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notesMasterIdLst>
    <p:notesMasterId r:id="rId21"/>
  </p:notes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58" r:id="rId19"/>
    <p:sldId id="27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2" d="100"/>
          <a:sy n="92" d="100"/>
        </p:scale>
        <p:origin x="49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01BC16-429B-4CD1-AC1B-6965E55419DA}" type="datetimeFigureOut">
              <a:rPr lang="en-GB" smtClean="0"/>
              <a:t>24/01/2018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C508F3-B20D-4A47-B810-B05434B9B88F}" type="slidenum">
              <a:rPr lang="en-GB" smtClean="0"/>
              <a:t>‹#›</a:t>
            </a:fld>
            <a:endParaRPr lang="en-GB"/>
          </a:p>
        </p:txBody>
      </p:sp>
    </p:spTree>
    <p:extLst>
      <p:ext uri="{BB962C8B-B14F-4D97-AF65-F5344CB8AC3E}">
        <p14:creationId xmlns:p14="http://schemas.microsoft.com/office/powerpoint/2010/main" val="1155644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5679A0C-D013-48C8-B18A-C7B71E8B9F29}" type="slidenum">
              <a:rPr lang="en-GB" smtClean="0"/>
              <a:t>3</a:t>
            </a:fld>
            <a:endParaRPr lang="en-GB"/>
          </a:p>
        </p:txBody>
      </p:sp>
    </p:spTree>
    <p:extLst>
      <p:ext uri="{BB962C8B-B14F-4D97-AF65-F5344CB8AC3E}">
        <p14:creationId xmlns:p14="http://schemas.microsoft.com/office/powerpoint/2010/main" val="40602962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5679A0C-D013-48C8-B18A-C7B71E8B9F29}" type="slidenum">
              <a:rPr lang="en-GB" smtClean="0"/>
              <a:t>4</a:t>
            </a:fld>
            <a:endParaRPr lang="en-GB"/>
          </a:p>
        </p:txBody>
      </p:sp>
    </p:spTree>
    <p:extLst>
      <p:ext uri="{BB962C8B-B14F-4D97-AF65-F5344CB8AC3E}">
        <p14:creationId xmlns:p14="http://schemas.microsoft.com/office/powerpoint/2010/main" val="377653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5679A0C-D013-48C8-B18A-C7B71E8B9F29}" type="slidenum">
              <a:rPr lang="en-GB" smtClean="0"/>
              <a:t>5</a:t>
            </a:fld>
            <a:endParaRPr lang="en-GB"/>
          </a:p>
        </p:txBody>
      </p:sp>
    </p:spTree>
    <p:extLst>
      <p:ext uri="{BB962C8B-B14F-4D97-AF65-F5344CB8AC3E}">
        <p14:creationId xmlns:p14="http://schemas.microsoft.com/office/powerpoint/2010/main" val="36815808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5679A0C-D013-48C8-B18A-C7B71E8B9F29}" type="slidenum">
              <a:rPr lang="en-GB" smtClean="0"/>
              <a:t>6</a:t>
            </a:fld>
            <a:endParaRPr lang="en-GB"/>
          </a:p>
        </p:txBody>
      </p:sp>
    </p:spTree>
    <p:extLst>
      <p:ext uri="{BB962C8B-B14F-4D97-AF65-F5344CB8AC3E}">
        <p14:creationId xmlns:p14="http://schemas.microsoft.com/office/powerpoint/2010/main" val="20090696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5679A0C-D013-48C8-B18A-C7B71E8B9F29}" type="slidenum">
              <a:rPr lang="en-GB" smtClean="0"/>
              <a:t>7</a:t>
            </a:fld>
            <a:endParaRPr lang="en-GB"/>
          </a:p>
        </p:txBody>
      </p:sp>
    </p:spTree>
    <p:extLst>
      <p:ext uri="{BB962C8B-B14F-4D97-AF65-F5344CB8AC3E}">
        <p14:creationId xmlns:p14="http://schemas.microsoft.com/office/powerpoint/2010/main" val="233184853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1/24/2018</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1/24/2018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1/24/2018</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1/24/2018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1/24/2018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1/24/2018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1/24/2018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1/24/2018</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1/24/2018</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1/24/2018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1/24/2018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1/24/2018</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Working in partnerships</a:t>
            </a:r>
            <a:endParaRPr lang="en-GB" dirty="0"/>
          </a:p>
        </p:txBody>
      </p:sp>
      <p:sp>
        <p:nvSpPr>
          <p:cNvPr id="3" name="Subtitle 2"/>
          <p:cNvSpPr>
            <a:spLocks noGrp="1"/>
          </p:cNvSpPr>
          <p:nvPr>
            <p:ph type="subTitle" idx="1"/>
          </p:nvPr>
        </p:nvSpPr>
        <p:spPr/>
        <p:txBody>
          <a:bodyPr/>
          <a:lstStyle/>
          <a:p>
            <a:r>
              <a:rPr lang="en-GB" dirty="0" smtClean="0"/>
              <a:t>Week 3</a:t>
            </a:r>
            <a:endParaRPr lang="en-GB" dirty="0"/>
          </a:p>
        </p:txBody>
      </p:sp>
    </p:spTree>
    <p:extLst>
      <p:ext uri="{BB962C8B-B14F-4D97-AF65-F5344CB8AC3E}">
        <p14:creationId xmlns:p14="http://schemas.microsoft.com/office/powerpoint/2010/main" val="33355486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Refresh</a:t>
            </a:r>
            <a:endParaRPr lang="en-GB" dirty="0"/>
          </a:p>
        </p:txBody>
      </p:sp>
      <p:sp>
        <p:nvSpPr>
          <p:cNvPr id="3" name="Content Placeholder 2"/>
          <p:cNvSpPr>
            <a:spLocks noGrp="1"/>
          </p:cNvSpPr>
          <p:nvPr>
            <p:ph idx="1"/>
          </p:nvPr>
        </p:nvSpPr>
        <p:spPr/>
        <p:txBody>
          <a:bodyPr/>
          <a:lstStyle/>
          <a:p>
            <a:r>
              <a:rPr lang="en-GB" dirty="0" smtClean="0"/>
              <a:t>Feedback on 9 diamond activity</a:t>
            </a:r>
            <a:endParaRPr lang="en-GB" dirty="0"/>
          </a:p>
        </p:txBody>
      </p:sp>
    </p:spTree>
    <p:extLst>
      <p:ext uri="{BB962C8B-B14F-4D97-AF65-F5344CB8AC3E}">
        <p14:creationId xmlns:p14="http://schemas.microsoft.com/office/powerpoint/2010/main" val="39992526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to success</a:t>
            </a:r>
            <a:endParaRPr lang="en-GB" dirty="0"/>
          </a:p>
        </p:txBody>
      </p:sp>
      <p:sp>
        <p:nvSpPr>
          <p:cNvPr id="3" name="Content Placeholder 2"/>
          <p:cNvSpPr>
            <a:spLocks noGrp="1"/>
          </p:cNvSpPr>
          <p:nvPr>
            <p:ph idx="1"/>
          </p:nvPr>
        </p:nvSpPr>
        <p:spPr/>
        <p:txBody>
          <a:bodyPr>
            <a:normAutofit fontScale="92500" lnSpcReduction="20000"/>
          </a:bodyPr>
          <a:lstStyle/>
          <a:p>
            <a:endParaRPr lang="en-GB" dirty="0"/>
          </a:p>
          <a:p>
            <a:r>
              <a:rPr lang="en-GB" dirty="0"/>
              <a:t>clarifying roles and responsibilities (e.g. by ensuring parity amongst partners, valuing diversity</a:t>
            </a:r>
            <a:r>
              <a:rPr lang="en-GB" dirty="0" smtClean="0"/>
              <a:t>)</a:t>
            </a:r>
            <a:endParaRPr lang="en-GB" dirty="0"/>
          </a:p>
          <a:p>
            <a:endParaRPr lang="en-GB" dirty="0"/>
          </a:p>
          <a:p>
            <a:r>
              <a:rPr lang="en-GB" dirty="0"/>
              <a:t>commitment at all levels (e.g. by having commitment at senior level, highlighting the benefits) </a:t>
            </a:r>
          </a:p>
          <a:p>
            <a:endParaRPr lang="en-GB" dirty="0"/>
          </a:p>
          <a:p>
            <a:r>
              <a:rPr lang="en-GB" dirty="0"/>
              <a:t>engendering trust and mutual respect (e.g. through sharing skills and expertise, equal resource distribution) </a:t>
            </a:r>
          </a:p>
          <a:p>
            <a:endParaRPr lang="en-GB" dirty="0"/>
          </a:p>
          <a:p>
            <a:r>
              <a:rPr lang="en-GB" dirty="0"/>
              <a:t>fostering understanding between agencies (e.g. through joint training and recognition of individual expertise). </a:t>
            </a:r>
          </a:p>
          <a:p>
            <a:pPr marL="0" indent="0">
              <a:buNone/>
            </a:pPr>
            <a:endParaRPr lang="en-GB" dirty="0" smtClean="0"/>
          </a:p>
          <a:p>
            <a:pPr marL="0" indent="0">
              <a:buNone/>
            </a:pPr>
            <a:r>
              <a:rPr lang="en-GB" dirty="0" smtClean="0"/>
              <a:t>Atkinson et al (2007)</a:t>
            </a:r>
            <a:endParaRPr lang="en-GB" dirty="0"/>
          </a:p>
        </p:txBody>
      </p:sp>
    </p:spTree>
    <p:extLst>
      <p:ext uri="{BB962C8B-B14F-4D97-AF65-F5344CB8AC3E}">
        <p14:creationId xmlns:p14="http://schemas.microsoft.com/office/powerpoint/2010/main" val="38261732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altLang="en-US" dirty="0" smtClean="0"/>
              <a:t>Multiagency terminology </a:t>
            </a:r>
          </a:p>
        </p:txBody>
      </p:sp>
      <p:sp>
        <p:nvSpPr>
          <p:cNvPr id="49155" name="Rectangle 3">
            <a:extLst>
              <a:ext uri="{FF2B5EF4-FFF2-40B4-BE49-F238E27FC236}">
                <a16:creationId xmlns="" xmlns:a16="http://schemas.microsoft.com/office/drawing/2014/main" id="{65A7F446-456B-4B92-8CDB-BEB9506529AC}"/>
              </a:ext>
            </a:extLst>
          </p:cNvPr>
          <p:cNvSpPr>
            <a:spLocks noGrp="1" noChangeArrowheads="1"/>
          </p:cNvSpPr>
          <p:nvPr>
            <p:ph idx="1"/>
          </p:nvPr>
        </p:nvSpPr>
        <p:spPr/>
        <p:txBody>
          <a:bodyPr>
            <a:normAutofit fontScale="92500" lnSpcReduction="10000"/>
          </a:bodyPr>
          <a:lstStyle/>
          <a:p>
            <a:pPr eaLnBrk="1" hangingPunct="1">
              <a:buFont typeface="Wingdings" charset="2"/>
              <a:buChar char="s"/>
              <a:defRPr/>
            </a:pPr>
            <a:r>
              <a:rPr lang="en-US" sz="2800" b="1" u="sng" dirty="0"/>
              <a:t>Inter-agency v Multi-agency</a:t>
            </a:r>
          </a:p>
          <a:p>
            <a:pPr eaLnBrk="1" hangingPunct="1">
              <a:buFont typeface="Wingdings" charset="2"/>
              <a:buChar char="s"/>
              <a:defRPr/>
            </a:pPr>
            <a:r>
              <a:rPr lang="en-US" sz="2800" dirty="0"/>
              <a:t>Inter-disciplinary v Multi-disciplinary</a:t>
            </a:r>
          </a:p>
          <a:p>
            <a:pPr eaLnBrk="1" hangingPunct="1">
              <a:buFont typeface="Wingdings" charset="2"/>
              <a:buChar char="s"/>
              <a:defRPr/>
            </a:pPr>
            <a:r>
              <a:rPr lang="en-US" sz="2800" dirty="0"/>
              <a:t>Inter-professional v Multi-professional</a:t>
            </a:r>
          </a:p>
          <a:p>
            <a:pPr eaLnBrk="1" hangingPunct="1">
              <a:buFont typeface="Wingdings" charset="2"/>
              <a:buChar char="s"/>
              <a:defRPr/>
            </a:pPr>
            <a:endParaRPr lang="en-US" sz="2800" dirty="0"/>
          </a:p>
          <a:p>
            <a:pPr eaLnBrk="1" hangingPunct="1">
              <a:buFont typeface="Wingdings" charset="2"/>
              <a:buChar char="s"/>
              <a:defRPr/>
            </a:pPr>
            <a:r>
              <a:rPr lang="en-US" sz="2800" dirty="0"/>
              <a:t>Can be:</a:t>
            </a:r>
          </a:p>
          <a:p>
            <a:pPr eaLnBrk="1" hangingPunct="1">
              <a:buFont typeface="Wingdings" charset="2"/>
              <a:buChar char="s"/>
              <a:defRPr/>
            </a:pPr>
            <a:r>
              <a:rPr lang="en-US" sz="2800" dirty="0"/>
              <a:t>Formal or informal</a:t>
            </a:r>
          </a:p>
          <a:p>
            <a:pPr eaLnBrk="1" hangingPunct="1">
              <a:buFont typeface="Wingdings" charset="2"/>
              <a:buChar char="s"/>
              <a:defRPr/>
            </a:pPr>
            <a:r>
              <a:rPr lang="en-US" sz="2800" dirty="0"/>
              <a:t>Intentional or accidental</a:t>
            </a:r>
          </a:p>
          <a:p>
            <a:pPr eaLnBrk="1" hangingPunct="1">
              <a:buFont typeface="Wingdings" charset="2"/>
              <a:buChar char="s"/>
              <a:defRPr/>
            </a:pPr>
            <a:r>
              <a:rPr lang="en-US" sz="2800" dirty="0"/>
              <a:t>Structured or loose</a:t>
            </a:r>
          </a:p>
        </p:txBody>
      </p:sp>
      <p:sp>
        <p:nvSpPr>
          <p:cNvPr id="4" name="Date Placeholder 3">
            <a:extLst>
              <a:ext uri="{FF2B5EF4-FFF2-40B4-BE49-F238E27FC236}">
                <a16:creationId xmlns="" xmlns:a16="http://schemas.microsoft.com/office/drawing/2014/main" id="{D8E76F2A-D7FA-402E-B552-14A368BA3E92}"/>
              </a:ext>
            </a:extLst>
          </p:cNvPr>
          <p:cNvSpPr>
            <a:spLocks noGrp="1"/>
          </p:cNvSpPr>
          <p:nvPr>
            <p:ph type="dt" sz="quarter" idx="10"/>
          </p:nvPr>
        </p:nvSpPr>
        <p:spPr/>
        <p:txBody>
          <a:bodyPr/>
          <a:lstStyle/>
          <a:p>
            <a:pPr>
              <a:defRPr/>
            </a:pPr>
            <a:endParaRPr lang="en-US"/>
          </a:p>
        </p:txBody>
      </p:sp>
      <p:sp>
        <p:nvSpPr>
          <p:cNvPr id="5" name="Footer Placeholder 4">
            <a:extLst>
              <a:ext uri="{FF2B5EF4-FFF2-40B4-BE49-F238E27FC236}">
                <a16:creationId xmlns="" xmlns:a16="http://schemas.microsoft.com/office/drawing/2014/main" id="{F0439069-1635-4B58-B48C-F59AC342BC3A}"/>
              </a:ext>
            </a:extLst>
          </p:cNvPr>
          <p:cNvSpPr>
            <a:spLocks noGrp="1"/>
          </p:cNvSpPr>
          <p:nvPr>
            <p:ph type="ftr" sz="quarter" idx="11"/>
          </p:nvPr>
        </p:nvSpPr>
        <p:spPr/>
        <p:txBody>
          <a:bodyPr/>
          <a:lstStyle/>
          <a:p>
            <a:pPr>
              <a:defRPr/>
            </a:pPr>
            <a:endParaRPr lang="en-US"/>
          </a:p>
        </p:txBody>
      </p:sp>
    </p:spTree>
    <p:extLst>
      <p:ext uri="{BB962C8B-B14F-4D97-AF65-F5344CB8AC3E}">
        <p14:creationId xmlns:p14="http://schemas.microsoft.com/office/powerpoint/2010/main" val="37676070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 xmlns:a16="http://schemas.microsoft.com/office/drawing/2014/main" id="{19854EB5-CD26-4C4F-8417-D73B375E9CCE}"/>
              </a:ext>
            </a:extLst>
          </p:cNvPr>
          <p:cNvSpPr>
            <a:spLocks noGrp="1" noChangeArrowheads="1"/>
          </p:cNvSpPr>
          <p:nvPr>
            <p:ph type="title"/>
          </p:nvPr>
        </p:nvSpPr>
        <p:spPr/>
        <p:txBody>
          <a:bodyPr/>
          <a:lstStyle/>
          <a:p>
            <a:pPr>
              <a:defRPr/>
            </a:pPr>
            <a:r>
              <a:rPr lang="en-US" dirty="0" smtClean="0"/>
              <a:t>Multiagency Terminology </a:t>
            </a:r>
            <a:endParaRPr lang="en-US" dirty="0">
              <a:cs typeface="+mj-cs"/>
            </a:endParaRPr>
          </a:p>
        </p:txBody>
      </p:sp>
      <p:sp>
        <p:nvSpPr>
          <p:cNvPr id="23555" name="Rectangle 3"/>
          <p:cNvSpPr>
            <a:spLocks noGrp="1" noChangeArrowheads="1"/>
          </p:cNvSpPr>
          <p:nvPr>
            <p:ph sz="half" idx="1"/>
          </p:nvPr>
        </p:nvSpPr>
        <p:spPr/>
        <p:txBody>
          <a:bodyPr/>
          <a:lstStyle/>
          <a:p>
            <a:r>
              <a:rPr lang="en-US" altLang="en-US" smtClean="0"/>
              <a:t>Inter = Organisational practice between 2 agencies/ professionals/ disciplines</a:t>
            </a:r>
          </a:p>
          <a:p>
            <a:pPr>
              <a:buFont typeface="Wingdings" panose="05000000000000000000" pitchFamily="2" charset="2"/>
              <a:buNone/>
            </a:pPr>
            <a:endParaRPr lang="en-US" altLang="en-US" smtClean="0"/>
          </a:p>
        </p:txBody>
      </p:sp>
      <p:sp>
        <p:nvSpPr>
          <p:cNvPr id="60420" name="Rectangle 4">
            <a:extLst>
              <a:ext uri="{FF2B5EF4-FFF2-40B4-BE49-F238E27FC236}">
                <a16:creationId xmlns="" xmlns:a16="http://schemas.microsoft.com/office/drawing/2014/main" id="{5C956D76-C561-40A7-B9BA-2D2BD270EBEE}"/>
              </a:ext>
            </a:extLst>
          </p:cNvPr>
          <p:cNvSpPr>
            <a:spLocks noGrp="1" noChangeArrowheads="1"/>
          </p:cNvSpPr>
          <p:nvPr>
            <p:ph sz="half" idx="2"/>
          </p:nvPr>
        </p:nvSpPr>
        <p:spPr/>
        <p:txBody>
          <a:bodyPr/>
          <a:lstStyle/>
          <a:p>
            <a:pPr>
              <a:buFont typeface="Wingdings" charset="2"/>
              <a:buChar char="s"/>
              <a:defRPr/>
            </a:pPr>
            <a:r>
              <a:rPr lang="en-US">
                <a:cs typeface="+mn-cs"/>
              </a:rPr>
              <a:t>Multi-agency = 3 or more agencies/ professionals/ disciplines working together to achieve outcomes</a:t>
            </a:r>
          </a:p>
        </p:txBody>
      </p:sp>
    </p:spTree>
    <p:extLst>
      <p:ext uri="{BB962C8B-B14F-4D97-AF65-F5344CB8AC3E}">
        <p14:creationId xmlns:p14="http://schemas.microsoft.com/office/powerpoint/2010/main" val="15007932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Task (you have completer this for homework)</a:t>
            </a:r>
            <a:endParaRPr lang="en-GB" dirty="0"/>
          </a:p>
        </p:txBody>
      </p:sp>
      <p:sp>
        <p:nvSpPr>
          <p:cNvPr id="3" name="Content Placeholder 2"/>
          <p:cNvSpPr>
            <a:spLocks noGrp="1"/>
          </p:cNvSpPr>
          <p:nvPr>
            <p:ph idx="1"/>
          </p:nvPr>
        </p:nvSpPr>
        <p:spPr/>
        <p:txBody>
          <a:bodyPr/>
          <a:lstStyle/>
          <a:p>
            <a:r>
              <a:rPr lang="en-GB" dirty="0" smtClean="0"/>
              <a:t>Complete the personal profile for practitioners</a:t>
            </a:r>
          </a:p>
          <a:p>
            <a:pPr marL="0" indent="0">
              <a:buNone/>
            </a:pPr>
            <a:endParaRPr lang="en-GB" dirty="0" smtClean="0"/>
          </a:p>
          <a:p>
            <a:r>
              <a:rPr lang="en-GB" dirty="0" smtClean="0"/>
              <a:t>The profile will allow you to match your experience of multiagency work up with the different multiagency models that we will discuss next week</a:t>
            </a:r>
          </a:p>
          <a:p>
            <a:pPr marL="0" indent="0">
              <a:buNone/>
            </a:pPr>
            <a:endParaRPr lang="en-GB" dirty="0" smtClean="0"/>
          </a:p>
          <a:p>
            <a:r>
              <a:rPr lang="en-GB" dirty="0" smtClean="0"/>
              <a:t>As we are also half way through the model the profile can be used as a self-review tool</a:t>
            </a:r>
            <a:endParaRPr lang="en-GB" dirty="0"/>
          </a:p>
        </p:txBody>
      </p:sp>
    </p:spTree>
    <p:extLst>
      <p:ext uri="{BB962C8B-B14F-4D97-AF65-F5344CB8AC3E}">
        <p14:creationId xmlns:p14="http://schemas.microsoft.com/office/powerpoint/2010/main" val="5311626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noChangeArrowheads="1"/>
          </p:cNvSpPr>
          <p:nvPr>
            <p:ph type="title"/>
          </p:nvPr>
        </p:nvSpPr>
        <p:spPr/>
        <p:txBody>
          <a:bodyPr/>
          <a:lstStyle/>
          <a:p>
            <a:r>
              <a:rPr lang="en-GB" altLang="en-US" smtClean="0"/>
              <a:t>Levels of Working Together</a:t>
            </a:r>
          </a:p>
        </p:txBody>
      </p:sp>
      <p:sp>
        <p:nvSpPr>
          <p:cNvPr id="24579" name="Content Placeholder 6"/>
          <p:cNvSpPr>
            <a:spLocks noGrp="1" noChangeArrowheads="1"/>
          </p:cNvSpPr>
          <p:nvPr>
            <p:ph idx="1"/>
          </p:nvPr>
        </p:nvSpPr>
        <p:spPr/>
        <p:txBody>
          <a:bodyPr/>
          <a:lstStyle/>
          <a:p>
            <a:r>
              <a:rPr lang="en-GB" altLang="en-US" dirty="0" smtClean="0"/>
              <a:t>There are a number of ways of delivering multi-agency services. Our review of practice suggested that there were three broad models:</a:t>
            </a:r>
          </a:p>
          <a:p>
            <a:r>
              <a:rPr lang="en-GB" altLang="en-US" dirty="0" smtClean="0"/>
              <a:t>	multi-agency panel </a:t>
            </a:r>
          </a:p>
          <a:p>
            <a:r>
              <a:rPr lang="en-GB" altLang="en-US" dirty="0" smtClean="0"/>
              <a:t>	multi-agency team </a:t>
            </a:r>
          </a:p>
          <a:p>
            <a:r>
              <a:rPr lang="en-GB" altLang="en-US" dirty="0" smtClean="0"/>
              <a:t>	integrated service. </a:t>
            </a:r>
            <a:endParaRPr lang="en-GB" altLang="en-US" dirty="0" smtClean="0"/>
          </a:p>
          <a:p>
            <a:endParaRPr lang="en-GB" altLang="en-US" dirty="0"/>
          </a:p>
          <a:p>
            <a:r>
              <a:rPr lang="en-GB" altLang="en-US" dirty="0" smtClean="0"/>
              <a:t>What are they?</a:t>
            </a:r>
            <a:endParaRPr lang="en-GB" altLang="en-US" dirty="0" smtClean="0"/>
          </a:p>
          <a:p>
            <a:endParaRPr lang="en-GB" altLang="en-US" dirty="0" smtClean="0"/>
          </a:p>
        </p:txBody>
      </p:sp>
      <p:sp>
        <p:nvSpPr>
          <p:cNvPr id="5" name="Date Placeholder 4">
            <a:extLst>
              <a:ext uri="{FF2B5EF4-FFF2-40B4-BE49-F238E27FC236}">
                <a16:creationId xmlns="" xmlns:a16="http://schemas.microsoft.com/office/drawing/2014/main" id="{C542B932-6B32-4BF2-879D-577417CDB0FD}"/>
              </a:ext>
            </a:extLst>
          </p:cNvPr>
          <p:cNvSpPr>
            <a:spLocks noGrp="1"/>
          </p:cNvSpPr>
          <p:nvPr>
            <p:ph type="dt" sz="quarter" idx="10"/>
          </p:nvPr>
        </p:nvSpPr>
        <p:spPr/>
        <p:txBody>
          <a:bodyPr/>
          <a:lstStyle/>
          <a:p>
            <a:pPr>
              <a:defRPr/>
            </a:pPr>
            <a:endParaRPr lang="en-US"/>
          </a:p>
        </p:txBody>
      </p:sp>
      <p:sp>
        <p:nvSpPr>
          <p:cNvPr id="6" name="Footer Placeholder 5">
            <a:extLst>
              <a:ext uri="{FF2B5EF4-FFF2-40B4-BE49-F238E27FC236}">
                <a16:creationId xmlns="" xmlns:a16="http://schemas.microsoft.com/office/drawing/2014/main" id="{1D5D01FA-BFAD-4334-8547-74005E63D9E2}"/>
              </a:ext>
            </a:extLst>
          </p:cNvPr>
          <p:cNvSpPr>
            <a:spLocks noGrp="1"/>
          </p:cNvSpPr>
          <p:nvPr>
            <p:ph type="ftr" sz="quarter" idx="11"/>
          </p:nvPr>
        </p:nvSpPr>
        <p:spPr/>
        <p:txBody>
          <a:bodyPr/>
          <a:lstStyle/>
          <a:p>
            <a:pPr>
              <a:defRPr/>
            </a:pPr>
            <a:endParaRPr lang="en-US"/>
          </a:p>
        </p:txBody>
      </p:sp>
    </p:spTree>
    <p:extLst>
      <p:ext uri="{BB962C8B-B14F-4D97-AF65-F5344CB8AC3E}">
        <p14:creationId xmlns:p14="http://schemas.microsoft.com/office/powerpoint/2010/main" val="7404301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noChangeArrowheads="1"/>
          </p:cNvSpPr>
          <p:nvPr>
            <p:ph type="title"/>
          </p:nvPr>
        </p:nvSpPr>
        <p:spPr/>
        <p:txBody>
          <a:bodyPr>
            <a:normAutofit fontScale="90000"/>
          </a:bodyPr>
          <a:lstStyle/>
          <a:p>
            <a:r>
              <a:rPr lang="en-GB" altLang="en-US" smtClean="0"/>
              <a:t>MULTI-AGENCY PANELS</a:t>
            </a:r>
            <a:br>
              <a:rPr lang="en-GB" altLang="en-US" smtClean="0"/>
            </a:br>
            <a:endParaRPr lang="en-GB" altLang="en-US" smtClean="0"/>
          </a:p>
        </p:txBody>
      </p:sp>
      <p:sp>
        <p:nvSpPr>
          <p:cNvPr id="3" name="Content Placeholder 2">
            <a:extLst>
              <a:ext uri="{FF2B5EF4-FFF2-40B4-BE49-F238E27FC236}">
                <a16:creationId xmlns:a16="http://schemas.microsoft.com/office/drawing/2014/main" xmlns="" id="{72AB2AAC-594B-4DF4-81E9-8EE158720BC2}"/>
              </a:ext>
            </a:extLst>
          </p:cNvPr>
          <p:cNvSpPr>
            <a:spLocks noGrp="1"/>
          </p:cNvSpPr>
          <p:nvPr>
            <p:ph idx="1"/>
          </p:nvPr>
        </p:nvSpPr>
        <p:spPr>
          <a:xfrm>
            <a:off x="2209800" y="1341438"/>
            <a:ext cx="7772400" cy="4754562"/>
          </a:xfrm>
        </p:spPr>
        <p:txBody>
          <a:bodyPr>
            <a:normAutofit lnSpcReduction="10000"/>
          </a:bodyPr>
          <a:lstStyle/>
          <a:p>
            <a:pPr marL="0" indent="0">
              <a:buNone/>
              <a:defRPr/>
            </a:pPr>
            <a:r>
              <a:rPr lang="en-GB" dirty="0"/>
              <a:t>Practitioners remain employed by their home agencies, agreeing to meet as a panel on a regular basis </a:t>
            </a:r>
          </a:p>
          <a:p>
            <a:pPr marL="0" indent="0">
              <a:buNone/>
              <a:defRPr/>
            </a:pPr>
            <a:r>
              <a:rPr lang="en-GB" dirty="0"/>
              <a:t>Key characteristics:</a:t>
            </a:r>
          </a:p>
          <a:p>
            <a:pPr>
              <a:defRPr/>
            </a:pPr>
            <a:r>
              <a:rPr lang="en-GB" dirty="0"/>
              <a:t>The panel is managed by a coordinator or chair. This may or may not be their full-time job. </a:t>
            </a:r>
          </a:p>
          <a:p>
            <a:pPr>
              <a:defRPr/>
            </a:pPr>
            <a:r>
              <a:rPr lang="en-GB" dirty="0"/>
              <a:t>There is a good mix of education, health, social care and youth justice practitioners represented on the panel. </a:t>
            </a:r>
          </a:p>
          <a:p>
            <a:pPr>
              <a:defRPr/>
            </a:pPr>
            <a:r>
              <a:rPr lang="en-GB" dirty="0"/>
              <a:t>Panel members remain based in and employed by their home agencies. They continue to 'identify' as members of these agencies, rather than as workers in a multi-agency initiative. </a:t>
            </a:r>
          </a:p>
          <a:p>
            <a:pPr>
              <a:defRPr/>
            </a:pPr>
            <a:r>
              <a:rPr lang="en-GB" dirty="0"/>
              <a:t>Panel members get together at regular meetings (e.g. monthly or termly). </a:t>
            </a:r>
          </a:p>
          <a:p>
            <a:pPr>
              <a:defRPr/>
            </a:pPr>
            <a:r>
              <a:rPr lang="en-GB" dirty="0"/>
              <a:t>Meetings are usually organised by the manager of the panel. Alternatively, they may be organised on an ad hoc basis, for specific cases as the need arises. In these cases they may be organised by the agency registering the concern. </a:t>
            </a:r>
          </a:p>
          <a:p>
            <a:pPr>
              <a:defRPr/>
            </a:pPr>
            <a:endParaRPr lang="en-GB" dirty="0"/>
          </a:p>
        </p:txBody>
      </p:sp>
      <p:sp>
        <p:nvSpPr>
          <p:cNvPr id="4" name="Date Placeholder 3">
            <a:extLst>
              <a:ext uri="{FF2B5EF4-FFF2-40B4-BE49-F238E27FC236}">
                <a16:creationId xmlns:a16="http://schemas.microsoft.com/office/drawing/2014/main" xmlns="" id="{2DFF7F5E-9171-455B-A394-3D99ABC50CDC}"/>
              </a:ext>
            </a:extLst>
          </p:cNvPr>
          <p:cNvSpPr>
            <a:spLocks noGrp="1"/>
          </p:cNvSpPr>
          <p:nvPr>
            <p:ph type="dt" sz="quarter" idx="10"/>
          </p:nvPr>
        </p:nvSpPr>
        <p:spPr/>
        <p:txBody>
          <a:bodyPr/>
          <a:lstStyle/>
          <a:p>
            <a:pPr>
              <a:defRPr/>
            </a:pPr>
            <a:endParaRPr lang="en-US"/>
          </a:p>
        </p:txBody>
      </p:sp>
      <p:sp>
        <p:nvSpPr>
          <p:cNvPr id="5" name="Footer Placeholder 4">
            <a:extLst>
              <a:ext uri="{FF2B5EF4-FFF2-40B4-BE49-F238E27FC236}">
                <a16:creationId xmlns:a16="http://schemas.microsoft.com/office/drawing/2014/main" xmlns="" id="{208F270E-F01F-4461-8495-E5D1D31DE9C3}"/>
              </a:ext>
            </a:extLst>
          </p:cNvPr>
          <p:cNvSpPr>
            <a:spLocks noGrp="1"/>
          </p:cNvSpPr>
          <p:nvPr>
            <p:ph type="ftr" sz="quarter" idx="11"/>
          </p:nvPr>
        </p:nvSpPr>
        <p:spPr/>
        <p:txBody>
          <a:bodyPr/>
          <a:lstStyle/>
          <a:p>
            <a:pPr>
              <a:defRPr/>
            </a:pPr>
            <a:r>
              <a:rPr lang="en-US" dirty="0"/>
              <a:t>Lancashire County Council (2015) </a:t>
            </a:r>
          </a:p>
        </p:txBody>
      </p:sp>
    </p:spTree>
    <p:extLst>
      <p:ext uri="{BB962C8B-B14F-4D97-AF65-F5344CB8AC3E}">
        <p14:creationId xmlns:p14="http://schemas.microsoft.com/office/powerpoint/2010/main" val="31974423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noChangeArrowheads="1"/>
          </p:cNvSpPr>
          <p:nvPr>
            <p:ph type="title"/>
          </p:nvPr>
        </p:nvSpPr>
        <p:spPr/>
        <p:txBody>
          <a:bodyPr>
            <a:normAutofit fontScale="90000"/>
          </a:bodyPr>
          <a:lstStyle/>
          <a:p>
            <a:r>
              <a:rPr lang="en-GB" altLang="en-US" smtClean="0"/>
              <a:t>MULTI-AGENCY PANELS</a:t>
            </a:r>
            <a:br>
              <a:rPr lang="en-GB" altLang="en-US" smtClean="0"/>
            </a:br>
            <a:endParaRPr lang="en-GB" altLang="en-US" smtClean="0"/>
          </a:p>
        </p:txBody>
      </p:sp>
      <p:sp>
        <p:nvSpPr>
          <p:cNvPr id="26627" name="Content Placeholder 2"/>
          <p:cNvSpPr>
            <a:spLocks noGrp="1" noChangeArrowheads="1"/>
          </p:cNvSpPr>
          <p:nvPr>
            <p:ph idx="1"/>
          </p:nvPr>
        </p:nvSpPr>
        <p:spPr>
          <a:xfrm>
            <a:off x="2209800" y="1341438"/>
            <a:ext cx="7772400" cy="4754562"/>
          </a:xfrm>
        </p:spPr>
        <p:txBody>
          <a:bodyPr>
            <a:normAutofit fontScale="92500" lnSpcReduction="10000"/>
          </a:bodyPr>
          <a:lstStyle/>
          <a:p>
            <a:r>
              <a:rPr lang="en-GB" altLang="en-US" dirty="0"/>
              <a:t>In some panels, in particular youth inclusion and support panels (YISPs), the panel is supported by a core team of key workers and administrative support. The panel members refer, discuss and plan the support on offer, while the key workers carry out the case work, sometimes supported by panel members and other services. </a:t>
            </a:r>
          </a:p>
          <a:p>
            <a:endParaRPr lang="en-GB" altLang="en-US" dirty="0"/>
          </a:p>
          <a:p>
            <a:r>
              <a:rPr lang="en-GB" altLang="en-US" dirty="0"/>
              <a:t>Practitioners are likely to focus on individual support for the child, young person or family, though some may undertake group or whole settings work. </a:t>
            </a:r>
          </a:p>
          <a:p>
            <a:endParaRPr lang="en-GB" altLang="en-US" dirty="0"/>
          </a:p>
          <a:p>
            <a:r>
              <a:rPr lang="en-GB" altLang="en-US" dirty="0"/>
              <a:t>They are likely to carry out joint assessment and information sharing. Some practitioners may continue to use their home agency systems. </a:t>
            </a:r>
          </a:p>
          <a:p>
            <a:r>
              <a:rPr lang="en-GB" altLang="en-US" dirty="0"/>
              <a:t>This type of multi-agency model goes by a range of titles, for example 'panel', 'network' or 'team around the family'. </a:t>
            </a:r>
            <a:endParaRPr lang="en-GB" altLang="en-US" dirty="0" smtClean="0"/>
          </a:p>
          <a:p>
            <a:endParaRPr lang="en-GB" altLang="en-US" dirty="0"/>
          </a:p>
          <a:p>
            <a:r>
              <a:rPr lang="en-GB" altLang="en-US" b="1" u="sng" dirty="0" smtClean="0"/>
              <a:t>What are the benefits and challenges?</a:t>
            </a:r>
            <a:endParaRPr lang="en-GB" altLang="en-US" b="1" u="sng" dirty="0"/>
          </a:p>
          <a:p>
            <a:endParaRPr lang="en-GB" altLang="en-US" dirty="0"/>
          </a:p>
        </p:txBody>
      </p:sp>
      <p:sp>
        <p:nvSpPr>
          <p:cNvPr id="4" name="Date Placeholder 3">
            <a:extLst>
              <a:ext uri="{FF2B5EF4-FFF2-40B4-BE49-F238E27FC236}">
                <a16:creationId xmlns:a16="http://schemas.microsoft.com/office/drawing/2014/main" xmlns="" id="{601CC41D-62E2-4593-B288-50DEF108332A}"/>
              </a:ext>
            </a:extLst>
          </p:cNvPr>
          <p:cNvSpPr>
            <a:spLocks noGrp="1"/>
          </p:cNvSpPr>
          <p:nvPr>
            <p:ph type="dt" sz="quarter" idx="10"/>
          </p:nvPr>
        </p:nvSpPr>
        <p:spPr/>
        <p:txBody>
          <a:bodyPr/>
          <a:lstStyle/>
          <a:p>
            <a:pPr>
              <a:defRPr/>
            </a:pPr>
            <a:endParaRPr lang="en-US"/>
          </a:p>
        </p:txBody>
      </p:sp>
      <p:sp>
        <p:nvSpPr>
          <p:cNvPr id="5" name="Footer Placeholder 4">
            <a:extLst>
              <a:ext uri="{FF2B5EF4-FFF2-40B4-BE49-F238E27FC236}">
                <a16:creationId xmlns:a16="http://schemas.microsoft.com/office/drawing/2014/main" xmlns="" id="{83C79AD8-B044-4808-94AD-F896FDCE240A}"/>
              </a:ext>
            </a:extLst>
          </p:cNvPr>
          <p:cNvSpPr>
            <a:spLocks noGrp="1"/>
          </p:cNvSpPr>
          <p:nvPr>
            <p:ph type="ftr" sz="quarter" idx="11"/>
          </p:nvPr>
        </p:nvSpPr>
        <p:spPr/>
        <p:txBody>
          <a:bodyPr/>
          <a:lstStyle/>
          <a:p>
            <a:pPr>
              <a:defRPr/>
            </a:pPr>
            <a:r>
              <a:rPr lang="en-US" dirty="0"/>
              <a:t>Lancashire County Council (2015) </a:t>
            </a:r>
          </a:p>
        </p:txBody>
      </p:sp>
    </p:spTree>
    <p:extLst>
      <p:ext uri="{BB962C8B-B14F-4D97-AF65-F5344CB8AC3E}">
        <p14:creationId xmlns:p14="http://schemas.microsoft.com/office/powerpoint/2010/main" val="14365236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noChangeArrowheads="1"/>
          </p:cNvSpPr>
          <p:nvPr>
            <p:ph type="title"/>
          </p:nvPr>
        </p:nvSpPr>
        <p:spPr/>
        <p:txBody>
          <a:bodyPr>
            <a:normAutofit fontScale="90000"/>
          </a:bodyPr>
          <a:lstStyle/>
          <a:p>
            <a:r>
              <a:rPr lang="en-GB" altLang="en-US" smtClean="0"/>
              <a:t>MULTI-AGENCY PANELS</a:t>
            </a:r>
            <a:br>
              <a:rPr lang="en-GB" altLang="en-US" smtClean="0"/>
            </a:br>
            <a:r>
              <a:rPr lang="en-GB" altLang="en-US" smtClean="0"/>
              <a:t>   </a:t>
            </a:r>
          </a:p>
        </p:txBody>
      </p:sp>
      <p:sp>
        <p:nvSpPr>
          <p:cNvPr id="27651" name="Text Placeholder 5"/>
          <p:cNvSpPr>
            <a:spLocks noGrp="1" noChangeArrowheads="1"/>
          </p:cNvSpPr>
          <p:nvPr>
            <p:ph type="body" idx="1"/>
          </p:nvPr>
        </p:nvSpPr>
        <p:spPr/>
        <p:txBody>
          <a:bodyPr/>
          <a:lstStyle/>
          <a:p>
            <a:r>
              <a:rPr lang="en-GB" altLang="en-US" smtClean="0"/>
              <a:t>Benefits and opportunities</a:t>
            </a:r>
          </a:p>
          <a:p>
            <a:endParaRPr lang="en-GB" altLang="en-US" smtClean="0"/>
          </a:p>
        </p:txBody>
      </p:sp>
      <p:sp>
        <p:nvSpPr>
          <p:cNvPr id="27652" name="Content Placeholder 6"/>
          <p:cNvSpPr>
            <a:spLocks noGrp="1" noChangeArrowheads="1"/>
          </p:cNvSpPr>
          <p:nvPr>
            <p:ph sz="half" idx="2"/>
          </p:nvPr>
        </p:nvSpPr>
        <p:spPr>
          <a:xfrm>
            <a:off x="1703388" y="1700213"/>
            <a:ext cx="4318000" cy="4425950"/>
          </a:xfrm>
        </p:spPr>
        <p:txBody>
          <a:bodyPr/>
          <a:lstStyle/>
          <a:p>
            <a:r>
              <a:rPr lang="en-GB" altLang="en-US" sz="1600" dirty="0"/>
              <a:t>No recruitment or human resources (HR) issues to resolve as practitioners remain employed by their home agency.</a:t>
            </a:r>
          </a:p>
          <a:p>
            <a:r>
              <a:rPr lang="en-GB" altLang="en-US" sz="1600" dirty="0"/>
              <a:t>Practitioners remain fully involved in what is happening in their home </a:t>
            </a:r>
            <a:r>
              <a:rPr lang="en-GB" altLang="en-US" sz="1600" dirty="0" err="1"/>
              <a:t>agency,with</a:t>
            </a:r>
            <a:r>
              <a:rPr lang="en-GB" altLang="en-US" sz="1600" dirty="0"/>
              <a:t> access to its training and development opportunities.</a:t>
            </a:r>
          </a:p>
          <a:p>
            <a:endParaRPr lang="en-GB" altLang="en-US" sz="1600" dirty="0"/>
          </a:p>
          <a:p>
            <a:r>
              <a:rPr lang="en-GB" altLang="en-US" sz="1600" dirty="0"/>
              <a:t>Practitioners have opportunity to work together regularly experiencing different working styles and remits.</a:t>
            </a:r>
          </a:p>
          <a:p>
            <a:endParaRPr lang="en-GB" altLang="en-US" sz="1600" dirty="0"/>
          </a:p>
          <a:p>
            <a:r>
              <a:rPr lang="en-GB" altLang="en-US" sz="1600" dirty="0"/>
              <a:t>No need to find a permanent base or IT infrastructure.</a:t>
            </a:r>
          </a:p>
          <a:p>
            <a:endParaRPr lang="en-GB" altLang="en-US" dirty="0" smtClean="0"/>
          </a:p>
        </p:txBody>
      </p:sp>
      <p:sp>
        <p:nvSpPr>
          <p:cNvPr id="27653" name="Text Placeholder 7"/>
          <p:cNvSpPr>
            <a:spLocks noGrp="1" noChangeArrowheads="1"/>
          </p:cNvSpPr>
          <p:nvPr>
            <p:ph type="body" sz="quarter" idx="3"/>
          </p:nvPr>
        </p:nvSpPr>
        <p:spPr>
          <a:xfrm>
            <a:off x="6527800" y="1052513"/>
            <a:ext cx="3683000" cy="647700"/>
          </a:xfrm>
        </p:spPr>
        <p:txBody>
          <a:bodyPr/>
          <a:lstStyle/>
          <a:p>
            <a:r>
              <a:rPr lang="en-GB" altLang="en-US" smtClean="0"/>
              <a:t>Challenges</a:t>
            </a:r>
          </a:p>
          <a:p>
            <a:endParaRPr lang="en-GB" altLang="en-US" smtClean="0"/>
          </a:p>
        </p:txBody>
      </p:sp>
      <p:sp>
        <p:nvSpPr>
          <p:cNvPr id="27654" name="Content Placeholder 8"/>
          <p:cNvSpPr>
            <a:spLocks noGrp="1" noChangeArrowheads="1"/>
          </p:cNvSpPr>
          <p:nvPr>
            <p:ph sz="quarter" idx="4"/>
          </p:nvPr>
        </p:nvSpPr>
        <p:spPr>
          <a:xfrm>
            <a:off x="6169026" y="1535113"/>
            <a:ext cx="4041775" cy="4591050"/>
          </a:xfrm>
        </p:spPr>
        <p:txBody>
          <a:bodyPr>
            <a:normAutofit lnSpcReduction="10000"/>
          </a:bodyPr>
          <a:lstStyle/>
          <a:p>
            <a:r>
              <a:rPr lang="en-GB" altLang="en-US" sz="1600"/>
              <a:t>Lack of frequent contact can make it hard to develop good outcome focused partnership working, rather than the contribution of individual agencies.</a:t>
            </a:r>
          </a:p>
          <a:p>
            <a:r>
              <a:rPr lang="en-GB" altLang="en-US" sz="1600"/>
              <a:t>There is a tendency for representatives to identify with their home agency rather than their role with the multi-agency panel.</a:t>
            </a:r>
          </a:p>
          <a:p>
            <a:r>
              <a:rPr lang="en-GB" altLang="en-US" sz="1600"/>
              <a:t>Panel members may not be given enough time to carry out their casework and lead professional responsibilities with the panel, particularly if these are in addition to statutory or other duties carried out in the home agency.</a:t>
            </a:r>
          </a:p>
          <a:p>
            <a:r>
              <a:rPr lang="en-GB" altLang="en-US" sz="1600"/>
              <a:t>Case planning meetings can take up a significant amount of time.</a:t>
            </a:r>
          </a:p>
          <a:p>
            <a:endParaRPr lang="en-GB" altLang="en-US" smtClean="0"/>
          </a:p>
        </p:txBody>
      </p:sp>
      <p:sp>
        <p:nvSpPr>
          <p:cNvPr id="4" name="Date Placeholder 3">
            <a:extLst>
              <a:ext uri="{FF2B5EF4-FFF2-40B4-BE49-F238E27FC236}">
                <a16:creationId xmlns:a16="http://schemas.microsoft.com/office/drawing/2014/main" xmlns="" id="{5E39827A-BD1B-43B0-925E-0DBCE5A17AF9}"/>
              </a:ext>
            </a:extLst>
          </p:cNvPr>
          <p:cNvSpPr>
            <a:spLocks noGrp="1"/>
          </p:cNvSpPr>
          <p:nvPr>
            <p:ph type="dt" sz="quarter" idx="10"/>
          </p:nvPr>
        </p:nvSpPr>
        <p:spPr/>
        <p:txBody>
          <a:bodyPr/>
          <a:lstStyle/>
          <a:p>
            <a:pPr>
              <a:defRPr/>
            </a:pPr>
            <a:endParaRPr lang="en-US"/>
          </a:p>
        </p:txBody>
      </p:sp>
      <p:sp>
        <p:nvSpPr>
          <p:cNvPr id="5" name="Footer Placeholder 4">
            <a:extLst>
              <a:ext uri="{FF2B5EF4-FFF2-40B4-BE49-F238E27FC236}">
                <a16:creationId xmlns:a16="http://schemas.microsoft.com/office/drawing/2014/main" xmlns="" id="{4C46564F-4E50-464B-9B6C-DBE5BFADCA38}"/>
              </a:ext>
            </a:extLst>
          </p:cNvPr>
          <p:cNvSpPr>
            <a:spLocks noGrp="1"/>
          </p:cNvSpPr>
          <p:nvPr>
            <p:ph type="ftr" sz="quarter" idx="11"/>
          </p:nvPr>
        </p:nvSpPr>
        <p:spPr/>
        <p:txBody>
          <a:bodyPr/>
          <a:lstStyle/>
          <a:p>
            <a:pPr>
              <a:defRPr/>
            </a:pPr>
            <a:r>
              <a:rPr lang="en-US" dirty="0"/>
              <a:t>Lancashire County Council (2015) </a:t>
            </a:r>
          </a:p>
        </p:txBody>
      </p:sp>
    </p:spTree>
    <p:extLst>
      <p:ext uri="{BB962C8B-B14F-4D97-AF65-F5344CB8AC3E}">
        <p14:creationId xmlns:p14="http://schemas.microsoft.com/office/powerpoint/2010/main" val="3383768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noChangeArrowheads="1"/>
          </p:cNvSpPr>
          <p:nvPr>
            <p:ph type="title"/>
          </p:nvPr>
        </p:nvSpPr>
        <p:spPr/>
        <p:txBody>
          <a:bodyPr/>
          <a:lstStyle/>
          <a:p>
            <a:r>
              <a:rPr lang="en-GB" altLang="en-US" smtClean="0"/>
              <a:t>Multi-Agency teams</a:t>
            </a:r>
          </a:p>
        </p:txBody>
      </p:sp>
      <p:sp>
        <p:nvSpPr>
          <p:cNvPr id="28675" name="Content Placeholder 2"/>
          <p:cNvSpPr>
            <a:spLocks noGrp="1" noChangeArrowheads="1"/>
          </p:cNvSpPr>
          <p:nvPr>
            <p:ph idx="1"/>
          </p:nvPr>
        </p:nvSpPr>
        <p:spPr/>
        <p:txBody>
          <a:bodyPr/>
          <a:lstStyle/>
          <a:p>
            <a:r>
              <a:rPr lang="en-GB" altLang="en-US" smtClean="0"/>
              <a:t>Based on best practice developed in Youth Offending Teams</a:t>
            </a:r>
          </a:p>
          <a:p>
            <a:r>
              <a:rPr lang="en-GB" altLang="en-US" smtClean="0"/>
              <a:t>Multi-disciplinary teams that bring together the relevant professionals who can work together in places easily accessible to service users.</a:t>
            </a:r>
          </a:p>
        </p:txBody>
      </p:sp>
      <p:sp>
        <p:nvSpPr>
          <p:cNvPr id="4" name="Date Placeholder 3">
            <a:extLst>
              <a:ext uri="{FF2B5EF4-FFF2-40B4-BE49-F238E27FC236}">
                <a16:creationId xmlns:a16="http://schemas.microsoft.com/office/drawing/2014/main" xmlns="" id="{B0C3BEAC-BA63-4F4A-A9E3-238233335E86}"/>
              </a:ext>
            </a:extLst>
          </p:cNvPr>
          <p:cNvSpPr>
            <a:spLocks noGrp="1"/>
          </p:cNvSpPr>
          <p:nvPr>
            <p:ph type="dt" sz="quarter" idx="10"/>
          </p:nvPr>
        </p:nvSpPr>
        <p:spPr/>
        <p:txBody>
          <a:bodyPr/>
          <a:lstStyle/>
          <a:p>
            <a:pPr>
              <a:defRPr/>
            </a:pPr>
            <a:endParaRPr lang="en-US"/>
          </a:p>
        </p:txBody>
      </p:sp>
      <p:sp>
        <p:nvSpPr>
          <p:cNvPr id="5" name="Footer Placeholder 4">
            <a:extLst>
              <a:ext uri="{FF2B5EF4-FFF2-40B4-BE49-F238E27FC236}">
                <a16:creationId xmlns:a16="http://schemas.microsoft.com/office/drawing/2014/main" xmlns="" id="{CDC21EC2-AB1B-4D72-B5B3-CD0156220676}"/>
              </a:ext>
            </a:extLst>
          </p:cNvPr>
          <p:cNvSpPr>
            <a:spLocks noGrp="1"/>
          </p:cNvSpPr>
          <p:nvPr>
            <p:ph type="ftr" sz="quarter" idx="11"/>
          </p:nvPr>
        </p:nvSpPr>
        <p:spPr/>
        <p:txBody>
          <a:bodyPr/>
          <a:lstStyle/>
          <a:p>
            <a:pPr>
              <a:defRPr/>
            </a:pPr>
            <a:r>
              <a:rPr lang="en-US" dirty="0"/>
              <a:t>Lancashire County Council (2015) </a:t>
            </a:r>
          </a:p>
        </p:txBody>
      </p:sp>
    </p:spTree>
    <p:extLst>
      <p:ext uri="{BB962C8B-B14F-4D97-AF65-F5344CB8AC3E}">
        <p14:creationId xmlns:p14="http://schemas.microsoft.com/office/powerpoint/2010/main" val="25497243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noChangeArrowheads="1"/>
          </p:cNvSpPr>
          <p:nvPr>
            <p:ph type="title"/>
          </p:nvPr>
        </p:nvSpPr>
        <p:spPr/>
        <p:txBody>
          <a:bodyPr/>
          <a:lstStyle/>
          <a:p>
            <a:r>
              <a:rPr lang="en-GB" altLang="en-US" smtClean="0"/>
              <a:t>Multi-Agency teams</a:t>
            </a:r>
          </a:p>
        </p:txBody>
      </p:sp>
      <p:sp>
        <p:nvSpPr>
          <p:cNvPr id="29699" name="Content Placeholder 2"/>
          <p:cNvSpPr>
            <a:spLocks noGrp="1" noChangeArrowheads="1"/>
          </p:cNvSpPr>
          <p:nvPr>
            <p:ph idx="1"/>
          </p:nvPr>
        </p:nvSpPr>
        <p:spPr>
          <a:xfrm>
            <a:off x="1992314" y="1981200"/>
            <a:ext cx="7989887" cy="4114800"/>
          </a:xfrm>
        </p:spPr>
        <p:txBody>
          <a:bodyPr/>
          <a:lstStyle/>
          <a:p>
            <a:r>
              <a:rPr lang="en-GB" altLang="en-US" sz="2800"/>
              <a:t>The key feature of a multi-agency team is that practitioners are seconded or recruited into the team, making it a more formal arrangement than a multi-agency panel. </a:t>
            </a:r>
          </a:p>
          <a:p>
            <a:r>
              <a:rPr lang="en-GB" altLang="en-US" sz="2800"/>
              <a:t>Practitioners share a sense of team identity and are generally line-managed by the team leader, though they may maintain links with their home agencies through supervision and training.</a:t>
            </a:r>
          </a:p>
        </p:txBody>
      </p:sp>
      <p:sp>
        <p:nvSpPr>
          <p:cNvPr id="4" name="Date Placeholder 3">
            <a:extLst>
              <a:ext uri="{FF2B5EF4-FFF2-40B4-BE49-F238E27FC236}">
                <a16:creationId xmlns:a16="http://schemas.microsoft.com/office/drawing/2014/main" xmlns="" id="{967221D7-D3F4-4170-A736-5056AEB8AA12}"/>
              </a:ext>
            </a:extLst>
          </p:cNvPr>
          <p:cNvSpPr>
            <a:spLocks noGrp="1"/>
          </p:cNvSpPr>
          <p:nvPr>
            <p:ph type="dt" sz="quarter" idx="10"/>
          </p:nvPr>
        </p:nvSpPr>
        <p:spPr/>
        <p:txBody>
          <a:bodyPr/>
          <a:lstStyle/>
          <a:p>
            <a:pPr>
              <a:defRPr/>
            </a:pPr>
            <a:endParaRPr lang="en-US"/>
          </a:p>
        </p:txBody>
      </p:sp>
      <p:sp>
        <p:nvSpPr>
          <p:cNvPr id="5" name="Footer Placeholder 4">
            <a:extLst>
              <a:ext uri="{FF2B5EF4-FFF2-40B4-BE49-F238E27FC236}">
                <a16:creationId xmlns:a16="http://schemas.microsoft.com/office/drawing/2014/main" xmlns="" id="{D4ECE73C-6839-4C3A-9E0E-3122469F96E3}"/>
              </a:ext>
            </a:extLst>
          </p:cNvPr>
          <p:cNvSpPr>
            <a:spLocks noGrp="1"/>
          </p:cNvSpPr>
          <p:nvPr>
            <p:ph type="ftr" sz="quarter" idx="11"/>
          </p:nvPr>
        </p:nvSpPr>
        <p:spPr/>
        <p:txBody>
          <a:bodyPr/>
          <a:lstStyle/>
          <a:p>
            <a:pPr>
              <a:defRPr/>
            </a:pPr>
            <a:r>
              <a:rPr lang="en-US" dirty="0"/>
              <a:t>Lancashire County Council (2015) </a:t>
            </a:r>
          </a:p>
        </p:txBody>
      </p:sp>
    </p:spTree>
    <p:extLst>
      <p:ext uri="{BB962C8B-B14F-4D97-AF65-F5344CB8AC3E}">
        <p14:creationId xmlns:p14="http://schemas.microsoft.com/office/powerpoint/2010/main" val="21177561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noChangeArrowheads="1"/>
          </p:cNvSpPr>
          <p:nvPr>
            <p:ph type="title"/>
          </p:nvPr>
        </p:nvSpPr>
        <p:spPr/>
        <p:txBody>
          <a:bodyPr/>
          <a:lstStyle/>
          <a:p>
            <a:r>
              <a:rPr lang="en-GB" altLang="en-US" smtClean="0"/>
              <a:t>Multi-Agency teams</a:t>
            </a:r>
          </a:p>
        </p:txBody>
      </p:sp>
      <p:sp>
        <p:nvSpPr>
          <p:cNvPr id="3" name="Content Placeholder 2">
            <a:extLst>
              <a:ext uri="{FF2B5EF4-FFF2-40B4-BE49-F238E27FC236}">
                <a16:creationId xmlns:a16="http://schemas.microsoft.com/office/drawing/2014/main" xmlns="" id="{F82DE9D0-3A9D-4932-9FEC-4C35A01A5358}"/>
              </a:ext>
            </a:extLst>
          </p:cNvPr>
          <p:cNvSpPr>
            <a:spLocks noGrp="1"/>
          </p:cNvSpPr>
          <p:nvPr>
            <p:ph idx="1"/>
          </p:nvPr>
        </p:nvSpPr>
        <p:spPr>
          <a:xfrm>
            <a:off x="1919288" y="1752600"/>
            <a:ext cx="8062912" cy="4343400"/>
          </a:xfrm>
        </p:spPr>
        <p:txBody>
          <a:bodyPr>
            <a:normAutofit fontScale="92500" lnSpcReduction="10000"/>
          </a:bodyPr>
          <a:lstStyle/>
          <a:p>
            <a:pPr>
              <a:defRPr/>
            </a:pPr>
            <a:r>
              <a:rPr lang="en-GB" dirty="0"/>
              <a:t>There is a dedicated team leader. </a:t>
            </a:r>
          </a:p>
          <a:p>
            <a:pPr>
              <a:defRPr/>
            </a:pPr>
            <a:r>
              <a:rPr lang="en-GB" dirty="0"/>
              <a:t>There is a good mix of education, health, social-care, youth-justice and youth- work staff. </a:t>
            </a:r>
          </a:p>
          <a:p>
            <a:pPr>
              <a:defRPr/>
            </a:pPr>
            <a:r>
              <a:rPr lang="en-GB" dirty="0"/>
              <a:t>The people who work in the team think of themselves as team members. They are recruited or seconded into the team, either full or part time. </a:t>
            </a:r>
          </a:p>
          <a:p>
            <a:pPr>
              <a:defRPr/>
            </a:pPr>
            <a:r>
              <a:rPr lang="en-GB" dirty="0"/>
              <a:t>The team engages in work with universal services and at a range of levels - not just with individuals, e.g. small-group, family and whole-school work. </a:t>
            </a:r>
          </a:p>
          <a:p>
            <a:pPr>
              <a:defRPr/>
            </a:pPr>
            <a:r>
              <a:rPr lang="en-GB" dirty="0"/>
              <a:t>The team is likely to share a base, though some staff may continue to work from their home agencies. </a:t>
            </a:r>
          </a:p>
          <a:p>
            <a:pPr>
              <a:defRPr/>
            </a:pPr>
            <a:r>
              <a:rPr lang="en-GB" dirty="0"/>
              <a:t>There are regular team meetings to discuss case working as well as administrative issues. </a:t>
            </a:r>
          </a:p>
          <a:p>
            <a:pPr marL="0" indent="0">
              <a:buNone/>
              <a:defRPr/>
            </a:pPr>
            <a:r>
              <a:rPr lang="en-GB" dirty="0"/>
              <a:t>Examples: youth offending teams behaviour and education support teams   Sure Start multi-disciplinary teams. </a:t>
            </a:r>
            <a:endParaRPr lang="en-GB" dirty="0" smtClean="0"/>
          </a:p>
          <a:p>
            <a:pPr marL="0" indent="0">
              <a:buNone/>
              <a:defRPr/>
            </a:pPr>
            <a:r>
              <a:rPr lang="en-GB" altLang="en-US" b="1" u="sng" dirty="0"/>
              <a:t>What are the benefits and challenges?</a:t>
            </a:r>
          </a:p>
          <a:p>
            <a:pPr marL="0" indent="0">
              <a:buNone/>
              <a:defRPr/>
            </a:pPr>
            <a:endParaRPr lang="en-GB" dirty="0"/>
          </a:p>
          <a:p>
            <a:pPr>
              <a:defRPr/>
            </a:pPr>
            <a:endParaRPr lang="en-GB" dirty="0"/>
          </a:p>
        </p:txBody>
      </p:sp>
      <p:sp>
        <p:nvSpPr>
          <p:cNvPr id="4" name="Date Placeholder 3">
            <a:extLst>
              <a:ext uri="{FF2B5EF4-FFF2-40B4-BE49-F238E27FC236}">
                <a16:creationId xmlns:a16="http://schemas.microsoft.com/office/drawing/2014/main" xmlns="" id="{5B1A2D17-A31D-44EB-97D6-C5903B1D0D4E}"/>
              </a:ext>
            </a:extLst>
          </p:cNvPr>
          <p:cNvSpPr>
            <a:spLocks noGrp="1"/>
          </p:cNvSpPr>
          <p:nvPr>
            <p:ph type="dt" sz="quarter" idx="10"/>
          </p:nvPr>
        </p:nvSpPr>
        <p:spPr/>
        <p:txBody>
          <a:bodyPr/>
          <a:lstStyle/>
          <a:p>
            <a:pPr>
              <a:defRPr/>
            </a:pPr>
            <a:endParaRPr lang="en-US"/>
          </a:p>
        </p:txBody>
      </p:sp>
      <p:sp>
        <p:nvSpPr>
          <p:cNvPr id="5" name="Footer Placeholder 4">
            <a:extLst>
              <a:ext uri="{FF2B5EF4-FFF2-40B4-BE49-F238E27FC236}">
                <a16:creationId xmlns:a16="http://schemas.microsoft.com/office/drawing/2014/main" xmlns="" id="{35B7FF0B-0BAF-432D-9341-46283BB81D4F}"/>
              </a:ext>
            </a:extLst>
          </p:cNvPr>
          <p:cNvSpPr>
            <a:spLocks noGrp="1"/>
          </p:cNvSpPr>
          <p:nvPr>
            <p:ph type="ftr" sz="quarter" idx="11"/>
          </p:nvPr>
        </p:nvSpPr>
        <p:spPr/>
        <p:txBody>
          <a:bodyPr/>
          <a:lstStyle/>
          <a:p>
            <a:pPr>
              <a:defRPr/>
            </a:pPr>
            <a:r>
              <a:rPr lang="en-US" dirty="0"/>
              <a:t>Lancashire County Council (2015) </a:t>
            </a:r>
          </a:p>
        </p:txBody>
      </p:sp>
    </p:spTree>
    <p:extLst>
      <p:ext uri="{BB962C8B-B14F-4D97-AF65-F5344CB8AC3E}">
        <p14:creationId xmlns:p14="http://schemas.microsoft.com/office/powerpoint/2010/main" val="39953697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5"/>
          <p:cNvSpPr>
            <a:spLocks noGrp="1" noChangeArrowheads="1"/>
          </p:cNvSpPr>
          <p:nvPr>
            <p:ph type="title"/>
          </p:nvPr>
        </p:nvSpPr>
        <p:spPr/>
        <p:txBody>
          <a:bodyPr/>
          <a:lstStyle/>
          <a:p>
            <a:r>
              <a:rPr lang="en-GB" altLang="en-US" smtClean="0"/>
              <a:t>Multi-Agency teams</a:t>
            </a:r>
          </a:p>
        </p:txBody>
      </p:sp>
      <p:sp>
        <p:nvSpPr>
          <p:cNvPr id="31747" name="Text Placeholder 6"/>
          <p:cNvSpPr>
            <a:spLocks noGrp="1" noChangeArrowheads="1"/>
          </p:cNvSpPr>
          <p:nvPr>
            <p:ph type="body" idx="1"/>
          </p:nvPr>
        </p:nvSpPr>
        <p:spPr/>
        <p:txBody>
          <a:bodyPr/>
          <a:lstStyle/>
          <a:p>
            <a:r>
              <a:rPr lang="en-GB" altLang="en-US" smtClean="0"/>
              <a:t>Benefits and opportunities</a:t>
            </a:r>
          </a:p>
        </p:txBody>
      </p:sp>
      <p:sp>
        <p:nvSpPr>
          <p:cNvPr id="31748" name="Content Placeholder 7"/>
          <p:cNvSpPr>
            <a:spLocks noGrp="1" noChangeArrowheads="1"/>
          </p:cNvSpPr>
          <p:nvPr>
            <p:ph sz="half" idx="2"/>
          </p:nvPr>
        </p:nvSpPr>
        <p:spPr/>
        <p:txBody>
          <a:bodyPr/>
          <a:lstStyle/>
          <a:p>
            <a:r>
              <a:rPr lang="en-GB" altLang="en-US"/>
              <a:t>Good sense of team identity.</a:t>
            </a:r>
          </a:p>
          <a:p>
            <a:r>
              <a:rPr lang="en-GB" altLang="en-US"/>
              <a:t>Co-working is at the heart of the team's approach, allowing sharing of skills and knowledge.</a:t>
            </a:r>
          </a:p>
          <a:p>
            <a:r>
              <a:rPr lang="en-GB" altLang="en-US"/>
              <a:t>Communication is straightforward.</a:t>
            </a:r>
          </a:p>
          <a:p>
            <a:r>
              <a:rPr lang="en-GB" altLang="en-US"/>
              <a:t>Joint training is easy to facilitate.</a:t>
            </a:r>
          </a:p>
          <a:p>
            <a:r>
              <a:rPr lang="en-GB" altLang="en-US"/>
              <a:t>Opportunities to carry out preventive and early intervention work</a:t>
            </a:r>
            <a:endParaRPr lang="en-GB" altLang="en-US" smtClean="0"/>
          </a:p>
        </p:txBody>
      </p:sp>
      <p:sp>
        <p:nvSpPr>
          <p:cNvPr id="31749" name="Text Placeholder 8"/>
          <p:cNvSpPr>
            <a:spLocks noGrp="1" noChangeArrowheads="1"/>
          </p:cNvSpPr>
          <p:nvPr>
            <p:ph type="body" sz="quarter" idx="3"/>
          </p:nvPr>
        </p:nvSpPr>
        <p:spPr>
          <a:xfrm>
            <a:off x="6169026" y="1535113"/>
            <a:ext cx="4041775" cy="165100"/>
          </a:xfrm>
        </p:spPr>
        <p:txBody>
          <a:bodyPr>
            <a:normAutofit fontScale="32500" lnSpcReduction="20000"/>
          </a:bodyPr>
          <a:lstStyle/>
          <a:p>
            <a:r>
              <a:rPr lang="en-GB" altLang="en-US" smtClean="0"/>
              <a:t>Challenges</a:t>
            </a:r>
          </a:p>
        </p:txBody>
      </p:sp>
      <p:sp>
        <p:nvSpPr>
          <p:cNvPr id="31750" name="Content Placeholder 9"/>
          <p:cNvSpPr>
            <a:spLocks noGrp="1" noChangeArrowheads="1"/>
          </p:cNvSpPr>
          <p:nvPr>
            <p:ph sz="quarter" idx="4"/>
          </p:nvPr>
        </p:nvSpPr>
        <p:spPr>
          <a:xfrm>
            <a:off x="6169025" y="1989139"/>
            <a:ext cx="4319588" cy="4137025"/>
          </a:xfrm>
        </p:spPr>
        <p:txBody>
          <a:bodyPr>
            <a:normAutofit fontScale="92500"/>
          </a:bodyPr>
          <a:lstStyle/>
          <a:p>
            <a:r>
              <a:rPr lang="en-GB" altLang="en-US"/>
              <a:t>Recruitment and human resources (HR).</a:t>
            </a:r>
          </a:p>
          <a:p>
            <a:r>
              <a:rPr lang="en-GB" altLang="en-US"/>
              <a:t>Time and resources need to be set aside for team building and development.</a:t>
            </a:r>
          </a:p>
          <a:p>
            <a:r>
              <a:rPr lang="en-GB" altLang="en-US"/>
              <a:t>Some teams are not based together, which can present challenges for team working and communication.</a:t>
            </a:r>
          </a:p>
          <a:p>
            <a:r>
              <a:rPr lang="en-GB" altLang="en-US"/>
              <a:t>Good relationships with schools and other universal providers are vital.</a:t>
            </a:r>
          </a:p>
          <a:p>
            <a:r>
              <a:rPr lang="en-GB" altLang="en-US"/>
              <a:t>Need to set aside sufficient time for meetings and other team contact time.</a:t>
            </a:r>
          </a:p>
          <a:p>
            <a:endParaRPr lang="en-GB" altLang="en-US" smtClean="0"/>
          </a:p>
        </p:txBody>
      </p:sp>
      <p:sp>
        <p:nvSpPr>
          <p:cNvPr id="4" name="Date Placeholder 3">
            <a:extLst>
              <a:ext uri="{FF2B5EF4-FFF2-40B4-BE49-F238E27FC236}">
                <a16:creationId xmlns:a16="http://schemas.microsoft.com/office/drawing/2014/main" xmlns="" id="{290F7B63-6694-4E12-B694-0197CEA6ABDE}"/>
              </a:ext>
            </a:extLst>
          </p:cNvPr>
          <p:cNvSpPr>
            <a:spLocks noGrp="1"/>
          </p:cNvSpPr>
          <p:nvPr>
            <p:ph type="dt" sz="quarter" idx="10"/>
          </p:nvPr>
        </p:nvSpPr>
        <p:spPr/>
        <p:txBody>
          <a:bodyPr/>
          <a:lstStyle/>
          <a:p>
            <a:pPr>
              <a:defRPr/>
            </a:pPr>
            <a:endParaRPr lang="en-US"/>
          </a:p>
        </p:txBody>
      </p:sp>
      <p:sp>
        <p:nvSpPr>
          <p:cNvPr id="5" name="Footer Placeholder 4">
            <a:extLst>
              <a:ext uri="{FF2B5EF4-FFF2-40B4-BE49-F238E27FC236}">
                <a16:creationId xmlns:a16="http://schemas.microsoft.com/office/drawing/2014/main" xmlns="" id="{CCE4A882-0451-4A70-A1F0-8205670C6FE4}"/>
              </a:ext>
            </a:extLst>
          </p:cNvPr>
          <p:cNvSpPr>
            <a:spLocks noGrp="1"/>
          </p:cNvSpPr>
          <p:nvPr>
            <p:ph type="ftr" sz="quarter" idx="11"/>
          </p:nvPr>
        </p:nvSpPr>
        <p:spPr/>
        <p:txBody>
          <a:bodyPr/>
          <a:lstStyle/>
          <a:p>
            <a:pPr>
              <a:defRPr/>
            </a:pPr>
            <a:r>
              <a:rPr lang="en-US" dirty="0"/>
              <a:t>Lancashire County Council (2015) </a:t>
            </a:r>
          </a:p>
        </p:txBody>
      </p:sp>
    </p:spTree>
    <p:extLst>
      <p:ext uri="{BB962C8B-B14F-4D97-AF65-F5344CB8AC3E}">
        <p14:creationId xmlns:p14="http://schemas.microsoft.com/office/powerpoint/2010/main" val="6017292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8"/>
          <p:cNvSpPr>
            <a:spLocks noGrp="1" noChangeArrowheads="1"/>
          </p:cNvSpPr>
          <p:nvPr>
            <p:ph type="title"/>
          </p:nvPr>
        </p:nvSpPr>
        <p:spPr/>
        <p:txBody>
          <a:bodyPr/>
          <a:lstStyle/>
          <a:p>
            <a:r>
              <a:rPr lang="en-GB" altLang="en-US" smtClean="0"/>
              <a:t>Integrated Services </a:t>
            </a:r>
          </a:p>
        </p:txBody>
      </p:sp>
      <p:sp>
        <p:nvSpPr>
          <p:cNvPr id="10" name="Content Placeholder 9">
            <a:extLst>
              <a:ext uri="{FF2B5EF4-FFF2-40B4-BE49-F238E27FC236}">
                <a16:creationId xmlns:a16="http://schemas.microsoft.com/office/drawing/2014/main" xmlns="" id="{18AAED51-8CED-44B6-9311-67B2D157160B}"/>
              </a:ext>
            </a:extLst>
          </p:cNvPr>
          <p:cNvSpPr>
            <a:spLocks noGrp="1"/>
          </p:cNvSpPr>
          <p:nvPr>
            <p:ph idx="1"/>
          </p:nvPr>
        </p:nvSpPr>
        <p:spPr/>
        <p:txBody>
          <a:bodyPr/>
          <a:lstStyle/>
          <a:p>
            <a:pPr>
              <a:defRPr/>
            </a:pPr>
            <a:r>
              <a:rPr lang="en-GB" dirty="0"/>
              <a:t>Made up of a range of services that share a common location and a common philosophy, vision and agreed principles for working with children and families.</a:t>
            </a:r>
          </a:p>
          <a:p>
            <a:pPr>
              <a:defRPr/>
            </a:pPr>
            <a:endParaRPr lang="en-GB" dirty="0"/>
          </a:p>
          <a:p>
            <a:pPr>
              <a:defRPr/>
            </a:pPr>
            <a:r>
              <a:rPr lang="en-GB" dirty="0"/>
              <a:t>Visible 'service hub' for the community, with a perception by users of cohesive and comprehensive services.</a:t>
            </a:r>
          </a:p>
          <a:p>
            <a:pPr marL="0" indent="0">
              <a:buNone/>
              <a:defRPr/>
            </a:pPr>
            <a:r>
              <a:rPr lang="en-GB" dirty="0"/>
              <a:t> </a:t>
            </a:r>
          </a:p>
          <a:p>
            <a:pPr>
              <a:defRPr/>
            </a:pPr>
            <a:r>
              <a:rPr lang="en-GB" dirty="0"/>
              <a:t>Management structure which facilitates integrated working.	</a:t>
            </a:r>
          </a:p>
          <a:p>
            <a:pPr>
              <a:defRPr/>
            </a:pPr>
            <a:endParaRPr lang="en-GB" dirty="0"/>
          </a:p>
          <a:p>
            <a:pPr>
              <a:defRPr/>
            </a:pPr>
            <a:r>
              <a:rPr lang="en-GB" dirty="0"/>
              <a:t>There is a commitment by partner providers to fund and facilitate integrated services. </a:t>
            </a:r>
          </a:p>
          <a:p>
            <a:pPr>
              <a:defRPr/>
            </a:pPr>
            <a:endParaRPr lang="en-GB" dirty="0"/>
          </a:p>
        </p:txBody>
      </p:sp>
      <p:sp>
        <p:nvSpPr>
          <p:cNvPr id="7" name="Date Placeholder 6">
            <a:extLst>
              <a:ext uri="{FF2B5EF4-FFF2-40B4-BE49-F238E27FC236}">
                <a16:creationId xmlns:a16="http://schemas.microsoft.com/office/drawing/2014/main" xmlns="" id="{5ED3ADE4-3547-43F9-9BB7-F074E8AF2647}"/>
              </a:ext>
            </a:extLst>
          </p:cNvPr>
          <p:cNvSpPr>
            <a:spLocks noGrp="1"/>
          </p:cNvSpPr>
          <p:nvPr>
            <p:ph type="dt" sz="quarter" idx="10"/>
          </p:nvPr>
        </p:nvSpPr>
        <p:spPr/>
        <p:txBody>
          <a:bodyPr/>
          <a:lstStyle/>
          <a:p>
            <a:pPr>
              <a:defRPr/>
            </a:pPr>
            <a:endParaRPr lang="en-US"/>
          </a:p>
        </p:txBody>
      </p:sp>
      <p:sp>
        <p:nvSpPr>
          <p:cNvPr id="8" name="Footer Placeholder 7">
            <a:extLst>
              <a:ext uri="{FF2B5EF4-FFF2-40B4-BE49-F238E27FC236}">
                <a16:creationId xmlns:a16="http://schemas.microsoft.com/office/drawing/2014/main" xmlns="" id="{CC44AF0B-67CB-456C-9FB0-ACE6A1DF101B}"/>
              </a:ext>
            </a:extLst>
          </p:cNvPr>
          <p:cNvSpPr>
            <a:spLocks noGrp="1"/>
          </p:cNvSpPr>
          <p:nvPr>
            <p:ph type="ftr" sz="quarter" idx="11"/>
          </p:nvPr>
        </p:nvSpPr>
        <p:spPr/>
        <p:txBody>
          <a:bodyPr/>
          <a:lstStyle/>
          <a:p>
            <a:pPr>
              <a:defRPr/>
            </a:pPr>
            <a:r>
              <a:rPr lang="en-US" dirty="0"/>
              <a:t>Lancashire County Council (2015) </a:t>
            </a:r>
          </a:p>
        </p:txBody>
      </p:sp>
    </p:spTree>
    <p:extLst>
      <p:ext uri="{BB962C8B-B14F-4D97-AF65-F5344CB8AC3E}">
        <p14:creationId xmlns:p14="http://schemas.microsoft.com/office/powerpoint/2010/main" val="23814508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8"/>
          <p:cNvSpPr>
            <a:spLocks noGrp="1" noChangeArrowheads="1"/>
          </p:cNvSpPr>
          <p:nvPr>
            <p:ph type="title"/>
          </p:nvPr>
        </p:nvSpPr>
        <p:spPr/>
        <p:txBody>
          <a:bodyPr/>
          <a:lstStyle/>
          <a:p>
            <a:r>
              <a:rPr lang="en-GB" altLang="en-US" smtClean="0"/>
              <a:t>Integrated Services </a:t>
            </a:r>
          </a:p>
        </p:txBody>
      </p:sp>
      <p:sp>
        <p:nvSpPr>
          <p:cNvPr id="33795" name="Content Placeholder 9"/>
          <p:cNvSpPr>
            <a:spLocks noGrp="1" noChangeArrowheads="1"/>
          </p:cNvSpPr>
          <p:nvPr>
            <p:ph idx="1"/>
          </p:nvPr>
        </p:nvSpPr>
        <p:spPr>
          <a:xfrm>
            <a:off x="2209800" y="1752600"/>
            <a:ext cx="7772400" cy="4343400"/>
          </a:xfrm>
        </p:spPr>
        <p:txBody>
          <a:bodyPr>
            <a:normAutofit fontScale="92500" lnSpcReduction="20000"/>
          </a:bodyPr>
          <a:lstStyle/>
          <a:p>
            <a:r>
              <a:rPr lang="en-GB" altLang="en-US" dirty="0"/>
              <a:t>Usually delivered from a school or Early Years setting. </a:t>
            </a:r>
          </a:p>
          <a:p>
            <a:endParaRPr lang="en-GB" altLang="en-US" dirty="0"/>
          </a:p>
          <a:p>
            <a:r>
              <a:rPr lang="en-GB" altLang="en-US" dirty="0"/>
              <a:t>Staff work in a coordinated way to address the needs of service users. This is likely to include some degree of joint training and joint working, perhaps in smaller multi-agency teams. </a:t>
            </a:r>
          </a:p>
          <a:p>
            <a:endParaRPr lang="en-GB" altLang="en-US" dirty="0"/>
          </a:p>
          <a:p>
            <a:r>
              <a:rPr lang="en-GB" altLang="en-US" dirty="0"/>
              <a:t>Service Level Agreements (SLAs) will set out the precise relationship between the home agency and the multi-agency service, including the basis on which staff are employed. </a:t>
            </a:r>
          </a:p>
          <a:p>
            <a:endParaRPr lang="en-GB" altLang="en-US" dirty="0"/>
          </a:p>
          <a:p>
            <a:r>
              <a:rPr lang="en-GB" altLang="en-US" dirty="0"/>
              <a:t>The manager may be a member of the school or early years setting (e.g. a </a:t>
            </a:r>
            <a:r>
              <a:rPr lang="en-GB" altLang="en-US" dirty="0" err="1"/>
              <a:t>headteacher</a:t>
            </a:r>
            <a:r>
              <a:rPr lang="en-GB" altLang="en-US" dirty="0"/>
              <a:t>) or they may be recruited externally</a:t>
            </a:r>
            <a:r>
              <a:rPr lang="en-GB" altLang="en-US" dirty="0" smtClean="0"/>
              <a:t>.</a:t>
            </a:r>
          </a:p>
          <a:p>
            <a:endParaRPr lang="en-GB" altLang="en-US" dirty="0" smtClean="0"/>
          </a:p>
          <a:p>
            <a:r>
              <a:rPr lang="en-GB" altLang="en-US" b="1" u="sng" dirty="0"/>
              <a:t>What are the benefits and challenges?</a:t>
            </a:r>
          </a:p>
          <a:p>
            <a:r>
              <a:rPr lang="en-GB" altLang="en-US" dirty="0" smtClean="0"/>
              <a:t> </a:t>
            </a:r>
            <a:endParaRPr lang="en-GB" altLang="en-US" dirty="0"/>
          </a:p>
          <a:p>
            <a:endParaRPr lang="en-GB" altLang="en-US" dirty="0"/>
          </a:p>
        </p:txBody>
      </p:sp>
      <p:sp>
        <p:nvSpPr>
          <p:cNvPr id="7" name="Date Placeholder 6">
            <a:extLst>
              <a:ext uri="{FF2B5EF4-FFF2-40B4-BE49-F238E27FC236}">
                <a16:creationId xmlns:a16="http://schemas.microsoft.com/office/drawing/2014/main" xmlns="" id="{F22BDDD7-C78D-4CA6-878A-1AAA1CFEBA42}"/>
              </a:ext>
            </a:extLst>
          </p:cNvPr>
          <p:cNvSpPr>
            <a:spLocks noGrp="1"/>
          </p:cNvSpPr>
          <p:nvPr>
            <p:ph type="dt" sz="quarter" idx="10"/>
          </p:nvPr>
        </p:nvSpPr>
        <p:spPr/>
        <p:txBody>
          <a:bodyPr/>
          <a:lstStyle/>
          <a:p>
            <a:pPr>
              <a:defRPr/>
            </a:pPr>
            <a:endParaRPr lang="en-US"/>
          </a:p>
        </p:txBody>
      </p:sp>
      <p:sp>
        <p:nvSpPr>
          <p:cNvPr id="8" name="Footer Placeholder 7">
            <a:extLst>
              <a:ext uri="{FF2B5EF4-FFF2-40B4-BE49-F238E27FC236}">
                <a16:creationId xmlns:a16="http://schemas.microsoft.com/office/drawing/2014/main" xmlns="" id="{14E5C59D-54B1-43C7-AB16-76507ECAF628}"/>
              </a:ext>
            </a:extLst>
          </p:cNvPr>
          <p:cNvSpPr>
            <a:spLocks noGrp="1"/>
          </p:cNvSpPr>
          <p:nvPr>
            <p:ph type="ftr" sz="quarter" idx="11"/>
          </p:nvPr>
        </p:nvSpPr>
        <p:spPr/>
        <p:txBody>
          <a:bodyPr/>
          <a:lstStyle/>
          <a:p>
            <a:pPr>
              <a:defRPr/>
            </a:pPr>
            <a:r>
              <a:rPr lang="en-US" dirty="0"/>
              <a:t>Lancashire County Council (2015) </a:t>
            </a:r>
          </a:p>
        </p:txBody>
      </p:sp>
    </p:spTree>
    <p:extLst>
      <p:ext uri="{BB962C8B-B14F-4D97-AF65-F5344CB8AC3E}">
        <p14:creationId xmlns:p14="http://schemas.microsoft.com/office/powerpoint/2010/main" val="2218076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8"/>
          <p:cNvSpPr>
            <a:spLocks noGrp="1" noChangeArrowheads="1"/>
          </p:cNvSpPr>
          <p:nvPr>
            <p:ph type="title"/>
          </p:nvPr>
        </p:nvSpPr>
        <p:spPr/>
        <p:txBody>
          <a:bodyPr/>
          <a:lstStyle/>
          <a:p>
            <a:r>
              <a:rPr lang="en-GB" altLang="en-US" smtClean="0"/>
              <a:t>Integrated Services </a:t>
            </a:r>
          </a:p>
        </p:txBody>
      </p:sp>
      <p:sp>
        <p:nvSpPr>
          <p:cNvPr id="34819" name="Text Placeholder 1"/>
          <p:cNvSpPr>
            <a:spLocks noGrp="1" noChangeArrowheads="1"/>
          </p:cNvSpPr>
          <p:nvPr>
            <p:ph type="body" idx="1"/>
          </p:nvPr>
        </p:nvSpPr>
        <p:spPr>
          <a:xfrm>
            <a:off x="1981200" y="1268414"/>
            <a:ext cx="4040188" cy="1152525"/>
          </a:xfrm>
        </p:spPr>
        <p:txBody>
          <a:bodyPr/>
          <a:lstStyle/>
          <a:p>
            <a:r>
              <a:rPr lang="en-GB" altLang="en-US" smtClean="0"/>
              <a:t>Benefits and opportunities</a:t>
            </a:r>
          </a:p>
          <a:p>
            <a:endParaRPr lang="en-GB" altLang="en-US" smtClean="0"/>
          </a:p>
        </p:txBody>
      </p:sp>
      <p:sp>
        <p:nvSpPr>
          <p:cNvPr id="34820" name="Content Placeholder 2"/>
          <p:cNvSpPr>
            <a:spLocks noGrp="1" noChangeArrowheads="1"/>
          </p:cNvSpPr>
          <p:nvPr>
            <p:ph sz="half" idx="2"/>
          </p:nvPr>
        </p:nvSpPr>
        <p:spPr>
          <a:xfrm>
            <a:off x="1703388" y="2174875"/>
            <a:ext cx="4318000" cy="3951288"/>
          </a:xfrm>
        </p:spPr>
        <p:txBody>
          <a:bodyPr/>
          <a:lstStyle/>
          <a:p>
            <a:r>
              <a:rPr lang="en-GB" altLang="en-US" sz="1600"/>
              <a:t>Opportunity to address full range of issues in a non-stigmatising universal setting.</a:t>
            </a:r>
          </a:p>
          <a:p>
            <a:r>
              <a:rPr lang="en-GB" altLang="en-US" sz="1600"/>
              <a:t>Greater co-working and cross-fertilisation of skills between agencies.</a:t>
            </a:r>
          </a:p>
          <a:p>
            <a:r>
              <a:rPr lang="en-GB" altLang="en-US" sz="1600"/>
              <a:t>Opportunities for joint training.</a:t>
            </a:r>
          </a:p>
          <a:p>
            <a:r>
              <a:rPr lang="en-GB" altLang="en-US" sz="1600"/>
              <a:t>Shared base enhances communication between different services.</a:t>
            </a:r>
          </a:p>
          <a:p>
            <a:r>
              <a:rPr lang="en-GB" altLang="en-US" sz="1600"/>
              <a:t>Members are still linked in to what is going on in their home agency.</a:t>
            </a:r>
          </a:p>
          <a:p>
            <a:r>
              <a:rPr lang="en-GB" altLang="en-US" sz="1600"/>
              <a:t>Members likely to have access to training and personal development in their home agency.</a:t>
            </a:r>
          </a:p>
          <a:p>
            <a:endParaRPr lang="en-GB" altLang="en-US" sz="1600"/>
          </a:p>
        </p:txBody>
      </p:sp>
      <p:sp>
        <p:nvSpPr>
          <p:cNvPr id="34821" name="Text Placeholder 3"/>
          <p:cNvSpPr>
            <a:spLocks noGrp="1" noChangeArrowheads="1"/>
          </p:cNvSpPr>
          <p:nvPr>
            <p:ph type="body" sz="quarter" idx="3"/>
          </p:nvPr>
        </p:nvSpPr>
        <p:spPr>
          <a:xfrm>
            <a:off x="6169026" y="1535113"/>
            <a:ext cx="4041775" cy="165100"/>
          </a:xfrm>
        </p:spPr>
        <p:txBody>
          <a:bodyPr>
            <a:normAutofit fontScale="32500" lnSpcReduction="20000"/>
          </a:bodyPr>
          <a:lstStyle/>
          <a:p>
            <a:r>
              <a:rPr lang="en-GB" altLang="en-US" smtClean="0"/>
              <a:t>Challenges</a:t>
            </a:r>
          </a:p>
        </p:txBody>
      </p:sp>
      <p:sp>
        <p:nvSpPr>
          <p:cNvPr id="34822" name="Content Placeholder 4"/>
          <p:cNvSpPr>
            <a:spLocks noGrp="1" noChangeArrowheads="1"/>
          </p:cNvSpPr>
          <p:nvPr>
            <p:ph sz="quarter" idx="4"/>
          </p:nvPr>
        </p:nvSpPr>
        <p:spPr>
          <a:xfrm>
            <a:off x="6169025" y="2174875"/>
            <a:ext cx="4319588" cy="3951288"/>
          </a:xfrm>
        </p:spPr>
        <p:txBody>
          <a:bodyPr/>
          <a:lstStyle/>
          <a:p>
            <a:r>
              <a:rPr lang="en-GB" altLang="en-US" sz="1600"/>
              <a:t>Requires fresh thinking around the concept of the setting (i.e. school) and their purpose in the community.</a:t>
            </a:r>
          </a:p>
          <a:p>
            <a:r>
              <a:rPr lang="en-GB" altLang="en-US" sz="1600"/>
              <a:t>How to bring a range of partners and the whole school community on board through 'collaborative leadership'.</a:t>
            </a:r>
          </a:p>
          <a:p>
            <a:r>
              <a:rPr lang="en-GB" altLang="en-US" sz="1600"/>
              <a:t>Developing a sense of joint purpose so that practitioners identify more with the new service than their role in their home agency.</a:t>
            </a:r>
          </a:p>
          <a:p>
            <a:r>
              <a:rPr lang="en-GB" altLang="en-US" sz="1600"/>
              <a:t>Managing any issues around pay and conditions for staff doing joint work at different levels of pay.</a:t>
            </a:r>
          </a:p>
          <a:p>
            <a:endParaRPr lang="en-GB" altLang="en-US" sz="1600"/>
          </a:p>
        </p:txBody>
      </p:sp>
      <p:sp>
        <p:nvSpPr>
          <p:cNvPr id="7" name="Date Placeholder 6">
            <a:extLst>
              <a:ext uri="{FF2B5EF4-FFF2-40B4-BE49-F238E27FC236}">
                <a16:creationId xmlns:a16="http://schemas.microsoft.com/office/drawing/2014/main" xmlns="" id="{C3520277-18D8-4ED1-A1A9-B0F3E9324B6F}"/>
              </a:ext>
            </a:extLst>
          </p:cNvPr>
          <p:cNvSpPr>
            <a:spLocks noGrp="1"/>
          </p:cNvSpPr>
          <p:nvPr>
            <p:ph type="dt" sz="quarter" idx="10"/>
          </p:nvPr>
        </p:nvSpPr>
        <p:spPr/>
        <p:txBody>
          <a:bodyPr/>
          <a:lstStyle/>
          <a:p>
            <a:pPr>
              <a:defRPr/>
            </a:pPr>
            <a:endParaRPr lang="en-US"/>
          </a:p>
        </p:txBody>
      </p:sp>
      <p:sp>
        <p:nvSpPr>
          <p:cNvPr id="8" name="Footer Placeholder 7">
            <a:extLst>
              <a:ext uri="{FF2B5EF4-FFF2-40B4-BE49-F238E27FC236}">
                <a16:creationId xmlns:a16="http://schemas.microsoft.com/office/drawing/2014/main" xmlns="" id="{50CBBC67-3FA2-42E1-B20F-FA32D5E4B022}"/>
              </a:ext>
            </a:extLst>
          </p:cNvPr>
          <p:cNvSpPr>
            <a:spLocks noGrp="1"/>
          </p:cNvSpPr>
          <p:nvPr>
            <p:ph type="ftr" sz="quarter" idx="11"/>
          </p:nvPr>
        </p:nvSpPr>
        <p:spPr/>
        <p:txBody>
          <a:bodyPr/>
          <a:lstStyle/>
          <a:p>
            <a:pPr>
              <a:defRPr/>
            </a:pPr>
            <a:r>
              <a:rPr lang="en-US" dirty="0"/>
              <a:t>Lancashire County Council (2015) </a:t>
            </a:r>
          </a:p>
        </p:txBody>
      </p:sp>
    </p:spTree>
    <p:extLst>
      <p:ext uri="{BB962C8B-B14F-4D97-AF65-F5344CB8AC3E}">
        <p14:creationId xmlns:p14="http://schemas.microsoft.com/office/powerpoint/2010/main" val="3807005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consider for next week….</a:t>
            </a:r>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36220815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xmlns="" id="{10F64C1F-9E16-4C31-9CD0-001137A98D5C}"/>
              </a:ext>
            </a:extLst>
          </p:cNvPr>
          <p:cNvSpPr>
            <a:spLocks noGrp="1" noChangeArrowheads="1"/>
          </p:cNvSpPr>
          <p:nvPr>
            <p:ph type="title"/>
          </p:nvPr>
        </p:nvSpPr>
        <p:spPr/>
        <p:txBody>
          <a:bodyPr/>
          <a:lstStyle/>
          <a:p>
            <a:pPr eaLnBrk="1" hangingPunct="1">
              <a:defRPr/>
            </a:pPr>
            <a:r>
              <a:rPr lang="en-US">
                <a:cs typeface="+mj-cs"/>
              </a:rPr>
              <a:t>New ethos </a:t>
            </a:r>
          </a:p>
        </p:txBody>
      </p:sp>
      <p:sp>
        <p:nvSpPr>
          <p:cNvPr id="35843" name="Rectangle 3"/>
          <p:cNvSpPr>
            <a:spLocks noGrp="1" noChangeArrowheads="1"/>
          </p:cNvSpPr>
          <p:nvPr>
            <p:ph idx="1"/>
          </p:nvPr>
        </p:nvSpPr>
        <p:spPr/>
        <p:txBody>
          <a:bodyPr/>
          <a:lstStyle/>
          <a:p>
            <a:pPr eaLnBrk="1" hangingPunct="1"/>
            <a:r>
              <a:rPr lang="en-US" altLang="en-US" sz="2800"/>
              <a:t>New ethos of working may be better described as “Partnership working” as it entails:</a:t>
            </a:r>
          </a:p>
          <a:p>
            <a:pPr eaLnBrk="1" hangingPunct="1"/>
            <a:r>
              <a:rPr lang="en-US" altLang="en-US" sz="2800"/>
              <a:t>“The underlying desire for new ways of developing and refining the complex (pattern) of professional relationships focused on improvements for families and children”</a:t>
            </a:r>
          </a:p>
        </p:txBody>
      </p:sp>
      <p:sp>
        <p:nvSpPr>
          <p:cNvPr id="4" name="Date Placeholder 3">
            <a:extLst>
              <a:ext uri="{FF2B5EF4-FFF2-40B4-BE49-F238E27FC236}">
                <a16:creationId xmlns:a16="http://schemas.microsoft.com/office/drawing/2014/main" xmlns="" id="{C353525E-114F-4294-9FF6-92FA5339729A}"/>
              </a:ext>
            </a:extLst>
          </p:cNvPr>
          <p:cNvSpPr>
            <a:spLocks noGrp="1"/>
          </p:cNvSpPr>
          <p:nvPr>
            <p:ph type="dt" sz="quarter" idx="10"/>
          </p:nvPr>
        </p:nvSpPr>
        <p:spPr/>
        <p:txBody>
          <a:bodyPr/>
          <a:lstStyle/>
          <a:p>
            <a:pPr>
              <a:defRPr/>
            </a:pPr>
            <a:endParaRPr lang="en-US"/>
          </a:p>
        </p:txBody>
      </p:sp>
      <p:sp>
        <p:nvSpPr>
          <p:cNvPr id="5" name="Footer Placeholder 4">
            <a:extLst>
              <a:ext uri="{FF2B5EF4-FFF2-40B4-BE49-F238E27FC236}">
                <a16:creationId xmlns:a16="http://schemas.microsoft.com/office/drawing/2014/main" xmlns="" id="{93062666-8266-47D9-A0FE-36E6D7034584}"/>
              </a:ext>
            </a:extLst>
          </p:cNvPr>
          <p:cNvSpPr>
            <a:spLocks noGrp="1"/>
          </p:cNvSpPr>
          <p:nvPr>
            <p:ph type="ftr" sz="quarter" idx="11"/>
          </p:nvPr>
        </p:nvSpPr>
        <p:spPr/>
        <p:txBody>
          <a:bodyPr/>
          <a:lstStyle/>
          <a:p>
            <a:pPr>
              <a:defRPr/>
            </a:pPr>
            <a:r>
              <a:rPr lang="en-US" dirty="0"/>
              <a:t>(Michael Gasper, 2010: 5)</a:t>
            </a:r>
          </a:p>
          <a:p>
            <a:pPr>
              <a:defRPr/>
            </a:pPr>
            <a:endParaRPr lang="en-US" dirty="0"/>
          </a:p>
        </p:txBody>
      </p:sp>
    </p:spTree>
    <p:extLst>
      <p:ext uri="{BB962C8B-B14F-4D97-AF65-F5344CB8AC3E}">
        <p14:creationId xmlns:p14="http://schemas.microsoft.com/office/powerpoint/2010/main" val="234737907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TM03457510[[fn=Savon]]</Template>
  <TotalTime>10</TotalTime>
  <Words>1479</Words>
  <Application>Microsoft Office PowerPoint</Application>
  <PresentationFormat>Widescreen</PresentationFormat>
  <Paragraphs>150</Paragraphs>
  <Slides>19</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Calibri</vt:lpstr>
      <vt:lpstr>Century Gothic</vt:lpstr>
      <vt:lpstr>Garamond</vt:lpstr>
      <vt:lpstr>Wingdings</vt:lpstr>
      <vt:lpstr>Savon</vt:lpstr>
      <vt:lpstr>Working in partnerships</vt:lpstr>
      <vt:lpstr>Refresh</vt:lpstr>
      <vt:lpstr>Key to success</vt:lpstr>
      <vt:lpstr>Multiagency terminology </vt:lpstr>
      <vt:lpstr>Multiagency Terminology </vt:lpstr>
      <vt:lpstr>Task (you have completer this for homework)</vt:lpstr>
      <vt:lpstr>Levels of Working Together</vt:lpstr>
      <vt:lpstr>MULTI-AGENCY PANELS </vt:lpstr>
      <vt:lpstr>MULTI-AGENCY PANELS </vt:lpstr>
      <vt:lpstr>MULTI-AGENCY PANELS    </vt:lpstr>
      <vt:lpstr>Multi-Agency teams</vt:lpstr>
      <vt:lpstr>Multi-Agency teams</vt:lpstr>
      <vt:lpstr>Multi-Agency teams</vt:lpstr>
      <vt:lpstr>Multi-Agency teams</vt:lpstr>
      <vt:lpstr>Integrated Services </vt:lpstr>
      <vt:lpstr>Integrated Services </vt:lpstr>
      <vt:lpstr>Integrated Services </vt:lpstr>
      <vt:lpstr>To consider for next week….</vt:lpstr>
      <vt:lpstr>New ethos </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Working in partnerships</dc:title>
  <dc:creator>Laura Hutchings</dc:creator>
  <cp:lastModifiedBy>Laura Hutchings</cp:lastModifiedBy>
  <cp:revision>1</cp:revision>
  <dcterms:created xsi:type="dcterms:W3CDTF">2018-01-24T12:44:42Z</dcterms:created>
  <dcterms:modified xsi:type="dcterms:W3CDTF">2018-01-24T12:54:53Z</dcterms:modified>
</cp:coreProperties>
</file>