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2"/>
    <p:sldMasterId id="2147483727" r:id="rId3"/>
  </p:sldMasterIdLst>
  <p:notesMasterIdLst>
    <p:notesMasterId r:id="rId22"/>
  </p:notesMasterIdLst>
  <p:handoutMasterIdLst>
    <p:handoutMasterId r:id="rId23"/>
  </p:handoutMasterIdLst>
  <p:sldIdLst>
    <p:sldId id="306" r:id="rId4"/>
    <p:sldId id="305" r:id="rId5"/>
    <p:sldId id="294" r:id="rId6"/>
    <p:sldId id="303" r:id="rId7"/>
    <p:sldId id="296" r:id="rId8"/>
    <p:sldId id="302" r:id="rId9"/>
    <p:sldId id="307" r:id="rId10"/>
    <p:sldId id="308" r:id="rId11"/>
    <p:sldId id="309" r:id="rId12"/>
    <p:sldId id="310" r:id="rId13"/>
    <p:sldId id="311" r:id="rId14"/>
    <p:sldId id="312" r:id="rId15"/>
    <p:sldId id="300" r:id="rId16"/>
    <p:sldId id="299" r:id="rId17"/>
    <p:sldId id="298" r:id="rId18"/>
    <p:sldId id="297" r:id="rId19"/>
    <p:sldId id="313" r:id="rId20"/>
    <p:sldId id="293" r:id="rId21"/>
  </p:sldIdLst>
  <p:sldSz cx="12188825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8046" autoAdjust="0"/>
  </p:normalViewPr>
  <p:slideViewPr>
    <p:cSldViewPr showGuides="1">
      <p:cViewPr varScale="1">
        <p:scale>
          <a:sx n="98" d="100"/>
          <a:sy n="98" d="100"/>
        </p:scale>
        <p:origin x="108" y="10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9/12/2025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9/12/2025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6904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85C40-8DAD-5292-BE7D-793BE25D28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4BD2FD-2E1D-62C5-5D2C-3198DD1EFC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2CD7D-BE25-A2D9-1DB6-94E62C12C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smtClean="0"/>
              <a:t>9/12/2025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2ADB5-1BAA-3FF8-9B8B-E3DA4C737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9F730-4E15-8118-9E56-CC5B096C6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13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87261-E911-86E5-3C4A-97F1A1B5E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2BBC6-8D73-7B1D-7C58-D58C3481FC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5D2CE3-AE16-0D69-6146-6BB8EB9189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F9E524-196F-F642-ACAE-02795D1BD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07243-657C-A232-CA4C-0234E852F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655767-4E21-A9D1-EC30-8E71E8231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9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A869D-354A-7D01-6CBE-AB0F9AA2F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CA429-008D-FA2A-AB14-0B685E6F2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9AA99-591E-870D-3F47-8C7DF1871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BC3B3-62E4-24E4-E7C7-719C66ACF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37355-4D2C-C568-730F-F6DEE17E9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91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76051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982" y="1825626"/>
            <a:ext cx="10512862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46878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5986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86455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8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099" y="1681163"/>
            <a:ext cx="515697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099" y="2505075"/>
            <a:ext cx="5156973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236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236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1799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367" y="457201"/>
            <a:ext cx="6170593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987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2367" y="457200"/>
            <a:ext cx="6170593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23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930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17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3T8pFxIeyY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AmtuT1JVes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ENJyjWU1IE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xCe2m0kiSg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ENJyjWU1IE" TargetMode="External"/><Relationship Id="rId2" Type="http://schemas.openxmlformats.org/officeDocument/2006/relationships/hyperlink" Target="https://www.youtube.com/watch?v=eAmtuT1JVe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5CC99-8472-035A-384C-CED97A1DDC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ECIE6003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AB2932-AA28-3026-6CC2-F25DA202B1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Classroom Management</a:t>
            </a:r>
          </a:p>
          <a:p>
            <a:r>
              <a:rPr lang="en-GB" sz="4400" dirty="0" err="1">
                <a:solidFill>
                  <a:schemeClr val="accent1"/>
                </a:solidFill>
              </a:rPr>
              <a:t>Powerpoint</a:t>
            </a:r>
            <a:r>
              <a:rPr lang="en-GB" sz="4400" dirty="0">
                <a:solidFill>
                  <a:schemeClr val="accent1"/>
                </a:solidFill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407967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0149" y="76200"/>
            <a:ext cx="4494513" cy="1397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+mn-lt"/>
              </a:rPr>
              <a:t>Recap from last week: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 err="1"/>
              <a:t>Cyfrannau</a:t>
            </a:r>
            <a:r>
              <a:rPr lang="en-GB" sz="4000" dirty="0"/>
              <a:t> system </a:t>
            </a:r>
            <a:r>
              <a:rPr lang="en-GB" sz="4000" dirty="0" err="1"/>
              <a:t>reolaeth</a:t>
            </a:r>
            <a:r>
              <a:rPr lang="en-GB" sz="4000" dirty="0"/>
              <a:t> </a:t>
            </a:r>
            <a:r>
              <a:rPr lang="en-GB" sz="4000" dirty="0" err="1"/>
              <a:t>dosbarth</a:t>
            </a:r>
            <a:r>
              <a:rPr lang="en-GB" sz="4000" dirty="0"/>
              <a:t> </a:t>
            </a:r>
            <a:r>
              <a:rPr lang="en-GB" sz="4000" dirty="0" err="1"/>
              <a:t>effeithiol</a:t>
            </a:r>
            <a:r>
              <a:rPr lang="en-GB" sz="4000" dirty="0"/>
              <a:t>:</a:t>
            </a:r>
          </a:p>
          <a:p>
            <a:r>
              <a:rPr lang="en-GB" sz="4000" dirty="0" err="1"/>
              <a:t>Rheolau</a:t>
            </a:r>
            <a:endParaRPr lang="en-GB" sz="4000" dirty="0"/>
          </a:p>
          <a:p>
            <a:r>
              <a:rPr lang="en-GB" sz="4000" dirty="0" err="1"/>
              <a:t>Canlyniadau</a:t>
            </a:r>
            <a:endParaRPr lang="en-GB" sz="4000" dirty="0"/>
          </a:p>
          <a:p>
            <a:r>
              <a:rPr lang="en-GB" sz="4000" dirty="0" err="1"/>
              <a:t>Cysondeb</a:t>
            </a:r>
            <a:endParaRPr lang="en-GB" sz="4000" dirty="0"/>
          </a:p>
          <a:p>
            <a:r>
              <a:rPr lang="en-GB" sz="4000" dirty="0" err="1"/>
              <a:t>Atgyfnerthu</a:t>
            </a:r>
            <a:r>
              <a:rPr lang="en-GB" sz="4000" dirty="0"/>
              <a:t> </a:t>
            </a:r>
            <a:r>
              <a:rPr lang="en-GB" sz="4000" dirty="0" err="1"/>
              <a:t>cadarnhaol</a:t>
            </a:r>
            <a:endParaRPr lang="en-GB" sz="40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/>
                </a:solidFill>
              </a:rPr>
              <a:t>Components of an </a:t>
            </a:r>
            <a:br>
              <a:rPr lang="en-GB" sz="4000" dirty="0">
                <a:solidFill>
                  <a:schemeClr val="accent1"/>
                </a:solidFill>
              </a:rPr>
            </a:br>
            <a:r>
              <a:rPr lang="en-GB" sz="4000" dirty="0">
                <a:solidFill>
                  <a:schemeClr val="accent1"/>
                </a:solidFill>
              </a:rPr>
              <a:t>effective classroom </a:t>
            </a:r>
            <a:br>
              <a:rPr lang="en-GB" sz="4000" dirty="0">
                <a:solidFill>
                  <a:schemeClr val="accent1"/>
                </a:solidFill>
              </a:rPr>
            </a:br>
            <a:r>
              <a:rPr lang="en-GB" sz="4000" dirty="0">
                <a:solidFill>
                  <a:schemeClr val="accent1"/>
                </a:solidFill>
              </a:rPr>
              <a:t>management system:</a:t>
            </a:r>
          </a:p>
          <a:p>
            <a:r>
              <a:rPr lang="en-GB" sz="4000" dirty="0">
                <a:solidFill>
                  <a:schemeClr val="accent1"/>
                </a:solidFill>
              </a:rPr>
              <a:t>Rules</a:t>
            </a:r>
          </a:p>
          <a:p>
            <a:r>
              <a:rPr lang="en-GB" sz="4000" dirty="0">
                <a:solidFill>
                  <a:schemeClr val="accent1"/>
                </a:solidFill>
              </a:rPr>
              <a:t>Consequences</a:t>
            </a:r>
          </a:p>
          <a:p>
            <a:r>
              <a:rPr lang="en-GB" sz="4000" dirty="0">
                <a:solidFill>
                  <a:schemeClr val="accent1"/>
                </a:solidFill>
              </a:rPr>
              <a:t>Consistency</a:t>
            </a:r>
          </a:p>
          <a:p>
            <a:r>
              <a:rPr lang="en-GB" sz="4000" dirty="0">
                <a:solidFill>
                  <a:schemeClr val="accent1"/>
                </a:solidFill>
              </a:rPr>
              <a:t>Positive Reinforcement</a:t>
            </a:r>
          </a:p>
        </p:txBody>
      </p:sp>
      <p:pic>
        <p:nvPicPr>
          <p:cNvPr id="2050" name="Picture 2" descr="C:\Users\Dave\AppData\Local\Microsoft\Windows\Temporary Internet Files\Content.IE5\Q54IWVZT\850856207_dad0c113c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760" y="73021"/>
            <a:ext cx="2955652" cy="155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33772" y="158758"/>
            <a:ext cx="4494513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19477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382443" y="76200"/>
            <a:ext cx="4892219" cy="139700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accent1"/>
                </a:solidFill>
                <a:latin typeface="+mn-lt"/>
              </a:rPr>
              <a:t>Theories and</a:t>
            </a:r>
            <a:br>
              <a:rPr lang="en-US" dirty="0">
                <a:solidFill>
                  <a:schemeClr val="accent1"/>
                </a:solidFill>
                <a:latin typeface="+mn-lt"/>
              </a:rPr>
            </a:br>
            <a:r>
              <a:rPr lang="en-US" dirty="0">
                <a:solidFill>
                  <a:schemeClr val="accent1"/>
                </a:solidFill>
                <a:latin typeface="+mn-lt"/>
              </a:rPr>
              <a:t>Theorists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fontScale="77500" lnSpcReduction="20000"/>
          </a:bodyPr>
          <a:lstStyle/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Behavioural (focus on fixing behaviours)</a:t>
            </a: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Cognitive (focus on thoughts, not behaviours)</a:t>
            </a: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Humanistic (focus on removing negative influences)</a:t>
            </a: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Social Discipline Model : Rudolf </a:t>
            </a:r>
            <a:r>
              <a:rPr lang="en-GB" sz="3200" dirty="0" err="1">
                <a:solidFill>
                  <a:schemeClr val="accent1"/>
                </a:solidFill>
              </a:rPr>
              <a:t>Dreikurs</a:t>
            </a:r>
            <a:endParaRPr lang="en-GB" sz="3200" dirty="0">
              <a:solidFill>
                <a:schemeClr val="accent1"/>
              </a:solidFill>
            </a:endParaRP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Alfie Kohn - Democratic (focus on empowering pupils)</a:t>
            </a: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Congruent Communication: Haim </a:t>
            </a:r>
            <a:r>
              <a:rPr lang="en-GB" sz="3200" dirty="0" err="1">
                <a:solidFill>
                  <a:schemeClr val="accent1"/>
                </a:solidFill>
              </a:rPr>
              <a:t>Ginott</a:t>
            </a:r>
            <a:endParaRPr lang="en-GB" sz="3200" dirty="0">
              <a:solidFill>
                <a:schemeClr val="accent1"/>
              </a:solidFill>
            </a:endParaRP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William Glasser’s Reality Theory </a:t>
            </a:r>
          </a:p>
          <a:p>
            <a:pPr marL="0" indent="0" fontAlgn="base" hangingPunct="0">
              <a:buNone/>
            </a:pPr>
            <a:endParaRPr lang="en-GB" sz="3200" i="1" dirty="0"/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pic>
        <p:nvPicPr>
          <p:cNvPr id="1026" name="Picture 2" descr="C:\Users\Dave\AppData\Local\Microsoft\Windows\Temporary Internet Files\Content.IE5\BP5W2LPY\2952_Cutting-Costs-on-eL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260" y="114291"/>
            <a:ext cx="285750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189756" y="122106"/>
            <a:ext cx="4892219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+mn-lt"/>
              </a:rPr>
              <a:t>Damcaniaethau</a:t>
            </a:r>
            <a:r>
              <a:rPr lang="en-US" dirty="0">
                <a:latin typeface="+mn-lt"/>
              </a:rPr>
              <a:t> a </a:t>
            </a:r>
            <a:r>
              <a:rPr lang="en-US" dirty="0" err="1">
                <a:latin typeface="+mn-lt"/>
              </a:rPr>
              <a:t>damcaniaethwyr</a:t>
            </a:r>
            <a:endParaRPr lang="en-US" dirty="0">
              <a:latin typeface="+mn-lt"/>
            </a:endParaRPr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477788" y="1700808"/>
            <a:ext cx="4977104" cy="4968552"/>
          </a:xfrm>
          <a:prstGeom prst="rect">
            <a:avLst/>
          </a:prstGeom>
        </p:spPr>
        <p:txBody>
          <a:bodyPr vert="horz" lIns="121899" tIns="60949" rIns="121899" bIns="60949" rtlCol="0">
            <a:normAutofit lnSpcReduction="1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 hangingPunct="0">
              <a:buFont typeface="Arial" pitchFamily="34" charset="0"/>
              <a:buNone/>
            </a:pPr>
            <a:r>
              <a:rPr lang="en-GB" dirty="0" err="1"/>
              <a:t>Ymddygiadol</a:t>
            </a:r>
            <a:endParaRPr lang="en-GB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 err="1"/>
              <a:t>Cognyddol</a:t>
            </a:r>
            <a:endParaRPr lang="en-GB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 err="1"/>
              <a:t>Dyneiddiwr</a:t>
            </a:r>
            <a:endParaRPr lang="en-GB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/>
              <a:t>Model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: </a:t>
            </a:r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/>
              <a:t>Rudolf </a:t>
            </a:r>
            <a:r>
              <a:rPr lang="en-GB" dirty="0" err="1"/>
              <a:t>Dreikurs</a:t>
            </a:r>
            <a:endParaRPr lang="en-GB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 err="1"/>
              <a:t>Alfie</a:t>
            </a:r>
            <a:r>
              <a:rPr lang="en-GB" dirty="0"/>
              <a:t> Kohn</a:t>
            </a:r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Cyfath</a:t>
            </a:r>
            <a:r>
              <a:rPr lang="en-GB" dirty="0"/>
              <a:t> : </a:t>
            </a:r>
            <a:r>
              <a:rPr lang="en-GB" dirty="0" err="1"/>
              <a:t>Haim</a:t>
            </a:r>
            <a:r>
              <a:rPr lang="en-GB" dirty="0"/>
              <a:t> </a:t>
            </a:r>
            <a:r>
              <a:rPr lang="en-GB" dirty="0" err="1"/>
              <a:t>Ginott</a:t>
            </a:r>
            <a:endParaRPr lang="en-GB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Realaeth</a:t>
            </a:r>
            <a:r>
              <a:rPr lang="en-GB" dirty="0"/>
              <a:t> William</a:t>
            </a:r>
            <a:r>
              <a:rPr lang="en-GB" sz="2600" dirty="0"/>
              <a:t> Glasser</a:t>
            </a:r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403698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5662364" y="218108"/>
            <a:ext cx="5620850" cy="1397000"/>
          </a:xfrm>
        </p:spPr>
        <p:txBody>
          <a:bodyPr>
            <a:normAutofit/>
          </a:bodyPr>
          <a:lstStyle/>
          <a:p>
            <a:pPr algn="r"/>
            <a:br>
              <a:rPr lang="en-US" sz="2400" i="1" dirty="0"/>
            </a:br>
            <a:r>
              <a:rPr lang="en-US" sz="4000" dirty="0" err="1">
                <a:solidFill>
                  <a:schemeClr val="accent1"/>
                </a:solidFill>
                <a:latin typeface="+mn-lt"/>
              </a:rPr>
              <a:t>Behaviourism</a:t>
            </a:r>
            <a:r>
              <a:rPr lang="en-US" sz="4000" i="1" dirty="0">
                <a:latin typeface="+mn-lt"/>
              </a:rPr>
              <a:t>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fontScale="55000" lnSpcReduction="20000"/>
          </a:bodyPr>
          <a:lstStyle/>
          <a:p>
            <a:pPr fontAlgn="base" hangingPunct="0"/>
            <a:endParaRPr lang="en-GB" sz="3600" dirty="0">
              <a:solidFill>
                <a:schemeClr val="accent1"/>
              </a:solidFill>
            </a:endParaRPr>
          </a:p>
          <a:p>
            <a:pPr fontAlgn="base" hangingPunct="0"/>
            <a:r>
              <a:rPr lang="en-GB" sz="3600" dirty="0">
                <a:solidFill>
                  <a:schemeClr val="accent1"/>
                </a:solidFill>
              </a:rPr>
              <a:t>Motivational - To engage in an activity purely because it's enjoyable, interesting, or personally satisfying—not because of external rewards</a:t>
            </a:r>
          </a:p>
          <a:p>
            <a:pPr fontAlgn="base" hangingPunct="0"/>
            <a:r>
              <a:rPr lang="en-GB" sz="3600" dirty="0">
                <a:solidFill>
                  <a:schemeClr val="accent1"/>
                </a:solidFill>
              </a:rPr>
              <a:t>Reinforcements: </a:t>
            </a:r>
          </a:p>
          <a:p>
            <a:pPr fontAlgn="base" hangingPunct="0"/>
            <a:r>
              <a:rPr lang="en-GB" sz="3600" dirty="0">
                <a:solidFill>
                  <a:schemeClr val="accent1"/>
                </a:solidFill>
              </a:rPr>
              <a:t>Positive – Rewards or praise</a:t>
            </a:r>
          </a:p>
          <a:p>
            <a:pPr fontAlgn="base" hangingPunct="0"/>
            <a:r>
              <a:rPr lang="en-GB" sz="3600" dirty="0">
                <a:solidFill>
                  <a:schemeClr val="accent1"/>
                </a:solidFill>
              </a:rPr>
              <a:t>Negative – Anything that causes discomfort, distress or irritation which can motivate a person to avoid or escape it.</a:t>
            </a:r>
          </a:p>
          <a:p>
            <a:pPr fontAlgn="base" hangingPunct="0"/>
            <a:r>
              <a:rPr lang="en-GB" sz="3600" dirty="0">
                <a:solidFill>
                  <a:schemeClr val="accent1"/>
                </a:solidFill>
              </a:rPr>
              <a:t>Punishments – Reprimands or loss of privileges</a:t>
            </a:r>
          </a:p>
          <a:p>
            <a:pPr fontAlgn="base" hangingPunct="0"/>
            <a:endParaRPr lang="en-GB" sz="3600" dirty="0">
              <a:solidFill>
                <a:schemeClr val="accent1"/>
              </a:solidFill>
            </a:endParaRPr>
          </a:p>
          <a:p>
            <a:pPr fontAlgn="base" hangingPunct="0"/>
            <a:r>
              <a:rPr lang="en-GB" sz="3600" dirty="0">
                <a:solidFill>
                  <a:schemeClr val="accent1"/>
                </a:solidFill>
              </a:rPr>
              <a:t>e.g. Skinner - Operant Conditioning (1938)</a:t>
            </a:r>
          </a:p>
          <a:p>
            <a:pPr fontAlgn="base" hangingPunct="0"/>
            <a:endParaRPr lang="en-GB" sz="3200" i="1" dirty="0"/>
          </a:p>
        </p:txBody>
      </p:sp>
      <p:pic>
        <p:nvPicPr>
          <p:cNvPr id="1029" name="Picture 5" descr="C:\Users\Dave\AppData\Local\Microsoft\Windows\Temporary Internet Files\Content.IE5\Q54IWVZT\Clipart_Work_Together_Idea[1]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235" y="-19322"/>
            <a:ext cx="3136115" cy="124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189756" y="151904"/>
            <a:ext cx="5620850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2400" i="1" dirty="0"/>
            </a:br>
            <a:r>
              <a:rPr lang="en-US" sz="4000" dirty="0" err="1">
                <a:latin typeface="+mn-lt"/>
              </a:rPr>
              <a:t>Ymddygiadol</a:t>
            </a:r>
            <a:endParaRPr lang="en-US" sz="4000" dirty="0">
              <a:latin typeface="+mn-lt"/>
            </a:endParaRPr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530330" y="1714485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700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endParaRPr lang="en-GB" sz="2800" dirty="0"/>
          </a:p>
          <a:p>
            <a:pPr fontAlgn="base" hangingPunct="0"/>
            <a:r>
              <a:rPr lang="en-GB" sz="2800" dirty="0" err="1"/>
              <a:t>Ysgogol</a:t>
            </a:r>
            <a:r>
              <a:rPr lang="en-GB" sz="2800" dirty="0"/>
              <a:t> - </a:t>
            </a:r>
            <a:r>
              <a:rPr lang="en-GB" sz="2800" dirty="0" err="1"/>
              <a:t>Ymgymryd</a:t>
            </a:r>
            <a:r>
              <a:rPr lang="en-GB" sz="2800" dirty="0"/>
              <a:t> â </a:t>
            </a:r>
            <a:r>
              <a:rPr lang="en-GB" sz="2800" dirty="0" err="1"/>
              <a:t>gweithgaredd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unig</a:t>
            </a:r>
            <a:r>
              <a:rPr lang="en-GB" sz="2800" dirty="0"/>
              <a:t> </a:t>
            </a:r>
            <a:r>
              <a:rPr lang="en-GB" sz="2800" dirty="0" err="1"/>
              <a:t>oherwydd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fod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bleserus</a:t>
            </a:r>
            <a:r>
              <a:rPr lang="en-GB" sz="2800" dirty="0"/>
              <a:t>, </a:t>
            </a:r>
            <a:r>
              <a:rPr lang="en-GB" sz="2800" dirty="0" err="1"/>
              <a:t>diddorol</a:t>
            </a:r>
            <a:r>
              <a:rPr lang="en-GB" sz="2800" dirty="0"/>
              <a:t>, </a:t>
            </a:r>
            <a:r>
              <a:rPr lang="en-GB" sz="2800" dirty="0" err="1"/>
              <a:t>neu'n</a:t>
            </a:r>
            <a:r>
              <a:rPr lang="en-GB" sz="2800" dirty="0"/>
              <a:t> </a:t>
            </a:r>
            <a:r>
              <a:rPr lang="en-GB" sz="2800" dirty="0" err="1"/>
              <a:t>rhoi</a:t>
            </a:r>
            <a:r>
              <a:rPr lang="en-GB" sz="2800" dirty="0"/>
              <a:t> </a:t>
            </a:r>
            <a:r>
              <a:rPr lang="en-GB" sz="2800" dirty="0" err="1"/>
              <a:t>boddhad</a:t>
            </a:r>
            <a:r>
              <a:rPr lang="en-GB" sz="2800" dirty="0"/>
              <a:t> </a:t>
            </a:r>
            <a:r>
              <a:rPr lang="en-GB" sz="2800" dirty="0" err="1"/>
              <a:t>personol</a:t>
            </a:r>
            <a:r>
              <a:rPr lang="en-GB" sz="2800" dirty="0"/>
              <a:t>—</a:t>
            </a:r>
            <a:r>
              <a:rPr lang="en-GB" sz="2800" dirty="0" err="1"/>
              <a:t>nid</a:t>
            </a:r>
            <a:r>
              <a:rPr lang="en-GB" sz="2800" dirty="0"/>
              <a:t> </a:t>
            </a:r>
            <a:r>
              <a:rPr lang="en-GB" sz="2800" dirty="0" err="1"/>
              <a:t>oherwydd</a:t>
            </a:r>
            <a:r>
              <a:rPr lang="en-GB" sz="2800" dirty="0"/>
              <a:t> </a:t>
            </a:r>
            <a:r>
              <a:rPr lang="en-GB" sz="2800" dirty="0" err="1"/>
              <a:t>gwobrau</a:t>
            </a:r>
            <a:r>
              <a:rPr lang="en-GB" sz="2800" dirty="0"/>
              <a:t> </a:t>
            </a:r>
            <a:r>
              <a:rPr lang="en-GB" sz="2800" dirty="0" err="1"/>
              <a:t>allanol</a:t>
            </a:r>
            <a:r>
              <a:rPr lang="en-GB" sz="2800" dirty="0"/>
              <a:t>.</a:t>
            </a:r>
          </a:p>
          <a:p>
            <a:pPr fontAlgn="base" hangingPunct="0"/>
            <a:r>
              <a:rPr lang="en-GB" sz="2800" dirty="0" err="1"/>
              <a:t>Atgyfnerthu</a:t>
            </a:r>
            <a:r>
              <a:rPr lang="en-GB" sz="2800" dirty="0"/>
              <a:t>:</a:t>
            </a:r>
          </a:p>
          <a:p>
            <a:pPr fontAlgn="base" hangingPunct="0"/>
            <a:r>
              <a:rPr lang="en-GB" sz="2800" dirty="0"/>
              <a:t> </a:t>
            </a:r>
            <a:r>
              <a:rPr lang="en-GB" sz="2800" dirty="0" err="1"/>
              <a:t>Cadarnhaol</a:t>
            </a:r>
            <a:r>
              <a:rPr lang="en-GB" sz="2800" dirty="0"/>
              <a:t> - </a:t>
            </a:r>
            <a:r>
              <a:rPr lang="en-GB" sz="2800" dirty="0" err="1"/>
              <a:t>Gwobrau</a:t>
            </a:r>
            <a:r>
              <a:rPr lang="en-GB" sz="2800" dirty="0"/>
              <a:t> neu </a:t>
            </a:r>
            <a:r>
              <a:rPr lang="en-GB" sz="2800" dirty="0" err="1"/>
              <a:t>ganmoliaeth</a:t>
            </a:r>
            <a:endParaRPr lang="en-GB" sz="2800" dirty="0"/>
          </a:p>
          <a:p>
            <a:pPr fontAlgn="base" hangingPunct="0"/>
            <a:r>
              <a:rPr lang="en-GB" sz="2800" dirty="0" err="1"/>
              <a:t>Negyddol</a:t>
            </a:r>
            <a:r>
              <a:rPr lang="en-GB" sz="2800" dirty="0"/>
              <a:t> - </a:t>
            </a:r>
            <a:r>
              <a:rPr lang="en-GB" sz="2800" dirty="0" err="1"/>
              <a:t>Unrhyw</a:t>
            </a:r>
            <a:r>
              <a:rPr lang="en-GB" sz="2800" dirty="0"/>
              <a:t> </a:t>
            </a:r>
            <a:r>
              <a:rPr lang="en-GB" sz="2800" dirty="0" err="1"/>
              <a:t>beth</a:t>
            </a:r>
            <a:r>
              <a:rPr lang="en-GB" sz="2800" dirty="0"/>
              <a:t> </a:t>
            </a:r>
            <a:r>
              <a:rPr lang="en-GB" sz="2800" dirty="0" err="1"/>
              <a:t>sy'n</a:t>
            </a:r>
            <a:r>
              <a:rPr lang="en-GB" sz="2800" dirty="0"/>
              <a:t> </a:t>
            </a:r>
            <a:r>
              <a:rPr lang="en-GB" sz="2800" dirty="0" err="1"/>
              <a:t>achosi</a:t>
            </a:r>
            <a:r>
              <a:rPr lang="en-GB" sz="2800" dirty="0"/>
              <a:t> </a:t>
            </a:r>
            <a:r>
              <a:rPr lang="en-GB" sz="2800" dirty="0" err="1"/>
              <a:t>anghysur</a:t>
            </a:r>
            <a:r>
              <a:rPr lang="en-GB" sz="2800" dirty="0"/>
              <a:t>, </a:t>
            </a:r>
            <a:r>
              <a:rPr lang="en-GB" sz="2800" dirty="0" err="1"/>
              <a:t>gofid</a:t>
            </a:r>
            <a:r>
              <a:rPr lang="en-GB" sz="2800" dirty="0"/>
              <a:t> neu lid ac </a:t>
            </a:r>
            <a:r>
              <a:rPr lang="en-GB" sz="2800" dirty="0" err="1"/>
              <a:t>sy'n</a:t>
            </a:r>
            <a:r>
              <a:rPr lang="en-GB" sz="2800" dirty="0"/>
              <a:t> </a:t>
            </a:r>
            <a:r>
              <a:rPr lang="en-GB" sz="2800" dirty="0" err="1"/>
              <a:t>gallu</a:t>
            </a:r>
            <a:r>
              <a:rPr lang="en-GB" sz="2800" dirty="0"/>
              <a:t> </a:t>
            </a:r>
            <a:r>
              <a:rPr lang="en-GB" sz="2800" dirty="0" err="1"/>
              <a:t>cymell</a:t>
            </a:r>
            <a:r>
              <a:rPr lang="en-GB" sz="2800" dirty="0"/>
              <a:t> </a:t>
            </a:r>
            <a:r>
              <a:rPr lang="en-GB" sz="2800" dirty="0" err="1"/>
              <a:t>unigolyn</a:t>
            </a:r>
            <a:r>
              <a:rPr lang="en-GB" sz="2800" dirty="0"/>
              <a:t> </a:t>
            </a:r>
            <a:r>
              <a:rPr lang="en-GB" sz="2800" dirty="0" err="1"/>
              <a:t>i'w</a:t>
            </a:r>
            <a:r>
              <a:rPr lang="en-GB" sz="2800" dirty="0"/>
              <a:t> </a:t>
            </a:r>
            <a:r>
              <a:rPr lang="en-GB" sz="2800" dirty="0" err="1"/>
              <a:t>osgoi</a:t>
            </a:r>
            <a:r>
              <a:rPr lang="en-GB" sz="2800" dirty="0"/>
              <a:t> neu </a:t>
            </a:r>
            <a:r>
              <a:rPr lang="en-GB" sz="2800" dirty="0" err="1"/>
              <a:t>ddianc</a:t>
            </a:r>
            <a:r>
              <a:rPr lang="en-GB" sz="2800" dirty="0"/>
              <a:t> </a:t>
            </a:r>
            <a:r>
              <a:rPr lang="en-GB" sz="2800" dirty="0" err="1"/>
              <a:t>rhagddo</a:t>
            </a:r>
            <a:endParaRPr lang="en-GB" sz="2800" dirty="0"/>
          </a:p>
          <a:p>
            <a:pPr fontAlgn="base" hangingPunct="0"/>
            <a:r>
              <a:rPr lang="en-GB" sz="2800" dirty="0" err="1"/>
              <a:t>Cosb</a:t>
            </a:r>
            <a:r>
              <a:rPr lang="en-GB" sz="2800" dirty="0"/>
              <a:t> – </a:t>
            </a:r>
            <a:r>
              <a:rPr lang="en-GB" sz="2800" dirty="0" err="1"/>
              <a:t>Ceiryddon</a:t>
            </a:r>
            <a:r>
              <a:rPr lang="en-GB" sz="2800" dirty="0"/>
              <a:t> neu colli </a:t>
            </a:r>
            <a:r>
              <a:rPr lang="en-GB" sz="2800" dirty="0" err="1"/>
              <a:t>breintiau</a:t>
            </a:r>
            <a:endParaRPr lang="en-GB" sz="2800" dirty="0"/>
          </a:p>
          <a:p>
            <a:pPr fontAlgn="base" hangingPunct="0"/>
            <a:r>
              <a:rPr lang="en-GB" sz="2800" dirty="0"/>
              <a:t>e.g. Skinner - </a:t>
            </a:r>
            <a:r>
              <a:rPr lang="en-GB" sz="2800" dirty="0" err="1"/>
              <a:t>Cyflyru</a:t>
            </a:r>
            <a:r>
              <a:rPr lang="en-GB" sz="2800" dirty="0"/>
              <a:t> </a:t>
            </a:r>
            <a:r>
              <a:rPr lang="en-GB" sz="2800" dirty="0" err="1"/>
              <a:t>Gweithredol</a:t>
            </a:r>
            <a:r>
              <a:rPr lang="en-GB" sz="2800" dirty="0"/>
              <a:t>  (1938)</a:t>
            </a:r>
          </a:p>
          <a:p>
            <a:pPr fontAlgn="base" hangingPunct="0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4069491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-8302" y="-77812"/>
            <a:ext cx="12188825" cy="1397000"/>
          </a:xfrm>
        </p:spPr>
        <p:txBody>
          <a:bodyPr>
            <a:normAutofit/>
          </a:bodyPr>
          <a:lstStyle/>
          <a:p>
            <a:r>
              <a:rPr lang="en-US" sz="4000" dirty="0" err="1">
                <a:latin typeface="+mn-lt"/>
              </a:rPr>
              <a:t>Damcaniaeth</a:t>
            </a:r>
            <a:r>
              <a:rPr lang="en-US" sz="4000" dirty="0">
                <a:latin typeface="+mn-lt"/>
              </a:rPr>
              <a:t> </a:t>
            </a:r>
            <a:r>
              <a:rPr lang="en-US" sz="4000" dirty="0" err="1">
                <a:latin typeface="+mn-lt"/>
              </a:rPr>
              <a:t>Cognyddol</a:t>
            </a:r>
            <a:r>
              <a:rPr lang="en-US" sz="4000" dirty="0">
                <a:latin typeface="+mn-lt"/>
              </a:rPr>
              <a:t>         </a:t>
            </a:r>
            <a:r>
              <a:rPr lang="en-US" sz="4000" dirty="0">
                <a:solidFill>
                  <a:schemeClr val="accent1"/>
                </a:solidFill>
                <a:latin typeface="+mn-lt"/>
              </a:rPr>
              <a:t>Cognitive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837982" y="1484784"/>
            <a:ext cx="5154857" cy="4150703"/>
          </a:xfrm>
        </p:spPr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66420" y="1484784"/>
            <a:ext cx="4977104" cy="4471362"/>
          </a:xfrm>
        </p:spPr>
        <p:txBody>
          <a:bodyPr>
            <a:noAutofit/>
          </a:bodyPr>
          <a:lstStyle/>
          <a:p>
            <a:pPr fontAlgn="base" hangingPunct="0"/>
            <a:r>
              <a:rPr lang="en-GB" sz="2000" dirty="0"/>
              <a:t>Consistent enforcement of rules</a:t>
            </a:r>
          </a:p>
          <a:p>
            <a:pPr fontAlgn="base" hangingPunct="0"/>
            <a:r>
              <a:rPr lang="en-GB" sz="2000" dirty="0"/>
              <a:t>Pupils have personal responsibility</a:t>
            </a:r>
          </a:p>
          <a:p>
            <a:pPr fontAlgn="base" hangingPunct="0"/>
            <a:r>
              <a:rPr lang="en-GB" sz="2000" dirty="0"/>
              <a:t>Teachers  help pupils learn that they have choices in every situation. </a:t>
            </a:r>
          </a:p>
          <a:p>
            <a:pPr fontAlgn="base" hangingPunct="0"/>
            <a:r>
              <a:rPr lang="en-GB" sz="2000" dirty="0"/>
              <a:t>Teachers expect different levels of understanding as pupils develop at different rates</a:t>
            </a:r>
          </a:p>
          <a:p>
            <a:pPr fontAlgn="base" hangingPunct="0"/>
            <a:r>
              <a:rPr lang="en-GB" sz="2000" dirty="0"/>
              <a:t>Positive choices yield good results, while bad choices lead to inappropriate behaviour. </a:t>
            </a:r>
          </a:p>
          <a:p>
            <a:pPr fontAlgn="base" hangingPunct="0"/>
            <a:r>
              <a:rPr lang="en-GB" sz="2000" dirty="0"/>
              <a:t>e.g. Piaget – Cognitive Development Theory</a:t>
            </a:r>
          </a:p>
          <a:p>
            <a:pPr marL="0" indent="0" fontAlgn="base" hangingPunct="0">
              <a:buNone/>
            </a:pPr>
            <a:r>
              <a:rPr lang="en-GB" sz="2000" dirty="0"/>
              <a:t>    (1920’s)</a:t>
            </a:r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4812" y="0"/>
            <a:ext cx="1346181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988840"/>
            <a:ext cx="5204384" cy="3966344"/>
          </a:xfrm>
          <a:prstGeom prst="rect">
            <a:avLst/>
          </a:prstGeom>
        </p:spPr>
        <p:txBody>
          <a:bodyPr vert="horz" lIns="121899" tIns="60949" rIns="121899" bIns="60949" rtlCol="0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2000" dirty="0" err="1"/>
              <a:t>Atgyfnerthu</a:t>
            </a:r>
            <a:r>
              <a:rPr lang="en-GB" sz="2000" dirty="0"/>
              <a:t> </a:t>
            </a:r>
            <a:r>
              <a:rPr lang="en-GB" sz="2000" dirty="0" err="1"/>
              <a:t>rheolau’n</a:t>
            </a:r>
            <a:r>
              <a:rPr lang="en-GB" sz="2000" dirty="0"/>
              <a:t> </a:t>
            </a:r>
            <a:r>
              <a:rPr lang="en-GB" sz="2000" dirty="0" err="1"/>
              <a:t>gyson</a:t>
            </a:r>
            <a:endParaRPr lang="en-GB" sz="2000" dirty="0"/>
          </a:p>
          <a:p>
            <a:pPr fontAlgn="base" hangingPunct="0"/>
            <a:r>
              <a:rPr lang="en-GB" sz="2000" dirty="0" err="1"/>
              <a:t>Cyfrifoldeb</a:t>
            </a:r>
            <a:r>
              <a:rPr lang="en-GB" sz="2000" dirty="0"/>
              <a:t> </a:t>
            </a:r>
            <a:r>
              <a:rPr lang="en-GB" sz="2000" dirty="0" err="1"/>
              <a:t>personol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endParaRPr lang="en-GB" sz="2000" dirty="0"/>
          </a:p>
          <a:p>
            <a:pPr fontAlgn="base" hangingPunct="0"/>
            <a:r>
              <a:rPr lang="en-GB" sz="2000" dirty="0" err="1"/>
              <a:t>Athrawon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cynorthwyo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ddeall</a:t>
            </a:r>
            <a:r>
              <a:rPr lang="en-GB" sz="2000" dirty="0"/>
              <a:t> bod </a:t>
            </a:r>
            <a:r>
              <a:rPr lang="en-GB" sz="2000" dirty="0" err="1"/>
              <a:t>ganddynt</a:t>
            </a:r>
            <a:r>
              <a:rPr lang="en-GB" sz="2000" dirty="0"/>
              <a:t> </a:t>
            </a:r>
            <a:r>
              <a:rPr lang="en-GB" sz="2000" dirty="0" err="1"/>
              <a:t>ddewisiadau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mhob</a:t>
            </a:r>
            <a:r>
              <a:rPr lang="en-GB" sz="2000" dirty="0"/>
              <a:t> </a:t>
            </a:r>
            <a:r>
              <a:rPr lang="en-GB" sz="2000" dirty="0" err="1"/>
              <a:t>sefyllfa</a:t>
            </a:r>
            <a:endParaRPr lang="en-GB" sz="2000" dirty="0"/>
          </a:p>
          <a:p>
            <a:pPr fontAlgn="base" hangingPunct="0"/>
            <a:r>
              <a:rPr lang="en-GB" sz="2000" dirty="0" err="1"/>
              <a:t>Athrawon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disgwyl</a:t>
            </a:r>
            <a:r>
              <a:rPr lang="en-GB" sz="2000" dirty="0"/>
              <a:t> </a:t>
            </a:r>
            <a:r>
              <a:rPr lang="en-GB" sz="2000" dirty="0" err="1"/>
              <a:t>gwahanol</a:t>
            </a:r>
            <a:r>
              <a:rPr lang="en-GB" sz="2000" dirty="0"/>
              <a:t> </a:t>
            </a:r>
            <a:r>
              <a:rPr lang="en-GB" sz="2000" dirty="0" err="1"/>
              <a:t>lefelau</a:t>
            </a:r>
            <a:r>
              <a:rPr lang="en-GB" sz="2000" dirty="0"/>
              <a:t> o </a:t>
            </a:r>
            <a:r>
              <a:rPr lang="en-GB" sz="2000" dirty="0" err="1"/>
              <a:t>ddealltwriaeth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r>
              <a:rPr lang="en-GB" sz="2000" dirty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raddfa</a:t>
            </a:r>
            <a:r>
              <a:rPr lang="en-GB" sz="2000" dirty="0"/>
              <a:t> </a:t>
            </a:r>
            <a:r>
              <a:rPr lang="en-GB" sz="2000" dirty="0" err="1"/>
              <a:t>gwahanol</a:t>
            </a:r>
            <a:endParaRPr lang="en-GB" sz="2000" dirty="0"/>
          </a:p>
          <a:p>
            <a:pPr fontAlgn="base" hangingPunct="0"/>
            <a:r>
              <a:rPr lang="en-GB" sz="2000" dirty="0" err="1"/>
              <a:t>Dewisiadau</a:t>
            </a:r>
            <a:r>
              <a:rPr lang="en-GB" sz="2000" dirty="0"/>
              <a:t> </a:t>
            </a:r>
            <a:r>
              <a:rPr lang="en-GB" sz="2000" dirty="0" err="1"/>
              <a:t>cadarnhaol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ganlyniadau</a:t>
            </a:r>
            <a:r>
              <a:rPr lang="en-GB" sz="2000" dirty="0"/>
              <a:t> da, </a:t>
            </a:r>
            <a:r>
              <a:rPr lang="en-GB" sz="2000" dirty="0" err="1"/>
              <a:t>tra</a:t>
            </a:r>
            <a:r>
              <a:rPr lang="en-GB" sz="2000" dirty="0"/>
              <a:t> bod </a:t>
            </a:r>
            <a:r>
              <a:rPr lang="en-GB" sz="2000" dirty="0" err="1"/>
              <a:t>dewisiadau</a:t>
            </a:r>
            <a:r>
              <a:rPr lang="en-GB" sz="2000" dirty="0"/>
              <a:t> </a:t>
            </a:r>
            <a:r>
              <a:rPr lang="en-GB" sz="2000" dirty="0" err="1"/>
              <a:t>gwael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ymddygiad</a:t>
            </a:r>
            <a:r>
              <a:rPr lang="en-GB" sz="2000" dirty="0"/>
              <a:t> </a:t>
            </a:r>
            <a:r>
              <a:rPr lang="en-GB" sz="2000" dirty="0" err="1"/>
              <a:t>amhriodol</a:t>
            </a:r>
            <a:r>
              <a:rPr lang="en-GB" sz="2000" dirty="0"/>
              <a:t>.</a:t>
            </a:r>
          </a:p>
          <a:p>
            <a:pPr fontAlgn="base" hangingPunct="0"/>
            <a:r>
              <a:rPr lang="en-GB" sz="2000" dirty="0" err="1"/>
              <a:t>e.e.</a:t>
            </a:r>
            <a:r>
              <a:rPr lang="en-GB" sz="2000" dirty="0"/>
              <a:t> Piaget</a:t>
            </a:r>
          </a:p>
          <a:p>
            <a:pPr fontAlgn="base" hangingPunct="0"/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75883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7747" y="218108"/>
            <a:ext cx="12071077" cy="1397000"/>
          </a:xfrm>
        </p:spPr>
        <p:txBody>
          <a:bodyPr>
            <a:normAutofit/>
          </a:bodyPr>
          <a:lstStyle/>
          <a:p>
            <a:r>
              <a:rPr lang="en-US" sz="4000" dirty="0" err="1">
                <a:latin typeface="+mn-lt"/>
              </a:rPr>
              <a:t>Damcaniaeth</a:t>
            </a:r>
            <a:r>
              <a:rPr lang="en-US" sz="4000" dirty="0">
                <a:latin typeface="+mn-lt"/>
              </a:rPr>
              <a:t> </a:t>
            </a:r>
            <a:r>
              <a:rPr lang="en-US" sz="4000" dirty="0" err="1">
                <a:latin typeface="+mn-lt"/>
              </a:rPr>
              <a:t>Dynol</a:t>
            </a:r>
            <a:r>
              <a:rPr lang="en-US" sz="4000" dirty="0">
                <a:latin typeface="+mn-lt"/>
              </a:rPr>
              <a:t>                   </a:t>
            </a:r>
            <a:r>
              <a:rPr lang="en-US" sz="4000" dirty="0">
                <a:solidFill>
                  <a:schemeClr val="accent1"/>
                </a:solidFill>
                <a:latin typeface="+mn-lt"/>
              </a:rPr>
              <a:t>Humanist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Person-centred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Teacher empathy; care for pupils; raise self-esteem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Pupils make own choices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e.g. Maslow (1943)</a:t>
            </a:r>
          </a:p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  Carl Rogers (1951)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7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2800" dirty="0"/>
              <a:t>Person -</a:t>
            </a:r>
            <a:r>
              <a:rPr lang="en-GB" sz="2800" dirty="0" err="1"/>
              <a:t>ganolog</a:t>
            </a:r>
            <a:endParaRPr lang="en-GB" sz="2800" dirty="0"/>
          </a:p>
          <a:p>
            <a:pPr fontAlgn="base" hangingPunct="0"/>
            <a:r>
              <a:rPr lang="en-GB" sz="2800" dirty="0" err="1"/>
              <a:t>Empathi</a:t>
            </a:r>
            <a:r>
              <a:rPr lang="en-GB" sz="2800" dirty="0"/>
              <a:t> </a:t>
            </a:r>
            <a:r>
              <a:rPr lang="en-GB" sz="2800" dirty="0" err="1"/>
              <a:t>athro</a:t>
            </a:r>
            <a:r>
              <a:rPr lang="en-GB" sz="2800" dirty="0"/>
              <a:t>; </a:t>
            </a:r>
            <a:r>
              <a:rPr lang="en-GB" sz="2800" dirty="0" err="1"/>
              <a:t>gofal</a:t>
            </a:r>
            <a:r>
              <a:rPr lang="en-GB" sz="2800" dirty="0"/>
              <a:t> </a:t>
            </a:r>
            <a:r>
              <a:rPr lang="en-GB" sz="2800" dirty="0" err="1"/>
              <a:t>disgyblion</a:t>
            </a:r>
            <a:r>
              <a:rPr lang="en-GB" sz="2800" dirty="0"/>
              <a:t>; </a:t>
            </a:r>
            <a:r>
              <a:rPr lang="en-GB" sz="2800" dirty="0" err="1"/>
              <a:t>codi</a:t>
            </a:r>
            <a:r>
              <a:rPr lang="en-GB" sz="2800" dirty="0"/>
              <a:t> </a:t>
            </a:r>
            <a:r>
              <a:rPr lang="en-GB" sz="2800" dirty="0" err="1"/>
              <a:t>hunan</a:t>
            </a:r>
            <a:r>
              <a:rPr lang="en-GB" sz="2800" dirty="0"/>
              <a:t> - </a:t>
            </a:r>
            <a:r>
              <a:rPr lang="en-GB" sz="2800" dirty="0" err="1"/>
              <a:t>werth</a:t>
            </a:r>
            <a:endParaRPr lang="en-GB" sz="2800" dirty="0"/>
          </a:p>
          <a:p>
            <a:pPr fontAlgn="base" hangingPunct="0"/>
            <a:r>
              <a:rPr lang="en-GB" sz="2800" dirty="0" err="1"/>
              <a:t>Disgyblion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dewisiadau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hun</a:t>
            </a:r>
            <a:endParaRPr lang="en-GB" sz="2800" dirty="0"/>
          </a:p>
          <a:p>
            <a:pPr fontAlgn="base" hangingPunct="0"/>
            <a:r>
              <a:rPr lang="en-GB" sz="2800" dirty="0" err="1"/>
              <a:t>e.e.</a:t>
            </a:r>
            <a:r>
              <a:rPr lang="en-GB" sz="2800" dirty="0"/>
              <a:t> Maslow. (1943)</a:t>
            </a:r>
          </a:p>
          <a:p>
            <a:pPr fontAlgn="base" hangingPunct="0"/>
            <a:r>
              <a:rPr lang="en-GB" sz="2800" dirty="0"/>
              <a:t> Carl Rogers (1951)</a:t>
            </a:r>
          </a:p>
        </p:txBody>
      </p:sp>
    </p:spTree>
    <p:extLst>
      <p:ext uri="{BB962C8B-B14F-4D97-AF65-F5344CB8AC3E}">
        <p14:creationId xmlns:p14="http://schemas.microsoft.com/office/powerpoint/2010/main" val="432021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B7A33B-A357-5B09-FAB8-03F925F3E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1"/>
                </a:solidFill>
              </a:rPr>
              <a:t>Skinner, Piaget, Maslow, and Carl Rogers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234836-5C07-068D-F58B-A40F83B92C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damcaniaethwr</a:t>
            </a:r>
            <a:r>
              <a:rPr lang="en-GB" dirty="0"/>
              <a:t> </a:t>
            </a:r>
            <a:r>
              <a:rPr lang="en-GB" dirty="0" err="1"/>
              <a:t>seicolegol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mewnwelediadau</a:t>
            </a:r>
            <a:r>
              <a:rPr lang="en-GB" dirty="0"/>
              <a:t> </a:t>
            </a:r>
            <a:r>
              <a:rPr lang="en-GB" dirty="0" err="1"/>
              <a:t>unigryw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ddwfn</a:t>
            </a:r>
            <a:r>
              <a:rPr lang="en-GB" dirty="0"/>
              <a:t> </a:t>
            </a:r>
            <a:r>
              <a:rPr lang="en-GB" dirty="0" err="1"/>
              <a:t>rhyng-gysylltiedig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siapio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</a:t>
            </a:r>
          </a:p>
          <a:p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,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gydbwyso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,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ddatblygiadol</a:t>
            </a:r>
            <a:r>
              <a:rPr lang="en-GB" dirty="0"/>
              <a:t>,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, a </a:t>
            </a:r>
            <a:r>
              <a:rPr lang="en-GB" dirty="0" err="1"/>
              <a:t>grymuso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286C3AD-BD2F-2854-9157-4D8B4E693B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The four psychological theorists offer distinct but deeply interconnected insights that shape effective classroom management. </a:t>
            </a:r>
          </a:p>
          <a:p>
            <a:r>
              <a:rPr lang="en-GB" dirty="0">
                <a:solidFill>
                  <a:schemeClr val="accent1"/>
                </a:solidFill>
              </a:rPr>
              <a:t>Together, they help educators balance behaviour control, developmental understanding, emotional support, and pupils’ empowerment.</a:t>
            </a:r>
          </a:p>
        </p:txBody>
      </p:sp>
    </p:spTree>
    <p:extLst>
      <p:ext uri="{BB962C8B-B14F-4D97-AF65-F5344CB8AC3E}">
        <p14:creationId xmlns:p14="http://schemas.microsoft.com/office/powerpoint/2010/main" val="3966121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4F29AD8-86C8-632D-1C32-B4140CE1E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accent1"/>
                </a:solidFill>
              </a:rPr>
              <a:t>Skinner – Behaviourism</a:t>
            </a:r>
            <a:br>
              <a:rPr lang="en-GB" sz="4000" dirty="0">
                <a:solidFill>
                  <a:schemeClr val="accent1"/>
                </a:solidFill>
              </a:rPr>
            </a:br>
            <a:r>
              <a:rPr lang="en-GB" sz="4000" dirty="0">
                <a:solidFill>
                  <a:schemeClr val="accent1"/>
                </a:solidFill>
              </a:rPr>
              <a:t> &amp; Reinforcement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B73DF3-5B7A-E8C9-F53B-41CCDD99D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529956"/>
            <a:ext cx="5154857" cy="4105531"/>
          </a:xfrm>
        </p:spPr>
        <p:txBody>
          <a:bodyPr>
            <a:normAutofit fontScale="92500" lnSpcReduction="10000"/>
          </a:bodyPr>
          <a:lstStyle/>
          <a:p>
            <a:endParaRPr lang="en-GB" sz="2000" b="1" dirty="0"/>
          </a:p>
          <a:p>
            <a:r>
              <a:rPr lang="en-GB" sz="2000" b="1" dirty="0" err="1"/>
              <a:t>Ffocws</a:t>
            </a:r>
            <a:r>
              <a:rPr lang="en-GB" sz="2000" b="1" dirty="0"/>
              <a:t>:</a:t>
            </a:r>
            <a:r>
              <a:rPr lang="en-GB" sz="2000" dirty="0"/>
              <a:t> </a:t>
            </a:r>
            <a:r>
              <a:rPr lang="en-GB" sz="2000" dirty="0" err="1"/>
              <a:t>Ymddygiad</a:t>
            </a:r>
            <a:r>
              <a:rPr lang="en-GB" sz="2000" dirty="0"/>
              <a:t> </a:t>
            </a:r>
            <a:r>
              <a:rPr lang="en-GB" sz="2000" dirty="0" err="1"/>
              <a:t>gweladwy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lunio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wobrau</a:t>
            </a:r>
            <a:r>
              <a:rPr lang="en-GB" sz="2000" dirty="0"/>
              <a:t> a </a:t>
            </a:r>
            <a:r>
              <a:rPr lang="en-GB" sz="2000" dirty="0" err="1"/>
              <a:t>chanlyniadau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b="1" dirty="0" err="1"/>
              <a:t>Cysylltiad</a:t>
            </a:r>
            <a:r>
              <a:rPr lang="en-GB" sz="2000" b="1" dirty="0"/>
              <a:t> </a:t>
            </a:r>
            <a:r>
              <a:rPr lang="en-GB" sz="2000" b="1" dirty="0" err="1"/>
              <a:t>â’r</a:t>
            </a:r>
            <a:r>
              <a:rPr lang="en-GB" sz="2000" b="1" dirty="0"/>
              <a:t> </a:t>
            </a:r>
            <a:r>
              <a:rPr lang="en-GB" sz="2000" b="1" dirty="0" err="1"/>
              <a:t>ystafell</a:t>
            </a:r>
            <a:r>
              <a:rPr lang="en-GB" sz="2000" b="1" dirty="0"/>
              <a:t> </a:t>
            </a:r>
            <a:r>
              <a:rPr lang="en-GB" sz="2000" b="1" dirty="0" err="1"/>
              <a:t>ddosbarth</a:t>
            </a:r>
            <a:r>
              <a:rPr lang="en-GB" sz="2000" dirty="0"/>
              <a:t>:</a:t>
            </a:r>
          </a:p>
          <a:p>
            <a:r>
              <a:rPr lang="en-GB" sz="2000" dirty="0" err="1"/>
              <a:t>Defnyddiwch</a:t>
            </a:r>
            <a:r>
              <a:rPr lang="en-GB" sz="2000" dirty="0"/>
              <a:t> </a:t>
            </a:r>
            <a:r>
              <a:rPr lang="en-GB" sz="2000" dirty="0" err="1"/>
              <a:t>atgyfnerthiad</a:t>
            </a:r>
            <a:r>
              <a:rPr lang="en-GB" sz="2000" dirty="0"/>
              <a:t> </a:t>
            </a:r>
            <a:r>
              <a:rPr lang="en-GB" sz="2000" dirty="0" err="1"/>
              <a:t>cadarnhaol</a:t>
            </a:r>
            <a:r>
              <a:rPr lang="en-GB" sz="2000" dirty="0"/>
              <a:t> (</a:t>
            </a:r>
            <a:r>
              <a:rPr lang="en-GB" sz="2000" dirty="0" err="1"/>
              <a:t>canmoliaeth</a:t>
            </a:r>
            <a:r>
              <a:rPr lang="en-GB" sz="2000" dirty="0"/>
              <a:t>, </a:t>
            </a:r>
            <a:r>
              <a:rPr lang="en-GB" sz="2000" dirty="0" err="1"/>
              <a:t>tocynnau</a:t>
            </a:r>
            <a:r>
              <a:rPr lang="en-GB" sz="2000" dirty="0"/>
              <a:t>, </a:t>
            </a:r>
            <a:r>
              <a:rPr lang="en-GB" sz="2000" dirty="0" err="1"/>
              <a:t>breintiau</a:t>
            </a:r>
            <a:r>
              <a:rPr lang="en-GB" sz="2000" dirty="0"/>
              <a:t>)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annog</a:t>
            </a:r>
            <a:r>
              <a:rPr lang="en-GB" sz="2000" dirty="0"/>
              <a:t> </a:t>
            </a:r>
            <a:r>
              <a:rPr lang="en-GB" sz="2000" dirty="0" err="1"/>
              <a:t>ymddygiad</a:t>
            </a:r>
            <a:r>
              <a:rPr lang="en-GB" sz="2000" dirty="0"/>
              <a:t> </a:t>
            </a:r>
            <a:r>
              <a:rPr lang="en-GB" sz="2000" dirty="0" err="1"/>
              <a:t>dymunol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Gosod</a:t>
            </a:r>
            <a:r>
              <a:rPr lang="en-GB" sz="2000" dirty="0"/>
              <a:t> </a:t>
            </a:r>
            <a:r>
              <a:rPr lang="en-GB" sz="2000" dirty="0" err="1"/>
              <a:t>canlyniadau</a:t>
            </a:r>
            <a:r>
              <a:rPr lang="en-GB" sz="2000" dirty="0"/>
              <a:t> </a:t>
            </a:r>
            <a:r>
              <a:rPr lang="en-GB" sz="2000" dirty="0" err="1"/>
              <a:t>clir</a:t>
            </a:r>
            <a:r>
              <a:rPr lang="en-GB" sz="2000" dirty="0"/>
              <a:t> a </a:t>
            </a:r>
            <a:r>
              <a:rPr lang="en-GB" sz="2000" dirty="0" err="1"/>
              <a:t>chyson</a:t>
            </a:r>
            <a:r>
              <a:rPr lang="en-GB" sz="2000" dirty="0"/>
              <a:t> am </a:t>
            </a:r>
            <a:r>
              <a:rPr lang="en-GB" sz="2000" dirty="0" err="1"/>
              <a:t>gamymddygiad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Adeiladu</a:t>
            </a:r>
            <a:r>
              <a:rPr lang="en-GB" sz="2000" dirty="0"/>
              <a:t> </a:t>
            </a:r>
            <a:r>
              <a:rPr lang="en-GB" sz="2000" dirty="0" err="1"/>
              <a:t>trefn</a:t>
            </a:r>
            <a:r>
              <a:rPr lang="en-GB" sz="2000" dirty="0"/>
              <a:t> a </a:t>
            </a:r>
            <a:r>
              <a:rPr lang="en-GB" sz="2000" dirty="0" err="1"/>
              <a:t>strwythur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helpu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fewnoli</a:t>
            </a:r>
            <a:r>
              <a:rPr lang="en-GB" sz="2000" dirty="0"/>
              <a:t> </a:t>
            </a:r>
            <a:r>
              <a:rPr lang="en-GB" sz="2000" dirty="0" err="1"/>
              <a:t>disgwyliadau</a:t>
            </a:r>
            <a:r>
              <a:rPr lang="en-GB" sz="2000" dirty="0"/>
              <a:t>.</a:t>
            </a:r>
          </a:p>
          <a:p>
            <a:r>
              <a:rPr lang="en-GB" sz="2000" b="1" dirty="0" err="1"/>
              <a:t>Enghraifft</a:t>
            </a:r>
            <a:r>
              <a:rPr lang="en-GB" sz="2000" dirty="0"/>
              <a:t>: Mae system </a:t>
            </a:r>
            <a:r>
              <a:rPr lang="en-GB" sz="2000" dirty="0" err="1"/>
              <a:t>bwyntiau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/>
              <a:t>ymddygiad</a:t>
            </a:r>
            <a:r>
              <a:rPr lang="en-GB" sz="2000" dirty="0"/>
              <a:t> da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cymell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ddilyn</a:t>
            </a:r>
            <a:r>
              <a:rPr lang="en-GB" sz="2000" dirty="0"/>
              <a:t> </a:t>
            </a:r>
            <a:r>
              <a:rPr lang="en-GB" sz="2000" dirty="0" err="1"/>
              <a:t>rheolau</a:t>
            </a:r>
            <a:r>
              <a:rPr lang="en-GB" sz="2000" dirty="0"/>
              <a:t> ac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gymryd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weithgar</a:t>
            </a:r>
            <a:endParaRPr lang="en-GB" sz="2000" dirty="0"/>
          </a:p>
          <a:p>
            <a:endParaRPr lang="en-GB" sz="2000" dirty="0"/>
          </a:p>
          <a:p>
            <a:endParaRPr lang="en-GB" sz="2400" dirty="0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E2D9CBD1-ED6C-04A2-E7CB-171191C5F06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95986" y="1837732"/>
            <a:ext cx="5587058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000" b="1" dirty="0">
                <a:solidFill>
                  <a:schemeClr val="accent1"/>
                </a:solidFill>
              </a:rPr>
              <a:t>Focus</a:t>
            </a:r>
            <a:r>
              <a:rPr lang="en-GB" sz="2000" dirty="0">
                <a:solidFill>
                  <a:schemeClr val="accent1"/>
                </a:solidFill>
              </a:rPr>
              <a:t>: Observable </a:t>
            </a:r>
            <a:r>
              <a:rPr lang="en-GB" sz="2000" dirty="0" err="1">
                <a:solidFill>
                  <a:schemeClr val="accent1"/>
                </a:solidFill>
              </a:rPr>
              <a:t>behavior</a:t>
            </a:r>
            <a:r>
              <a:rPr lang="en-GB" sz="2000" dirty="0">
                <a:solidFill>
                  <a:schemeClr val="accent1"/>
                </a:solidFill>
              </a:rPr>
              <a:t> shaped by rewards and consequences.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000" b="1" dirty="0">
                <a:solidFill>
                  <a:schemeClr val="accent1"/>
                </a:solidFill>
              </a:rPr>
              <a:t>Classroom Connection</a:t>
            </a:r>
            <a:r>
              <a:rPr lang="en-GB" sz="2000" dirty="0">
                <a:solidFill>
                  <a:schemeClr val="accent1"/>
                </a:solidFill>
              </a:rPr>
              <a:t>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chemeClr val="accent1"/>
                </a:solidFill>
              </a:rPr>
              <a:t>Use </a:t>
            </a:r>
            <a:r>
              <a:rPr lang="en-GB" sz="2000" b="1" dirty="0">
                <a:solidFill>
                  <a:schemeClr val="accent1"/>
                </a:solidFill>
              </a:rPr>
              <a:t>positive reinforcement</a:t>
            </a:r>
            <a:r>
              <a:rPr lang="en-GB" sz="2000" dirty="0">
                <a:solidFill>
                  <a:schemeClr val="accent1"/>
                </a:solidFill>
              </a:rPr>
              <a:t> (praise, tokens, privileges) to encourage desired behaviour.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chemeClr val="accent1"/>
                </a:solidFill>
              </a:rPr>
              <a:t>Apply </a:t>
            </a:r>
            <a:r>
              <a:rPr lang="en-GB" sz="2000" b="1" dirty="0">
                <a:solidFill>
                  <a:schemeClr val="accent1"/>
                </a:solidFill>
              </a:rPr>
              <a:t>clear, consistent consequences</a:t>
            </a:r>
            <a:r>
              <a:rPr lang="en-GB" sz="2000" dirty="0">
                <a:solidFill>
                  <a:schemeClr val="accent1"/>
                </a:solidFill>
              </a:rPr>
              <a:t> for misbehaviour.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chemeClr val="accent1"/>
                </a:solidFill>
              </a:rPr>
              <a:t>Build routines and structure to help pupils internalize expectations.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000" b="1" dirty="0">
                <a:solidFill>
                  <a:schemeClr val="accent1"/>
                </a:solidFill>
              </a:rPr>
              <a:t>Example:</a:t>
            </a:r>
            <a:r>
              <a:rPr lang="en-GB" sz="2000" dirty="0">
                <a:solidFill>
                  <a:schemeClr val="accent1"/>
                </a:solidFill>
              </a:rPr>
              <a:t> A points system for good behaviour motivates pupils to follow rules and participate actively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2471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62E6916-8DEB-1A69-C9F1-9A0051184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1"/>
                </a:solidFill>
              </a:rPr>
              <a:t>   Piaget – </a:t>
            </a:r>
            <a:br>
              <a:rPr lang="en-GB" sz="3600" b="1" dirty="0">
                <a:solidFill>
                  <a:schemeClr val="accent1"/>
                </a:solidFill>
              </a:rPr>
            </a:br>
            <a:r>
              <a:rPr lang="en-GB" sz="3600" b="1" dirty="0">
                <a:solidFill>
                  <a:schemeClr val="accent1"/>
                </a:solidFill>
              </a:rPr>
              <a:t>Cognitive Development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7630DC-445E-E564-F0A7-45F21F1D83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 err="1"/>
              <a:t>Ffocws</a:t>
            </a:r>
            <a:r>
              <a:rPr lang="en-GB" sz="2000" b="1" dirty="0"/>
              <a:t>: </a:t>
            </a:r>
            <a:r>
              <a:rPr lang="en-GB" sz="2000" dirty="0"/>
              <a:t>Mae plant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camau</a:t>
            </a:r>
            <a:r>
              <a:rPr lang="en-GB" sz="2000" dirty="0"/>
              <a:t>, </a:t>
            </a:r>
            <a:r>
              <a:rPr lang="en-GB" sz="2000" dirty="0" err="1"/>
              <a:t>pob</a:t>
            </a:r>
            <a:r>
              <a:rPr lang="en-GB" sz="2000" dirty="0"/>
              <a:t> un â </a:t>
            </a:r>
            <a:r>
              <a:rPr lang="en-GB" sz="2000" dirty="0" err="1"/>
              <a:t>galluoedd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penodol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b="1" dirty="0" err="1"/>
              <a:t>Cysylltiad</a:t>
            </a:r>
            <a:r>
              <a:rPr lang="en-GB" sz="2000" b="1" dirty="0"/>
              <a:t> </a:t>
            </a:r>
            <a:r>
              <a:rPr lang="en-GB" sz="2000" b="1" dirty="0" err="1"/>
              <a:t>â’r</a:t>
            </a:r>
            <a:r>
              <a:rPr lang="en-GB" sz="2000" b="1" dirty="0"/>
              <a:t> </a:t>
            </a:r>
            <a:r>
              <a:rPr lang="en-GB" sz="2000" b="1" dirty="0" err="1"/>
              <a:t>ystafell</a:t>
            </a:r>
            <a:r>
              <a:rPr lang="en-GB" sz="2000" b="1" dirty="0"/>
              <a:t> </a:t>
            </a:r>
            <a:r>
              <a:rPr lang="en-GB" sz="2000" b="1" dirty="0" err="1"/>
              <a:t>ddosbarth</a:t>
            </a:r>
            <a:r>
              <a:rPr lang="en-GB" sz="2000" b="1" dirty="0"/>
              <a:t>:</a:t>
            </a:r>
          </a:p>
          <a:p>
            <a:r>
              <a:rPr lang="en-GB" sz="2000" dirty="0" err="1"/>
              <a:t>Cydweddu</a:t>
            </a:r>
            <a:r>
              <a:rPr lang="en-GB" sz="2000" dirty="0"/>
              <a:t> </a:t>
            </a:r>
            <a:r>
              <a:rPr lang="en-GB" sz="2000" dirty="0" err="1"/>
              <a:t>rheolau</a:t>
            </a:r>
            <a:r>
              <a:rPr lang="en-GB" sz="2000" dirty="0"/>
              <a:t>, </a:t>
            </a:r>
            <a:r>
              <a:rPr lang="en-GB" sz="2000" dirty="0" err="1"/>
              <a:t>cyfarwyddiadau</a:t>
            </a:r>
            <a:r>
              <a:rPr lang="en-GB" sz="2000" dirty="0"/>
              <a:t>, a </a:t>
            </a:r>
            <a:r>
              <a:rPr lang="en-GB" sz="2000" dirty="0" err="1"/>
              <a:t>thasgau</a:t>
            </a:r>
            <a:r>
              <a:rPr lang="en-GB" sz="2000" dirty="0"/>
              <a:t> â cham </a:t>
            </a:r>
            <a:r>
              <a:rPr lang="en-GB" sz="2000" dirty="0" err="1"/>
              <a:t>datblygiadol</a:t>
            </a:r>
            <a:r>
              <a:rPr lang="en-GB" sz="2000" dirty="0"/>
              <a:t> y </a:t>
            </a:r>
            <a:r>
              <a:rPr lang="en-GB" sz="2000" dirty="0" err="1"/>
              <a:t>disgyblion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Defnyddiwch</a:t>
            </a:r>
            <a:r>
              <a:rPr lang="en-GB" sz="2000" dirty="0"/>
              <a:t> </a:t>
            </a:r>
            <a:r>
              <a:rPr lang="en-GB" sz="2000" dirty="0" err="1"/>
              <a:t>weithgareddau</a:t>
            </a:r>
            <a:r>
              <a:rPr lang="en-GB" sz="2000" dirty="0"/>
              <a:t> </a:t>
            </a:r>
            <a:r>
              <a:rPr lang="en-GB" sz="2000" dirty="0" err="1"/>
              <a:t>ymarferol</a:t>
            </a:r>
            <a:r>
              <a:rPr lang="en-GB" sz="2000" dirty="0"/>
              <a:t> ac </a:t>
            </a:r>
            <a:r>
              <a:rPr lang="en-GB" sz="2000" dirty="0" err="1"/>
              <a:t>archwilio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gefnogi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Sylwch</a:t>
            </a:r>
            <a:r>
              <a:rPr lang="en-GB" sz="2000" dirty="0"/>
              <a:t> y gall </a:t>
            </a:r>
            <a:r>
              <a:rPr lang="en-GB" sz="2000" dirty="0" err="1"/>
              <a:t>camymddygiad</a:t>
            </a:r>
            <a:r>
              <a:rPr lang="en-GB" sz="2000" dirty="0"/>
              <a:t> </a:t>
            </a:r>
            <a:r>
              <a:rPr lang="en-GB" sz="2000" dirty="0" err="1"/>
              <a:t>ddeillio</a:t>
            </a:r>
            <a:r>
              <a:rPr lang="en-GB" sz="2000" dirty="0"/>
              <a:t> o </a:t>
            </a:r>
            <a:r>
              <a:rPr lang="en-GB" sz="2000" dirty="0" err="1"/>
              <a:t>gyfyngiadau</a:t>
            </a:r>
            <a:r>
              <a:rPr lang="en-GB" sz="2000" dirty="0"/>
              <a:t> </a:t>
            </a:r>
            <a:r>
              <a:rPr lang="en-GB" sz="2000" dirty="0" err="1"/>
              <a:t>gwybyddol</a:t>
            </a:r>
            <a:r>
              <a:rPr lang="en-GB" sz="2000" dirty="0"/>
              <a:t>, </a:t>
            </a: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gwrthryfel</a:t>
            </a:r>
            <a:r>
              <a:rPr lang="en-GB" sz="2000" dirty="0"/>
              <a:t>.</a:t>
            </a:r>
          </a:p>
          <a:p>
            <a:r>
              <a:rPr lang="en-GB" sz="2000" b="1" dirty="0" err="1"/>
              <a:t>Enghraifft</a:t>
            </a:r>
            <a:r>
              <a:rPr lang="en-GB" sz="2000" b="1" dirty="0"/>
              <a:t>: </a:t>
            </a:r>
            <a:r>
              <a:rPr lang="en-GB" sz="2000" dirty="0"/>
              <a:t>Gall plant </a:t>
            </a:r>
            <a:r>
              <a:rPr lang="en-GB" sz="2000" dirty="0" err="1"/>
              <a:t>iau</a:t>
            </a:r>
            <a:r>
              <a:rPr lang="en-GB" sz="2000" dirty="0"/>
              <a:t> </a:t>
            </a:r>
            <a:r>
              <a:rPr lang="en-GB" sz="2000" dirty="0" err="1"/>
              <a:t>gael</a:t>
            </a:r>
            <a:r>
              <a:rPr lang="en-GB" sz="2000" dirty="0"/>
              <a:t> </a:t>
            </a:r>
            <a:r>
              <a:rPr lang="en-GB" sz="2000" dirty="0" err="1"/>
              <a:t>trafferth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rheolau</a:t>
            </a:r>
            <a:r>
              <a:rPr lang="en-GB" sz="2000" dirty="0"/>
              <a:t> </a:t>
            </a:r>
            <a:r>
              <a:rPr lang="en-GB" sz="2000" dirty="0" err="1"/>
              <a:t>haniaethol</a:t>
            </a:r>
            <a:r>
              <a:rPr lang="en-GB" sz="2000" dirty="0"/>
              <a:t>, felly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athrawon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cymhorthion</a:t>
            </a:r>
            <a:r>
              <a:rPr lang="en-GB" sz="2000" dirty="0"/>
              <a:t> </a:t>
            </a:r>
            <a:r>
              <a:rPr lang="en-GB" sz="2000" dirty="0" err="1"/>
              <a:t>gweledol</a:t>
            </a:r>
            <a:r>
              <a:rPr lang="en-GB" sz="2000" dirty="0"/>
              <a:t> ac </a:t>
            </a:r>
            <a:r>
              <a:rPr lang="en-GB" sz="2000" dirty="0" err="1"/>
              <a:t>enghreifftiau</a:t>
            </a:r>
            <a:r>
              <a:rPr lang="en-GB" sz="2000" dirty="0"/>
              <a:t> pendant.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B0B665-3A29-362F-43A9-589B53EFEA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b="1" dirty="0">
                <a:solidFill>
                  <a:schemeClr val="accent1"/>
                </a:solidFill>
              </a:rPr>
              <a:t>Focus</a:t>
            </a:r>
            <a:r>
              <a:rPr lang="en-GB" sz="2000" dirty="0">
                <a:solidFill>
                  <a:schemeClr val="accent1"/>
                </a:solidFill>
              </a:rPr>
              <a:t>: Children learn in stages, each with distinct thinking abilities.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1"/>
                </a:solidFill>
              </a:rPr>
              <a:t>Classroom Connection</a:t>
            </a:r>
            <a:r>
              <a:rPr lang="en-GB" sz="2000" dirty="0">
                <a:solidFill>
                  <a:schemeClr val="accent1"/>
                </a:solidFill>
              </a:rPr>
              <a:t>: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Match rules, instructions, and tasks to pupils’ developmental stage.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Use hands-on activities and exploration to support learning.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Recognise that misbehaviour may stem from cognitive limitations, not defiance.</a:t>
            </a:r>
          </a:p>
          <a:p>
            <a:r>
              <a:rPr lang="en-GB" sz="2200" b="1" dirty="0">
                <a:solidFill>
                  <a:schemeClr val="accent1"/>
                </a:solidFill>
              </a:rPr>
              <a:t>Example</a:t>
            </a:r>
            <a:r>
              <a:rPr lang="en-GB" sz="2200" dirty="0">
                <a:solidFill>
                  <a:schemeClr val="accent1"/>
                </a:solidFill>
              </a:rPr>
              <a:t>: Younger children may struggle with abstract rules, so teachers use visual aids and concrete examples</a:t>
            </a:r>
          </a:p>
        </p:txBody>
      </p:sp>
    </p:spTree>
    <p:extLst>
      <p:ext uri="{BB962C8B-B14F-4D97-AF65-F5344CB8AC3E}">
        <p14:creationId xmlns:p14="http://schemas.microsoft.com/office/powerpoint/2010/main" val="742934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2931D4-DCE4-4707-A23F-35F6B9099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1"/>
                </a:solidFill>
              </a:rPr>
              <a:t>Maslow – Hierarchy of Needs</a:t>
            </a:r>
            <a:br>
              <a:rPr lang="en-GB" sz="3600" b="1" dirty="0">
                <a:solidFill>
                  <a:schemeClr val="accent1"/>
                </a:solidFill>
              </a:rPr>
            </a:br>
            <a:endParaRPr lang="en-GB" sz="3600" dirty="0">
              <a:solidFill>
                <a:schemeClr val="accent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6EFDDF-FCF4-FB66-B366-5358E7E62C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b="1" dirty="0" err="1"/>
              <a:t>Ffocws</a:t>
            </a:r>
            <a:r>
              <a:rPr lang="en-GB" sz="1800" b="1" dirty="0"/>
              <a:t>: </a:t>
            </a:r>
            <a:r>
              <a:rPr lang="en-GB" sz="1800" dirty="0"/>
              <a:t>Mae </a:t>
            </a:r>
            <a:r>
              <a:rPr lang="en-GB" sz="1800" dirty="0" err="1"/>
              <a:t>cymhelliant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ei</a:t>
            </a:r>
            <a:r>
              <a:rPr lang="en-GB" sz="1800" dirty="0"/>
              <a:t> </a:t>
            </a:r>
            <a:r>
              <a:rPr lang="en-GB" sz="1800" dirty="0" err="1"/>
              <a:t>yrru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gyflawni</a:t>
            </a:r>
            <a:r>
              <a:rPr lang="en-GB" sz="1800" dirty="0"/>
              <a:t> </a:t>
            </a:r>
            <a:r>
              <a:rPr lang="en-GB" sz="1800" dirty="0" err="1"/>
              <a:t>anghenion</a:t>
            </a:r>
            <a:r>
              <a:rPr lang="en-GB" sz="1800" dirty="0"/>
              <a:t> </a:t>
            </a:r>
            <a:r>
              <a:rPr lang="en-GB" sz="1800" dirty="0" err="1"/>
              <a:t>dynol</a:t>
            </a:r>
            <a:r>
              <a:rPr lang="en-GB" sz="1800" dirty="0"/>
              <a:t> </a:t>
            </a:r>
            <a:r>
              <a:rPr lang="en-GB" sz="1800" dirty="0" err="1"/>
              <a:t>sylfaenol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gymhleth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1800" b="1" dirty="0" err="1"/>
              <a:t>Cysylltiad</a:t>
            </a:r>
            <a:r>
              <a:rPr lang="en-GB" sz="1800" b="1" dirty="0"/>
              <a:t> </a:t>
            </a:r>
            <a:r>
              <a:rPr lang="en-GB" sz="1800" b="1" dirty="0" err="1"/>
              <a:t>â’r</a:t>
            </a:r>
            <a:r>
              <a:rPr lang="en-GB" sz="1800" b="1" dirty="0"/>
              <a:t> </a:t>
            </a:r>
            <a:r>
              <a:rPr lang="en-GB" sz="1800" b="1" dirty="0" err="1"/>
              <a:t>ystafell</a:t>
            </a:r>
            <a:r>
              <a:rPr lang="en-GB" sz="1800" b="1" dirty="0"/>
              <a:t> </a:t>
            </a:r>
            <a:r>
              <a:rPr lang="en-GB" sz="1800" b="1" dirty="0" err="1"/>
              <a:t>ddosbarth</a:t>
            </a:r>
            <a:r>
              <a:rPr lang="en-GB" sz="1800" b="1" dirty="0"/>
              <a:t>:</a:t>
            </a:r>
          </a:p>
          <a:p>
            <a:r>
              <a:rPr lang="en-GB" sz="1800" dirty="0" err="1"/>
              <a:t>Sicrhewch</a:t>
            </a:r>
            <a:r>
              <a:rPr lang="en-GB" sz="1800" dirty="0"/>
              <a:t> </a:t>
            </a:r>
            <a:r>
              <a:rPr lang="en-GB" sz="1800" dirty="0" err="1"/>
              <a:t>fod</a:t>
            </a:r>
            <a:r>
              <a:rPr lang="en-GB" sz="1800" dirty="0"/>
              <a:t> </a:t>
            </a:r>
            <a:r>
              <a:rPr lang="en-GB" sz="1800" dirty="0" err="1"/>
              <a:t>disgyblion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teimlo’n</a:t>
            </a:r>
            <a:r>
              <a:rPr lang="en-GB" sz="1800" dirty="0"/>
              <a:t> </a:t>
            </a:r>
            <a:r>
              <a:rPr lang="en-GB" sz="1800" dirty="0" err="1"/>
              <a:t>ddiogel</a:t>
            </a:r>
            <a:r>
              <a:rPr lang="en-GB" sz="1800" dirty="0"/>
              <a:t>, </a:t>
            </a:r>
            <a:r>
              <a:rPr lang="en-GB" sz="1800" dirty="0" err="1"/>
              <a:t>wedi’u</a:t>
            </a:r>
            <a:r>
              <a:rPr lang="en-GB" sz="1800" dirty="0"/>
              <a:t> </a:t>
            </a:r>
            <a:r>
              <a:rPr lang="en-GB" sz="1800" dirty="0" err="1"/>
              <a:t>derbyn</a:t>
            </a:r>
            <a:r>
              <a:rPr lang="en-GB" sz="1800" dirty="0"/>
              <a:t>, ac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gwerthfawrogi</a:t>
            </a:r>
            <a:r>
              <a:rPr lang="en-GB" sz="1800" dirty="0"/>
              <a:t>.</a:t>
            </a:r>
          </a:p>
          <a:p>
            <a:r>
              <a:rPr lang="en-GB" sz="1800" dirty="0" err="1"/>
              <a:t>Cyfeiriwch</a:t>
            </a:r>
            <a:r>
              <a:rPr lang="en-GB" sz="1800" dirty="0"/>
              <a:t> at </a:t>
            </a:r>
            <a:r>
              <a:rPr lang="en-GB" sz="1800" dirty="0" err="1"/>
              <a:t>anghenion</a:t>
            </a:r>
            <a:r>
              <a:rPr lang="en-GB" sz="1800" dirty="0"/>
              <a:t> </a:t>
            </a:r>
            <a:r>
              <a:rPr lang="en-GB" sz="1800" dirty="0" err="1"/>
              <a:t>emosiynol</a:t>
            </a:r>
            <a:r>
              <a:rPr lang="en-GB" sz="1800" dirty="0"/>
              <a:t> a </a:t>
            </a:r>
            <a:r>
              <a:rPr lang="en-GB" sz="1800" dirty="0" err="1"/>
              <a:t>chorfforol</a:t>
            </a:r>
            <a:r>
              <a:rPr lang="en-GB" sz="1800" dirty="0"/>
              <a:t> </a:t>
            </a:r>
            <a:r>
              <a:rPr lang="en-GB" sz="1800" dirty="0" err="1"/>
              <a:t>cyn</a:t>
            </a:r>
            <a:r>
              <a:rPr lang="en-GB" sz="1800" dirty="0"/>
              <a:t> </a:t>
            </a:r>
            <a:r>
              <a:rPr lang="en-GB" sz="1800" dirty="0" err="1"/>
              <a:t>disgwyl</a:t>
            </a:r>
            <a:r>
              <a:rPr lang="en-GB" sz="1800" dirty="0"/>
              <a:t> </a:t>
            </a:r>
            <a:r>
              <a:rPr lang="en-GB" sz="1800" dirty="0" err="1"/>
              <a:t>canolbwyntio</a:t>
            </a:r>
            <a:r>
              <a:rPr lang="en-GB" sz="1800" dirty="0"/>
              <a:t> </a:t>
            </a:r>
            <a:r>
              <a:rPr lang="en-GB" sz="1800" dirty="0" err="1"/>
              <a:t>academaidd</a:t>
            </a:r>
            <a:r>
              <a:rPr lang="en-GB" sz="1800" dirty="0"/>
              <a:t>.</a:t>
            </a:r>
          </a:p>
          <a:p>
            <a:r>
              <a:rPr lang="en-GB" sz="1800" dirty="0" err="1"/>
              <a:t>Meithrin</a:t>
            </a:r>
            <a:r>
              <a:rPr lang="en-GB" sz="1800" dirty="0"/>
              <a:t> </a:t>
            </a:r>
            <a:r>
              <a:rPr lang="en-GB" sz="1800" dirty="0" err="1"/>
              <a:t>ymdeimlad</a:t>
            </a:r>
            <a:r>
              <a:rPr lang="en-GB" sz="1800" dirty="0"/>
              <a:t> o </a:t>
            </a:r>
            <a:r>
              <a:rPr lang="en-GB" sz="1800" dirty="0" err="1"/>
              <a:t>berthyn</a:t>
            </a:r>
            <a:r>
              <a:rPr lang="en-GB" sz="1800" dirty="0"/>
              <a:t> ac </a:t>
            </a:r>
            <a:r>
              <a:rPr lang="en-GB" sz="1800" dirty="0" err="1"/>
              <a:t>urddas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gefnogi</a:t>
            </a:r>
            <a:r>
              <a:rPr lang="en-GB" sz="1800" dirty="0"/>
              <a:t> </a:t>
            </a:r>
            <a:r>
              <a:rPr lang="en-GB" sz="1800" dirty="0" err="1"/>
              <a:t>ymgysylltiad</a:t>
            </a:r>
            <a:r>
              <a:rPr lang="en-GB" sz="1800" dirty="0"/>
              <a:t>.</a:t>
            </a:r>
          </a:p>
          <a:p>
            <a:r>
              <a:rPr lang="en-GB" sz="1800" b="1" dirty="0" err="1"/>
              <a:t>Enghraifft</a:t>
            </a:r>
            <a:r>
              <a:rPr lang="en-GB" sz="1800" b="1" dirty="0"/>
              <a:t>: </a:t>
            </a:r>
            <a:r>
              <a:rPr lang="en-GB" sz="1800" dirty="0" err="1"/>
              <a:t>Efallai</a:t>
            </a:r>
            <a:r>
              <a:rPr lang="en-GB" sz="1800" dirty="0"/>
              <a:t> bod </a:t>
            </a:r>
            <a:r>
              <a:rPr lang="en-GB" sz="1800" dirty="0" err="1"/>
              <a:t>disgybl</a:t>
            </a:r>
            <a:r>
              <a:rPr lang="en-GB" sz="1800" dirty="0"/>
              <a:t> </a:t>
            </a:r>
            <a:r>
              <a:rPr lang="en-GB" sz="1800" dirty="0" err="1"/>
              <a:t>sy’n</a:t>
            </a:r>
            <a:r>
              <a:rPr lang="en-GB" sz="1800" dirty="0"/>
              <a:t> </a:t>
            </a:r>
            <a:r>
              <a:rPr lang="en-GB" sz="1800" dirty="0" err="1"/>
              <a:t>ymddwyn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heriol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mynegi</a:t>
            </a:r>
            <a:r>
              <a:rPr lang="en-GB" sz="1800" dirty="0"/>
              <a:t> </a:t>
            </a:r>
            <a:r>
              <a:rPr lang="en-GB" sz="1800" dirty="0" err="1"/>
              <a:t>anghenion</a:t>
            </a:r>
            <a:r>
              <a:rPr lang="en-GB" sz="1800" dirty="0"/>
              <a:t> </a:t>
            </a:r>
            <a:r>
              <a:rPr lang="en-GB" sz="1800" dirty="0" err="1"/>
              <a:t>emosiynol</a:t>
            </a:r>
            <a:r>
              <a:rPr lang="en-GB" sz="1800" dirty="0"/>
              <a:t> </a:t>
            </a:r>
            <a:r>
              <a:rPr lang="en-GB" sz="1800" dirty="0" err="1"/>
              <a:t>heb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diwallu</a:t>
            </a:r>
            <a:r>
              <a:rPr lang="en-GB" sz="1800" dirty="0"/>
              <a:t>—</a:t>
            </a:r>
            <a:r>
              <a:rPr lang="en-GB" sz="1800" dirty="0" err="1"/>
              <a:t>mae</a:t>
            </a:r>
            <a:r>
              <a:rPr lang="en-GB" sz="1800" dirty="0"/>
              <a:t> Maslow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helpu</a:t>
            </a:r>
            <a:r>
              <a:rPr lang="en-GB" sz="1800" dirty="0"/>
              <a:t> </a:t>
            </a:r>
            <a:r>
              <a:rPr lang="en-GB" sz="1800" dirty="0" err="1"/>
              <a:t>athrawon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ymateb</a:t>
            </a:r>
            <a:r>
              <a:rPr lang="en-GB" sz="1800" dirty="0"/>
              <a:t> </a:t>
            </a:r>
            <a:r>
              <a:rPr lang="en-GB" sz="1800" dirty="0" err="1"/>
              <a:t>gyda</a:t>
            </a:r>
            <a:r>
              <a:rPr lang="en-GB" sz="1800" dirty="0"/>
              <a:t> </a:t>
            </a:r>
            <a:r>
              <a:rPr lang="en-GB" sz="1800" dirty="0" err="1"/>
              <a:t>empathi</a:t>
            </a:r>
            <a:endParaRPr lang="en-GB" sz="1800" dirty="0"/>
          </a:p>
          <a:p>
            <a:endParaRPr lang="en-GB" sz="2000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DE4A6BB9-4EF7-2659-1D3F-45EBAB5196CE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95986" y="1853122"/>
            <a:ext cx="5731074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Focus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: Motivation is driven by fulfilling basic to complex human needs.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000" b="1" dirty="0">
                <a:solidFill>
                  <a:schemeClr val="accent1"/>
                </a:solidFill>
              </a:rPr>
              <a:t>Classroom Connection</a:t>
            </a:r>
            <a:r>
              <a:rPr lang="en-GB" sz="2000" dirty="0">
                <a:solidFill>
                  <a:schemeClr val="accent1"/>
                </a:solidFill>
              </a:rPr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Ensure pupils feel </a:t>
            </a:r>
            <a:r>
              <a:rPr lang="en-GB" sz="2000" b="1" dirty="0">
                <a:solidFill>
                  <a:schemeClr val="accent1"/>
                </a:solidFill>
              </a:rPr>
              <a:t>safe, accepted, and valued</a:t>
            </a:r>
            <a:r>
              <a:rPr lang="en-GB" sz="2000" dirty="0">
                <a:solidFill>
                  <a:schemeClr val="accent1"/>
                </a:solidFill>
              </a:rPr>
              <a:t>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Address emotional and physical needs before expecting academic focus.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Foster a sense of </a:t>
            </a:r>
            <a:r>
              <a:rPr lang="en-GB" sz="2000" b="1" dirty="0">
                <a:solidFill>
                  <a:schemeClr val="accent1"/>
                </a:solidFill>
              </a:rPr>
              <a:t>belonging and esteem</a:t>
            </a:r>
            <a:r>
              <a:rPr lang="en-GB" sz="2000" dirty="0">
                <a:solidFill>
                  <a:schemeClr val="accent1"/>
                </a:solidFill>
              </a:rPr>
              <a:t> to support engagement.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Example:</a:t>
            </a:r>
            <a:r>
              <a:rPr lang="en-GB" sz="2000" dirty="0">
                <a:solidFill>
                  <a:schemeClr val="accent1"/>
                </a:solidFill>
              </a:rPr>
              <a:t> A pupil acting out may be expressing unmet emotional needs—Maslow helps teachers respond with empathy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9962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DEA168-053A-F3F8-9FEC-96BFEFF4C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Carl Rogers – Humanistic, Student-</a:t>
            </a:r>
            <a:r>
              <a:rPr lang="en-GB" sz="3600" b="1" dirty="0" err="1">
                <a:solidFill>
                  <a:schemeClr val="accent1"/>
                </a:solidFill>
              </a:rPr>
              <a:t>Centered</a:t>
            </a:r>
            <a:r>
              <a:rPr lang="en-GB" sz="3600" b="1" dirty="0">
                <a:solidFill>
                  <a:schemeClr val="accent1"/>
                </a:solidFill>
              </a:rPr>
              <a:t> Approach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0ED089-69D1-2694-B9F4-4B7FA81E5F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b="1" dirty="0" err="1"/>
              <a:t>Ffocws</a:t>
            </a:r>
            <a:r>
              <a:rPr lang="en-GB" sz="2000" b="1" dirty="0"/>
              <a:t>: </a:t>
            </a:r>
            <a:r>
              <a:rPr lang="en-GB" sz="2000" dirty="0" err="1"/>
              <a:t>Twf</a:t>
            </a:r>
            <a:r>
              <a:rPr lang="en-GB" sz="2000" dirty="0"/>
              <a:t> </a:t>
            </a:r>
            <a:r>
              <a:rPr lang="en-GB" sz="2000" dirty="0" err="1"/>
              <a:t>personol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empathi</a:t>
            </a:r>
            <a:r>
              <a:rPr lang="en-GB" sz="2000" dirty="0"/>
              <a:t>, </a:t>
            </a:r>
            <a:r>
              <a:rPr lang="en-GB" sz="2000" dirty="0" err="1"/>
              <a:t>ymddiriedaeth</a:t>
            </a:r>
            <a:r>
              <a:rPr lang="en-GB" sz="2000" dirty="0"/>
              <a:t>, a </a:t>
            </a:r>
            <a:r>
              <a:rPr lang="en-GB" sz="2000" dirty="0" err="1"/>
              <a:t>pharch</a:t>
            </a:r>
            <a:r>
              <a:rPr lang="en-GB" sz="2000" dirty="0"/>
              <a:t> </a:t>
            </a:r>
            <a:r>
              <a:rPr lang="en-GB" sz="2000" dirty="0" err="1"/>
              <a:t>positif</a:t>
            </a:r>
            <a:r>
              <a:rPr lang="en-GB" sz="2000" dirty="0"/>
              <a:t> </a:t>
            </a:r>
            <a:r>
              <a:rPr lang="en-GB" sz="2000" dirty="0" err="1"/>
              <a:t>diamod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b="1" dirty="0" err="1"/>
              <a:t>Cysylltiad</a:t>
            </a:r>
            <a:r>
              <a:rPr lang="en-GB" sz="2000" b="1" dirty="0"/>
              <a:t> </a:t>
            </a:r>
            <a:r>
              <a:rPr lang="en-GB" sz="2000" b="1" dirty="0" err="1"/>
              <a:t>â’r</a:t>
            </a:r>
            <a:r>
              <a:rPr lang="en-GB" sz="2000" b="1" dirty="0"/>
              <a:t> </a:t>
            </a:r>
            <a:r>
              <a:rPr lang="en-GB" sz="2000" b="1" dirty="0" err="1"/>
              <a:t>ystafell</a:t>
            </a:r>
            <a:r>
              <a:rPr lang="en-GB" sz="2000" b="1" dirty="0"/>
              <a:t> </a:t>
            </a:r>
            <a:r>
              <a:rPr lang="en-GB" sz="2000" b="1" dirty="0" err="1"/>
              <a:t>ddosbarth</a:t>
            </a:r>
            <a:r>
              <a:rPr lang="en-GB" sz="2000" b="1" dirty="0"/>
              <a:t>:</a:t>
            </a:r>
          </a:p>
          <a:p>
            <a:r>
              <a:rPr lang="en-GB" sz="2000" dirty="0" err="1"/>
              <a:t>Adeiladu</a:t>
            </a:r>
            <a:r>
              <a:rPr lang="en-GB" sz="2000" dirty="0"/>
              <a:t> </a:t>
            </a:r>
            <a:r>
              <a:rPr lang="en-GB" sz="2000" dirty="0" err="1"/>
              <a:t>perthynas</a:t>
            </a:r>
            <a:r>
              <a:rPr lang="en-GB" sz="2000" dirty="0"/>
              <a:t> </a:t>
            </a:r>
            <a:r>
              <a:rPr lang="en-GB" sz="2000" dirty="0" err="1"/>
              <a:t>cryf</a:t>
            </a:r>
            <a:r>
              <a:rPr lang="en-GB" sz="2000" dirty="0"/>
              <a:t> </a:t>
            </a:r>
            <a:r>
              <a:rPr lang="en-GB" sz="2000" dirty="0" err="1"/>
              <a:t>rhwng</a:t>
            </a:r>
            <a:r>
              <a:rPr lang="en-GB" sz="2000" dirty="0"/>
              <a:t> </a:t>
            </a:r>
            <a:r>
              <a:rPr lang="en-GB" sz="2000" dirty="0" err="1"/>
              <a:t>athrawon</a:t>
            </a:r>
            <a:r>
              <a:rPr lang="en-GB" sz="2000" dirty="0"/>
              <a:t> a </a:t>
            </a:r>
            <a:r>
              <a:rPr lang="en-GB" sz="2000" dirty="0" err="1"/>
              <a:t>disgyblion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Anogwch</a:t>
            </a:r>
            <a:r>
              <a:rPr lang="en-GB" sz="2000" dirty="0"/>
              <a:t> </a:t>
            </a:r>
            <a:r>
              <a:rPr lang="en-GB" sz="2000" dirty="0" err="1"/>
              <a:t>ymreolaeth</a:t>
            </a:r>
            <a:r>
              <a:rPr lang="en-GB" sz="2000" dirty="0"/>
              <a:t>, </a:t>
            </a:r>
            <a:r>
              <a:rPr lang="en-GB" sz="2000" dirty="0" err="1"/>
              <a:t>hunanfynegiant</a:t>
            </a:r>
            <a:r>
              <a:rPr lang="en-GB" sz="2000" dirty="0"/>
              <a:t>, a </a:t>
            </a:r>
            <a:r>
              <a:rPr lang="en-GB" sz="2000" dirty="0" err="1"/>
              <a:t>diogelwch</a:t>
            </a:r>
            <a:r>
              <a:rPr lang="en-GB" sz="2000" dirty="0"/>
              <a:t> </a:t>
            </a:r>
            <a:r>
              <a:rPr lang="en-GB" sz="2000" dirty="0" err="1"/>
              <a:t>emosiynol</a:t>
            </a:r>
            <a:r>
              <a:rPr lang="en-GB" sz="2000" dirty="0"/>
              <a:t>.</a:t>
            </a:r>
          </a:p>
          <a:p>
            <a:r>
              <a:rPr lang="en-GB" sz="2000" dirty="0"/>
              <a:t>Creu </a:t>
            </a:r>
            <a:r>
              <a:rPr lang="en-GB" sz="2000" dirty="0" err="1"/>
              <a:t>amgylchedd</a:t>
            </a:r>
            <a:r>
              <a:rPr lang="en-GB" sz="2000" dirty="0"/>
              <a:t> di-</a:t>
            </a:r>
            <a:r>
              <a:rPr lang="en-GB" sz="2000" dirty="0" err="1"/>
              <a:t>farn</a:t>
            </a:r>
            <a:r>
              <a:rPr lang="en-GB" sz="2000" dirty="0"/>
              <a:t> </a:t>
            </a:r>
            <a:r>
              <a:rPr lang="en-GB" sz="2000" dirty="0" err="1"/>
              <a:t>lle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teimlo’n</a:t>
            </a:r>
            <a:r>
              <a:rPr lang="en-GB" sz="2000" dirty="0"/>
              <a:t> </a:t>
            </a:r>
            <a:r>
              <a:rPr lang="en-GB" sz="2000" dirty="0" err="1"/>
              <a:t>rhydd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a </a:t>
            </a:r>
            <a:r>
              <a:rPr lang="en-GB" sz="2000" dirty="0" err="1"/>
              <a:t>thyfu</a:t>
            </a:r>
            <a:r>
              <a:rPr lang="en-GB" sz="2000" dirty="0"/>
              <a:t>.</a:t>
            </a:r>
          </a:p>
          <a:p>
            <a:r>
              <a:rPr lang="en-GB" sz="2000" b="1" dirty="0" err="1"/>
              <a:t>Enghraifft</a:t>
            </a:r>
            <a:r>
              <a:rPr lang="en-GB" sz="2000" b="1" dirty="0"/>
              <a:t>: </a:t>
            </a:r>
            <a:r>
              <a:rPr lang="en-GB" sz="2000" dirty="0"/>
              <a:t>Mae </a:t>
            </a:r>
            <a:r>
              <a:rPr lang="en-GB" sz="2000" dirty="0" err="1"/>
              <a:t>athro</a:t>
            </a:r>
            <a:r>
              <a:rPr lang="en-GB" sz="2000" dirty="0"/>
              <a:t> neu </a:t>
            </a:r>
            <a:r>
              <a:rPr lang="en-GB" sz="2000" dirty="0" err="1"/>
              <a:t>athrawes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gwrando’n</a:t>
            </a:r>
            <a:r>
              <a:rPr lang="en-GB" sz="2000" dirty="0"/>
              <a:t> </a:t>
            </a:r>
            <a:r>
              <a:rPr lang="en-GB" sz="2000" dirty="0" err="1"/>
              <a:t>weithredol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bryderon</a:t>
            </a:r>
            <a:r>
              <a:rPr lang="en-GB" sz="2000" dirty="0"/>
              <a:t> </a:t>
            </a:r>
            <a:r>
              <a:rPr lang="en-GB" sz="2000" dirty="0" err="1"/>
              <a:t>disgybl</a:t>
            </a:r>
            <a:r>
              <a:rPr lang="en-GB" sz="2000" dirty="0"/>
              <a:t>,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feithrin</a:t>
            </a:r>
            <a:r>
              <a:rPr lang="en-GB" sz="2000" dirty="0"/>
              <a:t> </a:t>
            </a:r>
            <a:r>
              <a:rPr lang="en-GB" sz="2000" dirty="0" err="1"/>
              <a:t>ymddiriedaeth</a:t>
            </a:r>
            <a:r>
              <a:rPr lang="en-GB" sz="2000" dirty="0"/>
              <a:t> a </a:t>
            </a:r>
            <a:r>
              <a:rPr lang="en-GB" sz="2000" dirty="0" err="1"/>
              <a:t>chymhelliant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b="1" dirty="0"/>
          </a:p>
          <a:p>
            <a:endParaRPr lang="en-GB" sz="2000" dirty="0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040D78CC-DEDF-CA41-9276-C855447B7C4F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195986" y="1514568"/>
            <a:ext cx="5803082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j-lt"/>
              </a:rPr>
              <a:t>Focus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j-lt"/>
              </a:rPr>
              <a:t>: Personal growth through empathy, trust, and unconditional positive regard.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400" b="1" dirty="0">
                <a:solidFill>
                  <a:schemeClr val="accent1"/>
                </a:solidFill>
                <a:latin typeface="+mj-lt"/>
              </a:rPr>
              <a:t>Classroom Connection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Build strong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teacher-pupil relationships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Encourage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autonomy, self-expression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, and emotional safety.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Create a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non-judgmental environment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 where students feel free to learn and grow.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400" b="1" dirty="0">
                <a:solidFill>
                  <a:schemeClr val="accent1"/>
                </a:solidFill>
                <a:latin typeface="+mj-lt"/>
              </a:rPr>
              <a:t>Example: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 A teacher listens actively to a student’s concerns, fostering trust and motivation.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7489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25E5C9E-22F9-44EE-7738-469B5DBD3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116632"/>
            <a:ext cx="10512862" cy="1574057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How They Work Together in Classroom Management.</a:t>
            </a:r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Holistic Framework.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ABDB5E7-BE15-FC2A-AACA-DFFF65AAD0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134926"/>
              </p:ext>
            </p:extLst>
          </p:nvPr>
        </p:nvGraphicFramePr>
        <p:xfrm>
          <a:off x="549796" y="2182654"/>
          <a:ext cx="11233247" cy="2926080"/>
        </p:xfrm>
        <a:graphic>
          <a:graphicData uri="http://schemas.openxmlformats.org/drawingml/2006/table">
            <a:tbl>
              <a:tblPr/>
              <a:tblGrid>
                <a:gridCol w="3547535">
                  <a:extLst>
                    <a:ext uri="{9D8B030D-6E8A-4147-A177-3AD203B41FA5}">
                      <a16:colId xmlns:a16="http://schemas.microsoft.com/office/drawing/2014/main" val="2177368677"/>
                    </a:ext>
                  </a:extLst>
                </a:gridCol>
                <a:gridCol w="3842856">
                  <a:extLst>
                    <a:ext uri="{9D8B030D-6E8A-4147-A177-3AD203B41FA5}">
                      <a16:colId xmlns:a16="http://schemas.microsoft.com/office/drawing/2014/main" val="1089196614"/>
                    </a:ext>
                  </a:extLst>
                </a:gridCol>
                <a:gridCol w="3842856">
                  <a:extLst>
                    <a:ext uri="{9D8B030D-6E8A-4147-A177-3AD203B41FA5}">
                      <a16:colId xmlns:a16="http://schemas.microsoft.com/office/drawing/2014/main" val="36704398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solidFill>
                            <a:schemeClr val="accent1"/>
                          </a:solidFill>
                        </a:rPr>
                        <a:t>Theory</a:t>
                      </a:r>
                      <a:endParaRPr lang="en-GB" sz="1800">
                        <a:solidFill>
                          <a:schemeClr val="accent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solidFill>
                            <a:schemeClr val="accent1"/>
                          </a:solidFill>
                        </a:rPr>
                        <a:t>Core Idea</a:t>
                      </a:r>
                      <a:endParaRPr lang="en-GB" sz="1800">
                        <a:solidFill>
                          <a:schemeClr val="accent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solidFill>
                            <a:schemeClr val="accent1"/>
                          </a:solidFill>
                        </a:rPr>
                        <a:t>Management Strategy</a:t>
                      </a:r>
                      <a:endParaRPr lang="en-GB" sz="1800">
                        <a:solidFill>
                          <a:schemeClr val="accent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450433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Skinner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Behavior shaped by consequences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Reinforce good behavior, apply consistent discipline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070072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Piaget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Developmental stages of thinking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Tailor expectations to cognitive 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651144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Maslow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Needs drive motivation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Create a safe, supportive, inclusive environment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82969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Rogers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accent1"/>
                          </a:solidFill>
                        </a:rPr>
                        <a:t>Humanistic, relational learning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</a:rPr>
                        <a:t>Build trust, empathy, and pupil-</a:t>
                      </a:r>
                      <a:r>
                        <a:rPr lang="en-GB" sz="1800" dirty="0" err="1">
                          <a:solidFill>
                            <a:schemeClr val="accent1"/>
                          </a:solidFill>
                        </a:rPr>
                        <a:t>centered</a:t>
                      </a:r>
                      <a:r>
                        <a:rPr lang="en-GB" sz="1800" dirty="0">
                          <a:solidFill>
                            <a:schemeClr val="accent1"/>
                          </a:solidFill>
                        </a:rPr>
                        <a:t> interactions.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98343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22353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dirty="0">
                <a:solidFill>
                  <a:schemeClr val="accent1"/>
                </a:solidFill>
                <a:latin typeface="+mn-lt"/>
              </a:rPr>
              <a:t>Rudolf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Dreikurs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-</a:t>
            </a:r>
            <a:br>
              <a:rPr lang="en-US" sz="3600" dirty="0">
                <a:solidFill>
                  <a:schemeClr val="accent1"/>
                </a:solidFill>
                <a:latin typeface="+mn-lt"/>
              </a:rPr>
            </a:br>
            <a:r>
              <a:rPr lang="en-US" sz="3600" dirty="0">
                <a:solidFill>
                  <a:schemeClr val="accent1"/>
                </a:solidFill>
                <a:latin typeface="+mn-lt"/>
              </a:rPr>
              <a:t>Model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disgyblaeth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cymdeithasol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 </a:t>
            </a:r>
            <a:br>
              <a:rPr lang="en-US" sz="3600" dirty="0">
                <a:solidFill>
                  <a:schemeClr val="accent1"/>
                </a:solidFill>
                <a:latin typeface="+mn-lt"/>
              </a:rPr>
            </a:br>
            <a:r>
              <a:rPr lang="en-US" sz="3600" dirty="0">
                <a:solidFill>
                  <a:schemeClr val="accent1"/>
                </a:solidFill>
                <a:latin typeface="+mn-lt"/>
              </a:rPr>
              <a:t>Social discipline model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8" y="1516012"/>
            <a:ext cx="5734771" cy="4656188"/>
          </a:xfrm>
        </p:spPr>
        <p:txBody>
          <a:bodyPr>
            <a:normAutofit fontScale="92500" lnSpcReduction="20000"/>
          </a:bodyPr>
          <a:lstStyle/>
          <a:p>
            <a:pPr fontAlgn="base" hangingPunct="0"/>
            <a:endParaRPr lang="en-GB" sz="3200" i="1" dirty="0"/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Everyone wants to feel they belong and are accepted</a:t>
            </a:r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Encouragement is key</a:t>
            </a:r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Focus on effort rather than achievement</a:t>
            </a:r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Logical consequences instead of punishment</a:t>
            </a:r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Mutual respect</a:t>
            </a:r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Responsibility</a:t>
            </a:r>
          </a:p>
          <a:p>
            <a:pPr fontAlgn="base" hangingPunct="0"/>
            <a:r>
              <a:rPr lang="en-GB" sz="3000" dirty="0">
                <a:solidFill>
                  <a:schemeClr val="accent1"/>
                </a:solidFill>
              </a:rPr>
              <a:t>Cooperation</a:t>
            </a:r>
          </a:p>
        </p:txBody>
      </p:sp>
      <p:pic>
        <p:nvPicPr>
          <p:cNvPr id="1028" name="Picture 4" descr="C:\Users\Dave\AppData\Local\Microsoft\Windows\Temporary Internet Files\Content.IE5\18Y0NM93\ide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20" y="5986412"/>
            <a:ext cx="2376264" cy="85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291925" y="1686069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6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endParaRPr lang="en-GB" sz="3200" dirty="0"/>
          </a:p>
          <a:p>
            <a:pPr fontAlgn="base" hangingPunct="0"/>
            <a:r>
              <a:rPr lang="en-GB" sz="3200" dirty="0"/>
              <a:t>Mae </a:t>
            </a:r>
            <a:r>
              <a:rPr lang="en-GB" sz="3200" dirty="0" err="1"/>
              <a:t>pawb</a:t>
            </a:r>
            <a:r>
              <a:rPr lang="en-GB" sz="3200" dirty="0"/>
              <a:t> </a:t>
            </a:r>
            <a:r>
              <a:rPr lang="en-GB" sz="3200" dirty="0" err="1"/>
              <a:t>eisiau</a:t>
            </a:r>
            <a:r>
              <a:rPr lang="en-GB" sz="3200" dirty="0"/>
              <a:t> </a:t>
            </a:r>
            <a:r>
              <a:rPr lang="en-GB" sz="3200" dirty="0" err="1"/>
              <a:t>teimlo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bod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perthyn</a:t>
            </a:r>
            <a:r>
              <a:rPr lang="en-GB" sz="3200" dirty="0"/>
              <a:t> ac </a:t>
            </a:r>
            <a:r>
              <a:rPr lang="en-GB" sz="3200" dirty="0" err="1"/>
              <a:t>wedi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derbyn</a:t>
            </a:r>
            <a:endParaRPr lang="en-GB" sz="3200" dirty="0"/>
          </a:p>
          <a:p>
            <a:pPr fontAlgn="base" hangingPunct="0"/>
            <a:r>
              <a:rPr lang="en-GB" sz="3200" dirty="0" err="1"/>
              <a:t>Annogaeth</a:t>
            </a:r>
            <a:r>
              <a:rPr lang="en-GB" sz="3200" dirty="0"/>
              <a:t> </a:t>
            </a:r>
            <a:r>
              <a:rPr lang="en-GB" sz="3200" dirty="0" err="1"/>
              <a:t>yw’r</a:t>
            </a:r>
            <a:r>
              <a:rPr lang="en-GB" sz="3200" dirty="0"/>
              <a:t> </a:t>
            </a:r>
            <a:r>
              <a:rPr lang="en-GB" sz="3200" dirty="0" err="1"/>
              <a:t>allwedd</a:t>
            </a:r>
            <a:endParaRPr lang="en-GB" sz="3200" dirty="0"/>
          </a:p>
          <a:p>
            <a:pPr fontAlgn="base" hangingPunct="0"/>
            <a:r>
              <a:rPr lang="en-GB" sz="3200" dirty="0" err="1"/>
              <a:t>Ffocws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ymdrech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hytrach</a:t>
            </a:r>
            <a:r>
              <a:rPr lang="en-GB" sz="3200" dirty="0"/>
              <a:t> </a:t>
            </a:r>
            <a:r>
              <a:rPr lang="en-GB" sz="3200" dirty="0" err="1"/>
              <a:t>na</a:t>
            </a:r>
            <a:r>
              <a:rPr lang="en-GB" sz="3200" dirty="0"/>
              <a:t> </a:t>
            </a:r>
            <a:r>
              <a:rPr lang="en-GB" sz="3200" dirty="0" err="1"/>
              <a:t>llwyddiant</a:t>
            </a:r>
            <a:endParaRPr lang="en-GB" sz="3200" dirty="0"/>
          </a:p>
          <a:p>
            <a:pPr fontAlgn="base" hangingPunct="0"/>
            <a:r>
              <a:rPr lang="en-GB" sz="3200" dirty="0" err="1"/>
              <a:t>Canlyniadau</a:t>
            </a:r>
            <a:r>
              <a:rPr lang="en-GB" sz="3200" dirty="0"/>
              <a:t> </a:t>
            </a:r>
            <a:r>
              <a:rPr lang="en-GB" sz="3200" dirty="0" err="1"/>
              <a:t>synhwyrol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hytrach</a:t>
            </a:r>
            <a:r>
              <a:rPr lang="en-GB" sz="3200" dirty="0"/>
              <a:t> </a:t>
            </a:r>
            <a:r>
              <a:rPr lang="en-GB" sz="3200" dirty="0" err="1"/>
              <a:t>na</a:t>
            </a:r>
            <a:r>
              <a:rPr lang="en-GB" sz="3200" dirty="0"/>
              <a:t> </a:t>
            </a:r>
            <a:r>
              <a:rPr lang="en-GB" sz="3200" dirty="0" err="1"/>
              <a:t>chosb</a:t>
            </a:r>
            <a:endParaRPr lang="en-GB" sz="3200" dirty="0"/>
          </a:p>
          <a:p>
            <a:pPr fontAlgn="base" hangingPunct="0"/>
            <a:r>
              <a:rPr lang="en-GB" sz="3200" dirty="0"/>
              <a:t>Parch </a:t>
            </a:r>
            <a:r>
              <a:rPr lang="en-GB" sz="3200" dirty="0" err="1"/>
              <a:t>cydfuddiannol</a:t>
            </a:r>
            <a:endParaRPr lang="en-GB" sz="3200" dirty="0"/>
          </a:p>
          <a:p>
            <a:pPr fontAlgn="base" hangingPunct="0"/>
            <a:r>
              <a:rPr lang="en-GB" sz="3200" dirty="0" err="1"/>
              <a:t>Cyfrifoldeb</a:t>
            </a:r>
            <a:endParaRPr lang="en-GB" sz="3200" dirty="0"/>
          </a:p>
          <a:p>
            <a:pPr fontAlgn="base" hangingPunct="0"/>
            <a:r>
              <a:rPr lang="en-GB" sz="3200" dirty="0" err="1"/>
              <a:t>Cydweithrediad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29877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61764" y="31122"/>
            <a:ext cx="11449272" cy="139700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accent1"/>
                </a:solidFill>
                <a:latin typeface="+mn-lt"/>
              </a:rPr>
              <a:t>Alfie Kohn- </a:t>
            </a:r>
            <a:br>
              <a:rPr lang="en-US" dirty="0">
                <a:solidFill>
                  <a:schemeClr val="accent1"/>
                </a:solidFill>
                <a:latin typeface="+mn-lt"/>
              </a:rPr>
            </a:br>
            <a:r>
              <a:rPr lang="en-US" dirty="0" err="1">
                <a:latin typeface="+mn-lt"/>
              </a:rPr>
              <a:t>Damcaniaethwr</a:t>
            </a:r>
            <a:r>
              <a:rPr lang="en-US" dirty="0">
                <a:solidFill>
                  <a:schemeClr val="accent1"/>
                </a:solidFill>
                <a:latin typeface="+mn-lt"/>
              </a:rPr>
              <a:t> /Theorist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405780" y="1825625"/>
            <a:ext cx="5612453" cy="4351338"/>
          </a:xfrm>
        </p:spPr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05780" y="1601936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endParaRPr lang="en-GB" sz="3200" dirty="0"/>
          </a:p>
          <a:p>
            <a:pPr fontAlgn="base" hangingPunct="0"/>
            <a:r>
              <a:rPr lang="en-GB" sz="3200" dirty="0" err="1"/>
              <a:t>Cwestiynu’r</a:t>
            </a:r>
            <a:r>
              <a:rPr lang="en-GB" sz="3200" dirty="0"/>
              <a:t> </a:t>
            </a:r>
            <a:r>
              <a:rPr lang="en-GB" sz="3200" dirty="0" err="1"/>
              <a:t>ffordd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athrawon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dibynnu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wobrau</a:t>
            </a:r>
            <a:r>
              <a:rPr lang="en-GB" sz="3200" dirty="0"/>
              <a:t>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ffordd</a:t>
            </a:r>
            <a:r>
              <a:rPr lang="en-GB" sz="3200" dirty="0"/>
              <a:t> o </a:t>
            </a:r>
            <a:r>
              <a:rPr lang="en-GB" sz="3200" dirty="0" err="1"/>
              <a:t>ysgogi</a:t>
            </a:r>
            <a:r>
              <a:rPr lang="en-GB" sz="3200" dirty="0"/>
              <a:t> plant.</a:t>
            </a:r>
          </a:p>
          <a:p>
            <a:pPr fontAlgn="base" hangingPunct="0"/>
            <a:r>
              <a:rPr lang="en-GB" sz="3200" dirty="0" err="1"/>
              <a:t>Addo</a:t>
            </a:r>
            <a:r>
              <a:rPr lang="en-GB" sz="3200" dirty="0"/>
              <a:t> </a:t>
            </a:r>
            <a:r>
              <a:rPr lang="en-GB" sz="3200" dirty="0" err="1"/>
              <a:t>gwobrau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creu</a:t>
            </a:r>
            <a:r>
              <a:rPr lang="en-GB" sz="3200" dirty="0"/>
              <a:t> </a:t>
            </a:r>
            <a:r>
              <a:rPr lang="en-GB" sz="3200" dirty="0" err="1"/>
              <a:t>ufudd</a:t>
            </a:r>
            <a:r>
              <a:rPr lang="en-GB" sz="3200" dirty="0"/>
              <a:t> –</a:t>
            </a:r>
            <a:r>
              <a:rPr lang="en-GB" sz="3200" dirty="0" err="1"/>
              <a:t>dod</a:t>
            </a:r>
            <a:r>
              <a:rPr lang="en-GB" sz="3200" dirty="0"/>
              <a:t> </a:t>
            </a:r>
            <a:r>
              <a:rPr lang="en-GB" sz="3200" dirty="0" err="1"/>
              <a:t>dros</a:t>
            </a:r>
            <a:r>
              <a:rPr lang="en-GB" sz="3200" dirty="0"/>
              <a:t> </a:t>
            </a:r>
            <a:r>
              <a:rPr lang="en-GB" sz="3200" dirty="0" err="1"/>
              <a:t>dro</a:t>
            </a:r>
            <a:endParaRPr lang="en-GB" sz="3200" dirty="0"/>
          </a:p>
          <a:p>
            <a:pPr fontAlgn="base" hangingPunct="0"/>
            <a:r>
              <a:rPr lang="en-GB" sz="3200" dirty="0" err="1"/>
              <a:t>Anghofio</a:t>
            </a:r>
            <a:r>
              <a:rPr lang="en-GB" sz="3200" dirty="0"/>
              <a:t> bod </a:t>
            </a:r>
            <a:r>
              <a:rPr lang="en-GB" sz="3200" dirty="0" err="1"/>
              <a:t>graddau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bodoli</a:t>
            </a:r>
            <a:endParaRPr lang="en-GB" sz="32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886500" y="1637214"/>
            <a:ext cx="4977104" cy="5032146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 hangingPunct="0">
              <a:buNone/>
            </a:pPr>
            <a:r>
              <a:rPr lang="en-GB" sz="3200" dirty="0">
                <a:solidFill>
                  <a:schemeClr val="accent1"/>
                </a:solidFill>
              </a:rPr>
              <a:t>Questions teachers’ reliance on motivational prizes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Promising rewards creates temporary obedience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Forget grades exist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https://www.youtube.com/watch?v=T3T8pFxIeyY</a:t>
            </a:r>
            <a:endParaRPr lang="en-GB" sz="3200" dirty="0">
              <a:solidFill>
                <a:schemeClr val="accent1"/>
              </a:solidFill>
            </a:endParaRPr>
          </a:p>
          <a:p>
            <a:pPr fontAlgn="base" hangingPunct="0"/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1470031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909836" y="476672"/>
            <a:ext cx="9611357" cy="1526077"/>
          </a:xfrm>
        </p:spPr>
        <p:txBody>
          <a:bodyPr>
            <a:noAutofit/>
          </a:bodyPr>
          <a:lstStyle/>
          <a:p>
            <a:pPr algn="ctr"/>
            <a:r>
              <a:rPr lang="en-US" sz="3600" dirty="0" err="1">
                <a:solidFill>
                  <a:schemeClr val="accent1"/>
                </a:solidFill>
                <a:latin typeface="+mn-lt"/>
              </a:rPr>
              <a:t>Ginott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</a:t>
            </a:r>
            <a:br>
              <a:rPr lang="en-US" sz="3600" dirty="0">
                <a:solidFill>
                  <a:schemeClr val="accent1"/>
                </a:solidFill>
                <a:latin typeface="+mn-lt"/>
              </a:rPr>
            </a:br>
            <a:r>
              <a:rPr lang="en-US" sz="3600" dirty="0" err="1">
                <a:solidFill>
                  <a:schemeClr val="accent1"/>
                </a:solidFill>
                <a:latin typeface="+mn-lt"/>
              </a:rPr>
              <a:t>Damcaniaeth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Cyfathrebu</a:t>
            </a:r>
            <a:r>
              <a:rPr lang="en-US" sz="3600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en-US" sz="3600" dirty="0" err="1">
                <a:solidFill>
                  <a:schemeClr val="accent1"/>
                </a:solidFill>
                <a:latin typeface="+mn-lt"/>
              </a:rPr>
              <a:t>Cyfath</a:t>
            </a:r>
            <a:br>
              <a:rPr lang="en-US" sz="3600" dirty="0">
                <a:solidFill>
                  <a:schemeClr val="accent1"/>
                </a:solidFill>
                <a:latin typeface="+mn-lt"/>
              </a:rPr>
            </a:br>
            <a:r>
              <a:rPr lang="en-US" sz="3600" dirty="0">
                <a:solidFill>
                  <a:schemeClr val="accent1"/>
                </a:solidFill>
                <a:latin typeface="+mn-lt"/>
              </a:rPr>
              <a:t>Congruent Communication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0808"/>
            <a:ext cx="4977104" cy="4471392"/>
          </a:xfrm>
        </p:spPr>
        <p:txBody>
          <a:bodyPr>
            <a:normAutofit fontScale="92500" lnSpcReduction="10000"/>
          </a:bodyPr>
          <a:lstStyle/>
          <a:p>
            <a:pPr marL="0" indent="0" fontAlgn="base" hangingPunct="0">
              <a:buNone/>
            </a:pPr>
            <a:endParaRPr lang="en-GB" sz="2600" i="1" dirty="0"/>
          </a:p>
          <a:p>
            <a:pPr fontAlgn="base" hangingPunct="0"/>
            <a:r>
              <a:rPr lang="en-GB" sz="2600" dirty="0"/>
              <a:t>Importance of communication – ‘I’ not ‘you’</a:t>
            </a:r>
          </a:p>
          <a:p>
            <a:pPr fontAlgn="base" hangingPunct="0"/>
            <a:endParaRPr lang="en-GB" sz="2600" dirty="0"/>
          </a:p>
          <a:p>
            <a:pPr fontAlgn="base" hangingPunct="0"/>
            <a:r>
              <a:rPr lang="en-GB" sz="2600" dirty="0"/>
              <a:t>Refer to the act not the pupil committing it</a:t>
            </a:r>
          </a:p>
          <a:p>
            <a:pPr fontAlgn="base" hangingPunct="0"/>
            <a:r>
              <a:rPr lang="en-GB" sz="2600" dirty="0"/>
              <a:t>Non-confrontational</a:t>
            </a:r>
          </a:p>
          <a:p>
            <a:pPr fontAlgn="base" hangingPunct="0"/>
            <a:r>
              <a:rPr lang="en-GB" sz="2600" dirty="0"/>
              <a:t>What needs to be done</a:t>
            </a:r>
          </a:p>
          <a:p>
            <a:pPr marL="0" indent="0" fontAlgn="base" hangingPunct="0">
              <a:buFont typeface="Arial" pitchFamily="34" charset="0"/>
              <a:buNone/>
            </a:pPr>
            <a:endParaRPr lang="en-GB" sz="2600" dirty="0"/>
          </a:p>
          <a:p>
            <a:pPr marL="0" indent="0" fontAlgn="base" hangingPunct="0">
              <a:buNone/>
            </a:pPr>
            <a:r>
              <a:rPr lang="en-GB" sz="2600" dirty="0">
                <a:hlinkClick r:id="rId2"/>
              </a:rPr>
              <a:t>Haim </a:t>
            </a:r>
            <a:r>
              <a:rPr lang="en-GB" sz="2600" dirty="0" err="1">
                <a:hlinkClick r:id="rId2"/>
              </a:rPr>
              <a:t>Ginott</a:t>
            </a:r>
            <a:r>
              <a:rPr lang="en-GB" sz="2600" dirty="0">
                <a:hlinkClick r:id="rId2"/>
              </a:rPr>
              <a:t>: Congruent Communication Theory</a:t>
            </a:r>
            <a:endParaRPr lang="en-GB" sz="2600" dirty="0"/>
          </a:p>
          <a:p>
            <a:pPr fontAlgn="base" hangingPunct="0"/>
            <a:endParaRPr lang="en-GB" sz="6600" i="1" dirty="0"/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431218" y="1700808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endParaRPr lang="en-GB" sz="3200" i="1" dirty="0"/>
          </a:p>
          <a:p>
            <a:pPr fontAlgn="base" hangingPunct="0"/>
            <a:r>
              <a:rPr lang="en-GB" sz="2800" dirty="0" err="1"/>
              <a:t>Pwysigrwydd</a:t>
            </a:r>
            <a:r>
              <a:rPr lang="en-GB" sz="2800" dirty="0"/>
              <a:t> </a:t>
            </a:r>
            <a:r>
              <a:rPr lang="en-GB" sz="2800" dirty="0" err="1"/>
              <a:t>cyfathrebu</a:t>
            </a:r>
            <a:r>
              <a:rPr lang="en-GB" sz="2800" dirty="0"/>
              <a:t> – ‘fi’ </a:t>
            </a:r>
            <a:r>
              <a:rPr lang="en-GB" sz="2800" dirty="0" err="1"/>
              <a:t>nid</a:t>
            </a:r>
            <a:r>
              <a:rPr lang="en-GB" sz="2800" dirty="0"/>
              <a:t> ‘</a:t>
            </a:r>
            <a:r>
              <a:rPr lang="en-GB" sz="2800" dirty="0" err="1"/>
              <a:t>ti</a:t>
            </a:r>
            <a:r>
              <a:rPr lang="en-GB" sz="2800" dirty="0"/>
              <a:t>’</a:t>
            </a:r>
          </a:p>
          <a:p>
            <a:pPr fontAlgn="base" hangingPunct="0"/>
            <a:r>
              <a:rPr lang="en-GB" sz="2800" dirty="0" err="1"/>
              <a:t>Cyfeirio</a:t>
            </a:r>
            <a:r>
              <a:rPr lang="en-GB" sz="2800" dirty="0"/>
              <a:t> at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ymddygiad</a:t>
            </a:r>
            <a:r>
              <a:rPr lang="en-GB" sz="2800" dirty="0"/>
              <a:t> </a:t>
            </a:r>
            <a:r>
              <a:rPr lang="en-GB" sz="2800" dirty="0" err="1"/>
              <a:t>nid</a:t>
            </a:r>
            <a:r>
              <a:rPr lang="en-GB" sz="2800" dirty="0"/>
              <a:t> y </a:t>
            </a:r>
            <a:r>
              <a:rPr lang="en-GB" sz="2800" dirty="0" err="1"/>
              <a:t>disgybl</a:t>
            </a:r>
            <a:endParaRPr lang="en-GB" sz="2800" dirty="0"/>
          </a:p>
          <a:p>
            <a:pPr fontAlgn="base" hangingPunct="0"/>
            <a:r>
              <a:rPr lang="en-GB" sz="2800" dirty="0" err="1"/>
              <a:t>Osgoi</a:t>
            </a:r>
            <a:r>
              <a:rPr lang="en-GB" sz="2800" dirty="0"/>
              <a:t> </a:t>
            </a:r>
            <a:r>
              <a:rPr lang="en-GB" sz="2800" dirty="0" err="1"/>
              <a:t>gwrthdaro</a:t>
            </a:r>
            <a:endParaRPr lang="en-GB" sz="2800" dirty="0"/>
          </a:p>
          <a:p>
            <a:pPr fontAlgn="base" hangingPunct="0"/>
            <a:r>
              <a:rPr lang="en-GB" sz="2800" dirty="0"/>
              <a:t>Beth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angen</a:t>
            </a:r>
            <a:r>
              <a:rPr lang="en-GB" sz="2800" dirty="0"/>
              <a:t> </a:t>
            </a:r>
            <a:r>
              <a:rPr lang="en-GB" sz="2800" dirty="0" err="1"/>
              <a:t>gwneud</a:t>
            </a:r>
            <a:endParaRPr lang="en-GB" sz="2800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6238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598467" y="76200"/>
            <a:ext cx="4676195" cy="1397000"/>
          </a:xfrm>
        </p:spPr>
        <p:txBody>
          <a:bodyPr>
            <a:normAutofit/>
          </a:bodyPr>
          <a:lstStyle/>
          <a:p>
            <a:pPr algn="r"/>
            <a:r>
              <a:rPr lang="en-US" sz="4000" dirty="0">
                <a:latin typeface="+mn-lt"/>
              </a:rPr>
              <a:t>Glasser’s Reality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Positive encouragement to pupils who keep the rules  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Teacher imposed punishment counter-productive</a:t>
            </a:r>
          </a:p>
          <a:p>
            <a:pPr fontAlgn="base" hangingPunct="0"/>
            <a:r>
              <a:rPr lang="en-GB" sz="3200" dirty="0">
                <a:solidFill>
                  <a:schemeClr val="accent1"/>
                </a:solidFill>
              </a:rPr>
              <a:t>Focus on pupil -responsibility</a:t>
            </a:r>
          </a:p>
          <a:p>
            <a:pPr marL="0" indent="0" fontAlgn="base" hangingPunct="0">
              <a:buNone/>
            </a:pPr>
            <a:r>
              <a:rPr lang="en-GB" i="1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https://www.youtube.com/watch?v=MENJyjWU1IE</a:t>
            </a:r>
            <a:endParaRPr lang="en-GB" i="1" dirty="0">
              <a:solidFill>
                <a:schemeClr val="accent1"/>
              </a:solidFill>
            </a:endParaRPr>
          </a:p>
          <a:p>
            <a:pPr marL="0" indent="0" fontAlgn="base" hangingPunct="0">
              <a:buNone/>
            </a:pPr>
            <a:endParaRPr lang="en-GB" sz="2000" i="1" dirty="0"/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sp>
        <p:nvSpPr>
          <p:cNvPr id="6" name="Title 12"/>
          <p:cNvSpPr txBox="1">
            <a:spLocks/>
          </p:cNvSpPr>
          <p:nvPr/>
        </p:nvSpPr>
        <p:spPr>
          <a:xfrm>
            <a:off x="117748" y="116632"/>
            <a:ext cx="4676195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err="1">
                <a:latin typeface="+mn-lt"/>
              </a:rPr>
              <a:t>Damcaniaeth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Realiti</a:t>
            </a:r>
            <a:r>
              <a:rPr lang="en-US" dirty="0">
                <a:latin typeface="+mn-lt"/>
              </a:rPr>
              <a:t>  </a:t>
            </a:r>
            <a:r>
              <a:rPr lang="en-US" dirty="0" err="1">
                <a:latin typeface="+mn-lt"/>
              </a:rPr>
              <a:t>Glasser</a:t>
            </a:r>
            <a:endParaRPr lang="en-US" dirty="0">
              <a:latin typeface="+mn-lt"/>
            </a:endParaRPr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587470" y="1772816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dirty="0" err="1"/>
              <a:t>Annogaeth</a:t>
            </a:r>
            <a:r>
              <a:rPr lang="en-GB" sz="3200" dirty="0"/>
              <a:t> </a:t>
            </a:r>
            <a:r>
              <a:rPr lang="en-GB" sz="3200" dirty="0" err="1"/>
              <a:t>cadarnhaol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ddisgyblion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cadw</a:t>
            </a:r>
            <a:r>
              <a:rPr lang="en-GB" sz="3200" dirty="0"/>
              <a:t> at y </a:t>
            </a:r>
            <a:r>
              <a:rPr lang="en-GB" sz="3200" dirty="0" err="1"/>
              <a:t>rheolau</a:t>
            </a:r>
            <a:endParaRPr lang="en-GB" sz="3200" dirty="0"/>
          </a:p>
          <a:p>
            <a:pPr fontAlgn="base" hangingPunct="0"/>
            <a:r>
              <a:rPr lang="en-GB" sz="3200" dirty="0" err="1"/>
              <a:t>Cosb</a:t>
            </a:r>
            <a:r>
              <a:rPr lang="en-GB" sz="3200" dirty="0"/>
              <a:t> </a:t>
            </a:r>
            <a:r>
              <a:rPr lang="en-GB" sz="3200" dirty="0" err="1"/>
              <a:t>athro</a:t>
            </a:r>
            <a:r>
              <a:rPr lang="en-GB" sz="3200" dirty="0"/>
              <a:t> </a:t>
            </a:r>
            <a:r>
              <a:rPr lang="en-GB" sz="3200" dirty="0" err="1"/>
              <a:t>ddim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gynhyrchiol</a:t>
            </a:r>
            <a:endParaRPr lang="en-GB" sz="3200" dirty="0"/>
          </a:p>
          <a:p>
            <a:pPr fontAlgn="base" hangingPunct="0"/>
            <a:r>
              <a:rPr lang="en-GB" sz="3200" dirty="0" err="1"/>
              <a:t>Ffocws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gyfrifoldeb</a:t>
            </a:r>
            <a:r>
              <a:rPr lang="en-GB" sz="3200" dirty="0"/>
              <a:t> y </a:t>
            </a:r>
            <a:r>
              <a:rPr lang="en-GB" sz="3200" dirty="0" err="1"/>
              <a:t>disgybl</a:t>
            </a:r>
            <a:endParaRPr lang="en-GB" sz="3200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8318698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D748FF-8A73-C0CD-91CF-99BA225F2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Why Finland's schools outperform most others across the developed world.</a:t>
            </a:r>
            <a:br>
              <a:rPr lang="en-GB" sz="3600" b="1" dirty="0">
                <a:solidFill>
                  <a:schemeClr val="accent1"/>
                </a:solidFill>
              </a:rPr>
            </a:br>
            <a:endParaRPr lang="en-GB" sz="3600" b="1" dirty="0">
              <a:solidFill>
                <a:schemeClr val="accent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D63BD8-9571-46C0-F027-711D46E42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u="sng" dirty="0">
                <a:hlinkClick r:id="rId2"/>
              </a:rPr>
              <a:t>Why Finland's schools outperform most others across the developed world | 7.30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495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+mn-lt"/>
              </a:rPr>
              <a:t>Rhestr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gyfeirnodi</a:t>
            </a:r>
            <a:r>
              <a:rPr lang="en-GB" dirty="0">
                <a:latin typeface="+mn-lt"/>
              </a:rPr>
              <a:t>      </a:t>
            </a:r>
            <a:r>
              <a:rPr lang="en-GB" dirty="0">
                <a:solidFill>
                  <a:schemeClr val="accent1"/>
                </a:solidFill>
                <a:latin typeface="+mn-lt"/>
              </a:rPr>
              <a:t>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Burden, P.R. (2000) </a:t>
            </a:r>
            <a:r>
              <a:rPr lang="en-GB" sz="1600" i="1" dirty="0">
                <a:solidFill>
                  <a:schemeClr val="accent1"/>
                </a:solidFill>
              </a:rPr>
              <a:t>Powerful classroom management strategies: Motivating students to learn, </a:t>
            </a:r>
            <a:r>
              <a:rPr lang="en-GB" sz="1600" dirty="0">
                <a:solidFill>
                  <a:schemeClr val="accent1"/>
                </a:solidFill>
              </a:rPr>
              <a:t> California: Corwin Press Inc. 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Chaplain, R. (2017). </a:t>
            </a:r>
            <a:r>
              <a:rPr lang="en-GB" sz="1600" i="1" dirty="0">
                <a:solidFill>
                  <a:schemeClr val="accent1"/>
                </a:solidFill>
              </a:rPr>
              <a:t>Teaching without disruption in the secondary school : a practical approach to managing pupil behaviour</a:t>
            </a:r>
            <a:r>
              <a:rPr lang="en-GB" sz="1600" dirty="0">
                <a:solidFill>
                  <a:schemeClr val="accent1"/>
                </a:solidFill>
              </a:rPr>
              <a:t>. Second edition., London: Taylor &amp; Francis</a:t>
            </a:r>
          </a:p>
          <a:p>
            <a:r>
              <a:rPr lang="en-GB" sz="1600" dirty="0" err="1">
                <a:solidFill>
                  <a:schemeClr val="accent1"/>
                </a:solidFill>
              </a:rPr>
              <a:t>Evertson</a:t>
            </a:r>
            <a:r>
              <a:rPr lang="en-GB" sz="1600" dirty="0">
                <a:solidFill>
                  <a:schemeClr val="accent1"/>
                </a:solidFill>
              </a:rPr>
              <a:t>, C.M. and Weinstein, C.S. (2011)</a:t>
            </a:r>
            <a:r>
              <a:rPr lang="en-GB" sz="1600" b="1" dirty="0">
                <a:solidFill>
                  <a:schemeClr val="accent1"/>
                </a:solidFill>
              </a:rPr>
              <a:t> </a:t>
            </a:r>
            <a:r>
              <a:rPr lang="en-GB" sz="1600" i="1" dirty="0">
                <a:solidFill>
                  <a:schemeClr val="accent1"/>
                </a:solidFill>
              </a:rPr>
              <a:t>Handbook of Classroom Management: Research, Practice, and Contemporary Issues, </a:t>
            </a:r>
            <a:r>
              <a:rPr lang="en-GB" sz="1600" dirty="0">
                <a:solidFill>
                  <a:schemeClr val="accent1"/>
                </a:solidFill>
              </a:rPr>
              <a:t>Oxon: Routledge</a:t>
            </a:r>
          </a:p>
          <a:p>
            <a:r>
              <a:rPr lang="en-GB" sz="1600" dirty="0">
                <a:hlinkClick r:id="rId2"/>
              </a:rPr>
              <a:t>Haim </a:t>
            </a:r>
            <a:r>
              <a:rPr lang="en-GB" sz="1600" dirty="0" err="1">
                <a:hlinkClick r:id="rId2"/>
              </a:rPr>
              <a:t>Ginnott</a:t>
            </a:r>
            <a:r>
              <a:rPr lang="en-GB" sz="1600" dirty="0">
                <a:hlinkClick r:id="rId2"/>
              </a:rPr>
              <a:t>: Congruent Communication Theory </a:t>
            </a:r>
            <a:r>
              <a:rPr lang="en-GB" sz="1600" dirty="0">
                <a:hlinkClick r:id="rId2"/>
              </a:rPr>
              <a:t>https://www.youtube.com/watch?v=eAmtuT1JVes</a:t>
            </a:r>
            <a:r>
              <a:rPr lang="en-GB" sz="1600" dirty="0"/>
              <a:t> </a:t>
            </a:r>
            <a:r>
              <a:rPr lang="en-GB" sz="1600" dirty="0">
                <a:solidFill>
                  <a:schemeClr val="accent1"/>
                </a:solidFill>
              </a:rPr>
              <a:t>(Accessed 28/8/25)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Glasser, Introduction to Choice Theory </a:t>
            </a:r>
            <a:r>
              <a:rPr lang="en-GB" sz="16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</a:t>
            </a:r>
            <a:r>
              <a:rPr lang="en-GB" sz="1600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MENJyjWU1IE</a:t>
            </a:r>
            <a:r>
              <a:rPr lang="en-GB" sz="1600" dirty="0">
                <a:solidFill>
                  <a:schemeClr val="accent1"/>
                </a:solidFill>
              </a:rPr>
              <a:t> (Accessed 25/8/25)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Marzano, R.J. (2006) </a:t>
            </a:r>
            <a:r>
              <a:rPr lang="en-GB" sz="1600" i="1" dirty="0">
                <a:solidFill>
                  <a:schemeClr val="accent1"/>
                </a:solidFill>
              </a:rPr>
              <a:t>Classroom management that works: Research based strategies for every teacher, </a:t>
            </a:r>
            <a:r>
              <a:rPr lang="en-GB" sz="1600" dirty="0">
                <a:solidFill>
                  <a:schemeClr val="accent1"/>
                </a:solidFill>
              </a:rPr>
              <a:t>VA: Association for Supervision and Curriculum Development</a:t>
            </a:r>
            <a:endParaRPr lang="en-GB" sz="1600" i="1" dirty="0">
              <a:solidFill>
                <a:schemeClr val="accent1"/>
              </a:solidFill>
            </a:endParaRPr>
          </a:p>
          <a:p>
            <a:r>
              <a:rPr lang="en-GB" sz="1600" dirty="0">
                <a:solidFill>
                  <a:schemeClr val="accent1"/>
                </a:solidFill>
              </a:rPr>
              <a:t>Rogers, B. (2015) </a:t>
            </a:r>
            <a:r>
              <a:rPr lang="en-GB" sz="1600" i="1" dirty="0">
                <a:solidFill>
                  <a:schemeClr val="accent1"/>
                </a:solidFill>
              </a:rPr>
              <a:t>Classroom Behaviour, </a:t>
            </a:r>
            <a:r>
              <a:rPr lang="en-GB" sz="1600" dirty="0">
                <a:solidFill>
                  <a:schemeClr val="accent1"/>
                </a:solidFill>
              </a:rPr>
              <a:t>London: Sage</a:t>
            </a:r>
          </a:p>
          <a:p>
            <a:r>
              <a:rPr lang="en-GB" sz="1600" dirty="0">
                <a:solidFill>
                  <a:schemeClr val="accent1"/>
                </a:solidFill>
              </a:rPr>
              <a:t>Watson, M., 2018. </a:t>
            </a:r>
            <a:r>
              <a:rPr lang="en-GB" sz="1600" i="1" dirty="0">
                <a:solidFill>
                  <a:schemeClr val="accent1"/>
                </a:solidFill>
              </a:rPr>
              <a:t>Learning to Trust: Attachment Theory and Classroom Management </a:t>
            </a:r>
            <a:r>
              <a:rPr lang="en-GB" sz="1600" dirty="0">
                <a:solidFill>
                  <a:schemeClr val="accent1"/>
                </a:solidFill>
              </a:rPr>
              <a:t>, New York: Oxford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(1)</Template>
  <TotalTime>0</TotalTime>
  <Words>1655</Words>
  <Application>Microsoft Office PowerPoint</Application>
  <PresentationFormat>Custom</PresentationFormat>
  <Paragraphs>212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Century Gothic</vt:lpstr>
      <vt:lpstr>Holding PAge</vt:lpstr>
      <vt:lpstr>Accessible 2</vt:lpstr>
      <vt:lpstr>ECIE6003</vt:lpstr>
      <vt:lpstr>Recap from last week:</vt:lpstr>
      <vt:lpstr>Theories and Theorists</vt:lpstr>
      <vt:lpstr> Behaviourism </vt:lpstr>
      <vt:lpstr>Damcaniaeth Cognyddol         Cognitive Theory</vt:lpstr>
      <vt:lpstr>Damcaniaeth Dynol                   Humanist Theory</vt:lpstr>
      <vt:lpstr>Skinner, Piaget, Maslow, and Carl Rogers</vt:lpstr>
      <vt:lpstr>Skinner – Behaviourism  &amp; Reinforcement</vt:lpstr>
      <vt:lpstr>   Piaget –  Cognitive Development</vt:lpstr>
      <vt:lpstr>Maslow – Hierarchy of Needs </vt:lpstr>
      <vt:lpstr>Carl Rogers – Humanistic, Student-Centered Approach</vt:lpstr>
      <vt:lpstr>How They Work Together in Classroom Management. Holistic Framework.</vt:lpstr>
      <vt:lpstr>Rudolf Dreikurs - Model disgyblaeth cymdeithasol   Social discipline model</vt:lpstr>
      <vt:lpstr>Alfie Kohn-  Damcaniaethwr /Theorist</vt:lpstr>
      <vt:lpstr>Ginott  Damcaniaeth Cyfathrebu Cyfath Congruent Communication Theory</vt:lpstr>
      <vt:lpstr>Glasser’s Reality Theory</vt:lpstr>
      <vt:lpstr>Why Finland's schools outperform most others across the developed world. </vt:lpstr>
      <vt:lpstr>Rhestr gyfeirnodi 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Cindy Hunt</dc:creator>
  <cp:lastModifiedBy>Cindy Hunt</cp:lastModifiedBy>
  <cp:revision>3</cp:revision>
  <dcterms:created xsi:type="dcterms:W3CDTF">2015-01-04T10:10:18Z</dcterms:created>
  <dcterms:modified xsi:type="dcterms:W3CDTF">2025-09-12T19:19:18Z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