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43"/>
  </p:notesMasterIdLst>
  <p:sldIdLst>
    <p:sldId id="256" r:id="rId16"/>
    <p:sldId id="258" r:id="rId17"/>
    <p:sldId id="259" r:id="rId18"/>
    <p:sldId id="374" r:id="rId19"/>
    <p:sldId id="375" r:id="rId20"/>
    <p:sldId id="265" r:id="rId21"/>
    <p:sldId id="364" r:id="rId22"/>
    <p:sldId id="365" r:id="rId23"/>
    <p:sldId id="266" r:id="rId24"/>
    <p:sldId id="260" r:id="rId25"/>
    <p:sldId id="370" r:id="rId26"/>
    <p:sldId id="376" r:id="rId27"/>
    <p:sldId id="382" r:id="rId28"/>
    <p:sldId id="261" r:id="rId29"/>
    <p:sldId id="369" r:id="rId30"/>
    <p:sldId id="373" r:id="rId31"/>
    <p:sldId id="381" r:id="rId32"/>
    <p:sldId id="262" r:id="rId33"/>
    <p:sldId id="368" r:id="rId34"/>
    <p:sldId id="379" r:id="rId35"/>
    <p:sldId id="378" r:id="rId36"/>
    <p:sldId id="263" r:id="rId37"/>
    <p:sldId id="367" r:id="rId38"/>
    <p:sldId id="380" r:id="rId39"/>
    <p:sldId id="383" r:id="rId40"/>
    <p:sldId id="366" r:id="rId41"/>
    <p:sldId id="264"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259C71-8571-4D38-B592-2DE0CED1F913}" v="54" dt="2022-10-04T18:42:55.4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32"/>
    <p:restoredTop sz="85569" autoAdjust="0"/>
  </p:normalViewPr>
  <p:slideViewPr>
    <p:cSldViewPr snapToGrid="0" snapToObjects="1">
      <p:cViewPr varScale="1">
        <p:scale>
          <a:sx n="80" d="100"/>
          <a:sy n="80" d="100"/>
        </p:scale>
        <p:origin x="834" y="39"/>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slide" Target="slides/slide27.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1.xml"/><Relationship Id="rId29" Type="http://schemas.openxmlformats.org/officeDocument/2006/relationships/slide" Target="slides/slide14.xml"/><Relationship Id="rId11" Type="http://schemas.openxmlformats.org/officeDocument/2006/relationships/slideMaster" Target="slideMasters/slideMaster8.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4.xml"/><Relationship Id="rId31" Type="http://schemas.openxmlformats.org/officeDocument/2006/relationships/slide" Target="slides/slide1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theme" Target="theme/theme1.xml"/><Relationship Id="rId20" Type="http://schemas.openxmlformats.org/officeDocument/2006/relationships/slide" Target="slides/slide5.xml"/><Relationship Id="rId41"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45259C71-8571-4D38-B592-2DE0CED1F913}"/>
    <pc:docChg chg="undo custSel addSld delSld modSld sldOrd">
      <pc:chgData name="Meryl Bowen" userId="0e33c516-b54b-4571-b07e-cdbdabee1070" providerId="ADAL" clId="{45259C71-8571-4D38-B592-2DE0CED1F913}" dt="2022-10-04T18:47:53.579" v="2860" actId="14100"/>
      <pc:docMkLst>
        <pc:docMk/>
      </pc:docMkLst>
      <pc:sldChg chg="addSp modSp mod">
        <pc:chgData name="Meryl Bowen" userId="0e33c516-b54b-4571-b07e-cdbdabee1070" providerId="ADAL" clId="{45259C71-8571-4D38-B592-2DE0CED1F913}" dt="2022-08-15T15:07:00.691" v="7" actId="1076"/>
        <pc:sldMkLst>
          <pc:docMk/>
          <pc:sldMk cId="2361257842" sldId="256"/>
        </pc:sldMkLst>
        <pc:spChg chg="add mod">
          <ac:chgData name="Meryl Bowen" userId="0e33c516-b54b-4571-b07e-cdbdabee1070" providerId="ADAL" clId="{45259C71-8571-4D38-B592-2DE0CED1F913}" dt="2022-08-15T15:07:00.691" v="7" actId="1076"/>
          <ac:spMkLst>
            <pc:docMk/>
            <pc:sldMk cId="2361257842" sldId="256"/>
            <ac:spMk id="2" creationId="{8549E71A-DB9C-E190-6737-20819D8F6B2E}"/>
          </ac:spMkLst>
        </pc:spChg>
      </pc:sldChg>
      <pc:sldChg chg="addSp modSp new del mod">
        <pc:chgData name="Meryl Bowen" userId="0e33c516-b54b-4571-b07e-cdbdabee1070" providerId="ADAL" clId="{45259C71-8571-4D38-B592-2DE0CED1F913}" dt="2022-09-16T13:18:13.610" v="1871" actId="47"/>
        <pc:sldMkLst>
          <pc:docMk/>
          <pc:sldMk cId="828417968" sldId="257"/>
        </pc:sldMkLst>
        <pc:spChg chg="add mod">
          <ac:chgData name="Meryl Bowen" userId="0e33c516-b54b-4571-b07e-cdbdabee1070" providerId="ADAL" clId="{45259C71-8571-4D38-B592-2DE0CED1F913}" dt="2022-08-21T13:28:01.778" v="545" actId="20577"/>
          <ac:spMkLst>
            <pc:docMk/>
            <pc:sldMk cId="828417968" sldId="257"/>
            <ac:spMk id="2" creationId="{C02AAFEA-957D-C764-EAD2-2D6EBDB8F1D2}"/>
          </ac:spMkLst>
        </pc:spChg>
      </pc:sldChg>
      <pc:sldChg chg="addSp modSp new mod modNotesTx">
        <pc:chgData name="Meryl Bowen" userId="0e33c516-b54b-4571-b07e-cdbdabee1070" providerId="ADAL" clId="{45259C71-8571-4D38-B592-2DE0CED1F913}" dt="2022-08-21T13:35:30.866" v="811" actId="20577"/>
        <pc:sldMkLst>
          <pc:docMk/>
          <pc:sldMk cId="511791653" sldId="258"/>
        </pc:sldMkLst>
        <pc:graphicFrameChg chg="add mod modGraphic">
          <ac:chgData name="Meryl Bowen" userId="0e33c516-b54b-4571-b07e-cdbdabee1070" providerId="ADAL" clId="{45259C71-8571-4D38-B592-2DE0CED1F913}" dt="2022-08-21T07:46:33.359" v="471" actId="20577"/>
          <ac:graphicFrameMkLst>
            <pc:docMk/>
            <pc:sldMk cId="511791653" sldId="258"/>
            <ac:graphicFrameMk id="2" creationId="{59EDFDAD-0B65-95F9-8939-2CE334723B24}"/>
          </ac:graphicFrameMkLst>
        </pc:graphicFrameChg>
      </pc:sldChg>
      <pc:sldChg chg="addSp delSp modSp new mod modNotesTx">
        <pc:chgData name="Meryl Bowen" userId="0e33c516-b54b-4571-b07e-cdbdabee1070" providerId="ADAL" clId="{45259C71-8571-4D38-B592-2DE0CED1F913}" dt="2022-10-04T18:46:35.711" v="2850" actId="255"/>
        <pc:sldMkLst>
          <pc:docMk/>
          <pc:sldMk cId="1542037150" sldId="259"/>
        </pc:sldMkLst>
        <pc:spChg chg="add del mod">
          <ac:chgData name="Meryl Bowen" userId="0e33c516-b54b-4571-b07e-cdbdabee1070" providerId="ADAL" clId="{45259C71-8571-4D38-B592-2DE0CED1F913}" dt="2022-08-17T13:37:56.062" v="13"/>
          <ac:spMkLst>
            <pc:docMk/>
            <pc:sldMk cId="1542037150" sldId="259"/>
            <ac:spMk id="2" creationId="{82D0A287-9DE1-5992-D002-1F25EEFC8271}"/>
          </ac:spMkLst>
        </pc:spChg>
        <pc:spChg chg="add mod">
          <ac:chgData name="Meryl Bowen" userId="0e33c516-b54b-4571-b07e-cdbdabee1070" providerId="ADAL" clId="{45259C71-8571-4D38-B592-2DE0CED1F913}" dt="2022-10-04T18:46:35.711" v="2850" actId="255"/>
          <ac:spMkLst>
            <pc:docMk/>
            <pc:sldMk cId="1542037150" sldId="259"/>
            <ac:spMk id="3" creationId="{64F3C4B0-E06A-3058-A5EE-F44830F3E7C2}"/>
          </ac:spMkLst>
        </pc:spChg>
        <pc:spChg chg="add mod">
          <ac:chgData name="Meryl Bowen" userId="0e33c516-b54b-4571-b07e-cdbdabee1070" providerId="ADAL" clId="{45259C71-8571-4D38-B592-2DE0CED1F913}" dt="2022-10-04T18:46:28.827" v="2849" actId="255"/>
          <ac:spMkLst>
            <pc:docMk/>
            <pc:sldMk cId="1542037150" sldId="259"/>
            <ac:spMk id="4" creationId="{092DB9B5-F30C-25B3-D76E-4928290C57B3}"/>
          </ac:spMkLst>
        </pc:spChg>
      </pc:sldChg>
      <pc:sldChg chg="addSp delSp modSp new mod ord">
        <pc:chgData name="Meryl Bowen" userId="0e33c516-b54b-4571-b07e-cdbdabee1070" providerId="ADAL" clId="{45259C71-8571-4D38-B592-2DE0CED1F913}" dt="2022-10-04T18:47:53.579" v="2860" actId="14100"/>
        <pc:sldMkLst>
          <pc:docMk/>
          <pc:sldMk cId="3945478706" sldId="260"/>
        </pc:sldMkLst>
        <pc:spChg chg="add mod">
          <ac:chgData name="Meryl Bowen" userId="0e33c516-b54b-4571-b07e-cdbdabee1070" providerId="ADAL" clId="{45259C71-8571-4D38-B592-2DE0CED1F913}" dt="2022-10-04T18:47:49.585" v="2859" actId="14100"/>
          <ac:spMkLst>
            <pc:docMk/>
            <pc:sldMk cId="3945478706" sldId="260"/>
            <ac:spMk id="2" creationId="{9E6BBA00-251A-AAEA-FF08-3E5AB412C78C}"/>
          </ac:spMkLst>
        </pc:spChg>
        <pc:spChg chg="add mod">
          <ac:chgData name="Meryl Bowen" userId="0e33c516-b54b-4571-b07e-cdbdabee1070" providerId="ADAL" clId="{45259C71-8571-4D38-B592-2DE0CED1F913}" dt="2022-10-04T18:47:53.579" v="2860" actId="14100"/>
          <ac:spMkLst>
            <pc:docMk/>
            <pc:sldMk cId="3945478706" sldId="260"/>
            <ac:spMk id="3" creationId="{CED10AB9-32E9-9EAC-793E-48603BAF5567}"/>
          </ac:spMkLst>
        </pc:spChg>
        <pc:picChg chg="add del mod modCrop">
          <ac:chgData name="Meryl Bowen" userId="0e33c516-b54b-4571-b07e-cdbdabee1070" providerId="ADAL" clId="{45259C71-8571-4D38-B592-2DE0CED1F913}" dt="2022-10-04T18:37:09.364" v="2775" actId="21"/>
          <ac:picMkLst>
            <pc:docMk/>
            <pc:sldMk cId="3945478706" sldId="260"/>
            <ac:picMk id="5" creationId="{0518F5DA-223C-5DE8-C578-4D593F8DC4ED}"/>
          </ac:picMkLst>
        </pc:picChg>
      </pc:sldChg>
      <pc:sldChg chg="addSp delSp modSp new mod">
        <pc:chgData name="Meryl Bowen" userId="0e33c516-b54b-4571-b07e-cdbdabee1070" providerId="ADAL" clId="{45259C71-8571-4D38-B592-2DE0CED1F913}" dt="2022-10-04T18:35:51.535" v="2766" actId="255"/>
        <pc:sldMkLst>
          <pc:docMk/>
          <pc:sldMk cId="4108074240" sldId="261"/>
        </pc:sldMkLst>
        <pc:spChg chg="add mod">
          <ac:chgData name="Meryl Bowen" userId="0e33c516-b54b-4571-b07e-cdbdabee1070" providerId="ADAL" clId="{45259C71-8571-4D38-B592-2DE0CED1F913}" dt="2022-10-04T18:35:51.535" v="2766" actId="255"/>
          <ac:spMkLst>
            <pc:docMk/>
            <pc:sldMk cId="4108074240" sldId="261"/>
            <ac:spMk id="2" creationId="{B1771D45-E168-EDC3-E631-E9D7989E8417}"/>
          </ac:spMkLst>
        </pc:spChg>
        <pc:spChg chg="add mod">
          <ac:chgData name="Meryl Bowen" userId="0e33c516-b54b-4571-b07e-cdbdabee1070" providerId="ADAL" clId="{45259C71-8571-4D38-B592-2DE0CED1F913}" dt="2022-10-04T18:35:46.277" v="2765" actId="255"/>
          <ac:spMkLst>
            <pc:docMk/>
            <pc:sldMk cId="4108074240" sldId="261"/>
            <ac:spMk id="3" creationId="{60A9C328-24A6-B999-664C-A959EEB144B1}"/>
          </ac:spMkLst>
        </pc:spChg>
        <pc:spChg chg="add del mod">
          <ac:chgData name="Meryl Bowen" userId="0e33c516-b54b-4571-b07e-cdbdabee1070" providerId="ADAL" clId="{45259C71-8571-4D38-B592-2DE0CED1F913}" dt="2022-10-04T18:34:51.564" v="2755" actId="21"/>
          <ac:spMkLst>
            <pc:docMk/>
            <pc:sldMk cId="4108074240" sldId="261"/>
            <ac:spMk id="4" creationId="{AA164274-EB25-9C8B-CB9F-B9C0F515EAD2}"/>
          </ac:spMkLst>
        </pc:spChg>
        <pc:picChg chg="add del mod modCrop">
          <ac:chgData name="Meryl Bowen" userId="0e33c516-b54b-4571-b07e-cdbdabee1070" providerId="ADAL" clId="{45259C71-8571-4D38-B592-2DE0CED1F913}" dt="2022-10-04T18:35:11.257" v="2759" actId="21"/>
          <ac:picMkLst>
            <pc:docMk/>
            <pc:sldMk cId="4108074240" sldId="261"/>
            <ac:picMk id="6" creationId="{756C59EE-0804-C863-B0CB-A82EBC94080E}"/>
          </ac:picMkLst>
        </pc:picChg>
      </pc:sldChg>
      <pc:sldChg chg="addSp delSp modSp new mod">
        <pc:chgData name="Meryl Bowen" userId="0e33c516-b54b-4571-b07e-cdbdabee1070" providerId="ADAL" clId="{45259C71-8571-4D38-B592-2DE0CED1F913}" dt="2022-10-04T18:27:21.965" v="2721" actId="1076"/>
        <pc:sldMkLst>
          <pc:docMk/>
          <pc:sldMk cId="565542920" sldId="262"/>
        </pc:sldMkLst>
        <pc:spChg chg="add mod">
          <ac:chgData name="Meryl Bowen" userId="0e33c516-b54b-4571-b07e-cdbdabee1070" providerId="ADAL" clId="{45259C71-8571-4D38-B592-2DE0CED1F913}" dt="2022-10-04T18:27:16.108" v="2720" actId="1076"/>
          <ac:spMkLst>
            <pc:docMk/>
            <pc:sldMk cId="565542920" sldId="262"/>
            <ac:spMk id="2" creationId="{3CF83945-BCA8-C3F0-E18C-4A337FD14938}"/>
          </ac:spMkLst>
        </pc:spChg>
        <pc:spChg chg="add mod">
          <ac:chgData name="Meryl Bowen" userId="0e33c516-b54b-4571-b07e-cdbdabee1070" providerId="ADAL" clId="{45259C71-8571-4D38-B592-2DE0CED1F913}" dt="2022-10-04T18:27:21.965" v="2721" actId="1076"/>
          <ac:spMkLst>
            <pc:docMk/>
            <pc:sldMk cId="565542920" sldId="262"/>
            <ac:spMk id="3" creationId="{6D46DC98-50A1-F70D-A1B7-015D862814AC}"/>
          </ac:spMkLst>
        </pc:spChg>
        <pc:spChg chg="add del mod">
          <ac:chgData name="Meryl Bowen" userId="0e33c516-b54b-4571-b07e-cdbdabee1070" providerId="ADAL" clId="{45259C71-8571-4D38-B592-2DE0CED1F913}" dt="2022-08-17T13:52:27.622" v="150" actId="478"/>
          <ac:spMkLst>
            <pc:docMk/>
            <pc:sldMk cId="565542920" sldId="262"/>
            <ac:spMk id="4" creationId="{8BFF81FA-6B88-2E7C-3820-F2FDA7D0AB49}"/>
          </ac:spMkLst>
        </pc:spChg>
        <pc:spChg chg="add del mod">
          <ac:chgData name="Meryl Bowen" userId="0e33c516-b54b-4571-b07e-cdbdabee1070" providerId="ADAL" clId="{45259C71-8571-4D38-B592-2DE0CED1F913}" dt="2022-10-04T17:38:12.825" v="2046" actId="478"/>
          <ac:spMkLst>
            <pc:docMk/>
            <pc:sldMk cId="565542920" sldId="262"/>
            <ac:spMk id="5" creationId="{F1441740-F821-F4B0-D441-682939618690}"/>
          </ac:spMkLst>
        </pc:spChg>
        <pc:spChg chg="add del mod">
          <ac:chgData name="Meryl Bowen" userId="0e33c516-b54b-4571-b07e-cdbdabee1070" providerId="ADAL" clId="{45259C71-8571-4D38-B592-2DE0CED1F913}" dt="2022-10-04T17:38:36.425" v="2050" actId="21"/>
          <ac:spMkLst>
            <pc:docMk/>
            <pc:sldMk cId="565542920" sldId="262"/>
            <ac:spMk id="6" creationId="{1853839F-5E99-D40F-D014-A36491F6A8E4}"/>
          </ac:spMkLst>
        </pc:spChg>
        <pc:spChg chg="add del mod">
          <ac:chgData name="Meryl Bowen" userId="0e33c516-b54b-4571-b07e-cdbdabee1070" providerId="ADAL" clId="{45259C71-8571-4D38-B592-2DE0CED1F913}" dt="2022-10-04T17:38:20.568" v="2047" actId="21"/>
          <ac:spMkLst>
            <pc:docMk/>
            <pc:sldMk cId="565542920" sldId="262"/>
            <ac:spMk id="7" creationId="{1F73BEEF-7D29-C0FF-61F0-08B265860E50}"/>
          </ac:spMkLst>
        </pc:spChg>
      </pc:sldChg>
      <pc:sldChg chg="addSp delSp modSp new mod">
        <pc:chgData name="Meryl Bowen" userId="0e33c516-b54b-4571-b07e-cdbdabee1070" providerId="ADAL" clId="{45259C71-8571-4D38-B592-2DE0CED1F913}" dt="2022-10-04T18:45:07.936" v="2843" actId="1076"/>
        <pc:sldMkLst>
          <pc:docMk/>
          <pc:sldMk cId="3479113101" sldId="263"/>
        </pc:sldMkLst>
        <pc:spChg chg="add mod">
          <ac:chgData name="Meryl Bowen" userId="0e33c516-b54b-4571-b07e-cdbdabee1070" providerId="ADAL" clId="{45259C71-8571-4D38-B592-2DE0CED1F913}" dt="2022-10-04T18:44:56.768" v="2841" actId="255"/>
          <ac:spMkLst>
            <pc:docMk/>
            <pc:sldMk cId="3479113101" sldId="263"/>
            <ac:spMk id="2" creationId="{67E451F3-8593-04B5-E29E-6B9A1D40C99C}"/>
          </ac:spMkLst>
        </pc:spChg>
        <pc:spChg chg="add del mod">
          <ac:chgData name="Meryl Bowen" userId="0e33c516-b54b-4571-b07e-cdbdabee1070" providerId="ADAL" clId="{45259C71-8571-4D38-B592-2DE0CED1F913}" dt="2022-10-04T18:42:28.114" v="2820" actId="21"/>
          <ac:spMkLst>
            <pc:docMk/>
            <pc:sldMk cId="3479113101" sldId="263"/>
            <ac:spMk id="3" creationId="{BA393514-9954-ECB1-39CE-D86E58366554}"/>
          </ac:spMkLst>
        </pc:spChg>
        <pc:spChg chg="add del mod">
          <ac:chgData name="Meryl Bowen" userId="0e33c516-b54b-4571-b07e-cdbdabee1070" providerId="ADAL" clId="{45259C71-8571-4D38-B592-2DE0CED1F913}" dt="2022-10-04T18:42:50.070" v="2822" actId="21"/>
          <ac:spMkLst>
            <pc:docMk/>
            <pc:sldMk cId="3479113101" sldId="263"/>
            <ac:spMk id="4" creationId="{33709097-24CC-33ED-577E-199EB89C1A6C}"/>
          </ac:spMkLst>
        </pc:spChg>
        <pc:spChg chg="add mod">
          <ac:chgData name="Meryl Bowen" userId="0e33c516-b54b-4571-b07e-cdbdabee1070" providerId="ADAL" clId="{45259C71-8571-4D38-B592-2DE0CED1F913}" dt="2022-10-04T18:45:07.936" v="2843" actId="1076"/>
          <ac:spMkLst>
            <pc:docMk/>
            <pc:sldMk cId="3479113101" sldId="263"/>
            <ac:spMk id="5" creationId="{8225522A-11D1-1FD4-9C10-E7DF13D8B9A7}"/>
          </ac:spMkLst>
        </pc:spChg>
        <pc:spChg chg="add del mod">
          <ac:chgData name="Meryl Bowen" userId="0e33c516-b54b-4571-b07e-cdbdabee1070" providerId="ADAL" clId="{45259C71-8571-4D38-B592-2DE0CED1F913}" dt="2022-08-28T06:42:29.647" v="1669" actId="21"/>
          <ac:spMkLst>
            <pc:docMk/>
            <pc:sldMk cId="3479113101" sldId="263"/>
            <ac:spMk id="6" creationId="{6271FE3F-EC06-F996-862D-014D840F1C02}"/>
          </ac:spMkLst>
        </pc:spChg>
        <pc:spChg chg="add del mod">
          <ac:chgData name="Meryl Bowen" userId="0e33c516-b54b-4571-b07e-cdbdabee1070" providerId="ADAL" clId="{45259C71-8571-4D38-B592-2DE0CED1F913}" dt="2022-10-04T17:44:09.493" v="2061" actId="478"/>
          <ac:spMkLst>
            <pc:docMk/>
            <pc:sldMk cId="3479113101" sldId="263"/>
            <ac:spMk id="6" creationId="{B31236F8-0743-3A1F-4C9A-735AFF805C25}"/>
          </ac:spMkLst>
        </pc:spChg>
        <pc:spChg chg="add del mod">
          <ac:chgData name="Meryl Bowen" userId="0e33c516-b54b-4571-b07e-cdbdabee1070" providerId="ADAL" clId="{45259C71-8571-4D38-B592-2DE0CED1F913}" dt="2022-10-04T18:41:28.260" v="2807" actId="21"/>
          <ac:spMkLst>
            <pc:docMk/>
            <pc:sldMk cId="3479113101" sldId="263"/>
            <ac:spMk id="8" creationId="{3A791B04-A166-B2FE-FAFF-2E9D8AEB4834}"/>
          </ac:spMkLst>
        </pc:spChg>
        <pc:spChg chg="add del mod">
          <ac:chgData name="Meryl Bowen" userId="0e33c516-b54b-4571-b07e-cdbdabee1070" providerId="ADAL" clId="{45259C71-8571-4D38-B592-2DE0CED1F913}" dt="2022-10-04T18:41:05.953" v="2804" actId="21"/>
          <ac:spMkLst>
            <pc:docMk/>
            <pc:sldMk cId="3479113101" sldId="263"/>
            <ac:spMk id="10" creationId="{BA7657C4-5D80-5D61-21B7-126F5E60A070}"/>
          </ac:spMkLst>
        </pc:spChg>
        <pc:picChg chg="add del mod modCrop">
          <ac:chgData name="Meryl Bowen" userId="0e33c516-b54b-4571-b07e-cdbdabee1070" providerId="ADAL" clId="{45259C71-8571-4D38-B592-2DE0CED1F913}" dt="2022-10-04T18:22:36.557" v="2697" actId="478"/>
          <ac:picMkLst>
            <pc:docMk/>
            <pc:sldMk cId="3479113101" sldId="263"/>
            <ac:picMk id="12" creationId="{077BBA87-EC34-EF58-1965-89D250235FD0}"/>
          </ac:picMkLst>
        </pc:picChg>
        <pc:picChg chg="add del mod modCrop">
          <ac:chgData name="Meryl Bowen" userId="0e33c516-b54b-4571-b07e-cdbdabee1070" providerId="ADAL" clId="{45259C71-8571-4D38-B592-2DE0CED1F913}" dt="2022-10-04T18:22:04.037" v="2693" actId="478"/>
          <ac:picMkLst>
            <pc:docMk/>
            <pc:sldMk cId="3479113101" sldId="263"/>
            <ac:picMk id="14" creationId="{E3386F62-8AA3-EE2E-B44B-7736F9759F17}"/>
          </ac:picMkLst>
        </pc:picChg>
        <pc:picChg chg="add del mod modCrop">
          <ac:chgData name="Meryl Bowen" userId="0e33c516-b54b-4571-b07e-cdbdabee1070" providerId="ADAL" clId="{45259C71-8571-4D38-B592-2DE0CED1F913}" dt="2022-10-04T18:41:51.441" v="2811" actId="21"/>
          <ac:picMkLst>
            <pc:docMk/>
            <pc:sldMk cId="3479113101" sldId="263"/>
            <ac:picMk id="16" creationId="{170DBB0F-F3D4-A2AF-3999-337AF0DA5805}"/>
          </ac:picMkLst>
        </pc:picChg>
        <pc:picChg chg="add del mod modCrop">
          <ac:chgData name="Meryl Bowen" userId="0e33c516-b54b-4571-b07e-cdbdabee1070" providerId="ADAL" clId="{45259C71-8571-4D38-B592-2DE0CED1F913}" dt="2022-10-04T18:42:07.630" v="2815" actId="21"/>
          <ac:picMkLst>
            <pc:docMk/>
            <pc:sldMk cId="3479113101" sldId="263"/>
            <ac:picMk id="18" creationId="{A8F2860A-9764-74D4-1D77-D3210DBD8A64}"/>
          </ac:picMkLst>
        </pc:picChg>
      </pc:sldChg>
      <pc:sldChg chg="addSp modSp new mod">
        <pc:chgData name="Meryl Bowen" userId="0e33c516-b54b-4571-b07e-cdbdabee1070" providerId="ADAL" clId="{45259C71-8571-4D38-B592-2DE0CED1F913}" dt="2022-09-15T11:22:26.109" v="1870" actId="1076"/>
        <pc:sldMkLst>
          <pc:docMk/>
          <pc:sldMk cId="3637787341" sldId="264"/>
        </pc:sldMkLst>
        <pc:spChg chg="add mod">
          <ac:chgData name="Meryl Bowen" userId="0e33c516-b54b-4571-b07e-cdbdabee1070" providerId="ADAL" clId="{45259C71-8571-4D38-B592-2DE0CED1F913}" dt="2022-08-31T06:20:06.476" v="1816" actId="20577"/>
          <ac:spMkLst>
            <pc:docMk/>
            <pc:sldMk cId="3637787341" sldId="264"/>
            <ac:spMk id="2" creationId="{E8015C87-D26C-7669-CC1C-5B8C11D0A7FE}"/>
          </ac:spMkLst>
        </pc:spChg>
        <pc:spChg chg="add mod">
          <ac:chgData name="Meryl Bowen" userId="0e33c516-b54b-4571-b07e-cdbdabee1070" providerId="ADAL" clId="{45259C71-8571-4D38-B592-2DE0CED1F913}" dt="2022-09-15T11:22:26.109" v="1870" actId="1076"/>
          <ac:spMkLst>
            <pc:docMk/>
            <pc:sldMk cId="3637787341" sldId="264"/>
            <ac:spMk id="3" creationId="{F7E6A519-71E5-A41C-2B14-7057464358E2}"/>
          </ac:spMkLst>
        </pc:spChg>
      </pc:sldChg>
      <pc:sldChg chg="addSp delSp modSp new mod modNotesTx">
        <pc:chgData name="Meryl Bowen" userId="0e33c516-b54b-4571-b07e-cdbdabee1070" providerId="ADAL" clId="{45259C71-8571-4D38-B592-2DE0CED1F913}" dt="2022-09-16T13:21:08.211" v="1970" actId="20577"/>
        <pc:sldMkLst>
          <pc:docMk/>
          <pc:sldMk cId="2535963744" sldId="265"/>
        </pc:sldMkLst>
        <pc:spChg chg="add mod">
          <ac:chgData name="Meryl Bowen" userId="0e33c516-b54b-4571-b07e-cdbdabee1070" providerId="ADAL" clId="{45259C71-8571-4D38-B592-2DE0CED1F913}" dt="2022-08-21T13:43:57.789" v="833" actId="255"/>
          <ac:spMkLst>
            <pc:docMk/>
            <pc:sldMk cId="2535963744" sldId="265"/>
            <ac:spMk id="3" creationId="{85EA1F73-DE93-FB8A-BF8D-7B526552E0AD}"/>
          </ac:spMkLst>
        </pc:spChg>
        <pc:spChg chg="add mod">
          <ac:chgData name="Meryl Bowen" userId="0e33c516-b54b-4571-b07e-cdbdabee1070" providerId="ADAL" clId="{45259C71-8571-4D38-B592-2DE0CED1F913}" dt="2022-09-16T13:20:56.988" v="1967" actId="20577"/>
          <ac:spMkLst>
            <pc:docMk/>
            <pc:sldMk cId="2535963744" sldId="265"/>
            <ac:spMk id="7" creationId="{0CF2A748-9B96-BC55-AD77-1E2813C142E3}"/>
          </ac:spMkLst>
        </pc:spChg>
        <pc:spChg chg="add del">
          <ac:chgData name="Meryl Bowen" userId="0e33c516-b54b-4571-b07e-cdbdabee1070" providerId="ADAL" clId="{45259C71-8571-4D38-B592-2DE0CED1F913}" dt="2022-08-21T13:50:19.875" v="1074" actId="22"/>
          <ac:spMkLst>
            <pc:docMk/>
            <pc:sldMk cId="2535963744" sldId="265"/>
            <ac:spMk id="9" creationId="{3BE776B0-2CA5-710A-7F58-6AAC10522101}"/>
          </ac:spMkLst>
        </pc:spChg>
        <pc:picChg chg="add mod modCrop">
          <ac:chgData name="Meryl Bowen" userId="0e33c516-b54b-4571-b07e-cdbdabee1070" providerId="ADAL" clId="{45259C71-8571-4D38-B592-2DE0CED1F913}" dt="2022-08-21T13:40:59.594" v="827" actId="1076"/>
          <ac:picMkLst>
            <pc:docMk/>
            <pc:sldMk cId="2535963744" sldId="265"/>
            <ac:picMk id="5" creationId="{D3CA5D66-409D-45AF-35F0-69F2160A0F97}"/>
          </ac:picMkLst>
        </pc:picChg>
      </pc:sldChg>
      <pc:sldChg chg="addSp modSp new mod modNotesTx">
        <pc:chgData name="Meryl Bowen" userId="0e33c516-b54b-4571-b07e-cdbdabee1070" providerId="ADAL" clId="{45259C71-8571-4D38-B592-2DE0CED1F913}" dt="2022-09-16T13:22:00.640" v="1993" actId="1076"/>
        <pc:sldMkLst>
          <pc:docMk/>
          <pc:sldMk cId="2786183526" sldId="266"/>
        </pc:sldMkLst>
        <pc:spChg chg="add mod">
          <ac:chgData name="Meryl Bowen" userId="0e33c516-b54b-4571-b07e-cdbdabee1070" providerId="ADAL" clId="{45259C71-8571-4D38-B592-2DE0CED1F913}" dt="2022-09-16T13:21:49.413" v="1991" actId="1076"/>
          <ac:spMkLst>
            <pc:docMk/>
            <pc:sldMk cId="2786183526" sldId="266"/>
            <ac:spMk id="2" creationId="{6FD7B9D5-8B99-52E9-EA3A-3869F8A7A8CD}"/>
          </ac:spMkLst>
        </pc:spChg>
        <pc:spChg chg="add mod">
          <ac:chgData name="Meryl Bowen" userId="0e33c516-b54b-4571-b07e-cdbdabee1070" providerId="ADAL" clId="{45259C71-8571-4D38-B592-2DE0CED1F913}" dt="2022-08-21T14:19:18.523" v="1436" actId="1076"/>
          <ac:spMkLst>
            <pc:docMk/>
            <pc:sldMk cId="2786183526" sldId="266"/>
            <ac:spMk id="4" creationId="{09D25458-8100-EEE3-CC1C-E2FABD546325}"/>
          </ac:spMkLst>
        </pc:spChg>
        <pc:spChg chg="add mod">
          <ac:chgData name="Meryl Bowen" userId="0e33c516-b54b-4571-b07e-cdbdabee1070" providerId="ADAL" clId="{45259C71-8571-4D38-B592-2DE0CED1F913}" dt="2022-08-21T14:19:05.636" v="1431" actId="1076"/>
          <ac:spMkLst>
            <pc:docMk/>
            <pc:sldMk cId="2786183526" sldId="266"/>
            <ac:spMk id="6" creationId="{D8429D91-E189-3064-31EA-3F93E8F7DD62}"/>
          </ac:spMkLst>
        </pc:spChg>
        <pc:spChg chg="add mod">
          <ac:chgData name="Meryl Bowen" userId="0e33c516-b54b-4571-b07e-cdbdabee1070" providerId="ADAL" clId="{45259C71-8571-4D38-B592-2DE0CED1F913}" dt="2022-09-16T13:21:54.931" v="1992" actId="1076"/>
          <ac:spMkLst>
            <pc:docMk/>
            <pc:sldMk cId="2786183526" sldId="266"/>
            <ac:spMk id="12" creationId="{589EB621-D9F4-6BD7-FF10-BE4D5FB94579}"/>
          </ac:spMkLst>
        </pc:spChg>
        <pc:spChg chg="add mod">
          <ac:chgData name="Meryl Bowen" userId="0e33c516-b54b-4571-b07e-cdbdabee1070" providerId="ADAL" clId="{45259C71-8571-4D38-B592-2DE0CED1F913}" dt="2022-09-16T13:22:00.640" v="1993" actId="1076"/>
          <ac:spMkLst>
            <pc:docMk/>
            <pc:sldMk cId="2786183526" sldId="266"/>
            <ac:spMk id="14" creationId="{7A020738-82A4-65E0-6594-F5C776B412A7}"/>
          </ac:spMkLst>
        </pc:spChg>
        <pc:picChg chg="add mod modCrop">
          <ac:chgData name="Meryl Bowen" userId="0e33c516-b54b-4571-b07e-cdbdabee1070" providerId="ADAL" clId="{45259C71-8571-4D38-B592-2DE0CED1F913}" dt="2022-08-21T14:20:44.693" v="1457" actId="1076"/>
          <ac:picMkLst>
            <pc:docMk/>
            <pc:sldMk cId="2786183526" sldId="266"/>
            <ac:picMk id="8" creationId="{D45EEF18-CF35-289B-878D-DA5CBA6A9435}"/>
          </ac:picMkLst>
        </pc:picChg>
        <pc:picChg chg="add mod modCrop">
          <ac:chgData name="Meryl Bowen" userId="0e33c516-b54b-4571-b07e-cdbdabee1070" providerId="ADAL" clId="{45259C71-8571-4D38-B592-2DE0CED1F913}" dt="2022-08-21T14:20:39.208" v="1456" actId="14100"/>
          <ac:picMkLst>
            <pc:docMk/>
            <pc:sldMk cId="2786183526" sldId="266"/>
            <ac:picMk id="10" creationId="{6BC49C23-3FFA-70BA-621E-2AFDFA85B1C7}"/>
          </ac:picMkLst>
        </pc:picChg>
      </pc:sldChg>
      <pc:sldChg chg="new del">
        <pc:chgData name="Meryl Bowen" userId="0e33c516-b54b-4571-b07e-cdbdabee1070" providerId="ADAL" clId="{45259C71-8571-4D38-B592-2DE0CED1F913}" dt="2022-08-21T13:50:57.938" v="1079" actId="47"/>
        <pc:sldMkLst>
          <pc:docMk/>
          <pc:sldMk cId="3299091083" sldId="267"/>
        </pc:sldMkLst>
      </pc:sldChg>
      <pc:sldChg chg="add del">
        <pc:chgData name="Meryl Bowen" userId="0e33c516-b54b-4571-b07e-cdbdabee1070" providerId="ADAL" clId="{45259C71-8571-4D38-B592-2DE0CED1F913}" dt="2022-10-04T17:54:32.130" v="2465" actId="47"/>
        <pc:sldMkLst>
          <pc:docMk/>
          <pc:sldMk cId="1075614608" sldId="353"/>
        </pc:sldMkLst>
      </pc:sldChg>
      <pc:sldChg chg="modSp add mod modNotesTx">
        <pc:chgData name="Meryl Bowen" userId="0e33c516-b54b-4571-b07e-cdbdabee1070" providerId="ADAL" clId="{45259C71-8571-4D38-B592-2DE0CED1F913}" dt="2022-09-16T13:21:23.348" v="1990" actId="20577"/>
        <pc:sldMkLst>
          <pc:docMk/>
          <pc:sldMk cId="2200936043" sldId="364"/>
        </pc:sldMkLst>
        <pc:spChg chg="mod">
          <ac:chgData name="Meryl Bowen" userId="0e33c516-b54b-4571-b07e-cdbdabee1070" providerId="ADAL" clId="{45259C71-8571-4D38-B592-2DE0CED1F913}" dt="2022-08-21T13:50:42.157" v="1076" actId="1076"/>
          <ac:spMkLst>
            <pc:docMk/>
            <pc:sldMk cId="2200936043" sldId="364"/>
            <ac:spMk id="3" creationId="{EA85329E-C668-4278-BCDA-34E41BE7C983}"/>
          </ac:spMkLst>
        </pc:spChg>
        <pc:spChg chg="mod">
          <ac:chgData name="Meryl Bowen" userId="0e33c516-b54b-4571-b07e-cdbdabee1070" providerId="ADAL" clId="{45259C71-8571-4D38-B592-2DE0CED1F913}" dt="2022-08-21T13:50:47" v="1077" actId="1076"/>
          <ac:spMkLst>
            <pc:docMk/>
            <pc:sldMk cId="2200936043" sldId="364"/>
            <ac:spMk id="9" creationId="{FF9A160D-1B68-41F3-ADC5-A70DC8FA6011}"/>
          </ac:spMkLst>
        </pc:spChg>
        <pc:picChg chg="mod">
          <ac:chgData name="Meryl Bowen" userId="0e33c516-b54b-4571-b07e-cdbdabee1070" providerId="ADAL" clId="{45259C71-8571-4D38-B592-2DE0CED1F913}" dt="2022-08-21T13:50:51.608" v="1078" actId="1076"/>
          <ac:picMkLst>
            <pc:docMk/>
            <pc:sldMk cId="2200936043" sldId="364"/>
            <ac:picMk id="11" creationId="{53800BB9-ED4D-4D32-ACDA-AF88158B146E}"/>
          </ac:picMkLst>
        </pc:picChg>
      </pc:sldChg>
      <pc:sldChg chg="addSp modSp new mod modNotesTx">
        <pc:chgData name="Meryl Bowen" userId="0e33c516-b54b-4571-b07e-cdbdabee1070" providerId="ADAL" clId="{45259C71-8571-4D38-B592-2DE0CED1F913}" dt="2022-10-04T17:59:26.806" v="2550" actId="20577"/>
        <pc:sldMkLst>
          <pc:docMk/>
          <pc:sldMk cId="374797647" sldId="365"/>
        </pc:sldMkLst>
        <pc:spChg chg="add mod">
          <ac:chgData name="Meryl Bowen" userId="0e33c516-b54b-4571-b07e-cdbdabee1070" providerId="ADAL" clId="{45259C71-8571-4D38-B592-2DE0CED1F913}" dt="2022-08-21T14:00:26.393" v="1210" actId="1076"/>
          <ac:spMkLst>
            <pc:docMk/>
            <pc:sldMk cId="374797647" sldId="365"/>
            <ac:spMk id="3" creationId="{009AA115-1756-64FA-3D7E-6DE97E5E1D6C}"/>
          </ac:spMkLst>
        </pc:spChg>
        <pc:spChg chg="add mod">
          <ac:chgData name="Meryl Bowen" userId="0e33c516-b54b-4571-b07e-cdbdabee1070" providerId="ADAL" clId="{45259C71-8571-4D38-B592-2DE0CED1F913}" dt="2022-10-04T17:59:26.806" v="2550" actId="20577"/>
          <ac:spMkLst>
            <pc:docMk/>
            <pc:sldMk cId="374797647" sldId="365"/>
            <ac:spMk id="5" creationId="{64AF6EE7-D7DB-2A96-FD66-183D80C919F4}"/>
          </ac:spMkLst>
        </pc:spChg>
        <pc:spChg chg="add mod">
          <ac:chgData name="Meryl Bowen" userId="0e33c516-b54b-4571-b07e-cdbdabee1070" providerId="ADAL" clId="{45259C71-8571-4D38-B592-2DE0CED1F913}" dt="2022-08-21T14:02:45.435" v="1243" actId="1076"/>
          <ac:spMkLst>
            <pc:docMk/>
            <pc:sldMk cId="374797647" sldId="365"/>
            <ac:spMk id="6" creationId="{FE3C7746-FB73-254A-2392-E2EA5DC77A77}"/>
          </ac:spMkLst>
        </pc:spChg>
        <pc:spChg chg="add mod">
          <ac:chgData name="Meryl Bowen" userId="0e33c516-b54b-4571-b07e-cdbdabee1070" providerId="ADAL" clId="{45259C71-8571-4D38-B592-2DE0CED1F913}" dt="2022-08-21T14:01:07.193" v="1235" actId="122"/>
          <ac:spMkLst>
            <pc:docMk/>
            <pc:sldMk cId="374797647" sldId="365"/>
            <ac:spMk id="7" creationId="{D60C4059-89E5-7190-7BD0-FADAD9B5BE9A}"/>
          </ac:spMkLst>
        </pc:spChg>
        <pc:picChg chg="add mod modCrop">
          <ac:chgData name="Meryl Bowen" userId="0e33c516-b54b-4571-b07e-cdbdabee1070" providerId="ADAL" clId="{45259C71-8571-4D38-B592-2DE0CED1F913}" dt="2022-08-21T14:02:37.449" v="1242" actId="1440"/>
          <ac:picMkLst>
            <pc:docMk/>
            <pc:sldMk cId="374797647" sldId="365"/>
            <ac:picMk id="9" creationId="{77FD7055-65D3-E804-D388-4C1AD97958FC}"/>
          </ac:picMkLst>
        </pc:picChg>
      </pc:sldChg>
      <pc:sldChg chg="addSp modSp new mod">
        <pc:chgData name="Meryl Bowen" userId="0e33c516-b54b-4571-b07e-cdbdabee1070" providerId="ADAL" clId="{45259C71-8571-4D38-B592-2DE0CED1F913}" dt="2022-10-04T18:18:12.561" v="2610" actId="20577"/>
        <pc:sldMkLst>
          <pc:docMk/>
          <pc:sldMk cId="1402003475" sldId="366"/>
        </pc:sldMkLst>
        <pc:spChg chg="add mod">
          <ac:chgData name="Meryl Bowen" userId="0e33c516-b54b-4571-b07e-cdbdabee1070" providerId="ADAL" clId="{45259C71-8571-4D38-B592-2DE0CED1F913}" dt="2022-10-04T18:17:57.729" v="2607" actId="113"/>
          <ac:spMkLst>
            <pc:docMk/>
            <pc:sldMk cId="1402003475" sldId="366"/>
            <ac:spMk id="2" creationId="{5C7591FD-03F1-9A35-2F84-2A05B5489CA8}"/>
          </ac:spMkLst>
        </pc:spChg>
        <pc:spChg chg="add mod">
          <ac:chgData name="Meryl Bowen" userId="0e33c516-b54b-4571-b07e-cdbdabee1070" providerId="ADAL" clId="{45259C71-8571-4D38-B592-2DE0CED1F913}" dt="2022-10-04T18:18:12.561" v="2610" actId="20577"/>
          <ac:spMkLst>
            <pc:docMk/>
            <pc:sldMk cId="1402003475" sldId="366"/>
            <ac:spMk id="3" creationId="{B713C214-C65F-18BE-A4C6-110DA67C6487}"/>
          </ac:spMkLst>
        </pc:spChg>
      </pc:sldChg>
      <pc:sldChg chg="new del">
        <pc:chgData name="Meryl Bowen" userId="0e33c516-b54b-4571-b07e-cdbdabee1070" providerId="ADAL" clId="{45259C71-8571-4D38-B592-2DE0CED1F913}" dt="2022-08-21T14:20:24.041" v="1455" actId="47"/>
        <pc:sldMkLst>
          <pc:docMk/>
          <pc:sldMk cId="2236030547" sldId="366"/>
        </pc:sldMkLst>
      </pc:sldChg>
      <pc:sldChg chg="addSp modSp new mod">
        <pc:chgData name="Meryl Bowen" userId="0e33c516-b54b-4571-b07e-cdbdabee1070" providerId="ADAL" clId="{45259C71-8571-4D38-B592-2DE0CED1F913}" dt="2022-08-28T06:43:13.734" v="1676" actId="255"/>
        <pc:sldMkLst>
          <pc:docMk/>
          <pc:sldMk cId="618445266" sldId="367"/>
        </pc:sldMkLst>
        <pc:spChg chg="add mod">
          <ac:chgData name="Meryl Bowen" userId="0e33c516-b54b-4571-b07e-cdbdabee1070" providerId="ADAL" clId="{45259C71-8571-4D38-B592-2DE0CED1F913}" dt="2022-08-28T06:43:13.734" v="1676" actId="255"/>
          <ac:spMkLst>
            <pc:docMk/>
            <pc:sldMk cId="618445266" sldId="367"/>
            <ac:spMk id="2" creationId="{EEF85063-7C6D-B9CF-8922-DF8CD66E8EBF}"/>
          </ac:spMkLst>
        </pc:spChg>
      </pc:sldChg>
      <pc:sldChg chg="addSp modSp new mod ord">
        <pc:chgData name="Meryl Bowen" userId="0e33c516-b54b-4571-b07e-cdbdabee1070" providerId="ADAL" clId="{45259C71-8571-4D38-B592-2DE0CED1F913}" dt="2022-10-04T17:37:55.509" v="2042"/>
        <pc:sldMkLst>
          <pc:docMk/>
          <pc:sldMk cId="2082512025" sldId="368"/>
        </pc:sldMkLst>
        <pc:spChg chg="add mod">
          <ac:chgData name="Meryl Bowen" userId="0e33c516-b54b-4571-b07e-cdbdabee1070" providerId="ADAL" clId="{45259C71-8571-4D38-B592-2DE0CED1F913}" dt="2022-10-04T17:37:15.968" v="2040" actId="1076"/>
          <ac:spMkLst>
            <pc:docMk/>
            <pc:sldMk cId="2082512025" sldId="368"/>
            <ac:spMk id="2" creationId="{68778557-D53C-0A4C-BCDE-411126A4A871}"/>
          </ac:spMkLst>
        </pc:spChg>
      </pc:sldChg>
      <pc:sldChg chg="addSp modSp new mod">
        <pc:chgData name="Meryl Bowen" userId="0e33c516-b54b-4571-b07e-cdbdabee1070" providerId="ADAL" clId="{45259C71-8571-4D38-B592-2DE0CED1F913}" dt="2022-10-04T18:34:17.053" v="2754" actId="255"/>
        <pc:sldMkLst>
          <pc:docMk/>
          <pc:sldMk cId="1504825029" sldId="369"/>
        </pc:sldMkLst>
        <pc:spChg chg="add mod">
          <ac:chgData name="Meryl Bowen" userId="0e33c516-b54b-4571-b07e-cdbdabee1070" providerId="ADAL" clId="{45259C71-8571-4D38-B592-2DE0CED1F913}" dt="2022-10-04T18:34:17.053" v="2754" actId="255"/>
          <ac:spMkLst>
            <pc:docMk/>
            <pc:sldMk cId="1504825029" sldId="369"/>
            <ac:spMk id="2" creationId="{2EE6800D-97C6-8A5B-E19F-CA15BFB4F9D4}"/>
          </ac:spMkLst>
        </pc:spChg>
      </pc:sldChg>
      <pc:sldChg chg="addSp modSp new mod">
        <pc:chgData name="Meryl Bowen" userId="0e33c516-b54b-4571-b07e-cdbdabee1070" providerId="ADAL" clId="{45259C71-8571-4D38-B592-2DE0CED1F913}" dt="2022-10-04T17:35:14.071" v="2030" actId="14100"/>
        <pc:sldMkLst>
          <pc:docMk/>
          <pc:sldMk cId="4279151001" sldId="370"/>
        </pc:sldMkLst>
        <pc:spChg chg="add mod">
          <ac:chgData name="Meryl Bowen" userId="0e33c516-b54b-4571-b07e-cdbdabee1070" providerId="ADAL" clId="{45259C71-8571-4D38-B592-2DE0CED1F913}" dt="2022-10-04T17:35:14.071" v="2030" actId="14100"/>
          <ac:spMkLst>
            <pc:docMk/>
            <pc:sldMk cId="4279151001" sldId="370"/>
            <ac:spMk id="2" creationId="{A6169EA0-D9BD-755D-0F09-5F97B29B26DF}"/>
          </ac:spMkLst>
        </pc:spChg>
      </pc:sldChg>
      <pc:sldChg chg="addSp delSp modSp new del mod modNotesTx">
        <pc:chgData name="Meryl Bowen" userId="0e33c516-b54b-4571-b07e-cdbdabee1070" providerId="ADAL" clId="{45259C71-8571-4D38-B592-2DE0CED1F913}" dt="2022-10-04T17:59:38.784" v="2551" actId="47"/>
        <pc:sldMkLst>
          <pc:docMk/>
          <pc:sldMk cId="1292335058" sldId="371"/>
        </pc:sldMkLst>
        <pc:spChg chg="add del mod">
          <ac:chgData name="Meryl Bowen" userId="0e33c516-b54b-4571-b07e-cdbdabee1070" providerId="ADAL" clId="{45259C71-8571-4D38-B592-2DE0CED1F913}" dt="2022-08-28T07:18:25.103" v="1704" actId="478"/>
          <ac:spMkLst>
            <pc:docMk/>
            <pc:sldMk cId="1292335058" sldId="371"/>
            <ac:spMk id="3" creationId="{01CB088A-BD27-60D4-5295-91DDC7F7EEAE}"/>
          </ac:spMkLst>
        </pc:spChg>
      </pc:sldChg>
      <pc:sldChg chg="addSp delSp modSp new del mod">
        <pc:chgData name="Meryl Bowen" userId="0e33c516-b54b-4571-b07e-cdbdabee1070" providerId="ADAL" clId="{45259C71-8571-4D38-B592-2DE0CED1F913}" dt="2022-10-04T18:26:23.928" v="2719" actId="47"/>
        <pc:sldMkLst>
          <pc:docMk/>
          <pc:sldMk cId="3188049584" sldId="372"/>
        </pc:sldMkLst>
        <pc:picChg chg="add del mod modCrop">
          <ac:chgData name="Meryl Bowen" userId="0e33c516-b54b-4571-b07e-cdbdabee1070" providerId="ADAL" clId="{45259C71-8571-4D38-B592-2DE0CED1F913}" dt="2022-10-04T18:25:16.110" v="2711" actId="21"/>
          <ac:picMkLst>
            <pc:docMk/>
            <pc:sldMk cId="3188049584" sldId="372"/>
            <ac:picMk id="3" creationId="{ADCC6783-007F-7280-0F04-4CF21E34FBF7}"/>
          </ac:picMkLst>
        </pc:picChg>
      </pc:sldChg>
      <pc:sldChg chg="addSp modSp new mod">
        <pc:chgData name="Meryl Bowen" userId="0e33c516-b54b-4571-b07e-cdbdabee1070" providerId="ADAL" clId="{45259C71-8571-4D38-B592-2DE0CED1F913}" dt="2022-10-04T17:36:21.450" v="2036" actId="1076"/>
        <pc:sldMkLst>
          <pc:docMk/>
          <pc:sldMk cId="3273934969" sldId="373"/>
        </pc:sldMkLst>
        <pc:spChg chg="add mod">
          <ac:chgData name="Meryl Bowen" userId="0e33c516-b54b-4571-b07e-cdbdabee1070" providerId="ADAL" clId="{45259C71-8571-4D38-B592-2DE0CED1F913}" dt="2022-10-04T17:36:21.450" v="2036" actId="1076"/>
          <ac:spMkLst>
            <pc:docMk/>
            <pc:sldMk cId="3273934969" sldId="373"/>
            <ac:spMk id="2" creationId="{A6BEAC47-D9DC-89B0-0CCF-9106D8FB7F0C}"/>
          </ac:spMkLst>
        </pc:spChg>
      </pc:sldChg>
      <pc:sldChg chg="addSp modSp new mod">
        <pc:chgData name="Meryl Bowen" userId="0e33c516-b54b-4571-b07e-cdbdabee1070" providerId="ADAL" clId="{45259C71-8571-4D38-B592-2DE0CED1F913}" dt="2022-10-04T18:36:23.298" v="2770" actId="1076"/>
        <pc:sldMkLst>
          <pc:docMk/>
          <pc:sldMk cId="804927584" sldId="374"/>
        </pc:sldMkLst>
        <pc:spChg chg="add mod">
          <ac:chgData name="Meryl Bowen" userId="0e33c516-b54b-4571-b07e-cdbdabee1070" providerId="ADAL" clId="{45259C71-8571-4D38-B592-2DE0CED1F913}" dt="2022-10-04T18:36:23.298" v="2770" actId="1076"/>
          <ac:spMkLst>
            <pc:docMk/>
            <pc:sldMk cId="804927584" sldId="374"/>
            <ac:spMk id="2" creationId="{E17BF822-1128-7323-1EF8-955396A49C70}"/>
          </ac:spMkLst>
        </pc:spChg>
      </pc:sldChg>
      <pc:sldChg chg="addSp delSp modSp new mod">
        <pc:chgData name="Meryl Bowen" userId="0e33c516-b54b-4571-b07e-cdbdabee1070" providerId="ADAL" clId="{45259C71-8571-4D38-B592-2DE0CED1F913}" dt="2022-10-04T18:47:12.251" v="2857" actId="1076"/>
        <pc:sldMkLst>
          <pc:docMk/>
          <pc:sldMk cId="2853146959" sldId="375"/>
        </pc:sldMkLst>
        <pc:spChg chg="add del">
          <ac:chgData name="Meryl Bowen" userId="0e33c516-b54b-4571-b07e-cdbdabee1070" providerId="ADAL" clId="{45259C71-8571-4D38-B592-2DE0CED1F913}" dt="2022-10-04T17:30:46.173" v="2006" actId="22"/>
          <ac:spMkLst>
            <pc:docMk/>
            <pc:sldMk cId="2853146959" sldId="375"/>
            <ac:spMk id="3" creationId="{E3B9E6AB-4B96-C6C1-B7BA-96F9542C36DA}"/>
          </ac:spMkLst>
        </pc:spChg>
        <pc:spChg chg="add mod">
          <ac:chgData name="Meryl Bowen" userId="0e33c516-b54b-4571-b07e-cdbdabee1070" providerId="ADAL" clId="{45259C71-8571-4D38-B592-2DE0CED1F913}" dt="2022-10-04T18:47:12.251" v="2857" actId="1076"/>
          <ac:spMkLst>
            <pc:docMk/>
            <pc:sldMk cId="2853146959" sldId="375"/>
            <ac:spMk id="4" creationId="{9A7D41B2-1150-01E5-7F04-8E0C2A6BFEEC}"/>
          </ac:spMkLst>
        </pc:spChg>
      </pc:sldChg>
      <pc:sldChg chg="addSp modSp new mod">
        <pc:chgData name="Meryl Bowen" userId="0e33c516-b54b-4571-b07e-cdbdabee1070" providerId="ADAL" clId="{45259C71-8571-4D38-B592-2DE0CED1F913}" dt="2022-10-04T17:33:34.343" v="2027" actId="1076"/>
        <pc:sldMkLst>
          <pc:docMk/>
          <pc:sldMk cId="4270447762" sldId="376"/>
        </pc:sldMkLst>
        <pc:spChg chg="add mod">
          <ac:chgData name="Meryl Bowen" userId="0e33c516-b54b-4571-b07e-cdbdabee1070" providerId="ADAL" clId="{45259C71-8571-4D38-B592-2DE0CED1F913}" dt="2022-10-04T17:33:34.343" v="2027" actId="1076"/>
          <ac:spMkLst>
            <pc:docMk/>
            <pc:sldMk cId="4270447762" sldId="376"/>
            <ac:spMk id="2" creationId="{FABCE756-4C89-0652-0253-06716067BF66}"/>
          </ac:spMkLst>
        </pc:spChg>
      </pc:sldChg>
      <pc:sldChg chg="new del">
        <pc:chgData name="Meryl Bowen" userId="0e33c516-b54b-4571-b07e-cdbdabee1070" providerId="ADAL" clId="{45259C71-8571-4D38-B592-2DE0CED1F913}" dt="2022-10-04T18:18:19.686" v="2611" actId="47"/>
        <pc:sldMkLst>
          <pc:docMk/>
          <pc:sldMk cId="2502838350" sldId="377"/>
        </pc:sldMkLst>
      </pc:sldChg>
      <pc:sldChg chg="addSp modSp new mod">
        <pc:chgData name="Meryl Bowen" userId="0e33c516-b54b-4571-b07e-cdbdabee1070" providerId="ADAL" clId="{45259C71-8571-4D38-B592-2DE0CED1F913}" dt="2022-10-04T18:40:44.685" v="2802" actId="1076"/>
        <pc:sldMkLst>
          <pc:docMk/>
          <pc:sldMk cId="4038066960" sldId="378"/>
        </pc:sldMkLst>
        <pc:spChg chg="add mod">
          <ac:chgData name="Meryl Bowen" userId="0e33c516-b54b-4571-b07e-cdbdabee1070" providerId="ADAL" clId="{45259C71-8571-4D38-B592-2DE0CED1F913}" dt="2022-10-04T17:38:06.251" v="2045" actId="1076"/>
          <ac:spMkLst>
            <pc:docMk/>
            <pc:sldMk cId="4038066960" sldId="378"/>
            <ac:spMk id="2" creationId="{FBD351AF-84D2-75DB-8B84-3066EF9C6F7F}"/>
          </ac:spMkLst>
        </pc:spChg>
        <pc:spChg chg="add mod">
          <ac:chgData name="Meryl Bowen" userId="0e33c516-b54b-4571-b07e-cdbdabee1070" providerId="ADAL" clId="{45259C71-8571-4D38-B592-2DE0CED1F913}" dt="2022-10-04T17:38:27.824" v="2049" actId="1076"/>
          <ac:spMkLst>
            <pc:docMk/>
            <pc:sldMk cId="4038066960" sldId="378"/>
            <ac:spMk id="3" creationId="{3B621CB1-E3E0-5069-6000-4E5D3331A2D3}"/>
          </ac:spMkLst>
        </pc:spChg>
        <pc:spChg chg="add mod">
          <ac:chgData name="Meryl Bowen" userId="0e33c516-b54b-4571-b07e-cdbdabee1070" providerId="ADAL" clId="{45259C71-8571-4D38-B592-2DE0CED1F913}" dt="2022-10-04T18:40:35.886" v="2800" actId="207"/>
          <ac:spMkLst>
            <pc:docMk/>
            <pc:sldMk cId="4038066960" sldId="378"/>
            <ac:spMk id="4" creationId="{DE0A94F7-5E70-E7DF-3914-518F8B9633B4}"/>
          </ac:spMkLst>
        </pc:spChg>
        <pc:picChg chg="add mod">
          <ac:chgData name="Meryl Bowen" userId="0e33c516-b54b-4571-b07e-cdbdabee1070" providerId="ADAL" clId="{45259C71-8571-4D38-B592-2DE0CED1F913}" dt="2022-10-04T18:40:44.685" v="2802" actId="1076"/>
          <ac:picMkLst>
            <pc:docMk/>
            <pc:sldMk cId="4038066960" sldId="378"/>
            <ac:picMk id="5" creationId="{C8D9DF63-136E-2BB8-5F43-9C080D215962}"/>
          </ac:picMkLst>
        </pc:picChg>
      </pc:sldChg>
      <pc:sldChg chg="addSp modSp new mod">
        <pc:chgData name="Meryl Bowen" userId="0e33c516-b54b-4571-b07e-cdbdabee1070" providerId="ADAL" clId="{45259C71-8571-4D38-B592-2DE0CED1F913}" dt="2022-10-04T17:39:31.202" v="2058" actId="14100"/>
        <pc:sldMkLst>
          <pc:docMk/>
          <pc:sldMk cId="1011035101" sldId="379"/>
        </pc:sldMkLst>
        <pc:spChg chg="add mod">
          <ac:chgData name="Meryl Bowen" userId="0e33c516-b54b-4571-b07e-cdbdabee1070" providerId="ADAL" clId="{45259C71-8571-4D38-B592-2DE0CED1F913}" dt="2022-10-04T17:39:31.202" v="2058" actId="14100"/>
          <ac:spMkLst>
            <pc:docMk/>
            <pc:sldMk cId="1011035101" sldId="379"/>
            <ac:spMk id="2" creationId="{D7DE2E33-5CE7-878A-D96D-58EA9743590A}"/>
          </ac:spMkLst>
        </pc:spChg>
      </pc:sldChg>
      <pc:sldChg chg="addSp modSp new mod">
        <pc:chgData name="Meryl Bowen" userId="0e33c516-b54b-4571-b07e-cdbdabee1070" providerId="ADAL" clId="{45259C71-8571-4D38-B592-2DE0CED1F913}" dt="2022-10-04T18:17:34.529" v="2604" actId="255"/>
        <pc:sldMkLst>
          <pc:docMk/>
          <pc:sldMk cId="1649218287" sldId="380"/>
        </pc:sldMkLst>
        <pc:spChg chg="add mod">
          <ac:chgData name="Meryl Bowen" userId="0e33c516-b54b-4571-b07e-cdbdabee1070" providerId="ADAL" clId="{45259C71-8571-4D38-B592-2DE0CED1F913}" dt="2022-10-04T18:17:34.529" v="2604" actId="255"/>
          <ac:spMkLst>
            <pc:docMk/>
            <pc:sldMk cId="1649218287" sldId="380"/>
            <ac:spMk id="2" creationId="{4CBBEE21-B71B-CA9A-CB08-93636AD3700B}"/>
          </ac:spMkLst>
        </pc:spChg>
      </pc:sldChg>
      <pc:sldChg chg="addSp modSp new mod">
        <pc:chgData name="Meryl Bowen" userId="0e33c516-b54b-4571-b07e-cdbdabee1070" providerId="ADAL" clId="{45259C71-8571-4D38-B592-2DE0CED1F913}" dt="2022-10-04T18:39:53.185" v="2799" actId="1076"/>
        <pc:sldMkLst>
          <pc:docMk/>
          <pc:sldMk cId="1152043347" sldId="381"/>
        </pc:sldMkLst>
        <pc:spChg chg="add mod">
          <ac:chgData name="Meryl Bowen" userId="0e33c516-b54b-4571-b07e-cdbdabee1070" providerId="ADAL" clId="{45259C71-8571-4D38-B592-2DE0CED1F913}" dt="2022-10-04T18:39:28.056" v="2791" actId="1076"/>
          <ac:spMkLst>
            <pc:docMk/>
            <pc:sldMk cId="1152043347" sldId="381"/>
            <ac:spMk id="2" creationId="{C4065687-2C78-8558-6B10-A3F19BE4449B}"/>
          </ac:spMkLst>
        </pc:spChg>
        <pc:picChg chg="add mod">
          <ac:chgData name="Meryl Bowen" userId="0e33c516-b54b-4571-b07e-cdbdabee1070" providerId="ADAL" clId="{45259C71-8571-4D38-B592-2DE0CED1F913}" dt="2022-10-04T18:39:53.185" v="2799" actId="1076"/>
          <ac:picMkLst>
            <pc:docMk/>
            <pc:sldMk cId="1152043347" sldId="381"/>
            <ac:picMk id="3" creationId="{27AC6A32-BDF9-6C44-BE2E-345D4CD0398A}"/>
          </ac:picMkLst>
        </pc:picChg>
        <pc:picChg chg="add mod modCrop">
          <ac:chgData name="Meryl Bowen" userId="0e33c516-b54b-4571-b07e-cdbdabee1070" providerId="ADAL" clId="{45259C71-8571-4D38-B592-2DE0CED1F913}" dt="2022-10-04T18:39:47.273" v="2797" actId="1076"/>
          <ac:picMkLst>
            <pc:docMk/>
            <pc:sldMk cId="1152043347" sldId="381"/>
            <ac:picMk id="5" creationId="{421AC96F-20FD-CA3C-BFC6-22C7FAD738BC}"/>
          </ac:picMkLst>
        </pc:picChg>
      </pc:sldChg>
      <pc:sldChg chg="addSp modSp new mod">
        <pc:chgData name="Meryl Bowen" userId="0e33c516-b54b-4571-b07e-cdbdabee1070" providerId="ADAL" clId="{45259C71-8571-4D38-B592-2DE0CED1F913}" dt="2022-10-04T18:37:19.160" v="2778" actId="1076"/>
        <pc:sldMkLst>
          <pc:docMk/>
          <pc:sldMk cId="1025184798" sldId="382"/>
        </pc:sldMkLst>
        <pc:spChg chg="add mod">
          <ac:chgData name="Meryl Bowen" userId="0e33c516-b54b-4571-b07e-cdbdabee1070" providerId="ADAL" clId="{45259C71-8571-4D38-B592-2DE0CED1F913}" dt="2022-10-04T18:36:59.505" v="2774" actId="1076"/>
          <ac:spMkLst>
            <pc:docMk/>
            <pc:sldMk cId="1025184798" sldId="382"/>
            <ac:spMk id="3" creationId="{E79C9412-C30C-35C0-396B-A23161874446}"/>
          </ac:spMkLst>
        </pc:spChg>
        <pc:picChg chg="add mod">
          <ac:chgData name="Meryl Bowen" userId="0e33c516-b54b-4571-b07e-cdbdabee1070" providerId="ADAL" clId="{45259C71-8571-4D38-B592-2DE0CED1F913}" dt="2022-10-04T18:37:19.160" v="2778" actId="1076"/>
          <ac:picMkLst>
            <pc:docMk/>
            <pc:sldMk cId="1025184798" sldId="382"/>
            <ac:picMk id="4" creationId="{469A72A5-CCEA-F38A-655A-1DB6705C930E}"/>
          </ac:picMkLst>
        </pc:picChg>
      </pc:sldChg>
      <pc:sldChg chg="addSp modSp new mod">
        <pc:chgData name="Meryl Bowen" userId="0e33c516-b54b-4571-b07e-cdbdabee1070" providerId="ADAL" clId="{45259C71-8571-4D38-B592-2DE0CED1F913}" dt="2022-10-04T18:44:43.263" v="2839" actId="1076"/>
        <pc:sldMkLst>
          <pc:docMk/>
          <pc:sldMk cId="973222466" sldId="383"/>
        </pc:sldMkLst>
        <pc:spChg chg="add mod">
          <ac:chgData name="Meryl Bowen" userId="0e33c516-b54b-4571-b07e-cdbdabee1070" providerId="ADAL" clId="{45259C71-8571-4D38-B592-2DE0CED1F913}" dt="2022-10-04T18:41:40.691" v="2810" actId="14100"/>
          <ac:spMkLst>
            <pc:docMk/>
            <pc:sldMk cId="973222466" sldId="383"/>
            <ac:spMk id="2" creationId="{8CDADEF3-7011-790B-C6B9-882A44B21562}"/>
          </ac:spMkLst>
        </pc:spChg>
        <pc:spChg chg="add mod">
          <ac:chgData name="Meryl Bowen" userId="0e33c516-b54b-4571-b07e-cdbdabee1070" providerId="ADAL" clId="{45259C71-8571-4D38-B592-2DE0CED1F913}" dt="2022-10-04T18:41:36.674" v="2809" actId="1076"/>
          <ac:spMkLst>
            <pc:docMk/>
            <pc:sldMk cId="973222466" sldId="383"/>
            <ac:spMk id="3" creationId="{14F0F887-99D4-4C56-7E4B-21C61ABADEA8}"/>
          </ac:spMkLst>
        </pc:spChg>
        <pc:spChg chg="add mod">
          <ac:chgData name="Meryl Bowen" userId="0e33c516-b54b-4571-b07e-cdbdabee1070" providerId="ADAL" clId="{45259C71-8571-4D38-B592-2DE0CED1F913}" dt="2022-10-04T18:42:33.278" v="2821"/>
          <ac:spMkLst>
            <pc:docMk/>
            <pc:sldMk cId="973222466" sldId="383"/>
            <ac:spMk id="6" creationId="{7F4D3024-3FAF-ED0F-B4E8-1D0E293394F5}"/>
          </ac:spMkLst>
        </pc:spChg>
        <pc:spChg chg="add mod">
          <ac:chgData name="Meryl Bowen" userId="0e33c516-b54b-4571-b07e-cdbdabee1070" providerId="ADAL" clId="{45259C71-8571-4D38-B592-2DE0CED1F913}" dt="2022-10-04T18:42:55.438" v="2823"/>
          <ac:spMkLst>
            <pc:docMk/>
            <pc:sldMk cId="973222466" sldId="383"/>
            <ac:spMk id="7" creationId="{90DBBB5D-D013-5248-15D5-D4DBB4D6AFC4}"/>
          </ac:spMkLst>
        </pc:spChg>
        <pc:picChg chg="add mod">
          <ac:chgData name="Meryl Bowen" userId="0e33c516-b54b-4571-b07e-cdbdabee1070" providerId="ADAL" clId="{45259C71-8571-4D38-B592-2DE0CED1F913}" dt="2022-10-04T18:43:28.665" v="2824" actId="1076"/>
          <ac:picMkLst>
            <pc:docMk/>
            <pc:sldMk cId="973222466" sldId="383"/>
            <ac:picMk id="4" creationId="{9F1514A5-353C-6745-7312-833019C1D4A5}"/>
          </ac:picMkLst>
        </pc:picChg>
        <pc:picChg chg="add mod">
          <ac:chgData name="Meryl Bowen" userId="0e33c516-b54b-4571-b07e-cdbdabee1070" providerId="ADAL" clId="{45259C71-8571-4D38-B592-2DE0CED1F913}" dt="2022-10-04T18:43:32.816" v="2826" actId="14100"/>
          <ac:picMkLst>
            <pc:docMk/>
            <pc:sldMk cId="973222466" sldId="383"/>
            <ac:picMk id="5" creationId="{7B235E29-9720-54AB-9871-9CE5C18CFC82}"/>
          </ac:picMkLst>
        </pc:picChg>
        <pc:picChg chg="add mod modCrop">
          <ac:chgData name="Meryl Bowen" userId="0e33c516-b54b-4571-b07e-cdbdabee1070" providerId="ADAL" clId="{45259C71-8571-4D38-B592-2DE0CED1F913}" dt="2022-10-04T18:44:43.263" v="2839" actId="1076"/>
          <ac:picMkLst>
            <pc:docMk/>
            <pc:sldMk cId="973222466" sldId="383"/>
            <ac:picMk id="9" creationId="{010BB86A-5474-63A9-DBFC-A3924CFD4E4B}"/>
          </ac:picMkLst>
        </pc:picChg>
        <pc:picChg chg="add mod modCrop">
          <ac:chgData name="Meryl Bowen" userId="0e33c516-b54b-4571-b07e-cdbdabee1070" providerId="ADAL" clId="{45259C71-8571-4D38-B592-2DE0CED1F913}" dt="2022-10-04T18:44:34.891" v="2837" actId="14100"/>
          <ac:picMkLst>
            <pc:docMk/>
            <pc:sldMk cId="973222466" sldId="383"/>
            <ac:picMk id="11" creationId="{8EBC30DE-3DB3-F453-2BAC-83154B89867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10/4/2022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Edrych nol ar y gweithgareddau cynigwyd yn sesiwn 1.</a:t>
            </a:r>
          </a:p>
        </p:txBody>
      </p:sp>
      <p:sp>
        <p:nvSpPr>
          <p:cNvPr id="4" name="Dalfan Rhif y Sleid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417012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sz="1200" dirty="0">
                <a:solidFill>
                  <a:schemeClr val="dk1"/>
                </a:solidFill>
              </a:rPr>
              <a:t>Beth allwn ni wneud? Pam?</a:t>
            </a:r>
          </a:p>
          <a:p>
            <a:endParaRPr lang="cy-GB" sz="1200" dirty="0">
              <a:solidFill>
                <a:schemeClr val="dk1"/>
              </a:solidFill>
            </a:endParaRPr>
          </a:p>
          <a:p>
            <a:r>
              <a:rPr lang="cy-GB" dirty="0">
                <a:solidFill>
                  <a:schemeClr val="dk1"/>
                </a:solidFill>
              </a:rPr>
              <a:t>Beth yw Llythrennedd Corfforol?</a:t>
            </a:r>
          </a:p>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422926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Pwysigrwydd cymhelliant, hyder, sgiliau corfforol, gwybodaeth a dealltwriaeth i sicrhau ymrwymiad i weithgareddau corfforol gydol oes.</a:t>
            </a:r>
          </a:p>
        </p:txBody>
      </p:sp>
      <p:sp>
        <p:nvSpPr>
          <p:cNvPr id="4" name="Dalfan Rhif y Sleid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913358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Gwyliwch y fideo</a:t>
            </a:r>
          </a:p>
        </p:txBody>
      </p:sp>
      <p:sp>
        <p:nvSpPr>
          <p:cNvPr id="4" name="Dalfan Rhif y Sleid 3"/>
          <p:cNvSpPr>
            <a:spLocks noGrp="1"/>
          </p:cNvSpPr>
          <p:nvPr>
            <p:ph type="sldNum" sz="quarter" idx="5"/>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715249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b="1" dirty="0"/>
              <a:t>Sport Wales</a:t>
            </a:r>
          </a:p>
          <a:p>
            <a:endParaRPr lang="en-GB" dirty="0"/>
          </a:p>
          <a:p>
            <a:r>
              <a:rPr lang="en-GB" dirty="0"/>
              <a:t>Sport Wales is the national organisation responsible for developing and promoting sport and physical activity in Wales. We are the main adviser on sporting matters to the Welsh Government, with a responsibility for distributing National Lottery funds to both elite and grass-roots sport across the country. As an organisation, we are committed to developing an active, healthy and successful Wales, where every citizen, from every community, can participate in sport and physical recreation and reach their potential, irrespective of background and circumstance. Since 2000, Sport Wales has been commissioned to support the development and delivery of sport and physical activity programmes within schools across Wales. The organisation has a proven track record in coordinating the delivery of sport and physical activity within school settings and in the community, and the capability to unite a network of experts across organisations and institutions to work in collaboration. Therefore, Sport Wales are a well-positioned central body to lead on the physical literacy agenda in Wales.</a:t>
            </a:r>
          </a:p>
          <a:p>
            <a:endParaRPr lang="en-GB" dirty="0"/>
          </a:p>
          <a:p>
            <a:r>
              <a:rPr lang="en-GB" dirty="0"/>
              <a:t>Over the past 17 years, there have been several programmes and initiatives that delivered many successes, but with this came a tremendous amount of learning. In 2000, we introduced the Dragon Sport programme, which aimed to enhance extracurricular provision for 7- to 11-year-olds (Key Stage 2). The year 2002 saw the introduction of the PE and School Sport (PESS) programme, which supported curriculum physical education (PE) through targeted professional development opportunities (Sport Wales, 2001). The success achieved within Dragon Sport and PESS highlighted a gap in provision for secondary schools. This led to the introduction of the 5x60 programme in 2006 targeting secondary schools’ extracurricular provision (Sport Wales, 2006).</a:t>
            </a:r>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403221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dirty="0"/>
              <a:t>The global COVID-19 pandemic highlighted the importance of access to the outdoors and in particular green spaces (BMJ, 2020), compounding existing concerns in society about the lack of opportunities for children to roam and play in green spaces (</a:t>
            </a:r>
            <a:r>
              <a:rPr lang="en-GB" dirty="0" err="1"/>
              <a:t>Louv</a:t>
            </a:r>
            <a:r>
              <a:rPr lang="en-GB" dirty="0"/>
              <a:t>, 2005; Gill, 2007; API, 2019). The continuing developments in technology and the loss of green spaces available for children’s play in both urban and rural areas inevitably means that children spend more of their leisure time on electronic devices, in front of televisions and computer screens, as such growing up without the same opportunities for physical and free play that were experienced by past generations (Palmer, 2006; API, 2019). This has raised concerns about levels of sedentary behaviour in children (Gray et al., 2015). Allied to this is an increasing awareness of the outdoor environment as an integral and valued resource for children’s learning and development (</a:t>
            </a:r>
            <a:r>
              <a:rPr lang="en-GB" dirty="0" err="1"/>
              <a:t>Louv</a:t>
            </a:r>
            <a:r>
              <a:rPr lang="en-GB" dirty="0"/>
              <a:t>, 2005; Waite, 2011; Wilson, 2012), in particular the natural environment, where learning incorporates increased levels of physical activity (</a:t>
            </a:r>
            <a:r>
              <a:rPr lang="en-GB" dirty="0" err="1"/>
              <a:t>Dyment</a:t>
            </a:r>
            <a:r>
              <a:rPr lang="en-GB" dirty="0"/>
              <a:t> and Bell, 2008; Gray et al., 2015), improved motor development (</a:t>
            </a:r>
            <a:r>
              <a:rPr lang="en-GB" dirty="0" err="1"/>
              <a:t>Fjortoft</a:t>
            </a:r>
            <a:r>
              <a:rPr lang="en-GB" dirty="0"/>
              <a:t>, 2004; Goodway et al., 2019) and increased opportunities for developing creativity (Hyndman and Mahony, 2018).</a:t>
            </a:r>
          </a:p>
          <a:p>
            <a:endParaRPr lang="en-GB" dirty="0"/>
          </a:p>
          <a:p>
            <a:r>
              <a:rPr lang="en-GB" dirty="0"/>
              <a:t>Chapter 10 An Introduction to Primary Physical Education. Available from: VitalSource Bookshelf, (2nd Edition). Taylor &amp; Francis, 2022</a:t>
            </a:r>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993805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967027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2087806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m.bowen@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DNDNvLBQV2w" TargetMode="External"/><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21.png"/><Relationship Id="rId4" Type="http://schemas.openxmlformats.org/officeDocument/2006/relationships/hyperlink" Target="https://youtu.be/fyCm6ZLRCbQ"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itbag.sport.wales/cy/" TargetMode="External"/><Relationship Id="rId7"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hyperlink" Target="https://citbag.sport.wales/en/skills-games/crazy-capers/" TargetMode="External"/><Relationship Id="rId5" Type="http://schemas.openxmlformats.org/officeDocument/2006/relationships/hyperlink" Target="https://citbag.sport.wales/en/" TargetMode="External"/><Relationship Id="rId4" Type="http://schemas.openxmlformats.org/officeDocument/2006/relationships/hyperlink" Target="https://citbag.sport.wales/cy/skills-games/dwli-dw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hwb.gov.wales/playlists/view/6077e34f-cbf9-4a9d-813d-1aba983b862e/cy/1?options=CNIQ39k7rbEp4zsz8OdGxip83XDxyAM%252BxyuNqUgoOrvEtxGXwma9Q0UtNK7LrNnQnL8NVHxkwcu%252BPl0Q%252Bs3r%252BpBj7RHxupfLA7IsLWUM1Bz485n2Qo%252FPbqLi7RFnkpOECB6YANj4fd14dqeFCWdnuZx8EoAooxSSgSGqwPNHAAHGYC0QhA1k7wtAgD6bbMZMU2p068%252F72foTezooVmhuMQ%253D%253D"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hyperlink" Target="https://hwb.gov.wales/playlists/view/6077e34f-cbf9-4a9d-813d-1aba983b862e/en/1?options=CNIQ39k7rbEp4zsz8OdGxip83XDxyAM%252BxyuNqUgoOrvEtxGXwma9Q0UtNK7LrNnQnL8NVHxkwcu%252BPl0Q%252Bs3r%252BpBj7RHxupfLA7IsLWUM1Bz485n2Qo%252FPbqLi7RFnkpOECB6YANj4fd14dqeFCWdnuZx8EoAooxSSgSGqwPNHAAHGYC0QhA1k7wtAgD6bbMZMU2p068%252F72foTezooVmhuMQ%253D%253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annafreud.org/" TargetMode="Externa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hyperlink" Target="https://www.teachappy.co.uk/" TargetMode="External"/><Relationship Id="rId2" Type="http://schemas.openxmlformats.org/officeDocument/2006/relationships/hyperlink" Target="https://www.intofilm.org/" TargetMode="External"/><Relationship Id="rId1" Type="http://schemas.openxmlformats.org/officeDocument/2006/relationships/slideLayout" Target="../slideLayouts/slideLayout15.xml"/><Relationship Id="rId5" Type="http://schemas.openxmlformats.org/officeDocument/2006/relationships/image" Target="../media/image27.png"/><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hyperlink" Target="https://hwb.gov.wales/parthau/cadwn-ddiogel-ar-lein/" TargetMode="External"/><Relationship Id="rId7" Type="http://schemas.openxmlformats.org/officeDocument/2006/relationships/hyperlink" Target="https://hwb.gov.wales/zones/keeping-safe-online/" TargetMode="External"/><Relationship Id="rId2" Type="http://schemas.openxmlformats.org/officeDocument/2006/relationships/hyperlink" Target="https://hwb.gov.wales/playlists/view/b86640ce-87e3-4a6c-9729-f058556d0507/cy/1?options=CNIQ39k7rbEp4zsz8OdGxip83XDxyAM%252BxyuNqUgoOrvEtxGXwma9Q0UtNK7LrNnQJ6RrdDPbhh4v5rO0kEIh1Ec9d5T6XZrvjedOt0%252B45jKO4kE5rKUAG%252B5v49%252FwroLv5S3PYwo%252BRiRuYQ0O%252FdCEDROpucsWvB%252BvLYex3D%252BILQ8vn9DVihqzlAyl1Qjt60XNyHL9HvX8cgd5m1ZkgSkb1Q%253D%253D" TargetMode="External"/><Relationship Id="rId1" Type="http://schemas.openxmlformats.org/officeDocument/2006/relationships/slideLayout" Target="../slideLayouts/slideLayout15.xml"/><Relationship Id="rId6" Type="http://schemas.openxmlformats.org/officeDocument/2006/relationships/hyperlink" Target="https://hwb.gov.wales/playlists/view/b86640ce-87e3-4a6c-9729-f058556d0507/en/1?options=CNIQ39k7rbEp4zsz8OdGxip83XDxyAM%252BxyuNqUgoOrvEtxGXwma9Q0UtNK7LrNnQJ6RrdDPbhh4v5rO0kEIh1Ec9d5T6XZrvjedOt0%252B45jKO4kE5rKUAG%252B5v49%252FwroLv5S3PYwo%252BRiRuYQ0O%252FdCEDROpucsWvB%252BvLYex3D%252BILQ8vn9DVihqzlAyl1Qjt60XNyHL9HvX8cgd5m1ZkgSkb1Q%253D%253D" TargetMode="External"/><Relationship Id="rId5" Type="http://schemas.openxmlformats.org/officeDocument/2006/relationships/hyperlink" Target="https://swgfl.org.uk/topics/digital-wellbeing/" TargetMode="External"/><Relationship Id="rId4" Type="http://schemas.openxmlformats.org/officeDocument/2006/relationships/hyperlink" Target="https://swgfl.org.uk/"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hyperlink" Target="https://hwb.gov.wales/repository/resource/b82cd501-9136-4e24-a2ec-0ebefd96a83b" TargetMode="External"/><Relationship Id="rId7" Type="http://schemas.openxmlformats.org/officeDocument/2006/relationships/hyperlink" Target="https://gov.wales/sites/default/files/publications/2022-01/curriculum-for-wales-relationships-sexuality-education-code.pdf" TargetMode="External"/><Relationship Id="rId2" Type="http://schemas.openxmlformats.org/officeDocument/2006/relationships/hyperlink" Target="https://hwb.gov.wales/repository/resource/89601a5a-3578-4dca-b918-43ad13d01de5" TargetMode="External"/><Relationship Id="rId1" Type="http://schemas.openxmlformats.org/officeDocument/2006/relationships/slideLayout" Target="../slideLayouts/slideLayout15.xml"/><Relationship Id="rId6" Type="http://schemas.openxmlformats.org/officeDocument/2006/relationships/hyperlink" Target="https://llyw.cymru/sites/default/files/publications/2022-01/cwricwlwm-i-gymru-cod-addysg-cydberthynas-rhywioldeb.pdf" TargetMode="External"/><Relationship Id="rId5" Type="http://schemas.openxmlformats.org/officeDocument/2006/relationships/image" Target="../media/image30.png"/><Relationship Id="rId4" Type="http://schemas.openxmlformats.org/officeDocument/2006/relationships/image" Target="../media/image29.png"/><Relationship Id="rId9" Type="http://schemas.openxmlformats.org/officeDocument/2006/relationships/image" Target="../media/image3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8" Type="http://schemas.openxmlformats.org/officeDocument/2006/relationships/hyperlink" Target="file:///C:\Users\m.bowen\OneDrive%20-%20University%20of%20Wales%20Trinity%20Saint%20David\Desktop\Dogfennau%20Iechyd%20Lles%20a%2007\ID%20The%20Window%20of%20Tolerance%2020%2006%2016.pdf" TargetMode="External"/><Relationship Id="rId3" Type="http://schemas.openxmlformats.org/officeDocument/2006/relationships/hyperlink" Target="https://onedrive.live.com/view.aspx?resid=B6E63B30C05CB183!4596&amp;ithint=file%2cxlsx&amp;authkey=!APy6C-LiEQZ2DFM" TargetMode="External"/><Relationship Id="rId7" Type="http://schemas.openxmlformats.org/officeDocument/2006/relationships/hyperlink" Target="https://mentallyhealthyschools.org.uk/media/2133/feelings-activities-welsh.pdf" TargetMode="Externa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hyperlink" Target="https://www.youtube.com/watch?v=bb2hhcYJV5I" TargetMode="External"/><Relationship Id="rId5" Type="http://schemas.openxmlformats.org/officeDocument/2006/relationships/hyperlink" Target="https://www.psychologytoday.com/us/blog/because-we-are-bad/202102/how-talk-children-and-teens-about-mental-illness" TargetMode="External"/><Relationship Id="rId4" Type="http://schemas.openxmlformats.org/officeDocument/2006/relationships/hyperlink" Target="https://link.springer.com/content/pdf/10.1007/978-3-031-04108-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8549E71A-DB9C-E190-6737-20819D8F6B2E}"/>
              </a:ext>
            </a:extLst>
          </p:cNvPr>
          <p:cNvSpPr txBox="1"/>
          <p:nvPr/>
        </p:nvSpPr>
        <p:spPr>
          <a:xfrm>
            <a:off x="1707370" y="5253335"/>
            <a:ext cx="6236964" cy="1107996"/>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cy-GB" sz="2400" dirty="0">
                <a:solidFill>
                  <a:schemeClr val="bg1"/>
                </a:solidFill>
              </a:rPr>
              <a:t>ECAD5008 Iechyd a Lles / </a:t>
            </a:r>
            <a:r>
              <a:rPr lang="cy-GB" sz="2400" dirty="0" err="1">
                <a:solidFill>
                  <a:schemeClr val="bg1"/>
                </a:solidFill>
              </a:rPr>
              <a:t>Health</a:t>
            </a:r>
            <a:r>
              <a:rPr lang="cy-GB" sz="2400" dirty="0">
                <a:solidFill>
                  <a:schemeClr val="bg1"/>
                </a:solidFill>
              </a:rPr>
              <a:t> </a:t>
            </a:r>
            <a:r>
              <a:rPr lang="cy-GB" sz="2400" dirty="0" err="1">
                <a:solidFill>
                  <a:schemeClr val="bg1"/>
                </a:solidFill>
              </a:rPr>
              <a:t>and</a:t>
            </a:r>
            <a:r>
              <a:rPr lang="cy-GB" sz="2400" dirty="0">
                <a:solidFill>
                  <a:schemeClr val="bg1"/>
                </a:solidFill>
              </a:rPr>
              <a:t> Well-</a:t>
            </a:r>
            <a:r>
              <a:rPr lang="cy-GB" sz="2400" dirty="0" err="1">
                <a:solidFill>
                  <a:schemeClr val="bg1"/>
                </a:solidFill>
              </a:rPr>
              <a:t>being</a:t>
            </a:r>
            <a:endParaRPr lang="cy-GB" sz="2400" dirty="0">
              <a:solidFill>
                <a:schemeClr val="bg1"/>
              </a:solidFill>
            </a:endParaRPr>
          </a:p>
          <a:p>
            <a:pPr algn="ctr"/>
            <a:r>
              <a:rPr lang="cy-GB" sz="2400" dirty="0">
                <a:solidFill>
                  <a:schemeClr val="bg1"/>
                </a:solidFill>
              </a:rPr>
              <a:t>Meryl Bowen </a:t>
            </a:r>
            <a:r>
              <a:rPr lang="cy-GB" sz="2400" dirty="0">
                <a:solidFill>
                  <a:schemeClr val="accent4">
                    <a:lumMod val="60000"/>
                    <a:lumOff val="40000"/>
                  </a:schemeClr>
                </a:solidFill>
                <a:hlinkClick r:id="rId2">
                  <a:extLst>
                    <a:ext uri="{A12FA001-AC4F-418D-AE19-62706E023703}">
                      <ahyp:hlinkClr xmlns:ahyp="http://schemas.microsoft.com/office/drawing/2018/hyperlinkcolor" val="tx"/>
                    </a:ext>
                  </a:extLst>
                </a:hlinkClick>
              </a:rPr>
              <a:t>m.bowen@uwtsd.ac.uk</a:t>
            </a:r>
            <a:endParaRPr lang="cy-GB" sz="2400" dirty="0">
              <a:solidFill>
                <a:schemeClr val="accent4">
                  <a:lumMod val="60000"/>
                  <a:lumOff val="40000"/>
                </a:schemeClr>
              </a:solidFill>
            </a:endParaRPr>
          </a:p>
          <a:p>
            <a:pPr algn="ctr"/>
            <a:endParaRPr lang="cy-GB" dirty="0">
              <a:solidFill>
                <a:schemeClr val="bg1"/>
              </a:solidFill>
            </a:endParaRP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59EDFDAD-0B65-95F9-8939-2CE334723B24}"/>
              </a:ext>
            </a:extLst>
          </p:cNvPr>
          <p:cNvGraphicFramePr>
            <a:graphicFrameLocks noGrp="1"/>
          </p:cNvGraphicFramePr>
          <p:nvPr>
            <p:extLst>
              <p:ext uri="{D42A27DB-BD31-4B8C-83A1-F6EECF244321}">
                <p14:modId xmlns:p14="http://schemas.microsoft.com/office/powerpoint/2010/main" val="12092429"/>
              </p:ext>
            </p:extLst>
          </p:nvPr>
        </p:nvGraphicFramePr>
        <p:xfrm>
          <a:off x="504884" y="701228"/>
          <a:ext cx="7780816" cy="4572000"/>
        </p:xfrm>
        <a:graphic>
          <a:graphicData uri="http://schemas.openxmlformats.org/drawingml/2006/table">
            <a:tbl>
              <a:tblPr firstRow="1" bandRow="1">
                <a:tableStyleId>{5C22544A-7EE6-4342-B048-85BDC9FD1C3A}</a:tableStyleId>
              </a:tblPr>
              <a:tblGrid>
                <a:gridCol w="3890408">
                  <a:extLst>
                    <a:ext uri="{9D8B030D-6E8A-4147-A177-3AD203B41FA5}">
                      <a16:colId xmlns:a16="http://schemas.microsoft.com/office/drawing/2014/main" val="2005704710"/>
                    </a:ext>
                  </a:extLst>
                </a:gridCol>
                <a:gridCol w="3890408">
                  <a:extLst>
                    <a:ext uri="{9D8B030D-6E8A-4147-A177-3AD203B41FA5}">
                      <a16:colId xmlns:a16="http://schemas.microsoft.com/office/drawing/2014/main" val="387335332"/>
                    </a:ext>
                  </a:extLst>
                </a:gridCol>
              </a:tblGrid>
              <a:tr h="587631">
                <a:tc>
                  <a:txBody>
                    <a:bodyPr/>
                    <a:lstStyle/>
                    <a:p>
                      <a:pPr algn="ctr"/>
                      <a:r>
                        <a:rPr lang="cy-GB" sz="2000" dirty="0"/>
                        <a:t>Datganiadau Yr Hyn sy’n Bwysig</a:t>
                      </a:r>
                    </a:p>
                    <a:p>
                      <a:pPr algn="ctr"/>
                      <a:r>
                        <a:rPr lang="cy-GB" sz="2000" dirty="0"/>
                        <a:t>Iechyd a Lles</a:t>
                      </a:r>
                      <a:endParaRPr lang="en-GB" sz="2000" dirty="0"/>
                    </a:p>
                  </a:txBody>
                  <a:tcPr/>
                </a:tc>
                <a:tc>
                  <a:txBody>
                    <a:bodyPr/>
                    <a:lstStyle/>
                    <a:p>
                      <a:pPr algn="ctr"/>
                      <a:r>
                        <a:rPr lang="cy-GB" sz="2000" dirty="0" err="1"/>
                        <a:t>What</a:t>
                      </a:r>
                      <a:r>
                        <a:rPr lang="cy-GB" sz="2000" dirty="0"/>
                        <a:t> </a:t>
                      </a:r>
                      <a:r>
                        <a:rPr lang="cy-GB" sz="2000" dirty="0" err="1"/>
                        <a:t>Matters</a:t>
                      </a:r>
                      <a:r>
                        <a:rPr lang="cy-GB" sz="2000" dirty="0"/>
                        <a:t> </a:t>
                      </a:r>
                      <a:r>
                        <a:rPr lang="cy-GB" sz="2000" dirty="0" err="1"/>
                        <a:t>Statements</a:t>
                      </a:r>
                      <a:endParaRPr lang="cy-GB" sz="2000" dirty="0"/>
                    </a:p>
                    <a:p>
                      <a:pPr algn="ctr"/>
                      <a:r>
                        <a:rPr lang="cy-GB" sz="2000" dirty="0" err="1"/>
                        <a:t>Health</a:t>
                      </a:r>
                      <a:r>
                        <a:rPr lang="cy-GB" sz="2000" dirty="0"/>
                        <a:t> </a:t>
                      </a:r>
                      <a:r>
                        <a:rPr lang="cy-GB" sz="2000" dirty="0" err="1"/>
                        <a:t>and</a:t>
                      </a:r>
                      <a:r>
                        <a:rPr lang="cy-GB" sz="2000" dirty="0"/>
                        <a:t> Well-</a:t>
                      </a:r>
                      <a:r>
                        <a:rPr lang="cy-GB" sz="2000" dirty="0" err="1"/>
                        <a:t>being</a:t>
                      </a:r>
                      <a:endParaRPr lang="en-GB" sz="2000" dirty="0"/>
                    </a:p>
                  </a:txBody>
                  <a:tcPr/>
                </a:tc>
                <a:extLst>
                  <a:ext uri="{0D108BD9-81ED-4DB2-BD59-A6C34878D82A}">
                    <a16:rowId xmlns:a16="http://schemas.microsoft.com/office/drawing/2014/main" val="2700785385"/>
                  </a:ext>
                </a:extLst>
              </a:tr>
              <a:tr h="536707">
                <a:tc>
                  <a:txBody>
                    <a:bodyPr/>
                    <a:lstStyle/>
                    <a:p>
                      <a:r>
                        <a:rPr lang="cy-GB" sz="1600" kern="1200" dirty="0">
                          <a:solidFill>
                            <a:schemeClr val="dk1"/>
                          </a:solidFill>
                          <a:effectLst/>
                          <a:latin typeface="+mn-lt"/>
                          <a:ea typeface="+mn-ea"/>
                          <a:cs typeface="+mn-cs"/>
                        </a:rPr>
                        <a:t>Mae datblygu iechyd a lles y corff yn arwain at fuddiannau gydol oes.</a:t>
                      </a:r>
                      <a:endParaRPr lang="en-GB" sz="1600" dirty="0"/>
                    </a:p>
                  </a:txBody>
                  <a:tcPr/>
                </a:tc>
                <a:tc>
                  <a:txBody>
                    <a:bodyPr/>
                    <a:lstStyle/>
                    <a:p>
                      <a:r>
                        <a:rPr lang="en-GB" sz="1600" kern="1200" dirty="0">
                          <a:solidFill>
                            <a:schemeClr val="dk1"/>
                          </a:solidFill>
                          <a:effectLst/>
                          <a:latin typeface="+mn-lt"/>
                          <a:ea typeface="+mn-ea"/>
                          <a:cs typeface="+mn-cs"/>
                        </a:rPr>
                        <a:t>Developing physical health and well-being has lifelong benefits. </a:t>
                      </a:r>
                      <a:endParaRPr lang="en-GB" sz="1600" dirty="0"/>
                    </a:p>
                  </a:txBody>
                  <a:tcPr/>
                </a:tc>
                <a:extLst>
                  <a:ext uri="{0D108BD9-81ED-4DB2-BD59-A6C34878D82A}">
                    <a16:rowId xmlns:a16="http://schemas.microsoft.com/office/drawing/2014/main" val="2702968135"/>
                  </a:ext>
                </a:extLst>
              </a:tr>
              <a:tr h="689827">
                <a:tc>
                  <a:txBody>
                    <a:bodyPr/>
                    <a:lstStyle/>
                    <a:p>
                      <a:r>
                        <a:rPr lang="cy-GB" sz="1600" b="0" kern="1200" dirty="0">
                          <a:solidFill>
                            <a:schemeClr val="dk1"/>
                          </a:solidFill>
                          <a:effectLst/>
                          <a:latin typeface="+mn-lt"/>
                          <a:ea typeface="+mn-ea"/>
                          <a:cs typeface="+mn-cs"/>
                        </a:rPr>
                        <a:t>Mae’r ffordd rydym yn prosesu ein profiadau ac yn ymateb iddyn nhw yn effeithio ar ein hiechyd meddwl a’n lles emosiynol.</a:t>
                      </a:r>
                      <a:endParaRPr lang="en-GB" sz="1600" b="0" dirty="0"/>
                    </a:p>
                  </a:txBody>
                  <a:tcPr/>
                </a:tc>
                <a:tc>
                  <a:txBody>
                    <a:bodyPr/>
                    <a:lstStyle/>
                    <a:p>
                      <a:r>
                        <a:rPr lang="en-GB" sz="1600" kern="1200" dirty="0">
                          <a:solidFill>
                            <a:schemeClr val="dk1"/>
                          </a:solidFill>
                          <a:effectLst/>
                          <a:latin typeface="+mn-lt"/>
                          <a:ea typeface="+mn-ea"/>
                          <a:cs typeface="+mn-cs"/>
                        </a:rPr>
                        <a:t>How we process and respond to our experiences affects our mental health and emotional well-being.</a:t>
                      </a:r>
                      <a:endParaRPr lang="en-GB" sz="1600" dirty="0"/>
                    </a:p>
                  </a:txBody>
                  <a:tcPr/>
                </a:tc>
                <a:extLst>
                  <a:ext uri="{0D108BD9-81ED-4DB2-BD59-A6C34878D82A}">
                    <a16:rowId xmlns:a16="http://schemas.microsoft.com/office/drawing/2014/main" val="4046909032"/>
                  </a:ext>
                </a:extLst>
              </a:tr>
              <a:tr h="689827">
                <a:tc>
                  <a:txBody>
                    <a:bodyPr/>
                    <a:lstStyle/>
                    <a:p>
                      <a:r>
                        <a:rPr lang="cy-GB" sz="1600" b="0" kern="1200" dirty="0">
                          <a:solidFill>
                            <a:schemeClr val="dk1"/>
                          </a:solidFill>
                          <a:effectLst/>
                          <a:latin typeface="+mn-lt"/>
                          <a:ea typeface="+mn-ea"/>
                          <a:cs typeface="+mn-cs"/>
                        </a:rPr>
                        <a:t>Mae’r ffordd rydym yn gwneud penderfyniadau yn effeithio ar ansawdd ein bywydau ni a bywydau eraill</a:t>
                      </a:r>
                      <a:endParaRPr lang="en-GB" sz="1600" b="0" dirty="0"/>
                    </a:p>
                  </a:txBody>
                  <a:tcPr/>
                </a:tc>
                <a:tc>
                  <a:txBody>
                    <a:bodyPr/>
                    <a:lstStyle/>
                    <a:p>
                      <a:r>
                        <a:rPr lang="en-GB" sz="1600" kern="1200" dirty="0">
                          <a:solidFill>
                            <a:schemeClr val="dk1"/>
                          </a:solidFill>
                          <a:effectLst/>
                          <a:latin typeface="+mn-lt"/>
                          <a:ea typeface="+mn-ea"/>
                          <a:cs typeface="+mn-cs"/>
                        </a:rPr>
                        <a:t>Our decision-making impacts on the quality of our lives and the lives of others.</a:t>
                      </a:r>
                      <a:endParaRPr lang="en-GB" sz="1600" dirty="0"/>
                    </a:p>
                  </a:txBody>
                  <a:tcPr/>
                </a:tc>
                <a:extLst>
                  <a:ext uri="{0D108BD9-81ED-4DB2-BD59-A6C34878D82A}">
                    <a16:rowId xmlns:a16="http://schemas.microsoft.com/office/drawing/2014/main" val="3338270080"/>
                  </a:ext>
                </a:extLst>
              </a:tr>
              <a:tr h="689827">
                <a:tc>
                  <a:txBody>
                    <a:bodyPr/>
                    <a:lstStyle/>
                    <a:p>
                      <a:r>
                        <a:rPr lang="cy-GB" sz="1600" kern="1200" dirty="0">
                          <a:solidFill>
                            <a:schemeClr val="dk1"/>
                          </a:solidFill>
                          <a:effectLst/>
                          <a:latin typeface="+mn-lt"/>
                          <a:ea typeface="+mn-ea"/>
                          <a:cs typeface="+mn-cs"/>
                        </a:rPr>
                        <a:t>Mae’r ffordd rydym yn ymwneud â dylanwadau cymdeithasol yn siapio pwy ydyn ni, ac yn effeithio ar ein hiechyd a’n lles.</a:t>
                      </a:r>
                      <a:endParaRPr lang="en-GB" sz="1600" dirty="0"/>
                    </a:p>
                  </a:txBody>
                  <a:tcPr/>
                </a:tc>
                <a:tc>
                  <a:txBody>
                    <a:bodyPr/>
                    <a:lstStyle/>
                    <a:p>
                      <a:r>
                        <a:rPr lang="en-GB" sz="1600" kern="1200" dirty="0">
                          <a:solidFill>
                            <a:schemeClr val="dk1"/>
                          </a:solidFill>
                          <a:effectLst/>
                          <a:latin typeface="+mn-lt"/>
                          <a:ea typeface="+mn-ea"/>
                          <a:cs typeface="+mn-cs"/>
                        </a:rPr>
                        <a:t>How we engage with social influences shapes who we are and affects our health and well-being. </a:t>
                      </a:r>
                      <a:endParaRPr lang="en-GB" sz="1600" dirty="0"/>
                    </a:p>
                  </a:txBody>
                  <a:tcPr/>
                </a:tc>
                <a:extLst>
                  <a:ext uri="{0D108BD9-81ED-4DB2-BD59-A6C34878D82A}">
                    <a16:rowId xmlns:a16="http://schemas.microsoft.com/office/drawing/2014/main" val="704791102"/>
                  </a:ext>
                </a:extLst>
              </a:tr>
              <a:tr h="536707">
                <a:tc>
                  <a:txBody>
                    <a:bodyPr/>
                    <a:lstStyle/>
                    <a:p>
                      <a:r>
                        <a:rPr lang="cy-GB" sz="1600" kern="1200" dirty="0">
                          <a:solidFill>
                            <a:schemeClr val="dk1"/>
                          </a:solidFill>
                          <a:effectLst/>
                          <a:latin typeface="+mn-lt"/>
                          <a:ea typeface="+mn-ea"/>
                          <a:cs typeface="+mn-cs"/>
                        </a:rPr>
                        <a:t>Mae cydberthnasau iach yn hanfodol ar gyfer ein lles.</a:t>
                      </a:r>
                      <a:endParaRPr lang="en-GB" sz="1600" dirty="0"/>
                    </a:p>
                  </a:txBody>
                  <a:tcPr/>
                </a:tc>
                <a:tc>
                  <a:txBody>
                    <a:bodyPr/>
                    <a:lstStyle/>
                    <a:p>
                      <a:r>
                        <a:rPr lang="en-GB" sz="1600" kern="1200" dirty="0">
                          <a:solidFill>
                            <a:schemeClr val="dk1"/>
                          </a:solidFill>
                          <a:effectLst/>
                          <a:latin typeface="+mn-lt"/>
                          <a:ea typeface="+mn-ea"/>
                          <a:cs typeface="+mn-cs"/>
                        </a:rPr>
                        <a:t>Healthy relationships are fundamental to our well-being.  </a:t>
                      </a:r>
                      <a:endParaRPr lang="en-GB" sz="1600" dirty="0"/>
                    </a:p>
                  </a:txBody>
                  <a:tcPr/>
                </a:tc>
                <a:extLst>
                  <a:ext uri="{0D108BD9-81ED-4DB2-BD59-A6C34878D82A}">
                    <a16:rowId xmlns:a16="http://schemas.microsoft.com/office/drawing/2014/main" val="1500427254"/>
                  </a:ext>
                </a:extLst>
              </a:tr>
            </a:tbl>
          </a:graphicData>
        </a:graphic>
      </p:graphicFrame>
    </p:spTree>
    <p:extLst>
      <p:ext uri="{BB962C8B-B14F-4D97-AF65-F5344CB8AC3E}">
        <p14:creationId xmlns:p14="http://schemas.microsoft.com/office/powerpoint/2010/main" val="511791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64F3C4B0-E06A-3058-A5EE-F44830F3E7C2}"/>
              </a:ext>
            </a:extLst>
          </p:cNvPr>
          <p:cNvSpPr txBox="1"/>
          <p:nvPr/>
        </p:nvSpPr>
        <p:spPr>
          <a:xfrm>
            <a:off x="404693" y="2090590"/>
            <a:ext cx="3886199" cy="2585323"/>
          </a:xfrm>
          <a:prstGeom prst="rect">
            <a:avLst/>
          </a:prstGeom>
          <a:noFill/>
        </p:spPr>
        <p:txBody>
          <a:bodyPr wrap="square" rtlCol="0">
            <a:spAutoFit/>
          </a:bodyPr>
          <a:lstStyle/>
          <a:p>
            <a:r>
              <a:rPr lang="cy-GB" sz="2400" b="1" kern="1200" dirty="0">
                <a:solidFill>
                  <a:schemeClr val="dk1"/>
                </a:solidFill>
                <a:effectLst/>
                <a:latin typeface="+mn-lt"/>
                <a:ea typeface="+mn-ea"/>
                <a:cs typeface="+mn-cs"/>
              </a:rPr>
              <a:t>Mae datblygu iechyd a lles y corff yn arwain at fuddiannau gydol oes.</a:t>
            </a:r>
          </a:p>
          <a:p>
            <a:endParaRPr lang="cy-GB" dirty="0">
              <a:solidFill>
                <a:schemeClr val="dk1"/>
              </a:solidFill>
            </a:endParaRPr>
          </a:p>
          <a:p>
            <a:endParaRPr lang="cy-GB" dirty="0">
              <a:solidFill>
                <a:schemeClr val="dk1"/>
              </a:solidFill>
            </a:endParaRPr>
          </a:p>
          <a:p>
            <a:endParaRPr lang="cy-GB" dirty="0">
              <a:solidFill>
                <a:schemeClr val="dk1"/>
              </a:solidFill>
            </a:endParaRPr>
          </a:p>
          <a:p>
            <a:endParaRPr lang="cy-GB" dirty="0"/>
          </a:p>
          <a:p>
            <a:endParaRPr lang="cy-GB" dirty="0"/>
          </a:p>
        </p:txBody>
      </p:sp>
      <p:sp>
        <p:nvSpPr>
          <p:cNvPr id="4" name="Blwch Testun 3">
            <a:extLst>
              <a:ext uri="{FF2B5EF4-FFF2-40B4-BE49-F238E27FC236}">
                <a16:creationId xmlns:a16="http://schemas.microsoft.com/office/drawing/2014/main" id="{092DB9B5-F30C-25B3-D76E-4928290C57B3}"/>
              </a:ext>
            </a:extLst>
          </p:cNvPr>
          <p:cNvSpPr txBox="1"/>
          <p:nvPr/>
        </p:nvSpPr>
        <p:spPr>
          <a:xfrm>
            <a:off x="4506258" y="1997218"/>
            <a:ext cx="4310743" cy="2215991"/>
          </a:xfrm>
          <a:prstGeom prst="rect">
            <a:avLst/>
          </a:prstGeom>
          <a:noFill/>
        </p:spPr>
        <p:txBody>
          <a:bodyPr wrap="square" rtlCol="0">
            <a:spAutoFit/>
          </a:bodyPr>
          <a:lstStyle/>
          <a:p>
            <a:r>
              <a:rPr lang="en-GB" sz="2400" b="1" kern="1200" dirty="0">
                <a:solidFill>
                  <a:schemeClr val="dk1"/>
                </a:solidFill>
                <a:effectLst/>
                <a:latin typeface="+mn-lt"/>
                <a:ea typeface="+mn-ea"/>
                <a:cs typeface="+mn-cs"/>
              </a:rPr>
              <a:t>Developing physical health and well-being has lifelong benefits. </a:t>
            </a:r>
            <a:endParaRPr lang="en-GB" sz="2400" b="1" dirty="0"/>
          </a:p>
          <a:p>
            <a:endParaRPr lang="cy-GB" dirty="0"/>
          </a:p>
          <a:p>
            <a:endParaRPr lang="cy-GB" dirty="0"/>
          </a:p>
          <a:p>
            <a:endParaRPr lang="cy-GB" dirty="0"/>
          </a:p>
          <a:p>
            <a:endParaRPr lang="cy-GB" dirty="0"/>
          </a:p>
          <a:p>
            <a:endParaRPr lang="en-GB" dirty="0"/>
          </a:p>
        </p:txBody>
      </p:sp>
    </p:spTree>
    <p:extLst>
      <p:ext uri="{BB962C8B-B14F-4D97-AF65-F5344CB8AC3E}">
        <p14:creationId xmlns:p14="http://schemas.microsoft.com/office/powerpoint/2010/main" val="1542037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E17BF822-1128-7323-1EF8-955396A49C70}"/>
              </a:ext>
            </a:extLst>
          </p:cNvPr>
          <p:cNvSpPr txBox="1"/>
          <p:nvPr/>
        </p:nvSpPr>
        <p:spPr>
          <a:xfrm>
            <a:off x="0" y="203201"/>
            <a:ext cx="8928846" cy="5724644"/>
          </a:xfrm>
          <a:prstGeom prst="rect">
            <a:avLst/>
          </a:prstGeom>
          <a:noFill/>
        </p:spPr>
        <p:txBody>
          <a:bodyPr wrap="square" rtlCol="0">
            <a:spAutoFit/>
          </a:bodyPr>
          <a:lstStyle/>
          <a:p>
            <a:pPr marL="270510"/>
            <a:r>
              <a:rPr lang="cy-GB" sz="1200" b="1" dirty="0">
                <a:effectLst/>
                <a:latin typeface="Arial" panose="020B0604020202020204" pitchFamily="34" charset="0"/>
                <a:ea typeface="DengXian" panose="02010600030101010101" pitchFamily="2" charset="-122"/>
              </a:rPr>
              <a:t>Beth yw’r ystod o brofiadau a gweithgareddau all gefnogi dysgwyr i fwynhau gweithgaredd corfforol gydol oes ac i ofalu amdanyn nhw eu hunain ac eraill?</a:t>
            </a:r>
            <a:endParaRPr lang="cy-GB" sz="1200" dirty="0">
              <a:effectLst/>
              <a:latin typeface="Arial" panose="020B0604020202020204" pitchFamily="34" charset="0"/>
              <a:ea typeface="DengXian" panose="02010600030101010101" pitchFamily="2" charset="-122"/>
            </a:endParaRPr>
          </a:p>
          <a:p>
            <a:pPr marL="270510"/>
            <a:r>
              <a:rPr lang="cy-GB" sz="1200" dirty="0">
                <a:effectLst/>
                <a:latin typeface="Arial" panose="020B0604020202020204" pitchFamily="34" charset="0"/>
                <a:ea typeface="DengXian" panose="02010600030101010101" pitchFamily="2" charset="-122"/>
              </a:rPr>
              <a:t> </a:t>
            </a:r>
          </a:p>
          <a:p>
            <a:pPr marL="270510"/>
            <a:r>
              <a:rPr lang="cy-GB" sz="1200" dirty="0">
                <a:effectLst/>
                <a:latin typeface="Arial" panose="020B0604020202020204" pitchFamily="34" charset="0"/>
                <a:ea typeface="DengXian" panose="02010600030101010101" pitchFamily="2" charset="-122"/>
              </a:rPr>
              <a:t>Gall profiadau dysgu cadarnhaol gefnogi dysgwyr i werthfawrogi gweithgaredd corfforol, gan gynnwys chwaraeon, a gall hyn yn ei dro eu symbylu i fyw bywydau corfforol actif. Gall </a:t>
            </a:r>
            <a:r>
              <a:rPr lang="cy-GB" sz="1200" dirty="0" err="1">
                <a:effectLst/>
                <a:latin typeface="Arial" panose="020B0604020202020204" pitchFamily="34" charset="0"/>
                <a:ea typeface="DengXian" panose="02010600030101010101" pitchFamily="2" charset="-122"/>
              </a:rPr>
              <a:t>addysgegau</a:t>
            </a:r>
            <a:r>
              <a:rPr lang="cy-GB" sz="1200" dirty="0">
                <a:effectLst/>
                <a:latin typeface="Arial" panose="020B0604020202020204" pitchFamily="34" charset="0"/>
                <a:ea typeface="DengXian" panose="02010600030101010101" pitchFamily="2" charset="-122"/>
              </a:rPr>
              <a:t> sy’n canolbwyntio ar y dysgwr megis chwarae pwrpasol, dull aml-sgil, dull Dysgu Gemau er Mwyn Deall (</a:t>
            </a:r>
            <a:r>
              <a:rPr lang="cy-GB" sz="1200" i="1" dirty="0" err="1">
                <a:effectLst/>
                <a:latin typeface="Arial" panose="020B0604020202020204" pitchFamily="34" charset="0"/>
                <a:ea typeface="DengXian" panose="02010600030101010101" pitchFamily="2" charset="-122"/>
              </a:rPr>
              <a:t>Teaching</a:t>
            </a:r>
            <a:r>
              <a:rPr lang="cy-GB" sz="1200" i="1" dirty="0">
                <a:effectLst/>
                <a:latin typeface="Arial" panose="020B0604020202020204" pitchFamily="34" charset="0"/>
                <a:ea typeface="DengXian" panose="02010600030101010101" pitchFamily="2" charset="-122"/>
              </a:rPr>
              <a:t> Games </a:t>
            </a:r>
            <a:r>
              <a:rPr lang="cy-GB" sz="1200" i="1" dirty="0" err="1">
                <a:effectLst/>
                <a:latin typeface="Arial" panose="020B0604020202020204" pitchFamily="34" charset="0"/>
                <a:ea typeface="DengXian" panose="02010600030101010101" pitchFamily="2" charset="-122"/>
              </a:rPr>
              <a:t>for</a:t>
            </a:r>
            <a:r>
              <a:rPr lang="cy-GB" sz="1200" i="1" dirty="0">
                <a:effectLst/>
                <a:latin typeface="Arial" panose="020B0604020202020204" pitchFamily="34" charset="0"/>
                <a:ea typeface="DengXian" panose="02010600030101010101" pitchFamily="2" charset="-122"/>
              </a:rPr>
              <a:t> </a:t>
            </a:r>
            <a:r>
              <a:rPr lang="cy-GB" sz="1200" i="1" dirty="0" err="1">
                <a:effectLst/>
                <a:latin typeface="Arial" panose="020B0604020202020204" pitchFamily="34" charset="0"/>
                <a:ea typeface="DengXian" panose="02010600030101010101" pitchFamily="2" charset="-122"/>
              </a:rPr>
              <a:t>Understanding</a:t>
            </a:r>
            <a:r>
              <a:rPr lang="cy-GB" sz="1200" i="1" dirty="0">
                <a:effectLst/>
                <a:latin typeface="Arial" panose="020B0604020202020204" pitchFamily="34" charset="0"/>
                <a:ea typeface="DengXian" panose="02010600030101010101" pitchFamily="2" charset="-122"/>
              </a:rPr>
              <a:t> (</a:t>
            </a:r>
            <a:r>
              <a:rPr lang="cy-GB" sz="1200" i="1" dirty="0" err="1">
                <a:effectLst/>
                <a:latin typeface="Arial" panose="020B0604020202020204" pitchFamily="34" charset="0"/>
                <a:ea typeface="DengXian" panose="02010600030101010101" pitchFamily="2" charset="-122"/>
              </a:rPr>
              <a:t>TGfU</a:t>
            </a:r>
            <a:r>
              <a:rPr lang="cy-GB" sz="1200" i="1" dirty="0">
                <a:effectLst/>
                <a:latin typeface="Arial" panose="020B0604020202020204" pitchFamily="34" charset="0"/>
                <a:ea typeface="DengXian" panose="02010600030101010101" pitchFamily="2" charset="-122"/>
              </a:rPr>
              <a:t>)</a:t>
            </a:r>
            <a:r>
              <a:rPr lang="cy-GB" sz="1200" dirty="0">
                <a:effectLst/>
                <a:latin typeface="Arial" panose="020B0604020202020204" pitchFamily="34" charset="0"/>
                <a:ea typeface="DengXian" panose="02010600030101010101" pitchFamily="2" charset="-122"/>
              </a:rPr>
              <a:t>) a’r Model Addysg Chwaraeon (</a:t>
            </a:r>
            <a:r>
              <a:rPr lang="cy-GB" sz="1200" i="1" dirty="0" err="1">
                <a:effectLst/>
                <a:latin typeface="Arial" panose="020B0604020202020204" pitchFamily="34" charset="0"/>
                <a:ea typeface="DengXian" panose="02010600030101010101" pitchFamily="2" charset="-122"/>
              </a:rPr>
              <a:t>Sport</a:t>
            </a:r>
            <a:r>
              <a:rPr lang="cy-GB" sz="1200" i="1" dirty="0">
                <a:effectLst/>
                <a:latin typeface="Arial" panose="020B0604020202020204" pitchFamily="34" charset="0"/>
                <a:ea typeface="DengXian" panose="02010600030101010101" pitchFamily="2" charset="-122"/>
              </a:rPr>
              <a:t> </a:t>
            </a:r>
            <a:r>
              <a:rPr lang="cy-GB" sz="1200" i="1" dirty="0" err="1">
                <a:effectLst/>
                <a:latin typeface="Arial" panose="020B0604020202020204" pitchFamily="34" charset="0"/>
                <a:ea typeface="DengXian" panose="02010600030101010101" pitchFamily="2" charset="-122"/>
              </a:rPr>
              <a:t>Education</a:t>
            </a:r>
            <a:r>
              <a:rPr lang="cy-GB" sz="1200" i="1" dirty="0">
                <a:effectLst/>
                <a:latin typeface="Arial" panose="020B0604020202020204" pitchFamily="34" charset="0"/>
                <a:ea typeface="DengXian" panose="02010600030101010101" pitchFamily="2" charset="-122"/>
              </a:rPr>
              <a:t> Model (SEM)</a:t>
            </a:r>
            <a:r>
              <a:rPr lang="cy-GB" sz="1200" dirty="0">
                <a:effectLst/>
                <a:latin typeface="Arial" panose="020B0604020202020204" pitchFamily="34" charset="0"/>
                <a:ea typeface="DengXian" panose="02010600030101010101" pitchFamily="2" charset="-122"/>
              </a:rPr>
              <a:t>) i gyd gyfrannu tuag at ddiwylliant dysgu lle mae gweithgaredd corfforol yn cael ei fwynhau gan bawb. Dylai dysgwyr gael eu cefnogi hefyd i werthfawrogi manteision hyn, gan gynnwys agweddau cymdeithasol, hamdden a pherfformio, yn ogystal â sut mae’n cefnogi eu hiechyd a lles corfforol. Dylai’r gweithgareddau hyn hefyd gefnogi datblygu gwybodaeth, dealltwriaeth a sgiliau trosglwyddadwy o fewn a thu hwnt i elfen iechyd corfforol y Maes hwn. Dylai lleoliadau ac ysgolion ystyried sut mae cyfleoedd, profiadau ac </a:t>
            </a:r>
            <a:r>
              <a:rPr lang="cy-GB" sz="1200" dirty="0" err="1">
                <a:effectLst/>
                <a:latin typeface="Arial" panose="020B0604020202020204" pitchFamily="34" charset="0"/>
                <a:ea typeface="DengXian" panose="02010600030101010101" pitchFamily="2" charset="-122"/>
              </a:rPr>
              <a:t>addysgegau</a:t>
            </a:r>
            <a:r>
              <a:rPr lang="cy-GB" sz="1200" dirty="0">
                <a:effectLst/>
                <a:latin typeface="Arial" panose="020B0604020202020204" pitchFamily="34" charset="0"/>
                <a:ea typeface="DengXian" panose="02010600030101010101" pitchFamily="2" charset="-122"/>
              </a:rPr>
              <a:t>, gan gynnwys cyfranogiad mewn wahanol chwaraeon a gweithgareddau amrywiol, yn cefnogi datblygu a mireinio </a:t>
            </a:r>
            <a:r>
              <a:rPr lang="cy-GB" sz="1200" dirty="0">
                <a:solidFill>
                  <a:srgbClr val="9C32C6"/>
                </a:solidFill>
                <a:effectLst/>
                <a:latin typeface="Arial" panose="020B0604020202020204" pitchFamily="34" charset="0"/>
                <a:ea typeface="DengXian" panose="02010600030101010101" pitchFamily="2" charset="-122"/>
              </a:rPr>
              <a:t>symudiadau echddygol bras </a:t>
            </a:r>
            <a:r>
              <a:rPr lang="cy-GB" sz="1200" dirty="0">
                <a:effectLst/>
                <a:latin typeface="Arial" panose="020B0604020202020204" pitchFamily="34" charset="0"/>
                <a:ea typeface="DengXian" panose="02010600030101010101" pitchFamily="2" charset="-122"/>
              </a:rPr>
              <a:t>a </a:t>
            </a:r>
            <a:r>
              <a:rPr lang="cy-GB" sz="1200" dirty="0">
                <a:solidFill>
                  <a:srgbClr val="9C32C6"/>
                </a:solidFill>
                <a:effectLst/>
                <a:latin typeface="Arial" panose="020B0604020202020204" pitchFamily="34" charset="0"/>
                <a:ea typeface="DengXian" panose="02010600030101010101" pitchFamily="2" charset="-122"/>
              </a:rPr>
              <a:t>symudiadau echddygol manwl</a:t>
            </a:r>
            <a:r>
              <a:rPr lang="cy-GB" sz="1200" dirty="0">
                <a:effectLst/>
                <a:latin typeface="Arial" panose="020B0604020202020204" pitchFamily="34" charset="0"/>
                <a:ea typeface="DengXian" panose="02010600030101010101" pitchFamily="2" charset="-122"/>
              </a:rPr>
              <a:t>, sgiliau trosglwyddadwy a’r gallu i gysylltu cynnydd gyda dyfalbarhad a hyder. Mae gwireddu cynnydd mewn gallu corfforol yn cefnogi symbyliad dysgwyr i ddyfalbarhau ac yn cefnogi eu hyder i barhau gyda gweithgareddau corfforol weddill eu bywydau. </a:t>
            </a:r>
          </a:p>
          <a:p>
            <a:pPr marL="270510"/>
            <a:r>
              <a:rPr lang="cy-GB" sz="1200" dirty="0">
                <a:effectLst/>
                <a:latin typeface="Arial" panose="020B0604020202020204" pitchFamily="34" charset="0"/>
                <a:ea typeface="DengXian" panose="02010600030101010101" pitchFamily="2" charset="-122"/>
              </a:rPr>
              <a:t> </a:t>
            </a:r>
          </a:p>
          <a:p>
            <a:pPr marL="270510"/>
            <a:r>
              <a:rPr lang="cy-GB" sz="1200" dirty="0">
                <a:effectLst/>
                <a:latin typeface="Arial" panose="020B0604020202020204" pitchFamily="34" charset="0"/>
                <a:ea typeface="DengXian" panose="02010600030101010101" pitchFamily="2" charset="-122"/>
              </a:rPr>
              <a:t>Dylid cefnogi dysgwyr i ddatblygu ymddygiadau cadarnhaol yn eu hiechyd a lles ehangach. Gallai hyn berthyn i ystod o ffactorau, gan gynnwys deiet, sylweddau, glendid, haint, yr amgylchedd ffisegol, cwsg a gorffwys. Dylai lleoliadau, ysgolion ac ymarferwyr ystyried pa brofiadau fydd yn cefnogi dysgwyr i ddeall sut y gall y ffactorau hyn ddylanwadu ar eu hiechyd a lles, datblygu’r sgiliau i gefnogi ymddygiadau iach yn perthyn i’r ffactorau hyn a’r hyder ac ysgogiad i gefnogi’r ymddygiadau hyn gydol oes. Er enghraifft, dylai datblygu sgiliau i gefnogi deiet iach a chytbwys ystyried sut mae dysgwyr yn gallu datblygu sgiliau a mwynhad paratoi bwyd sy’n ffurfio rhan o </a:t>
            </a:r>
            <a:r>
              <a:rPr lang="cy-GB" sz="1200" dirty="0" err="1">
                <a:effectLst/>
                <a:latin typeface="Arial" panose="020B0604020202020204" pitchFamily="34" charset="0"/>
                <a:ea typeface="DengXian" panose="02010600030101010101" pitchFamily="2" charset="-122"/>
              </a:rPr>
              <a:t>ddeiet</a:t>
            </a:r>
            <a:r>
              <a:rPr lang="cy-GB" sz="1200" dirty="0">
                <a:effectLst/>
                <a:latin typeface="Arial" panose="020B0604020202020204" pitchFamily="34" charset="0"/>
                <a:ea typeface="DengXian" panose="02010600030101010101" pitchFamily="2" charset="-122"/>
              </a:rPr>
              <a:t> iach a chytbwys. Dylai ymarferwyr gefnogi dysgwyr i adnabod sut mae’r ffactorau hyn yn </a:t>
            </a:r>
            <a:r>
              <a:rPr lang="cy-GB" sz="1200" dirty="0" err="1">
                <a:effectLst/>
                <a:latin typeface="Arial" panose="020B0604020202020204" pitchFamily="34" charset="0"/>
                <a:ea typeface="DengXian" panose="02010600030101010101" pitchFamily="2" charset="-122"/>
              </a:rPr>
              <a:t>rhyng</a:t>
            </a:r>
            <a:r>
              <a:rPr lang="cy-GB" sz="1200" dirty="0">
                <a:effectLst/>
                <a:latin typeface="Arial" panose="020B0604020202020204" pitchFamily="34" charset="0"/>
                <a:ea typeface="DengXian" panose="02010600030101010101" pitchFamily="2" charset="-122"/>
              </a:rPr>
              <a:t>-gysylltiedig ac yn effeithio ar eu hiechyd a lles yn gyfan, nid yr agwedd gorfforol yn unig. Er enghraifft, bydd mwynhad o weithgareddau y tu allan yn dylanwadu ar iechyd meddwl a lles emosiynol dysgwyr.     </a:t>
            </a:r>
          </a:p>
          <a:p>
            <a:pPr marL="270510"/>
            <a:r>
              <a:rPr lang="cy-GB" sz="1200" dirty="0">
                <a:effectLst/>
                <a:latin typeface="Arial" panose="020B0604020202020204" pitchFamily="34" charset="0"/>
                <a:ea typeface="DengXian" panose="02010600030101010101" pitchFamily="2" charset="-122"/>
              </a:rPr>
              <a:t> </a:t>
            </a:r>
          </a:p>
          <a:p>
            <a:pPr marL="270510"/>
            <a:r>
              <a:rPr lang="cy-GB" sz="1200" dirty="0">
                <a:effectLst/>
                <a:latin typeface="Arial" panose="020B0604020202020204" pitchFamily="34" charset="0"/>
                <a:ea typeface="DengXian" panose="02010600030101010101" pitchFamily="2" charset="-122"/>
              </a:rPr>
              <a:t>Bydd tyfu yn cael effaith allweddol ar iechyd a lles dysgwyr a dylai lleoliadau ac ysgolion ystyried sut y byddan nhw’n cefnogi dysgwyr i ddeall a rheoli’r newidiadau datblygiadol yn ogystal â sut mae’r newidiadau hyn yn effeithio ar ddysgwyr mewn gwahanol ffyrdd. Dylid cynnig cyfleoedd i ddysgwyr asesu a rheoli risg fel y gallan nhw gadw eu hunain ac eraill yn ddiogel. Dylai lleoliadau ac ysgolion hefyd ystyried pa strategaethau y gallai fod eu hangen ar ei dysgwyr i ymyrryd yn ddiogel i gefnogi eraill a allai fod mewn perygl. Gallai hyn gynnwys sgiliau achub bywyd a chymorth cyntaf.</a:t>
            </a:r>
          </a:p>
          <a:p>
            <a:endParaRPr lang="cy-GB" dirty="0"/>
          </a:p>
        </p:txBody>
      </p:sp>
    </p:spTree>
    <p:extLst>
      <p:ext uri="{BB962C8B-B14F-4D97-AF65-F5344CB8AC3E}">
        <p14:creationId xmlns:p14="http://schemas.microsoft.com/office/powerpoint/2010/main" val="804927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Blwch Testun 3">
            <a:extLst>
              <a:ext uri="{FF2B5EF4-FFF2-40B4-BE49-F238E27FC236}">
                <a16:creationId xmlns:a16="http://schemas.microsoft.com/office/drawing/2014/main" id="{9A7D41B2-1150-01E5-7F04-8E0C2A6BFEEC}"/>
              </a:ext>
            </a:extLst>
          </p:cNvPr>
          <p:cNvSpPr txBox="1"/>
          <p:nvPr/>
        </p:nvSpPr>
        <p:spPr>
          <a:xfrm>
            <a:off x="41835" y="179294"/>
            <a:ext cx="8659906" cy="6207725"/>
          </a:xfrm>
          <a:prstGeom prst="rect">
            <a:avLst/>
          </a:prstGeom>
          <a:noFill/>
        </p:spPr>
        <p:txBody>
          <a:bodyPr wrap="square" rtlCol="0">
            <a:spAutoFit/>
          </a:bodyPr>
          <a:lstStyle/>
          <a:p>
            <a:pPr marL="270510">
              <a:lnSpc>
                <a:spcPct val="107000"/>
              </a:lnSpc>
              <a:spcAft>
                <a:spcPts val="800"/>
              </a:spcAft>
            </a:pPr>
            <a:r>
              <a:rPr lang="cy-GB" sz="1200" b="1" dirty="0" err="1">
                <a:effectLst/>
                <a:latin typeface="Arial" panose="020B0604020202020204" pitchFamily="34" charset="0"/>
                <a:ea typeface="Calibri" panose="020F0502020204030204" pitchFamily="34" charset="0"/>
                <a:cs typeface="Arial" panose="020B0604020202020204" pitchFamily="34" charset="0"/>
              </a:rPr>
              <a:t>What</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are</a:t>
            </a:r>
            <a:r>
              <a:rPr lang="cy-GB" sz="1200" b="1" dirty="0">
                <a:effectLst/>
                <a:latin typeface="Arial" panose="020B0604020202020204" pitchFamily="34" charset="0"/>
                <a:ea typeface="Calibri" panose="020F0502020204030204" pitchFamily="34" charset="0"/>
                <a:cs typeface="Arial" panose="020B0604020202020204" pitchFamily="34" charset="0"/>
              </a:rPr>
              <a:t> the </a:t>
            </a:r>
            <a:r>
              <a:rPr lang="cy-GB" sz="1200" b="1" dirty="0" err="1">
                <a:effectLst/>
                <a:latin typeface="Arial" panose="020B0604020202020204" pitchFamily="34" charset="0"/>
                <a:ea typeface="Calibri" panose="020F0502020204030204" pitchFamily="34" charset="0"/>
                <a:cs typeface="Arial" panose="020B0604020202020204" pitchFamily="34" charset="0"/>
              </a:rPr>
              <a:t>range</a:t>
            </a:r>
            <a:r>
              <a:rPr lang="cy-GB" sz="1200" b="1" dirty="0">
                <a:effectLst/>
                <a:latin typeface="Arial" panose="020B0604020202020204" pitchFamily="34" charset="0"/>
                <a:ea typeface="Calibri" panose="020F0502020204030204" pitchFamily="34" charset="0"/>
                <a:cs typeface="Arial" panose="020B0604020202020204" pitchFamily="34" charset="0"/>
              </a:rPr>
              <a:t> of </a:t>
            </a:r>
            <a:r>
              <a:rPr lang="cy-GB" sz="1200" b="1" dirty="0" err="1">
                <a:effectLst/>
                <a:latin typeface="Arial" panose="020B0604020202020204" pitchFamily="34" charset="0"/>
                <a:ea typeface="Calibri" panose="020F0502020204030204" pitchFamily="34" charset="0"/>
                <a:cs typeface="Arial" panose="020B0604020202020204" pitchFamily="34" charset="0"/>
              </a:rPr>
              <a:t>experiences</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and</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activities</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that</a:t>
            </a:r>
            <a:r>
              <a:rPr lang="cy-GB" sz="1200" b="1" dirty="0">
                <a:effectLst/>
                <a:latin typeface="Arial" panose="020B0604020202020204" pitchFamily="34" charset="0"/>
                <a:ea typeface="Calibri" panose="020F0502020204030204" pitchFamily="34" charset="0"/>
                <a:cs typeface="Arial" panose="020B0604020202020204" pitchFamily="34" charset="0"/>
              </a:rPr>
              <a:t> can </a:t>
            </a:r>
            <a:r>
              <a:rPr lang="cy-GB" sz="1200" b="1" dirty="0" err="1">
                <a:effectLst/>
                <a:latin typeface="Arial" panose="020B0604020202020204" pitchFamily="34" charset="0"/>
                <a:ea typeface="Calibri" panose="020F0502020204030204" pitchFamily="34" charset="0"/>
                <a:cs typeface="Arial" panose="020B0604020202020204" pitchFamily="34" charset="0"/>
              </a:rPr>
              <a:t>support</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learners</a:t>
            </a:r>
            <a:r>
              <a:rPr lang="cy-GB" sz="1200" b="1" dirty="0">
                <a:effectLst/>
                <a:latin typeface="Arial" panose="020B0604020202020204" pitchFamily="34" charset="0"/>
                <a:ea typeface="Calibri" panose="020F0502020204030204" pitchFamily="34" charset="0"/>
                <a:cs typeface="Arial" panose="020B0604020202020204" pitchFamily="34" charset="0"/>
              </a:rPr>
              <a:t> to </a:t>
            </a:r>
            <a:r>
              <a:rPr lang="cy-GB" sz="1200" b="1" dirty="0" err="1">
                <a:effectLst/>
                <a:latin typeface="Arial" panose="020B0604020202020204" pitchFamily="34" charset="0"/>
                <a:ea typeface="Calibri" panose="020F0502020204030204" pitchFamily="34" charset="0"/>
                <a:cs typeface="Arial" panose="020B0604020202020204" pitchFamily="34" charset="0"/>
              </a:rPr>
              <a:t>enjoy</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lifelong</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physical</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activity</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and</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care</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for</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themselves</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and</a:t>
            </a:r>
            <a:r>
              <a:rPr lang="cy-GB" sz="1200" b="1" dirty="0">
                <a:effectLst/>
                <a:latin typeface="Arial" panose="020B0604020202020204" pitchFamily="34" charset="0"/>
                <a:ea typeface="Calibri" panose="020F0502020204030204" pitchFamily="34" charset="0"/>
                <a:cs typeface="Arial" panose="020B0604020202020204" pitchFamily="34" charset="0"/>
              </a:rPr>
              <a:t> </a:t>
            </a:r>
            <a:r>
              <a:rPr lang="cy-GB" sz="1200" b="1" dirty="0" err="1">
                <a:effectLst/>
                <a:latin typeface="Arial" panose="020B0604020202020204" pitchFamily="34" charset="0"/>
                <a:ea typeface="Calibri" panose="020F0502020204030204" pitchFamily="34" charset="0"/>
                <a:cs typeface="Arial" panose="020B0604020202020204" pitchFamily="34" charset="0"/>
              </a:rPr>
              <a:t>others</a:t>
            </a:r>
            <a:r>
              <a:rPr lang="cy-GB" sz="1200" b="1" dirty="0">
                <a:effectLst/>
                <a:latin typeface="Arial" panose="020B0604020202020204" pitchFamily="34" charset="0"/>
                <a:ea typeface="Calibri" panose="020F0502020204030204" pitchFamily="34" charset="0"/>
                <a:cs typeface="Arial" panose="020B0604020202020204" pitchFamily="34" charset="0"/>
              </a:rPr>
              <a:t>?</a:t>
            </a:r>
            <a:endParaRPr lang="cy-GB" sz="1200" dirty="0">
              <a:effectLst/>
              <a:latin typeface="Calibri" panose="020F0502020204030204" pitchFamily="34" charset="0"/>
              <a:ea typeface="DengXian" panose="02010600030101010101" pitchFamily="2" charset="-122"/>
              <a:cs typeface="Arial" panose="020B0604020202020204" pitchFamily="34" charset="0"/>
            </a:endParaRPr>
          </a:p>
          <a:p>
            <a:pPr marL="270510"/>
            <a:r>
              <a:rPr lang="en-GB" sz="1200" dirty="0">
                <a:effectLst/>
                <a:latin typeface="Arial" panose="020B0604020202020204" pitchFamily="34" charset="0"/>
                <a:ea typeface="DengXian" panose="02010600030101010101" pitchFamily="2" charset="-122"/>
              </a:rPr>
              <a:t> </a:t>
            </a:r>
            <a:endParaRPr lang="cy-GB" sz="1200" dirty="0">
              <a:effectLst/>
              <a:latin typeface="Arial" panose="020B0604020202020204" pitchFamily="34" charset="0"/>
              <a:ea typeface="DengXian" panose="02010600030101010101" pitchFamily="2" charset="-122"/>
            </a:endParaRPr>
          </a:p>
          <a:p>
            <a:pPr marL="270510">
              <a:lnSpc>
                <a:spcPct val="107000"/>
              </a:lnSpc>
              <a:spcAft>
                <a:spcPts val="800"/>
              </a:spcAft>
            </a:pPr>
            <a:r>
              <a:rPr lang="cy-GB" sz="1200" dirty="0" err="1">
                <a:effectLst/>
                <a:latin typeface="Arial" panose="020B0604020202020204" pitchFamily="34" charset="0"/>
                <a:ea typeface="Calibri" panose="020F0502020204030204" pitchFamily="34" charset="0"/>
                <a:cs typeface="Arial" panose="020B0604020202020204" pitchFamily="34" charset="0"/>
              </a:rPr>
              <a:t>Positive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experiences</a:t>
            </a:r>
            <a:r>
              <a:rPr lang="cy-GB" sz="1200" dirty="0">
                <a:effectLst/>
                <a:latin typeface="Arial" panose="020B0604020202020204" pitchFamily="34" charset="0"/>
                <a:ea typeface="Calibri" panose="020F0502020204030204" pitchFamily="34" charset="0"/>
                <a:cs typeface="Arial" panose="020B0604020202020204" pitchFamily="34" charset="0"/>
              </a:rPr>
              <a:t> can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value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activity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including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which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a:t>
            </a:r>
            <a:r>
              <a:rPr lang="cy-GB" sz="1200" dirty="0">
                <a:effectLst/>
                <a:latin typeface="Arial" panose="020B0604020202020204" pitchFamily="34" charset="0"/>
                <a:ea typeface="Calibri" panose="020F0502020204030204" pitchFamily="34" charset="0"/>
                <a:cs typeface="Arial" panose="020B0604020202020204" pitchFamily="34" charset="0"/>
              </a:rPr>
              <a:t> turn can </a:t>
            </a:r>
            <a:r>
              <a:rPr lang="cy-GB" sz="1200" dirty="0" err="1">
                <a:effectLst/>
                <a:latin typeface="Arial" panose="020B0604020202020204" pitchFamily="34" charset="0"/>
                <a:ea typeface="Calibri" panose="020F0502020204030204" pitchFamily="34" charset="0"/>
                <a:cs typeface="Arial" panose="020B0604020202020204" pitchFamily="34" charset="0"/>
              </a:rPr>
              <a:t>motivate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them</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lead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physically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active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lives</a:t>
            </a:r>
            <a:r>
              <a:rPr lang="cy-GB" sz="1200" dirty="0">
                <a:effectLst/>
                <a:latin typeface="Arial" panose="020B0604020202020204" pitchFamily="34" charset="0"/>
                <a:ea typeface="DengXian" panose="02010600030101010101" pitchFamily="2" charset="-122"/>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Learner-centred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pedagogies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such</a:t>
            </a:r>
            <a:r>
              <a:rPr lang="cy-GB" sz="1200" dirty="0">
                <a:effectLst/>
                <a:latin typeface="Arial" panose="020B0604020202020204" pitchFamily="34" charset="0"/>
                <a:ea typeface="Calibri" panose="020F0502020204030204" pitchFamily="34" charset="0"/>
                <a:cs typeface="Arial" panose="020B0604020202020204" pitchFamily="34" charset="0"/>
              </a:rPr>
              <a:t> as </a:t>
            </a:r>
            <a:r>
              <a:rPr lang="cy-GB" sz="1200" dirty="0" err="1">
                <a:effectLst/>
                <a:latin typeface="Arial" panose="020B0604020202020204" pitchFamily="34" charset="0"/>
                <a:ea typeface="Calibri" panose="020F0502020204030204" pitchFamily="34" charset="0"/>
                <a:cs typeface="Arial" panose="020B0604020202020204" pitchFamily="34" charset="0"/>
              </a:rPr>
              <a:t>purposeful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play</a:t>
            </a:r>
            <a:r>
              <a:rPr lang="cy-GB" sz="1200" dirty="0">
                <a:effectLst/>
                <a:latin typeface="Arial" panose="020B0604020202020204" pitchFamily="34" charset="0"/>
                <a:ea typeface="Calibri" panose="020F0502020204030204" pitchFamily="34" charset="0"/>
                <a:cs typeface="Arial" panose="020B0604020202020204" pitchFamily="34" charset="0"/>
              </a:rPr>
              <a:t>, a </a:t>
            </a:r>
            <a:r>
              <a:rPr lang="cy-GB" sz="1200" dirty="0" err="1">
                <a:effectLst/>
                <a:latin typeface="Arial" panose="020B0604020202020204" pitchFamily="34" charset="0"/>
                <a:ea typeface="Calibri" panose="020F0502020204030204" pitchFamily="34" charset="0"/>
                <a:cs typeface="Arial" panose="020B0604020202020204" pitchFamily="34" charset="0"/>
              </a:rPr>
              <a:t>multiskills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approach</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Teaching</a:t>
            </a:r>
            <a:r>
              <a:rPr lang="cy-GB" sz="1200" dirty="0">
                <a:effectLst/>
                <a:latin typeface="Arial" panose="020B0604020202020204" pitchFamily="34" charset="0"/>
                <a:ea typeface="Calibri" panose="020F0502020204030204" pitchFamily="34" charset="0"/>
                <a:cs typeface="Arial" panose="020B0604020202020204" pitchFamily="34" charset="0"/>
              </a:rPr>
              <a:t> Games </a:t>
            </a:r>
            <a:r>
              <a:rPr lang="cy-GB" sz="1200" dirty="0" err="1">
                <a:effectLst/>
                <a:latin typeface="Arial" panose="020B0604020202020204" pitchFamily="34" charset="0"/>
                <a:ea typeface="Calibri" panose="020F0502020204030204" pitchFamily="34" charset="0"/>
                <a:cs typeface="Arial" panose="020B0604020202020204" pitchFamily="34" charset="0"/>
              </a:rPr>
              <a:t>for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Understanding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TGfU</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approach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Sport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Education</a:t>
            </a:r>
            <a:r>
              <a:rPr lang="cy-GB" sz="1200" dirty="0">
                <a:effectLst/>
                <a:latin typeface="Arial" panose="020B0604020202020204" pitchFamily="34" charset="0"/>
                <a:ea typeface="Calibri" panose="020F0502020204030204" pitchFamily="34" charset="0"/>
                <a:cs typeface="Arial" panose="020B0604020202020204" pitchFamily="34" charset="0"/>
              </a:rPr>
              <a:t> Model (SEM) can all </a:t>
            </a:r>
            <a:r>
              <a:rPr lang="cy-GB" sz="1200" dirty="0" err="1">
                <a:effectLst/>
                <a:latin typeface="Arial" panose="020B0604020202020204" pitchFamily="34" charset="0"/>
                <a:ea typeface="Calibri" panose="020F0502020204030204" pitchFamily="34" charset="0"/>
                <a:cs typeface="Arial" panose="020B0604020202020204" pitchFamily="34" charset="0"/>
              </a:rPr>
              <a:t>contribute</a:t>
            </a:r>
            <a:r>
              <a:rPr lang="cy-GB" sz="1200" dirty="0">
                <a:effectLst/>
                <a:latin typeface="Arial" panose="020B0604020202020204" pitchFamily="34" charset="0"/>
                <a:ea typeface="Calibri" panose="020F0502020204030204" pitchFamily="34" charset="0"/>
                <a:cs typeface="Arial" panose="020B0604020202020204" pitchFamily="34" charset="0"/>
              </a:rPr>
              <a:t> to a </a:t>
            </a:r>
            <a:r>
              <a:rPr lang="cy-GB" sz="1200" dirty="0" err="1">
                <a:effectLst/>
                <a:latin typeface="Arial" panose="020B0604020202020204" pitchFamily="34" charset="0"/>
                <a:ea typeface="Calibri" panose="020F0502020204030204" pitchFamily="34" charset="0"/>
                <a:cs typeface="Arial" panose="020B0604020202020204" pitchFamily="34" charset="0"/>
              </a:rPr>
              <a:t>learning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culture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where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activity</a:t>
            </a:r>
            <a:r>
              <a:rPr lang="cy-GB" sz="1200" dirty="0">
                <a:effectLst/>
                <a:latin typeface="Arial" panose="020B0604020202020204" pitchFamily="34" charset="0"/>
                <a:ea typeface="Calibri" panose="020F0502020204030204" pitchFamily="34" charset="0"/>
                <a:cs typeface="Arial" panose="020B0604020202020204" pitchFamily="34" charset="0"/>
              </a:rPr>
              <a:t> is </a:t>
            </a:r>
            <a:r>
              <a:rPr lang="cy-GB" sz="1200" dirty="0" err="1">
                <a:effectLst/>
                <a:latin typeface="Arial" panose="020B0604020202020204" pitchFamily="34" charset="0"/>
                <a:ea typeface="Calibri" panose="020F0502020204030204" pitchFamily="34" charset="0"/>
                <a:cs typeface="Arial" panose="020B0604020202020204" pitchFamily="34" charset="0"/>
              </a:rPr>
              <a:t>enjoyed</a:t>
            </a:r>
            <a:r>
              <a:rPr lang="cy-GB" sz="1200" dirty="0">
                <a:effectLst/>
                <a:latin typeface="Arial" panose="020B0604020202020204" pitchFamily="34" charset="0"/>
                <a:ea typeface="Calibri" panose="020F0502020204030204" pitchFamily="34" charset="0"/>
                <a:cs typeface="Arial" panose="020B0604020202020204" pitchFamily="34" charset="0"/>
              </a:rPr>
              <a:t> by all.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also</a:t>
            </a:r>
            <a:r>
              <a:rPr lang="cy-GB" sz="1200" dirty="0">
                <a:effectLst/>
                <a:latin typeface="Arial" panose="020B0604020202020204" pitchFamily="34" charset="0"/>
                <a:ea typeface="Calibri" panose="020F0502020204030204" pitchFamily="34" charset="0"/>
                <a:cs typeface="Arial" panose="020B0604020202020204" pitchFamily="34" charset="0"/>
              </a:rPr>
              <a:t> be </a:t>
            </a:r>
            <a:r>
              <a:rPr lang="cy-GB" sz="1200" dirty="0" err="1">
                <a:effectLst/>
                <a:latin typeface="Arial" panose="020B0604020202020204" pitchFamily="34" charset="0"/>
                <a:ea typeface="Calibri" panose="020F0502020204030204" pitchFamily="34" charset="0"/>
                <a:cs typeface="Arial" panose="020B0604020202020204" pitchFamily="34" charset="0"/>
              </a:rPr>
              <a:t>supported</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value</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benefits</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this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including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social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recreational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performance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aspects</a:t>
            </a:r>
            <a:r>
              <a:rPr lang="cy-GB" sz="1200" dirty="0">
                <a:effectLst/>
                <a:latin typeface="Arial" panose="020B0604020202020204" pitchFamily="34" charset="0"/>
                <a:ea typeface="Calibri" panose="020F0502020204030204" pitchFamily="34" charset="0"/>
                <a:cs typeface="Arial" panose="020B0604020202020204" pitchFamily="34" charset="0"/>
              </a:rPr>
              <a:t>, as well as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it </a:t>
            </a:r>
            <a:r>
              <a:rPr lang="cy-GB" sz="1200" dirty="0" err="1">
                <a:effectLst/>
                <a:latin typeface="Arial" panose="020B0604020202020204" pitchFamily="34" charset="0"/>
                <a:ea typeface="Calibri" panose="020F0502020204030204" pitchFamily="34" charset="0"/>
                <a:cs typeface="Arial" panose="020B0604020202020204" pitchFamily="34" charset="0"/>
              </a:rPr>
              <a:t>supports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activities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also</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development</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knowledge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understanding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transferable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within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beyond</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element</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this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Area</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Settings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schools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consider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experiences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pedagogies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including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participation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various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sports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activities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development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refinement</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gross</a:t>
            </a:r>
            <a:r>
              <a:rPr lang="cy-GB" sz="1200" dirty="0">
                <a:solidFill>
                  <a:srgbClr val="9C32C6"/>
                </a:solidFill>
                <a:effectLst/>
                <a:latin typeface="Arial" panose="020B0604020202020204" pitchFamily="34" charset="0"/>
                <a:ea typeface="Calibri" panose="020F0502020204030204" pitchFamily="34" charset="0"/>
                <a:cs typeface="Arial" panose="020B0604020202020204" pitchFamily="34" charset="0"/>
              </a:rPr>
              <a:t> motor</a:t>
            </a:r>
            <a:r>
              <a:rPr lang="cy-GB" sz="1200" b="1" dirty="0">
                <a:solidFill>
                  <a:srgbClr val="9C32C6"/>
                </a:solidFill>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fine</a:t>
            </a:r>
            <a:r>
              <a:rPr lang="cy-GB" sz="1200" dirty="0">
                <a:solidFill>
                  <a:srgbClr val="9C32C6"/>
                </a:solidFill>
                <a:effectLst/>
                <a:latin typeface="Arial" panose="020B0604020202020204" pitchFamily="34" charset="0"/>
                <a:ea typeface="Calibri" panose="020F0502020204030204" pitchFamily="34" charset="0"/>
                <a:cs typeface="Arial" panose="020B0604020202020204" pitchFamily="34" charset="0"/>
              </a:rPr>
              <a:t> motor </a:t>
            </a:r>
            <a:r>
              <a:rPr lang="cy-GB" sz="12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movements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transferable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ability</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connect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progress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perseverance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confidence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Realising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progress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competence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motivation</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persevere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confidence</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continue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participating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throughout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life</a:t>
            </a:r>
            <a:r>
              <a:rPr lang="cy-GB" sz="1200" dirty="0">
                <a:effectLst/>
                <a:latin typeface="Arial" panose="020B0604020202020204" pitchFamily="34" charset="0"/>
                <a:ea typeface="Calibri" panose="020F0502020204030204" pitchFamily="34" charset="0"/>
                <a:cs typeface="Arial" panose="020B0604020202020204" pitchFamily="34" charset="0"/>
              </a:rPr>
              <a:t>.  </a:t>
            </a:r>
            <a:endParaRPr lang="cy-GB" sz="12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be </a:t>
            </a:r>
            <a:r>
              <a:rPr lang="cy-GB" sz="1200" dirty="0" err="1">
                <a:effectLst/>
                <a:latin typeface="Arial" panose="020B0604020202020204" pitchFamily="34" charset="0"/>
                <a:ea typeface="Calibri" panose="020F0502020204030204" pitchFamily="34" charset="0"/>
                <a:cs typeface="Arial" panose="020B0604020202020204" pitchFamily="34" charset="0"/>
              </a:rPr>
              <a:t>supported</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develop</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positive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behaviours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This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relate</a:t>
            </a:r>
            <a:r>
              <a:rPr lang="cy-GB" sz="1200" dirty="0">
                <a:effectLst/>
                <a:latin typeface="Arial" panose="020B0604020202020204" pitchFamily="34" charset="0"/>
                <a:ea typeface="Calibri" panose="020F0502020204030204" pitchFamily="34" charset="0"/>
                <a:cs typeface="Arial" panose="020B0604020202020204" pitchFamily="34" charset="0"/>
              </a:rPr>
              <a:t> to a </a:t>
            </a:r>
            <a:r>
              <a:rPr lang="cy-GB" sz="1200" dirty="0" err="1">
                <a:effectLst/>
                <a:latin typeface="Arial" panose="020B0604020202020204" pitchFamily="34" charset="0"/>
                <a:ea typeface="Calibri" panose="020F0502020204030204" pitchFamily="34" charset="0"/>
                <a:cs typeface="Arial" panose="020B0604020202020204" pitchFamily="34" charset="0"/>
              </a:rPr>
              <a:t>range</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factors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including</a:t>
            </a:r>
            <a:r>
              <a:rPr lang="cy-GB" sz="1200" dirty="0">
                <a:effectLst/>
                <a:latin typeface="Arial" panose="020B0604020202020204" pitchFamily="34" charset="0"/>
                <a:ea typeface="Calibri" panose="020F0502020204030204" pitchFamily="34" charset="0"/>
                <a:cs typeface="Arial" panose="020B0604020202020204" pitchFamily="34" charset="0"/>
              </a:rPr>
              <a:t> diet, </a:t>
            </a:r>
            <a:r>
              <a:rPr lang="cy-GB" sz="1200" dirty="0" err="1">
                <a:effectLst/>
                <a:latin typeface="Arial" panose="020B0604020202020204" pitchFamily="34" charset="0"/>
                <a:ea typeface="Calibri" panose="020F0502020204030204" pitchFamily="34" charset="0"/>
                <a:cs typeface="Arial" panose="020B0604020202020204" pitchFamily="34" charset="0"/>
              </a:rPr>
              <a:t>substances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hygiene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infection</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environment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sleep</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rest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Settings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schools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practitioners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consider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what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experiences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will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understand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factors</a:t>
            </a:r>
            <a:r>
              <a:rPr lang="cy-GB" sz="1200" dirty="0">
                <a:effectLst/>
                <a:latin typeface="Arial" panose="020B0604020202020204" pitchFamily="34" charset="0"/>
                <a:ea typeface="Calibri" panose="020F0502020204030204" pitchFamily="34" charset="0"/>
                <a:cs typeface="Arial" panose="020B0604020202020204" pitchFamily="34" charset="0"/>
              </a:rPr>
              <a:t> can </a:t>
            </a:r>
            <a:r>
              <a:rPr lang="cy-GB" sz="1200" dirty="0" err="1">
                <a:effectLst/>
                <a:latin typeface="Arial" panose="020B0604020202020204" pitchFamily="34" charset="0"/>
                <a:ea typeface="Calibri" panose="020F0502020204030204" pitchFamily="34" charset="0"/>
                <a:cs typeface="Arial" panose="020B0604020202020204" pitchFamily="34" charset="0"/>
              </a:rPr>
              <a:t>influence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develop</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behaviours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relating</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these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factors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confidence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motivation</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those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behaviours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for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life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For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example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developing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 </a:t>
            </a:r>
            <a:r>
              <a:rPr lang="cy-GB" sz="1200" dirty="0" err="1">
                <a:effectLst/>
                <a:latin typeface="Arial" panose="020B0604020202020204" pitchFamily="34" charset="0"/>
                <a:ea typeface="Calibri" panose="020F0502020204030204" pitchFamily="34" charset="0"/>
                <a:cs typeface="Arial" panose="020B0604020202020204" pitchFamily="34" charset="0"/>
              </a:rPr>
              <a:t>healthy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balanced</a:t>
            </a:r>
            <a:r>
              <a:rPr lang="cy-GB" sz="1200" dirty="0">
                <a:effectLst/>
                <a:latin typeface="Arial" panose="020B0604020202020204" pitchFamily="34" charset="0"/>
                <a:ea typeface="Calibri" panose="020F0502020204030204" pitchFamily="34" charset="0"/>
                <a:cs typeface="Arial" panose="020B0604020202020204" pitchFamily="34" charset="0"/>
              </a:rPr>
              <a:t> diet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consider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can </a:t>
            </a:r>
            <a:r>
              <a:rPr lang="cy-GB" sz="1200" dirty="0" err="1">
                <a:effectLst/>
                <a:latin typeface="Arial" panose="020B0604020202020204" pitchFamily="34" charset="0"/>
                <a:ea typeface="Calibri" panose="020F0502020204030204" pitchFamily="34" charset="0"/>
                <a:cs typeface="Arial" panose="020B0604020202020204" pitchFamily="34" charset="0"/>
              </a:rPr>
              <a:t>develop</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enjoyment</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preparing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food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which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forms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part</a:t>
            </a:r>
            <a:r>
              <a:rPr lang="cy-GB" sz="1200" dirty="0">
                <a:effectLst/>
                <a:latin typeface="Arial" panose="020B0604020202020204" pitchFamily="34" charset="0"/>
                <a:ea typeface="Calibri" panose="020F0502020204030204" pitchFamily="34" charset="0"/>
                <a:cs typeface="Arial" panose="020B0604020202020204" pitchFamily="34" charset="0"/>
              </a:rPr>
              <a:t> of a </a:t>
            </a:r>
            <a:r>
              <a:rPr lang="cy-GB" sz="1200" dirty="0" err="1">
                <a:effectLst/>
                <a:latin typeface="Arial" panose="020B0604020202020204" pitchFamily="34" charset="0"/>
                <a:ea typeface="Calibri" panose="020F0502020204030204" pitchFamily="34" charset="0"/>
                <a:cs typeface="Arial" panose="020B0604020202020204" pitchFamily="34" charset="0"/>
              </a:rPr>
              <a:t>healthy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balanced</a:t>
            </a:r>
            <a:r>
              <a:rPr lang="cy-GB" sz="1200" dirty="0">
                <a:effectLst/>
                <a:latin typeface="Arial" panose="020B0604020202020204" pitchFamily="34" charset="0"/>
                <a:ea typeface="Calibri" panose="020F0502020204030204" pitchFamily="34" charset="0"/>
                <a:cs typeface="Arial" panose="020B0604020202020204" pitchFamily="34" charset="0"/>
              </a:rPr>
              <a:t> diet. </a:t>
            </a:r>
            <a:r>
              <a:rPr lang="cy-GB" sz="1200" dirty="0" err="1">
                <a:effectLst/>
                <a:latin typeface="Arial" panose="020B0604020202020204" pitchFamily="34" charset="0"/>
                <a:ea typeface="Calibri" panose="020F0502020204030204" pitchFamily="34" charset="0"/>
                <a:cs typeface="Arial" panose="020B0604020202020204" pitchFamily="34" charset="0"/>
              </a:rPr>
              <a:t>Practitioners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recognise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factors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are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interconnected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impact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on</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whole</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not </a:t>
            </a:r>
            <a:r>
              <a:rPr lang="cy-GB" sz="1200" dirty="0" err="1">
                <a:effectLst/>
                <a:latin typeface="Arial" panose="020B0604020202020204" pitchFamily="34" charset="0"/>
                <a:ea typeface="Calibri" panose="020F0502020204030204" pitchFamily="34" charset="0"/>
                <a:cs typeface="Arial" panose="020B0604020202020204" pitchFamily="34" charset="0"/>
              </a:rPr>
              <a:t>simply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its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physical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aspect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For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example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enjoyment</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activities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outdoors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will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influence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mental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emotional</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a:t>
            </a:r>
            <a:endParaRPr lang="cy-GB" sz="12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200" dirty="0">
                <a:effectLst/>
                <a:latin typeface="Arial" panose="020B0604020202020204" pitchFamily="34" charset="0"/>
                <a:ea typeface="DengXian" panose="02010600030101010101" pitchFamily="2" charset="-122"/>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Growing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up</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will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have</a:t>
            </a:r>
            <a:r>
              <a:rPr lang="cy-GB" sz="1200" dirty="0">
                <a:effectLst/>
                <a:latin typeface="Arial" panose="020B0604020202020204" pitchFamily="34" charset="0"/>
                <a:ea typeface="Calibri" panose="020F0502020204030204" pitchFamily="34" charset="0"/>
                <a:cs typeface="Arial" panose="020B0604020202020204" pitchFamily="34" charset="0"/>
              </a:rPr>
              <a:t> a </a:t>
            </a:r>
            <a:r>
              <a:rPr lang="cy-GB" sz="1200" dirty="0" err="1">
                <a:effectLst/>
                <a:latin typeface="Arial" panose="020B0604020202020204" pitchFamily="34" charset="0"/>
                <a:ea typeface="Calibri" panose="020F0502020204030204" pitchFamily="34" charset="0"/>
                <a:cs typeface="Arial" panose="020B0604020202020204" pitchFamily="34" charset="0"/>
              </a:rPr>
              <a:t>critical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impact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on</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health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well-</a:t>
            </a:r>
            <a:r>
              <a:rPr lang="cy-GB" sz="1200" dirty="0" err="1">
                <a:effectLst/>
                <a:latin typeface="Arial" panose="020B0604020202020204" pitchFamily="34" charset="0"/>
                <a:ea typeface="Calibri" panose="020F0502020204030204" pitchFamily="34" charset="0"/>
                <a:cs typeface="Arial" panose="020B0604020202020204" pitchFamily="34" charset="0"/>
              </a:rPr>
              <a:t>being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settings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schools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consider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will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understand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manage</a:t>
            </a:r>
            <a:r>
              <a:rPr lang="cy-GB" sz="1200" dirty="0">
                <a:effectLst/>
                <a:latin typeface="Arial" panose="020B0604020202020204" pitchFamily="34" charset="0"/>
                <a:ea typeface="Calibri" panose="020F0502020204030204" pitchFamily="34" charset="0"/>
                <a:cs typeface="Arial" panose="020B0604020202020204" pitchFamily="34" charset="0"/>
              </a:rPr>
              <a:t> the </a:t>
            </a:r>
            <a:r>
              <a:rPr lang="cy-GB" sz="1200" dirty="0" err="1">
                <a:effectLst/>
                <a:latin typeface="Arial" panose="020B0604020202020204" pitchFamily="34" charset="0"/>
                <a:ea typeface="Calibri" panose="020F0502020204030204" pitchFamily="34" charset="0"/>
                <a:cs typeface="Arial" panose="020B0604020202020204" pitchFamily="34" charset="0"/>
              </a:rPr>
              <a:t>developmental</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changes</a:t>
            </a:r>
            <a:r>
              <a:rPr lang="cy-GB" sz="1200" dirty="0">
                <a:effectLst/>
                <a:latin typeface="Arial" panose="020B0604020202020204" pitchFamily="34" charset="0"/>
                <a:ea typeface="Calibri" panose="020F0502020204030204" pitchFamily="34" charset="0"/>
                <a:cs typeface="Arial" panose="020B0604020202020204" pitchFamily="34" charset="0"/>
              </a:rPr>
              <a:t> as well as </a:t>
            </a:r>
            <a:r>
              <a:rPr lang="cy-GB" sz="1200" dirty="0" err="1">
                <a:effectLst/>
                <a:latin typeface="Arial" panose="020B0604020202020204" pitchFamily="34" charset="0"/>
                <a:ea typeface="Calibri" panose="020F0502020204030204" pitchFamily="34" charset="0"/>
                <a:cs typeface="Arial" panose="020B0604020202020204" pitchFamily="34" charset="0"/>
              </a:rPr>
              <a:t>how</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those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changes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affect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a:t>
            </a:r>
            <a:r>
              <a:rPr lang="cy-GB" sz="1200" dirty="0">
                <a:effectLst/>
                <a:latin typeface="Arial" panose="020B0604020202020204" pitchFamily="34" charset="0"/>
                <a:ea typeface="Calibri" panose="020F0502020204030204" pitchFamily="34" charset="0"/>
                <a:cs typeface="Arial" panose="020B0604020202020204" pitchFamily="34" charset="0"/>
              </a:rPr>
              <a:t> a </a:t>
            </a:r>
            <a:r>
              <a:rPr lang="cy-GB" sz="1200" dirty="0" err="1">
                <a:effectLst/>
                <a:latin typeface="Arial" panose="020B0604020202020204" pitchFamily="34" charset="0"/>
                <a:ea typeface="Calibri" panose="020F0502020204030204" pitchFamily="34" charset="0"/>
                <a:cs typeface="Arial" panose="020B0604020202020204" pitchFamily="34" charset="0"/>
              </a:rPr>
              <a:t>range</a:t>
            </a:r>
            <a:r>
              <a:rPr lang="cy-GB" sz="1200" dirty="0">
                <a:effectLst/>
                <a:latin typeface="Arial" panose="020B0604020202020204" pitchFamily="34" charset="0"/>
                <a:ea typeface="Calibri" panose="020F0502020204030204" pitchFamily="34" charset="0"/>
                <a:cs typeface="Arial" panose="020B0604020202020204" pitchFamily="34" charset="0"/>
              </a:rPr>
              <a:t> of </a:t>
            </a:r>
            <a:r>
              <a:rPr lang="cy-GB" sz="1200" dirty="0" err="1">
                <a:effectLst/>
                <a:latin typeface="Arial" panose="020B0604020202020204" pitchFamily="34" charset="0"/>
                <a:ea typeface="Calibri" panose="020F0502020204030204" pitchFamily="34" charset="0"/>
                <a:cs typeface="Arial" panose="020B0604020202020204" pitchFamily="34" charset="0"/>
              </a:rPr>
              <a:t>different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ways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be </a:t>
            </a:r>
            <a:r>
              <a:rPr lang="cy-GB" sz="1200" dirty="0" err="1">
                <a:effectLst/>
                <a:latin typeface="Arial" panose="020B0604020202020204" pitchFamily="34" charset="0"/>
                <a:ea typeface="Calibri" panose="020F0502020204030204" pitchFamily="34" charset="0"/>
                <a:cs typeface="Arial" panose="020B0604020202020204" pitchFamily="34" charset="0"/>
              </a:rPr>
              <a:t>provided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with</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appropriate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assess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manage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risk</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so</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they</a:t>
            </a:r>
            <a:r>
              <a:rPr lang="cy-GB" sz="1200" dirty="0">
                <a:effectLst/>
                <a:latin typeface="Arial" panose="020B0604020202020204" pitchFamily="34" charset="0"/>
                <a:ea typeface="Calibri" panose="020F0502020204030204" pitchFamily="34" charset="0"/>
                <a:cs typeface="Arial" panose="020B0604020202020204" pitchFamily="34" charset="0"/>
              </a:rPr>
              <a:t> can </a:t>
            </a:r>
            <a:r>
              <a:rPr lang="cy-GB" sz="1200" dirty="0" err="1">
                <a:effectLst/>
                <a:latin typeface="Arial" panose="020B0604020202020204" pitchFamily="34" charset="0"/>
                <a:ea typeface="Calibri" panose="020F0502020204030204" pitchFamily="34" charset="0"/>
                <a:cs typeface="Arial" panose="020B0604020202020204" pitchFamily="34" charset="0"/>
              </a:rPr>
              <a:t>keep</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themselves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others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safe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Schools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should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also</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consider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what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strategies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their</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learners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may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need</a:t>
            </a:r>
            <a:r>
              <a:rPr lang="cy-GB" sz="1200" dirty="0">
                <a:effectLst/>
                <a:latin typeface="Arial" panose="020B0604020202020204" pitchFamily="34" charset="0"/>
                <a:ea typeface="Calibri" panose="020F0502020204030204" pitchFamily="34" charset="0"/>
                <a:cs typeface="Arial" panose="020B0604020202020204" pitchFamily="34" charset="0"/>
              </a:rPr>
              <a:t> to be </a:t>
            </a:r>
            <a:r>
              <a:rPr lang="cy-GB" sz="1200" dirty="0" err="1">
                <a:effectLst/>
                <a:latin typeface="Arial" panose="020B0604020202020204" pitchFamily="34" charset="0"/>
                <a:ea typeface="Calibri" panose="020F0502020204030204" pitchFamily="34" charset="0"/>
                <a:cs typeface="Arial" panose="020B0604020202020204" pitchFamily="34" charset="0"/>
              </a:rPr>
              <a:t>able</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safely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intervene</a:t>
            </a:r>
            <a:r>
              <a:rPr lang="cy-GB" sz="1200" dirty="0">
                <a:effectLst/>
                <a:latin typeface="Arial" panose="020B0604020202020204" pitchFamily="34" charset="0"/>
                <a:ea typeface="Calibri" panose="020F0502020204030204" pitchFamily="34" charset="0"/>
                <a:cs typeface="Arial" panose="020B0604020202020204" pitchFamily="34" charset="0"/>
              </a:rPr>
              <a:t> to </a:t>
            </a:r>
            <a:r>
              <a:rPr lang="cy-GB" sz="1200" dirty="0" err="1">
                <a:effectLst/>
                <a:latin typeface="Arial" panose="020B0604020202020204" pitchFamily="34" charset="0"/>
                <a:ea typeface="Calibri" panose="020F0502020204030204" pitchFamily="34" charset="0"/>
                <a:cs typeface="Arial" panose="020B0604020202020204" pitchFamily="34" charset="0"/>
              </a:rPr>
              <a:t>support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others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who</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may</a:t>
            </a:r>
            <a:r>
              <a:rPr lang="cy-GB" sz="1200" dirty="0">
                <a:effectLst/>
                <a:latin typeface="Arial" panose="020B0604020202020204" pitchFamily="34" charset="0"/>
                <a:ea typeface="Calibri" panose="020F0502020204030204" pitchFamily="34" charset="0"/>
                <a:cs typeface="Arial" panose="020B0604020202020204" pitchFamily="34" charset="0"/>
              </a:rPr>
              <a:t> be at </a:t>
            </a:r>
            <a:r>
              <a:rPr lang="cy-GB" sz="1200" dirty="0" err="1">
                <a:effectLst/>
                <a:latin typeface="Arial" panose="020B0604020202020204" pitchFamily="34" charset="0"/>
                <a:ea typeface="Calibri" panose="020F0502020204030204" pitchFamily="34" charset="0"/>
                <a:cs typeface="Arial" panose="020B0604020202020204" pitchFamily="34" charset="0"/>
              </a:rPr>
              <a:t>risk</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This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may</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include</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lifesaving</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skills</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and</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first</a:t>
            </a:r>
            <a:r>
              <a:rPr lang="cy-GB" sz="1200" dirty="0">
                <a:effectLst/>
                <a:latin typeface="Arial" panose="020B0604020202020204" pitchFamily="34" charset="0"/>
                <a:ea typeface="Calibri" panose="020F0502020204030204" pitchFamily="34" charset="0"/>
                <a:cs typeface="Arial" panose="020B0604020202020204" pitchFamily="34" charset="0"/>
              </a:rPr>
              <a:t> </a:t>
            </a:r>
            <a:r>
              <a:rPr lang="cy-GB" sz="1200" dirty="0" err="1">
                <a:effectLst/>
                <a:latin typeface="Arial" panose="020B0604020202020204" pitchFamily="34" charset="0"/>
                <a:ea typeface="Calibri" panose="020F0502020204030204" pitchFamily="34" charset="0"/>
                <a:cs typeface="Arial" panose="020B0604020202020204" pitchFamily="34" charset="0"/>
              </a:rPr>
              <a:t>aid</a:t>
            </a:r>
            <a:r>
              <a:rPr lang="cy-GB" sz="1200" dirty="0">
                <a:effectLst/>
                <a:latin typeface="Arial" panose="020B0604020202020204" pitchFamily="34" charset="0"/>
                <a:ea typeface="Calibri" panose="020F0502020204030204" pitchFamily="34" charset="0"/>
                <a:cs typeface="Arial" panose="020B0604020202020204" pitchFamily="34" charset="0"/>
              </a:rPr>
              <a:t>.    </a:t>
            </a:r>
            <a:endParaRPr lang="cy-GB" sz="1200" dirty="0">
              <a:effectLst/>
              <a:latin typeface="Calibri" panose="020F0502020204030204" pitchFamily="34" charset="0"/>
              <a:ea typeface="DengXian" panose="02010600030101010101" pitchFamily="2" charset="-122"/>
              <a:cs typeface="Arial" panose="020B0604020202020204" pitchFamily="34" charset="0"/>
            </a:endParaRPr>
          </a:p>
          <a:p>
            <a:endParaRPr lang="cy-GB" sz="1200" dirty="0"/>
          </a:p>
        </p:txBody>
      </p:sp>
    </p:spTree>
    <p:extLst>
      <p:ext uri="{BB962C8B-B14F-4D97-AF65-F5344CB8AC3E}">
        <p14:creationId xmlns:p14="http://schemas.microsoft.com/office/powerpoint/2010/main" val="2853146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85EA1F73-DE93-FB8A-BF8D-7B526552E0AD}"/>
              </a:ext>
            </a:extLst>
          </p:cNvPr>
          <p:cNvSpPr txBox="1"/>
          <p:nvPr/>
        </p:nvSpPr>
        <p:spPr>
          <a:xfrm>
            <a:off x="489858" y="197035"/>
            <a:ext cx="7494814" cy="1138773"/>
          </a:xfrm>
          <a:prstGeom prst="rect">
            <a:avLst/>
          </a:prstGeom>
          <a:noFill/>
        </p:spPr>
        <p:txBody>
          <a:bodyPr wrap="square">
            <a:spAutoFit/>
          </a:bodyPr>
          <a:lstStyle/>
          <a:p>
            <a:r>
              <a:rPr lang="cy-GB" dirty="0"/>
              <a:t>As </a:t>
            </a:r>
            <a:r>
              <a:rPr lang="cy-GB" dirty="0" err="1"/>
              <a:t>appropriate</a:t>
            </a:r>
            <a:r>
              <a:rPr lang="cy-GB" dirty="0"/>
              <a:t> to </a:t>
            </a:r>
            <a:r>
              <a:rPr lang="cy-GB" dirty="0" err="1"/>
              <a:t>each</a:t>
            </a:r>
            <a:r>
              <a:rPr lang="cy-GB" dirty="0"/>
              <a:t> </a:t>
            </a:r>
            <a:r>
              <a:rPr lang="cy-GB" dirty="0" err="1"/>
              <a:t>individual</a:t>
            </a:r>
            <a:r>
              <a:rPr lang="cy-GB" dirty="0"/>
              <a:t>, </a:t>
            </a:r>
            <a:r>
              <a:rPr lang="cy-GB" dirty="0" err="1"/>
              <a:t>physical</a:t>
            </a:r>
            <a:r>
              <a:rPr lang="cy-GB" dirty="0"/>
              <a:t> </a:t>
            </a:r>
            <a:r>
              <a:rPr lang="cy-GB" dirty="0" err="1"/>
              <a:t>literacy</a:t>
            </a:r>
            <a:r>
              <a:rPr lang="cy-GB" dirty="0"/>
              <a:t> can be </a:t>
            </a:r>
            <a:r>
              <a:rPr lang="cy-GB" dirty="0" err="1"/>
              <a:t>described</a:t>
            </a:r>
            <a:r>
              <a:rPr lang="cy-GB" dirty="0"/>
              <a:t> as the </a:t>
            </a:r>
            <a:r>
              <a:rPr lang="cy-GB" dirty="0" err="1"/>
              <a:t>motivation</a:t>
            </a:r>
            <a:r>
              <a:rPr lang="cy-GB" dirty="0"/>
              <a:t>, </a:t>
            </a:r>
            <a:r>
              <a:rPr lang="cy-GB" dirty="0" err="1"/>
              <a:t>confidence</a:t>
            </a:r>
            <a:r>
              <a:rPr lang="cy-GB" dirty="0"/>
              <a:t>, </a:t>
            </a:r>
            <a:r>
              <a:rPr lang="cy-GB" dirty="0" err="1"/>
              <a:t>physical</a:t>
            </a:r>
            <a:r>
              <a:rPr lang="cy-GB" dirty="0"/>
              <a:t> </a:t>
            </a:r>
            <a:r>
              <a:rPr lang="cy-GB" dirty="0" err="1"/>
              <a:t>competence</a:t>
            </a:r>
            <a:r>
              <a:rPr lang="cy-GB" dirty="0"/>
              <a:t>, </a:t>
            </a:r>
            <a:r>
              <a:rPr lang="cy-GB" dirty="0" err="1"/>
              <a:t>knowledge</a:t>
            </a:r>
            <a:r>
              <a:rPr lang="cy-GB" dirty="0"/>
              <a:t> </a:t>
            </a:r>
            <a:r>
              <a:rPr lang="cy-GB" dirty="0" err="1"/>
              <a:t>and</a:t>
            </a:r>
            <a:r>
              <a:rPr lang="cy-GB" dirty="0"/>
              <a:t> </a:t>
            </a:r>
            <a:r>
              <a:rPr lang="cy-GB" dirty="0" err="1"/>
              <a:t>understanding</a:t>
            </a:r>
            <a:r>
              <a:rPr lang="cy-GB" dirty="0"/>
              <a:t> to </a:t>
            </a:r>
            <a:r>
              <a:rPr lang="cy-GB" dirty="0" err="1"/>
              <a:t>value</a:t>
            </a:r>
            <a:r>
              <a:rPr lang="cy-GB" dirty="0"/>
              <a:t> </a:t>
            </a:r>
            <a:r>
              <a:rPr lang="cy-GB" dirty="0" err="1"/>
              <a:t>and</a:t>
            </a:r>
            <a:r>
              <a:rPr lang="cy-GB" dirty="0"/>
              <a:t> </a:t>
            </a:r>
            <a:r>
              <a:rPr lang="cy-GB" dirty="0" err="1"/>
              <a:t>take</a:t>
            </a:r>
            <a:r>
              <a:rPr lang="cy-GB" dirty="0"/>
              <a:t> </a:t>
            </a:r>
            <a:r>
              <a:rPr lang="cy-GB" dirty="0" err="1"/>
              <a:t>responsibility</a:t>
            </a:r>
            <a:r>
              <a:rPr lang="cy-GB" dirty="0"/>
              <a:t> </a:t>
            </a:r>
            <a:r>
              <a:rPr lang="cy-GB" dirty="0" err="1"/>
              <a:t>for</a:t>
            </a:r>
            <a:r>
              <a:rPr lang="cy-GB" dirty="0"/>
              <a:t> </a:t>
            </a:r>
            <a:r>
              <a:rPr lang="cy-GB" dirty="0" err="1"/>
              <a:t>engaging</a:t>
            </a:r>
            <a:r>
              <a:rPr lang="cy-GB" dirty="0"/>
              <a:t> </a:t>
            </a:r>
            <a:r>
              <a:rPr lang="cy-GB" dirty="0" err="1"/>
              <a:t>in</a:t>
            </a:r>
            <a:r>
              <a:rPr lang="cy-GB" dirty="0"/>
              <a:t> </a:t>
            </a:r>
            <a:r>
              <a:rPr lang="cy-GB" dirty="0" err="1"/>
              <a:t>physical</a:t>
            </a:r>
            <a:r>
              <a:rPr lang="cy-GB" dirty="0"/>
              <a:t> </a:t>
            </a:r>
            <a:r>
              <a:rPr lang="cy-GB" dirty="0" err="1"/>
              <a:t>activities</a:t>
            </a:r>
            <a:r>
              <a:rPr lang="cy-GB" dirty="0"/>
              <a:t> </a:t>
            </a:r>
            <a:r>
              <a:rPr lang="cy-GB" dirty="0" err="1"/>
              <a:t>for</a:t>
            </a:r>
            <a:r>
              <a:rPr lang="cy-GB" dirty="0"/>
              <a:t> </a:t>
            </a:r>
            <a:r>
              <a:rPr lang="cy-GB" dirty="0" err="1"/>
              <a:t>life</a:t>
            </a:r>
            <a:r>
              <a:rPr lang="cy-GB" dirty="0"/>
              <a:t>.</a:t>
            </a:r>
          </a:p>
          <a:p>
            <a:pPr algn="r"/>
            <a:r>
              <a:rPr lang="en-GB" sz="1400" dirty="0"/>
              <a:t>Whitehead, M.E. (ed.) (2010) Physical Literacy throughout the </a:t>
            </a:r>
            <a:r>
              <a:rPr lang="en-GB" sz="1400" dirty="0" err="1"/>
              <a:t>Lifecourse</a:t>
            </a:r>
            <a:endParaRPr lang="cy-GB" sz="1400" dirty="0"/>
          </a:p>
        </p:txBody>
      </p:sp>
      <p:pic>
        <p:nvPicPr>
          <p:cNvPr id="5" name="Llun 4">
            <a:extLst>
              <a:ext uri="{FF2B5EF4-FFF2-40B4-BE49-F238E27FC236}">
                <a16:creationId xmlns:a16="http://schemas.microsoft.com/office/drawing/2014/main" id="{D3CA5D66-409D-45AF-35F0-69F2160A0F97}"/>
              </a:ext>
            </a:extLst>
          </p:cNvPr>
          <p:cNvPicPr>
            <a:picLocks noChangeAspect="1"/>
          </p:cNvPicPr>
          <p:nvPr/>
        </p:nvPicPr>
        <p:blipFill rotWithShape="1">
          <a:blip r:embed="rId3"/>
          <a:srcRect t="17500" r="476" b="11786"/>
          <a:stretch/>
        </p:blipFill>
        <p:spPr>
          <a:xfrm>
            <a:off x="359833" y="1404257"/>
            <a:ext cx="8158239" cy="3864429"/>
          </a:xfrm>
          <a:prstGeom prst="rect">
            <a:avLst/>
          </a:prstGeom>
        </p:spPr>
      </p:pic>
      <p:sp>
        <p:nvSpPr>
          <p:cNvPr id="7" name="Blwch Testun 6">
            <a:extLst>
              <a:ext uri="{FF2B5EF4-FFF2-40B4-BE49-F238E27FC236}">
                <a16:creationId xmlns:a16="http://schemas.microsoft.com/office/drawing/2014/main" id="{0CF2A748-9B96-BC55-AD77-1E2813C142E3}"/>
              </a:ext>
            </a:extLst>
          </p:cNvPr>
          <p:cNvSpPr txBox="1"/>
          <p:nvPr/>
        </p:nvSpPr>
        <p:spPr>
          <a:xfrm>
            <a:off x="4010212" y="5315635"/>
            <a:ext cx="4861645" cy="646331"/>
          </a:xfrm>
          <a:prstGeom prst="rect">
            <a:avLst/>
          </a:prstGeom>
          <a:noFill/>
        </p:spPr>
        <p:txBody>
          <a:bodyPr wrap="square">
            <a:spAutoFit/>
          </a:bodyPr>
          <a:lstStyle/>
          <a:p>
            <a:r>
              <a:rPr lang="cy-GB" dirty="0" err="1"/>
              <a:t>Whitead,M.E</a:t>
            </a:r>
            <a:r>
              <a:rPr lang="cy-GB" dirty="0"/>
              <a:t>.(2019). </a:t>
            </a:r>
            <a:r>
              <a:rPr lang="cy-GB" i="1" dirty="0" err="1"/>
              <a:t>Physical</a:t>
            </a:r>
            <a:r>
              <a:rPr lang="cy-GB" i="1" dirty="0"/>
              <a:t> </a:t>
            </a:r>
            <a:r>
              <a:rPr lang="cy-GB" i="1" dirty="0" err="1"/>
              <a:t>Literacy</a:t>
            </a:r>
            <a:r>
              <a:rPr lang="cy-GB" i="1" dirty="0"/>
              <a:t> </a:t>
            </a:r>
            <a:r>
              <a:rPr lang="cy-GB" i="1" dirty="0" err="1"/>
              <a:t>across</a:t>
            </a:r>
            <a:r>
              <a:rPr lang="cy-GB" i="1" dirty="0"/>
              <a:t> the </a:t>
            </a:r>
            <a:r>
              <a:rPr lang="cy-GB" i="1" dirty="0" err="1"/>
              <a:t>World</a:t>
            </a:r>
            <a:r>
              <a:rPr lang="cy-GB" i="1" dirty="0"/>
              <a:t>. </a:t>
            </a:r>
            <a:r>
              <a:rPr lang="cy-GB" dirty="0"/>
              <a:t>London </a:t>
            </a:r>
            <a:r>
              <a:rPr lang="cy-GB" dirty="0" err="1"/>
              <a:t>and</a:t>
            </a:r>
            <a:r>
              <a:rPr lang="cy-GB" dirty="0"/>
              <a:t> New York: Taylor &amp; Francis.</a:t>
            </a:r>
          </a:p>
        </p:txBody>
      </p:sp>
    </p:spTree>
    <p:extLst>
      <p:ext uri="{BB962C8B-B14F-4D97-AF65-F5344CB8AC3E}">
        <p14:creationId xmlns:p14="http://schemas.microsoft.com/office/powerpoint/2010/main" val="2535963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85329E-C668-4278-BCDA-34E41BE7C983}"/>
              </a:ext>
            </a:extLst>
          </p:cNvPr>
          <p:cNvSpPr txBox="1"/>
          <p:nvPr/>
        </p:nvSpPr>
        <p:spPr>
          <a:xfrm>
            <a:off x="284644" y="5609313"/>
            <a:ext cx="4572000" cy="646331"/>
          </a:xfrm>
          <a:prstGeom prst="rect">
            <a:avLst/>
          </a:prstGeom>
          <a:noFill/>
        </p:spPr>
        <p:txBody>
          <a:bodyPr wrap="square">
            <a:spAutoFit/>
          </a:bodyPr>
          <a:lstStyle/>
          <a:p>
            <a:r>
              <a:rPr lang="en-GB" dirty="0">
                <a:hlinkClick r:id="rId3"/>
              </a:rPr>
              <a:t>https://youtu.be/DNDNvLBQV2w</a:t>
            </a:r>
            <a:endParaRPr lang="en-GB" dirty="0"/>
          </a:p>
          <a:p>
            <a:endParaRPr lang="en-GB" dirty="0"/>
          </a:p>
        </p:txBody>
      </p:sp>
      <p:sp>
        <p:nvSpPr>
          <p:cNvPr id="5" name="TextBox 4">
            <a:extLst>
              <a:ext uri="{FF2B5EF4-FFF2-40B4-BE49-F238E27FC236}">
                <a16:creationId xmlns:a16="http://schemas.microsoft.com/office/drawing/2014/main" id="{C4130C00-BC8C-4862-87DE-1B1B3484D526}"/>
              </a:ext>
            </a:extLst>
          </p:cNvPr>
          <p:cNvSpPr txBox="1"/>
          <p:nvPr/>
        </p:nvSpPr>
        <p:spPr>
          <a:xfrm>
            <a:off x="569288" y="291154"/>
            <a:ext cx="4002712" cy="3139321"/>
          </a:xfrm>
          <a:prstGeom prst="rect">
            <a:avLst/>
          </a:prstGeom>
          <a:noFill/>
        </p:spPr>
        <p:txBody>
          <a:bodyPr wrap="square">
            <a:spAutoFit/>
          </a:bodyPr>
          <a:lstStyle/>
          <a:p>
            <a:pPr algn="l"/>
            <a:r>
              <a:rPr lang="en-GB" b="1" i="1" cap="all" dirty="0">
                <a:solidFill>
                  <a:srgbClr val="164B64"/>
                </a:solidFill>
                <a:effectLst/>
                <a:latin typeface="objektiv-mk1"/>
              </a:rPr>
              <a:t>BETH YW LLYTHRENNEDD CORFFOROL?</a:t>
            </a:r>
          </a:p>
          <a:p>
            <a:pPr algn="l"/>
            <a:r>
              <a:rPr lang="en-GB" b="0" i="0" dirty="0" err="1">
                <a:solidFill>
                  <a:srgbClr val="000000"/>
                </a:solidFill>
                <a:effectLst/>
                <a:latin typeface="objektiv-mk1"/>
              </a:rPr>
              <a:t>Sgiliau</a:t>
            </a:r>
            <a:r>
              <a:rPr lang="en-GB" b="0" i="0" dirty="0">
                <a:solidFill>
                  <a:srgbClr val="000000"/>
                </a:solidFill>
                <a:effectLst/>
                <a:latin typeface="objektiv-mk1"/>
              </a:rPr>
              <a:t> </a:t>
            </a:r>
            <a:r>
              <a:rPr lang="en-GB" b="0" i="0" dirty="0" err="1">
                <a:solidFill>
                  <a:srgbClr val="000000"/>
                </a:solidFill>
                <a:effectLst/>
                <a:latin typeface="objektiv-mk1"/>
              </a:rPr>
              <a:t>Corfforol</a:t>
            </a:r>
            <a:r>
              <a:rPr lang="en-GB" b="0" i="0" dirty="0">
                <a:solidFill>
                  <a:srgbClr val="000000"/>
                </a:solidFill>
                <a:effectLst/>
                <a:latin typeface="objektiv-mk1"/>
              </a:rPr>
              <a:t> + </a:t>
            </a:r>
            <a:r>
              <a:rPr lang="en-GB" b="0" i="0" dirty="0" err="1">
                <a:solidFill>
                  <a:srgbClr val="000000"/>
                </a:solidFill>
                <a:effectLst/>
                <a:latin typeface="objektiv-mk1"/>
              </a:rPr>
              <a:t>Hyder</a:t>
            </a:r>
            <a:r>
              <a:rPr lang="en-GB" b="0" i="0" dirty="0">
                <a:solidFill>
                  <a:srgbClr val="000000"/>
                </a:solidFill>
                <a:effectLst/>
                <a:latin typeface="objektiv-mk1"/>
              </a:rPr>
              <a:t> + </a:t>
            </a:r>
            <a:r>
              <a:rPr lang="en-GB" b="0" i="0" dirty="0" err="1">
                <a:solidFill>
                  <a:srgbClr val="000000"/>
                </a:solidFill>
                <a:effectLst/>
                <a:latin typeface="objektiv-mk1"/>
              </a:rPr>
              <a:t>Cymhelliant</a:t>
            </a:r>
            <a:r>
              <a:rPr lang="en-GB" b="0" i="0" dirty="0">
                <a:solidFill>
                  <a:srgbClr val="000000"/>
                </a:solidFill>
                <a:effectLst/>
                <a:latin typeface="objektiv-mk1"/>
              </a:rPr>
              <a:t> + </a:t>
            </a:r>
            <a:r>
              <a:rPr lang="en-GB" b="0" i="0" dirty="0" err="1">
                <a:solidFill>
                  <a:srgbClr val="000000"/>
                </a:solidFill>
                <a:effectLst/>
                <a:latin typeface="objektiv-mk1"/>
              </a:rPr>
              <a:t>Gwybodaeth</a:t>
            </a:r>
            <a:r>
              <a:rPr lang="en-GB" b="0" i="0" dirty="0">
                <a:solidFill>
                  <a:srgbClr val="000000"/>
                </a:solidFill>
                <a:effectLst/>
                <a:latin typeface="objektiv-mk1"/>
              </a:rPr>
              <a:t> + </a:t>
            </a:r>
            <a:r>
              <a:rPr lang="en-GB" b="0" i="0" dirty="0" err="1">
                <a:solidFill>
                  <a:srgbClr val="000000"/>
                </a:solidFill>
                <a:effectLst/>
                <a:latin typeface="objektiv-mk1"/>
              </a:rPr>
              <a:t>Dealltwriaeth</a:t>
            </a:r>
            <a:r>
              <a:rPr lang="en-GB" b="0" i="0" dirty="0">
                <a:solidFill>
                  <a:srgbClr val="000000"/>
                </a:solidFill>
                <a:effectLst/>
                <a:latin typeface="objektiv-mk1"/>
              </a:rPr>
              <a:t> = </a:t>
            </a:r>
            <a:r>
              <a:rPr lang="en-GB" b="0" i="0" dirty="0" err="1">
                <a:solidFill>
                  <a:srgbClr val="000000"/>
                </a:solidFill>
                <a:effectLst/>
                <a:latin typeface="objektiv-mk1"/>
              </a:rPr>
              <a:t>Llythrennedd</a:t>
            </a:r>
            <a:r>
              <a:rPr lang="en-GB" b="0" i="0" dirty="0">
                <a:solidFill>
                  <a:srgbClr val="000000"/>
                </a:solidFill>
                <a:effectLst/>
                <a:latin typeface="objektiv-mk1"/>
              </a:rPr>
              <a:t> </a:t>
            </a:r>
            <a:r>
              <a:rPr lang="en-GB" b="0" i="0" dirty="0" err="1">
                <a:solidFill>
                  <a:srgbClr val="000000"/>
                </a:solidFill>
                <a:effectLst/>
                <a:latin typeface="objektiv-mk1"/>
              </a:rPr>
              <a:t>Corfforol</a:t>
            </a:r>
            <a:r>
              <a:rPr lang="en-GB" b="0" i="0" dirty="0">
                <a:solidFill>
                  <a:srgbClr val="000000"/>
                </a:solidFill>
                <a:effectLst/>
                <a:latin typeface="objektiv-mk1"/>
              </a:rPr>
              <a:t> </a:t>
            </a:r>
          </a:p>
          <a:p>
            <a:pPr algn="l"/>
            <a:r>
              <a:rPr lang="en-GB" b="0" i="0" dirty="0" err="1">
                <a:solidFill>
                  <a:srgbClr val="000000"/>
                </a:solidFill>
                <a:effectLst/>
                <a:latin typeface="objektiv-mk1"/>
              </a:rPr>
              <a:t>Gyda’r</a:t>
            </a:r>
            <a:r>
              <a:rPr lang="en-GB" b="0" i="0" dirty="0">
                <a:solidFill>
                  <a:srgbClr val="000000"/>
                </a:solidFill>
                <a:effectLst/>
                <a:latin typeface="objektiv-mk1"/>
              </a:rPr>
              <a:t> </a:t>
            </a:r>
            <a:r>
              <a:rPr lang="en-GB" b="0" i="0" dirty="0" err="1">
                <a:solidFill>
                  <a:srgbClr val="000000"/>
                </a:solidFill>
                <a:effectLst/>
                <a:latin typeface="objektiv-mk1"/>
              </a:rPr>
              <a:t>elfennau</a:t>
            </a:r>
            <a:r>
              <a:rPr lang="en-GB" b="0" i="0" dirty="0">
                <a:solidFill>
                  <a:srgbClr val="000000"/>
                </a:solidFill>
                <a:effectLst/>
                <a:latin typeface="objektiv-mk1"/>
              </a:rPr>
              <a:t> </a:t>
            </a:r>
            <a:r>
              <a:rPr lang="en-GB" b="0" i="0" dirty="0" err="1">
                <a:solidFill>
                  <a:srgbClr val="000000"/>
                </a:solidFill>
                <a:effectLst/>
                <a:latin typeface="objektiv-mk1"/>
              </a:rPr>
              <a:t>yma</a:t>
            </a:r>
            <a:r>
              <a:rPr lang="en-GB" b="0" i="0" dirty="0">
                <a:solidFill>
                  <a:srgbClr val="000000"/>
                </a:solidFill>
                <a:effectLst/>
                <a:latin typeface="objektiv-mk1"/>
              </a:rPr>
              <a:t> </a:t>
            </a:r>
            <a:r>
              <a:rPr lang="en-GB" b="0" i="0" dirty="0" err="1">
                <a:solidFill>
                  <a:srgbClr val="000000"/>
                </a:solidFill>
                <a:effectLst/>
                <a:latin typeface="objektiv-mk1"/>
              </a:rPr>
              <a:t>mae</a:t>
            </a:r>
            <a:r>
              <a:rPr lang="en-GB" b="0" i="0" dirty="0">
                <a:solidFill>
                  <a:srgbClr val="000000"/>
                </a:solidFill>
                <a:effectLst/>
                <a:latin typeface="objektiv-mk1"/>
              </a:rPr>
              <a:t> person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fwy</a:t>
            </a:r>
            <a:r>
              <a:rPr lang="en-GB" b="0" i="0" dirty="0">
                <a:solidFill>
                  <a:srgbClr val="000000"/>
                </a:solidFill>
                <a:effectLst/>
                <a:latin typeface="objektiv-mk1"/>
              </a:rPr>
              <a:t> </a:t>
            </a:r>
            <a:r>
              <a:rPr lang="en-GB" b="0" i="0" dirty="0" err="1">
                <a:solidFill>
                  <a:srgbClr val="000000"/>
                </a:solidFill>
                <a:effectLst/>
                <a:latin typeface="objektiv-mk1"/>
              </a:rPr>
              <a:t>tebygol</a:t>
            </a:r>
            <a:r>
              <a:rPr lang="en-GB" b="0" i="0" dirty="0">
                <a:solidFill>
                  <a:srgbClr val="000000"/>
                </a:solidFill>
                <a:effectLst/>
                <a:latin typeface="objektiv-mk1"/>
              </a:rPr>
              <a:t> o </a:t>
            </a:r>
            <a:r>
              <a:rPr lang="en-GB" b="0" i="0" dirty="0" err="1">
                <a:solidFill>
                  <a:srgbClr val="000000"/>
                </a:solidFill>
                <a:effectLst/>
                <a:latin typeface="objektiv-mk1"/>
              </a:rPr>
              <a:t>fod</a:t>
            </a:r>
            <a:r>
              <a:rPr lang="en-GB" b="0" i="0" dirty="0">
                <a:solidFill>
                  <a:srgbClr val="000000"/>
                </a:solidFill>
                <a:effectLst/>
                <a:latin typeface="objektiv-mk1"/>
              </a:rPr>
              <a:t>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llythrennog</a:t>
            </a:r>
            <a:r>
              <a:rPr lang="en-GB" b="0" i="0" dirty="0">
                <a:solidFill>
                  <a:srgbClr val="000000"/>
                </a:solidFill>
                <a:effectLst/>
                <a:latin typeface="objektiv-mk1"/>
              </a:rPr>
              <a:t>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gorfforol</a:t>
            </a:r>
            <a:r>
              <a:rPr lang="en-GB" b="0" i="0" dirty="0">
                <a:solidFill>
                  <a:srgbClr val="000000"/>
                </a:solidFill>
                <a:effectLst/>
                <a:latin typeface="objektiv-mk1"/>
              </a:rPr>
              <a:t> – bod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hapus</a:t>
            </a:r>
            <a:r>
              <a:rPr lang="en-GB" b="0" i="0" dirty="0">
                <a:solidFill>
                  <a:srgbClr val="000000"/>
                </a:solidFill>
                <a:effectLst/>
                <a:latin typeface="objektiv-mk1"/>
              </a:rPr>
              <a:t>, </a:t>
            </a:r>
            <a:r>
              <a:rPr lang="en-GB" b="0" i="0" dirty="0" err="1">
                <a:solidFill>
                  <a:srgbClr val="000000"/>
                </a:solidFill>
                <a:effectLst/>
                <a:latin typeface="objektiv-mk1"/>
              </a:rPr>
              <a:t>iach</a:t>
            </a:r>
            <a:r>
              <a:rPr lang="en-GB" b="0" i="0" dirty="0">
                <a:solidFill>
                  <a:srgbClr val="000000"/>
                </a:solidFill>
                <a:effectLst/>
                <a:latin typeface="objektiv-mk1"/>
              </a:rPr>
              <a:t> a </a:t>
            </a:r>
            <a:r>
              <a:rPr lang="en-GB" b="0" i="0" dirty="0" err="1">
                <a:solidFill>
                  <a:srgbClr val="000000"/>
                </a:solidFill>
                <a:effectLst/>
                <a:latin typeface="objektiv-mk1"/>
              </a:rPr>
              <a:t>hyderus</a:t>
            </a:r>
            <a:r>
              <a:rPr lang="en-GB" b="0" i="0" dirty="0">
                <a:solidFill>
                  <a:srgbClr val="000000"/>
                </a:solidFill>
                <a:effectLst/>
                <a:latin typeface="objektiv-mk1"/>
              </a:rPr>
              <a:t> – a </a:t>
            </a:r>
            <a:r>
              <a:rPr lang="en-GB" b="0" i="0" dirty="0" err="1">
                <a:solidFill>
                  <a:srgbClr val="000000"/>
                </a:solidFill>
                <a:effectLst/>
                <a:latin typeface="objektiv-mk1"/>
              </a:rPr>
              <a:t>hefyd</a:t>
            </a:r>
            <a:r>
              <a:rPr lang="en-GB" b="0" i="0" dirty="0">
                <a:solidFill>
                  <a:srgbClr val="000000"/>
                </a:solidFill>
                <a:effectLst/>
                <a:latin typeface="objektiv-mk1"/>
              </a:rPr>
              <a:t> </a:t>
            </a:r>
            <a:r>
              <a:rPr lang="en-GB" b="0" i="0" dirty="0" err="1">
                <a:solidFill>
                  <a:srgbClr val="000000"/>
                </a:solidFill>
                <a:effectLst/>
                <a:latin typeface="objektiv-mk1"/>
              </a:rPr>
              <a:t>cael</a:t>
            </a:r>
            <a:r>
              <a:rPr lang="en-GB" b="0" i="0" dirty="0">
                <a:solidFill>
                  <a:srgbClr val="000000"/>
                </a:solidFill>
                <a:effectLst/>
                <a:latin typeface="objektiv-mk1"/>
              </a:rPr>
              <a:t> </a:t>
            </a:r>
            <a:r>
              <a:rPr lang="en-GB" b="0" i="0" dirty="0" err="1">
                <a:solidFill>
                  <a:srgbClr val="000000"/>
                </a:solidFill>
                <a:effectLst/>
                <a:latin typeface="objektiv-mk1"/>
              </a:rPr>
              <a:t>yr</a:t>
            </a:r>
            <a:r>
              <a:rPr lang="en-GB" b="0" i="0" dirty="0">
                <a:solidFill>
                  <a:srgbClr val="000000"/>
                </a:solidFill>
                <a:effectLst/>
                <a:latin typeface="objektiv-mk1"/>
              </a:rPr>
              <a:t> </a:t>
            </a:r>
            <a:r>
              <a:rPr lang="en-GB" b="0" i="0" dirty="0" err="1">
                <a:solidFill>
                  <a:srgbClr val="000000"/>
                </a:solidFill>
                <a:effectLst/>
                <a:latin typeface="objektiv-mk1"/>
              </a:rPr>
              <a:t>adnoddau</a:t>
            </a:r>
            <a:r>
              <a:rPr lang="en-GB" b="0" i="0" dirty="0">
                <a:solidFill>
                  <a:srgbClr val="000000"/>
                </a:solidFill>
                <a:effectLst/>
                <a:latin typeface="objektiv-mk1"/>
              </a:rPr>
              <a:t> </a:t>
            </a:r>
            <a:r>
              <a:rPr lang="en-GB" b="0" i="0" dirty="0" err="1">
                <a:solidFill>
                  <a:srgbClr val="000000"/>
                </a:solidFill>
                <a:effectLst/>
                <a:latin typeface="objektiv-mk1"/>
              </a:rPr>
              <a:t>i</a:t>
            </a:r>
            <a:r>
              <a:rPr lang="en-GB" b="0" i="0" dirty="0">
                <a:solidFill>
                  <a:srgbClr val="000000"/>
                </a:solidFill>
                <a:effectLst/>
                <a:latin typeface="objektiv-mk1"/>
              </a:rPr>
              <a:t> </a:t>
            </a:r>
            <a:r>
              <a:rPr lang="en-GB" b="0" i="0" dirty="0" err="1">
                <a:solidFill>
                  <a:srgbClr val="000000"/>
                </a:solidFill>
                <a:effectLst/>
                <a:latin typeface="objektiv-mk1"/>
              </a:rPr>
              <a:t>fwynhau</a:t>
            </a:r>
            <a:r>
              <a:rPr lang="en-GB" b="0" i="0" dirty="0">
                <a:solidFill>
                  <a:srgbClr val="000000"/>
                </a:solidFill>
                <a:effectLst/>
                <a:latin typeface="objektiv-mk1"/>
              </a:rPr>
              <a:t> bod </a:t>
            </a:r>
            <a:r>
              <a:rPr lang="en-GB" b="0" i="0" dirty="0" err="1">
                <a:solidFill>
                  <a:srgbClr val="000000"/>
                </a:solidFill>
                <a:effectLst/>
                <a:latin typeface="objektiv-mk1"/>
              </a:rPr>
              <a:t>yn</a:t>
            </a:r>
            <a:r>
              <a:rPr lang="en-GB" b="0" i="0" dirty="0">
                <a:solidFill>
                  <a:srgbClr val="000000"/>
                </a:solidFill>
                <a:effectLst/>
                <a:latin typeface="objektiv-mk1"/>
              </a:rPr>
              <a:t> </a:t>
            </a:r>
            <a:r>
              <a:rPr lang="en-GB" b="0" i="0" dirty="0" err="1">
                <a:solidFill>
                  <a:srgbClr val="000000"/>
                </a:solidFill>
                <a:effectLst/>
                <a:latin typeface="objektiv-mk1"/>
              </a:rPr>
              <a:t>actif</a:t>
            </a:r>
            <a:r>
              <a:rPr lang="en-GB" b="0" i="0" dirty="0">
                <a:solidFill>
                  <a:srgbClr val="000000"/>
                </a:solidFill>
                <a:effectLst/>
                <a:latin typeface="objektiv-mk1"/>
              </a:rPr>
              <a:t>.</a:t>
            </a:r>
          </a:p>
          <a:p>
            <a:pPr algn="l"/>
            <a:r>
              <a:rPr lang="en-GB" b="0" i="0" dirty="0" err="1">
                <a:solidFill>
                  <a:srgbClr val="000000"/>
                </a:solidFill>
                <a:effectLst/>
                <a:latin typeface="objektiv-mk1"/>
              </a:rPr>
              <a:t>Mae’r</a:t>
            </a:r>
            <a:r>
              <a:rPr lang="en-GB" b="0" i="0" dirty="0">
                <a:solidFill>
                  <a:srgbClr val="000000"/>
                </a:solidFill>
                <a:effectLst/>
                <a:latin typeface="objektiv-mk1"/>
              </a:rPr>
              <a:t> </a:t>
            </a:r>
            <a:r>
              <a:rPr lang="en-GB" b="0" i="0" dirty="0" err="1">
                <a:solidFill>
                  <a:srgbClr val="000000"/>
                </a:solidFill>
                <a:effectLst/>
                <a:latin typeface="objektiv-mk1"/>
              </a:rPr>
              <a:t>ffilm</a:t>
            </a:r>
            <a:r>
              <a:rPr lang="en-GB" b="0" i="0" dirty="0">
                <a:solidFill>
                  <a:srgbClr val="000000"/>
                </a:solidFill>
                <a:effectLst/>
                <a:latin typeface="objektiv-mk1"/>
              </a:rPr>
              <a:t> fer </a:t>
            </a:r>
            <a:r>
              <a:rPr lang="en-GB" b="0" i="0" dirty="0" err="1">
                <a:solidFill>
                  <a:srgbClr val="000000"/>
                </a:solidFill>
                <a:effectLst/>
                <a:latin typeface="objektiv-mk1"/>
              </a:rPr>
              <a:t>yma’n</a:t>
            </a:r>
            <a:r>
              <a:rPr lang="en-GB" b="0" i="0" dirty="0">
                <a:solidFill>
                  <a:srgbClr val="000000"/>
                </a:solidFill>
                <a:effectLst/>
                <a:latin typeface="objektiv-mk1"/>
              </a:rPr>
              <a:t> </a:t>
            </a:r>
            <a:r>
              <a:rPr lang="en-GB" b="0" i="0" dirty="0" err="1">
                <a:solidFill>
                  <a:srgbClr val="000000"/>
                </a:solidFill>
                <a:effectLst/>
                <a:latin typeface="objektiv-mk1"/>
              </a:rPr>
              <a:t>symleiddio</a:t>
            </a:r>
            <a:r>
              <a:rPr lang="en-GB" b="0" i="0" dirty="0">
                <a:solidFill>
                  <a:srgbClr val="000000"/>
                </a:solidFill>
                <a:effectLst/>
                <a:latin typeface="objektiv-mk1"/>
              </a:rPr>
              <a:t> </a:t>
            </a:r>
            <a:r>
              <a:rPr lang="en-GB" b="0" i="0" dirty="0" err="1">
                <a:solidFill>
                  <a:srgbClr val="000000"/>
                </a:solidFill>
                <a:effectLst/>
                <a:latin typeface="objektiv-mk1"/>
              </a:rPr>
              <a:t>beth</a:t>
            </a:r>
            <a:r>
              <a:rPr lang="en-GB" b="0" i="0" dirty="0">
                <a:solidFill>
                  <a:srgbClr val="000000"/>
                </a:solidFill>
                <a:effectLst/>
                <a:latin typeface="objektiv-mk1"/>
              </a:rPr>
              <a:t> </a:t>
            </a:r>
            <a:r>
              <a:rPr lang="en-GB" b="0" i="0" dirty="0" err="1">
                <a:solidFill>
                  <a:srgbClr val="000000"/>
                </a:solidFill>
                <a:effectLst/>
                <a:latin typeface="objektiv-mk1"/>
              </a:rPr>
              <a:t>rydyn</a:t>
            </a:r>
            <a:r>
              <a:rPr lang="en-GB" b="0" i="0" dirty="0">
                <a:solidFill>
                  <a:srgbClr val="000000"/>
                </a:solidFill>
                <a:effectLst/>
                <a:latin typeface="objektiv-mk1"/>
              </a:rPr>
              <a:t> </a:t>
            </a:r>
            <a:r>
              <a:rPr lang="en-GB" b="0" i="0" dirty="0" err="1">
                <a:solidFill>
                  <a:srgbClr val="000000"/>
                </a:solidFill>
                <a:effectLst/>
                <a:latin typeface="objektiv-mk1"/>
              </a:rPr>
              <a:t>ni’n</a:t>
            </a:r>
            <a:r>
              <a:rPr lang="en-GB" b="0" i="0" dirty="0">
                <a:solidFill>
                  <a:srgbClr val="000000"/>
                </a:solidFill>
                <a:effectLst/>
                <a:latin typeface="objektiv-mk1"/>
              </a:rPr>
              <a:t> </a:t>
            </a:r>
            <a:r>
              <a:rPr lang="en-GB" b="0" i="0" dirty="0" err="1">
                <a:solidFill>
                  <a:srgbClr val="000000"/>
                </a:solidFill>
                <a:effectLst/>
                <a:latin typeface="objektiv-mk1"/>
              </a:rPr>
              <a:t>ei</a:t>
            </a:r>
            <a:r>
              <a:rPr lang="en-GB" b="0" i="0" dirty="0">
                <a:solidFill>
                  <a:srgbClr val="000000"/>
                </a:solidFill>
                <a:effectLst/>
                <a:latin typeface="objektiv-mk1"/>
              </a:rPr>
              <a:t> </a:t>
            </a:r>
            <a:r>
              <a:rPr lang="en-GB" b="0" i="0" dirty="0" err="1">
                <a:solidFill>
                  <a:srgbClr val="000000"/>
                </a:solidFill>
                <a:effectLst/>
                <a:latin typeface="objektiv-mk1"/>
              </a:rPr>
              <a:t>olygu</a:t>
            </a:r>
            <a:r>
              <a:rPr lang="en-GB" b="0" i="0" dirty="0">
                <a:solidFill>
                  <a:srgbClr val="000000"/>
                </a:solidFill>
                <a:effectLst/>
                <a:latin typeface="objektiv-mk1"/>
              </a:rPr>
              <a:t> </a:t>
            </a:r>
            <a:r>
              <a:rPr lang="en-GB" b="0" i="0" dirty="0" err="1">
                <a:solidFill>
                  <a:srgbClr val="000000"/>
                </a:solidFill>
                <a:effectLst/>
                <a:latin typeface="objektiv-mk1"/>
              </a:rPr>
              <a:t>wrth</a:t>
            </a:r>
            <a:r>
              <a:rPr lang="en-GB" b="0" i="0" dirty="0">
                <a:solidFill>
                  <a:srgbClr val="000000"/>
                </a:solidFill>
                <a:effectLst/>
                <a:latin typeface="objektiv-mk1"/>
              </a:rPr>
              <a:t> </a:t>
            </a:r>
            <a:r>
              <a:rPr lang="en-GB" b="0" i="0" dirty="0" err="1">
                <a:solidFill>
                  <a:srgbClr val="000000"/>
                </a:solidFill>
                <a:effectLst/>
                <a:latin typeface="objektiv-mk1"/>
              </a:rPr>
              <a:t>gyfeirio</a:t>
            </a:r>
            <a:r>
              <a:rPr lang="en-GB" b="0" i="0" dirty="0">
                <a:solidFill>
                  <a:srgbClr val="000000"/>
                </a:solidFill>
                <a:effectLst/>
                <a:latin typeface="objektiv-mk1"/>
              </a:rPr>
              <a:t> at </a:t>
            </a:r>
            <a:r>
              <a:rPr lang="en-GB" b="0" i="0" dirty="0" err="1">
                <a:solidFill>
                  <a:srgbClr val="000000"/>
                </a:solidFill>
                <a:effectLst/>
                <a:latin typeface="objektiv-mk1"/>
              </a:rPr>
              <a:t>lythrennedd</a:t>
            </a:r>
            <a:r>
              <a:rPr lang="en-GB" b="0" i="0" dirty="0">
                <a:solidFill>
                  <a:srgbClr val="000000"/>
                </a:solidFill>
                <a:effectLst/>
                <a:latin typeface="objektiv-mk1"/>
              </a:rPr>
              <a:t> </a:t>
            </a:r>
            <a:r>
              <a:rPr lang="en-GB" b="0" i="0" dirty="0" err="1">
                <a:solidFill>
                  <a:srgbClr val="000000"/>
                </a:solidFill>
                <a:effectLst/>
                <a:latin typeface="objektiv-mk1"/>
              </a:rPr>
              <a:t>corfforol</a:t>
            </a:r>
            <a:r>
              <a:rPr lang="en-GB" b="0" i="0" dirty="0">
                <a:solidFill>
                  <a:srgbClr val="000000"/>
                </a:solidFill>
                <a:effectLst/>
                <a:latin typeface="objektiv-mk1"/>
              </a:rPr>
              <a:t>.</a:t>
            </a:r>
          </a:p>
        </p:txBody>
      </p:sp>
      <p:sp>
        <p:nvSpPr>
          <p:cNvPr id="7" name="TextBox 6">
            <a:extLst>
              <a:ext uri="{FF2B5EF4-FFF2-40B4-BE49-F238E27FC236}">
                <a16:creationId xmlns:a16="http://schemas.microsoft.com/office/drawing/2014/main" id="{ABDE2C17-0BA0-480A-B607-FABC7A6ECB8C}"/>
              </a:ext>
            </a:extLst>
          </p:cNvPr>
          <p:cNvSpPr txBox="1"/>
          <p:nvPr/>
        </p:nvSpPr>
        <p:spPr>
          <a:xfrm>
            <a:off x="4896465" y="291154"/>
            <a:ext cx="4002712" cy="2862322"/>
          </a:xfrm>
          <a:prstGeom prst="rect">
            <a:avLst/>
          </a:prstGeom>
          <a:noFill/>
        </p:spPr>
        <p:txBody>
          <a:bodyPr wrap="square">
            <a:spAutoFit/>
          </a:bodyPr>
          <a:lstStyle/>
          <a:p>
            <a:pPr algn="l"/>
            <a:r>
              <a:rPr lang="en-GB" b="1" i="1" cap="all" dirty="0">
                <a:solidFill>
                  <a:srgbClr val="164B64"/>
                </a:solidFill>
                <a:effectLst/>
                <a:latin typeface="objektiv-mk1"/>
              </a:rPr>
              <a:t>WHAT IS PHYSICAL LITERACY?</a:t>
            </a:r>
          </a:p>
          <a:p>
            <a:pPr algn="l"/>
            <a:r>
              <a:rPr lang="en-GB" b="0" i="0" dirty="0">
                <a:solidFill>
                  <a:srgbClr val="000000"/>
                </a:solidFill>
                <a:effectLst/>
                <a:latin typeface="objektiv-mk1"/>
              </a:rPr>
              <a:t>Physical Skills + Confidence + Motivation + Knowledge + Understanding = Physical Literacy </a:t>
            </a:r>
          </a:p>
          <a:p>
            <a:pPr algn="l"/>
            <a:r>
              <a:rPr lang="en-GB" b="0" i="0" dirty="0">
                <a:solidFill>
                  <a:srgbClr val="000000"/>
                </a:solidFill>
                <a:effectLst/>
                <a:latin typeface="objektiv-mk1"/>
              </a:rPr>
              <a:t>With these elements a person is more likely to be physically literate – be happy, healthy and confident – and have the tools to enjoy being active.</a:t>
            </a:r>
          </a:p>
          <a:p>
            <a:pPr algn="l"/>
            <a:r>
              <a:rPr lang="en-GB" b="0" i="0" dirty="0">
                <a:solidFill>
                  <a:srgbClr val="000000"/>
                </a:solidFill>
                <a:effectLst/>
                <a:latin typeface="objektiv-mk1"/>
              </a:rPr>
              <a:t>This short film simplifies what we mean by physical literacy.</a:t>
            </a:r>
          </a:p>
        </p:txBody>
      </p:sp>
      <p:sp>
        <p:nvSpPr>
          <p:cNvPr id="9" name="TextBox 8">
            <a:extLst>
              <a:ext uri="{FF2B5EF4-FFF2-40B4-BE49-F238E27FC236}">
                <a16:creationId xmlns:a16="http://schemas.microsoft.com/office/drawing/2014/main" id="{FF9A160D-1B68-41F3-ADC5-A70DC8FA6011}"/>
              </a:ext>
            </a:extLst>
          </p:cNvPr>
          <p:cNvSpPr txBox="1"/>
          <p:nvPr/>
        </p:nvSpPr>
        <p:spPr>
          <a:xfrm>
            <a:off x="5260258" y="5627935"/>
            <a:ext cx="4572000" cy="923330"/>
          </a:xfrm>
          <a:prstGeom prst="rect">
            <a:avLst/>
          </a:prstGeom>
          <a:noFill/>
        </p:spPr>
        <p:txBody>
          <a:bodyPr wrap="square">
            <a:spAutoFit/>
          </a:bodyPr>
          <a:lstStyle/>
          <a:p>
            <a:r>
              <a:rPr lang="en-GB" dirty="0">
                <a:hlinkClick r:id="rId4"/>
              </a:rPr>
              <a:t>https://youtu.be/fyCm6ZLRCbQ</a:t>
            </a:r>
            <a:endParaRPr lang="en-GB" dirty="0"/>
          </a:p>
          <a:p>
            <a:endParaRPr lang="en-GB" dirty="0"/>
          </a:p>
          <a:p>
            <a:endParaRPr lang="en-GB" dirty="0"/>
          </a:p>
        </p:txBody>
      </p:sp>
      <p:pic>
        <p:nvPicPr>
          <p:cNvPr id="11" name="Picture 10">
            <a:extLst>
              <a:ext uri="{FF2B5EF4-FFF2-40B4-BE49-F238E27FC236}">
                <a16:creationId xmlns:a16="http://schemas.microsoft.com/office/drawing/2014/main" id="{53800BB9-ED4D-4D32-ACDA-AF88158B146E}"/>
              </a:ext>
            </a:extLst>
          </p:cNvPr>
          <p:cNvPicPr>
            <a:picLocks noChangeAspect="1"/>
          </p:cNvPicPr>
          <p:nvPr/>
        </p:nvPicPr>
        <p:blipFill>
          <a:blip r:embed="rId5"/>
          <a:stretch>
            <a:fillRect/>
          </a:stretch>
        </p:blipFill>
        <p:spPr>
          <a:xfrm>
            <a:off x="2296663" y="3382752"/>
            <a:ext cx="4430932" cy="2177235"/>
          </a:xfrm>
          <a:prstGeom prst="rect">
            <a:avLst/>
          </a:prstGeom>
        </p:spPr>
      </p:pic>
    </p:spTree>
    <p:extLst>
      <p:ext uri="{BB962C8B-B14F-4D97-AF65-F5344CB8AC3E}">
        <p14:creationId xmlns:p14="http://schemas.microsoft.com/office/powerpoint/2010/main" val="2200936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009AA115-1756-64FA-3D7E-6DE97E5E1D6C}"/>
              </a:ext>
            </a:extLst>
          </p:cNvPr>
          <p:cNvSpPr txBox="1"/>
          <p:nvPr/>
        </p:nvSpPr>
        <p:spPr>
          <a:xfrm>
            <a:off x="356506" y="2934712"/>
            <a:ext cx="3853543" cy="2308324"/>
          </a:xfrm>
          <a:prstGeom prst="rect">
            <a:avLst/>
          </a:prstGeom>
          <a:noFill/>
        </p:spPr>
        <p:txBody>
          <a:bodyPr wrap="square">
            <a:spAutoFit/>
          </a:bodyPr>
          <a:lstStyle/>
          <a:p>
            <a:r>
              <a:rPr lang="cy-GB" dirty="0">
                <a:hlinkClick r:id="rId3"/>
              </a:rPr>
              <a:t>Sgiliau ar gyfer Bywyd Actif. - </a:t>
            </a:r>
            <a:r>
              <a:rPr lang="cy-GB" dirty="0" err="1">
                <a:hlinkClick r:id="rId3"/>
              </a:rPr>
              <a:t>Sport</a:t>
            </a:r>
            <a:r>
              <a:rPr lang="cy-GB" dirty="0">
                <a:hlinkClick r:id="rId3"/>
              </a:rPr>
              <a:t> Wales </a:t>
            </a:r>
            <a:r>
              <a:rPr lang="cy-GB" dirty="0" err="1">
                <a:hlinkClick r:id="rId3"/>
              </a:rPr>
              <a:t>Educational</a:t>
            </a:r>
            <a:r>
              <a:rPr lang="cy-GB" dirty="0">
                <a:hlinkClick r:id="rId3"/>
              </a:rPr>
              <a:t> </a:t>
            </a:r>
            <a:r>
              <a:rPr lang="cy-GB" dirty="0" err="1">
                <a:hlinkClick r:id="rId3"/>
              </a:rPr>
              <a:t>Resources</a:t>
            </a:r>
            <a:endParaRPr lang="en-GB" sz="1800" dirty="0"/>
          </a:p>
          <a:p>
            <a:endParaRPr lang="cy-GB" dirty="0"/>
          </a:p>
          <a:p>
            <a:r>
              <a:rPr lang="cy-GB" dirty="0"/>
              <a:t>Mynd drwy un sesiwn ymarferol o bosib Dwli Dwl, sut allwn ni addasu fe?</a:t>
            </a:r>
          </a:p>
          <a:p>
            <a:endParaRPr lang="cy-GB" dirty="0"/>
          </a:p>
          <a:p>
            <a:r>
              <a:rPr lang="en-GB" dirty="0" err="1">
                <a:hlinkClick r:id="rId4"/>
              </a:rPr>
              <a:t>Dwli</a:t>
            </a:r>
            <a:r>
              <a:rPr lang="en-GB" dirty="0">
                <a:hlinkClick r:id="rId4"/>
              </a:rPr>
              <a:t> </a:t>
            </a:r>
            <a:r>
              <a:rPr lang="en-GB" dirty="0" err="1">
                <a:hlinkClick r:id="rId4"/>
              </a:rPr>
              <a:t>Dwl</a:t>
            </a:r>
            <a:r>
              <a:rPr lang="en-GB" dirty="0">
                <a:hlinkClick r:id="rId4"/>
              </a:rPr>
              <a:t> - Sport Wales Educational Resources</a:t>
            </a:r>
            <a:endParaRPr lang="en-GB" dirty="0"/>
          </a:p>
        </p:txBody>
      </p:sp>
      <p:sp>
        <p:nvSpPr>
          <p:cNvPr id="5" name="Blwch Testun 4">
            <a:extLst>
              <a:ext uri="{FF2B5EF4-FFF2-40B4-BE49-F238E27FC236}">
                <a16:creationId xmlns:a16="http://schemas.microsoft.com/office/drawing/2014/main" id="{64AF6EE7-D7DB-2A96-FD66-183D80C919F4}"/>
              </a:ext>
            </a:extLst>
          </p:cNvPr>
          <p:cNvSpPr txBox="1"/>
          <p:nvPr/>
        </p:nvSpPr>
        <p:spPr>
          <a:xfrm>
            <a:off x="4484914" y="2934712"/>
            <a:ext cx="4572000" cy="2308324"/>
          </a:xfrm>
          <a:prstGeom prst="rect">
            <a:avLst/>
          </a:prstGeom>
          <a:noFill/>
        </p:spPr>
        <p:txBody>
          <a:bodyPr wrap="square">
            <a:spAutoFit/>
          </a:bodyPr>
          <a:lstStyle/>
          <a:p>
            <a:r>
              <a:rPr lang="cy-GB" dirty="0"/>
              <a:t>Cit bag Cymru </a:t>
            </a:r>
            <a:r>
              <a:rPr lang="en-GB" dirty="0">
                <a:hlinkClick r:id="rId5"/>
              </a:rPr>
              <a:t>Skills for an active life. - Sport Wales Educational Resources</a:t>
            </a:r>
            <a:endParaRPr lang="en-GB" dirty="0"/>
          </a:p>
          <a:p>
            <a:endParaRPr lang="en-GB" dirty="0"/>
          </a:p>
          <a:p>
            <a:r>
              <a:rPr lang="en-GB" dirty="0"/>
              <a:t>Talk through a practical session, and how can we adapt it?</a:t>
            </a:r>
          </a:p>
          <a:p>
            <a:endParaRPr lang="en-GB" dirty="0"/>
          </a:p>
          <a:p>
            <a:r>
              <a:rPr lang="en-GB" dirty="0">
                <a:hlinkClick r:id="rId6"/>
              </a:rPr>
              <a:t>Crazy Capers - Sport Wales Educational Resources</a:t>
            </a:r>
            <a:endParaRPr lang="en-GB" dirty="0"/>
          </a:p>
        </p:txBody>
      </p:sp>
      <p:sp>
        <p:nvSpPr>
          <p:cNvPr id="6" name="Blwch Testun 5">
            <a:extLst>
              <a:ext uri="{FF2B5EF4-FFF2-40B4-BE49-F238E27FC236}">
                <a16:creationId xmlns:a16="http://schemas.microsoft.com/office/drawing/2014/main" id="{FE3C7746-FB73-254A-2392-E2EA5DC77A77}"/>
              </a:ext>
            </a:extLst>
          </p:cNvPr>
          <p:cNvSpPr txBox="1"/>
          <p:nvPr/>
        </p:nvSpPr>
        <p:spPr>
          <a:xfrm>
            <a:off x="-62594" y="1732235"/>
            <a:ext cx="4033157" cy="769441"/>
          </a:xfrm>
          <a:prstGeom prst="rect">
            <a:avLst/>
          </a:prstGeom>
          <a:noFill/>
        </p:spPr>
        <p:txBody>
          <a:bodyPr wrap="square" rtlCol="0">
            <a:spAutoFit/>
          </a:bodyPr>
          <a:lstStyle/>
          <a:p>
            <a:pPr algn="ctr"/>
            <a:r>
              <a:rPr lang="cy-GB" sz="2200" b="1" dirty="0"/>
              <a:t>Adnoddau Addysgol </a:t>
            </a:r>
          </a:p>
          <a:p>
            <a:pPr algn="ctr"/>
            <a:r>
              <a:rPr lang="cy-GB" sz="2200" b="1" dirty="0"/>
              <a:t>Chwaraeon Cymru</a:t>
            </a:r>
          </a:p>
        </p:txBody>
      </p:sp>
      <p:sp>
        <p:nvSpPr>
          <p:cNvPr id="7" name="Blwch Testun 6">
            <a:extLst>
              <a:ext uri="{FF2B5EF4-FFF2-40B4-BE49-F238E27FC236}">
                <a16:creationId xmlns:a16="http://schemas.microsoft.com/office/drawing/2014/main" id="{D60C4059-89E5-7190-7BD0-FADAD9B5BE9A}"/>
              </a:ext>
            </a:extLst>
          </p:cNvPr>
          <p:cNvSpPr txBox="1"/>
          <p:nvPr/>
        </p:nvSpPr>
        <p:spPr>
          <a:xfrm>
            <a:off x="4425292" y="1694135"/>
            <a:ext cx="4686300" cy="769441"/>
          </a:xfrm>
          <a:prstGeom prst="rect">
            <a:avLst/>
          </a:prstGeom>
          <a:noFill/>
        </p:spPr>
        <p:txBody>
          <a:bodyPr wrap="square" rtlCol="0">
            <a:spAutoFit/>
          </a:bodyPr>
          <a:lstStyle/>
          <a:p>
            <a:pPr algn="ctr"/>
            <a:r>
              <a:rPr lang="cy-GB" sz="2200" b="1" dirty="0" err="1"/>
              <a:t>Sport</a:t>
            </a:r>
            <a:r>
              <a:rPr lang="cy-GB" sz="2200" b="1" dirty="0"/>
              <a:t> Wales </a:t>
            </a:r>
          </a:p>
          <a:p>
            <a:pPr algn="ctr"/>
            <a:r>
              <a:rPr lang="cy-GB" sz="2200" b="1" dirty="0" err="1"/>
              <a:t>Educational</a:t>
            </a:r>
            <a:r>
              <a:rPr lang="cy-GB" sz="2200" b="1" dirty="0"/>
              <a:t> </a:t>
            </a:r>
            <a:r>
              <a:rPr lang="cy-GB" sz="2200" b="1" dirty="0" err="1"/>
              <a:t>Resources</a:t>
            </a:r>
            <a:endParaRPr lang="cy-GB" sz="2200" b="1" dirty="0"/>
          </a:p>
        </p:txBody>
      </p:sp>
      <p:pic>
        <p:nvPicPr>
          <p:cNvPr id="9" name="Llun 8">
            <a:extLst>
              <a:ext uri="{FF2B5EF4-FFF2-40B4-BE49-F238E27FC236}">
                <a16:creationId xmlns:a16="http://schemas.microsoft.com/office/drawing/2014/main" id="{77FD7055-65D3-E804-D388-4C1AD97958FC}"/>
              </a:ext>
            </a:extLst>
          </p:cNvPr>
          <p:cNvPicPr>
            <a:picLocks noChangeAspect="1"/>
          </p:cNvPicPr>
          <p:nvPr/>
        </p:nvPicPr>
        <p:blipFill rotWithShape="1">
          <a:blip r:embed="rId7"/>
          <a:srcRect l="7627" t="11083" r="74210" b="80037"/>
          <a:stretch/>
        </p:blipFill>
        <p:spPr>
          <a:xfrm>
            <a:off x="2582884" y="196448"/>
            <a:ext cx="3684815" cy="12008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4797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6FD7B9D5-8B99-52E9-EA3A-3869F8A7A8CD}"/>
              </a:ext>
            </a:extLst>
          </p:cNvPr>
          <p:cNvSpPr txBox="1"/>
          <p:nvPr/>
        </p:nvSpPr>
        <p:spPr>
          <a:xfrm>
            <a:off x="770164" y="168605"/>
            <a:ext cx="7603671" cy="369332"/>
          </a:xfrm>
          <a:prstGeom prst="rect">
            <a:avLst/>
          </a:prstGeom>
          <a:noFill/>
        </p:spPr>
        <p:txBody>
          <a:bodyPr wrap="square" rtlCol="0">
            <a:spAutoFit/>
          </a:bodyPr>
          <a:lstStyle/>
          <a:p>
            <a:r>
              <a:rPr lang="cy-GB" dirty="0"/>
              <a:t>Dysgu yn yr awyr agored                                                 </a:t>
            </a:r>
            <a:r>
              <a:rPr lang="cy-GB" dirty="0" err="1"/>
              <a:t>Outdoor</a:t>
            </a:r>
            <a:r>
              <a:rPr lang="cy-GB" dirty="0"/>
              <a:t> </a:t>
            </a:r>
            <a:r>
              <a:rPr lang="cy-GB" dirty="0" err="1"/>
              <a:t>learning</a:t>
            </a:r>
            <a:endParaRPr lang="cy-GB" dirty="0"/>
          </a:p>
        </p:txBody>
      </p:sp>
      <p:sp>
        <p:nvSpPr>
          <p:cNvPr id="4" name="Blwch Testun 3">
            <a:extLst>
              <a:ext uri="{FF2B5EF4-FFF2-40B4-BE49-F238E27FC236}">
                <a16:creationId xmlns:a16="http://schemas.microsoft.com/office/drawing/2014/main" id="{09D25458-8100-EEE3-CC1C-E2FABD546325}"/>
              </a:ext>
            </a:extLst>
          </p:cNvPr>
          <p:cNvSpPr txBox="1"/>
          <p:nvPr/>
        </p:nvSpPr>
        <p:spPr>
          <a:xfrm>
            <a:off x="787811" y="5603325"/>
            <a:ext cx="2552700" cy="369332"/>
          </a:xfrm>
          <a:prstGeom prst="rect">
            <a:avLst/>
          </a:prstGeom>
          <a:noFill/>
        </p:spPr>
        <p:txBody>
          <a:bodyPr wrap="square">
            <a:spAutoFit/>
          </a:bodyPr>
          <a:lstStyle/>
          <a:p>
            <a:r>
              <a:rPr lang="cy-GB" dirty="0">
                <a:hlinkClick r:id="rId3"/>
              </a:rPr>
              <a:t>View - Hwb (</a:t>
            </a:r>
            <a:r>
              <a:rPr lang="cy-GB" dirty="0" err="1">
                <a:hlinkClick r:id="rId3"/>
              </a:rPr>
              <a:t>gov.wales</a:t>
            </a:r>
            <a:r>
              <a:rPr lang="cy-GB" dirty="0">
                <a:hlinkClick r:id="rId3"/>
              </a:rPr>
              <a:t>)</a:t>
            </a:r>
            <a:endParaRPr lang="cy-GB" dirty="0"/>
          </a:p>
        </p:txBody>
      </p:sp>
      <p:sp>
        <p:nvSpPr>
          <p:cNvPr id="6" name="Blwch Testun 5">
            <a:extLst>
              <a:ext uri="{FF2B5EF4-FFF2-40B4-BE49-F238E27FC236}">
                <a16:creationId xmlns:a16="http://schemas.microsoft.com/office/drawing/2014/main" id="{D8429D91-E189-3064-31EA-3F93E8F7DD62}"/>
              </a:ext>
            </a:extLst>
          </p:cNvPr>
          <p:cNvSpPr txBox="1"/>
          <p:nvPr/>
        </p:nvSpPr>
        <p:spPr>
          <a:xfrm>
            <a:off x="5649688" y="5291436"/>
            <a:ext cx="2476500" cy="646331"/>
          </a:xfrm>
          <a:prstGeom prst="rect">
            <a:avLst/>
          </a:prstGeom>
          <a:noFill/>
        </p:spPr>
        <p:txBody>
          <a:bodyPr wrap="square">
            <a:spAutoFit/>
          </a:bodyPr>
          <a:lstStyle/>
          <a:p>
            <a:endParaRPr lang="cy-GB" dirty="0">
              <a:hlinkClick r:id="rId4"/>
            </a:endParaRPr>
          </a:p>
          <a:p>
            <a:r>
              <a:rPr lang="cy-GB" dirty="0">
                <a:hlinkClick r:id="rId4"/>
              </a:rPr>
              <a:t>View - Hwb (</a:t>
            </a:r>
            <a:r>
              <a:rPr lang="cy-GB" dirty="0" err="1">
                <a:hlinkClick r:id="rId4"/>
              </a:rPr>
              <a:t>gov.wales</a:t>
            </a:r>
            <a:r>
              <a:rPr lang="cy-GB" dirty="0">
                <a:hlinkClick r:id="rId4"/>
              </a:rPr>
              <a:t>)</a:t>
            </a:r>
            <a:endParaRPr lang="cy-GB" dirty="0"/>
          </a:p>
        </p:txBody>
      </p:sp>
      <p:pic>
        <p:nvPicPr>
          <p:cNvPr id="8" name="Llun 7">
            <a:extLst>
              <a:ext uri="{FF2B5EF4-FFF2-40B4-BE49-F238E27FC236}">
                <a16:creationId xmlns:a16="http://schemas.microsoft.com/office/drawing/2014/main" id="{D45EEF18-CF35-289B-878D-DA5CBA6A9435}"/>
              </a:ext>
            </a:extLst>
          </p:cNvPr>
          <p:cNvPicPr>
            <a:picLocks noChangeAspect="1"/>
          </p:cNvPicPr>
          <p:nvPr/>
        </p:nvPicPr>
        <p:blipFill rotWithShape="1">
          <a:blip r:embed="rId5"/>
          <a:srcRect t="16435" r="7679" b="7053"/>
          <a:stretch/>
        </p:blipFill>
        <p:spPr>
          <a:xfrm>
            <a:off x="5470075" y="4330619"/>
            <a:ext cx="2323945" cy="1283981"/>
          </a:xfrm>
          <a:prstGeom prst="rect">
            <a:avLst/>
          </a:prstGeom>
        </p:spPr>
      </p:pic>
      <p:pic>
        <p:nvPicPr>
          <p:cNvPr id="10" name="Llun 9">
            <a:extLst>
              <a:ext uri="{FF2B5EF4-FFF2-40B4-BE49-F238E27FC236}">
                <a16:creationId xmlns:a16="http://schemas.microsoft.com/office/drawing/2014/main" id="{6BC49C23-3FFA-70BA-621E-2AFDFA85B1C7}"/>
              </a:ext>
            </a:extLst>
          </p:cNvPr>
          <p:cNvPicPr>
            <a:picLocks noChangeAspect="1"/>
          </p:cNvPicPr>
          <p:nvPr/>
        </p:nvPicPr>
        <p:blipFill rotWithShape="1">
          <a:blip r:embed="rId6"/>
          <a:srcRect l="773" t="16435" r="4047" b="6696"/>
          <a:stretch/>
        </p:blipFill>
        <p:spPr>
          <a:xfrm>
            <a:off x="836953" y="4363349"/>
            <a:ext cx="2323945" cy="1251251"/>
          </a:xfrm>
          <a:prstGeom prst="rect">
            <a:avLst/>
          </a:prstGeom>
        </p:spPr>
      </p:pic>
      <p:sp>
        <p:nvSpPr>
          <p:cNvPr id="12" name="Blwch Testun 11">
            <a:extLst>
              <a:ext uri="{FF2B5EF4-FFF2-40B4-BE49-F238E27FC236}">
                <a16:creationId xmlns:a16="http://schemas.microsoft.com/office/drawing/2014/main" id="{589EB621-D9F4-6BD7-FF10-BE4D5FB94579}"/>
              </a:ext>
            </a:extLst>
          </p:cNvPr>
          <p:cNvSpPr txBox="1"/>
          <p:nvPr/>
        </p:nvSpPr>
        <p:spPr>
          <a:xfrm>
            <a:off x="121341" y="594517"/>
            <a:ext cx="4390103" cy="3539430"/>
          </a:xfrm>
          <a:prstGeom prst="rect">
            <a:avLst/>
          </a:prstGeom>
          <a:noFill/>
        </p:spPr>
        <p:txBody>
          <a:bodyPr wrap="square">
            <a:spAutoFit/>
          </a:bodyPr>
          <a:lstStyle/>
          <a:p>
            <a:pPr algn="l" fontAlgn="base"/>
            <a:r>
              <a:rPr lang="cy-GB" sz="1400" b="0" i="0" dirty="0">
                <a:solidFill>
                  <a:srgbClr val="1B1B1B"/>
                </a:solidFill>
                <a:effectLst/>
                <a:latin typeface="Arial" panose="020B0604020202020204" pitchFamily="34" charset="0"/>
              </a:rPr>
              <a:t>Mae ymchwilwyr wedi darganfod:</a:t>
            </a:r>
          </a:p>
          <a:p>
            <a:pPr algn="l" fontAlgn="base">
              <a:buFont typeface="Arial" panose="020B0604020202020204" pitchFamily="34" charset="0"/>
              <a:buChar char="•"/>
            </a:pPr>
            <a:r>
              <a:rPr lang="cy-GB" sz="1400" b="0" i="0" dirty="0">
                <a:solidFill>
                  <a:srgbClr val="1B1B1B"/>
                </a:solidFill>
                <a:effectLst/>
                <a:latin typeface="inherit"/>
              </a:rPr>
              <a:t>bod cysylltiadau rhwng mynediad i fannau gwyrdd a llai o risg o broblemau iechyd meddwl, gwell hwyliau, mwy o foddhad bywyd, llai o straen, mwy o weithgaredd corfforol a gwell iechyd corfforol</a:t>
            </a:r>
          </a:p>
          <a:p>
            <a:pPr algn="l" fontAlgn="base">
              <a:buFont typeface="Arial" panose="020B0604020202020204" pitchFamily="34" charset="0"/>
              <a:buChar char="•"/>
            </a:pPr>
            <a:r>
              <a:rPr lang="cy-GB" sz="1400" b="0" i="0" dirty="0">
                <a:solidFill>
                  <a:srgbClr val="1B1B1B"/>
                </a:solidFill>
                <a:effectLst/>
                <a:latin typeface="inherit"/>
              </a:rPr>
              <a:t>bod cydberthynas rhwng treulio amser yn yr awyr agored a faint o weithgaredd corfforol, rydyn ni’n ei wneud</a:t>
            </a:r>
          </a:p>
          <a:p>
            <a:pPr algn="l" fontAlgn="base">
              <a:buFont typeface="Arial" panose="020B0604020202020204" pitchFamily="34" charset="0"/>
              <a:buChar char="•"/>
            </a:pPr>
            <a:r>
              <a:rPr lang="cy-GB" sz="1400" b="0" i="0" dirty="0">
                <a:solidFill>
                  <a:srgbClr val="1B1B1B"/>
                </a:solidFill>
                <a:effectLst/>
                <a:latin typeface="inherit"/>
              </a:rPr>
              <a:t>gall cymryd amser tawel i fyfyrio ar ein hamgylchedd naturiol gael effaith gadarnhaol ar iechyd meddwl a lles, e.e. gall ymwybyddiaeth ofalgar leihau teimladau o straen a chynyddu teimladau o hunan-dosturi ac empathi</a:t>
            </a:r>
          </a:p>
          <a:p>
            <a:pPr algn="l" fontAlgn="base">
              <a:buFont typeface="Arial" panose="020B0604020202020204" pitchFamily="34" charset="0"/>
              <a:buChar char="•"/>
            </a:pPr>
            <a:r>
              <a:rPr lang="cy-GB" sz="1400" b="0" i="0" dirty="0">
                <a:solidFill>
                  <a:srgbClr val="1B1B1B"/>
                </a:solidFill>
                <a:effectLst/>
                <a:latin typeface="inherit"/>
              </a:rPr>
              <a:t>gall bod yng nghwmni anifeiliaid a bywyd gwyllt wella teimladau a lles pobl, eu gallu i ymlacio a’u cysylltiad â natur</a:t>
            </a:r>
          </a:p>
          <a:p>
            <a:pPr algn="l" fontAlgn="base"/>
            <a:r>
              <a:rPr lang="cy-GB" sz="1400" b="0" i="0" dirty="0">
                <a:solidFill>
                  <a:srgbClr val="1B1B1B"/>
                </a:solidFill>
                <a:effectLst/>
                <a:latin typeface="Arial" panose="020B0604020202020204" pitchFamily="34" charset="0"/>
              </a:rPr>
              <a:t>Addaswyd a </a:t>
            </a:r>
            <a:r>
              <a:rPr lang="cy-GB" sz="1400" b="0" i="0" dirty="0" err="1">
                <a:solidFill>
                  <a:srgbClr val="1B1B1B"/>
                </a:solidFill>
                <a:effectLst/>
                <a:latin typeface="Arial" panose="020B0604020202020204" pitchFamily="34" charset="0"/>
              </a:rPr>
              <a:t>chyfieithiwyd</a:t>
            </a:r>
            <a:r>
              <a:rPr lang="cy-GB" sz="1400" b="0" i="0" dirty="0">
                <a:solidFill>
                  <a:srgbClr val="1B1B1B"/>
                </a:solidFill>
                <a:effectLst/>
                <a:latin typeface="Arial" panose="020B0604020202020204" pitchFamily="34" charset="0"/>
              </a:rPr>
              <a:t> o </a:t>
            </a:r>
            <a:r>
              <a:rPr lang="cy-GB" sz="1400" b="0" i="1" dirty="0" err="1">
                <a:solidFill>
                  <a:srgbClr val="1B1B1B"/>
                </a:solidFill>
                <a:effectLst/>
                <a:latin typeface="inherit"/>
              </a:rPr>
              <a:t>Thriving</a:t>
            </a:r>
            <a:r>
              <a:rPr lang="cy-GB" sz="1400" b="0" i="1" dirty="0">
                <a:solidFill>
                  <a:srgbClr val="1B1B1B"/>
                </a:solidFill>
                <a:effectLst/>
                <a:latin typeface="inherit"/>
              </a:rPr>
              <a:t> </a:t>
            </a:r>
            <a:r>
              <a:rPr lang="cy-GB" sz="1400" b="0" i="1" dirty="0" err="1">
                <a:solidFill>
                  <a:srgbClr val="1B1B1B"/>
                </a:solidFill>
                <a:effectLst/>
                <a:latin typeface="inherit"/>
              </a:rPr>
              <a:t>With</a:t>
            </a:r>
            <a:r>
              <a:rPr lang="cy-GB" sz="1400" b="0" i="1" dirty="0">
                <a:solidFill>
                  <a:srgbClr val="1B1B1B"/>
                </a:solidFill>
                <a:effectLst/>
                <a:latin typeface="inherit"/>
              </a:rPr>
              <a:t> </a:t>
            </a:r>
            <a:r>
              <a:rPr lang="cy-GB" sz="1400" b="0" i="1" dirty="0" err="1">
                <a:solidFill>
                  <a:srgbClr val="1B1B1B"/>
                </a:solidFill>
                <a:effectLst/>
                <a:latin typeface="inherit"/>
              </a:rPr>
              <a:t>Nature</a:t>
            </a:r>
            <a:r>
              <a:rPr lang="cy-GB" sz="1400" b="0" i="0" dirty="0">
                <a:solidFill>
                  <a:srgbClr val="1B1B1B"/>
                </a:solidFill>
                <a:effectLst/>
                <a:latin typeface="Arial" panose="020B0604020202020204" pitchFamily="34" charset="0"/>
              </a:rPr>
              <a:t> (Sefydliad Iechyd Meddwl, 2021)</a:t>
            </a:r>
          </a:p>
        </p:txBody>
      </p:sp>
      <p:sp>
        <p:nvSpPr>
          <p:cNvPr id="14" name="Blwch Testun 13">
            <a:extLst>
              <a:ext uri="{FF2B5EF4-FFF2-40B4-BE49-F238E27FC236}">
                <a16:creationId xmlns:a16="http://schemas.microsoft.com/office/drawing/2014/main" id="{7A020738-82A4-65E0-6594-F5C776B412A7}"/>
              </a:ext>
            </a:extLst>
          </p:cNvPr>
          <p:cNvSpPr txBox="1"/>
          <p:nvPr/>
        </p:nvSpPr>
        <p:spPr>
          <a:xfrm>
            <a:off x="4705350" y="263670"/>
            <a:ext cx="4329795" cy="3816429"/>
          </a:xfrm>
          <a:prstGeom prst="rect">
            <a:avLst/>
          </a:prstGeom>
          <a:noFill/>
        </p:spPr>
        <p:txBody>
          <a:bodyPr wrap="square">
            <a:spAutoFit/>
          </a:bodyPr>
          <a:lstStyle/>
          <a:p>
            <a:pPr algn="l" fontAlgn="base"/>
            <a:r>
              <a:rPr lang="en-GB" b="0" i="0" dirty="0">
                <a:solidFill>
                  <a:srgbClr val="1B1B1B"/>
                </a:solidFill>
                <a:effectLst/>
                <a:latin typeface="Arial" panose="020B0604020202020204" pitchFamily="34" charset="0"/>
              </a:rPr>
              <a:t>      </a:t>
            </a:r>
            <a:br>
              <a:rPr lang="en-GB" b="0" i="0" dirty="0">
                <a:solidFill>
                  <a:srgbClr val="1B1B1B"/>
                </a:solidFill>
                <a:effectLst/>
                <a:latin typeface="Arial" panose="020B0604020202020204" pitchFamily="34" charset="0"/>
              </a:rPr>
            </a:br>
            <a:r>
              <a:rPr lang="en-GB" sz="1400" b="0" i="0" dirty="0">
                <a:solidFill>
                  <a:srgbClr val="1B1B1B"/>
                </a:solidFill>
                <a:effectLst/>
                <a:latin typeface="Arial" panose="020B0604020202020204" pitchFamily="34" charset="0"/>
              </a:rPr>
              <a:t>Researchers have found:</a:t>
            </a:r>
          </a:p>
          <a:p>
            <a:pPr algn="l" fontAlgn="base">
              <a:buFont typeface="Arial" panose="020B0604020202020204" pitchFamily="34" charset="0"/>
              <a:buChar char="•"/>
            </a:pPr>
            <a:r>
              <a:rPr lang="en-GB" sz="1400" b="0" i="0" dirty="0">
                <a:solidFill>
                  <a:srgbClr val="1B1B1B"/>
                </a:solidFill>
                <a:effectLst/>
                <a:latin typeface="inherit"/>
              </a:rPr>
              <a:t>links between access to green space and a reduced risk of mental health problems, improved mood, increased life satisfaction, reduced stress, increased physical activity, and better physical health</a:t>
            </a:r>
          </a:p>
          <a:p>
            <a:pPr algn="l" fontAlgn="base">
              <a:buFont typeface="Arial" panose="020B0604020202020204" pitchFamily="34" charset="0"/>
              <a:buChar char="•"/>
            </a:pPr>
            <a:r>
              <a:rPr lang="en-GB" sz="1400" b="0" i="0" dirty="0">
                <a:solidFill>
                  <a:srgbClr val="1B1B1B"/>
                </a:solidFill>
                <a:effectLst/>
                <a:latin typeface="inherit"/>
              </a:rPr>
              <a:t>spending time outdoors correlates to how physically active we are</a:t>
            </a:r>
          </a:p>
          <a:p>
            <a:pPr algn="l" fontAlgn="base">
              <a:buFont typeface="Arial" panose="020B0604020202020204" pitchFamily="34" charset="0"/>
              <a:buChar char="•"/>
            </a:pPr>
            <a:r>
              <a:rPr lang="en-GB" sz="1400" b="0" i="0" dirty="0">
                <a:solidFill>
                  <a:srgbClr val="1B1B1B"/>
                </a:solidFill>
                <a:effectLst/>
                <a:latin typeface="inherit"/>
              </a:rPr>
              <a:t>taking quiet time to reflect on our natural surroundings can be positive for mental health and wellbeing, e.g. mindfulness can reduce feelings of stress and increase feelings of self-compassion and empathy</a:t>
            </a:r>
          </a:p>
          <a:p>
            <a:pPr algn="l" fontAlgn="base">
              <a:buFont typeface="Arial" panose="020B0604020202020204" pitchFamily="34" charset="0"/>
              <a:buChar char="•"/>
            </a:pPr>
            <a:r>
              <a:rPr lang="en-GB" sz="1400" b="0" i="0" dirty="0">
                <a:solidFill>
                  <a:srgbClr val="1B1B1B"/>
                </a:solidFill>
                <a:effectLst/>
                <a:latin typeface="inherit"/>
              </a:rPr>
              <a:t>being around animals and wildlife can improve people’s feelings of wellbeing, relaxation, and connection to nature</a:t>
            </a:r>
          </a:p>
          <a:p>
            <a:pPr algn="l" fontAlgn="base"/>
            <a:r>
              <a:rPr lang="en-GB" sz="1400" b="0" i="0" dirty="0">
                <a:solidFill>
                  <a:srgbClr val="1B1B1B"/>
                </a:solidFill>
                <a:effectLst/>
                <a:latin typeface="Arial" panose="020B0604020202020204" pitchFamily="34" charset="0"/>
              </a:rPr>
              <a:t>Adapted from </a:t>
            </a:r>
            <a:r>
              <a:rPr lang="en-GB" sz="1400" b="0" i="1" dirty="0">
                <a:solidFill>
                  <a:srgbClr val="1B1B1B"/>
                </a:solidFill>
                <a:effectLst/>
                <a:latin typeface="inherit"/>
              </a:rPr>
              <a:t>Thriving With Nature</a:t>
            </a:r>
            <a:r>
              <a:rPr lang="en-GB" sz="1400" b="0" i="0" dirty="0">
                <a:solidFill>
                  <a:srgbClr val="1B1B1B"/>
                </a:solidFill>
                <a:effectLst/>
                <a:latin typeface="Arial" panose="020B0604020202020204" pitchFamily="34" charset="0"/>
              </a:rPr>
              <a:t> (Mental Health Foundation, 2021)</a:t>
            </a:r>
          </a:p>
        </p:txBody>
      </p:sp>
    </p:spTree>
    <p:extLst>
      <p:ext uri="{BB962C8B-B14F-4D97-AF65-F5344CB8AC3E}">
        <p14:creationId xmlns:p14="http://schemas.microsoft.com/office/powerpoint/2010/main" val="2786183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9E6BBA00-251A-AAEA-FF08-3E5AB412C78C}"/>
              </a:ext>
            </a:extLst>
          </p:cNvPr>
          <p:cNvSpPr txBox="1"/>
          <p:nvPr/>
        </p:nvSpPr>
        <p:spPr>
          <a:xfrm>
            <a:off x="410456" y="2122519"/>
            <a:ext cx="4033157" cy="3877985"/>
          </a:xfrm>
          <a:prstGeom prst="rect">
            <a:avLst/>
          </a:prstGeom>
          <a:noFill/>
        </p:spPr>
        <p:txBody>
          <a:bodyPr wrap="square" rtlCol="0">
            <a:spAutoFit/>
          </a:bodyPr>
          <a:lstStyle/>
          <a:p>
            <a:r>
              <a:rPr lang="cy-GB" sz="2400" b="1" kern="1200" dirty="0">
                <a:solidFill>
                  <a:schemeClr val="dk1"/>
                </a:solidFill>
                <a:effectLst/>
                <a:latin typeface="+mn-lt"/>
                <a:ea typeface="+mn-ea"/>
                <a:cs typeface="+mn-cs"/>
              </a:rPr>
              <a:t>Mae’r ffordd rydym yn prosesu ein profiadau ac yn ymateb iddyn nhw yn effeithio ar ein hiechyd meddwl a’n lles emosiynol.</a:t>
            </a:r>
          </a:p>
          <a:p>
            <a:endParaRPr lang="cy-GB" dirty="0">
              <a:solidFill>
                <a:schemeClr val="dk1"/>
              </a:solidFill>
            </a:endParaRPr>
          </a:p>
          <a:p>
            <a:endParaRPr lang="cy-GB" dirty="0">
              <a:solidFill>
                <a:schemeClr val="dk1"/>
              </a:solidFill>
            </a:endParaRPr>
          </a:p>
          <a:p>
            <a:endParaRPr lang="cy-GB" sz="1800" b="0" dirty="0">
              <a:solidFill>
                <a:schemeClr val="dk1"/>
              </a:solidFill>
            </a:endParaRPr>
          </a:p>
          <a:p>
            <a:endParaRPr lang="cy-GB" dirty="0">
              <a:solidFill>
                <a:schemeClr val="dk1"/>
              </a:solidFill>
            </a:endParaRPr>
          </a:p>
          <a:p>
            <a:endParaRPr lang="cy-GB" sz="1800" b="0" dirty="0">
              <a:solidFill>
                <a:schemeClr val="dk1"/>
              </a:solidFill>
            </a:endParaRPr>
          </a:p>
          <a:p>
            <a:endParaRPr lang="en-GB" sz="1800" b="0" dirty="0"/>
          </a:p>
          <a:p>
            <a:endParaRPr lang="cy-GB" dirty="0"/>
          </a:p>
        </p:txBody>
      </p:sp>
      <p:sp>
        <p:nvSpPr>
          <p:cNvPr id="3" name="Blwch Testun 2">
            <a:extLst>
              <a:ext uri="{FF2B5EF4-FFF2-40B4-BE49-F238E27FC236}">
                <a16:creationId xmlns:a16="http://schemas.microsoft.com/office/drawing/2014/main" id="{CED10AB9-32E9-9EAC-793E-48603BAF5567}"/>
              </a:ext>
            </a:extLst>
          </p:cNvPr>
          <p:cNvSpPr txBox="1"/>
          <p:nvPr/>
        </p:nvSpPr>
        <p:spPr>
          <a:xfrm>
            <a:off x="4443613" y="2219910"/>
            <a:ext cx="4216719" cy="2400657"/>
          </a:xfrm>
          <a:prstGeom prst="rect">
            <a:avLst/>
          </a:prstGeom>
          <a:noFill/>
        </p:spPr>
        <p:txBody>
          <a:bodyPr wrap="square" rtlCol="0">
            <a:spAutoFit/>
          </a:bodyPr>
          <a:lstStyle/>
          <a:p>
            <a:r>
              <a:rPr lang="en-GB" sz="2400" b="1" kern="1200" dirty="0">
                <a:solidFill>
                  <a:schemeClr val="dk1"/>
                </a:solidFill>
                <a:effectLst/>
                <a:latin typeface="+mn-lt"/>
                <a:ea typeface="+mn-ea"/>
                <a:cs typeface="+mn-cs"/>
              </a:rPr>
              <a:t>How we process and respond to our experiences affects our mental health and emotional well-being.</a:t>
            </a:r>
            <a:endParaRPr lang="en-GB" sz="2400" b="1" dirty="0"/>
          </a:p>
          <a:p>
            <a:endParaRPr lang="cy-GB" dirty="0"/>
          </a:p>
          <a:p>
            <a:r>
              <a:rPr lang="cy-GB" dirty="0"/>
              <a:t>  </a:t>
            </a:r>
          </a:p>
          <a:p>
            <a:endParaRPr lang="cy-GB" dirty="0"/>
          </a:p>
        </p:txBody>
      </p:sp>
    </p:spTree>
    <p:extLst>
      <p:ext uri="{BB962C8B-B14F-4D97-AF65-F5344CB8AC3E}">
        <p14:creationId xmlns:p14="http://schemas.microsoft.com/office/powerpoint/2010/main" val="3945478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A6169EA0-D9BD-755D-0F09-5F97B29B26DF}"/>
              </a:ext>
            </a:extLst>
          </p:cNvPr>
          <p:cNvSpPr txBox="1"/>
          <p:nvPr/>
        </p:nvSpPr>
        <p:spPr>
          <a:xfrm>
            <a:off x="376518" y="502024"/>
            <a:ext cx="8361082" cy="4801314"/>
          </a:xfrm>
          <a:prstGeom prst="rect">
            <a:avLst/>
          </a:prstGeom>
          <a:noFill/>
        </p:spPr>
        <p:txBody>
          <a:bodyPr wrap="square" rtlCol="0">
            <a:spAutoFit/>
          </a:bodyPr>
          <a:lstStyle/>
          <a:p>
            <a:pPr marL="270510"/>
            <a:r>
              <a:rPr lang="cy-GB" sz="1600" b="1" dirty="0">
                <a:effectLst/>
                <a:latin typeface="Arial" panose="020B0604020202020204" pitchFamily="34" charset="0"/>
                <a:ea typeface="MS Mincho" panose="02020609040205080304" pitchFamily="49" charset="-128"/>
              </a:rPr>
              <a:t>Sut y gall lleoliadau/ysgolion greu a hybu diwylliant lle mae siarad am iechyd meddwl a lles emosiynol yn cael ei annog? Pa brofiadau, gwybodaeth a sgiliau fydd yn cefnogi dysgwyr i ymateb i’w profiadau? Sut y gall dealltwriaeth o’r ymennydd gefnogi hyn?</a:t>
            </a:r>
            <a:br>
              <a:rPr lang="cy-GB" sz="1600" b="1" dirty="0">
                <a:effectLst/>
                <a:latin typeface="Arial" panose="020B0604020202020204" pitchFamily="34" charset="0"/>
                <a:ea typeface="MS Mincho" panose="02020609040205080304" pitchFamily="49" charset="-128"/>
              </a:rPr>
            </a:br>
            <a:endParaRPr lang="cy-GB" sz="1600" dirty="0">
              <a:effectLst/>
              <a:latin typeface="Arial" panose="020B0604020202020204" pitchFamily="34" charset="0"/>
              <a:ea typeface="MS Mincho" panose="02020609040205080304" pitchFamily="49" charset="-128"/>
            </a:endParaRPr>
          </a:p>
          <a:p>
            <a:pPr marL="270510"/>
            <a:r>
              <a:rPr lang="cy-GB" sz="1600" dirty="0">
                <a:effectLst/>
                <a:latin typeface="Arial" panose="020B0604020202020204" pitchFamily="34" charset="0"/>
                <a:ea typeface="MS Mincho" panose="02020609040205080304" pitchFamily="49" charset="-128"/>
              </a:rPr>
              <a:t>Mae angen i ddysgwyr ddeall y cysylltiadau rhwng iechyd meddwl a lles emosiynol, sut mae iechyd meddwl a lles emosiynol yn effeithio arnyn nhw a bod ein iechyd meddwl yn gallu newid dros gyfnod o amser. Dylai lleoliadau ac ysgolion sicrhau bod ethos a systemau cefnogi ysgol gyfan yn galluogi dysgwyr i siarad yn agored nid yn unig am eu hiechyd meddwl, teimladau, meddyliau ac emosiynau eu hunain ond am rai pobl eraill yn ogystal. </a:t>
            </a:r>
          </a:p>
          <a:p>
            <a:pPr marL="270510"/>
            <a:r>
              <a:rPr lang="cy-GB" sz="1600" dirty="0">
                <a:effectLst/>
                <a:latin typeface="Arial" panose="020B0604020202020204" pitchFamily="34" charset="0"/>
                <a:ea typeface="MS Mincho" panose="02020609040205080304" pitchFamily="49" charset="-128"/>
              </a:rPr>
              <a:t> </a:t>
            </a:r>
          </a:p>
          <a:p>
            <a:pPr marL="270510"/>
            <a:r>
              <a:rPr lang="cy-GB" sz="1600" dirty="0">
                <a:effectLst/>
                <a:latin typeface="Arial" panose="020B0604020202020204" pitchFamily="34" charset="0"/>
                <a:ea typeface="MS Mincho" panose="02020609040205080304" pitchFamily="49" charset="-128"/>
              </a:rPr>
              <a:t>Dylai lleoliadau ac ysgolion sicrhau bod gan ddysgwyr werthfawrogiad dwfn o bwysigrwydd cydberthnasau cadarnhaol a manteision gofyn am gymorth. Dylai lleoliadau ac ysgolion gynnig cyfleoedd i ddysgwyr archwilio’r ffactorau sy’n effeithio ar eu hiechyd meddwl a lles. Gallai’r rhain gynnwys, ond nid yn gyfyngedig i, bwysigrwydd ymarfer cyson, effaith deiet cytbwys, sut i ymateb i bwysau ac effaith amgylcheddau, gan gynnwys y byd ar-lein. </a:t>
            </a:r>
          </a:p>
          <a:p>
            <a:endParaRPr lang="cy-GB" dirty="0"/>
          </a:p>
        </p:txBody>
      </p:sp>
    </p:spTree>
    <p:extLst>
      <p:ext uri="{BB962C8B-B14F-4D97-AF65-F5344CB8AC3E}">
        <p14:creationId xmlns:p14="http://schemas.microsoft.com/office/powerpoint/2010/main" val="4279151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FABCE756-4C89-0652-0253-06716067BF66}"/>
              </a:ext>
            </a:extLst>
          </p:cNvPr>
          <p:cNvSpPr txBox="1"/>
          <p:nvPr/>
        </p:nvSpPr>
        <p:spPr>
          <a:xfrm>
            <a:off x="197224" y="418354"/>
            <a:ext cx="8546353" cy="5258684"/>
          </a:xfrm>
          <a:prstGeom prst="rect">
            <a:avLst/>
          </a:prstGeom>
          <a:noFill/>
        </p:spPr>
        <p:txBody>
          <a:bodyPr wrap="square" rtlCol="0">
            <a:spAutoFit/>
          </a:bodyPr>
          <a:lstStyle/>
          <a:p>
            <a:pPr marL="270510">
              <a:lnSpc>
                <a:spcPct val="107000"/>
              </a:lnSpc>
              <a:spcAft>
                <a:spcPts val="800"/>
              </a:spcAft>
            </a:pPr>
            <a:r>
              <a:rPr lang="cy-GB" sz="1600" b="1" dirty="0" err="1">
                <a:effectLst/>
                <a:latin typeface="Arial" panose="020B0604020202020204" pitchFamily="34" charset="0"/>
                <a:ea typeface="Calibri" panose="020F0502020204030204" pitchFamily="34" charset="0"/>
                <a:cs typeface="Arial" panose="020B0604020202020204" pitchFamily="34" charset="0"/>
              </a:rPr>
              <a:t>How</a:t>
            </a:r>
            <a:r>
              <a:rPr lang="cy-GB" sz="1600" b="1" dirty="0">
                <a:effectLst/>
                <a:latin typeface="Arial" panose="020B0604020202020204" pitchFamily="34" charset="0"/>
                <a:ea typeface="Calibri" panose="020F0502020204030204" pitchFamily="34" charset="0"/>
                <a:cs typeface="Arial" panose="020B0604020202020204" pitchFamily="34" charset="0"/>
              </a:rPr>
              <a:t> can </a:t>
            </a:r>
            <a:r>
              <a:rPr lang="cy-GB" sz="1600" b="1" dirty="0" err="1">
                <a:effectLst/>
                <a:latin typeface="Arial" panose="020B0604020202020204" pitchFamily="34" charset="0"/>
                <a:ea typeface="Calibri" panose="020F0502020204030204" pitchFamily="34" charset="0"/>
                <a:cs typeface="Arial" panose="020B0604020202020204" pitchFamily="34" charset="0"/>
              </a:rPr>
              <a:t>settings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and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schools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create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and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promote</a:t>
            </a:r>
            <a:r>
              <a:rPr lang="cy-GB" sz="1600" b="1" dirty="0">
                <a:effectLst/>
                <a:latin typeface="Arial" panose="020B0604020202020204" pitchFamily="34" charset="0"/>
                <a:ea typeface="Calibri" panose="020F0502020204030204" pitchFamily="34" charset="0"/>
                <a:cs typeface="Arial" panose="020B0604020202020204" pitchFamily="34" charset="0"/>
              </a:rPr>
              <a:t> a </a:t>
            </a:r>
            <a:r>
              <a:rPr lang="cy-GB" sz="1600" b="1" dirty="0" err="1">
                <a:effectLst/>
                <a:latin typeface="Arial" panose="020B0604020202020204" pitchFamily="34" charset="0"/>
                <a:ea typeface="Calibri" panose="020F0502020204030204" pitchFamily="34" charset="0"/>
                <a:cs typeface="Arial" panose="020B0604020202020204" pitchFamily="34" charset="0"/>
              </a:rPr>
              <a:t>culture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where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talking</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about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mental</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health</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and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emotional</a:t>
            </a:r>
            <a:r>
              <a:rPr lang="cy-GB" sz="1600" b="1" dirty="0">
                <a:effectLst/>
                <a:latin typeface="Arial" panose="020B0604020202020204" pitchFamily="34" charset="0"/>
                <a:ea typeface="Calibri" panose="020F0502020204030204" pitchFamily="34" charset="0"/>
                <a:cs typeface="Arial" panose="020B0604020202020204" pitchFamily="34" charset="0"/>
              </a:rPr>
              <a:t> well-</a:t>
            </a:r>
            <a:r>
              <a:rPr lang="cy-GB" sz="1600" b="1" dirty="0" err="1">
                <a:effectLst/>
                <a:latin typeface="Arial" panose="020B0604020202020204" pitchFamily="34" charset="0"/>
                <a:ea typeface="Calibri" panose="020F0502020204030204" pitchFamily="34" charset="0"/>
                <a:cs typeface="Arial" panose="020B0604020202020204" pitchFamily="34" charset="0"/>
              </a:rPr>
              <a:t>being</a:t>
            </a:r>
            <a:r>
              <a:rPr lang="cy-GB" sz="1600" b="1" dirty="0">
                <a:effectLst/>
                <a:latin typeface="Arial" panose="020B0604020202020204" pitchFamily="34" charset="0"/>
                <a:ea typeface="Calibri" panose="020F0502020204030204" pitchFamily="34" charset="0"/>
                <a:cs typeface="Arial" panose="020B0604020202020204" pitchFamily="34" charset="0"/>
              </a:rPr>
              <a:t> is </a:t>
            </a:r>
            <a:r>
              <a:rPr lang="cy-GB" sz="1600" b="1" dirty="0" err="1">
                <a:effectLst/>
                <a:latin typeface="Arial" panose="020B0604020202020204" pitchFamily="34" charset="0"/>
                <a:ea typeface="Calibri" panose="020F0502020204030204" pitchFamily="34" charset="0"/>
                <a:cs typeface="Arial" panose="020B0604020202020204" pitchFamily="34" charset="0"/>
              </a:rPr>
              <a:t>encouraged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What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experiences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knowledge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and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skills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will</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support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learners</a:t>
            </a:r>
            <a:r>
              <a:rPr lang="cy-GB" sz="1600" b="1" dirty="0">
                <a:effectLst/>
                <a:latin typeface="Arial" panose="020B0604020202020204" pitchFamily="34" charset="0"/>
                <a:ea typeface="Calibri" panose="020F0502020204030204" pitchFamily="34" charset="0"/>
                <a:cs typeface="Arial" panose="020B0604020202020204" pitchFamily="34" charset="0"/>
              </a:rPr>
              <a:t> to </a:t>
            </a:r>
            <a:r>
              <a:rPr lang="cy-GB" sz="1600" b="1" dirty="0" err="1">
                <a:effectLst/>
                <a:latin typeface="Arial" panose="020B0604020202020204" pitchFamily="34" charset="0"/>
                <a:ea typeface="Calibri" panose="020F0502020204030204" pitchFamily="34" charset="0"/>
                <a:cs typeface="Arial" panose="020B0604020202020204" pitchFamily="34" charset="0"/>
              </a:rPr>
              <a:t>respond</a:t>
            </a:r>
            <a:r>
              <a:rPr lang="cy-GB" sz="1600" b="1" dirty="0">
                <a:effectLst/>
                <a:latin typeface="Arial" panose="020B0604020202020204" pitchFamily="34" charset="0"/>
                <a:ea typeface="Calibri" panose="020F0502020204030204" pitchFamily="34" charset="0"/>
                <a:cs typeface="Arial" panose="020B0604020202020204" pitchFamily="34" charset="0"/>
              </a:rPr>
              <a:t> to </a:t>
            </a:r>
            <a:r>
              <a:rPr lang="cy-GB" sz="1600" b="1" dirty="0" err="1">
                <a:effectLst/>
                <a:latin typeface="Arial" panose="020B0604020202020204" pitchFamily="34" charset="0"/>
                <a:ea typeface="Calibri" panose="020F0502020204030204" pitchFamily="34" charset="0"/>
                <a:cs typeface="Arial" panose="020B0604020202020204" pitchFamily="34" charset="0"/>
              </a:rPr>
              <a:t>their</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experiences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How</a:t>
            </a:r>
            <a:r>
              <a:rPr lang="cy-GB" sz="1600" b="1" dirty="0">
                <a:effectLst/>
                <a:latin typeface="Arial" panose="020B0604020202020204" pitchFamily="34" charset="0"/>
                <a:ea typeface="Calibri" panose="020F0502020204030204" pitchFamily="34" charset="0"/>
                <a:cs typeface="Arial" panose="020B0604020202020204" pitchFamily="34" charset="0"/>
              </a:rPr>
              <a:t> can </a:t>
            </a:r>
            <a:r>
              <a:rPr lang="cy-GB" sz="1600" b="1" dirty="0" err="1">
                <a:effectLst/>
                <a:latin typeface="Arial" panose="020B0604020202020204" pitchFamily="34" charset="0"/>
                <a:ea typeface="Calibri" panose="020F0502020204030204" pitchFamily="34" charset="0"/>
                <a:cs typeface="Arial" panose="020B0604020202020204" pitchFamily="34" charset="0"/>
              </a:rPr>
              <a:t>an</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understanding</a:t>
            </a:r>
            <a:r>
              <a:rPr lang="cy-GB" sz="1600" b="1" dirty="0">
                <a:effectLst/>
                <a:latin typeface="Arial" panose="020B0604020202020204" pitchFamily="34" charset="0"/>
                <a:ea typeface="Calibri" panose="020F0502020204030204" pitchFamily="34" charset="0"/>
                <a:cs typeface="Arial" panose="020B0604020202020204" pitchFamily="34" charset="0"/>
              </a:rPr>
              <a:t> of the brain </a:t>
            </a:r>
            <a:r>
              <a:rPr lang="cy-GB" sz="1600" b="1" dirty="0" err="1">
                <a:effectLst/>
                <a:latin typeface="Arial" panose="020B0604020202020204" pitchFamily="34" charset="0"/>
                <a:ea typeface="Calibri" panose="020F0502020204030204" pitchFamily="34" charset="0"/>
                <a:cs typeface="Arial" panose="020B0604020202020204" pitchFamily="34" charset="0"/>
              </a:rPr>
              <a:t>support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this</a:t>
            </a:r>
            <a:r>
              <a:rPr lang="cy-GB" sz="1600" b="1" dirty="0">
                <a:effectLst/>
                <a:latin typeface="Arial" panose="020B0604020202020204" pitchFamily="34" charset="0"/>
                <a:ea typeface="Calibri" panose="020F0502020204030204" pitchFamily="34" charset="0"/>
                <a:cs typeface="Arial" panose="020B0604020202020204" pitchFamily="34" charset="0"/>
              </a:rPr>
              <a:t>?</a:t>
            </a:r>
            <a:br>
              <a:rPr lang="cy-GB" sz="1600" b="1" dirty="0">
                <a:effectLst/>
                <a:latin typeface="Arial" panose="020B0604020202020204" pitchFamily="34" charset="0"/>
                <a:ea typeface="Calibri" panose="020F0502020204030204" pitchFamily="34" charset="0"/>
                <a:cs typeface="Arial" panose="020B0604020202020204" pitchFamily="34" charset="0"/>
              </a:rPr>
            </a:b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need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understand</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links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between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mental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emotional</a:t>
            </a:r>
            <a:r>
              <a:rPr lang="cy-GB" sz="1600" dirty="0">
                <a:effectLst/>
                <a:latin typeface="Arial" panose="020B0604020202020204" pitchFamily="34" charset="0"/>
                <a:ea typeface="Calibri" panose="020F0502020204030204" pitchFamily="34" charset="0"/>
                <a:cs typeface="Arial" panose="020B0604020202020204" pitchFamily="34" charset="0"/>
              </a:rPr>
              <a:t> well-</a:t>
            </a:r>
            <a:r>
              <a:rPr lang="cy-GB" sz="1600" dirty="0" err="1">
                <a:effectLst/>
                <a:latin typeface="Arial" panose="020B0604020202020204" pitchFamily="34" charset="0"/>
                <a:ea typeface="Calibri" panose="020F0502020204030204" pitchFamily="34" charset="0"/>
                <a:cs typeface="Arial" panose="020B0604020202020204" pitchFamily="34" charset="0"/>
              </a:rPr>
              <a:t>being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mental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emotional</a:t>
            </a:r>
            <a:r>
              <a:rPr lang="cy-GB" sz="1600" dirty="0">
                <a:effectLst/>
                <a:latin typeface="Arial" panose="020B0604020202020204" pitchFamily="34" charset="0"/>
                <a:ea typeface="Calibri" panose="020F0502020204030204" pitchFamily="34" charset="0"/>
                <a:cs typeface="Arial" panose="020B0604020202020204" pitchFamily="34" charset="0"/>
              </a:rPr>
              <a:t> well-</a:t>
            </a:r>
            <a:r>
              <a:rPr lang="cy-GB" sz="1600" dirty="0" err="1">
                <a:effectLst/>
                <a:latin typeface="Arial" panose="020B0604020202020204" pitchFamily="34" charset="0"/>
                <a:ea typeface="Calibri" panose="020F0502020204030204" pitchFamily="34" charset="0"/>
                <a:cs typeface="Arial" panose="020B0604020202020204" pitchFamily="34" charset="0"/>
              </a:rPr>
              <a:t>being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affects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them</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our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mental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can </a:t>
            </a:r>
            <a:r>
              <a:rPr lang="cy-GB" sz="1600" dirty="0" err="1">
                <a:effectLst/>
                <a:latin typeface="Arial" panose="020B0604020202020204" pitchFamily="34" charset="0"/>
                <a:ea typeface="Calibri" panose="020F0502020204030204" pitchFamily="34" charset="0"/>
                <a:cs typeface="Arial" panose="020B0604020202020204" pitchFamily="34" charset="0"/>
              </a:rPr>
              <a:t>change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over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time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ensure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their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whole-school</a:t>
            </a:r>
            <a:r>
              <a:rPr lang="cy-GB" sz="1600" dirty="0">
                <a:effectLst/>
                <a:latin typeface="Arial" panose="020B0604020202020204" pitchFamily="34" charset="0"/>
                <a:ea typeface="Calibri" panose="020F0502020204030204" pitchFamily="34" charset="0"/>
                <a:cs typeface="Arial" panose="020B0604020202020204" pitchFamily="34" charset="0"/>
              </a:rPr>
              <a:t> ethos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support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systems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enable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openly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talk</a:t>
            </a:r>
            <a:r>
              <a:rPr lang="cy-GB" sz="1600" dirty="0">
                <a:effectLst/>
                <a:latin typeface="Arial" panose="020B0604020202020204" pitchFamily="34" charset="0"/>
                <a:ea typeface="Calibri" panose="020F0502020204030204" pitchFamily="34" charset="0"/>
                <a:cs typeface="Arial" panose="020B0604020202020204" pitchFamily="34" charset="0"/>
              </a:rPr>
              <a:t> not </a:t>
            </a:r>
            <a:r>
              <a:rPr lang="cy-GB" sz="1600" dirty="0" err="1">
                <a:effectLst/>
                <a:latin typeface="Arial" panose="020B0604020202020204" pitchFamily="34" charset="0"/>
                <a:ea typeface="Calibri" panose="020F0502020204030204" pitchFamily="34" charset="0"/>
                <a:cs typeface="Arial" panose="020B0604020202020204" pitchFamily="34" charset="0"/>
              </a:rPr>
              <a:t>only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about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their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mental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feelings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thoughts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emotions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also</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those</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others</a:t>
            </a: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ensure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have</a:t>
            </a:r>
            <a:r>
              <a:rPr lang="cy-GB" sz="1600" dirty="0">
                <a:effectLst/>
                <a:latin typeface="Arial" panose="020B0604020202020204" pitchFamily="34" charset="0"/>
                <a:ea typeface="Calibri" panose="020F0502020204030204" pitchFamily="34" charset="0"/>
                <a:cs typeface="Arial" panose="020B0604020202020204" pitchFamily="34" charset="0"/>
              </a:rPr>
              <a:t> a </a:t>
            </a:r>
            <a:r>
              <a:rPr lang="cy-GB" sz="1600" dirty="0" err="1">
                <a:effectLst/>
                <a:latin typeface="Arial" panose="020B0604020202020204" pitchFamily="34" charset="0"/>
                <a:ea typeface="Calibri" panose="020F0502020204030204" pitchFamily="34" charset="0"/>
                <a:cs typeface="Arial" panose="020B0604020202020204" pitchFamily="34" charset="0"/>
              </a:rPr>
              <a:t>deep</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appreciation</a:t>
            </a:r>
            <a:r>
              <a:rPr lang="cy-GB" sz="1600" dirty="0">
                <a:effectLst/>
                <a:latin typeface="Arial" panose="020B0604020202020204" pitchFamily="34" charset="0"/>
                <a:ea typeface="Calibri" panose="020F0502020204030204" pitchFamily="34" charset="0"/>
                <a:cs typeface="Arial" panose="020B0604020202020204" pitchFamily="34" charset="0"/>
              </a:rPr>
              <a:t> of the </a:t>
            </a:r>
            <a:r>
              <a:rPr lang="cy-GB" sz="1600" dirty="0" err="1">
                <a:effectLst/>
                <a:latin typeface="Arial" panose="020B0604020202020204" pitchFamily="34" charset="0"/>
                <a:ea typeface="Calibri" panose="020F0502020204030204" pitchFamily="34" charset="0"/>
                <a:cs typeface="Arial" panose="020B0604020202020204" pitchFamily="34" charset="0"/>
              </a:rPr>
              <a:t>importance</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positive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relationships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benefits</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seeking</a:t>
            </a:r>
            <a:r>
              <a:rPr lang="cy-GB" sz="1600" dirty="0">
                <a:effectLst/>
                <a:latin typeface="Arial" panose="020B0604020202020204" pitchFamily="34" charset="0"/>
                <a:ea typeface="Calibri" panose="020F0502020204030204" pitchFamily="34" charset="0"/>
                <a:cs typeface="Arial" panose="020B0604020202020204" pitchFamily="34" charset="0"/>
              </a:rPr>
              <a:t> help. </a:t>
            </a: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provide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explore</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factors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impact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their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mental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well-</a:t>
            </a:r>
            <a:r>
              <a:rPr lang="cy-GB" sz="1600" dirty="0" err="1">
                <a:effectLst/>
                <a:latin typeface="Arial" panose="020B0604020202020204" pitchFamily="34" charset="0"/>
                <a:ea typeface="Calibri" panose="020F0502020204030204" pitchFamily="34" charset="0"/>
                <a:cs typeface="Arial" panose="020B0604020202020204" pitchFamily="34" charset="0"/>
              </a:rPr>
              <a:t>being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include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t>
            </a:r>
            <a:r>
              <a:rPr lang="cy-GB" sz="1600" dirty="0">
                <a:effectLst/>
                <a:latin typeface="Arial" panose="020B0604020202020204" pitchFamily="34" charset="0"/>
                <a:ea typeface="Calibri" panose="020F0502020204030204" pitchFamily="34" charset="0"/>
                <a:cs typeface="Arial" panose="020B0604020202020204" pitchFamily="34" charset="0"/>
              </a:rPr>
              <a:t> not </a:t>
            </a:r>
            <a:r>
              <a:rPr lang="cy-GB" sz="1600" dirty="0" err="1">
                <a:effectLst/>
                <a:latin typeface="Arial" panose="020B0604020202020204" pitchFamily="34" charset="0"/>
                <a:ea typeface="Calibri" panose="020F0502020204030204" pitchFamily="34" charset="0"/>
                <a:cs typeface="Arial" panose="020B0604020202020204" pitchFamily="34" charset="0"/>
              </a:rPr>
              <a:t>limited</a:t>
            </a:r>
            <a:r>
              <a:rPr lang="cy-GB" sz="1600" dirty="0">
                <a:effectLst/>
                <a:latin typeface="Arial" panose="020B0604020202020204" pitchFamily="34" charset="0"/>
                <a:ea typeface="Calibri" panose="020F0502020204030204" pitchFamily="34" charset="0"/>
                <a:cs typeface="Arial" panose="020B0604020202020204" pitchFamily="34" charset="0"/>
              </a:rPr>
              <a:t> to, the </a:t>
            </a:r>
            <a:r>
              <a:rPr lang="cy-GB" sz="1600" dirty="0" err="1">
                <a:effectLst/>
                <a:latin typeface="Arial" panose="020B0604020202020204" pitchFamily="34" charset="0"/>
                <a:ea typeface="Calibri" panose="020F0502020204030204" pitchFamily="34" charset="0"/>
                <a:cs typeface="Arial" panose="020B0604020202020204" pitchFamily="34" charset="0"/>
              </a:rPr>
              <a:t>importance</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regular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exercise</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effect</a:t>
            </a:r>
            <a:r>
              <a:rPr lang="cy-GB" sz="1600" dirty="0">
                <a:effectLst/>
                <a:latin typeface="Arial" panose="020B0604020202020204" pitchFamily="34" charset="0"/>
                <a:ea typeface="Calibri" panose="020F0502020204030204" pitchFamily="34" charset="0"/>
                <a:cs typeface="Arial" panose="020B0604020202020204" pitchFamily="34" charset="0"/>
              </a:rPr>
              <a:t> of a </a:t>
            </a:r>
            <a:r>
              <a:rPr lang="cy-GB" sz="1600" dirty="0" err="1">
                <a:effectLst/>
                <a:latin typeface="Arial" panose="020B0604020202020204" pitchFamily="34" charset="0"/>
                <a:ea typeface="Calibri" panose="020F0502020204030204" pitchFamily="34" charset="0"/>
                <a:cs typeface="Arial" panose="020B0604020202020204" pitchFamily="34" charset="0"/>
              </a:rPr>
              <a:t>balanced</a:t>
            </a:r>
            <a:r>
              <a:rPr lang="cy-GB" sz="1600" dirty="0">
                <a:effectLst/>
                <a:latin typeface="Arial" panose="020B0604020202020204" pitchFamily="34" charset="0"/>
                <a:ea typeface="Calibri" panose="020F0502020204030204" pitchFamily="34" charset="0"/>
                <a:cs typeface="Arial" panose="020B0604020202020204" pitchFamily="34" charset="0"/>
              </a:rPr>
              <a:t> diet,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respond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stress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impact</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environments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including</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online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world</a:t>
            </a:r>
            <a:r>
              <a:rPr lang="cy-GB" sz="1600" dirty="0">
                <a:effectLst/>
                <a:latin typeface="Arial" panose="020B0604020202020204" pitchFamily="34" charset="0"/>
                <a:ea typeface="Calibri" panose="020F0502020204030204" pitchFamily="34" charset="0"/>
                <a:cs typeface="Arial" panose="020B0604020202020204" pitchFamily="34" charset="0"/>
              </a:rPr>
              <a:t>.</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endParaRPr lang="cy-GB" dirty="0"/>
          </a:p>
        </p:txBody>
      </p:sp>
    </p:spTree>
    <p:extLst>
      <p:ext uri="{BB962C8B-B14F-4D97-AF65-F5344CB8AC3E}">
        <p14:creationId xmlns:p14="http://schemas.microsoft.com/office/powerpoint/2010/main" val="4270447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E79C9412-C30C-35C0-396B-A23161874446}"/>
              </a:ext>
            </a:extLst>
          </p:cNvPr>
          <p:cNvSpPr txBox="1"/>
          <p:nvPr/>
        </p:nvSpPr>
        <p:spPr>
          <a:xfrm>
            <a:off x="2088776" y="495611"/>
            <a:ext cx="4572000" cy="646331"/>
          </a:xfrm>
          <a:prstGeom prst="rect">
            <a:avLst/>
          </a:prstGeom>
          <a:noFill/>
        </p:spPr>
        <p:txBody>
          <a:bodyPr wrap="square">
            <a:spAutoFit/>
          </a:bodyPr>
          <a:lstStyle/>
          <a:p>
            <a:r>
              <a:rPr lang="en-GB" dirty="0">
                <a:hlinkClick r:id="rId2"/>
              </a:rPr>
              <a:t>Anna Freud National Centre for Children and Families</a:t>
            </a:r>
            <a:endParaRPr lang="cy-GB" dirty="0"/>
          </a:p>
        </p:txBody>
      </p:sp>
      <p:pic>
        <p:nvPicPr>
          <p:cNvPr id="4" name="Llun 3">
            <a:extLst>
              <a:ext uri="{FF2B5EF4-FFF2-40B4-BE49-F238E27FC236}">
                <a16:creationId xmlns:a16="http://schemas.microsoft.com/office/drawing/2014/main" id="{469A72A5-CCEA-F38A-655A-1DB6705C930E}"/>
              </a:ext>
            </a:extLst>
          </p:cNvPr>
          <p:cNvPicPr>
            <a:picLocks noChangeAspect="1"/>
          </p:cNvPicPr>
          <p:nvPr/>
        </p:nvPicPr>
        <p:blipFill rotWithShape="1">
          <a:blip r:embed="rId3"/>
          <a:srcRect l="-1057" t="11122" r="1056" b="13879"/>
          <a:stretch/>
        </p:blipFill>
        <p:spPr>
          <a:xfrm>
            <a:off x="1995199" y="1616664"/>
            <a:ext cx="4759153" cy="2379577"/>
          </a:xfrm>
          <a:prstGeom prst="rect">
            <a:avLst/>
          </a:prstGeom>
        </p:spPr>
      </p:pic>
    </p:spTree>
    <p:extLst>
      <p:ext uri="{BB962C8B-B14F-4D97-AF65-F5344CB8AC3E}">
        <p14:creationId xmlns:p14="http://schemas.microsoft.com/office/powerpoint/2010/main" val="1025184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B1771D45-E168-EDC3-E631-E9D7989E8417}"/>
              </a:ext>
            </a:extLst>
          </p:cNvPr>
          <p:cNvSpPr txBox="1"/>
          <p:nvPr/>
        </p:nvSpPr>
        <p:spPr>
          <a:xfrm>
            <a:off x="391886" y="2107647"/>
            <a:ext cx="4261757" cy="1846659"/>
          </a:xfrm>
          <a:prstGeom prst="rect">
            <a:avLst/>
          </a:prstGeom>
          <a:noFill/>
        </p:spPr>
        <p:txBody>
          <a:bodyPr wrap="square" rtlCol="0">
            <a:spAutoFit/>
          </a:bodyPr>
          <a:lstStyle/>
          <a:p>
            <a:r>
              <a:rPr lang="cy-GB" sz="2400" b="1" kern="1200" dirty="0">
                <a:solidFill>
                  <a:schemeClr val="dk1"/>
                </a:solidFill>
                <a:effectLst/>
                <a:latin typeface="+mn-lt"/>
                <a:ea typeface="+mn-ea"/>
                <a:cs typeface="+mn-cs"/>
              </a:rPr>
              <a:t>Mae’r ffordd rydym yn gwneud penderfyniadau yn effeithio ar ansawdd ein bywydau ni a bywydau eraill</a:t>
            </a:r>
            <a:endParaRPr lang="en-GB" sz="2400" b="1" dirty="0"/>
          </a:p>
          <a:p>
            <a:endParaRPr lang="cy-GB" dirty="0"/>
          </a:p>
        </p:txBody>
      </p:sp>
      <p:sp>
        <p:nvSpPr>
          <p:cNvPr id="3" name="Blwch Testun 2">
            <a:extLst>
              <a:ext uri="{FF2B5EF4-FFF2-40B4-BE49-F238E27FC236}">
                <a16:creationId xmlns:a16="http://schemas.microsoft.com/office/drawing/2014/main" id="{60A9C328-24A6-B999-664C-A959EEB144B1}"/>
              </a:ext>
            </a:extLst>
          </p:cNvPr>
          <p:cNvSpPr txBox="1"/>
          <p:nvPr/>
        </p:nvSpPr>
        <p:spPr>
          <a:xfrm>
            <a:off x="4877655" y="2070777"/>
            <a:ext cx="3701142" cy="1846659"/>
          </a:xfrm>
          <a:prstGeom prst="rect">
            <a:avLst/>
          </a:prstGeom>
          <a:noFill/>
        </p:spPr>
        <p:txBody>
          <a:bodyPr wrap="square" rtlCol="0">
            <a:spAutoFit/>
          </a:bodyPr>
          <a:lstStyle/>
          <a:p>
            <a:r>
              <a:rPr lang="en-GB" sz="2400" b="1" kern="1200" dirty="0">
                <a:solidFill>
                  <a:schemeClr val="dk1"/>
                </a:solidFill>
                <a:effectLst/>
                <a:latin typeface="+mn-lt"/>
                <a:ea typeface="+mn-ea"/>
                <a:cs typeface="+mn-cs"/>
              </a:rPr>
              <a:t>Our decision-making impacts on the quality of our lives and the lives of others.</a:t>
            </a:r>
            <a:endParaRPr lang="en-GB" sz="2400" b="1" dirty="0"/>
          </a:p>
          <a:p>
            <a:endParaRPr lang="cy-GB" dirty="0"/>
          </a:p>
        </p:txBody>
      </p:sp>
    </p:spTree>
    <p:extLst>
      <p:ext uri="{BB962C8B-B14F-4D97-AF65-F5344CB8AC3E}">
        <p14:creationId xmlns:p14="http://schemas.microsoft.com/office/powerpoint/2010/main" val="4108074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2EE6800D-97C6-8A5B-E19F-CA15BFB4F9D4}"/>
              </a:ext>
            </a:extLst>
          </p:cNvPr>
          <p:cNvSpPr txBox="1"/>
          <p:nvPr/>
        </p:nvSpPr>
        <p:spPr>
          <a:xfrm>
            <a:off x="215153" y="151179"/>
            <a:ext cx="8594165" cy="6186309"/>
          </a:xfrm>
          <a:prstGeom prst="rect">
            <a:avLst/>
          </a:prstGeom>
          <a:noFill/>
        </p:spPr>
        <p:txBody>
          <a:bodyPr wrap="square" rtlCol="0">
            <a:spAutoFit/>
          </a:bodyPr>
          <a:lstStyle/>
          <a:p>
            <a:pPr marL="270510"/>
            <a:r>
              <a:rPr lang="cy-GB" sz="1500" b="1" dirty="0">
                <a:effectLst/>
                <a:latin typeface="Arial" panose="020B0604020202020204" pitchFamily="34" charset="0"/>
                <a:ea typeface="MS Mincho" panose="02020609040205080304" pitchFamily="49" charset="-128"/>
              </a:rPr>
              <a:t>Pa gyfleoedd ddylai dysgwyr eu cael i gymryd rhan mewn gwneud penderfyniadau dilys?</a:t>
            </a:r>
            <a:r>
              <a:rPr lang="cy-GB" sz="1500" dirty="0">
                <a:effectLst/>
                <a:latin typeface="Arial" panose="020B0604020202020204" pitchFamily="34" charset="0"/>
                <a:ea typeface="MS Mincho" panose="02020609040205080304" pitchFamily="49" charset="-128"/>
              </a:rPr>
              <a:t> </a:t>
            </a:r>
            <a:r>
              <a:rPr lang="cy-GB" sz="1500" b="1" dirty="0">
                <a:effectLst/>
                <a:latin typeface="Arial" panose="020B0604020202020204" pitchFamily="34" charset="0"/>
                <a:ea typeface="MS Mincho" panose="02020609040205080304" pitchFamily="49" charset="-128"/>
              </a:rPr>
              <a:t>Sut y gall lleoliadau/ysgolion gefnogi dysgwyr i ddatblygu eu sgiliau gwneud penderfyniadau?</a:t>
            </a:r>
            <a:br>
              <a:rPr lang="cy-GB" sz="1500" b="1" dirty="0">
                <a:effectLst/>
                <a:latin typeface="Arial" panose="020B0604020202020204" pitchFamily="34" charset="0"/>
                <a:ea typeface="MS Mincho" panose="02020609040205080304" pitchFamily="49" charset="-128"/>
              </a:rPr>
            </a:br>
            <a:endParaRPr lang="cy-GB" sz="1500" dirty="0">
              <a:effectLst/>
              <a:latin typeface="Arial" panose="020B0604020202020204" pitchFamily="34" charset="0"/>
              <a:ea typeface="MS Mincho" panose="02020609040205080304" pitchFamily="49" charset="-128"/>
            </a:endParaRPr>
          </a:p>
          <a:p>
            <a:pPr marL="270510"/>
            <a:r>
              <a:rPr lang="cy-GB" sz="1500" dirty="0">
                <a:effectLst/>
                <a:latin typeface="Arial" panose="020B0604020202020204" pitchFamily="34" charset="0"/>
                <a:ea typeface="MS Mincho" panose="02020609040205080304" pitchFamily="49" charset="-128"/>
              </a:rPr>
              <a:t>Dylai lleoliadau ac ysgolion ystyried sut i gynnig ystod o gyfleoedd i ddysgwyr wneud penderfyniadau, yn unigol ac ar y cyd. Yn gynnar yn eu cynnydd gallai’r rhain gynnwys dewisiadau yn ymwneud â chyfeillgarwch, bwyd a gweithgareddau cyn symud ymlaen at benderfyniadau mwy cymhleth gyda goblygiadau ehangach. Yn ogystal, dylid rhoi cyfle i ddysgwyr wneud penderfyniadau mewn meysydd megis gyrfaoedd, rheolaeth ariannol, cydberthnasau a rhyngweithio gyda a thrwy dechnoleg ddigidol. Gallai’r broses o wneud penderfyniad gynnwys datrys problemau, nodi datrysiadau posib, asesu gwybodaeth yn feirniadol, gwerthuso dadleuon am</a:t>
            </a:r>
            <a:r>
              <a:rPr lang="cy-GB" sz="1500" b="1" dirty="0">
                <a:effectLst/>
                <a:latin typeface="Arial" panose="020B0604020202020204" pitchFamily="34" charset="0"/>
                <a:ea typeface="MS Mincho" panose="02020609040205080304" pitchFamily="49" charset="-128"/>
              </a:rPr>
              <a:t> </a:t>
            </a:r>
            <a:r>
              <a:rPr lang="cy-GB" sz="1500" dirty="0">
                <a:effectLst/>
                <a:latin typeface="Arial" panose="020B0604020202020204" pitchFamily="34" charset="0"/>
                <a:ea typeface="MS Mincho" panose="02020609040205080304" pitchFamily="49" charset="-128"/>
              </a:rPr>
              <a:t>haeddiant ac ymwneud â safbwyntiau gwahanol ac ymateb yn gadarnhaol iddyn nhw. </a:t>
            </a:r>
          </a:p>
          <a:p>
            <a:pPr marL="270510"/>
            <a:r>
              <a:rPr lang="cy-GB" sz="1500" dirty="0">
                <a:effectLst/>
                <a:latin typeface="Arial" panose="020B0604020202020204" pitchFamily="34" charset="0"/>
                <a:ea typeface="MS Mincho" panose="02020609040205080304" pitchFamily="49" charset="-128"/>
              </a:rPr>
              <a:t> </a:t>
            </a:r>
          </a:p>
          <a:p>
            <a:pPr marL="270510"/>
            <a:r>
              <a:rPr lang="cy-GB" sz="1500" dirty="0">
                <a:effectLst/>
                <a:latin typeface="Arial" panose="020B0604020202020204" pitchFamily="34" charset="0"/>
                <a:ea typeface="MS Mincho" panose="02020609040205080304" pitchFamily="49" charset="-128"/>
              </a:rPr>
              <a:t>Anogir lleoliadau ac ysgolion i gynnig cyfleoedd i ddysgwyr fyfyrio ar oblygiadau tymor byr, tymor canolig a hirdymor y penderfyniadau maen nhw’n eu gwneud. Dylai’r broses gydnabod nad oes gan ddysgwyr o angenrheidrwydd gyfrifoldeb dros lawer o’r penderfyniadau sy’n effeithio arnyn nhw a bod y cyfrifoldeb hwn yn tyfu dros gyfnod o amser. Mae’n bwysig myfyrio ar effaith penderfyniadau nid yn unig ar yr hunan ond ar bobl eraill a’r gymdeithas ehangach, yn arbennig mewn perthynas â phenderfyniadau sydd wedi cael eu gwneud gan bobl eraill/grwpiau eraill. Bydd angen i ddysgwyr ddeall goblygiadau a phwysigrwydd datblygu’r gallu i wneud penderfyniadau cadarn mewn meysydd megis gyrfaoedd, cyllid a’r gyfraith. Yn arbennig, bydd angen i ddysgwyr fod yn ymwybodol fod rhain yn benderfyniadau am fywyd gyda goblygiadau hir dymor.</a:t>
            </a:r>
          </a:p>
          <a:p>
            <a:r>
              <a:rPr lang="cy-GB" sz="1800" dirty="0">
                <a:effectLst/>
                <a:latin typeface="Arial" panose="020B0604020202020204" pitchFamily="34" charset="0"/>
                <a:ea typeface="MS Mincho" panose="02020609040205080304" pitchFamily="49" charset="-128"/>
              </a:rPr>
              <a:t> </a:t>
            </a:r>
          </a:p>
          <a:p>
            <a:endParaRPr lang="cy-GB" dirty="0"/>
          </a:p>
        </p:txBody>
      </p:sp>
    </p:spTree>
    <p:extLst>
      <p:ext uri="{BB962C8B-B14F-4D97-AF65-F5344CB8AC3E}">
        <p14:creationId xmlns:p14="http://schemas.microsoft.com/office/powerpoint/2010/main" val="1504825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A6BEAC47-D9DC-89B0-0CCF-9106D8FB7F0C}"/>
              </a:ext>
            </a:extLst>
          </p:cNvPr>
          <p:cNvSpPr txBox="1"/>
          <p:nvPr/>
        </p:nvSpPr>
        <p:spPr>
          <a:xfrm>
            <a:off x="101600" y="83671"/>
            <a:ext cx="8803341" cy="6415154"/>
          </a:xfrm>
          <a:prstGeom prst="rect">
            <a:avLst/>
          </a:prstGeom>
          <a:noFill/>
        </p:spPr>
        <p:txBody>
          <a:bodyPr wrap="square" rtlCol="0">
            <a:spAutoFit/>
          </a:bodyPr>
          <a:lstStyle/>
          <a:p>
            <a:pPr marL="270510">
              <a:lnSpc>
                <a:spcPct val="107000"/>
              </a:lnSpc>
              <a:spcAft>
                <a:spcPts val="800"/>
              </a:spcAft>
            </a:pPr>
            <a:r>
              <a:rPr lang="cy-GB" sz="1600" b="1" dirty="0" err="1">
                <a:effectLst/>
                <a:latin typeface="Arial" panose="020B0604020202020204" pitchFamily="34" charset="0"/>
                <a:ea typeface="Calibri" panose="020F0502020204030204" pitchFamily="34" charset="0"/>
                <a:cs typeface="Arial" panose="020B0604020202020204" pitchFamily="34" charset="0"/>
              </a:rPr>
              <a:t>What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should</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your</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learners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have</a:t>
            </a:r>
            <a:r>
              <a:rPr lang="cy-GB" sz="1600" b="1" dirty="0">
                <a:effectLst/>
                <a:latin typeface="Arial" panose="020B0604020202020204" pitchFamily="34" charset="0"/>
                <a:ea typeface="Calibri" panose="020F0502020204030204" pitchFamily="34" charset="0"/>
                <a:cs typeface="Arial" panose="020B0604020202020204" pitchFamily="34" charset="0"/>
              </a:rPr>
              <a:t> to </a:t>
            </a:r>
            <a:r>
              <a:rPr lang="cy-GB" sz="1600" b="1" dirty="0" err="1">
                <a:effectLst/>
                <a:latin typeface="Arial" panose="020B0604020202020204" pitchFamily="34" charset="0"/>
                <a:ea typeface="Calibri" panose="020F0502020204030204" pitchFamily="34" charset="0"/>
                <a:cs typeface="Arial" panose="020B0604020202020204" pitchFamily="34" charset="0"/>
              </a:rPr>
              <a:t>participate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in</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authentic</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decision-making</a:t>
            </a:r>
            <a:r>
              <a:rPr lang="cy-GB" sz="1600" b="1" dirty="0">
                <a:effectLst/>
                <a:latin typeface="Arial" panose="020B0604020202020204" pitchFamily="34" charset="0"/>
                <a:ea typeface="Calibri" panose="020F0502020204030204" pitchFamily="34" charset="0"/>
                <a:cs typeface="Arial" panose="020B0604020202020204" pitchFamily="34" charset="0"/>
              </a:rPr>
              <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How</a:t>
            </a:r>
            <a:r>
              <a:rPr lang="cy-GB" sz="1600" b="1" dirty="0">
                <a:effectLst/>
                <a:latin typeface="Arial" panose="020B0604020202020204" pitchFamily="34" charset="0"/>
                <a:ea typeface="Calibri" panose="020F0502020204030204" pitchFamily="34" charset="0"/>
                <a:cs typeface="Arial" panose="020B0604020202020204" pitchFamily="34" charset="0"/>
              </a:rPr>
              <a:t> can </a:t>
            </a:r>
            <a:r>
              <a:rPr lang="cy-GB" sz="1600" b="1" dirty="0" err="1">
                <a:effectLst/>
                <a:latin typeface="Arial" panose="020B0604020202020204" pitchFamily="34" charset="0"/>
                <a:ea typeface="Calibri" panose="020F0502020204030204" pitchFamily="34" charset="0"/>
                <a:cs typeface="Arial" panose="020B0604020202020204" pitchFamily="34" charset="0"/>
              </a:rPr>
              <a:t>you</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support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learners</a:t>
            </a:r>
            <a:r>
              <a:rPr lang="cy-GB" sz="1600" b="1" dirty="0">
                <a:effectLst/>
                <a:latin typeface="Arial" panose="020B0604020202020204" pitchFamily="34" charset="0"/>
                <a:ea typeface="Calibri" panose="020F0502020204030204" pitchFamily="34" charset="0"/>
                <a:cs typeface="Arial" panose="020B0604020202020204" pitchFamily="34" charset="0"/>
              </a:rPr>
              <a:t> to </a:t>
            </a:r>
            <a:r>
              <a:rPr lang="cy-GB" sz="1600" b="1" dirty="0" err="1">
                <a:effectLst/>
                <a:latin typeface="Arial" panose="020B0604020202020204" pitchFamily="34" charset="0"/>
                <a:ea typeface="Calibri" panose="020F0502020204030204" pitchFamily="34" charset="0"/>
                <a:cs typeface="Arial" panose="020B0604020202020204" pitchFamily="34" charset="0"/>
              </a:rPr>
              <a:t>develop</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their</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decision-making</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skills</a:t>
            </a:r>
            <a:r>
              <a:rPr lang="cy-GB" sz="1600" b="1" dirty="0">
                <a:effectLst/>
                <a:latin typeface="Arial" panose="020B0604020202020204" pitchFamily="34" charset="0"/>
                <a:ea typeface="Calibri" panose="020F0502020204030204" pitchFamily="34" charset="0"/>
                <a:cs typeface="Arial" panose="020B0604020202020204" pitchFamily="34" charset="0"/>
              </a:rPr>
              <a:t>?</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b="1"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consider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provide</a:t>
            </a:r>
            <a:r>
              <a:rPr lang="cy-GB" sz="1600" dirty="0">
                <a:effectLst/>
                <a:latin typeface="Arial" panose="020B0604020202020204" pitchFamily="34" charset="0"/>
                <a:ea typeface="Calibri" panose="020F0502020204030204" pitchFamily="34" charset="0"/>
                <a:cs typeface="Arial" panose="020B0604020202020204" pitchFamily="34" charset="0"/>
              </a:rPr>
              <a:t> a </a:t>
            </a:r>
            <a:r>
              <a:rPr lang="cy-GB" sz="1600" dirty="0" err="1">
                <a:effectLst/>
                <a:latin typeface="Arial" panose="020B0604020202020204" pitchFamily="34" charset="0"/>
                <a:ea typeface="Calibri" panose="020F0502020204030204" pitchFamily="34" charset="0"/>
                <a:cs typeface="Arial" panose="020B0604020202020204" pitchFamily="34" charset="0"/>
              </a:rPr>
              <a:t>range</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make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both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individually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collectively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Earlier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progression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include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choices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involving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friendship</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food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activities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before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moving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onto</a:t>
            </a:r>
            <a:r>
              <a:rPr lang="cy-GB" sz="1600" dirty="0">
                <a:effectLst/>
                <a:latin typeface="Arial" panose="020B0604020202020204" pitchFamily="34" charset="0"/>
                <a:ea typeface="Calibri" panose="020F0502020204030204" pitchFamily="34" charset="0"/>
                <a:cs typeface="Arial" panose="020B0604020202020204" pitchFamily="34" charset="0"/>
              </a:rPr>
              <a:t> more </a:t>
            </a:r>
            <a:r>
              <a:rPr lang="cy-GB" sz="1600" dirty="0" err="1">
                <a:effectLst/>
                <a:latin typeface="Arial" panose="020B0604020202020204" pitchFamily="34" charset="0"/>
                <a:ea typeface="Calibri" panose="020F0502020204030204" pitchFamily="34" charset="0"/>
                <a:cs typeface="Arial" panose="020B0604020202020204" pitchFamily="34" charset="0"/>
              </a:rPr>
              <a:t>complex</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wider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implications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Provision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also</a:t>
            </a:r>
            <a:r>
              <a:rPr lang="cy-GB" sz="1600" dirty="0">
                <a:effectLst/>
                <a:latin typeface="Arial" panose="020B0604020202020204" pitchFamily="34" charset="0"/>
                <a:ea typeface="Calibri" panose="020F0502020204030204" pitchFamily="34" charset="0"/>
                <a:cs typeface="Arial" panose="020B0604020202020204" pitchFamily="34" charset="0"/>
              </a:rPr>
              <a:t> be </a:t>
            </a:r>
            <a:r>
              <a:rPr lang="cy-GB" sz="1600" dirty="0" err="1">
                <a:effectLst/>
                <a:latin typeface="Arial" panose="020B0604020202020204" pitchFamily="34" charset="0"/>
                <a:ea typeface="Calibri" panose="020F0502020204030204" pitchFamily="34" charset="0"/>
                <a:cs typeface="Arial" panose="020B0604020202020204" pitchFamily="34" charset="0"/>
              </a:rPr>
              <a:t>made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make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such</a:t>
            </a:r>
            <a:r>
              <a:rPr lang="cy-GB" sz="1600" dirty="0">
                <a:effectLst/>
                <a:latin typeface="Arial" panose="020B0604020202020204" pitchFamily="34" charset="0"/>
                <a:ea typeface="Calibri" panose="020F0502020204030204" pitchFamily="34" charset="0"/>
                <a:cs typeface="Arial" panose="020B0604020202020204" pitchFamily="34" charset="0"/>
              </a:rPr>
              <a:t> as </a:t>
            </a:r>
            <a:r>
              <a:rPr lang="cy-GB" sz="1600" dirty="0" err="1">
                <a:effectLst/>
                <a:latin typeface="Arial" panose="020B0604020202020204" pitchFamily="34" charset="0"/>
                <a:ea typeface="Calibri" panose="020F0502020204030204" pitchFamily="34" charset="0"/>
                <a:cs typeface="Arial" panose="020B0604020202020204" pitchFamily="34" charset="0"/>
              </a:rPr>
              <a:t>careers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financial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management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relationships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interactions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through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digital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technology</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decision-making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process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include</a:t>
            </a:r>
            <a:r>
              <a:rPr lang="cy-GB" sz="1600" dirty="0">
                <a:effectLst/>
                <a:latin typeface="Arial" panose="020B0604020202020204" pitchFamily="34" charset="0"/>
                <a:ea typeface="Calibri" panose="020F0502020204030204" pitchFamily="34" charset="0"/>
                <a:cs typeface="Arial" panose="020B0604020202020204" pitchFamily="34" charset="0"/>
              </a:rPr>
              <a:t> problem-</a:t>
            </a:r>
            <a:r>
              <a:rPr lang="cy-GB" sz="1600" dirty="0" err="1">
                <a:effectLst/>
                <a:latin typeface="Arial" panose="020B0604020202020204" pitchFamily="34" charset="0"/>
                <a:ea typeface="Calibri" panose="020F0502020204030204" pitchFamily="34" charset="0"/>
                <a:cs typeface="Arial" panose="020B0604020202020204" pitchFamily="34" charset="0"/>
              </a:rPr>
              <a:t>solving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identifying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potential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solutions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critically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assessing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information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appraising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arguments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merit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engaging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responding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constructively</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opposing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opinions</a:t>
            </a: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encouraged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provide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reflect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short</a:t>
            </a:r>
            <a:r>
              <a:rPr lang="cy-GB" sz="1600" dirty="0">
                <a:effectLst/>
                <a:latin typeface="Arial" panose="020B0604020202020204" pitchFamily="34" charset="0"/>
                <a:ea typeface="Calibri" panose="020F0502020204030204" pitchFamily="34" charset="0"/>
                <a:cs typeface="Arial" panose="020B0604020202020204" pitchFamily="34" charset="0"/>
              </a:rPr>
              <a:t>-term, </a:t>
            </a:r>
            <a:r>
              <a:rPr lang="cy-GB" sz="1600" dirty="0" err="1">
                <a:effectLst/>
                <a:latin typeface="Arial" panose="020B0604020202020204" pitchFamily="34" charset="0"/>
                <a:ea typeface="Calibri" panose="020F0502020204030204" pitchFamily="34" charset="0"/>
                <a:cs typeface="Arial" panose="020B0604020202020204" pitchFamily="34" charset="0"/>
              </a:rPr>
              <a:t>medium</a:t>
            </a:r>
            <a:r>
              <a:rPr lang="cy-GB" sz="1600" dirty="0">
                <a:effectLst/>
                <a:latin typeface="Arial" panose="020B0604020202020204" pitchFamily="34" charset="0"/>
                <a:ea typeface="Calibri" panose="020F0502020204030204" pitchFamily="34" charset="0"/>
                <a:cs typeface="Arial" panose="020B0604020202020204" pitchFamily="34" charset="0"/>
              </a:rPr>
              <a:t>-term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long-term </a:t>
            </a:r>
            <a:r>
              <a:rPr lang="cy-GB" sz="1600" dirty="0" err="1">
                <a:effectLst/>
                <a:latin typeface="Arial" panose="020B0604020202020204" pitchFamily="34" charset="0"/>
                <a:ea typeface="Calibri" panose="020F0502020204030204" pitchFamily="34" charset="0"/>
                <a:cs typeface="Arial" panose="020B0604020202020204" pitchFamily="34" charset="0"/>
              </a:rPr>
              <a:t>implications</a:t>
            </a:r>
            <a:r>
              <a:rPr lang="cy-GB" sz="1600" dirty="0">
                <a:effectLst/>
                <a:latin typeface="Arial" panose="020B0604020202020204" pitchFamily="34" charset="0"/>
                <a:ea typeface="Calibri" panose="020F0502020204030204" pitchFamily="34" charset="0"/>
                <a:cs typeface="Arial" panose="020B0604020202020204" pitchFamily="34" charset="0"/>
              </a:rPr>
              <a:t> of the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make</a:t>
            </a:r>
            <a:r>
              <a:rPr lang="cy-GB" sz="1600" dirty="0">
                <a:effectLst/>
                <a:latin typeface="Arial" panose="020B0604020202020204" pitchFamily="34" charset="0"/>
                <a:ea typeface="Calibri" panose="020F0502020204030204" pitchFamily="34" charset="0"/>
                <a:cs typeface="Arial" panose="020B0604020202020204" pitchFamily="34" charset="0"/>
              </a:rPr>
              <a:t>. It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recognise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do not </a:t>
            </a:r>
            <a:r>
              <a:rPr lang="cy-GB" sz="1600" dirty="0" err="1">
                <a:effectLst/>
                <a:latin typeface="Arial" panose="020B0604020202020204" pitchFamily="34" charset="0"/>
                <a:ea typeface="Calibri" panose="020F0502020204030204" pitchFamily="34" charset="0"/>
                <a:cs typeface="Arial" panose="020B0604020202020204" pitchFamily="34" charset="0"/>
              </a:rPr>
              <a:t>necessarily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have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responsibility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many</a:t>
            </a:r>
            <a:r>
              <a:rPr lang="cy-GB" sz="1600" dirty="0">
                <a:effectLst/>
                <a:latin typeface="Arial" panose="020B0604020202020204" pitchFamily="34" charset="0"/>
                <a:ea typeface="Calibri" panose="020F0502020204030204" pitchFamily="34" charset="0"/>
                <a:cs typeface="Arial" panose="020B0604020202020204" pitchFamily="34" charset="0"/>
              </a:rPr>
              <a:t> of the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affecting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them</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this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responsibility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grows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over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time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Reflecting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impact</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not </a:t>
            </a:r>
            <a:r>
              <a:rPr lang="cy-GB" sz="1600" dirty="0" err="1">
                <a:effectLst/>
                <a:latin typeface="Arial" panose="020B0604020202020204" pitchFamily="34" charset="0"/>
                <a:ea typeface="Calibri" panose="020F0502020204030204" pitchFamily="34" charset="0"/>
                <a:cs typeface="Arial" panose="020B0604020202020204" pitchFamily="34" charset="0"/>
              </a:rPr>
              <a:t>only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oneself</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other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people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wider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society</a:t>
            </a:r>
            <a:r>
              <a:rPr lang="cy-GB" sz="1600" dirty="0">
                <a:effectLst/>
                <a:latin typeface="Arial" panose="020B0604020202020204" pitchFamily="34" charset="0"/>
                <a:ea typeface="Calibri" panose="020F0502020204030204" pitchFamily="34" charset="0"/>
                <a:cs typeface="Arial" panose="020B0604020202020204" pitchFamily="34" charset="0"/>
              </a:rPr>
              <a:t> is </a:t>
            </a:r>
            <a:r>
              <a:rPr lang="cy-GB" sz="1600" dirty="0" err="1">
                <a:effectLst/>
                <a:latin typeface="Arial" panose="020B0604020202020204" pitchFamily="34" charset="0"/>
                <a:ea typeface="Calibri" panose="020F0502020204030204" pitchFamily="34" charset="0"/>
                <a:cs typeface="Arial" panose="020B0604020202020204" pitchFamily="34" charset="0"/>
              </a:rPr>
              <a:t>important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particularly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regard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have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been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made</a:t>
            </a:r>
            <a:r>
              <a:rPr lang="cy-GB" sz="1600" dirty="0">
                <a:effectLst/>
                <a:latin typeface="Arial" panose="020B0604020202020204" pitchFamily="34" charset="0"/>
                <a:ea typeface="Calibri" panose="020F0502020204030204" pitchFamily="34" charset="0"/>
                <a:cs typeface="Arial" panose="020B0604020202020204" pitchFamily="34" charset="0"/>
              </a:rPr>
              <a:t> by </a:t>
            </a:r>
            <a:r>
              <a:rPr lang="cy-GB" sz="1600" dirty="0" err="1">
                <a:effectLst/>
                <a:latin typeface="Arial" panose="020B0604020202020204" pitchFamily="34" charset="0"/>
                <a:ea typeface="Calibri" panose="020F0502020204030204" pitchFamily="34" charset="0"/>
                <a:cs typeface="Arial" panose="020B0604020202020204" pitchFamily="34" charset="0"/>
              </a:rPr>
              <a:t>others</a:t>
            </a:r>
            <a:r>
              <a:rPr lang="cy-GB" sz="1600" dirty="0">
                <a:effectLst/>
                <a:latin typeface="Arial" panose="020B0604020202020204" pitchFamily="34" charset="0"/>
                <a:ea typeface="Calibri" panose="020F0502020204030204" pitchFamily="34" charset="0"/>
                <a:cs typeface="Arial" panose="020B0604020202020204" pitchFamily="34" charset="0"/>
              </a:rPr>
              <a:t> or </a:t>
            </a:r>
            <a:r>
              <a:rPr lang="cy-GB" sz="1600" dirty="0" err="1">
                <a:effectLst/>
                <a:latin typeface="Arial" panose="020B0604020202020204" pitchFamily="34" charset="0"/>
                <a:ea typeface="Calibri" panose="020F0502020204030204" pitchFamily="34" charset="0"/>
                <a:cs typeface="Arial" panose="020B0604020202020204" pitchFamily="34" charset="0"/>
              </a:rPr>
              <a:t>other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groups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will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need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understand</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implications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importance</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developing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sound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decision-making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such</a:t>
            </a:r>
            <a:r>
              <a:rPr lang="cy-GB" sz="1600" dirty="0">
                <a:effectLst/>
                <a:latin typeface="Arial" panose="020B0604020202020204" pitchFamily="34" charset="0"/>
                <a:ea typeface="Calibri" panose="020F0502020204030204" pitchFamily="34" charset="0"/>
                <a:cs typeface="Arial" panose="020B0604020202020204" pitchFamily="34" charset="0"/>
              </a:rPr>
              <a:t> as </a:t>
            </a:r>
            <a:r>
              <a:rPr lang="cy-GB" sz="1600" dirty="0" err="1">
                <a:effectLst/>
                <a:latin typeface="Arial" panose="020B0604020202020204" pitchFamily="34" charset="0"/>
                <a:ea typeface="Calibri" panose="020F0502020204030204" pitchFamily="34" charset="0"/>
                <a:cs typeface="Arial" panose="020B0604020202020204" pitchFamily="34" charset="0"/>
              </a:rPr>
              <a:t>careers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finances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the law. </a:t>
            </a:r>
            <a:r>
              <a:rPr lang="cy-GB" sz="1600" dirty="0" err="1">
                <a:effectLst/>
                <a:latin typeface="Arial" panose="020B0604020202020204" pitchFamily="34" charset="0"/>
                <a:ea typeface="Calibri" panose="020F0502020204030204" pitchFamily="34" charset="0"/>
                <a:cs typeface="Arial" panose="020B0604020202020204" pitchFamily="34" charset="0"/>
              </a:rPr>
              <a:t>In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particular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will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need</a:t>
            </a:r>
            <a:r>
              <a:rPr lang="cy-GB" sz="1600" dirty="0">
                <a:effectLst/>
                <a:latin typeface="Arial" panose="020B0604020202020204" pitchFamily="34" charset="0"/>
                <a:ea typeface="Calibri" panose="020F0502020204030204" pitchFamily="34" charset="0"/>
                <a:cs typeface="Arial" panose="020B0604020202020204" pitchFamily="34" charset="0"/>
              </a:rPr>
              <a:t> to be </a:t>
            </a:r>
            <a:r>
              <a:rPr lang="cy-GB" sz="1600" dirty="0" err="1">
                <a:effectLst/>
                <a:latin typeface="Arial" panose="020B0604020202020204" pitchFamily="34" charset="0"/>
                <a:ea typeface="Calibri" panose="020F0502020204030204" pitchFamily="34" charset="0"/>
                <a:cs typeface="Arial" panose="020B0604020202020204" pitchFamily="34" charset="0"/>
              </a:rPr>
              <a:t>aware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life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decisions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long-term </a:t>
            </a:r>
            <a:r>
              <a:rPr lang="cy-GB" sz="1600" dirty="0" err="1">
                <a:effectLst/>
                <a:latin typeface="Arial" panose="020B0604020202020204" pitchFamily="34" charset="0"/>
                <a:ea typeface="Calibri" panose="020F0502020204030204" pitchFamily="34" charset="0"/>
                <a:cs typeface="Arial" panose="020B0604020202020204" pitchFamily="34" charset="0"/>
              </a:rPr>
              <a:t>implications</a:t>
            </a:r>
            <a:r>
              <a:rPr lang="cy-GB" sz="1600" dirty="0">
                <a:effectLst/>
                <a:latin typeface="Arial" panose="020B0604020202020204" pitchFamily="34" charset="0"/>
                <a:ea typeface="Calibri" panose="020F0502020204030204" pitchFamily="34" charset="0"/>
                <a:cs typeface="Arial" panose="020B0604020202020204" pitchFamily="34" charset="0"/>
              </a:rPr>
              <a:t>.</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endParaRPr lang="cy-GB" dirty="0"/>
          </a:p>
        </p:txBody>
      </p:sp>
    </p:spTree>
    <p:extLst>
      <p:ext uri="{BB962C8B-B14F-4D97-AF65-F5344CB8AC3E}">
        <p14:creationId xmlns:p14="http://schemas.microsoft.com/office/powerpoint/2010/main" val="3273934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C4065687-2C78-8558-6B10-A3F19BE4449B}"/>
              </a:ext>
            </a:extLst>
          </p:cNvPr>
          <p:cNvSpPr txBox="1"/>
          <p:nvPr/>
        </p:nvSpPr>
        <p:spPr>
          <a:xfrm>
            <a:off x="753034" y="485808"/>
            <a:ext cx="6639859" cy="2308324"/>
          </a:xfrm>
          <a:prstGeom prst="rect">
            <a:avLst/>
          </a:prstGeom>
          <a:noFill/>
        </p:spPr>
        <p:txBody>
          <a:bodyPr wrap="square" rtlCol="0">
            <a:spAutoFit/>
          </a:bodyPr>
          <a:lstStyle/>
          <a:p>
            <a:r>
              <a:rPr lang="cy-GB" dirty="0" err="1"/>
              <a:t>Into</a:t>
            </a:r>
            <a:r>
              <a:rPr lang="cy-GB" dirty="0"/>
              <a:t> </a:t>
            </a:r>
            <a:r>
              <a:rPr lang="cy-GB" dirty="0" err="1"/>
              <a:t>Film</a:t>
            </a:r>
            <a:r>
              <a:rPr lang="cy-GB" dirty="0"/>
              <a:t> </a:t>
            </a:r>
            <a:r>
              <a:rPr lang="en-GB" dirty="0">
                <a:hlinkClick r:id="rId2"/>
              </a:rPr>
              <a:t>Into Film | Film in Education | Film Clubs - Into Film</a:t>
            </a:r>
            <a:r>
              <a:rPr lang="cy-GB" dirty="0"/>
              <a:t> </a:t>
            </a:r>
          </a:p>
          <a:p>
            <a:endParaRPr lang="cy-GB" dirty="0"/>
          </a:p>
          <a:p>
            <a:endParaRPr lang="cy-GB" dirty="0"/>
          </a:p>
          <a:p>
            <a:endParaRPr lang="cy-GB" dirty="0"/>
          </a:p>
          <a:p>
            <a:endParaRPr lang="cy-GB" dirty="0"/>
          </a:p>
          <a:p>
            <a:endParaRPr lang="cy-GB" dirty="0"/>
          </a:p>
          <a:p>
            <a:endParaRPr lang="cy-GB" dirty="0"/>
          </a:p>
          <a:p>
            <a:r>
              <a:rPr lang="cy-GB" dirty="0" err="1"/>
              <a:t>Adrian</a:t>
            </a:r>
            <a:r>
              <a:rPr lang="cy-GB" dirty="0"/>
              <a:t> </a:t>
            </a:r>
            <a:r>
              <a:rPr lang="cy-GB" dirty="0" err="1"/>
              <a:t>Bethune</a:t>
            </a:r>
            <a:r>
              <a:rPr lang="cy-GB" dirty="0"/>
              <a:t> </a:t>
            </a:r>
            <a:r>
              <a:rPr lang="en-GB" dirty="0">
                <a:hlinkClick r:id="rId3"/>
              </a:rPr>
              <a:t>Teaching happiness in schools | </a:t>
            </a:r>
            <a:r>
              <a:rPr lang="en-GB" dirty="0" err="1">
                <a:hlinkClick r:id="rId3"/>
              </a:rPr>
              <a:t>Teachappy</a:t>
            </a:r>
            <a:endParaRPr lang="cy-GB" dirty="0"/>
          </a:p>
        </p:txBody>
      </p:sp>
      <p:pic>
        <p:nvPicPr>
          <p:cNvPr id="3" name="Llun 2">
            <a:extLst>
              <a:ext uri="{FF2B5EF4-FFF2-40B4-BE49-F238E27FC236}">
                <a16:creationId xmlns:a16="http://schemas.microsoft.com/office/drawing/2014/main" id="{27AC6A32-BDF9-6C44-BE2E-345D4CD0398A}"/>
              </a:ext>
            </a:extLst>
          </p:cNvPr>
          <p:cNvPicPr>
            <a:picLocks noChangeAspect="1"/>
          </p:cNvPicPr>
          <p:nvPr/>
        </p:nvPicPr>
        <p:blipFill rotWithShape="1">
          <a:blip r:embed="rId4"/>
          <a:srcRect t="11690" r="74118" b="77052"/>
          <a:stretch/>
        </p:blipFill>
        <p:spPr>
          <a:xfrm rot="1031202">
            <a:off x="5417670" y="1452215"/>
            <a:ext cx="2366682" cy="686283"/>
          </a:xfrm>
          <a:prstGeom prst="rect">
            <a:avLst/>
          </a:prstGeom>
        </p:spPr>
      </p:pic>
      <p:pic>
        <p:nvPicPr>
          <p:cNvPr id="5" name="Llun 4">
            <a:extLst>
              <a:ext uri="{FF2B5EF4-FFF2-40B4-BE49-F238E27FC236}">
                <a16:creationId xmlns:a16="http://schemas.microsoft.com/office/drawing/2014/main" id="{421AC96F-20FD-CA3C-BFC6-22C7FAD738BC}"/>
              </a:ext>
            </a:extLst>
          </p:cNvPr>
          <p:cNvPicPr>
            <a:picLocks noChangeAspect="1"/>
          </p:cNvPicPr>
          <p:nvPr/>
        </p:nvPicPr>
        <p:blipFill rotWithShape="1">
          <a:blip r:embed="rId5"/>
          <a:srcRect l="25490" t="24999" r="50000" b="25270"/>
          <a:stretch/>
        </p:blipFill>
        <p:spPr>
          <a:xfrm rot="20747265">
            <a:off x="1815353" y="3000594"/>
            <a:ext cx="2023035" cy="2736531"/>
          </a:xfrm>
          <a:prstGeom prst="rect">
            <a:avLst/>
          </a:prstGeom>
        </p:spPr>
      </p:pic>
    </p:spTree>
    <p:extLst>
      <p:ext uri="{BB962C8B-B14F-4D97-AF65-F5344CB8AC3E}">
        <p14:creationId xmlns:p14="http://schemas.microsoft.com/office/powerpoint/2010/main" val="1152043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3CF83945-BCA8-C3F0-E18C-4A337FD14938}"/>
              </a:ext>
            </a:extLst>
          </p:cNvPr>
          <p:cNvSpPr txBox="1"/>
          <p:nvPr/>
        </p:nvSpPr>
        <p:spPr>
          <a:xfrm>
            <a:off x="489860" y="1848118"/>
            <a:ext cx="3984170" cy="2215991"/>
          </a:xfrm>
          <a:prstGeom prst="rect">
            <a:avLst/>
          </a:prstGeom>
          <a:noFill/>
        </p:spPr>
        <p:txBody>
          <a:bodyPr wrap="square" rtlCol="0">
            <a:spAutoFit/>
          </a:bodyPr>
          <a:lstStyle/>
          <a:p>
            <a:r>
              <a:rPr lang="cy-GB" sz="2400" b="1" kern="1200" dirty="0">
                <a:solidFill>
                  <a:schemeClr val="dk1"/>
                </a:solidFill>
                <a:effectLst/>
                <a:latin typeface="+mn-lt"/>
                <a:ea typeface="+mn-ea"/>
                <a:cs typeface="+mn-cs"/>
              </a:rPr>
              <a:t>Mae’r ffordd rydym yn ymwneud â dylanwadau cymdeithasol yn siapio pwy ydyn ni, ac yn effeithio ar ein hiechyd a’n lles.</a:t>
            </a:r>
            <a:endParaRPr lang="en-GB" sz="2400" b="1" dirty="0"/>
          </a:p>
          <a:p>
            <a:endParaRPr lang="cy-GB" dirty="0"/>
          </a:p>
        </p:txBody>
      </p:sp>
      <p:sp>
        <p:nvSpPr>
          <p:cNvPr id="3" name="Blwch Testun 2">
            <a:extLst>
              <a:ext uri="{FF2B5EF4-FFF2-40B4-BE49-F238E27FC236}">
                <a16:creationId xmlns:a16="http://schemas.microsoft.com/office/drawing/2014/main" id="{6D46DC98-50A1-F70D-A1B7-015D862814AC}"/>
              </a:ext>
            </a:extLst>
          </p:cNvPr>
          <p:cNvSpPr txBox="1"/>
          <p:nvPr/>
        </p:nvSpPr>
        <p:spPr>
          <a:xfrm>
            <a:off x="4861218" y="1902642"/>
            <a:ext cx="4098474" cy="1846659"/>
          </a:xfrm>
          <a:prstGeom prst="rect">
            <a:avLst/>
          </a:prstGeom>
          <a:noFill/>
        </p:spPr>
        <p:txBody>
          <a:bodyPr wrap="square" rtlCol="0">
            <a:spAutoFit/>
          </a:bodyPr>
          <a:lstStyle/>
          <a:p>
            <a:r>
              <a:rPr lang="en-GB" sz="2400" b="1" kern="1200" dirty="0">
                <a:solidFill>
                  <a:schemeClr val="dk1"/>
                </a:solidFill>
                <a:effectLst/>
                <a:latin typeface="+mn-lt"/>
                <a:ea typeface="+mn-ea"/>
                <a:cs typeface="+mn-cs"/>
              </a:rPr>
              <a:t>How we engage with social influences shapes who we are and affects our health and well-being. </a:t>
            </a:r>
            <a:endParaRPr lang="en-GB" sz="2400" b="1" dirty="0"/>
          </a:p>
          <a:p>
            <a:endParaRPr lang="cy-GB" dirty="0"/>
          </a:p>
        </p:txBody>
      </p:sp>
    </p:spTree>
    <p:extLst>
      <p:ext uri="{BB962C8B-B14F-4D97-AF65-F5344CB8AC3E}">
        <p14:creationId xmlns:p14="http://schemas.microsoft.com/office/powerpoint/2010/main" val="5655429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68778557-D53C-0A4C-BCDE-411126A4A871}"/>
              </a:ext>
            </a:extLst>
          </p:cNvPr>
          <p:cNvSpPr txBox="1"/>
          <p:nvPr/>
        </p:nvSpPr>
        <p:spPr>
          <a:xfrm>
            <a:off x="406400" y="376518"/>
            <a:ext cx="7912847" cy="5047536"/>
          </a:xfrm>
          <a:prstGeom prst="rect">
            <a:avLst/>
          </a:prstGeom>
          <a:noFill/>
        </p:spPr>
        <p:txBody>
          <a:bodyPr wrap="square" rtlCol="0">
            <a:spAutoFit/>
          </a:bodyPr>
          <a:lstStyle/>
          <a:p>
            <a:pPr marL="270510"/>
            <a:r>
              <a:rPr lang="cy-GB" sz="1600" b="1" dirty="0">
                <a:effectLst/>
                <a:latin typeface="Arial" panose="020B0604020202020204" pitchFamily="34" charset="0"/>
                <a:ea typeface="MS Mincho" panose="02020609040205080304" pitchFamily="49" charset="-128"/>
              </a:rPr>
              <a:t>Sut y gellir cefnogi dysgwyr i ymwneud ag ystod o ddylanwadau cymdeithasol sy’n effeithio ar eu bywydau?</a:t>
            </a:r>
            <a:br>
              <a:rPr lang="cy-GB" sz="1600" b="1" dirty="0">
                <a:effectLst/>
                <a:latin typeface="Arial" panose="020B0604020202020204" pitchFamily="34" charset="0"/>
                <a:ea typeface="MS Mincho" panose="02020609040205080304" pitchFamily="49" charset="-128"/>
              </a:rPr>
            </a:br>
            <a:endParaRPr lang="cy-GB" sz="1600" dirty="0">
              <a:effectLst/>
              <a:latin typeface="Arial" panose="020B0604020202020204" pitchFamily="34" charset="0"/>
              <a:ea typeface="MS Mincho" panose="02020609040205080304" pitchFamily="49" charset="-128"/>
            </a:endParaRPr>
          </a:p>
          <a:p>
            <a:pPr marL="270510"/>
            <a:r>
              <a:rPr lang="cy-GB" sz="1600" dirty="0">
                <a:effectLst/>
                <a:latin typeface="Arial" panose="020B0604020202020204" pitchFamily="34" charset="0"/>
                <a:ea typeface="MS Mincho" panose="02020609040205080304" pitchFamily="49" charset="-128"/>
              </a:rPr>
              <a:t>Dylai lleoliadau ac ysgolion nodi cyfleoedd i ddysgwyr ymwneud â </a:t>
            </a:r>
            <a:r>
              <a:rPr lang="cy-GB" sz="1600" dirty="0">
                <a:solidFill>
                  <a:srgbClr val="9C32C6"/>
                </a:solidFill>
                <a:effectLst/>
                <a:latin typeface="Arial" panose="020B0604020202020204" pitchFamily="34" charset="0"/>
                <a:ea typeface="MS Mincho" panose="02020609040205080304" pitchFamily="49" charset="-128"/>
              </a:rPr>
              <a:t>dylanwadau</a:t>
            </a:r>
            <a:r>
              <a:rPr lang="cy-GB" sz="1600" b="1" dirty="0">
                <a:solidFill>
                  <a:srgbClr val="9C32C6"/>
                </a:solidFill>
                <a:effectLst/>
                <a:latin typeface="Arial" panose="020B0604020202020204" pitchFamily="34" charset="0"/>
                <a:ea typeface="MS Mincho" panose="02020609040205080304" pitchFamily="49" charset="-128"/>
              </a:rPr>
              <a:t> </a:t>
            </a:r>
            <a:r>
              <a:rPr lang="cy-GB" sz="1600" dirty="0">
                <a:solidFill>
                  <a:srgbClr val="9C32C6"/>
                </a:solidFill>
                <a:effectLst/>
                <a:latin typeface="Arial" panose="020B0604020202020204" pitchFamily="34" charset="0"/>
                <a:ea typeface="MS Mincho" panose="02020609040205080304" pitchFamily="49" charset="-128"/>
              </a:rPr>
              <a:t>cymdeithasol </a:t>
            </a:r>
            <a:r>
              <a:rPr lang="cy-GB" sz="1600" dirty="0">
                <a:effectLst/>
                <a:latin typeface="Arial" panose="020B0604020202020204" pitchFamily="34" charset="0"/>
                <a:ea typeface="MS Mincho" panose="02020609040205080304" pitchFamily="49" charset="-128"/>
              </a:rPr>
              <a:t>cadarnhaol yn ogystal ag ystyried yn ofalus sut i leihau effaith dylanwadau cymdeithasol negyddol. Dylai lleoliadau ac ysgolion ystyried y rôl y gall dylanwadau cymdeithasol ei chael ar ymddygiad dysgwyr, a’r dylanwadau all hyrwyddo ac annog ymddygiadau iach er lles y gymdeithas, yn ogystal â’r rhai sy’n arwain at faterion megis gwahaniaethu, hiliaeth neu ragfarn. </a:t>
            </a:r>
          </a:p>
          <a:p>
            <a:pPr marL="270510"/>
            <a:r>
              <a:rPr lang="cy-GB" sz="1600" dirty="0">
                <a:effectLst/>
                <a:latin typeface="Arial" panose="020B0604020202020204" pitchFamily="34" charset="0"/>
                <a:ea typeface="MS Mincho" panose="02020609040205080304" pitchFamily="49" charset="-128"/>
              </a:rPr>
              <a:t> </a:t>
            </a:r>
          </a:p>
          <a:p>
            <a:pPr marL="270510"/>
            <a:r>
              <a:rPr lang="cy-GB" sz="1600" dirty="0">
                <a:effectLst/>
                <a:latin typeface="Arial" panose="020B0604020202020204" pitchFamily="34" charset="0"/>
                <a:ea typeface="MS Mincho" panose="02020609040205080304" pitchFamily="49" charset="-128"/>
              </a:rPr>
              <a:t>Anogir lleoliadau ac ysgolion i feddwl am sut i gynnig cefnogaeth i ddysgwyr pan mae dylanwadau cymdeithasol negyddol yn creu trafferthion i unigolion a grwpiau a dathlu’r dylanwadau cymdeithasol sy’n cyfrannu tuag at iechyd a lles. Gall y rhain fod yn ddylanwadau byd-eang sy’n effeithio ar nifer mawr o ddysgwyr, ond gall hefyd gynnwys elfennau sy’n effeithio ar grwpiau llai o ddysgwyr. Trwy ddull gweithredu ysgol gyfan tuag at iechyd a lles ynghyd â chynllunio’r cwricwlwm, anogir ymarferwyr i gynnig cyfleoedd i ddysgwyr archwilio a gwerthuso’n feirniadol sut a pham maen nhw’n dewis ymwneud â dylanwadau cymdeithasol penodol, a sut mae’r rhain yn gallu effeithio ar ymddygiad. </a:t>
            </a:r>
          </a:p>
          <a:p>
            <a:endParaRPr lang="cy-GB" dirty="0"/>
          </a:p>
        </p:txBody>
      </p:sp>
    </p:spTree>
    <p:extLst>
      <p:ext uri="{BB962C8B-B14F-4D97-AF65-F5344CB8AC3E}">
        <p14:creationId xmlns:p14="http://schemas.microsoft.com/office/powerpoint/2010/main" val="2082512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D7DE2E33-5CE7-878A-D96D-58EA9743590A}"/>
              </a:ext>
            </a:extLst>
          </p:cNvPr>
          <p:cNvSpPr txBox="1"/>
          <p:nvPr/>
        </p:nvSpPr>
        <p:spPr>
          <a:xfrm>
            <a:off x="209176" y="525929"/>
            <a:ext cx="8755530" cy="5522153"/>
          </a:xfrm>
          <a:prstGeom prst="rect">
            <a:avLst/>
          </a:prstGeom>
          <a:noFill/>
        </p:spPr>
        <p:txBody>
          <a:bodyPr wrap="square" rtlCol="0">
            <a:spAutoFit/>
          </a:bodyPr>
          <a:lstStyle/>
          <a:p>
            <a:pPr marL="270510">
              <a:lnSpc>
                <a:spcPct val="107000"/>
              </a:lnSpc>
              <a:spcAft>
                <a:spcPts val="800"/>
              </a:spcAft>
            </a:pPr>
            <a:r>
              <a:rPr lang="cy-GB" sz="1600" b="1" dirty="0" err="1">
                <a:effectLst/>
                <a:latin typeface="Arial" panose="020B0604020202020204" pitchFamily="34" charset="0"/>
                <a:ea typeface="Calibri" panose="020F0502020204030204" pitchFamily="34" charset="0"/>
                <a:cs typeface="Arial" panose="020B0604020202020204" pitchFamily="34" charset="0"/>
              </a:rPr>
              <a:t>How</a:t>
            </a:r>
            <a:r>
              <a:rPr lang="cy-GB" sz="1600" b="1" dirty="0">
                <a:effectLst/>
                <a:latin typeface="Arial" panose="020B0604020202020204" pitchFamily="34" charset="0"/>
                <a:ea typeface="Calibri" panose="020F0502020204030204" pitchFamily="34" charset="0"/>
                <a:cs typeface="Arial" panose="020B0604020202020204" pitchFamily="34" charset="0"/>
              </a:rPr>
              <a:t> can </a:t>
            </a:r>
            <a:r>
              <a:rPr lang="cy-GB" sz="1600" b="1" dirty="0" err="1">
                <a:effectLst/>
                <a:latin typeface="Arial" panose="020B0604020202020204" pitchFamily="34" charset="0"/>
                <a:ea typeface="Calibri" panose="020F0502020204030204" pitchFamily="34" charset="0"/>
                <a:cs typeface="Arial" panose="020B0604020202020204" pitchFamily="34" charset="0"/>
              </a:rPr>
              <a:t>learners</a:t>
            </a:r>
            <a:r>
              <a:rPr lang="cy-GB" sz="1600" b="1" dirty="0">
                <a:effectLst/>
                <a:latin typeface="Arial" panose="020B0604020202020204" pitchFamily="34" charset="0"/>
                <a:ea typeface="Calibri" panose="020F0502020204030204" pitchFamily="34" charset="0"/>
                <a:cs typeface="Arial" panose="020B0604020202020204" pitchFamily="34" charset="0"/>
              </a:rPr>
              <a:t> be </a:t>
            </a:r>
            <a:r>
              <a:rPr lang="cy-GB" sz="1600" b="1" dirty="0" err="1">
                <a:effectLst/>
                <a:latin typeface="Arial" panose="020B0604020202020204" pitchFamily="34" charset="0"/>
                <a:ea typeface="Calibri" panose="020F0502020204030204" pitchFamily="34" charset="0"/>
                <a:cs typeface="Arial" panose="020B0604020202020204" pitchFamily="34" charset="0"/>
              </a:rPr>
              <a:t>supported</a:t>
            </a:r>
            <a:r>
              <a:rPr lang="cy-GB" sz="1600" b="1" dirty="0">
                <a:effectLst/>
                <a:latin typeface="Arial" panose="020B0604020202020204" pitchFamily="34" charset="0"/>
                <a:ea typeface="Calibri" panose="020F0502020204030204" pitchFamily="34" charset="0"/>
                <a:cs typeface="Arial" panose="020B0604020202020204" pitchFamily="34" charset="0"/>
              </a:rPr>
              <a:t> to </a:t>
            </a:r>
            <a:r>
              <a:rPr lang="cy-GB" sz="1600" b="1" dirty="0" err="1">
                <a:effectLst/>
                <a:latin typeface="Arial" panose="020B0604020202020204" pitchFamily="34" charset="0"/>
                <a:ea typeface="Calibri" panose="020F0502020204030204" pitchFamily="34" charset="0"/>
                <a:cs typeface="Arial" panose="020B0604020202020204" pitchFamily="34" charset="0"/>
              </a:rPr>
              <a:t>engage</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with</a:t>
            </a:r>
            <a:r>
              <a:rPr lang="cy-GB" sz="1600" b="1" dirty="0">
                <a:effectLst/>
                <a:latin typeface="Arial" panose="020B0604020202020204" pitchFamily="34" charset="0"/>
                <a:ea typeface="Calibri" panose="020F0502020204030204" pitchFamily="34" charset="0"/>
                <a:cs typeface="Arial" panose="020B0604020202020204" pitchFamily="34" charset="0"/>
              </a:rPr>
              <a:t> a </a:t>
            </a:r>
            <a:r>
              <a:rPr lang="cy-GB" sz="1600" b="1" dirty="0" err="1">
                <a:effectLst/>
                <a:latin typeface="Arial" panose="020B0604020202020204" pitchFamily="34" charset="0"/>
                <a:ea typeface="Calibri" panose="020F0502020204030204" pitchFamily="34" charset="0"/>
                <a:cs typeface="Arial" panose="020B0604020202020204" pitchFamily="34" charset="0"/>
              </a:rPr>
              <a:t>range</a:t>
            </a:r>
            <a:r>
              <a:rPr lang="cy-GB" sz="1600" b="1" dirty="0">
                <a:effectLst/>
                <a:latin typeface="Arial" panose="020B0604020202020204" pitchFamily="34" charset="0"/>
                <a:ea typeface="Calibri" panose="020F0502020204030204" pitchFamily="34" charset="0"/>
                <a:cs typeface="Arial" panose="020B0604020202020204" pitchFamily="34" charset="0"/>
              </a:rPr>
              <a:t> of </a:t>
            </a:r>
            <a:r>
              <a:rPr lang="cy-GB" sz="1600" b="1" dirty="0" err="1">
                <a:effectLst/>
                <a:latin typeface="Arial" panose="020B0604020202020204" pitchFamily="34" charset="0"/>
                <a:ea typeface="Calibri" panose="020F0502020204030204" pitchFamily="34" charset="0"/>
                <a:cs typeface="Arial" panose="020B0604020202020204" pitchFamily="34" charset="0"/>
              </a:rPr>
              <a:t>social</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that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affect</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their</a:t>
            </a:r>
            <a:r>
              <a:rPr lang="cy-GB" sz="1600" b="1" dirty="0">
                <a:effectLst/>
                <a:latin typeface="Arial" panose="020B0604020202020204" pitchFamily="34" charset="0"/>
                <a:ea typeface="Calibri" panose="020F0502020204030204" pitchFamily="34" charset="0"/>
                <a:cs typeface="Arial" panose="020B0604020202020204" pitchFamily="34" charset="0"/>
              </a:rPr>
              <a:t> </a:t>
            </a:r>
            <a:r>
              <a:rPr lang="cy-GB" sz="1600" b="1" dirty="0" err="1">
                <a:effectLst/>
                <a:latin typeface="Arial" panose="020B0604020202020204" pitchFamily="34" charset="0"/>
                <a:ea typeface="Calibri" panose="020F0502020204030204" pitchFamily="34" charset="0"/>
                <a:cs typeface="Arial" panose="020B0604020202020204" pitchFamily="34" charset="0"/>
              </a:rPr>
              <a:t>lives</a:t>
            </a:r>
            <a:r>
              <a:rPr lang="cy-GB" sz="1600" b="1" dirty="0">
                <a:effectLst/>
                <a:latin typeface="Arial" panose="020B0604020202020204" pitchFamily="34" charset="0"/>
                <a:ea typeface="Calibri" panose="020F0502020204030204" pitchFamily="34" charset="0"/>
                <a:cs typeface="Arial" panose="020B0604020202020204" pitchFamily="34" charset="0"/>
              </a:rPr>
              <a:t>?</a:t>
            </a:r>
            <a:br>
              <a:rPr lang="cy-GB" sz="1600" b="1" dirty="0">
                <a:effectLst/>
                <a:latin typeface="Arial" panose="020B0604020202020204" pitchFamily="34" charset="0"/>
                <a:ea typeface="Calibri" panose="020F0502020204030204" pitchFamily="34" charset="0"/>
                <a:cs typeface="Arial" panose="020B0604020202020204" pitchFamily="34" charset="0"/>
              </a:rPr>
            </a:b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identify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engage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positive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social</a:t>
            </a:r>
            <a:r>
              <a:rPr lang="cy-GB" sz="1600" dirty="0">
                <a:solidFill>
                  <a:srgbClr val="9C32C6"/>
                </a:solidFill>
                <a:effectLst/>
                <a:latin typeface="Arial" panose="020B0604020202020204" pitchFamily="34" charset="0"/>
                <a:ea typeface="Calibri" panose="020F0502020204030204" pitchFamily="34" charset="0"/>
                <a:cs typeface="Arial" panose="020B0604020202020204" pitchFamily="34" charset="0"/>
              </a:rPr>
              <a:t> </a:t>
            </a:r>
            <a:r>
              <a:rPr lang="cy-GB" sz="16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influences</a:t>
            </a:r>
            <a:r>
              <a:rPr lang="cy-GB" sz="1600" dirty="0">
                <a:solidFill>
                  <a:srgbClr val="9C32C6"/>
                </a:solidFill>
                <a:effectLst/>
                <a:latin typeface="Arial" panose="020B0604020202020204" pitchFamily="34" charset="0"/>
                <a:ea typeface="Calibri" panose="020F0502020204030204" pitchFamily="34" charset="0"/>
                <a:cs typeface="Arial" panose="020B0604020202020204" pitchFamily="34" charset="0"/>
              </a:rPr>
              <a:t> </a:t>
            </a:r>
            <a:r>
              <a:rPr lang="cy-GB" sz="1600" dirty="0">
                <a:effectLst/>
                <a:latin typeface="Arial" panose="020B0604020202020204" pitchFamily="34" charset="0"/>
                <a:ea typeface="Calibri" panose="020F0502020204030204" pitchFamily="34" charset="0"/>
                <a:cs typeface="Arial" panose="020B0604020202020204" pitchFamily="34" charset="0"/>
              </a:rPr>
              <a:t>as well as </a:t>
            </a:r>
            <a:r>
              <a:rPr lang="cy-GB" sz="1600" dirty="0" err="1">
                <a:effectLst/>
                <a:latin typeface="Arial" panose="020B0604020202020204" pitchFamily="34" charset="0"/>
                <a:ea typeface="Calibri" panose="020F0502020204030204" pitchFamily="34" charset="0"/>
                <a:cs typeface="Arial" panose="020B0604020202020204" pitchFamily="34" charset="0"/>
              </a:rPr>
              <a:t>carefully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considering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reduce</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impact</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negative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should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take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account</a:t>
            </a:r>
            <a:r>
              <a:rPr lang="cy-GB" sz="1600" dirty="0">
                <a:effectLst/>
                <a:latin typeface="Arial" panose="020B0604020202020204" pitchFamily="34" charset="0"/>
                <a:ea typeface="Calibri" panose="020F0502020204030204" pitchFamily="34" charset="0"/>
                <a:cs typeface="Arial" panose="020B0604020202020204" pitchFamily="34" charset="0"/>
              </a:rPr>
              <a:t> of the </a:t>
            </a:r>
            <a:r>
              <a:rPr lang="cy-GB" sz="1600" dirty="0" err="1">
                <a:effectLst/>
                <a:latin typeface="Arial" panose="020B0604020202020204" pitchFamily="34" charset="0"/>
                <a:ea typeface="Calibri" panose="020F0502020204030204" pitchFamily="34" charset="0"/>
                <a:cs typeface="Arial" panose="020B0604020202020204" pitchFamily="34" charset="0"/>
              </a:rPr>
              <a:t>role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can </a:t>
            </a:r>
            <a:r>
              <a:rPr lang="cy-GB" sz="1600" dirty="0" err="1">
                <a:effectLst/>
                <a:latin typeface="Arial" panose="020B0604020202020204" pitchFamily="34" charset="0"/>
                <a:ea typeface="Calibri" panose="020F0502020204030204" pitchFamily="34" charset="0"/>
                <a:cs typeface="Arial" panose="020B0604020202020204" pitchFamily="34" charset="0"/>
              </a:rPr>
              <a:t>play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behaviour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the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can </a:t>
            </a:r>
            <a:r>
              <a:rPr lang="cy-GB" sz="1600" dirty="0" err="1">
                <a:effectLst/>
                <a:latin typeface="Arial" panose="020B0604020202020204" pitchFamily="34" charset="0"/>
                <a:ea typeface="Calibri" panose="020F0502020204030204" pitchFamily="34" charset="0"/>
                <a:cs typeface="Arial" panose="020B0604020202020204" pitchFamily="34" charset="0"/>
              </a:rPr>
              <a:t>promote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encourage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healthy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prosocial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behaviours</a:t>
            </a:r>
            <a:r>
              <a:rPr lang="cy-GB" sz="1600" dirty="0">
                <a:effectLst/>
                <a:latin typeface="Arial" panose="020B0604020202020204" pitchFamily="34" charset="0"/>
                <a:ea typeface="Calibri" panose="020F0502020204030204" pitchFamily="34" charset="0"/>
                <a:cs typeface="Arial" panose="020B0604020202020204" pitchFamily="34" charset="0"/>
              </a:rPr>
              <a:t> as well as </a:t>
            </a:r>
            <a:r>
              <a:rPr lang="cy-GB" sz="1600" dirty="0" err="1">
                <a:effectLst/>
                <a:latin typeface="Arial" panose="020B0604020202020204" pitchFamily="34" charset="0"/>
                <a:ea typeface="Calibri" panose="020F0502020204030204" pitchFamily="34" charset="0"/>
                <a:cs typeface="Arial" panose="020B0604020202020204" pitchFamily="34" charset="0"/>
              </a:rPr>
              <a:t>those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issues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such</a:t>
            </a:r>
            <a:r>
              <a:rPr lang="cy-GB" sz="1600" dirty="0">
                <a:effectLst/>
                <a:latin typeface="Arial" panose="020B0604020202020204" pitchFamily="34" charset="0"/>
                <a:ea typeface="Calibri" panose="020F0502020204030204" pitchFamily="34" charset="0"/>
                <a:cs typeface="Arial" panose="020B0604020202020204" pitchFamily="34" charset="0"/>
              </a:rPr>
              <a:t> as </a:t>
            </a:r>
            <a:r>
              <a:rPr lang="cy-GB" sz="1600" dirty="0" err="1">
                <a:effectLst/>
                <a:latin typeface="Arial" panose="020B0604020202020204" pitchFamily="34" charset="0"/>
                <a:ea typeface="Calibri" panose="020F0502020204030204" pitchFamily="34" charset="0"/>
                <a:cs typeface="Arial" panose="020B0604020202020204" pitchFamily="34" charset="0"/>
              </a:rPr>
              <a:t>discrimination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racism</a:t>
            </a:r>
            <a:r>
              <a:rPr lang="cy-GB" sz="1600" dirty="0">
                <a:effectLst/>
                <a:latin typeface="Arial" panose="020B0604020202020204" pitchFamily="34" charset="0"/>
                <a:ea typeface="Calibri" panose="020F0502020204030204" pitchFamily="34" charset="0"/>
                <a:cs typeface="Arial" panose="020B0604020202020204" pitchFamily="34" charset="0"/>
              </a:rPr>
              <a:t> or </a:t>
            </a:r>
            <a:r>
              <a:rPr lang="cy-GB" sz="1600" dirty="0" err="1">
                <a:effectLst/>
                <a:latin typeface="Arial" panose="020B0604020202020204" pitchFamily="34" charset="0"/>
                <a:ea typeface="Calibri" panose="020F0502020204030204" pitchFamily="34" charset="0"/>
                <a:cs typeface="Arial" panose="020B0604020202020204" pitchFamily="34" charset="0"/>
              </a:rPr>
              <a:t>prejudice</a:t>
            </a: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600" dirty="0" err="1">
                <a:effectLst/>
                <a:latin typeface="Arial" panose="020B0604020202020204" pitchFamily="34" charset="0"/>
                <a:ea typeface="Calibri" panose="020F0502020204030204" pitchFamily="34" charset="0"/>
                <a:cs typeface="Arial" panose="020B0604020202020204" pitchFamily="34" charset="0"/>
              </a:rPr>
              <a:t>Settings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schools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encouraged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think</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about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provide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support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when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negative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create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difficulties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individuals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groups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celebrate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those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contribute</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well-</a:t>
            </a:r>
            <a:r>
              <a:rPr lang="cy-GB" sz="1600" dirty="0" err="1">
                <a:effectLst/>
                <a:latin typeface="Arial" panose="020B0604020202020204" pitchFamily="34" charset="0"/>
                <a:ea typeface="Calibri" panose="020F0502020204030204" pitchFamily="34" charset="0"/>
                <a:cs typeface="Arial" panose="020B0604020202020204" pitchFamily="34" charset="0"/>
              </a:rPr>
              <a:t>being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These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may</a:t>
            </a:r>
            <a:r>
              <a:rPr lang="cy-GB" sz="1600" dirty="0">
                <a:effectLst/>
                <a:latin typeface="Arial" panose="020B0604020202020204" pitchFamily="34" charset="0"/>
                <a:ea typeface="Calibri" panose="020F0502020204030204" pitchFamily="34" charset="0"/>
                <a:cs typeface="Arial" panose="020B0604020202020204" pitchFamily="34" charset="0"/>
              </a:rPr>
              <a:t> be more </a:t>
            </a:r>
            <a:r>
              <a:rPr lang="cy-GB" sz="1600" dirty="0" err="1">
                <a:effectLst/>
                <a:latin typeface="Arial" panose="020B0604020202020204" pitchFamily="34" charset="0"/>
                <a:ea typeface="Calibri" panose="020F0502020204030204" pitchFamily="34" charset="0"/>
                <a:cs typeface="Arial" panose="020B0604020202020204" pitchFamily="34" charset="0"/>
              </a:rPr>
              <a:t>global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affect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large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numbers</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but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could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also</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include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things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that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affect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smaller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groups</a:t>
            </a:r>
            <a:r>
              <a:rPr lang="cy-GB" sz="1600" dirty="0">
                <a:effectLst/>
                <a:latin typeface="Arial" panose="020B0604020202020204" pitchFamily="34" charset="0"/>
                <a:ea typeface="Calibri" panose="020F0502020204030204" pitchFamily="34" charset="0"/>
                <a:cs typeface="Arial" panose="020B0604020202020204" pitchFamily="34" charset="0"/>
              </a:rPr>
              <a:t> of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Through</a:t>
            </a:r>
            <a:r>
              <a:rPr lang="cy-GB" sz="1600" dirty="0">
                <a:effectLst/>
                <a:latin typeface="Arial" panose="020B0604020202020204" pitchFamily="34" charset="0"/>
                <a:ea typeface="Calibri" panose="020F0502020204030204" pitchFamily="34" charset="0"/>
                <a:cs typeface="Arial" panose="020B0604020202020204" pitchFamily="34" charset="0"/>
              </a:rPr>
              <a:t> a </a:t>
            </a:r>
            <a:r>
              <a:rPr lang="cy-GB" sz="1600" dirty="0" err="1">
                <a:effectLst/>
                <a:latin typeface="Arial" panose="020B0604020202020204" pitchFamily="34" charset="0"/>
                <a:ea typeface="Calibri" panose="020F0502020204030204" pitchFamily="34" charset="0"/>
                <a:cs typeface="Arial" panose="020B0604020202020204" pitchFamily="34" charset="0"/>
              </a:rPr>
              <a:t>whole-school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approach</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health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well-</a:t>
            </a:r>
            <a:r>
              <a:rPr lang="cy-GB" sz="1600" dirty="0" err="1">
                <a:effectLst/>
                <a:latin typeface="Arial" panose="020B0604020202020204" pitchFamily="34" charset="0"/>
                <a:ea typeface="Calibri" panose="020F0502020204030204" pitchFamily="34" charset="0"/>
                <a:cs typeface="Arial" panose="020B0604020202020204" pitchFamily="34" charset="0"/>
              </a:rPr>
              <a:t>being</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together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curriculum</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design</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practitioners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encouraged</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provide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opportunities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for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learners</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explore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critically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evaluate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why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they</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choose</a:t>
            </a:r>
            <a:r>
              <a:rPr lang="cy-GB" sz="1600" dirty="0">
                <a:effectLst/>
                <a:latin typeface="Arial" panose="020B0604020202020204" pitchFamily="34" charset="0"/>
                <a:ea typeface="Calibri" panose="020F0502020204030204" pitchFamily="34" charset="0"/>
                <a:cs typeface="Arial" panose="020B0604020202020204" pitchFamily="34" charset="0"/>
              </a:rPr>
              <a:t> to </a:t>
            </a:r>
            <a:r>
              <a:rPr lang="cy-GB" sz="1600" dirty="0" err="1">
                <a:effectLst/>
                <a:latin typeface="Arial" panose="020B0604020202020204" pitchFamily="34" charset="0"/>
                <a:ea typeface="Calibri" panose="020F0502020204030204" pitchFamily="34" charset="0"/>
                <a:cs typeface="Arial" panose="020B0604020202020204" pitchFamily="34" charset="0"/>
              </a:rPr>
              <a:t>engage</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with</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particular</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social</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influences</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and</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how</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these</a:t>
            </a:r>
            <a:r>
              <a:rPr lang="cy-GB" sz="1600" dirty="0">
                <a:effectLst/>
                <a:latin typeface="Arial" panose="020B0604020202020204" pitchFamily="34" charset="0"/>
                <a:ea typeface="Calibri" panose="020F0502020204030204" pitchFamily="34" charset="0"/>
                <a:cs typeface="Arial" panose="020B0604020202020204" pitchFamily="34" charset="0"/>
              </a:rPr>
              <a:t> can </a:t>
            </a:r>
            <a:r>
              <a:rPr lang="cy-GB" sz="1600" dirty="0" err="1">
                <a:effectLst/>
                <a:latin typeface="Arial" panose="020B0604020202020204" pitchFamily="34" charset="0"/>
                <a:ea typeface="Calibri" panose="020F0502020204030204" pitchFamily="34" charset="0"/>
                <a:cs typeface="Arial" panose="020B0604020202020204" pitchFamily="34" charset="0"/>
              </a:rPr>
              <a:t>affect</a:t>
            </a:r>
            <a:r>
              <a:rPr lang="cy-GB" sz="1600" dirty="0">
                <a:effectLst/>
                <a:latin typeface="Arial" panose="020B0604020202020204" pitchFamily="34" charset="0"/>
                <a:ea typeface="Calibri" panose="020F0502020204030204" pitchFamily="34" charset="0"/>
                <a:cs typeface="Arial" panose="020B0604020202020204" pitchFamily="34" charset="0"/>
              </a:rPr>
              <a:t> </a:t>
            </a:r>
            <a:r>
              <a:rPr lang="cy-GB" sz="1600" dirty="0" err="1">
                <a:effectLst/>
                <a:latin typeface="Arial" panose="020B0604020202020204" pitchFamily="34" charset="0"/>
                <a:ea typeface="Calibri" panose="020F0502020204030204" pitchFamily="34" charset="0"/>
                <a:cs typeface="Arial" panose="020B0604020202020204" pitchFamily="34" charset="0"/>
              </a:rPr>
              <a:t>behaviour</a:t>
            </a:r>
            <a:r>
              <a:rPr lang="cy-GB" sz="1600" dirty="0">
                <a:effectLst/>
                <a:latin typeface="Arial" panose="020B0604020202020204" pitchFamily="34" charset="0"/>
                <a:ea typeface="Calibri" panose="020F0502020204030204" pitchFamily="34" charset="0"/>
                <a:cs typeface="Arial" panose="020B0604020202020204" pitchFamily="34" charset="0"/>
              </a:rPr>
              <a:t>. </a:t>
            </a:r>
            <a:endParaRPr lang="cy-GB" sz="1600" dirty="0">
              <a:effectLst/>
              <a:latin typeface="Calibri" panose="020F0502020204030204" pitchFamily="34" charset="0"/>
              <a:ea typeface="DengXian" panose="02010600030101010101" pitchFamily="2" charset="-122"/>
              <a:cs typeface="Arial" panose="020B0604020202020204" pitchFamily="34" charset="0"/>
            </a:endParaRPr>
          </a:p>
          <a:p>
            <a:endParaRPr lang="cy-GB" dirty="0"/>
          </a:p>
        </p:txBody>
      </p:sp>
    </p:spTree>
    <p:extLst>
      <p:ext uri="{BB962C8B-B14F-4D97-AF65-F5344CB8AC3E}">
        <p14:creationId xmlns:p14="http://schemas.microsoft.com/office/powerpoint/2010/main" val="10110351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FBD351AF-84D2-75DB-8B84-3066EF9C6F7F}"/>
              </a:ext>
            </a:extLst>
          </p:cNvPr>
          <p:cNvSpPr txBox="1"/>
          <p:nvPr/>
        </p:nvSpPr>
        <p:spPr>
          <a:xfrm>
            <a:off x="653143" y="639588"/>
            <a:ext cx="3918857" cy="2585323"/>
          </a:xfrm>
          <a:prstGeom prst="rect">
            <a:avLst/>
          </a:prstGeom>
          <a:noFill/>
        </p:spPr>
        <p:txBody>
          <a:bodyPr wrap="square" rtlCol="0">
            <a:spAutoFit/>
          </a:bodyPr>
          <a:lstStyle/>
          <a:p>
            <a:r>
              <a:rPr lang="cy-GB" dirty="0">
                <a:hlinkClick r:id="rId2"/>
              </a:rPr>
              <a:t>Dewisiadau positif i greu person iach</a:t>
            </a:r>
          </a:p>
          <a:p>
            <a:endParaRPr lang="cy-GB" dirty="0">
              <a:hlinkClick r:id="rId2"/>
            </a:endParaRPr>
          </a:p>
          <a:p>
            <a:r>
              <a:rPr lang="cy-GB" dirty="0">
                <a:hlinkClick r:id="rId2"/>
              </a:rPr>
              <a:t>View - Hwb (</a:t>
            </a:r>
            <a:r>
              <a:rPr lang="cy-GB" dirty="0" err="1">
                <a:hlinkClick r:id="rId2"/>
              </a:rPr>
              <a:t>gov.wales</a:t>
            </a:r>
            <a:r>
              <a:rPr lang="cy-GB" dirty="0">
                <a:hlinkClick r:id="rId2"/>
              </a:rPr>
              <a:t>)</a:t>
            </a:r>
            <a:endParaRPr lang="cy-GB" dirty="0"/>
          </a:p>
          <a:p>
            <a:endParaRPr lang="cy-GB" dirty="0"/>
          </a:p>
          <a:p>
            <a:r>
              <a:rPr lang="cy-GB" dirty="0">
                <a:hlinkClick r:id="rId3"/>
              </a:rPr>
              <a:t>Cadw'n ddiogel ar-lein - Hwb (</a:t>
            </a:r>
            <a:r>
              <a:rPr lang="cy-GB" dirty="0" err="1">
                <a:hlinkClick r:id="rId3"/>
              </a:rPr>
              <a:t>gov.wales</a:t>
            </a:r>
            <a:r>
              <a:rPr lang="cy-GB" dirty="0">
                <a:hlinkClick r:id="rId3"/>
              </a:rPr>
              <a:t>)</a:t>
            </a:r>
            <a:endParaRPr lang="cy-GB" dirty="0"/>
          </a:p>
          <a:p>
            <a:endParaRPr lang="cy-GB" dirty="0"/>
          </a:p>
          <a:p>
            <a:r>
              <a:rPr lang="cy-GB" dirty="0" err="1"/>
              <a:t>SWGfL</a:t>
            </a:r>
            <a:r>
              <a:rPr lang="cy-GB" dirty="0"/>
              <a:t> </a:t>
            </a:r>
            <a:r>
              <a:rPr lang="en-GB" dirty="0">
                <a:hlinkClick r:id="rId4"/>
              </a:rPr>
              <a:t>Safety and Security Online | </a:t>
            </a:r>
            <a:r>
              <a:rPr lang="en-GB" dirty="0" err="1">
                <a:hlinkClick r:id="rId4"/>
              </a:rPr>
              <a:t>SWGfL</a:t>
            </a:r>
            <a:endParaRPr lang="cy-GB" dirty="0"/>
          </a:p>
        </p:txBody>
      </p:sp>
      <p:sp>
        <p:nvSpPr>
          <p:cNvPr id="3" name="Blwch Testun 2">
            <a:extLst>
              <a:ext uri="{FF2B5EF4-FFF2-40B4-BE49-F238E27FC236}">
                <a16:creationId xmlns:a16="http://schemas.microsoft.com/office/drawing/2014/main" id="{3B621CB1-E3E0-5069-6000-4E5D3331A2D3}"/>
              </a:ext>
            </a:extLst>
          </p:cNvPr>
          <p:cNvSpPr txBox="1"/>
          <p:nvPr/>
        </p:nvSpPr>
        <p:spPr>
          <a:xfrm>
            <a:off x="653143" y="3623683"/>
            <a:ext cx="4572000" cy="369332"/>
          </a:xfrm>
          <a:prstGeom prst="rect">
            <a:avLst/>
          </a:prstGeom>
          <a:noFill/>
        </p:spPr>
        <p:txBody>
          <a:bodyPr wrap="square">
            <a:spAutoFit/>
          </a:bodyPr>
          <a:lstStyle/>
          <a:p>
            <a:r>
              <a:rPr lang="cy-GB" dirty="0" err="1">
                <a:hlinkClick r:id="rId5"/>
              </a:rPr>
              <a:t>Topic</a:t>
            </a:r>
            <a:r>
              <a:rPr lang="cy-GB" dirty="0">
                <a:hlinkClick r:id="rId5"/>
              </a:rPr>
              <a:t>: </a:t>
            </a:r>
            <a:r>
              <a:rPr lang="cy-GB" dirty="0" err="1">
                <a:hlinkClick r:id="rId5"/>
              </a:rPr>
              <a:t>Digital</a:t>
            </a:r>
            <a:r>
              <a:rPr lang="cy-GB" dirty="0">
                <a:hlinkClick r:id="rId5"/>
              </a:rPr>
              <a:t> </a:t>
            </a:r>
            <a:r>
              <a:rPr lang="cy-GB" dirty="0" err="1">
                <a:hlinkClick r:id="rId5"/>
              </a:rPr>
              <a:t>Wellbeing</a:t>
            </a:r>
            <a:r>
              <a:rPr lang="cy-GB" dirty="0">
                <a:hlinkClick r:id="rId5"/>
              </a:rPr>
              <a:t> | </a:t>
            </a:r>
            <a:r>
              <a:rPr lang="cy-GB" dirty="0" err="1">
                <a:hlinkClick r:id="rId5"/>
              </a:rPr>
              <a:t>SWGfL</a:t>
            </a:r>
            <a:endParaRPr lang="cy-GB" dirty="0"/>
          </a:p>
        </p:txBody>
      </p:sp>
      <p:sp>
        <p:nvSpPr>
          <p:cNvPr id="4" name="Blwch Testun 3">
            <a:extLst>
              <a:ext uri="{FF2B5EF4-FFF2-40B4-BE49-F238E27FC236}">
                <a16:creationId xmlns:a16="http://schemas.microsoft.com/office/drawing/2014/main" id="{DE0A94F7-5E70-E7DF-3914-518F8B9633B4}"/>
              </a:ext>
            </a:extLst>
          </p:cNvPr>
          <p:cNvSpPr txBox="1"/>
          <p:nvPr/>
        </p:nvSpPr>
        <p:spPr>
          <a:xfrm>
            <a:off x="4933040" y="558822"/>
            <a:ext cx="3848100" cy="2031325"/>
          </a:xfrm>
          <a:prstGeom prst="rect">
            <a:avLst/>
          </a:prstGeom>
          <a:noFill/>
        </p:spPr>
        <p:txBody>
          <a:bodyPr wrap="square" rtlCol="0">
            <a:spAutoFit/>
          </a:bodyPr>
          <a:lstStyle/>
          <a:p>
            <a:r>
              <a:rPr lang="cy-GB" dirty="0" err="1">
                <a:solidFill>
                  <a:srgbClr val="00B0F0"/>
                </a:solidFill>
                <a:hlinkClick r:id="rId6">
                  <a:extLst>
                    <a:ext uri="{A12FA001-AC4F-418D-AE19-62706E023703}">
                      <ahyp:hlinkClr xmlns:ahyp="http://schemas.microsoft.com/office/drawing/2018/hyperlinkcolor" val="tx"/>
                    </a:ext>
                  </a:extLst>
                </a:hlinkClick>
              </a:rPr>
              <a:t>Positive</a:t>
            </a:r>
            <a:r>
              <a:rPr lang="cy-GB" dirty="0">
                <a:solidFill>
                  <a:srgbClr val="00B0F0"/>
                </a:solidFill>
                <a:hlinkClick r:id="rId6">
                  <a:extLst>
                    <a:ext uri="{A12FA001-AC4F-418D-AE19-62706E023703}">
                      <ahyp:hlinkClr xmlns:ahyp="http://schemas.microsoft.com/office/drawing/2018/hyperlinkcolor" val="tx"/>
                    </a:ext>
                  </a:extLst>
                </a:hlinkClick>
              </a:rPr>
              <a:t> </a:t>
            </a:r>
            <a:r>
              <a:rPr lang="cy-GB" dirty="0" err="1">
                <a:solidFill>
                  <a:srgbClr val="00B0F0"/>
                </a:solidFill>
                <a:hlinkClick r:id="rId6">
                  <a:extLst>
                    <a:ext uri="{A12FA001-AC4F-418D-AE19-62706E023703}">
                      <ahyp:hlinkClr xmlns:ahyp="http://schemas.microsoft.com/office/drawing/2018/hyperlinkcolor" val="tx"/>
                    </a:ext>
                  </a:extLst>
                </a:hlinkClick>
              </a:rPr>
              <a:t>choices</a:t>
            </a:r>
            <a:r>
              <a:rPr lang="cy-GB" dirty="0">
                <a:solidFill>
                  <a:srgbClr val="00B0F0"/>
                </a:solidFill>
                <a:hlinkClick r:id="rId6">
                  <a:extLst>
                    <a:ext uri="{A12FA001-AC4F-418D-AE19-62706E023703}">
                      <ahyp:hlinkClr xmlns:ahyp="http://schemas.microsoft.com/office/drawing/2018/hyperlinkcolor" val="tx"/>
                    </a:ext>
                  </a:extLst>
                </a:hlinkClick>
              </a:rPr>
              <a:t> </a:t>
            </a:r>
            <a:r>
              <a:rPr lang="cy-GB" dirty="0" err="1">
                <a:solidFill>
                  <a:srgbClr val="00B0F0"/>
                </a:solidFill>
                <a:hlinkClick r:id="rId6">
                  <a:extLst>
                    <a:ext uri="{A12FA001-AC4F-418D-AE19-62706E023703}">
                      <ahyp:hlinkClr xmlns:ahyp="http://schemas.microsoft.com/office/drawing/2018/hyperlinkcolor" val="tx"/>
                    </a:ext>
                  </a:extLst>
                </a:hlinkClick>
              </a:rPr>
              <a:t>for</a:t>
            </a:r>
            <a:r>
              <a:rPr lang="cy-GB" dirty="0">
                <a:solidFill>
                  <a:srgbClr val="00B0F0"/>
                </a:solidFill>
                <a:hlinkClick r:id="rId6">
                  <a:extLst>
                    <a:ext uri="{A12FA001-AC4F-418D-AE19-62706E023703}">
                      <ahyp:hlinkClr xmlns:ahyp="http://schemas.microsoft.com/office/drawing/2018/hyperlinkcolor" val="tx"/>
                    </a:ext>
                  </a:extLst>
                </a:hlinkClick>
              </a:rPr>
              <a:t> a </a:t>
            </a:r>
            <a:r>
              <a:rPr lang="cy-GB" dirty="0" err="1">
                <a:solidFill>
                  <a:srgbClr val="00B0F0"/>
                </a:solidFill>
                <a:hlinkClick r:id="rId6">
                  <a:extLst>
                    <a:ext uri="{A12FA001-AC4F-418D-AE19-62706E023703}">
                      <ahyp:hlinkClr xmlns:ahyp="http://schemas.microsoft.com/office/drawing/2018/hyperlinkcolor" val="tx"/>
                    </a:ext>
                  </a:extLst>
                </a:hlinkClick>
              </a:rPr>
              <a:t>healthy</a:t>
            </a:r>
            <a:r>
              <a:rPr lang="cy-GB" dirty="0">
                <a:solidFill>
                  <a:srgbClr val="00B0F0"/>
                </a:solidFill>
                <a:hlinkClick r:id="rId6">
                  <a:extLst>
                    <a:ext uri="{A12FA001-AC4F-418D-AE19-62706E023703}">
                      <ahyp:hlinkClr xmlns:ahyp="http://schemas.microsoft.com/office/drawing/2018/hyperlinkcolor" val="tx"/>
                    </a:ext>
                  </a:extLst>
                </a:hlinkClick>
              </a:rPr>
              <a:t> </a:t>
            </a:r>
            <a:r>
              <a:rPr lang="cy-GB" dirty="0" err="1">
                <a:solidFill>
                  <a:srgbClr val="00B0F0"/>
                </a:solidFill>
                <a:hlinkClick r:id="rId6">
                  <a:extLst>
                    <a:ext uri="{A12FA001-AC4F-418D-AE19-62706E023703}">
                      <ahyp:hlinkClr xmlns:ahyp="http://schemas.microsoft.com/office/drawing/2018/hyperlinkcolor" val="tx"/>
                    </a:ext>
                  </a:extLst>
                </a:hlinkClick>
              </a:rPr>
              <a:t>you</a:t>
            </a:r>
            <a:r>
              <a:rPr lang="cy-GB" dirty="0">
                <a:solidFill>
                  <a:srgbClr val="00B0F0"/>
                </a:solidFill>
                <a:hlinkClick r:id="rId6">
                  <a:extLst>
                    <a:ext uri="{A12FA001-AC4F-418D-AE19-62706E023703}">
                      <ahyp:hlinkClr xmlns:ahyp="http://schemas.microsoft.com/office/drawing/2018/hyperlinkcolor" val="tx"/>
                    </a:ext>
                  </a:extLst>
                </a:hlinkClick>
              </a:rPr>
              <a:t> </a:t>
            </a:r>
          </a:p>
          <a:p>
            <a:endParaRPr lang="cy-GB" dirty="0">
              <a:hlinkClick r:id="rId6">
                <a:extLst>
                  <a:ext uri="{A12FA001-AC4F-418D-AE19-62706E023703}">
                    <ahyp:hlinkClr xmlns:ahyp="http://schemas.microsoft.com/office/drawing/2018/hyperlinkcolor" val="tx"/>
                  </a:ext>
                </a:extLst>
              </a:hlinkClick>
            </a:endParaRPr>
          </a:p>
          <a:p>
            <a:endParaRPr lang="cy-GB" dirty="0">
              <a:hlinkClick r:id="rId6">
                <a:extLst>
                  <a:ext uri="{A12FA001-AC4F-418D-AE19-62706E023703}">
                    <ahyp:hlinkClr xmlns:ahyp="http://schemas.microsoft.com/office/drawing/2018/hyperlinkcolor" val="tx"/>
                  </a:ext>
                </a:extLst>
              </a:hlinkClick>
            </a:endParaRPr>
          </a:p>
          <a:p>
            <a:r>
              <a:rPr lang="cy-GB" dirty="0">
                <a:solidFill>
                  <a:srgbClr val="954F72"/>
                </a:solidFill>
                <a:hlinkClick r:id="rId6">
                  <a:extLst>
                    <a:ext uri="{A12FA001-AC4F-418D-AE19-62706E023703}">
                      <ahyp:hlinkClr xmlns:ahyp="http://schemas.microsoft.com/office/drawing/2018/hyperlinkcolor" val="tx"/>
                    </a:ext>
                  </a:extLst>
                </a:hlinkClick>
              </a:rPr>
              <a:t>View - Hwb (</a:t>
            </a:r>
            <a:r>
              <a:rPr lang="cy-GB" dirty="0" err="1">
                <a:solidFill>
                  <a:srgbClr val="954F72"/>
                </a:solidFill>
                <a:hlinkClick r:id="rId6">
                  <a:extLst>
                    <a:ext uri="{A12FA001-AC4F-418D-AE19-62706E023703}">
                      <ahyp:hlinkClr xmlns:ahyp="http://schemas.microsoft.com/office/drawing/2018/hyperlinkcolor" val="tx"/>
                    </a:ext>
                  </a:extLst>
                </a:hlinkClick>
              </a:rPr>
              <a:t>gov.wales</a:t>
            </a:r>
            <a:r>
              <a:rPr lang="cy-GB" dirty="0">
                <a:solidFill>
                  <a:srgbClr val="954F72"/>
                </a:solidFill>
                <a:hlinkClick r:id="rId6">
                  <a:extLst>
                    <a:ext uri="{A12FA001-AC4F-418D-AE19-62706E023703}">
                      <ahyp:hlinkClr xmlns:ahyp="http://schemas.microsoft.com/office/drawing/2018/hyperlinkcolor" val="tx"/>
                    </a:ext>
                  </a:extLst>
                </a:hlinkClick>
              </a:rPr>
              <a:t>)</a:t>
            </a:r>
            <a:endParaRPr lang="cy-GB" dirty="0">
              <a:solidFill>
                <a:srgbClr val="954F72"/>
              </a:solidFill>
            </a:endParaRPr>
          </a:p>
          <a:p>
            <a:endParaRPr lang="cy-GB" dirty="0">
              <a:solidFill>
                <a:srgbClr val="954F72"/>
              </a:solidFill>
            </a:endParaRPr>
          </a:p>
          <a:p>
            <a:r>
              <a:rPr lang="en-GB" dirty="0">
                <a:hlinkClick r:id="rId7"/>
              </a:rPr>
              <a:t>Keeping safe online - Hwb (</a:t>
            </a:r>
            <a:r>
              <a:rPr lang="en-GB" dirty="0" err="1">
                <a:hlinkClick r:id="rId7"/>
              </a:rPr>
              <a:t>gov.wales</a:t>
            </a:r>
            <a:r>
              <a:rPr lang="en-GB" dirty="0">
                <a:hlinkClick r:id="rId7"/>
              </a:rPr>
              <a:t>)</a:t>
            </a:r>
            <a:endParaRPr lang="cy-GB" dirty="0">
              <a:solidFill>
                <a:srgbClr val="954F72"/>
              </a:solidFill>
            </a:endParaRPr>
          </a:p>
          <a:p>
            <a:endParaRPr lang="cy-GB" dirty="0"/>
          </a:p>
        </p:txBody>
      </p:sp>
      <p:pic>
        <p:nvPicPr>
          <p:cNvPr id="5" name="Llun 4">
            <a:extLst>
              <a:ext uri="{FF2B5EF4-FFF2-40B4-BE49-F238E27FC236}">
                <a16:creationId xmlns:a16="http://schemas.microsoft.com/office/drawing/2014/main" id="{C8D9DF63-136E-2BB8-5F43-9C080D215962}"/>
              </a:ext>
            </a:extLst>
          </p:cNvPr>
          <p:cNvPicPr>
            <a:picLocks noChangeAspect="1"/>
          </p:cNvPicPr>
          <p:nvPr/>
        </p:nvPicPr>
        <p:blipFill rotWithShape="1">
          <a:blip r:embed="rId8"/>
          <a:srcRect l="29738" t="15221" r="30720" b="8897"/>
          <a:stretch/>
        </p:blipFill>
        <p:spPr>
          <a:xfrm>
            <a:off x="5396755" y="2514969"/>
            <a:ext cx="2635624" cy="3371857"/>
          </a:xfrm>
          <a:prstGeom prst="rect">
            <a:avLst/>
          </a:prstGeom>
        </p:spPr>
      </p:pic>
    </p:spTree>
    <p:extLst>
      <p:ext uri="{BB962C8B-B14F-4D97-AF65-F5344CB8AC3E}">
        <p14:creationId xmlns:p14="http://schemas.microsoft.com/office/powerpoint/2010/main" val="4038066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67E451F3-8593-04B5-E29E-6B9A1D40C99C}"/>
              </a:ext>
            </a:extLst>
          </p:cNvPr>
          <p:cNvSpPr txBox="1"/>
          <p:nvPr/>
        </p:nvSpPr>
        <p:spPr>
          <a:xfrm>
            <a:off x="287085" y="2410669"/>
            <a:ext cx="4434541" cy="1384995"/>
          </a:xfrm>
          <a:prstGeom prst="rect">
            <a:avLst/>
          </a:prstGeom>
          <a:noFill/>
        </p:spPr>
        <p:txBody>
          <a:bodyPr wrap="square" rtlCol="0">
            <a:spAutoFit/>
          </a:bodyPr>
          <a:lstStyle/>
          <a:p>
            <a:r>
              <a:rPr lang="cy-GB" sz="2400" b="1" kern="1200" dirty="0">
                <a:solidFill>
                  <a:schemeClr val="dk1"/>
                </a:solidFill>
                <a:effectLst/>
                <a:latin typeface="+mn-lt"/>
                <a:ea typeface="+mn-ea"/>
                <a:cs typeface="+mn-cs"/>
              </a:rPr>
              <a:t>Mae cydberthnasau iach yn hanfodol ar gyfer ein lles.</a:t>
            </a:r>
            <a:endParaRPr lang="en-GB" sz="2400" b="1" dirty="0"/>
          </a:p>
          <a:p>
            <a:endParaRPr lang="en-GB" sz="1800" dirty="0"/>
          </a:p>
          <a:p>
            <a:endParaRPr lang="cy-GB" dirty="0"/>
          </a:p>
        </p:txBody>
      </p:sp>
      <p:sp>
        <p:nvSpPr>
          <p:cNvPr id="5" name="Blwch Testun 4">
            <a:extLst>
              <a:ext uri="{FF2B5EF4-FFF2-40B4-BE49-F238E27FC236}">
                <a16:creationId xmlns:a16="http://schemas.microsoft.com/office/drawing/2014/main" id="{8225522A-11D1-1FD4-9C10-E7DF13D8B9A7}"/>
              </a:ext>
            </a:extLst>
          </p:cNvPr>
          <p:cNvSpPr txBox="1"/>
          <p:nvPr/>
        </p:nvSpPr>
        <p:spPr>
          <a:xfrm>
            <a:off x="4790142" y="2187227"/>
            <a:ext cx="3596980" cy="1200329"/>
          </a:xfrm>
          <a:prstGeom prst="rect">
            <a:avLst/>
          </a:prstGeom>
          <a:noFill/>
        </p:spPr>
        <p:txBody>
          <a:bodyPr wrap="square" rtlCol="0">
            <a:spAutoFit/>
          </a:bodyPr>
          <a:lstStyle/>
          <a:p>
            <a:r>
              <a:rPr lang="en-GB" sz="2400" b="1" kern="1200" dirty="0">
                <a:solidFill>
                  <a:schemeClr val="dk1"/>
                </a:solidFill>
                <a:effectLst/>
                <a:latin typeface="+mn-lt"/>
                <a:ea typeface="+mn-ea"/>
                <a:cs typeface="+mn-cs"/>
              </a:rPr>
              <a:t>Healthy relationships are fundamental to our well-being.  </a:t>
            </a:r>
            <a:endParaRPr lang="en-GB" sz="2400" b="1" dirty="0"/>
          </a:p>
        </p:txBody>
      </p:sp>
    </p:spTree>
    <p:extLst>
      <p:ext uri="{BB962C8B-B14F-4D97-AF65-F5344CB8AC3E}">
        <p14:creationId xmlns:p14="http://schemas.microsoft.com/office/powerpoint/2010/main" val="34791131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EEF85063-7C6D-B9CF-8922-DF8CD66E8EBF}"/>
              </a:ext>
            </a:extLst>
          </p:cNvPr>
          <p:cNvSpPr txBox="1"/>
          <p:nvPr/>
        </p:nvSpPr>
        <p:spPr>
          <a:xfrm>
            <a:off x="89646" y="134941"/>
            <a:ext cx="8785413" cy="5678478"/>
          </a:xfrm>
          <a:prstGeom prst="rect">
            <a:avLst/>
          </a:prstGeom>
          <a:noFill/>
        </p:spPr>
        <p:txBody>
          <a:bodyPr wrap="square" rtlCol="0">
            <a:spAutoFit/>
          </a:bodyPr>
          <a:lstStyle/>
          <a:p>
            <a:pPr marL="270510"/>
            <a:r>
              <a:rPr lang="cy-GB" sz="1100" b="1" dirty="0">
                <a:effectLst/>
                <a:latin typeface="Arial" panose="020B0604020202020204" pitchFamily="34" charset="0"/>
                <a:ea typeface="MS Mincho" panose="02020609040205080304" pitchFamily="49" charset="-128"/>
              </a:rPr>
              <a:t>Pa brofiadau gall lleoliadau/ysgolion eu cynnig er mwyn cynnig gwerthfawrogiad a dealltwriaeth i ddysgwyr o fanteision cydberthnasau iach? Sut y dylai lleoliadau/ysgolion hyrwyddo a modelu cydberthnasau iach ag eraill yn weithredol?</a:t>
            </a:r>
            <a:br>
              <a:rPr lang="cy-GB" sz="1100" dirty="0">
                <a:effectLst/>
                <a:latin typeface="Arial" panose="020B0604020202020204" pitchFamily="34" charset="0"/>
                <a:ea typeface="MS Mincho" panose="02020609040205080304" pitchFamily="49" charset="-128"/>
              </a:rPr>
            </a:br>
            <a:endParaRPr lang="cy-GB" sz="1100" dirty="0">
              <a:effectLst/>
              <a:latin typeface="Arial" panose="020B0604020202020204" pitchFamily="34" charset="0"/>
              <a:ea typeface="MS Mincho" panose="02020609040205080304" pitchFamily="49" charset="-128"/>
            </a:endParaRPr>
          </a:p>
          <a:p>
            <a:pPr marL="270510"/>
            <a:r>
              <a:rPr lang="cy-GB" sz="1100" dirty="0">
                <a:effectLst/>
                <a:latin typeface="Arial" panose="020B0604020202020204" pitchFamily="34" charset="0"/>
                <a:ea typeface="MS Mincho" panose="02020609040205080304" pitchFamily="49" charset="-128"/>
              </a:rPr>
              <a:t>Dylai lleoliadau ac ysgolion ystyried y cydberthnasau sy’n gyfarwydd i’r dysgwyr megis teulu a chyfeillion, anifeiliaid yn cynnwys rhai anwes, cyfoedion, pobl broffesiynol, rhithiol, rhamantus, rhywiol, crefyddol ac </a:t>
            </a:r>
            <a:r>
              <a:rPr lang="cy-GB" sz="1100" dirty="0">
                <a:solidFill>
                  <a:srgbClr val="9C32C6"/>
                </a:solidFill>
                <a:effectLst/>
                <a:latin typeface="Arial" panose="020B0604020202020204" pitchFamily="34" charset="0"/>
                <a:ea typeface="MS Mincho" panose="02020609040205080304" pitchFamily="49" charset="-128"/>
              </a:rPr>
              <a:t>ysbrydol</a:t>
            </a:r>
            <a:r>
              <a:rPr lang="cy-GB" sz="1100" dirty="0">
                <a:effectLst/>
                <a:latin typeface="Arial" panose="020B0604020202020204" pitchFamily="34" charset="0"/>
                <a:ea typeface="MS Mincho" panose="02020609040205080304" pitchFamily="49" charset="-128"/>
              </a:rPr>
              <a:t>, ac unrhyw cydberthynas nad sydd </a:t>
            </a:r>
            <a:r>
              <a:rPr lang="cy-GB" sz="1100" dirty="0" err="1">
                <a:effectLst/>
                <a:latin typeface="Arial" panose="020B0604020202020204" pitchFamily="34" charset="0"/>
                <a:ea typeface="MS Mincho" panose="02020609040205080304" pitchFamily="49" charset="-128"/>
              </a:rPr>
              <a:t>eto’n</a:t>
            </a:r>
            <a:r>
              <a:rPr lang="cy-GB" sz="1100" dirty="0">
                <a:effectLst/>
                <a:latin typeface="Arial" panose="020B0604020202020204" pitchFamily="34" charset="0"/>
                <a:ea typeface="MS Mincho" panose="02020609040205080304" pitchFamily="49" charset="-128"/>
              </a:rPr>
              <a:t> gyfarwydd iddyn nhw ond eu bod yn debygol iawn o ddod ar eu traws yn ystod eu bywydau. Dylai hyn gynnwys cyfleoedd i ddatblygu cydberthynas â phobl sydd â chefndiroedd, profiadau a nodweddion gwahanol iddyn nhw. Er mwyn ffurfio, cynnal a datblygu cydberthnasau iach gydol oes, bydd angen i ddysgwyr roi amser i’r cydberthynasau a chaffael ystod o sgiliau a rhinweddau. </a:t>
            </a:r>
          </a:p>
          <a:p>
            <a:pPr marL="270510"/>
            <a:r>
              <a:rPr lang="cy-GB" sz="1100" dirty="0">
                <a:effectLst/>
                <a:latin typeface="Arial" panose="020B0604020202020204" pitchFamily="34" charset="0"/>
                <a:ea typeface="MS Mincho" panose="02020609040205080304" pitchFamily="49" charset="-128"/>
              </a:rPr>
              <a:t> </a:t>
            </a:r>
          </a:p>
          <a:p>
            <a:pPr marL="270510"/>
            <a:r>
              <a:rPr lang="cy-GB" sz="1100" dirty="0">
                <a:effectLst/>
                <a:latin typeface="Arial" panose="020B0604020202020204" pitchFamily="34" charset="0"/>
                <a:ea typeface="MS Mincho" panose="02020609040205080304" pitchFamily="49" charset="-128"/>
              </a:rPr>
              <a:t>Dylai lleoliadau ac ysgolion ystyried sut maen nhw’n cefnogi dysgwyr i ddatblygu’r sgiliau sydd eu hangen arnyn nhw i adeiladu cydberthynas iach. Dylai’r rhain gynnwys, ond heb fod yn gyfyngedig i, cyfathrebiad a trafodaeth agored, derbyniad, dathliad, </a:t>
            </a:r>
            <a:r>
              <a:rPr lang="cy-GB" sz="1100" dirty="0">
                <a:solidFill>
                  <a:srgbClr val="9C32C6"/>
                </a:solidFill>
                <a:effectLst/>
                <a:latin typeface="Arial" panose="020B0604020202020204" pitchFamily="34" charset="0"/>
                <a:ea typeface="MS Mincho" panose="02020609040205080304" pitchFamily="49" charset="-128"/>
              </a:rPr>
              <a:t>empathi</a:t>
            </a:r>
            <a:r>
              <a:rPr lang="cy-GB" sz="1100" dirty="0">
                <a:effectLst/>
                <a:latin typeface="Arial" panose="020B0604020202020204" pitchFamily="34" charset="0"/>
                <a:ea typeface="MS Mincho" panose="02020609040205080304" pitchFamily="49" charset="-128"/>
              </a:rPr>
              <a:t>, ymddiriedaeth, rheoli technoleg symudol, rhoi a derbyn adborth, tosturi, datrys problemau, negyddu, parchu safbwyntiau pobl eraill, </a:t>
            </a:r>
            <a:r>
              <a:rPr lang="cy-GB" sz="1100" dirty="0">
                <a:solidFill>
                  <a:srgbClr val="9C32C6"/>
                </a:solidFill>
                <a:effectLst/>
                <a:latin typeface="Arial" panose="020B0604020202020204" pitchFamily="34" charset="0"/>
                <a:ea typeface="MS Mincho" panose="02020609040205080304" pitchFamily="49" charset="-128"/>
              </a:rPr>
              <a:t>gwerthoedd</a:t>
            </a:r>
            <a:r>
              <a:rPr lang="cy-GB" sz="1100" dirty="0">
                <a:effectLst/>
                <a:latin typeface="Arial" panose="020B0604020202020204" pitchFamily="34" charset="0"/>
                <a:ea typeface="MS Mincho" panose="02020609040205080304" pitchFamily="49" charset="-128"/>
              </a:rPr>
              <a:t> a hawliau, myfyrio, ymateb yn adeiladol a phriodol i wrthdaro, dealltwriaeth y gall cydberthynas newid a datblygu dros gyfnod o amser. Tra dylai’r cysyniadau hyn fod yn rhan annatod o’r ethos ysgol gyfan, dylai ymarferwyr fod yn ymwybodol y bydd angen dysgu llawer o’r rhain yn benodol trwy’r holl gwricwlwm. Dylen nhw fanteisio’n llawn ar y cyfleoedd i ddatblygu’r sgiliau hyn wrth iddyn nhw godi yn naturiol. Dylid rhoi amser i ddysgwyr fyfyrio ar eu profiadau, eu harchwilio a'u gwerthuso'n feirniadol er mwyn defnyddio'r wybodaeth i effeithio ar eu hymddygiad mewn sefyllfaoedd y gallan nhw ddod ar eu traws yn y dyfodol a defnyddio'r wybodaeth hon i </a:t>
            </a:r>
            <a:r>
              <a:rPr lang="cy-GB" sz="1100" dirty="0" err="1">
                <a:solidFill>
                  <a:srgbClr val="9C32C6"/>
                </a:solidFill>
                <a:effectLst/>
                <a:latin typeface="Arial" panose="020B0604020202020204" pitchFamily="34" charset="0"/>
                <a:ea typeface="MS Mincho" panose="02020609040205080304" pitchFamily="49" charset="-128"/>
              </a:rPr>
              <a:t>hunanreoleiddio</a:t>
            </a:r>
            <a:r>
              <a:rPr lang="cy-GB" sz="1100" dirty="0">
                <a:effectLst/>
                <a:latin typeface="Arial" panose="020B0604020202020204" pitchFamily="34" charset="0"/>
                <a:ea typeface="MS Mincho" panose="02020609040205080304" pitchFamily="49" charset="-128"/>
              </a:rPr>
              <a:t>.</a:t>
            </a:r>
          </a:p>
          <a:p>
            <a:pPr marL="270510"/>
            <a:endParaRPr lang="cy-GB" sz="1100" dirty="0">
              <a:latin typeface="Arial" panose="020B0604020202020204" pitchFamily="34" charset="0"/>
              <a:ea typeface="MS Mincho" panose="02020609040205080304" pitchFamily="49" charset="-128"/>
            </a:endParaRPr>
          </a:p>
          <a:p>
            <a:pPr marL="270510"/>
            <a:r>
              <a:rPr lang="cy-GB" sz="1100" b="1" dirty="0">
                <a:effectLst/>
                <a:latin typeface="Arial" panose="020B0604020202020204" pitchFamily="34" charset="0"/>
                <a:ea typeface="MS Mincho" panose="02020609040205080304" pitchFamily="49" charset="-128"/>
              </a:rPr>
              <a:t>Sut y gall lleoliadau/ysgolion gefnogi dysgwyr i gydnabod nad yw cydberthynas neu agweddau o’r cydberthnasau o angenrheidrwydd yn ddiogel neu yn iach?</a:t>
            </a:r>
            <a:br>
              <a:rPr lang="cy-GB" sz="1100" b="1" dirty="0">
                <a:effectLst/>
                <a:latin typeface="Arial" panose="020B0604020202020204" pitchFamily="34" charset="0"/>
                <a:ea typeface="MS Mincho" panose="02020609040205080304" pitchFamily="49" charset="-128"/>
              </a:rPr>
            </a:br>
            <a:endParaRPr lang="cy-GB" sz="1100" dirty="0">
              <a:effectLst/>
              <a:latin typeface="Arial" panose="020B0604020202020204" pitchFamily="34" charset="0"/>
              <a:ea typeface="MS Mincho" panose="02020609040205080304" pitchFamily="49" charset="-128"/>
            </a:endParaRPr>
          </a:p>
          <a:p>
            <a:r>
              <a:rPr lang="cy-GB" sz="1100" dirty="0">
                <a:effectLst/>
                <a:latin typeface="Arial" panose="020B0604020202020204" pitchFamily="34" charset="0"/>
                <a:ea typeface="MS Mincho" panose="02020609040205080304" pitchFamily="49" charset="-128"/>
              </a:rPr>
              <a:t>Mae’n bwysig fod dysgwyr yn deall beth yw ystyr cydberthynas nad yw’n iach neu gydberthynas dreisiol. Bydd angen iddyn nhw adnabod sylw digroeso a dysgu sut i ymateb yn briodol. Dylai dysgwyr ddeall pwysigrwydd preifatrwydd a chydsynio. Dylen nhw gael cyfleoedd i ddatblygu’r wybodaeth a’r sgiliau sydd eu hangen i chwlio cymorth iddyn nhw eu hunain ac i eraill, a phwy i fynd atyn nhw ar gyfer cymorth mewn ystod o sefyllfaoedd, o ffrindiau, teulu ac athrawon i asiantaethau a chyrff allanol megis </a:t>
            </a:r>
            <a:r>
              <a:rPr lang="cy-GB" sz="1100" dirty="0" err="1">
                <a:effectLst/>
                <a:latin typeface="Arial" panose="020B0604020202020204" pitchFamily="34" charset="0"/>
                <a:ea typeface="MS Mincho" panose="02020609040205080304" pitchFamily="49" charset="-128"/>
              </a:rPr>
              <a:t>Childline</a:t>
            </a:r>
            <a:r>
              <a:rPr lang="cy-GB" sz="1100" dirty="0">
                <a:effectLst/>
                <a:latin typeface="Arial" panose="020B0604020202020204" pitchFamily="34" charset="0"/>
                <a:ea typeface="MS Mincho" panose="02020609040205080304" pitchFamily="49" charset="-128"/>
              </a:rPr>
              <a:t>, Cymorth i Fenywod, NSPCC, yr heddlu, gwasanaethau cwnsela ac elusennau, gweithwyr iechyd proffesiynol, </a:t>
            </a:r>
            <a:r>
              <a:rPr lang="cy-GB" sz="1100" dirty="0" err="1">
                <a:effectLst/>
                <a:latin typeface="Arial" panose="020B0604020202020204" pitchFamily="34" charset="0"/>
                <a:ea typeface="MS Mincho" panose="02020609040205080304" pitchFamily="49" charset="-128"/>
              </a:rPr>
              <a:t>Child</a:t>
            </a:r>
            <a:r>
              <a:rPr lang="cy-GB" sz="1100" dirty="0">
                <a:effectLst/>
                <a:latin typeface="Arial" panose="020B0604020202020204" pitchFamily="34" charset="0"/>
                <a:ea typeface="MS Mincho" panose="02020609040205080304" pitchFamily="49" charset="-128"/>
              </a:rPr>
              <a:t> </a:t>
            </a:r>
            <a:r>
              <a:rPr lang="cy-GB" sz="1100" dirty="0" err="1">
                <a:effectLst/>
                <a:latin typeface="Arial" panose="020B0604020202020204" pitchFamily="34" charset="0"/>
                <a:ea typeface="MS Mincho" panose="02020609040205080304" pitchFamily="49" charset="-128"/>
              </a:rPr>
              <a:t>Exploitation</a:t>
            </a:r>
            <a:r>
              <a:rPr lang="cy-GB" sz="1100" dirty="0">
                <a:effectLst/>
                <a:latin typeface="Arial" panose="020B0604020202020204" pitchFamily="34" charset="0"/>
                <a:ea typeface="MS Mincho" panose="02020609040205080304" pitchFamily="49" charset="-128"/>
              </a:rPr>
              <a:t> </a:t>
            </a:r>
            <a:r>
              <a:rPr lang="cy-GB" sz="1100" dirty="0" err="1">
                <a:effectLst/>
                <a:latin typeface="Arial" panose="020B0604020202020204" pitchFamily="34" charset="0"/>
                <a:ea typeface="MS Mincho" panose="02020609040205080304" pitchFamily="49" charset="-128"/>
              </a:rPr>
              <a:t>and</a:t>
            </a:r>
            <a:r>
              <a:rPr lang="cy-GB" sz="1100" dirty="0">
                <a:effectLst/>
                <a:latin typeface="Arial" panose="020B0604020202020204" pitchFamily="34" charset="0"/>
                <a:ea typeface="MS Mincho" panose="02020609040205080304" pitchFamily="49" charset="-128"/>
              </a:rPr>
              <a:t> </a:t>
            </a:r>
            <a:r>
              <a:rPr lang="cy-GB" sz="1100" dirty="0" err="1">
                <a:effectLst/>
                <a:latin typeface="Arial" panose="020B0604020202020204" pitchFamily="34" charset="0"/>
                <a:ea typeface="MS Mincho" panose="02020609040205080304" pitchFamily="49" charset="-128"/>
              </a:rPr>
              <a:t>Online</a:t>
            </a:r>
            <a:r>
              <a:rPr lang="cy-GB" sz="1100" dirty="0">
                <a:effectLst/>
                <a:latin typeface="Arial" panose="020B0604020202020204" pitchFamily="34" charset="0"/>
                <a:ea typeface="MS Mincho" panose="02020609040205080304" pitchFamily="49" charset="-128"/>
              </a:rPr>
              <a:t> </a:t>
            </a:r>
            <a:r>
              <a:rPr lang="cy-GB" sz="1100" dirty="0" err="1">
                <a:effectLst/>
                <a:latin typeface="Arial" panose="020B0604020202020204" pitchFamily="34" charset="0"/>
                <a:ea typeface="MS Mincho" panose="02020609040205080304" pitchFamily="49" charset="-128"/>
              </a:rPr>
              <a:t>Protection</a:t>
            </a:r>
            <a:r>
              <a:rPr lang="cy-GB" sz="1100" dirty="0">
                <a:effectLst/>
                <a:latin typeface="Arial" panose="020B0604020202020204" pitchFamily="34" charset="0"/>
                <a:ea typeface="MS Mincho" panose="02020609040205080304" pitchFamily="49" charset="-128"/>
              </a:rPr>
              <a:t> (CEOP), ac ati. Gall ymddygiadau diogel gynnwys cyffwrdd priodol, gwagle personol a chyfathrebu geiriol cadarnhaol, yn gynnwys cydsynio. Gall ymddygiadau sydd heb fod yn ddiogel gynnwys camdriniaeth corfforol, emosiynol, rhywiol ac ar-lein. Mae angen i ddysgwyr wybod bod ganddyn nhw hawliau, gan gynnwys hawliau dynol a’r hawliau yng Nghonfensiwn y Cenhedloedd Unedig ar Hawliau’r Plentyn (CCUHP), a bod yr hawliau hyn yn gallu eu diogelu rhag niwed. Dylen nhw ddeall pwysigrwydd tegwch a chydnabod hawliau eu hunain a hawliau pobl eraill wrth ddatblygu cydberthynas ddiogel</a:t>
            </a:r>
          </a:p>
          <a:p>
            <a:endParaRPr lang="cy-GB" sz="1100" dirty="0"/>
          </a:p>
        </p:txBody>
      </p:sp>
    </p:spTree>
    <p:extLst>
      <p:ext uri="{BB962C8B-B14F-4D97-AF65-F5344CB8AC3E}">
        <p14:creationId xmlns:p14="http://schemas.microsoft.com/office/powerpoint/2010/main" val="618445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4CBBEE21-B71B-CA9A-CB08-93636AD3700B}"/>
              </a:ext>
            </a:extLst>
          </p:cNvPr>
          <p:cNvSpPr txBox="1"/>
          <p:nvPr/>
        </p:nvSpPr>
        <p:spPr>
          <a:xfrm>
            <a:off x="292847" y="245034"/>
            <a:ext cx="8426823" cy="7262694"/>
          </a:xfrm>
          <a:prstGeom prst="rect">
            <a:avLst/>
          </a:prstGeom>
          <a:noFill/>
        </p:spPr>
        <p:txBody>
          <a:bodyPr wrap="square" rtlCol="0">
            <a:spAutoFit/>
          </a:bodyPr>
          <a:lstStyle/>
          <a:p>
            <a:pPr marL="270510">
              <a:lnSpc>
                <a:spcPct val="107000"/>
              </a:lnSpc>
              <a:spcAft>
                <a:spcPts val="800"/>
              </a:spcAft>
            </a:pPr>
            <a:r>
              <a:rPr lang="en-US" sz="1100" b="1" dirty="0">
                <a:effectLst/>
                <a:latin typeface="Arial" panose="020B0604020202020204" pitchFamily="34" charset="0"/>
                <a:ea typeface="Calibri" panose="020F0502020204030204" pitchFamily="34" charset="0"/>
                <a:cs typeface="Arial" panose="020B0604020202020204" pitchFamily="34" charset="0"/>
              </a:rPr>
              <a:t>What experiences could settings and schools offer to provide learners with an appreciation and understanding of the benefits of healthy relationships? </a:t>
            </a:r>
            <a:endParaRPr lang="cy-GB" sz="11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en-US" sz="1100" b="1" dirty="0">
                <a:effectLst/>
                <a:latin typeface="Arial" panose="020B0604020202020204" pitchFamily="34" charset="0"/>
                <a:ea typeface="Calibri" panose="020F0502020204030204" pitchFamily="34" charset="0"/>
                <a:cs typeface="Arial" panose="020B0604020202020204" pitchFamily="34" charset="0"/>
              </a:rPr>
              <a:t>How should settings and schools actively promote and model healthy relationships?</a:t>
            </a:r>
            <a:br>
              <a:rPr lang="en-US" sz="1100" b="1" dirty="0">
                <a:effectLst/>
                <a:latin typeface="Arial" panose="020B0604020202020204" pitchFamily="34" charset="0"/>
                <a:ea typeface="Calibri" panose="020F0502020204030204" pitchFamily="34" charset="0"/>
                <a:cs typeface="Arial" panose="020B0604020202020204" pitchFamily="34" charset="0"/>
              </a:rPr>
            </a:br>
            <a:r>
              <a:rPr lang="en-US" sz="1100" dirty="0">
                <a:effectLst/>
                <a:latin typeface="Arial" panose="020B0604020202020204" pitchFamily="34" charset="0"/>
                <a:ea typeface="Calibri" panose="020F0502020204030204" pitchFamily="34" charset="0"/>
                <a:cs typeface="Arial" panose="020B0604020202020204" pitchFamily="34" charset="0"/>
              </a:rPr>
              <a:t>Settings and schools should consider the relationships that are familiar to learners such as family and friends, pets, animals, peers, professional, virtual, romantic, sexual, religious and</a:t>
            </a:r>
            <a:r>
              <a:rPr lang="en-US" sz="1100" b="1" dirty="0">
                <a:effectLst/>
                <a:latin typeface="Arial" panose="020B0604020202020204" pitchFamily="34" charset="0"/>
                <a:ea typeface="Calibri" panose="020F0502020204030204" pitchFamily="34" charset="0"/>
                <a:cs typeface="Arial" panose="020B0604020202020204" pitchFamily="34" charset="0"/>
              </a:rPr>
              <a:t> </a:t>
            </a:r>
            <a:r>
              <a:rPr lang="en-US" sz="1100" dirty="0">
                <a:solidFill>
                  <a:srgbClr val="9C32C6"/>
                </a:solidFill>
                <a:effectLst/>
                <a:latin typeface="Arial" panose="020B0604020202020204" pitchFamily="34" charset="0"/>
                <a:ea typeface="Calibri" panose="020F0502020204030204" pitchFamily="34" charset="0"/>
                <a:cs typeface="Arial" panose="020B0604020202020204" pitchFamily="34" charset="0"/>
              </a:rPr>
              <a:t>spiritual</a:t>
            </a:r>
            <a:r>
              <a:rPr lang="en-US" sz="1100" dirty="0">
                <a:effectLst/>
                <a:latin typeface="Arial" panose="020B0604020202020204" pitchFamily="34" charset="0"/>
                <a:ea typeface="Calibri" panose="020F0502020204030204" pitchFamily="34" charset="0"/>
                <a:cs typeface="Arial" panose="020B0604020202020204" pitchFamily="34" charset="0"/>
              </a:rPr>
              <a:t>,</a:t>
            </a:r>
            <a:r>
              <a:rPr lang="en-US" sz="1100" dirty="0">
                <a:solidFill>
                  <a:srgbClr val="00B050"/>
                </a:solidFill>
                <a:effectLst/>
                <a:latin typeface="Arial" panose="020B0604020202020204" pitchFamily="34" charset="0"/>
                <a:ea typeface="Calibri" panose="020F0502020204030204" pitchFamily="34" charset="0"/>
                <a:cs typeface="Arial" panose="020B0604020202020204" pitchFamily="34" charset="0"/>
              </a:rPr>
              <a:t> </a:t>
            </a:r>
            <a:r>
              <a:rPr lang="en-US" sz="1100" dirty="0">
                <a:effectLst/>
                <a:latin typeface="Arial" panose="020B0604020202020204" pitchFamily="34" charset="0"/>
                <a:ea typeface="Calibri" panose="020F0502020204030204" pitchFamily="34" charset="0"/>
                <a:cs typeface="Arial" panose="020B0604020202020204" pitchFamily="34" charset="0"/>
              </a:rPr>
              <a:t>and those relationships which they may not yet be familiar with but are highly likely to encounter in their lives. This should include opportunities to develop relationships with people who have different backgrounds, experiences and characteristics to them. In order to form, maintain and develop healthy relationships for life, learners will need to invest time in those relationships and acquire an array of skills and dispositions. </a:t>
            </a:r>
            <a:endParaRPr lang="cy-GB" sz="11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Settings and schools should consider how they are supporting learners to develop the skills they need in order to build healthy relationships. These should include, but may not be limited to, open communication and discussion, acceptance, celebration, </a:t>
            </a:r>
            <a:r>
              <a:rPr lang="en-US" sz="1100" dirty="0">
                <a:solidFill>
                  <a:srgbClr val="9C32C6"/>
                </a:solidFill>
                <a:effectLst/>
                <a:latin typeface="Arial" panose="020B0604020202020204" pitchFamily="34" charset="0"/>
                <a:ea typeface="Calibri" panose="020F0502020204030204" pitchFamily="34" charset="0"/>
                <a:cs typeface="Arial" panose="020B0604020202020204" pitchFamily="34" charset="0"/>
              </a:rPr>
              <a:t>empathy</a:t>
            </a:r>
            <a:r>
              <a:rPr lang="en-US" sz="1100" dirty="0">
                <a:effectLst/>
                <a:latin typeface="Arial" panose="020B0604020202020204" pitchFamily="34" charset="0"/>
                <a:ea typeface="Calibri" panose="020F0502020204030204" pitchFamily="34" charset="0"/>
                <a:cs typeface="Arial" panose="020B0604020202020204" pitchFamily="34" charset="0"/>
              </a:rPr>
              <a:t>, trust, managing mobile technology, give and take feedback, compassion, problem-solving, cooperation, negotiation, respecting others’ views, </a:t>
            </a:r>
            <a:r>
              <a:rPr lang="en-US" sz="1100" dirty="0">
                <a:solidFill>
                  <a:srgbClr val="9C32C6"/>
                </a:solidFill>
                <a:effectLst/>
                <a:latin typeface="Arial" panose="020B0604020202020204" pitchFamily="34" charset="0"/>
                <a:ea typeface="Calibri" panose="020F0502020204030204" pitchFamily="34" charset="0"/>
                <a:cs typeface="Arial" panose="020B0604020202020204" pitchFamily="34" charset="0"/>
              </a:rPr>
              <a:t>values</a:t>
            </a:r>
            <a:r>
              <a:rPr lang="en-US" sz="1100" dirty="0">
                <a:effectLst/>
                <a:latin typeface="Arial" panose="020B0604020202020204" pitchFamily="34" charset="0"/>
                <a:ea typeface="Calibri" panose="020F0502020204030204" pitchFamily="34" charset="0"/>
                <a:cs typeface="Arial" panose="020B0604020202020204" pitchFamily="34" charset="0"/>
              </a:rPr>
              <a:t> and rights, mediation, responding constructively and appropriately to conflict, understanding that relationships change and develop over time. While these concepts should be integral to the whole-school ethos practitioners should be aware that many of these will also need to be taught explicitly throughout the curriculum. They should make the most of opportunities to develop these skills as they naturally occur. Learners should be given time to reflect on, explore and critically evaluate their experiences, as well as to </a:t>
            </a:r>
            <a:r>
              <a:rPr lang="cy-GB" sz="1100" dirty="0" err="1">
                <a:effectLst/>
                <a:latin typeface="Arial" panose="020B0604020202020204" pitchFamily="34" charset="0"/>
                <a:ea typeface="Calibri" panose="020F0502020204030204" pitchFamily="34" charset="0"/>
                <a:cs typeface="Arial" panose="020B0604020202020204" pitchFamily="34" charset="0"/>
              </a:rPr>
              <a:t>use</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their</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knowledge</a:t>
            </a:r>
            <a:r>
              <a:rPr lang="cy-GB" sz="1100" dirty="0">
                <a:effectLst/>
                <a:latin typeface="Arial" panose="020B0604020202020204" pitchFamily="34" charset="0"/>
                <a:ea typeface="Calibri" panose="020F0502020204030204" pitchFamily="34" charset="0"/>
                <a:cs typeface="Arial" panose="020B0604020202020204" pitchFamily="34" charset="0"/>
              </a:rPr>
              <a:t> to </a:t>
            </a:r>
            <a:r>
              <a:rPr lang="cy-GB" sz="1100" dirty="0" err="1">
                <a:effectLst/>
                <a:latin typeface="Arial" panose="020B0604020202020204" pitchFamily="34" charset="0"/>
                <a:ea typeface="Calibri" panose="020F0502020204030204" pitchFamily="34" charset="0"/>
                <a:cs typeface="Arial" panose="020B0604020202020204" pitchFamily="34" charset="0"/>
              </a:rPr>
              <a:t>manage</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their</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behaviour</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in</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situations</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they</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may</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encounter</a:t>
            </a:r>
            <a:r>
              <a:rPr lang="cy-GB" sz="1100" dirty="0">
                <a:effectLst/>
                <a:latin typeface="Arial" panose="020B0604020202020204" pitchFamily="34" charset="0"/>
                <a:ea typeface="Calibri" panose="020F0502020204030204" pitchFamily="34" charset="0"/>
                <a:cs typeface="Arial" panose="020B0604020202020204" pitchFamily="34" charset="0"/>
              </a:rPr>
              <a:t> </a:t>
            </a:r>
            <a:r>
              <a:rPr lang="cy-GB" sz="1100" dirty="0" err="1">
                <a:effectLst/>
                <a:latin typeface="Arial" panose="020B0604020202020204" pitchFamily="34" charset="0"/>
                <a:ea typeface="Calibri" panose="020F0502020204030204" pitchFamily="34" charset="0"/>
                <a:cs typeface="Arial" panose="020B0604020202020204" pitchFamily="34" charset="0"/>
              </a:rPr>
              <a:t>in</a:t>
            </a:r>
            <a:r>
              <a:rPr lang="cy-GB" sz="1100" dirty="0">
                <a:effectLst/>
                <a:latin typeface="Arial" panose="020B0604020202020204" pitchFamily="34" charset="0"/>
                <a:ea typeface="Calibri" panose="020F0502020204030204" pitchFamily="34" charset="0"/>
                <a:cs typeface="Arial" panose="020B0604020202020204" pitchFamily="34" charset="0"/>
              </a:rPr>
              <a:t> the </a:t>
            </a:r>
            <a:r>
              <a:rPr lang="cy-GB" sz="1100" dirty="0" err="1">
                <a:effectLst/>
                <a:latin typeface="Arial" panose="020B0604020202020204" pitchFamily="34" charset="0"/>
                <a:ea typeface="Calibri" panose="020F0502020204030204" pitchFamily="34" charset="0"/>
                <a:cs typeface="Arial" panose="020B0604020202020204" pitchFamily="34" charset="0"/>
              </a:rPr>
              <a:t>future</a:t>
            </a:r>
            <a:r>
              <a:rPr lang="cy-GB" sz="1100" dirty="0">
                <a:effectLst/>
                <a:latin typeface="Arial" panose="020B0604020202020204" pitchFamily="34" charset="0"/>
                <a:ea typeface="Calibri" panose="020F0502020204030204" pitchFamily="34" charset="0"/>
                <a:cs typeface="Arial" panose="020B0604020202020204" pitchFamily="34" charset="0"/>
              </a:rPr>
              <a:t> to </a:t>
            </a:r>
            <a:r>
              <a:rPr lang="cy-GB" sz="1100" dirty="0" err="1">
                <a:solidFill>
                  <a:srgbClr val="9C32C6"/>
                </a:solidFill>
                <a:effectLst/>
                <a:latin typeface="Arial" panose="020B0604020202020204" pitchFamily="34" charset="0"/>
                <a:ea typeface="Calibri" panose="020F0502020204030204" pitchFamily="34" charset="0"/>
                <a:cs typeface="Arial" panose="020B0604020202020204" pitchFamily="34" charset="0"/>
              </a:rPr>
              <a:t>self-regulate</a:t>
            </a:r>
            <a:r>
              <a:rPr lang="cy-GB" sz="1100" dirty="0">
                <a:effectLst/>
                <a:latin typeface="Arial" panose="020B0604020202020204" pitchFamily="34" charset="0"/>
                <a:ea typeface="Calibri" panose="020F0502020204030204" pitchFamily="34" charset="0"/>
                <a:cs typeface="Arial" panose="020B0604020202020204" pitchFamily="34" charset="0"/>
              </a:rPr>
              <a:t>. </a:t>
            </a:r>
            <a:endParaRPr lang="cy-GB" sz="1100" dirty="0">
              <a:effectLst/>
              <a:latin typeface="Calibri" panose="020F0502020204030204" pitchFamily="34" charset="0"/>
              <a:ea typeface="DengXian" panose="02010600030101010101" pitchFamily="2" charset="-122"/>
              <a:cs typeface="Arial" panose="020B0604020202020204" pitchFamily="34" charset="0"/>
            </a:endParaRPr>
          </a:p>
          <a:p>
            <a:pPr marL="270510">
              <a:lnSpc>
                <a:spcPct val="107000"/>
              </a:lnSpc>
              <a:spcAft>
                <a:spcPts val="800"/>
              </a:spcAft>
            </a:pPr>
            <a:r>
              <a:rPr lang="cy-GB" sz="1100" b="1" dirty="0" err="1">
                <a:effectLst/>
                <a:latin typeface="Arial" panose="020B0604020202020204" pitchFamily="34" charset="0"/>
                <a:ea typeface="Calibri" panose="020F0502020204030204" pitchFamily="34" charset="0"/>
                <a:cs typeface="Arial" panose="020B0604020202020204" pitchFamily="34" charset="0"/>
              </a:rPr>
              <a:t>How</a:t>
            </a:r>
            <a:r>
              <a:rPr lang="cy-GB" sz="1100" b="1" dirty="0">
                <a:effectLst/>
                <a:latin typeface="Arial" panose="020B0604020202020204" pitchFamily="34" charset="0"/>
                <a:ea typeface="Calibri" panose="020F0502020204030204" pitchFamily="34" charset="0"/>
                <a:cs typeface="Arial" panose="020B0604020202020204" pitchFamily="34" charset="0"/>
              </a:rPr>
              <a:t> can </a:t>
            </a:r>
            <a:r>
              <a:rPr lang="cy-GB" sz="1100" b="1" dirty="0" err="1">
                <a:effectLst/>
                <a:latin typeface="Arial" panose="020B0604020202020204" pitchFamily="34" charset="0"/>
                <a:ea typeface="Calibri" panose="020F0502020204030204" pitchFamily="34" charset="0"/>
                <a:cs typeface="Arial" panose="020B0604020202020204" pitchFamily="34" charset="0"/>
              </a:rPr>
              <a:t>settings</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and</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schools</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support</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learners</a:t>
            </a:r>
            <a:r>
              <a:rPr lang="cy-GB" sz="1100" b="1" dirty="0">
                <a:effectLst/>
                <a:latin typeface="Arial" panose="020B0604020202020204" pitchFamily="34" charset="0"/>
                <a:ea typeface="Calibri" panose="020F0502020204030204" pitchFamily="34" charset="0"/>
                <a:cs typeface="Arial" panose="020B0604020202020204" pitchFamily="34" charset="0"/>
              </a:rPr>
              <a:t> to </a:t>
            </a:r>
            <a:r>
              <a:rPr lang="cy-GB" sz="1100" b="1" dirty="0" err="1">
                <a:effectLst/>
                <a:latin typeface="Arial" panose="020B0604020202020204" pitchFamily="34" charset="0"/>
                <a:ea typeface="Calibri" panose="020F0502020204030204" pitchFamily="34" charset="0"/>
                <a:cs typeface="Arial" panose="020B0604020202020204" pitchFamily="34" charset="0"/>
              </a:rPr>
              <a:t>recognise</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that</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relationships</a:t>
            </a:r>
            <a:r>
              <a:rPr lang="cy-GB" sz="1100" b="1" dirty="0">
                <a:effectLst/>
                <a:latin typeface="Arial" panose="020B0604020202020204" pitchFamily="34" charset="0"/>
                <a:ea typeface="Calibri" panose="020F0502020204030204" pitchFamily="34" charset="0"/>
                <a:cs typeface="Arial" panose="020B0604020202020204" pitchFamily="34" charset="0"/>
              </a:rPr>
              <a:t> or </a:t>
            </a:r>
            <a:r>
              <a:rPr lang="cy-GB" sz="1100" b="1" dirty="0" err="1">
                <a:effectLst/>
                <a:latin typeface="Arial" panose="020B0604020202020204" pitchFamily="34" charset="0"/>
                <a:ea typeface="Calibri" panose="020F0502020204030204" pitchFamily="34" charset="0"/>
                <a:cs typeface="Arial" panose="020B0604020202020204" pitchFamily="34" charset="0"/>
              </a:rPr>
              <a:t>aspects</a:t>
            </a:r>
            <a:r>
              <a:rPr lang="cy-GB" sz="1100" b="1" dirty="0">
                <a:effectLst/>
                <a:latin typeface="Arial" panose="020B0604020202020204" pitchFamily="34" charset="0"/>
                <a:ea typeface="Calibri" panose="020F0502020204030204" pitchFamily="34" charset="0"/>
                <a:cs typeface="Arial" panose="020B0604020202020204" pitchFamily="34" charset="0"/>
              </a:rPr>
              <a:t> of </a:t>
            </a:r>
            <a:r>
              <a:rPr lang="cy-GB" sz="1100" b="1" dirty="0" err="1">
                <a:effectLst/>
                <a:latin typeface="Arial" panose="020B0604020202020204" pitchFamily="34" charset="0"/>
                <a:ea typeface="Calibri" panose="020F0502020204030204" pitchFamily="34" charset="0"/>
                <a:cs typeface="Arial" panose="020B0604020202020204" pitchFamily="34" charset="0"/>
              </a:rPr>
              <a:t>relationships</a:t>
            </a:r>
            <a:r>
              <a:rPr lang="cy-GB" sz="1100" b="1" dirty="0">
                <a:effectLst/>
                <a:latin typeface="Arial" panose="020B0604020202020204" pitchFamily="34" charset="0"/>
                <a:ea typeface="Calibri" panose="020F0502020204030204" pitchFamily="34" charset="0"/>
                <a:cs typeface="Arial" panose="020B0604020202020204" pitchFamily="34" charset="0"/>
              </a:rPr>
              <a:t> </a:t>
            </a:r>
            <a:r>
              <a:rPr lang="cy-GB" sz="1100" b="1" dirty="0" err="1">
                <a:effectLst/>
                <a:latin typeface="Arial" panose="020B0604020202020204" pitchFamily="34" charset="0"/>
                <a:ea typeface="Calibri" panose="020F0502020204030204" pitchFamily="34" charset="0"/>
                <a:cs typeface="Arial" panose="020B0604020202020204" pitchFamily="34" charset="0"/>
              </a:rPr>
              <a:t>may</a:t>
            </a:r>
            <a:r>
              <a:rPr lang="cy-GB" sz="1100" b="1" dirty="0">
                <a:effectLst/>
                <a:latin typeface="Arial" panose="020B0604020202020204" pitchFamily="34" charset="0"/>
                <a:ea typeface="Calibri" panose="020F0502020204030204" pitchFamily="34" charset="0"/>
                <a:cs typeface="Arial" panose="020B0604020202020204" pitchFamily="34" charset="0"/>
              </a:rPr>
              <a:t> not </a:t>
            </a:r>
            <a:r>
              <a:rPr lang="cy-GB" sz="1100" b="1" dirty="0" err="1">
                <a:effectLst/>
                <a:latin typeface="Arial" panose="020B0604020202020204" pitchFamily="34" charset="0"/>
                <a:ea typeface="Calibri" panose="020F0502020204030204" pitchFamily="34" charset="0"/>
                <a:cs typeface="Arial" panose="020B0604020202020204" pitchFamily="34" charset="0"/>
              </a:rPr>
              <a:t>always</a:t>
            </a:r>
            <a:r>
              <a:rPr lang="cy-GB" sz="1100" b="1" dirty="0">
                <a:effectLst/>
                <a:latin typeface="Arial" panose="020B0604020202020204" pitchFamily="34" charset="0"/>
                <a:ea typeface="Calibri" panose="020F0502020204030204" pitchFamily="34" charset="0"/>
                <a:cs typeface="Arial" panose="020B0604020202020204" pitchFamily="34" charset="0"/>
              </a:rPr>
              <a:t> be </a:t>
            </a:r>
            <a:r>
              <a:rPr lang="cy-GB" sz="1100" b="1" dirty="0" err="1">
                <a:effectLst/>
                <a:latin typeface="Arial" panose="020B0604020202020204" pitchFamily="34" charset="0"/>
                <a:ea typeface="Calibri" panose="020F0502020204030204" pitchFamily="34" charset="0"/>
                <a:cs typeface="Arial" panose="020B0604020202020204" pitchFamily="34" charset="0"/>
              </a:rPr>
              <a:t>safe</a:t>
            </a:r>
            <a:r>
              <a:rPr lang="cy-GB" sz="1100" b="1" dirty="0">
                <a:effectLst/>
                <a:latin typeface="Arial" panose="020B0604020202020204" pitchFamily="34" charset="0"/>
                <a:ea typeface="Calibri" panose="020F0502020204030204" pitchFamily="34" charset="0"/>
                <a:cs typeface="Arial" panose="020B0604020202020204" pitchFamily="34" charset="0"/>
              </a:rPr>
              <a:t> or </a:t>
            </a:r>
            <a:r>
              <a:rPr lang="cy-GB" sz="1100" b="1" dirty="0" err="1">
                <a:effectLst/>
                <a:latin typeface="Arial" panose="020B0604020202020204" pitchFamily="34" charset="0"/>
                <a:ea typeface="Calibri" panose="020F0502020204030204" pitchFamily="34" charset="0"/>
                <a:cs typeface="Arial" panose="020B0604020202020204" pitchFamily="34" charset="0"/>
              </a:rPr>
              <a:t>healthy</a:t>
            </a:r>
            <a:r>
              <a:rPr lang="cy-GB" sz="1100" b="1" dirty="0">
                <a:effectLst/>
                <a:latin typeface="Arial" panose="020B0604020202020204" pitchFamily="34" charset="0"/>
                <a:ea typeface="Calibri" panose="020F0502020204030204" pitchFamily="34" charset="0"/>
                <a:cs typeface="Arial" panose="020B0604020202020204" pitchFamily="34" charset="0"/>
              </a:rPr>
              <a:t>?</a:t>
            </a:r>
            <a:br>
              <a:rPr lang="cy-GB" sz="1100" b="1" dirty="0">
                <a:effectLst/>
                <a:latin typeface="Arial" panose="020B0604020202020204" pitchFamily="34" charset="0"/>
                <a:ea typeface="Calibri" panose="020F0502020204030204" pitchFamily="34" charset="0"/>
                <a:cs typeface="Arial" panose="020B0604020202020204" pitchFamily="34" charset="0"/>
              </a:rPr>
            </a:br>
            <a:r>
              <a:rPr lang="en-US" sz="1100" dirty="0">
                <a:effectLst/>
                <a:latin typeface="Arial" panose="020B0604020202020204" pitchFamily="34" charset="0"/>
                <a:ea typeface="Calibri" panose="020F0502020204030204" pitchFamily="34" charset="0"/>
                <a:cs typeface="Arial" panose="020B0604020202020204" pitchFamily="34" charset="0"/>
              </a:rPr>
              <a:t>It is important that learners understand what may constitute an unhealthy or abusive relationship. They will need to </a:t>
            </a:r>
            <a:r>
              <a:rPr lang="en-US" sz="1100" dirty="0" err="1">
                <a:effectLst/>
                <a:latin typeface="Arial" panose="020B0604020202020204" pitchFamily="34" charset="0"/>
                <a:ea typeface="Calibri" panose="020F0502020204030204" pitchFamily="34" charset="0"/>
                <a:cs typeface="Arial" panose="020B0604020202020204" pitchFamily="34" charset="0"/>
              </a:rPr>
              <a:t>recognise</a:t>
            </a:r>
            <a:r>
              <a:rPr lang="en-US" sz="1100" dirty="0">
                <a:effectLst/>
                <a:latin typeface="Arial" panose="020B0604020202020204" pitchFamily="34" charset="0"/>
                <a:ea typeface="Calibri" panose="020F0502020204030204" pitchFamily="34" charset="0"/>
                <a:cs typeface="Arial" panose="020B0604020202020204" pitchFamily="34" charset="0"/>
              </a:rPr>
              <a:t> unwanted attention and learn how to respond appropriately. Learners should understand the importance of privacy and consent. They should be given opportunities to develop the knowledge and skills needed to seek help for themselves and others, and who to approach for support in a variety of situations, ranging from friends, family and teachers to external agencies and </a:t>
            </a:r>
            <a:r>
              <a:rPr lang="en-US" sz="1100" dirty="0" err="1">
                <a:effectLst/>
                <a:latin typeface="Arial" panose="020B0604020202020204" pitchFamily="34" charset="0"/>
                <a:ea typeface="Calibri" panose="020F0502020204030204" pitchFamily="34" charset="0"/>
                <a:cs typeface="Arial" panose="020B0604020202020204" pitchFamily="34" charset="0"/>
              </a:rPr>
              <a:t>organisations</a:t>
            </a:r>
            <a:r>
              <a:rPr lang="en-US" sz="1100" dirty="0">
                <a:effectLst/>
                <a:latin typeface="Arial" panose="020B0604020202020204" pitchFamily="34" charset="0"/>
                <a:ea typeface="Calibri" panose="020F0502020204030204" pitchFamily="34" charset="0"/>
                <a:cs typeface="Arial" panose="020B0604020202020204" pitchFamily="34" charset="0"/>
              </a:rPr>
              <a:t> such as Childline, Women’s Aid, NSPCC, the police, counselling services and charities, health professionals, Child Exploitation and Online Protection (CEOP), etc. Safe </a:t>
            </a:r>
            <a:r>
              <a:rPr lang="en-US" sz="1100" dirty="0" err="1">
                <a:effectLst/>
                <a:latin typeface="Arial" panose="020B0604020202020204" pitchFamily="34" charset="0"/>
                <a:ea typeface="Calibri" panose="020F0502020204030204" pitchFamily="34" charset="0"/>
                <a:cs typeface="Arial" panose="020B0604020202020204" pitchFamily="34" charset="0"/>
              </a:rPr>
              <a:t>behaviours</a:t>
            </a:r>
            <a:r>
              <a:rPr lang="en-US" sz="1100" dirty="0">
                <a:effectLst/>
                <a:latin typeface="Arial" panose="020B0604020202020204" pitchFamily="34" charset="0"/>
                <a:ea typeface="Calibri" panose="020F0502020204030204" pitchFamily="34" charset="0"/>
                <a:cs typeface="Arial" panose="020B0604020202020204" pitchFamily="34" charset="0"/>
              </a:rPr>
              <a:t> may include appropriate touch, personal space and positive verbal communication, including consent. Unsafe </a:t>
            </a:r>
            <a:r>
              <a:rPr lang="en-US" sz="1100" dirty="0" err="1">
                <a:effectLst/>
                <a:latin typeface="Arial" panose="020B0604020202020204" pitchFamily="34" charset="0"/>
                <a:ea typeface="Calibri" panose="020F0502020204030204" pitchFamily="34" charset="0"/>
                <a:cs typeface="Arial" panose="020B0604020202020204" pitchFamily="34" charset="0"/>
              </a:rPr>
              <a:t>behaviours</a:t>
            </a:r>
            <a:r>
              <a:rPr lang="en-US" sz="1100" dirty="0">
                <a:effectLst/>
                <a:latin typeface="Arial" panose="020B0604020202020204" pitchFamily="34" charset="0"/>
                <a:ea typeface="Calibri" panose="020F0502020204030204" pitchFamily="34" charset="0"/>
                <a:cs typeface="Arial" panose="020B0604020202020204" pitchFamily="34" charset="0"/>
              </a:rPr>
              <a:t> may include physical, emotional, verbal, sexual and online abuse. Learners need to know that they have rights, including human rights and those in the United Nations Convention on the Rights of the Child (UNCRC), and that these should protect them from harm. They should understand the importance of equity and of </a:t>
            </a:r>
            <a:r>
              <a:rPr lang="en-US" sz="1100" dirty="0" err="1">
                <a:effectLst/>
                <a:latin typeface="Arial" panose="020B0604020202020204" pitchFamily="34" charset="0"/>
                <a:ea typeface="Calibri" panose="020F0502020204030204" pitchFamily="34" charset="0"/>
                <a:cs typeface="Arial" panose="020B0604020202020204" pitchFamily="34" charset="0"/>
              </a:rPr>
              <a:t>recognising</a:t>
            </a:r>
            <a:r>
              <a:rPr lang="en-US" sz="1100" dirty="0">
                <a:effectLst/>
                <a:latin typeface="Arial" panose="020B0604020202020204" pitchFamily="34" charset="0"/>
                <a:ea typeface="Calibri" panose="020F0502020204030204" pitchFamily="34" charset="0"/>
                <a:cs typeface="Arial" panose="020B0604020202020204" pitchFamily="34" charset="0"/>
              </a:rPr>
              <a:t> one another’s rights in developing safe relationships.</a:t>
            </a:r>
            <a:endParaRPr lang="cy-GB" sz="1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b="1" dirty="0">
                <a:effectLst/>
                <a:latin typeface="Arial" panose="020B0604020202020204" pitchFamily="34" charset="0"/>
                <a:ea typeface="Calibri" panose="020F0502020204030204" pitchFamily="34" charset="0"/>
                <a:cs typeface="Arial" panose="020B0604020202020204" pitchFamily="34" charset="0"/>
              </a:rPr>
              <a:t> </a:t>
            </a:r>
            <a:endParaRPr lang="cy-GB" sz="1800" dirty="0">
              <a:effectLst/>
              <a:latin typeface="Calibri" panose="020F0502020204030204" pitchFamily="34" charset="0"/>
              <a:ea typeface="DengXian" panose="02010600030101010101" pitchFamily="2" charset="-122"/>
              <a:cs typeface="Arial" panose="020B0604020202020204" pitchFamily="34" charset="0"/>
            </a:endParaRPr>
          </a:p>
          <a:p>
            <a:r>
              <a:rPr lang="en-GB" sz="1800" dirty="0">
                <a:solidFill>
                  <a:srgbClr val="FF0000"/>
                </a:solidFill>
                <a:effectLst/>
                <a:latin typeface="Arial" panose="020B0604020202020204" pitchFamily="34" charset="0"/>
                <a:ea typeface="DengXian" panose="02010600030101010101" pitchFamily="2" charset="-122"/>
              </a:rPr>
              <a:t> </a:t>
            </a:r>
            <a:endParaRPr lang="cy-GB" sz="1800" dirty="0">
              <a:effectLst/>
              <a:latin typeface="Arial" panose="020B0604020202020204" pitchFamily="34" charset="0"/>
              <a:ea typeface="DengXian" panose="02010600030101010101" pitchFamily="2" charset="-122"/>
            </a:endParaRPr>
          </a:p>
          <a:p>
            <a:r>
              <a:rPr lang="en-GB" sz="1800" dirty="0">
                <a:solidFill>
                  <a:srgbClr val="FF0000"/>
                </a:solidFill>
                <a:effectLst/>
                <a:latin typeface="Arial" panose="020B0604020202020204" pitchFamily="34" charset="0"/>
                <a:ea typeface="DengXian" panose="02010600030101010101" pitchFamily="2" charset="-122"/>
              </a:rPr>
              <a:t> </a:t>
            </a:r>
            <a:endParaRPr lang="cy-GB" sz="1800" dirty="0">
              <a:effectLst/>
              <a:latin typeface="Arial" panose="020B0604020202020204" pitchFamily="34" charset="0"/>
              <a:ea typeface="DengXian" panose="02010600030101010101" pitchFamily="2" charset="-122"/>
            </a:endParaRPr>
          </a:p>
          <a:p>
            <a:r>
              <a:rPr lang="en-GB" sz="1800" dirty="0">
                <a:solidFill>
                  <a:srgbClr val="FF0000"/>
                </a:solidFill>
                <a:effectLst/>
                <a:latin typeface="Arial" panose="020B0604020202020204" pitchFamily="34" charset="0"/>
                <a:ea typeface="DengXian" panose="02010600030101010101" pitchFamily="2" charset="-122"/>
              </a:rPr>
              <a:t> </a:t>
            </a:r>
            <a:endParaRPr lang="cy-GB" sz="1800" dirty="0">
              <a:effectLst/>
              <a:latin typeface="Arial" panose="020B0604020202020204" pitchFamily="34" charset="0"/>
              <a:ea typeface="DengXian" panose="02010600030101010101" pitchFamily="2" charset="-122"/>
            </a:endParaRPr>
          </a:p>
          <a:p>
            <a:endParaRPr lang="cy-GB" dirty="0"/>
          </a:p>
        </p:txBody>
      </p:sp>
    </p:spTree>
    <p:extLst>
      <p:ext uri="{BB962C8B-B14F-4D97-AF65-F5344CB8AC3E}">
        <p14:creationId xmlns:p14="http://schemas.microsoft.com/office/powerpoint/2010/main" val="16492182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8CDADEF3-7011-790B-C6B9-882A44B21562}"/>
              </a:ext>
            </a:extLst>
          </p:cNvPr>
          <p:cNvSpPr txBox="1"/>
          <p:nvPr/>
        </p:nvSpPr>
        <p:spPr>
          <a:xfrm>
            <a:off x="290073" y="427513"/>
            <a:ext cx="4144468" cy="2031325"/>
          </a:xfrm>
          <a:prstGeom prst="rect">
            <a:avLst/>
          </a:prstGeom>
          <a:noFill/>
        </p:spPr>
        <p:txBody>
          <a:bodyPr wrap="square">
            <a:spAutoFit/>
          </a:bodyPr>
          <a:lstStyle/>
          <a:p>
            <a:r>
              <a:rPr lang="cy-GB" dirty="0" err="1">
                <a:hlinkClick r:id="rId2"/>
              </a:rPr>
              <a:t>Repository</a:t>
            </a:r>
            <a:r>
              <a:rPr lang="cy-GB" dirty="0">
                <a:hlinkClick r:id="rId2"/>
              </a:rPr>
              <a:t> - Hwb (</a:t>
            </a:r>
            <a:r>
              <a:rPr lang="cy-GB" dirty="0" err="1">
                <a:hlinkClick r:id="rId2"/>
              </a:rPr>
              <a:t>gov.wales</a:t>
            </a:r>
            <a:r>
              <a:rPr lang="cy-GB" dirty="0">
                <a:hlinkClick r:id="rId2"/>
              </a:rPr>
              <a:t>)</a:t>
            </a:r>
            <a:r>
              <a:rPr lang="cy-GB" dirty="0"/>
              <a:t>  </a:t>
            </a:r>
            <a:r>
              <a:rPr lang="cy-GB" dirty="0" err="1"/>
              <a:t>Rysait</a:t>
            </a:r>
            <a:r>
              <a:rPr lang="cy-GB" dirty="0"/>
              <a:t> perthynas iach</a:t>
            </a:r>
          </a:p>
          <a:p>
            <a:endParaRPr lang="cy-GB" dirty="0"/>
          </a:p>
          <a:p>
            <a:r>
              <a:rPr lang="cy-GB" dirty="0" err="1">
                <a:hlinkClick r:id="rId3"/>
              </a:rPr>
              <a:t>Repository</a:t>
            </a:r>
            <a:r>
              <a:rPr lang="cy-GB" dirty="0">
                <a:hlinkClick r:id="rId3"/>
              </a:rPr>
              <a:t> - Hwb (</a:t>
            </a:r>
            <a:r>
              <a:rPr lang="cy-GB" dirty="0" err="1">
                <a:hlinkClick r:id="rId3"/>
              </a:rPr>
              <a:t>gov.wales</a:t>
            </a:r>
            <a:r>
              <a:rPr lang="cy-GB" dirty="0">
                <a:hlinkClick r:id="rId3"/>
              </a:rPr>
              <a:t>)</a:t>
            </a:r>
            <a:r>
              <a:rPr lang="cy-GB" dirty="0"/>
              <a:t> </a:t>
            </a:r>
            <a:r>
              <a:rPr lang="cy-GB" sz="1600" i="0" dirty="0">
                <a:effectLst/>
                <a:latin typeface="Arial" panose="020B0604020202020204" pitchFamily="34" charset="0"/>
              </a:rPr>
              <a:t>Oedolyn rwyt ti'n ymddiried ynddo (Cynradd</a:t>
            </a:r>
            <a:r>
              <a:rPr lang="cy-GB" b="1" i="0" dirty="0">
                <a:effectLst/>
                <a:latin typeface="Arial" panose="020B0604020202020204" pitchFamily="34" charset="0"/>
              </a:rPr>
              <a:t>)</a:t>
            </a:r>
          </a:p>
          <a:p>
            <a:endParaRPr lang="cy-GB" dirty="0"/>
          </a:p>
          <a:p>
            <a:endParaRPr lang="cy-GB" dirty="0"/>
          </a:p>
        </p:txBody>
      </p:sp>
      <p:sp>
        <p:nvSpPr>
          <p:cNvPr id="3" name="Blwch Testun 2">
            <a:extLst>
              <a:ext uri="{FF2B5EF4-FFF2-40B4-BE49-F238E27FC236}">
                <a16:creationId xmlns:a16="http://schemas.microsoft.com/office/drawing/2014/main" id="{14F0F887-99D4-4C56-7E4B-21C61ABADEA8}"/>
              </a:ext>
            </a:extLst>
          </p:cNvPr>
          <p:cNvSpPr txBox="1"/>
          <p:nvPr/>
        </p:nvSpPr>
        <p:spPr>
          <a:xfrm>
            <a:off x="4946461" y="401525"/>
            <a:ext cx="3833477" cy="1477328"/>
          </a:xfrm>
          <a:prstGeom prst="rect">
            <a:avLst/>
          </a:prstGeom>
          <a:noFill/>
        </p:spPr>
        <p:txBody>
          <a:bodyPr wrap="square">
            <a:spAutoFit/>
          </a:bodyPr>
          <a:lstStyle/>
          <a:p>
            <a:r>
              <a:rPr lang="cy-GB" dirty="0" err="1">
                <a:hlinkClick r:id="rId2"/>
              </a:rPr>
              <a:t>Repository</a:t>
            </a:r>
            <a:r>
              <a:rPr lang="cy-GB" dirty="0">
                <a:hlinkClick r:id="rId2"/>
              </a:rPr>
              <a:t> - Hwb (</a:t>
            </a:r>
            <a:r>
              <a:rPr lang="cy-GB" dirty="0" err="1">
                <a:hlinkClick r:id="rId2"/>
              </a:rPr>
              <a:t>gov.wales</a:t>
            </a:r>
            <a:r>
              <a:rPr lang="cy-GB" dirty="0">
                <a:hlinkClick r:id="rId2"/>
              </a:rPr>
              <a:t>)</a:t>
            </a:r>
            <a:r>
              <a:rPr lang="cy-GB" dirty="0"/>
              <a:t> </a:t>
            </a:r>
            <a:r>
              <a:rPr lang="cy-GB" dirty="0" err="1"/>
              <a:t>Healthy</a:t>
            </a:r>
            <a:r>
              <a:rPr lang="cy-GB" dirty="0"/>
              <a:t> </a:t>
            </a:r>
            <a:r>
              <a:rPr lang="cy-GB" dirty="0" err="1"/>
              <a:t>relationship</a:t>
            </a:r>
            <a:r>
              <a:rPr lang="cy-GB" dirty="0"/>
              <a:t> </a:t>
            </a:r>
            <a:r>
              <a:rPr lang="cy-GB" dirty="0" err="1"/>
              <a:t>recipe</a:t>
            </a:r>
            <a:endParaRPr lang="cy-GB" dirty="0"/>
          </a:p>
          <a:p>
            <a:endParaRPr lang="cy-GB" dirty="0"/>
          </a:p>
          <a:p>
            <a:r>
              <a:rPr lang="cy-GB" dirty="0" err="1">
                <a:hlinkClick r:id="rId3"/>
              </a:rPr>
              <a:t>Repository</a:t>
            </a:r>
            <a:r>
              <a:rPr lang="cy-GB" dirty="0">
                <a:hlinkClick r:id="rId3"/>
              </a:rPr>
              <a:t> - Hwb (</a:t>
            </a:r>
            <a:r>
              <a:rPr lang="cy-GB" dirty="0" err="1">
                <a:hlinkClick r:id="rId3"/>
              </a:rPr>
              <a:t>gov.wales</a:t>
            </a:r>
            <a:r>
              <a:rPr lang="cy-GB" dirty="0">
                <a:hlinkClick r:id="rId3"/>
              </a:rPr>
              <a:t>)</a:t>
            </a:r>
            <a:r>
              <a:rPr lang="cy-GB" dirty="0"/>
              <a:t> </a:t>
            </a:r>
            <a:r>
              <a:rPr lang="cy-GB" dirty="0" err="1"/>
              <a:t>Trusted</a:t>
            </a:r>
            <a:r>
              <a:rPr lang="cy-GB" dirty="0"/>
              <a:t> </a:t>
            </a:r>
            <a:r>
              <a:rPr lang="cy-GB" dirty="0" err="1"/>
              <a:t>Adult</a:t>
            </a:r>
            <a:endParaRPr lang="cy-GB" dirty="0"/>
          </a:p>
        </p:txBody>
      </p:sp>
      <p:pic>
        <p:nvPicPr>
          <p:cNvPr id="4" name="Llun 3">
            <a:extLst>
              <a:ext uri="{FF2B5EF4-FFF2-40B4-BE49-F238E27FC236}">
                <a16:creationId xmlns:a16="http://schemas.microsoft.com/office/drawing/2014/main" id="{9F1514A5-353C-6745-7312-833019C1D4A5}"/>
              </a:ext>
            </a:extLst>
          </p:cNvPr>
          <p:cNvPicPr>
            <a:picLocks noChangeAspect="1"/>
          </p:cNvPicPr>
          <p:nvPr/>
        </p:nvPicPr>
        <p:blipFill rotWithShape="1">
          <a:blip r:embed="rId4"/>
          <a:srcRect l="74117" t="53848" r="14052" b="27524"/>
          <a:stretch/>
        </p:blipFill>
        <p:spPr>
          <a:xfrm rot="21210715">
            <a:off x="2194858" y="2219778"/>
            <a:ext cx="1837765" cy="1929147"/>
          </a:xfrm>
          <a:prstGeom prst="rect">
            <a:avLst/>
          </a:prstGeom>
        </p:spPr>
      </p:pic>
      <p:pic>
        <p:nvPicPr>
          <p:cNvPr id="5" name="Llun 4">
            <a:extLst>
              <a:ext uri="{FF2B5EF4-FFF2-40B4-BE49-F238E27FC236}">
                <a16:creationId xmlns:a16="http://schemas.microsoft.com/office/drawing/2014/main" id="{7B235E29-9720-54AB-9871-9CE5C18CFC82}"/>
              </a:ext>
            </a:extLst>
          </p:cNvPr>
          <p:cNvPicPr>
            <a:picLocks noChangeAspect="1"/>
          </p:cNvPicPr>
          <p:nvPr/>
        </p:nvPicPr>
        <p:blipFill rotWithShape="1">
          <a:blip r:embed="rId5"/>
          <a:srcRect l="67516" t="45515" r="6798" b="25309"/>
          <a:stretch/>
        </p:blipFill>
        <p:spPr>
          <a:xfrm rot="770686">
            <a:off x="4547605" y="2216088"/>
            <a:ext cx="2220300" cy="1681334"/>
          </a:xfrm>
          <a:prstGeom prst="rect">
            <a:avLst/>
          </a:prstGeom>
        </p:spPr>
      </p:pic>
      <p:sp>
        <p:nvSpPr>
          <p:cNvPr id="6" name="Blwch Testun 5">
            <a:extLst>
              <a:ext uri="{FF2B5EF4-FFF2-40B4-BE49-F238E27FC236}">
                <a16:creationId xmlns:a16="http://schemas.microsoft.com/office/drawing/2014/main" id="{7F4D3024-3FAF-ED0F-B4E8-1D0E293394F5}"/>
              </a:ext>
            </a:extLst>
          </p:cNvPr>
          <p:cNvSpPr txBox="1"/>
          <p:nvPr/>
        </p:nvSpPr>
        <p:spPr>
          <a:xfrm>
            <a:off x="446313" y="4887686"/>
            <a:ext cx="3565071" cy="923330"/>
          </a:xfrm>
          <a:prstGeom prst="rect">
            <a:avLst/>
          </a:prstGeom>
          <a:noFill/>
        </p:spPr>
        <p:txBody>
          <a:bodyPr wrap="square" rtlCol="0">
            <a:spAutoFit/>
          </a:bodyPr>
          <a:lstStyle/>
          <a:p>
            <a:r>
              <a:rPr lang="cy-GB" dirty="0">
                <a:hlinkClick r:id="rId6"/>
              </a:rPr>
              <a:t>cwricwlwm-i-gymru-cod-addysg-cydberthynas-rhywioldeb.pdf (</a:t>
            </a:r>
            <a:r>
              <a:rPr lang="cy-GB" dirty="0" err="1">
                <a:hlinkClick r:id="rId6"/>
              </a:rPr>
              <a:t>llyw.cymru</a:t>
            </a:r>
            <a:r>
              <a:rPr lang="cy-GB" dirty="0">
                <a:hlinkClick r:id="rId6"/>
              </a:rPr>
              <a:t>)</a:t>
            </a:r>
            <a:endParaRPr lang="cy-GB" dirty="0"/>
          </a:p>
        </p:txBody>
      </p:sp>
      <p:sp>
        <p:nvSpPr>
          <p:cNvPr id="7" name="Blwch Testun 6">
            <a:extLst>
              <a:ext uri="{FF2B5EF4-FFF2-40B4-BE49-F238E27FC236}">
                <a16:creationId xmlns:a16="http://schemas.microsoft.com/office/drawing/2014/main" id="{90DBBB5D-D013-5248-15D5-D4DBB4D6AFC4}"/>
              </a:ext>
            </a:extLst>
          </p:cNvPr>
          <p:cNvSpPr txBox="1"/>
          <p:nvPr/>
        </p:nvSpPr>
        <p:spPr>
          <a:xfrm>
            <a:off x="5103904" y="4934182"/>
            <a:ext cx="3722915" cy="923330"/>
          </a:xfrm>
          <a:prstGeom prst="rect">
            <a:avLst/>
          </a:prstGeom>
          <a:noFill/>
        </p:spPr>
        <p:txBody>
          <a:bodyPr wrap="square" rtlCol="0">
            <a:spAutoFit/>
          </a:bodyPr>
          <a:lstStyle/>
          <a:p>
            <a:r>
              <a:rPr lang="cy-GB" dirty="0">
                <a:hlinkClick r:id="rId7"/>
              </a:rPr>
              <a:t>curriculum-for-wales-relationships-sexuality-education-code.pdf (</a:t>
            </a:r>
            <a:r>
              <a:rPr lang="cy-GB" dirty="0" err="1">
                <a:hlinkClick r:id="rId7"/>
              </a:rPr>
              <a:t>gov.wales</a:t>
            </a:r>
            <a:r>
              <a:rPr lang="cy-GB" dirty="0">
                <a:hlinkClick r:id="rId7"/>
              </a:rPr>
              <a:t>)</a:t>
            </a:r>
            <a:endParaRPr lang="cy-GB" dirty="0"/>
          </a:p>
        </p:txBody>
      </p:sp>
      <p:pic>
        <p:nvPicPr>
          <p:cNvPr id="9" name="Llun 8">
            <a:extLst>
              <a:ext uri="{FF2B5EF4-FFF2-40B4-BE49-F238E27FC236}">
                <a16:creationId xmlns:a16="http://schemas.microsoft.com/office/drawing/2014/main" id="{010BB86A-5474-63A9-DBFC-A3924CFD4E4B}"/>
              </a:ext>
            </a:extLst>
          </p:cNvPr>
          <p:cNvPicPr>
            <a:picLocks noChangeAspect="1"/>
          </p:cNvPicPr>
          <p:nvPr/>
        </p:nvPicPr>
        <p:blipFill rotWithShape="1">
          <a:blip r:embed="rId8"/>
          <a:srcRect l="31111" t="16103" r="31699" b="6250"/>
          <a:stretch/>
        </p:blipFill>
        <p:spPr>
          <a:xfrm>
            <a:off x="7052251" y="2222707"/>
            <a:ext cx="1669552" cy="2323875"/>
          </a:xfrm>
          <a:prstGeom prst="rect">
            <a:avLst/>
          </a:prstGeom>
        </p:spPr>
      </p:pic>
      <p:pic>
        <p:nvPicPr>
          <p:cNvPr id="11" name="Llun 10">
            <a:extLst>
              <a:ext uri="{FF2B5EF4-FFF2-40B4-BE49-F238E27FC236}">
                <a16:creationId xmlns:a16="http://schemas.microsoft.com/office/drawing/2014/main" id="{8EBC30DE-3DB3-F453-2BAC-83154B89867D}"/>
              </a:ext>
            </a:extLst>
          </p:cNvPr>
          <p:cNvPicPr>
            <a:picLocks noChangeAspect="1"/>
          </p:cNvPicPr>
          <p:nvPr/>
        </p:nvPicPr>
        <p:blipFill rotWithShape="1">
          <a:blip r:embed="rId9"/>
          <a:srcRect l="34967" t="16103" r="36428" b="23211"/>
          <a:stretch/>
        </p:blipFill>
        <p:spPr>
          <a:xfrm>
            <a:off x="299268" y="2368886"/>
            <a:ext cx="1539717" cy="2177696"/>
          </a:xfrm>
          <a:prstGeom prst="rect">
            <a:avLst/>
          </a:prstGeom>
        </p:spPr>
      </p:pic>
    </p:spTree>
    <p:extLst>
      <p:ext uri="{BB962C8B-B14F-4D97-AF65-F5344CB8AC3E}">
        <p14:creationId xmlns:p14="http://schemas.microsoft.com/office/powerpoint/2010/main" val="973222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5C7591FD-03F1-9A35-2F84-2A05B5489CA8}"/>
              </a:ext>
            </a:extLst>
          </p:cNvPr>
          <p:cNvSpPr txBox="1"/>
          <p:nvPr/>
        </p:nvSpPr>
        <p:spPr>
          <a:xfrm>
            <a:off x="143436" y="88606"/>
            <a:ext cx="4368800" cy="5909310"/>
          </a:xfrm>
          <a:prstGeom prst="rect">
            <a:avLst/>
          </a:prstGeom>
          <a:noFill/>
        </p:spPr>
        <p:txBody>
          <a:bodyPr wrap="square" rtlCol="0">
            <a:spAutoFit/>
          </a:bodyPr>
          <a:lstStyle/>
          <a:p>
            <a:r>
              <a:rPr lang="cy-GB" dirty="0"/>
              <a:t>Tasg cyfeiriedig</a:t>
            </a:r>
          </a:p>
          <a:p>
            <a:endParaRPr lang="cy-GB" dirty="0"/>
          </a:p>
          <a:p>
            <a:r>
              <a:rPr lang="cy-GB" dirty="0"/>
              <a:t>Paratowch wers trawsgwricwlaidd gyda ffocws iechyd a lles, fe allai fod yn ymarfer i chi cyn y </a:t>
            </a:r>
            <a:r>
              <a:rPr lang="cy-GB" dirty="0" err="1"/>
              <a:t>meicro</a:t>
            </a:r>
            <a:r>
              <a:rPr lang="cy-GB" dirty="0"/>
              <a:t> addysgu.</a:t>
            </a:r>
          </a:p>
          <a:p>
            <a:endParaRPr lang="cy-GB" dirty="0"/>
          </a:p>
          <a:p>
            <a:r>
              <a:rPr lang="cy-GB" b="1" dirty="0"/>
              <a:t>Ystyriwch yr egwyddorion </a:t>
            </a:r>
            <a:r>
              <a:rPr lang="cy-GB" b="1" dirty="0" err="1"/>
              <a:t>addysgegol</a:t>
            </a:r>
            <a:r>
              <a:rPr lang="cy-GB" b="1" dirty="0"/>
              <a:t>:</a:t>
            </a:r>
          </a:p>
          <a:p>
            <a:r>
              <a:rPr lang="en-US" sz="1800" dirty="0">
                <a:effectLst/>
                <a:latin typeface="Calibri" panose="020F0502020204030204" pitchFamily="34" charset="0"/>
                <a:ea typeface="Times New Roman" panose="02020603050405020304" pitchFamily="18" charset="0"/>
              </a:rPr>
              <a:t>2 - </a:t>
            </a:r>
            <a:r>
              <a:rPr lang="en-US" sz="1800" dirty="0" err="1">
                <a:effectLst/>
                <a:latin typeface="Calibri" panose="020F0502020204030204" pitchFamily="34" charset="0"/>
                <a:ea typeface="Times New Roman" panose="02020603050405020304" pitchFamily="18" charset="0"/>
              </a:rPr>
              <a:t>Herio</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pob</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dysgwr</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trwy</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eu</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hannog</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i</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gydnabod</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pwysigrwydd</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ymdrech</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barhaus</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i</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fodloni</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disgwyliadau</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sy'n</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uchel</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ond</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yn</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gyraeddadwy</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iddynt</a:t>
            </a:r>
            <a:endParaRPr lang="cy-GB" sz="1800" dirty="0">
              <a:effectLst/>
              <a:latin typeface="Times New Roman" panose="02020603050405020304" pitchFamily="18" charset="0"/>
              <a:ea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rPr>
              <a:t>7 - </a:t>
            </a:r>
            <a:r>
              <a:rPr lang="en-US" sz="1800" dirty="0" err="1">
                <a:effectLst/>
                <a:latin typeface="Calibri" panose="020F0502020204030204" pitchFamily="34" charset="0"/>
                <a:ea typeface="Times New Roman" panose="02020603050405020304" pitchFamily="18" charset="0"/>
              </a:rPr>
              <a:t>yn</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golygu</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defnyddio</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egwyddorion</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asesu</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ar</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gyfer</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dysgu</a:t>
            </a:r>
            <a:endParaRPr lang="cy-GB" sz="1800" dirty="0">
              <a:effectLst/>
              <a:latin typeface="Times New Roman" panose="02020603050405020304" pitchFamily="18" charset="0"/>
              <a:ea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rPr>
              <a:t>9 - </a:t>
            </a:r>
            <a:r>
              <a:rPr lang="en-US" sz="1800" dirty="0" err="1">
                <a:effectLst/>
                <a:latin typeface="Calibri" panose="020F0502020204030204" pitchFamily="34" charset="0"/>
                <a:ea typeface="Times New Roman" panose="02020603050405020304" pitchFamily="18" charset="0"/>
              </a:rPr>
              <a:t>atgyfnerthu</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sgiliau</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trawsgwricwlaidd</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llythrennedd</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rhifedd</a:t>
            </a:r>
            <a:r>
              <a:rPr lang="en-US" sz="1800" dirty="0">
                <a:effectLst/>
                <a:latin typeface="Calibri" panose="020F0502020204030204" pitchFamily="34" charset="0"/>
                <a:ea typeface="Times New Roman" panose="02020603050405020304" pitchFamily="18" charset="0"/>
              </a:rPr>
              <a:t> a </a:t>
            </a:r>
            <a:r>
              <a:rPr lang="en-US" sz="1800" dirty="0" err="1">
                <a:effectLst/>
                <a:latin typeface="Calibri" panose="020F0502020204030204" pitchFamily="34" charset="0"/>
                <a:ea typeface="Times New Roman" panose="02020603050405020304" pitchFamily="18" charset="0"/>
              </a:rPr>
              <a:t>chymhwysedd</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digidol</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yn</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rheolaidd</a:t>
            </a:r>
            <a:r>
              <a:rPr lang="en-US" sz="1800" dirty="0">
                <a:effectLst/>
                <a:latin typeface="Calibri" panose="020F0502020204030204" pitchFamily="34" charset="0"/>
                <a:ea typeface="Times New Roman" panose="02020603050405020304" pitchFamily="18" charset="0"/>
              </a:rPr>
              <a:t>, a </a:t>
            </a:r>
            <a:r>
              <a:rPr lang="en-US" sz="1800" dirty="0" err="1">
                <a:effectLst/>
                <a:latin typeface="Calibri" panose="020F0502020204030204" pitchFamily="34" charset="0"/>
                <a:ea typeface="Times New Roman" panose="02020603050405020304" pitchFamily="18" charset="0"/>
              </a:rPr>
              <a:t>darparu</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cyfleoedd</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i’w</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hymarfer</a:t>
            </a:r>
            <a:endParaRPr lang="cy-GB" sz="1800" dirty="0">
              <a:effectLst/>
              <a:latin typeface="Times New Roman" panose="02020603050405020304" pitchFamily="18" charset="0"/>
              <a:ea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rPr>
              <a:t>12 - </a:t>
            </a:r>
            <a:r>
              <a:rPr lang="en-US" sz="1800" dirty="0" err="1">
                <a:effectLst/>
                <a:latin typeface="Calibri" panose="020F0502020204030204" pitchFamily="34" charset="0"/>
                <a:ea typeface="Times New Roman" panose="02020603050405020304" pitchFamily="18" charset="0"/>
              </a:rPr>
              <a:t>Annog</a:t>
            </a:r>
            <a:r>
              <a:rPr lang="en-US" sz="1800" dirty="0">
                <a:effectLst/>
                <a:latin typeface="Calibri" panose="020F0502020204030204" pitchFamily="34" charset="0"/>
                <a:ea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rPr>
              <a:t>cydweithio</a:t>
            </a:r>
            <a:endParaRPr lang="cy-GB" dirty="0">
              <a:latin typeface="Times New Roman" panose="02020603050405020304" pitchFamily="18" charset="0"/>
              <a:ea typeface="Times New Roman" panose="02020603050405020304" pitchFamily="18" charset="0"/>
            </a:endParaRPr>
          </a:p>
          <a:p>
            <a:endParaRPr lang="cy-GB" dirty="0"/>
          </a:p>
          <a:p>
            <a:r>
              <a:rPr lang="cy-GB" b="1" dirty="0"/>
              <a:t>Cofiwch ychwanegu a nodi strategaethau </a:t>
            </a:r>
            <a:r>
              <a:rPr lang="cy-GB" b="1" dirty="0" err="1"/>
              <a:t>AagD</a:t>
            </a:r>
            <a:endParaRPr lang="cy-GB" b="1" dirty="0"/>
          </a:p>
        </p:txBody>
      </p:sp>
      <p:sp>
        <p:nvSpPr>
          <p:cNvPr id="3" name="Blwch Testun 2">
            <a:extLst>
              <a:ext uri="{FF2B5EF4-FFF2-40B4-BE49-F238E27FC236}">
                <a16:creationId xmlns:a16="http://schemas.microsoft.com/office/drawing/2014/main" id="{B713C214-C65F-18BE-A4C6-110DA67C6487}"/>
              </a:ext>
            </a:extLst>
          </p:cNvPr>
          <p:cNvSpPr txBox="1"/>
          <p:nvPr/>
        </p:nvSpPr>
        <p:spPr>
          <a:xfrm>
            <a:off x="4572000" y="0"/>
            <a:ext cx="4428564" cy="5909310"/>
          </a:xfrm>
          <a:prstGeom prst="rect">
            <a:avLst/>
          </a:prstGeom>
          <a:noFill/>
        </p:spPr>
        <p:txBody>
          <a:bodyPr wrap="square" rtlCol="0">
            <a:spAutoFit/>
          </a:bodyPr>
          <a:lstStyle/>
          <a:p>
            <a:r>
              <a:rPr lang="cy-GB" dirty="0" err="1"/>
              <a:t>Directed</a:t>
            </a:r>
            <a:r>
              <a:rPr lang="cy-GB" dirty="0"/>
              <a:t> </a:t>
            </a:r>
            <a:r>
              <a:rPr lang="cy-GB" dirty="0" err="1"/>
              <a:t>task</a:t>
            </a:r>
            <a:endParaRPr lang="cy-GB" dirty="0"/>
          </a:p>
          <a:p>
            <a:endParaRPr lang="cy-GB" dirty="0"/>
          </a:p>
          <a:p>
            <a:r>
              <a:rPr lang="cy-GB" dirty="0" err="1"/>
              <a:t>Prepare</a:t>
            </a:r>
            <a:r>
              <a:rPr lang="cy-GB" dirty="0"/>
              <a:t> </a:t>
            </a:r>
            <a:r>
              <a:rPr lang="cy-GB" dirty="0" err="1"/>
              <a:t>and</a:t>
            </a:r>
            <a:r>
              <a:rPr lang="cy-GB" dirty="0"/>
              <a:t> plan a </a:t>
            </a:r>
            <a:r>
              <a:rPr lang="cy-GB" dirty="0" err="1"/>
              <a:t>cross</a:t>
            </a:r>
            <a:r>
              <a:rPr lang="cy-GB" dirty="0"/>
              <a:t> </a:t>
            </a:r>
            <a:r>
              <a:rPr lang="cy-GB" dirty="0" err="1"/>
              <a:t>curricular</a:t>
            </a:r>
            <a:r>
              <a:rPr lang="cy-GB" dirty="0"/>
              <a:t> </a:t>
            </a:r>
            <a:r>
              <a:rPr lang="cy-GB" dirty="0" err="1"/>
              <a:t>lesson</a:t>
            </a:r>
            <a:r>
              <a:rPr lang="cy-GB" dirty="0"/>
              <a:t> </a:t>
            </a:r>
            <a:r>
              <a:rPr lang="cy-GB" dirty="0" err="1"/>
              <a:t>with</a:t>
            </a:r>
            <a:r>
              <a:rPr lang="cy-GB" dirty="0"/>
              <a:t> a </a:t>
            </a:r>
            <a:r>
              <a:rPr lang="cy-GB" dirty="0" err="1"/>
              <a:t>health</a:t>
            </a:r>
            <a:r>
              <a:rPr lang="cy-GB" dirty="0"/>
              <a:t> </a:t>
            </a:r>
            <a:r>
              <a:rPr lang="cy-GB" dirty="0" err="1"/>
              <a:t>and</a:t>
            </a:r>
            <a:r>
              <a:rPr lang="cy-GB" dirty="0"/>
              <a:t> </a:t>
            </a:r>
            <a:r>
              <a:rPr lang="cy-GB" dirty="0" err="1"/>
              <a:t>wellbeing</a:t>
            </a:r>
            <a:r>
              <a:rPr lang="cy-GB" dirty="0"/>
              <a:t> </a:t>
            </a:r>
            <a:r>
              <a:rPr lang="cy-GB" dirty="0" err="1"/>
              <a:t>focus</a:t>
            </a:r>
            <a:r>
              <a:rPr lang="cy-GB" dirty="0"/>
              <a:t>.  </a:t>
            </a:r>
            <a:r>
              <a:rPr lang="cy-GB" dirty="0" err="1"/>
              <a:t>This</a:t>
            </a:r>
            <a:r>
              <a:rPr lang="cy-GB" dirty="0"/>
              <a:t> </a:t>
            </a:r>
            <a:r>
              <a:rPr lang="cy-GB" dirty="0" err="1"/>
              <a:t>will</a:t>
            </a:r>
            <a:r>
              <a:rPr lang="cy-GB" dirty="0"/>
              <a:t> be a </a:t>
            </a:r>
            <a:r>
              <a:rPr lang="cy-GB" dirty="0" err="1"/>
              <a:t>great</a:t>
            </a:r>
            <a:r>
              <a:rPr lang="cy-GB" dirty="0"/>
              <a:t> </a:t>
            </a:r>
            <a:r>
              <a:rPr lang="cy-GB" dirty="0" err="1"/>
              <a:t>opportunity</a:t>
            </a:r>
            <a:r>
              <a:rPr lang="cy-GB" dirty="0"/>
              <a:t> </a:t>
            </a:r>
            <a:r>
              <a:rPr lang="cy-GB" dirty="0" err="1"/>
              <a:t>before</a:t>
            </a:r>
            <a:r>
              <a:rPr lang="cy-GB" dirty="0"/>
              <a:t> micro </a:t>
            </a:r>
            <a:r>
              <a:rPr lang="cy-GB" dirty="0" err="1"/>
              <a:t>teaching</a:t>
            </a:r>
            <a:r>
              <a:rPr lang="cy-GB" dirty="0"/>
              <a:t>.</a:t>
            </a:r>
          </a:p>
          <a:p>
            <a:endParaRPr lang="cy-GB" dirty="0"/>
          </a:p>
          <a:p>
            <a:r>
              <a:rPr lang="cy-GB" b="1" dirty="0" err="1"/>
              <a:t>Consider</a:t>
            </a:r>
            <a:r>
              <a:rPr lang="cy-GB" b="1" dirty="0"/>
              <a:t> the </a:t>
            </a:r>
            <a:r>
              <a:rPr lang="cy-GB" b="1" dirty="0" err="1"/>
              <a:t>pedagagoical</a:t>
            </a:r>
            <a:r>
              <a:rPr lang="cy-GB" b="1" dirty="0"/>
              <a:t> </a:t>
            </a:r>
            <a:r>
              <a:rPr lang="cy-GB" b="1" dirty="0" err="1"/>
              <a:t>principles</a:t>
            </a:r>
            <a:r>
              <a:rPr lang="cy-GB" b="1" dirty="0"/>
              <a:t>:</a:t>
            </a:r>
          </a:p>
          <a:p>
            <a:r>
              <a:rPr lang="en-GB" sz="1800" dirty="0">
                <a:effectLst/>
                <a:latin typeface="Calibri" panose="020F0502020204030204" pitchFamily="34" charset="0"/>
              </a:rPr>
              <a:t>2 - Challenges all learners by encouraging them to recognise the importance of sustained effort in meeting expectations that are high but achievable for them </a:t>
            </a:r>
          </a:p>
          <a:p>
            <a:r>
              <a:rPr lang="en-GB" sz="1800" dirty="0">
                <a:effectLst/>
                <a:latin typeface="Calibri" panose="020F0502020204030204" pitchFamily="34" charset="0"/>
              </a:rPr>
              <a:t>7 - means employing assessment for learning principles </a:t>
            </a:r>
          </a:p>
          <a:p>
            <a:r>
              <a:rPr lang="en-GB" sz="1800" dirty="0">
                <a:effectLst/>
                <a:latin typeface="Calibri" panose="020F0502020204030204" pitchFamily="34" charset="0"/>
              </a:rPr>
              <a:t>9 - regularly reinforces the cross-curricular skills of literacy, numeracy and digital competence, and provides opportunities to practise them </a:t>
            </a:r>
            <a:endParaRPr lang="en-GB" sz="1800" dirty="0">
              <a:effectLst/>
              <a:latin typeface="Times New Roman" panose="02020603050405020304" pitchFamily="18" charset="0"/>
            </a:endParaRPr>
          </a:p>
          <a:p>
            <a:r>
              <a:rPr lang="en-US" sz="1800" dirty="0">
                <a:effectLst/>
                <a:latin typeface="Calibri" panose="020F0502020204030204" pitchFamily="34" charset="0"/>
              </a:rPr>
              <a:t>12 - Encourages collaboration </a:t>
            </a:r>
            <a:endParaRPr lang="en-US" sz="1800" dirty="0">
              <a:effectLst/>
              <a:latin typeface="Times New Roman" panose="02020603050405020304" pitchFamily="18" charset="0"/>
            </a:endParaRPr>
          </a:p>
          <a:p>
            <a:endParaRPr lang="cy-GB" dirty="0"/>
          </a:p>
          <a:p>
            <a:r>
              <a:rPr lang="cy-GB" b="1" dirty="0" err="1"/>
              <a:t>Remember</a:t>
            </a:r>
            <a:r>
              <a:rPr lang="cy-GB" b="1" dirty="0"/>
              <a:t> to </a:t>
            </a:r>
            <a:r>
              <a:rPr lang="cy-GB" b="1" dirty="0" err="1"/>
              <a:t>also</a:t>
            </a:r>
            <a:r>
              <a:rPr lang="cy-GB" b="1" dirty="0"/>
              <a:t> </a:t>
            </a:r>
            <a:r>
              <a:rPr lang="cy-GB" b="1" dirty="0" err="1"/>
              <a:t>include</a:t>
            </a:r>
            <a:r>
              <a:rPr lang="cy-GB" b="1" dirty="0"/>
              <a:t> </a:t>
            </a:r>
            <a:r>
              <a:rPr lang="cy-GB" b="1" dirty="0" err="1"/>
              <a:t>and</a:t>
            </a:r>
            <a:r>
              <a:rPr lang="cy-GB" b="1" dirty="0"/>
              <a:t> </a:t>
            </a:r>
            <a:r>
              <a:rPr lang="cy-GB" b="1" dirty="0" err="1"/>
              <a:t>note</a:t>
            </a:r>
            <a:r>
              <a:rPr lang="cy-GB" b="1" dirty="0"/>
              <a:t> </a:t>
            </a:r>
            <a:r>
              <a:rPr lang="cy-GB" b="1" dirty="0" err="1"/>
              <a:t>AfL</a:t>
            </a:r>
            <a:r>
              <a:rPr lang="cy-GB" b="1" dirty="0"/>
              <a:t> </a:t>
            </a:r>
            <a:r>
              <a:rPr lang="cy-GB" b="1" dirty="0" err="1"/>
              <a:t>strategies</a:t>
            </a:r>
            <a:r>
              <a:rPr lang="cy-GB" b="1" dirty="0"/>
              <a:t>.</a:t>
            </a:r>
          </a:p>
        </p:txBody>
      </p:sp>
    </p:spTree>
    <p:extLst>
      <p:ext uri="{BB962C8B-B14F-4D97-AF65-F5344CB8AC3E}">
        <p14:creationId xmlns:p14="http://schemas.microsoft.com/office/powerpoint/2010/main" val="1402003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E8015C87-D26C-7669-CC1C-5B8C11D0A7FE}"/>
              </a:ext>
            </a:extLst>
          </p:cNvPr>
          <p:cNvSpPr txBox="1"/>
          <p:nvPr/>
        </p:nvSpPr>
        <p:spPr>
          <a:xfrm>
            <a:off x="576943" y="517071"/>
            <a:ext cx="7990114" cy="5355312"/>
          </a:xfrm>
          <a:prstGeom prst="rect">
            <a:avLst/>
          </a:prstGeom>
          <a:noFill/>
        </p:spPr>
        <p:txBody>
          <a:bodyPr wrap="square" rtlCol="0">
            <a:spAutoFit/>
          </a:bodyPr>
          <a:lstStyle/>
          <a:p>
            <a:r>
              <a:rPr lang="cy-GB" dirty="0" err="1"/>
              <a:t>Cyferinodi</a:t>
            </a:r>
            <a:r>
              <a:rPr lang="cy-GB" dirty="0"/>
              <a:t> </a:t>
            </a:r>
            <a:r>
              <a:rPr lang="cy-GB" dirty="0" err="1"/>
              <a:t>References</a:t>
            </a:r>
            <a:endParaRPr lang="cy-GB" dirty="0"/>
          </a:p>
          <a:p>
            <a:endParaRPr lang="cy-GB" dirty="0"/>
          </a:p>
          <a:p>
            <a:r>
              <a:rPr lang="en-GB" sz="1800" dirty="0">
                <a:solidFill>
                  <a:srgbClr val="0000FF"/>
                </a:solidFill>
                <a:latin typeface="Arial" panose="020B0604020202020204" pitchFamily="34" charset="0"/>
                <a:cs typeface="Arial" panose="020B0604020202020204" pitchFamily="34" charset="0"/>
              </a:rPr>
              <a:t>An Introduction to Primary Physical Education. Available from: VitalSource Bookshelf, (2nd Edition). Taylor &amp; Francis, 2022.</a:t>
            </a:r>
          </a:p>
          <a:p>
            <a:endParaRPr lang="cy-GB" dirty="0">
              <a:latin typeface="Arial" panose="020B0604020202020204" pitchFamily="34" charset="0"/>
              <a:cs typeface="Arial" panose="020B0604020202020204" pitchFamily="34" charset="0"/>
            </a:endParaRPr>
          </a:p>
          <a:p>
            <a:r>
              <a:rPr lang="sv-SE" sz="1800" dirty="0" err="1">
                <a:latin typeface="Arial" panose="020B0604020202020204" pitchFamily="34" charset="0"/>
                <a:cs typeface="Arial" panose="020B0604020202020204" pitchFamily="34" charset="0"/>
              </a:rPr>
              <a:t>Cronfa</a:t>
            </a:r>
            <a:r>
              <a:rPr lang="sv-SE" sz="1800" dirty="0">
                <a:latin typeface="Arial" panose="020B0604020202020204" pitchFamily="34" charset="0"/>
                <a:cs typeface="Arial" panose="020B0604020202020204" pitchFamily="34" charset="0"/>
              </a:rPr>
              <a:t> </a:t>
            </a:r>
            <a:r>
              <a:rPr lang="sv-SE" sz="1800" dirty="0" err="1">
                <a:latin typeface="Arial" panose="020B0604020202020204" pitchFamily="34" charset="0"/>
                <a:cs typeface="Arial" panose="020B0604020202020204" pitchFamily="34" charset="0"/>
              </a:rPr>
              <a:t>ddata</a:t>
            </a:r>
            <a:r>
              <a:rPr lang="sv-SE" sz="1800" dirty="0">
                <a:latin typeface="Arial" panose="020B0604020202020204" pitchFamily="34" charset="0"/>
                <a:cs typeface="Arial" panose="020B0604020202020204" pitchFamily="34" charset="0"/>
              </a:rPr>
              <a:t> </a:t>
            </a:r>
            <a:r>
              <a:rPr lang="sv-SE" sz="1800" dirty="0" err="1">
                <a:latin typeface="Arial" panose="020B0604020202020204" pitchFamily="34" charset="0"/>
                <a:cs typeface="Arial" panose="020B0604020202020204" pitchFamily="34" charset="0"/>
              </a:rPr>
              <a:t>Partneriaethau</a:t>
            </a:r>
            <a:r>
              <a:rPr lang="sv-SE" sz="1800" dirty="0">
                <a:latin typeface="Arial" panose="020B0604020202020204" pitchFamily="34" charset="0"/>
                <a:cs typeface="Arial" panose="020B0604020202020204" pitchFamily="34" charset="0"/>
              </a:rPr>
              <a:t> </a:t>
            </a:r>
            <a:r>
              <a:rPr lang="sv-SE" sz="1800" dirty="0" err="1">
                <a:latin typeface="Arial" panose="020B0604020202020204" pitchFamily="34" charset="0"/>
                <a:cs typeface="Arial" panose="020B0604020202020204" pitchFamily="34" charset="0"/>
              </a:rPr>
              <a:t>Iechyd</a:t>
            </a:r>
            <a:r>
              <a:rPr lang="sv-SE" sz="1800" dirty="0">
                <a:latin typeface="Arial" panose="020B0604020202020204" pitchFamily="34" charset="0"/>
                <a:cs typeface="Arial" panose="020B0604020202020204" pitchFamily="34" charset="0"/>
              </a:rPr>
              <a:t> a </a:t>
            </a:r>
            <a:r>
              <a:rPr lang="sv-SE" sz="1800" dirty="0" err="1">
                <a:latin typeface="Arial" panose="020B0604020202020204" pitchFamily="34" charset="0"/>
                <a:cs typeface="Arial" panose="020B0604020202020204" pitchFamily="34" charset="0"/>
              </a:rPr>
              <a:t>Lles</a:t>
            </a:r>
            <a:r>
              <a:rPr lang="sv-SE"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hlinkClick r:id="rId3"/>
              </a:rPr>
              <a:t>Parnerships</a:t>
            </a:r>
            <a:r>
              <a:rPr lang="en-GB" sz="1800" dirty="0">
                <a:latin typeface="Arial" panose="020B0604020202020204" pitchFamily="34" charset="0"/>
                <a:cs typeface="Arial" panose="020B0604020202020204" pitchFamily="34" charset="0"/>
                <a:hlinkClick r:id="rId3"/>
              </a:rPr>
              <a:t> Database.xlsx - Microsoft Excel Online (live.com)</a:t>
            </a:r>
            <a:endParaRPr lang="en-GB" sz="18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High Quality Outdoor Learning</a:t>
            </a:r>
            <a:r>
              <a:rPr lang="sv-SE" dirty="0">
                <a:latin typeface="Arial" panose="020B0604020202020204" pitchFamily="34" charset="0"/>
                <a:cs typeface="Arial" panose="020B0604020202020204" pitchFamily="34" charset="0"/>
              </a:rPr>
              <a:t> </a:t>
            </a:r>
            <a:r>
              <a:rPr lang="cy-GB" dirty="0">
                <a:hlinkClick r:id="rId4"/>
              </a:rPr>
              <a:t>978-3-031-04108-2.pdf (springer.com)</a:t>
            </a:r>
            <a:endParaRPr lang="cy-GB" dirty="0"/>
          </a:p>
          <a:p>
            <a:endParaRPr lang="cy-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5"/>
              </a:rPr>
              <a:t>How to Talk to Children and Teens About Mental Illness | Psychology Today</a:t>
            </a:r>
            <a:endParaRPr lang="en-GB"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Partnership Database Health and </a:t>
            </a:r>
            <a:r>
              <a:rPr lang="en-GB" sz="1800" dirty="0" err="1">
                <a:latin typeface="Arial" panose="020B0604020202020204" pitchFamily="34" charset="0"/>
                <a:cs typeface="Arial" panose="020B0604020202020204" pitchFamily="34" charset="0"/>
              </a:rPr>
              <a:t>Wellbieng</a:t>
            </a:r>
            <a:r>
              <a:rPr lang="en-GB" sz="1800" dirty="0">
                <a:latin typeface="Arial" panose="020B0604020202020204" pitchFamily="34" charset="0"/>
                <a:cs typeface="Arial" panose="020B0604020202020204" pitchFamily="34" charset="0"/>
              </a:rPr>
              <a:t> </a:t>
            </a:r>
            <a:r>
              <a:rPr lang="en-GB" sz="1800" dirty="0" err="1">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Parnerships</a:t>
            </a:r>
            <a:r>
              <a:rPr lang="en-GB" sz="1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Database.xlsx - Microsoft Excel Online (live.com)</a:t>
            </a:r>
            <a:endParaRPr lang="en-GB" sz="1800" dirty="0">
              <a:solidFill>
                <a:srgbClr val="0000FF"/>
              </a:solidFill>
              <a:latin typeface="Arial" panose="020B0604020202020204" pitchFamily="34" charset="0"/>
              <a:cs typeface="Arial" panose="020B0604020202020204" pitchFamily="34" charset="0"/>
            </a:endParaRPr>
          </a:p>
          <a:p>
            <a:endParaRPr lang="en-GB" sz="1800" dirty="0">
              <a:solidFill>
                <a:srgbClr val="0000FF"/>
              </a:solidFill>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hlinkClick r:id="rId6"/>
              </a:rPr>
              <a:t>SWGfL</a:t>
            </a:r>
            <a:r>
              <a:rPr lang="en-GB" dirty="0">
                <a:latin typeface="Arial" panose="020B0604020202020204" pitchFamily="34" charset="0"/>
                <a:cs typeface="Arial" panose="020B0604020202020204" pitchFamily="34" charset="0"/>
                <a:hlinkClick r:id="rId6"/>
              </a:rPr>
              <a:t> Understanding Digital Wellbeing Event with TikTok – YouTube</a:t>
            </a:r>
            <a:r>
              <a:rPr lang="en-GB" dirty="0">
                <a:solidFill>
                  <a:srgbClr val="0000FF"/>
                </a:solidFill>
                <a:latin typeface="Arial" panose="020B0604020202020204" pitchFamily="34" charset="0"/>
                <a:cs typeface="Arial" panose="020B0604020202020204" pitchFamily="34" charset="0"/>
              </a:rPr>
              <a:t> </a:t>
            </a:r>
            <a:r>
              <a:rPr lang="en-GB" dirty="0" err="1">
                <a:solidFill>
                  <a:srgbClr val="0000FF"/>
                </a:solidFill>
                <a:latin typeface="Arial" panose="020B0604020202020204" pitchFamily="34" charset="0"/>
                <a:cs typeface="Arial" panose="020B0604020202020204" pitchFamily="34" charset="0"/>
              </a:rPr>
              <a:t>dechrau</a:t>
            </a:r>
            <a:r>
              <a:rPr lang="en-GB" dirty="0">
                <a:solidFill>
                  <a:srgbClr val="0000FF"/>
                </a:solidFill>
                <a:latin typeface="Arial" panose="020B0604020202020204" pitchFamily="34" charset="0"/>
                <a:cs typeface="Arial" panose="020B0604020202020204" pitchFamily="34" charset="0"/>
              </a:rPr>
              <a:t> o 45 </a:t>
            </a:r>
            <a:r>
              <a:rPr lang="en-GB" dirty="0" err="1">
                <a:solidFill>
                  <a:srgbClr val="0000FF"/>
                </a:solidFill>
                <a:latin typeface="Arial" panose="020B0604020202020204" pitchFamily="34" charset="0"/>
                <a:cs typeface="Arial" panose="020B0604020202020204" pitchFamily="34" charset="0"/>
              </a:rPr>
              <a:t>munud</a:t>
            </a:r>
            <a:endParaRPr lang="en-GB" dirty="0">
              <a:solidFill>
                <a:srgbClr val="0000FF"/>
              </a:solidFill>
              <a:latin typeface="Arial" panose="020B0604020202020204" pitchFamily="34" charset="0"/>
              <a:cs typeface="Arial" panose="020B0604020202020204" pitchFamily="34" charset="0"/>
            </a:endParaRPr>
          </a:p>
          <a:p>
            <a:endParaRPr lang="en-GB" sz="1800" dirty="0">
              <a:solidFill>
                <a:srgbClr val="0000FF"/>
              </a:solidFill>
              <a:latin typeface="Arial" panose="020B0604020202020204" pitchFamily="34" charset="0"/>
              <a:cs typeface="Arial" panose="020B0604020202020204" pitchFamily="34" charset="0"/>
            </a:endParaRPr>
          </a:p>
          <a:p>
            <a:endParaRPr lang="cy-GB" dirty="0"/>
          </a:p>
        </p:txBody>
      </p:sp>
      <p:sp>
        <p:nvSpPr>
          <p:cNvPr id="3" name="Blwch Testun 2">
            <a:extLst>
              <a:ext uri="{FF2B5EF4-FFF2-40B4-BE49-F238E27FC236}">
                <a16:creationId xmlns:a16="http://schemas.microsoft.com/office/drawing/2014/main" id="{F7E6A519-71E5-A41C-2B14-7057464358E2}"/>
              </a:ext>
            </a:extLst>
          </p:cNvPr>
          <p:cNvSpPr txBox="1"/>
          <p:nvPr/>
        </p:nvSpPr>
        <p:spPr>
          <a:xfrm>
            <a:off x="3110006" y="5126745"/>
            <a:ext cx="6961414" cy="923330"/>
          </a:xfrm>
          <a:prstGeom prst="rect">
            <a:avLst/>
          </a:prstGeom>
          <a:noFill/>
        </p:spPr>
        <p:txBody>
          <a:bodyPr wrap="square" rtlCol="0">
            <a:spAutoFit/>
          </a:bodyPr>
          <a:lstStyle/>
          <a:p>
            <a:r>
              <a:rPr lang="en-GB" dirty="0">
                <a:hlinkClick r:id="rId7"/>
              </a:rPr>
              <a:t>feelings-activities-welsh.pdf (mentallyhealthyschools.org.uk)</a:t>
            </a:r>
            <a:endParaRPr lang="en-GB" dirty="0"/>
          </a:p>
          <a:p>
            <a:endParaRPr lang="en-GB" dirty="0"/>
          </a:p>
          <a:p>
            <a:r>
              <a:rPr lang="en-GB" dirty="0">
                <a:hlinkClick r:id="rId8"/>
              </a:rPr>
              <a:t>ID The Window of Tolerance 20 06 16.pdf</a:t>
            </a:r>
            <a:endParaRPr lang="cy-GB" dirty="0"/>
          </a:p>
        </p:txBody>
      </p:sp>
    </p:spTree>
    <p:extLst>
      <p:ext uri="{BB962C8B-B14F-4D97-AF65-F5344CB8AC3E}">
        <p14:creationId xmlns:p14="http://schemas.microsoft.com/office/powerpoint/2010/main" val="363778734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4" ma:contentTypeDescription="Create a new document." ma:contentTypeScope="" ma:versionID="a24609377eccf1077b4bbe3014c82635">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7e77f8ba3a9de2a01fbb0641ab8d669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9F5F860-CDB4-46E0-8A4F-FF3A3AB32674}">
  <ds:schemaRefs>
    <ds:schemaRef ds:uri="http://schemas.microsoft.com/sharepoint/v3/contenttype/forms"/>
  </ds:schemaRefs>
</ds:datastoreItem>
</file>

<file path=customXml/itemProps2.xml><?xml version="1.0" encoding="utf-8"?>
<ds:datastoreItem xmlns:ds="http://schemas.openxmlformats.org/officeDocument/2006/customXml" ds:itemID="{9AD3B6BE-0169-40B2-AB0A-30A9EB7AFB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AC034A-3081-4627-90D1-1EE0CF555E4C}">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5446</Words>
  <Application>Microsoft Office PowerPoint</Application>
  <PresentationFormat>Sioe Ar-sgrin (4:3)</PresentationFormat>
  <Paragraphs>226</Paragraphs>
  <Slides>27</Slides>
  <Notes>8</Notes>
  <HiddenSlides>0</HiddenSlides>
  <MMClips>0</MMClips>
  <ScaleCrop>false</ScaleCrop>
  <HeadingPairs>
    <vt:vector size="6" baseType="variant">
      <vt:variant>
        <vt:lpstr>Ffontiau a Ddefnyddiwyd</vt:lpstr>
      </vt:variant>
      <vt:variant>
        <vt:i4>6</vt:i4>
      </vt:variant>
      <vt:variant>
        <vt:lpstr>Thema</vt:lpstr>
      </vt:variant>
      <vt:variant>
        <vt:i4>12</vt:i4>
      </vt:variant>
      <vt:variant>
        <vt:lpstr>Teitlau Sleidiau</vt:lpstr>
      </vt:variant>
      <vt:variant>
        <vt:i4>27</vt:i4>
      </vt:variant>
    </vt:vector>
  </HeadingPairs>
  <TitlesOfParts>
    <vt:vector size="45" baseType="lpstr">
      <vt:lpstr>inherit</vt:lpstr>
      <vt:lpstr>objektiv-mk1</vt:lpstr>
      <vt:lpstr>Arial</vt:lpstr>
      <vt:lpstr>Calibri</vt:lpstr>
      <vt:lpstr>Calibri Light</vt:lpstr>
      <vt:lpstr>Times New Roman</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Meryl Bowen</cp:lastModifiedBy>
  <cp:revision>15</cp:revision>
  <dcterms:created xsi:type="dcterms:W3CDTF">2021-03-10T12:10:47Z</dcterms:created>
  <dcterms:modified xsi:type="dcterms:W3CDTF">2022-10-04T18:47:55Z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