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9.xml" ContentType="application/vnd.openxmlformats-officedocument.theme+xml"/>
  <Override PartName="/ppt/slideLayouts/slideLayout14.xml" ContentType="application/vnd.openxmlformats-officedocument.presentationml.slideLayout+xml"/>
  <Override PartName="/ppt/theme/theme10.xml" ContentType="application/vnd.openxmlformats-officedocument.theme+xml"/>
  <Override PartName="/ppt/slideLayouts/slideLayout15.xml" ContentType="application/vnd.openxmlformats-officedocument.presentationml.slideLayout+xml"/>
  <Override PartName="/ppt/theme/theme11.xml" ContentType="application/vnd.openxmlformats-officedocument.theme+xml"/>
  <Override PartName="/ppt/slideLayouts/slideLayout16.xml" ContentType="application/vnd.openxmlformats-officedocument.presentationml.slideLayout+xml"/>
  <Override PartName="/ppt/theme/theme12.xml" ContentType="application/vnd.openxmlformats-officedocument.theme+xml"/>
  <Override PartName="/ppt/slideLayouts/slideLayout17.xml" ContentType="application/vnd.openxmlformats-officedocument.presentationml.slideLayout+xml"/>
  <Override PartName="/ppt/theme/theme13.xml" ContentType="application/vnd.openxmlformats-officedocument.theme+xml"/>
  <Override PartName="/ppt/slideLayouts/slideLayout18.xml" ContentType="application/vnd.openxmlformats-officedocument.presentationml.slideLayout+xml"/>
  <Override PartName="/ppt/theme/theme14.xml" ContentType="application/vnd.openxmlformats-officedocument.theme+xml"/>
  <Override PartName="/ppt/slideLayouts/slideLayout19.xml" ContentType="application/vnd.openxmlformats-officedocument.presentationml.slideLayout+xml"/>
  <Override PartName="/ppt/theme/theme15.xml" ContentType="application/vnd.openxmlformats-officedocument.theme+xml"/>
  <Override PartName="/ppt/slideLayouts/slideLayout20.xml" ContentType="application/vnd.openxmlformats-officedocument.presentationml.slideLayout+xml"/>
  <Override PartName="/ppt/theme/theme16.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7.xml" ContentType="application/vnd.openxmlformats-officedocument.theme+xml"/>
  <Override PartName="/ppt/slideLayouts/slideLayout29.xml" ContentType="application/vnd.openxmlformats-officedocument.presentationml.slideLayout+xml"/>
  <Override PartName="/ppt/theme/theme18.xml" ContentType="application/vnd.openxmlformats-officedocument.theme+xml"/>
  <Override PartName="/ppt/slideLayouts/slideLayout30.xml" ContentType="application/vnd.openxmlformats-officedocument.presentationml.slideLayout+xml"/>
  <Override PartName="/ppt/theme/theme19.xml" ContentType="application/vnd.openxmlformats-officedocument.theme+xml"/>
  <Override PartName="/ppt/slideLayouts/slideLayout31.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49"/>
  </p:notesMasterIdLst>
  <p:sldIdLst>
    <p:sldId id="257" r:id="rId24"/>
    <p:sldId id="317" r:id="rId25"/>
    <p:sldId id="267" r:id="rId26"/>
    <p:sldId id="392" r:id="rId27"/>
    <p:sldId id="533" r:id="rId28"/>
    <p:sldId id="436" r:id="rId29"/>
    <p:sldId id="542" r:id="rId30"/>
    <p:sldId id="540" r:id="rId31"/>
    <p:sldId id="442" r:id="rId32"/>
    <p:sldId id="314" r:id="rId33"/>
    <p:sldId id="264" r:id="rId34"/>
    <p:sldId id="539" r:id="rId35"/>
    <p:sldId id="315" r:id="rId36"/>
    <p:sldId id="370" r:id="rId37"/>
    <p:sldId id="342" r:id="rId38"/>
    <p:sldId id="343" r:id="rId39"/>
    <p:sldId id="262" r:id="rId40"/>
    <p:sldId id="263" r:id="rId41"/>
    <p:sldId id="371" r:id="rId42"/>
    <p:sldId id="428" r:id="rId43"/>
    <p:sldId id="435" r:id="rId44"/>
    <p:sldId id="331" r:id="rId45"/>
    <p:sldId id="332" r:id="rId46"/>
    <p:sldId id="525" r:id="rId47"/>
    <p:sldId id="388"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7C04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69E913-3E78-4C9C-BC9A-89446841584E}" v="1" dt="2025-10-14T11:43:38.5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75766" autoAdjust="0"/>
  </p:normalViewPr>
  <p:slideViewPr>
    <p:cSldViewPr snapToGrid="0">
      <p:cViewPr varScale="1">
        <p:scale>
          <a:sx n="57" d="100"/>
          <a:sy n="57" d="100"/>
        </p:scale>
        <p:origin x="78" y="4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tableStyles" Target="tableStyles.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8" Type="http://schemas.openxmlformats.org/officeDocument/2006/relationships/slideMaster" Target="slideMasters/slideMaster5.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ddwen Davies" userId="b3b4628a-d1d7-4a79-b47e-b6ca4059bab0" providerId="ADAL" clId="{59F8102E-FFF5-48DC-A9C5-4EC0857C3F6A}"/>
    <pc:docChg chg="custSel addSld delSld modSld sldOrd">
      <pc:chgData name="Heddwen Davies" userId="b3b4628a-d1d7-4a79-b47e-b6ca4059bab0" providerId="ADAL" clId="{59F8102E-FFF5-48DC-A9C5-4EC0857C3F6A}" dt="2025-10-14T11:44:58.379" v="97"/>
      <pc:docMkLst>
        <pc:docMk/>
      </pc:docMkLst>
      <pc:sldChg chg="ord">
        <pc:chgData name="Heddwen Davies" userId="b3b4628a-d1d7-4a79-b47e-b6ca4059bab0" providerId="ADAL" clId="{59F8102E-FFF5-48DC-A9C5-4EC0857C3F6A}" dt="2025-10-14T11:44:58.379" v="97"/>
        <pc:sldMkLst>
          <pc:docMk/>
          <pc:sldMk cId="2557442130" sldId="442"/>
        </pc:sldMkLst>
      </pc:sldChg>
      <pc:sldChg chg="ord">
        <pc:chgData name="Heddwen Davies" userId="b3b4628a-d1d7-4a79-b47e-b6ca4059bab0" providerId="ADAL" clId="{59F8102E-FFF5-48DC-A9C5-4EC0857C3F6A}" dt="2025-10-14T11:44:56.142" v="95"/>
        <pc:sldMkLst>
          <pc:docMk/>
          <pc:sldMk cId="821637101" sldId="540"/>
        </pc:sldMkLst>
      </pc:sldChg>
      <pc:sldChg chg="addSp delSp new del mod">
        <pc:chgData name="Heddwen Davies" userId="b3b4628a-d1d7-4a79-b47e-b6ca4059bab0" providerId="ADAL" clId="{59F8102E-FFF5-48DC-A9C5-4EC0857C3F6A}" dt="2025-10-14T11:43:40.053" v="4" actId="47"/>
        <pc:sldMkLst>
          <pc:docMk/>
          <pc:sldMk cId="1716713101" sldId="541"/>
        </pc:sldMkLst>
        <pc:spChg chg="add del">
          <ac:chgData name="Heddwen Davies" userId="b3b4628a-d1d7-4a79-b47e-b6ca4059bab0" providerId="ADAL" clId="{59F8102E-FFF5-48DC-A9C5-4EC0857C3F6A}" dt="2025-10-14T11:43:33.387" v="2" actId="478"/>
          <ac:spMkLst>
            <pc:docMk/>
            <pc:sldMk cId="1716713101" sldId="541"/>
            <ac:spMk id="6" creationId="{1D7F9B5A-2139-9A6B-49DE-9ED5131D0EBF}"/>
          </ac:spMkLst>
        </pc:spChg>
      </pc:sldChg>
      <pc:sldChg chg="modSp add mod">
        <pc:chgData name="Heddwen Davies" userId="b3b4628a-d1d7-4a79-b47e-b6ca4059bab0" providerId="ADAL" clId="{59F8102E-FFF5-48DC-A9C5-4EC0857C3F6A}" dt="2025-10-14T11:44:42.206" v="93" actId="5793"/>
        <pc:sldMkLst>
          <pc:docMk/>
          <pc:sldMk cId="1307460550" sldId="542"/>
        </pc:sldMkLst>
        <pc:spChg chg="mod">
          <ac:chgData name="Heddwen Davies" userId="b3b4628a-d1d7-4a79-b47e-b6ca4059bab0" providerId="ADAL" clId="{59F8102E-FFF5-48DC-A9C5-4EC0857C3F6A}" dt="2025-10-14T11:44:42.206" v="93" actId="5793"/>
          <ac:spMkLst>
            <pc:docMk/>
            <pc:sldMk cId="1307460550" sldId="542"/>
            <ac:spMk id="2" creationId="{B2CB87E9-A3FE-9AEB-B50B-22E82C1637A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8B7F3B-1B0C-4B2E-ACE7-8ECD7883D7D2}" type="datetimeFigureOut">
              <a:rPr lang="en-GB" smtClean="0"/>
              <a:t>14/10/2025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738796-40B4-49B0-A331-25D568C0517A}" type="slidenum">
              <a:rPr lang="en-GB" smtClean="0"/>
              <a:t>‹#›</a:t>
            </a:fld>
            <a:endParaRPr lang="en-GB"/>
          </a:p>
        </p:txBody>
      </p:sp>
    </p:spTree>
    <p:extLst>
      <p:ext uri="{BB962C8B-B14F-4D97-AF65-F5344CB8AC3E}">
        <p14:creationId xmlns:p14="http://schemas.microsoft.com/office/powerpoint/2010/main" val="1045470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29F7C062-27A5-4950-9ED8-AC45A1C1EB4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8B095FEF-CC9E-4B3C-A400-AB411209AC86}" type="slidenum">
              <a:rPr lang="en-US" altLang="en-US"/>
              <a:pPr>
                <a:spcBef>
                  <a:spcPct val="0"/>
                </a:spcBef>
              </a:pPr>
              <a:t>1</a:t>
            </a:fld>
            <a:endParaRPr lang="en-US" altLang="en-US"/>
          </a:p>
        </p:txBody>
      </p:sp>
      <p:sp>
        <p:nvSpPr>
          <p:cNvPr id="8195" name="Rectangle 2">
            <a:extLst>
              <a:ext uri="{FF2B5EF4-FFF2-40B4-BE49-F238E27FC236}">
                <a16:creationId xmlns:a16="http://schemas.microsoft.com/office/drawing/2014/main" id="{0DC8AA63-DAAC-4EF7-8BC5-8991A7A85217}"/>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955907C-8557-44FA-8D96-856AEACAB90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b="1" u="sng" dirty="0">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1pm – 1.15pm</a:t>
            </a:r>
          </a:p>
          <a:p>
            <a:r>
              <a:rPr lang="en-US" dirty="0"/>
              <a:t>Students to read out findings to their peers</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a:t>
            </a:fld>
            <a:endParaRPr lang="en-US" altLang="en-US"/>
          </a:p>
        </p:txBody>
      </p:sp>
    </p:spTree>
    <p:extLst>
      <p:ext uri="{BB962C8B-B14F-4D97-AF65-F5344CB8AC3E}">
        <p14:creationId xmlns:p14="http://schemas.microsoft.com/office/powerpoint/2010/main" val="17633329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i.e. </a:t>
            </a:r>
            <a:r>
              <a:rPr lang="en-US" sz="1200" dirty="0"/>
              <a:t>“Field of Free Action / </a:t>
            </a:r>
          </a:p>
          <a:p>
            <a:r>
              <a:rPr lang="en-US" sz="1200" dirty="0"/>
              <a:t>Field of Promoted Action / </a:t>
            </a:r>
          </a:p>
          <a:p>
            <a:r>
              <a:rPr lang="en-US" sz="1200" dirty="0"/>
              <a:t>Field of Constrained Action /</a:t>
            </a:r>
          </a:p>
          <a:p>
            <a:r>
              <a:rPr lang="en-US" sz="1200" dirty="0"/>
              <a:t>within</a:t>
            </a:r>
          </a:p>
          <a:p>
            <a:r>
              <a:rPr lang="en-US" sz="1200" dirty="0"/>
              <a:t>Potential Affordances – who &amp; what is present?”</a:t>
            </a:r>
          </a:p>
          <a:p>
            <a:endParaRPr lang="en-US" dirty="0">
              <a:cs typeface="Calibri"/>
            </a:endParaRPr>
          </a:p>
        </p:txBody>
      </p:sp>
      <p:sp>
        <p:nvSpPr>
          <p:cNvPr id="4" name="Slide Number Placeholder 3"/>
          <p:cNvSpPr>
            <a:spLocks noGrp="1"/>
          </p:cNvSpPr>
          <p:nvPr>
            <p:ph type="sldNum" sz="quarter" idx="5"/>
          </p:nvPr>
        </p:nvSpPr>
        <p:spPr/>
        <p:txBody>
          <a:bodyPr/>
          <a:lstStyle/>
          <a:p>
            <a:fld id="{0FA7E0BC-3D66-F946-98C1-A43E68D15C00}" type="slidenum">
              <a:rPr lang="en-US" smtClean="0"/>
              <a:t>3</a:t>
            </a:fld>
            <a:endParaRPr lang="en-US"/>
          </a:p>
        </p:txBody>
      </p:sp>
    </p:spTree>
    <p:extLst>
      <p:ext uri="{BB962C8B-B14F-4D97-AF65-F5344CB8AC3E}">
        <p14:creationId xmlns:p14="http://schemas.microsoft.com/office/powerpoint/2010/main" val="4326499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we consider the vastness of the changes needed for Sport and Physical Activity to respond to the needs of society in a post-pandemic world, design-thinking seems like a good way of making sense of these.</a:t>
            </a:r>
          </a:p>
          <a:p>
            <a:endParaRPr lang="en-GB" dirty="0"/>
          </a:p>
          <a:p>
            <a:pPr algn="ctr">
              <a:lnSpc>
                <a:spcPct val="150000"/>
              </a:lnSpc>
            </a:pPr>
            <a:r>
              <a:rPr lang="en-GB" sz="1200" b="1" dirty="0">
                <a:latin typeface="+mn-lt"/>
              </a:rPr>
              <a:t>OUTDOOR</a:t>
            </a:r>
          </a:p>
          <a:p>
            <a:pPr algn="ctr">
              <a:lnSpc>
                <a:spcPct val="150000"/>
              </a:lnSpc>
            </a:pPr>
            <a:r>
              <a:rPr lang="en-GB" sz="1200" b="1" dirty="0">
                <a:latin typeface="+mn-lt"/>
              </a:rPr>
              <a:t>NATURAL</a:t>
            </a:r>
          </a:p>
          <a:p>
            <a:pPr algn="ctr">
              <a:lnSpc>
                <a:spcPct val="150000"/>
              </a:lnSpc>
            </a:pPr>
            <a:r>
              <a:rPr lang="en-GB" sz="1200" b="1" dirty="0">
                <a:latin typeface="+mn-lt"/>
              </a:rPr>
              <a:t>MYSTERIOUS</a:t>
            </a:r>
          </a:p>
          <a:p>
            <a:pPr algn="ctr">
              <a:lnSpc>
                <a:spcPct val="150000"/>
              </a:lnSpc>
            </a:pPr>
            <a:r>
              <a:rPr lang="en-GB" sz="1200" b="1" dirty="0">
                <a:latin typeface="+mn-lt"/>
              </a:rPr>
              <a:t>ADVENTURE FRESH AIR</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a:t>
            </a:fld>
            <a:endParaRPr lang="en-US" altLang="en-US"/>
          </a:p>
        </p:txBody>
      </p:sp>
    </p:spTree>
    <p:extLst>
      <p:ext uri="{BB962C8B-B14F-4D97-AF65-F5344CB8AC3E}">
        <p14:creationId xmlns:p14="http://schemas.microsoft.com/office/powerpoint/2010/main" val="19412170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Positively and negatively </a:t>
            </a:r>
          </a:p>
        </p:txBody>
      </p:sp>
      <p:sp>
        <p:nvSpPr>
          <p:cNvPr id="4" name="Slide Number Placeholder 3"/>
          <p:cNvSpPr>
            <a:spLocks noGrp="1"/>
          </p:cNvSpPr>
          <p:nvPr>
            <p:ph type="sldNum" sz="quarter" idx="5"/>
          </p:nvPr>
        </p:nvSpPr>
        <p:spPr/>
        <p:txBody>
          <a:bodyPr/>
          <a:lstStyle/>
          <a:p>
            <a:fld id="{A7738796-40B4-49B0-A331-25D568C0517A}" type="slidenum">
              <a:rPr lang="en-GB" smtClean="0"/>
              <a:t>5</a:t>
            </a:fld>
            <a:endParaRPr lang="en-GB"/>
          </a:p>
        </p:txBody>
      </p:sp>
    </p:spTree>
    <p:extLst>
      <p:ext uri="{BB962C8B-B14F-4D97-AF65-F5344CB8AC3E}">
        <p14:creationId xmlns:p14="http://schemas.microsoft.com/office/powerpoint/2010/main" val="2143590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F5EB-4BC4-6BDF-6AED-FF68637404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2C3C17-90F2-B4E6-390F-72ABA1634C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A213B3-F21F-7DDC-C3EB-EAFDF7682282}"/>
              </a:ext>
            </a:extLst>
          </p:cNvPr>
          <p:cNvSpPr>
            <a:spLocks noGrp="1"/>
          </p:cNvSpPr>
          <p:nvPr>
            <p:ph type="body" idx="1"/>
          </p:nvPr>
        </p:nvSpPr>
        <p:spPr/>
        <p:txBody>
          <a:bodyPr/>
          <a:lstStyle/>
          <a:p>
            <a:r>
              <a:rPr lang="en-US" dirty="0">
                <a:cs typeface="Calibri"/>
              </a:rPr>
              <a:t>i.e. </a:t>
            </a:r>
            <a:r>
              <a:rPr lang="en-US" sz="1200" dirty="0"/>
              <a:t>“Field of Free Action / </a:t>
            </a:r>
          </a:p>
          <a:p>
            <a:r>
              <a:rPr lang="en-US" sz="1200" dirty="0"/>
              <a:t>Field of Promoted Action / </a:t>
            </a:r>
          </a:p>
          <a:p>
            <a:r>
              <a:rPr lang="en-US" sz="1200" dirty="0"/>
              <a:t>Field of Constrained Action /</a:t>
            </a:r>
          </a:p>
          <a:p>
            <a:r>
              <a:rPr lang="en-US" sz="1200" dirty="0"/>
              <a:t>within</a:t>
            </a:r>
          </a:p>
          <a:p>
            <a:r>
              <a:rPr lang="en-US" sz="1200" dirty="0"/>
              <a:t>Potential Affordances – who &amp; what is present?”</a:t>
            </a:r>
          </a:p>
          <a:p>
            <a:endParaRPr lang="en-US" dirty="0">
              <a:cs typeface="Calibri"/>
            </a:endParaRPr>
          </a:p>
        </p:txBody>
      </p:sp>
      <p:sp>
        <p:nvSpPr>
          <p:cNvPr id="4" name="Slide Number Placeholder 3">
            <a:extLst>
              <a:ext uri="{FF2B5EF4-FFF2-40B4-BE49-F238E27FC236}">
                <a16:creationId xmlns:a16="http://schemas.microsoft.com/office/drawing/2014/main" id="{04CABEA5-29CC-644C-7E97-BCDD153C94E5}"/>
              </a:ext>
            </a:extLst>
          </p:cNvPr>
          <p:cNvSpPr>
            <a:spLocks noGrp="1"/>
          </p:cNvSpPr>
          <p:nvPr>
            <p:ph type="sldNum" sz="quarter" idx="5"/>
          </p:nvPr>
        </p:nvSpPr>
        <p:spPr/>
        <p:txBody>
          <a:bodyPr/>
          <a:lstStyle/>
          <a:p>
            <a:fld id="{0FA7E0BC-3D66-F946-98C1-A43E68D15C00}" type="slidenum">
              <a:rPr lang="en-US" smtClean="0"/>
              <a:t>7</a:t>
            </a:fld>
            <a:endParaRPr lang="en-US"/>
          </a:p>
        </p:txBody>
      </p:sp>
    </p:spTree>
    <p:extLst>
      <p:ext uri="{BB962C8B-B14F-4D97-AF65-F5344CB8AC3E}">
        <p14:creationId xmlns:p14="http://schemas.microsoft.com/office/powerpoint/2010/main" val="18538144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My understanding of the importance of high-quality physical activity is ... </a:t>
            </a:r>
          </a:p>
          <a:p>
            <a:endParaRPr lang="en-GB" dirty="0"/>
          </a:p>
        </p:txBody>
      </p:sp>
      <p:sp>
        <p:nvSpPr>
          <p:cNvPr id="4" name="Slide Number Placeholder 3"/>
          <p:cNvSpPr>
            <a:spLocks noGrp="1"/>
          </p:cNvSpPr>
          <p:nvPr>
            <p:ph type="sldNum" sz="quarter" idx="5"/>
          </p:nvPr>
        </p:nvSpPr>
        <p:spPr/>
        <p:txBody>
          <a:bodyPr/>
          <a:lstStyle/>
          <a:p>
            <a:fld id="{A7738796-40B4-49B0-A331-25D568C0517A}" type="slidenum">
              <a:rPr lang="en-GB" smtClean="0"/>
              <a:t>8</a:t>
            </a:fld>
            <a:endParaRPr lang="en-GB"/>
          </a:p>
        </p:txBody>
      </p:sp>
    </p:spTree>
    <p:extLst>
      <p:ext uri="{BB962C8B-B14F-4D97-AF65-F5344CB8AC3E}">
        <p14:creationId xmlns:p14="http://schemas.microsoft.com/office/powerpoint/2010/main" val="1195771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BFF7E5-114D-2605-9F0C-4907CAA06D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F8A493-744A-2FCE-E8BA-BED2D185277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C0E4BD-EB2F-C339-32A8-FB790ECB7260}"/>
              </a:ext>
            </a:extLst>
          </p:cNvPr>
          <p:cNvSpPr>
            <a:spLocks noGrp="1"/>
          </p:cNvSpPr>
          <p:nvPr>
            <p:ph type="body" idx="1"/>
          </p:nvPr>
        </p:nvSpPr>
        <p:spPr/>
        <p:txBody>
          <a:bodyPr/>
          <a:lstStyle/>
          <a:p>
            <a:r>
              <a:rPr lang="en-US" dirty="0"/>
              <a:t>At this point also share hierarchy of gross motor skills from play to learn in the foundation phase pack.</a:t>
            </a:r>
          </a:p>
          <a:p>
            <a:endParaRPr lang="en-US" dirty="0"/>
          </a:p>
          <a:p>
            <a:r>
              <a:rPr lang="en-US" dirty="0" err="1"/>
              <a:t>Sgiliau</a:t>
            </a:r>
            <a:r>
              <a:rPr lang="en-US" dirty="0"/>
              <a:t> </a:t>
            </a:r>
            <a:r>
              <a:rPr lang="en-US" dirty="0" err="1"/>
              <a:t>echddygol</a:t>
            </a:r>
            <a:r>
              <a:rPr lang="en-US" dirty="0"/>
              <a:t> bras – gross motor skills = </a:t>
            </a:r>
            <a:r>
              <a:rPr lang="en-US" dirty="0" err="1"/>
              <a:t>sy’n</a:t>
            </a:r>
            <a:r>
              <a:rPr lang="en-US" dirty="0"/>
              <a:t> </a:t>
            </a:r>
            <a:r>
              <a:rPr lang="en-US" dirty="0" err="1"/>
              <a:t>golygu</a:t>
            </a:r>
            <a:r>
              <a:rPr lang="en-US" dirty="0"/>
              <a:t> </a:t>
            </a:r>
            <a:r>
              <a:rPr lang="en-US" dirty="0" err="1"/>
              <a:t>symudiadau</a:t>
            </a:r>
            <a:r>
              <a:rPr lang="en-US" dirty="0"/>
              <a:t> </a:t>
            </a:r>
            <a:r>
              <a:rPr lang="en-US" dirty="0" err="1"/>
              <a:t>mawr</a:t>
            </a:r>
            <a:r>
              <a:rPr lang="en-US" dirty="0"/>
              <a:t> y </a:t>
            </a:r>
            <a:r>
              <a:rPr lang="en-US" dirty="0" err="1"/>
              <a:t>corff</a:t>
            </a:r>
            <a:r>
              <a:rPr lang="en-US" dirty="0"/>
              <a:t> </a:t>
            </a:r>
            <a:r>
              <a:rPr lang="en-US" dirty="0" err="1"/>
              <a:t>sy’n</a:t>
            </a:r>
            <a:r>
              <a:rPr lang="en-US" dirty="0"/>
              <a:t> </a:t>
            </a:r>
            <a:r>
              <a:rPr lang="en-US" dirty="0" err="1"/>
              <a:t>defnyddio</a:t>
            </a:r>
            <a:r>
              <a:rPr lang="en-US" dirty="0"/>
              <a:t> </a:t>
            </a:r>
            <a:r>
              <a:rPr lang="en-US" dirty="0" err="1"/>
              <a:t>nifer</a:t>
            </a:r>
            <a:r>
              <a:rPr lang="en-US" dirty="0"/>
              <a:t> </a:t>
            </a:r>
            <a:r>
              <a:rPr lang="en-US" dirty="0" err="1"/>
              <a:t>fawr</a:t>
            </a:r>
            <a:r>
              <a:rPr lang="en-US" dirty="0"/>
              <a:t> o </a:t>
            </a:r>
            <a:r>
              <a:rPr lang="en-US" dirty="0" err="1"/>
              <a:t>gyhyrau</a:t>
            </a:r>
            <a:r>
              <a:rPr lang="en-US" dirty="0"/>
              <a:t> </a:t>
            </a:r>
            <a:r>
              <a:rPr lang="en-US" dirty="0" err="1"/>
              <a:t>gwahanol</a:t>
            </a:r>
            <a:r>
              <a:rPr lang="en-US" dirty="0"/>
              <a:t> I </a:t>
            </a:r>
            <a:r>
              <a:rPr lang="en-US" dirty="0" err="1"/>
              <a:t>gyflawni</a:t>
            </a:r>
            <a:r>
              <a:rPr lang="en-US" dirty="0"/>
              <a:t>. </a:t>
            </a:r>
          </a:p>
          <a:p>
            <a:endParaRPr lang="en-US" dirty="0"/>
          </a:p>
          <a:p>
            <a:endParaRPr lang="en-US" dirty="0"/>
          </a:p>
        </p:txBody>
      </p:sp>
      <p:sp>
        <p:nvSpPr>
          <p:cNvPr id="4" name="Slide Number Placeholder 3">
            <a:extLst>
              <a:ext uri="{FF2B5EF4-FFF2-40B4-BE49-F238E27FC236}">
                <a16:creationId xmlns:a16="http://schemas.microsoft.com/office/drawing/2014/main" id="{71F5A222-E485-EA04-3D62-30D3DF3B17FE}"/>
              </a:ext>
            </a:extLst>
          </p:cNvPr>
          <p:cNvSpPr>
            <a:spLocks noGrp="1"/>
          </p:cNvSpPr>
          <p:nvPr>
            <p:ph type="sldNum" sz="quarter" idx="5"/>
          </p:nvPr>
        </p:nvSpPr>
        <p:spPr/>
        <p:txBody>
          <a:bodyPr/>
          <a:lstStyle/>
          <a:p>
            <a:pPr>
              <a:defRPr/>
            </a:pPr>
            <a:fld id="{8E2D2A43-5136-4AC1-862B-7ADF409249B8}" type="slidenum">
              <a:rPr lang="en-US" altLang="en-US" smtClean="0"/>
              <a:pPr>
                <a:defRPr/>
              </a:pPr>
              <a:t>9</a:t>
            </a:fld>
            <a:endParaRPr lang="en-US" altLang="en-US"/>
          </a:p>
        </p:txBody>
      </p:sp>
    </p:spTree>
    <p:extLst>
      <p:ext uri="{BB962C8B-B14F-4D97-AF65-F5344CB8AC3E}">
        <p14:creationId xmlns:p14="http://schemas.microsoft.com/office/powerpoint/2010/main" val="22622086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 </a:t>
            </a:r>
          </a:p>
          <a:p>
            <a:endParaRPr lang="en-US" dirty="0">
              <a:cs typeface="Calibri"/>
            </a:endParaRPr>
          </a:p>
        </p:txBody>
      </p:sp>
      <p:sp>
        <p:nvSpPr>
          <p:cNvPr id="4" name="Slide Number Placeholder 3"/>
          <p:cNvSpPr>
            <a:spLocks noGrp="1"/>
          </p:cNvSpPr>
          <p:nvPr>
            <p:ph type="sldNum" sz="quarter" idx="5"/>
          </p:nvPr>
        </p:nvSpPr>
        <p:spPr/>
        <p:txBody>
          <a:bodyPr/>
          <a:lstStyle/>
          <a:p>
            <a:fld id="{0FA7E0BC-3D66-F946-98C1-A43E68D15C00}" type="slidenum">
              <a:rPr lang="en-US" smtClean="0"/>
              <a:t>10</a:t>
            </a:fld>
            <a:endParaRPr lang="en-US"/>
          </a:p>
        </p:txBody>
      </p:sp>
    </p:spTree>
    <p:extLst>
      <p:ext uri="{BB962C8B-B14F-4D97-AF65-F5344CB8AC3E}">
        <p14:creationId xmlns:p14="http://schemas.microsoft.com/office/powerpoint/2010/main" val="26602290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Make the right decision for us and for others – existence is important and the here and now.  To have a meaningful life and this could either  be through art / physical / music / prayer /  OUR birth comes first and then we create ourselves – each of us need to design our own moral code of conduct – to invent a morality to live by. We have this freedom. </a:t>
            </a:r>
          </a:p>
          <a:p>
            <a:r>
              <a:rPr lang="en-US" dirty="0">
                <a:cs typeface="Calibri"/>
              </a:rPr>
              <a:t>We make our own lives and we are our own responsibility. </a:t>
            </a:r>
          </a:p>
          <a:p>
            <a:r>
              <a:rPr lang="en-US" dirty="0">
                <a:cs typeface="Calibri"/>
              </a:rPr>
              <a:t>We have the freedom to be who we want to be – but here in lies a debate because cultural / historical point of views may hold us back i.e. gender</a:t>
            </a:r>
          </a:p>
          <a:p>
            <a:r>
              <a:rPr lang="en-US" dirty="0">
                <a:cs typeface="Calibri"/>
              </a:rPr>
              <a:t>Also – the world in general and expectations from various societies within the world expect certain </a:t>
            </a:r>
            <a:r>
              <a:rPr lang="en-US" dirty="0" err="1">
                <a:cs typeface="Calibri"/>
              </a:rPr>
              <a:t>behaviours</a:t>
            </a:r>
            <a:r>
              <a:rPr lang="en-US" dirty="0">
                <a:cs typeface="Calibri"/>
              </a:rPr>
              <a:t> of us/people. So the majority of us – regardless of where we are born </a:t>
            </a:r>
            <a:r>
              <a:rPr lang="en-US" dirty="0" err="1">
                <a:cs typeface="Calibri"/>
              </a:rPr>
              <a:t>etc</a:t>
            </a:r>
            <a:r>
              <a:rPr lang="en-US" dirty="0">
                <a:cs typeface="Calibri" panose="020F0502020204030204"/>
              </a:rPr>
              <a:t> – conduct as our society / parents/ religion / government - expects us to conduct ourselves. </a:t>
            </a:r>
          </a:p>
          <a:p>
            <a:r>
              <a:rPr lang="en-US"/>
              <a:t>This also means that no-one can say to another person that their life doesn't have meaning if they don't have children or if they don't follow a lucrative career -</a:t>
            </a:r>
          </a:p>
          <a:p>
            <a:r>
              <a:rPr lang="en-US"/>
              <a:t>So how we decide to interact with the natural environment is what should be measured – not to compare with how each other interacts with it – cos this will be different – we want this to be different and our percetions of various affordances with the natural world would &amp; should be different.  </a:t>
            </a:r>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0FA7E0BC-3D66-F946-98C1-A43E68D15C00}" type="slidenum">
              <a:rPr lang="en-US" smtClean="0"/>
              <a:t>11</a:t>
            </a:fld>
            <a:endParaRPr lang="en-US"/>
          </a:p>
        </p:txBody>
      </p:sp>
    </p:spTree>
    <p:extLst>
      <p:ext uri="{BB962C8B-B14F-4D97-AF65-F5344CB8AC3E}">
        <p14:creationId xmlns:p14="http://schemas.microsoft.com/office/powerpoint/2010/main" val="22288612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are revisiting this quote again here in this lecture because I feel we now have a deeper understanding and appreciation of this ----</a:t>
            </a:r>
          </a:p>
          <a:p>
            <a:endParaRPr lang="en-US" dirty="0"/>
          </a:p>
          <a:p>
            <a:r>
              <a:rPr lang="en-US" dirty="0"/>
              <a:t>Not that we are much more informed about the value and gains from play as a </a:t>
            </a:r>
            <a:r>
              <a:rPr lang="en-US" dirty="0" err="1"/>
              <a:t>vechile</a:t>
            </a:r>
            <a:r>
              <a:rPr lang="en-US" dirty="0"/>
              <a:t> for learning but also doing this outdoor in our further knowledge of theory of affordance and then there is no wonder that children then have better physical fitness / motor control skills / coordination / concentration skills </a:t>
            </a:r>
          </a:p>
        </p:txBody>
      </p:sp>
      <p:sp>
        <p:nvSpPr>
          <p:cNvPr id="4" name="Slide Number Placeholder 3"/>
          <p:cNvSpPr>
            <a:spLocks noGrp="1"/>
          </p:cNvSpPr>
          <p:nvPr>
            <p:ph type="sldNum" sz="quarter" idx="5"/>
          </p:nvPr>
        </p:nvSpPr>
        <p:spPr/>
        <p:txBody>
          <a:bodyPr/>
          <a:lstStyle/>
          <a:p>
            <a:fld id="{444247F7-8772-498D-B15F-7EFAEE0CFDA4}" type="slidenum">
              <a:rPr lang="en-GB" smtClean="0"/>
              <a:t>12</a:t>
            </a:fld>
            <a:endParaRPr lang="en-GB"/>
          </a:p>
        </p:txBody>
      </p:sp>
    </p:spTree>
    <p:extLst>
      <p:ext uri="{BB962C8B-B14F-4D97-AF65-F5344CB8AC3E}">
        <p14:creationId xmlns:p14="http://schemas.microsoft.com/office/powerpoint/2010/main" val="8557808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44247F7-8772-498D-B15F-7EFAEE0CFDA4}" type="slidenum">
              <a:rPr lang="en-GB" smtClean="0"/>
              <a:t>13</a:t>
            </a:fld>
            <a:endParaRPr lang="en-GB"/>
          </a:p>
        </p:txBody>
      </p:sp>
    </p:spTree>
    <p:extLst>
      <p:ext uri="{BB962C8B-B14F-4D97-AF65-F5344CB8AC3E}">
        <p14:creationId xmlns:p14="http://schemas.microsoft.com/office/powerpoint/2010/main" val="38290836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Resources on Creating and Writing a blog on Moodle</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14</a:t>
            </a:fld>
            <a:endParaRPr lang="en-US" altLang="en-US"/>
          </a:p>
        </p:txBody>
      </p:sp>
    </p:spTree>
    <p:extLst>
      <p:ext uri="{BB962C8B-B14F-4D97-AF65-F5344CB8AC3E}">
        <p14:creationId xmlns:p14="http://schemas.microsoft.com/office/powerpoint/2010/main" val="995648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FA7E0BC-3D66-F946-98C1-A43E68D15C00}" type="slidenum">
              <a:rPr lang="en-US" smtClean="0"/>
              <a:t>15</a:t>
            </a:fld>
            <a:endParaRPr lang="en-US"/>
          </a:p>
        </p:txBody>
      </p:sp>
    </p:spTree>
    <p:extLst>
      <p:ext uri="{BB962C8B-B14F-4D97-AF65-F5344CB8AC3E}">
        <p14:creationId xmlns:p14="http://schemas.microsoft.com/office/powerpoint/2010/main" val="1839780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A7E0BC-3D66-F946-98C1-A43E68D15C00}" type="slidenum">
              <a:rPr lang="en-US" smtClean="0"/>
              <a:t>16</a:t>
            </a:fld>
            <a:endParaRPr lang="en-US"/>
          </a:p>
        </p:txBody>
      </p:sp>
    </p:spTree>
    <p:extLst>
      <p:ext uri="{BB962C8B-B14F-4D97-AF65-F5344CB8AC3E}">
        <p14:creationId xmlns:p14="http://schemas.microsoft.com/office/powerpoint/2010/main" val="19036686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A7E0BC-3D66-F946-98C1-A43E68D15C00}" type="slidenum">
              <a:rPr lang="en-US" smtClean="0"/>
              <a:t>17</a:t>
            </a:fld>
            <a:endParaRPr lang="en-US"/>
          </a:p>
        </p:txBody>
      </p:sp>
    </p:spTree>
    <p:extLst>
      <p:ext uri="{BB962C8B-B14F-4D97-AF65-F5344CB8AC3E}">
        <p14:creationId xmlns:p14="http://schemas.microsoft.com/office/powerpoint/2010/main" val="12162958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FA7E0BC-3D66-F946-98C1-A43E68D15C00}" type="slidenum">
              <a:rPr lang="en-US" smtClean="0"/>
              <a:t>18</a:t>
            </a:fld>
            <a:endParaRPr lang="en-US"/>
          </a:p>
        </p:txBody>
      </p:sp>
    </p:spTree>
    <p:extLst>
      <p:ext uri="{BB962C8B-B14F-4D97-AF65-F5344CB8AC3E}">
        <p14:creationId xmlns:p14="http://schemas.microsoft.com/office/powerpoint/2010/main" val="19833827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Combine – put some of the locomotor actions we’ve explored today together – develop by including – body shapes &amp; use of space – pathways &amp; direction</a:t>
            </a:r>
          </a:p>
          <a:p>
            <a:endParaRPr lang="en-US" dirty="0"/>
          </a:p>
          <a:p>
            <a:r>
              <a:rPr lang="en-US" dirty="0"/>
              <a:t>Combine some of the manipulative actions we’ve explored today together – develop by including – use of space – high / low / medium and above / under / in front / behind / to the side &amp; to the other side! </a:t>
            </a:r>
          </a:p>
          <a:p>
            <a:endParaRPr lang="en-US" dirty="0"/>
          </a:p>
          <a:p>
            <a:r>
              <a:rPr lang="en-US" dirty="0"/>
              <a:t>Combine some of the locomotor and manipulative actions we’ve explored today together</a:t>
            </a:r>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22</a:t>
            </a:fld>
            <a:endParaRPr lang="en-US" altLang="en-US"/>
          </a:p>
        </p:txBody>
      </p:sp>
    </p:spTree>
    <p:extLst>
      <p:ext uri="{BB962C8B-B14F-4D97-AF65-F5344CB8AC3E}">
        <p14:creationId xmlns:p14="http://schemas.microsoft.com/office/powerpoint/2010/main" val="33739693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738796-40B4-49B0-A331-25D568C0517A}" type="slidenum">
              <a:rPr lang="en-GB" smtClean="0"/>
              <a:t>24</a:t>
            </a:fld>
            <a:endParaRPr lang="en-GB"/>
          </a:p>
        </p:txBody>
      </p:sp>
    </p:spTree>
    <p:extLst>
      <p:ext uri="{BB962C8B-B14F-4D97-AF65-F5344CB8AC3E}">
        <p14:creationId xmlns:p14="http://schemas.microsoft.com/office/powerpoint/2010/main" val="42013907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2BFA1F-4F6A-40A6-99E4-AD9CAABA419A}"/>
              </a:ext>
            </a:extLst>
          </p:cNvPr>
          <p:cNvSpPr>
            <a:spLocks noGrp="1"/>
          </p:cNvSpPr>
          <p:nvPr>
            <p:ph type="dt" sz="half" idx="10"/>
          </p:nvPr>
        </p:nvSpPr>
        <p:spPr>
          <a:xfrm>
            <a:off x="527051" y="6524626"/>
            <a:ext cx="1295400" cy="219075"/>
          </a:xfrm>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65320108-3094-4C02-B53A-2A90A0ECF6CD}"/>
              </a:ext>
            </a:extLst>
          </p:cNvPr>
          <p:cNvSpPr>
            <a:spLocks noGrp="1"/>
          </p:cNvSpPr>
          <p:nvPr>
            <p:ph type="ftr" sz="quarter" idx="11"/>
          </p:nvPr>
        </p:nvSpPr>
        <p:spPr>
          <a:xfrm>
            <a:off x="5520267" y="6381751"/>
            <a:ext cx="38608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277D0907-D8BA-466F-B857-D347A1E4A366}"/>
              </a:ext>
            </a:extLst>
          </p:cNvPr>
          <p:cNvSpPr>
            <a:spLocks noGrp="1"/>
          </p:cNvSpPr>
          <p:nvPr>
            <p:ph type="sldNum" sz="quarter" idx="12"/>
          </p:nvPr>
        </p:nvSpPr>
        <p:spPr/>
        <p:txBody>
          <a:bodyPr/>
          <a:lstStyle>
            <a:lvl1pPr>
              <a:defRPr smtClean="0"/>
            </a:lvl1pPr>
          </a:lstStyle>
          <a:p>
            <a:pPr>
              <a:defRPr/>
            </a:pPr>
            <a:fld id="{5C3DFA37-EBC5-4BC2-87E4-F81FFB777147}" type="slidenum">
              <a:rPr lang="en-GB" altLang="en-US"/>
              <a:pPr>
                <a:defRPr/>
              </a:pPr>
              <a:t>‹#›</a:t>
            </a:fld>
            <a:endParaRPr lang="en-GB" altLang="en-US"/>
          </a:p>
        </p:txBody>
      </p:sp>
    </p:spTree>
    <p:extLst>
      <p:ext uri="{BB962C8B-B14F-4D97-AF65-F5344CB8AC3E}">
        <p14:creationId xmlns:p14="http://schemas.microsoft.com/office/powerpoint/2010/main" val="12671594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C491D7-12C7-40B8-ACD7-BC193C1307BE}"/>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3220F078-E5EB-47BC-ADA2-466799EF1D19}"/>
              </a:ext>
            </a:extLst>
          </p:cNvPr>
          <p:cNvSpPr>
            <a:spLocks noGrp="1"/>
          </p:cNvSpPr>
          <p:nvPr>
            <p:ph type="ftr" sz="quarter" idx="11"/>
          </p:nvPr>
        </p:nvSpPr>
        <p:spPr>
          <a:xfrm>
            <a:off x="4176184" y="6461126"/>
            <a:ext cx="38608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302D42D0-856A-4D95-8F6D-624640B481A1}"/>
              </a:ext>
            </a:extLst>
          </p:cNvPr>
          <p:cNvSpPr>
            <a:spLocks noGrp="1"/>
          </p:cNvSpPr>
          <p:nvPr>
            <p:ph type="sldNum" sz="quarter" idx="12"/>
          </p:nvPr>
        </p:nvSpPr>
        <p:spPr/>
        <p:txBody>
          <a:bodyPr/>
          <a:lstStyle>
            <a:lvl1pPr>
              <a:defRPr smtClean="0"/>
            </a:lvl1pPr>
          </a:lstStyle>
          <a:p>
            <a:pPr>
              <a:defRPr/>
            </a:pPr>
            <a:fld id="{790676E5-54EC-4E52-91E1-1A2B87E80ED7}" type="slidenum">
              <a:rPr lang="en-GB" altLang="en-US"/>
              <a:pPr>
                <a:defRPr/>
              </a:pPr>
              <a:t>‹#›</a:t>
            </a:fld>
            <a:endParaRPr lang="en-GB" altLang="en-US"/>
          </a:p>
        </p:txBody>
      </p:sp>
    </p:spTree>
    <p:extLst>
      <p:ext uri="{BB962C8B-B14F-4D97-AF65-F5344CB8AC3E}">
        <p14:creationId xmlns:p14="http://schemas.microsoft.com/office/powerpoint/2010/main" val="24879726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59533D-6B67-4D67-A48B-65C144FB1420}"/>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C70EBDE-1F2D-4288-B0C1-71CF772E83C6}"/>
              </a:ext>
            </a:extLst>
          </p:cNvPr>
          <p:cNvSpPr>
            <a:spLocks noGrp="1"/>
          </p:cNvSpPr>
          <p:nvPr>
            <p:ph type="sldNum" sz="quarter" idx="11"/>
          </p:nvPr>
        </p:nvSpPr>
        <p:spPr/>
        <p:txBody>
          <a:bodyPr/>
          <a:lstStyle>
            <a:lvl1pPr>
              <a:defRPr/>
            </a:lvl1pPr>
          </a:lstStyle>
          <a:p>
            <a:pPr>
              <a:defRPr/>
            </a:pPr>
            <a:fld id="{31EA5032-5CDF-408B-919E-C449C6A7ECF0}" type="slidenum">
              <a:rPr lang="en-GB" altLang="en-US"/>
              <a:pPr>
                <a:defRPr/>
              </a:pPr>
              <a:t>‹#›</a:t>
            </a:fld>
            <a:endParaRPr lang="en-GB" altLang="en-US"/>
          </a:p>
        </p:txBody>
      </p:sp>
    </p:spTree>
    <p:extLst>
      <p:ext uri="{BB962C8B-B14F-4D97-AF65-F5344CB8AC3E}">
        <p14:creationId xmlns:p14="http://schemas.microsoft.com/office/powerpoint/2010/main" val="2974901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6977EC0-DE9D-4F35-BD58-D0BC3D4A5127}"/>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BB752E9-F57C-4203-B7C3-205174D66750}"/>
              </a:ext>
            </a:extLst>
          </p:cNvPr>
          <p:cNvSpPr>
            <a:spLocks noGrp="1"/>
          </p:cNvSpPr>
          <p:nvPr>
            <p:ph type="sldNum" sz="quarter" idx="11"/>
          </p:nvPr>
        </p:nvSpPr>
        <p:spPr/>
        <p:txBody>
          <a:bodyPr/>
          <a:lstStyle>
            <a:lvl1pPr>
              <a:defRPr/>
            </a:lvl1pPr>
          </a:lstStyle>
          <a:p>
            <a:pPr>
              <a:defRPr/>
            </a:pPr>
            <a:fld id="{DBD77E8D-51B6-4277-A80F-3A0B2D724836}" type="slidenum">
              <a:rPr lang="en-GB" altLang="en-US"/>
              <a:pPr>
                <a:defRPr/>
              </a:pPr>
              <a:t>‹#›</a:t>
            </a:fld>
            <a:endParaRPr lang="en-GB" altLang="en-US"/>
          </a:p>
        </p:txBody>
      </p:sp>
    </p:spTree>
    <p:extLst>
      <p:ext uri="{BB962C8B-B14F-4D97-AF65-F5344CB8AC3E}">
        <p14:creationId xmlns:p14="http://schemas.microsoft.com/office/powerpoint/2010/main" val="40384214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image" Target="../media/image10.png"/><Relationship Id="rId5" Type="http://schemas.openxmlformats.org/officeDocument/2006/relationships/theme" Target="../theme/theme9.xml"/><Relationship Id="rId4" Type="http://schemas.openxmlformats.org/officeDocument/2006/relationships/slideLayout" Target="../slideLayouts/slideLayout13.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0.xml"/><Relationship Id="rId1" Type="http://schemas.openxmlformats.org/officeDocument/2006/relationships/slideLayout" Target="../slideLayouts/slideLayout14.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1.xml"/><Relationship Id="rId1" Type="http://schemas.openxmlformats.org/officeDocument/2006/relationships/slideLayout" Target="../slideLayouts/slideLayout15.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2.xml"/><Relationship Id="rId1" Type="http://schemas.openxmlformats.org/officeDocument/2006/relationships/slideLayout" Target="../slideLayouts/slideLayout16.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17.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4.xml"/><Relationship Id="rId1" Type="http://schemas.openxmlformats.org/officeDocument/2006/relationships/slideLayout" Target="../slideLayouts/slideLayout18.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5.xml"/><Relationship Id="rId1" Type="http://schemas.openxmlformats.org/officeDocument/2006/relationships/slideLayout" Target="../slideLayouts/slideLayout19.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6.xml"/><Relationship Id="rId1" Type="http://schemas.openxmlformats.org/officeDocument/2006/relationships/slideLayout" Target="../slideLayouts/slideLayout20.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5" Type="http://schemas.openxmlformats.org/officeDocument/2006/relationships/slideLayout" Target="../slideLayouts/slideLayout25.xml"/><Relationship Id="rId4" Type="http://schemas.openxmlformats.org/officeDocument/2006/relationships/slideLayout" Target="../slideLayouts/slideLayout24.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theme" Target="../theme/theme18.xml"/><Relationship Id="rId1" Type="http://schemas.openxmlformats.org/officeDocument/2006/relationships/slideLayout" Target="../slideLayouts/slideLayout29.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19.xml"/><Relationship Id="rId1" Type="http://schemas.openxmlformats.org/officeDocument/2006/relationships/slideLayout" Target="../slideLayouts/slideLayout30.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4"/>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 id="214748370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7" r:id="rId2"/>
    <p:sldLayoutId id="2147483708" r:id="rId3"/>
    <p:sldLayoutId id="2147483709"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3.xml"/><Relationship Id="rId1" Type="http://schemas.openxmlformats.org/officeDocument/2006/relationships/slideLayout" Target="../slideLayouts/slideLayout11.xml"/><Relationship Id="rId4" Type="http://schemas.openxmlformats.org/officeDocument/2006/relationships/image" Target="../media/image30.png"/></Relationships>
</file>

<file path=ppt/slides/_rels/slide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4.xml"/><Relationship Id="rId1" Type="http://schemas.openxmlformats.org/officeDocument/2006/relationships/slideLayout" Target="../slideLayouts/slideLayout12.xml"/><Relationship Id="rId4" Type="http://schemas.openxmlformats.org/officeDocument/2006/relationships/image" Target="../media/image32.png"/></Relationships>
</file>

<file path=ppt/slides/_rels/slide1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5.xml"/><Relationship Id="rId1" Type="http://schemas.openxmlformats.org/officeDocument/2006/relationships/slideLayout" Target="../slideLayouts/slideLayout12.xml"/><Relationship Id="rId4" Type="http://schemas.openxmlformats.org/officeDocument/2006/relationships/image" Target="../media/image34.png"/></Relationships>
</file>

<file path=ppt/slides/_rels/slide1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6.xml"/><Relationship Id="rId1" Type="http://schemas.openxmlformats.org/officeDocument/2006/relationships/slideLayout" Target="../slideLayouts/slideLayout12.xml"/><Relationship Id="rId4" Type="http://schemas.openxmlformats.org/officeDocument/2006/relationships/image" Target="../media/image36.png"/></Relationships>
</file>

<file path=ppt/slides/_rels/slide1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7.xml"/><Relationship Id="rId1" Type="http://schemas.openxmlformats.org/officeDocument/2006/relationships/slideLayout" Target="../slideLayouts/slideLayout12.xml"/><Relationship Id="rId4" Type="http://schemas.openxmlformats.org/officeDocument/2006/relationships/image" Target="../media/image38.png"/></Relationships>
</file>

<file path=ppt/slides/_rels/slide1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hyperlink" Target="http://www.wales.gov.uk/docs/drah/publications/120221foundationtoolkitcy.pdf" TargetMode="Externa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65F4B80-A848-4C17-8ADE-4B7DAD2027AC}"/>
              </a:ext>
            </a:extLst>
          </p:cNvPr>
          <p:cNvSpPr>
            <a:spLocks noGrp="1" noChangeArrowheads="1"/>
          </p:cNvSpPr>
          <p:nvPr>
            <p:ph type="ctrTitle"/>
          </p:nvPr>
        </p:nvSpPr>
        <p:spPr>
          <a:xfrm>
            <a:off x="5168347" y="1360785"/>
            <a:ext cx="6798213" cy="3168352"/>
          </a:xfrm>
        </p:spPr>
        <p:txBody>
          <a:bodyPr/>
          <a:lstStyle/>
          <a:p>
            <a:pPr>
              <a:buFont typeface="Wingdings" panose="05000000000000000000" pitchFamily="2" charset="2"/>
              <a:buNone/>
              <a:defRPr/>
            </a:pPr>
            <a:r>
              <a:rPr lang="en-GB" altLang="en-US" sz="4000" b="1" dirty="0">
                <a:solidFill>
                  <a:schemeClr val="bg1">
                    <a:lumMod val="95000"/>
                  </a:schemeClr>
                </a:solidFill>
              </a:rPr>
              <a:t>BMPE  5005 </a:t>
            </a:r>
            <a:br>
              <a:rPr lang="en-GB" altLang="en-US" sz="4000" b="1" dirty="0">
                <a:solidFill>
                  <a:schemeClr val="bg1">
                    <a:lumMod val="95000"/>
                  </a:schemeClr>
                </a:solidFill>
              </a:rPr>
            </a:br>
            <a:r>
              <a:rPr lang="en-GB" altLang="en-US" sz="4000" b="1" dirty="0">
                <a:solidFill>
                  <a:schemeClr val="bg1">
                    <a:lumMod val="95000"/>
                  </a:schemeClr>
                </a:solidFill>
              </a:rPr>
              <a:t>Foundations of High Quality Physical and Outdoor Learning</a:t>
            </a:r>
            <a:br>
              <a:rPr lang="en-GB" altLang="en-US" sz="4000" b="1" dirty="0">
                <a:solidFill>
                  <a:schemeClr val="bg1">
                    <a:lumMod val="95000"/>
                  </a:schemeClr>
                </a:solidFill>
              </a:rPr>
            </a:br>
            <a:br>
              <a:rPr lang="en-GB" altLang="en-US" sz="4000" b="1" dirty="0">
                <a:solidFill>
                  <a:schemeClr val="bg1">
                    <a:lumMod val="95000"/>
                  </a:schemeClr>
                </a:solidFill>
              </a:rPr>
            </a:br>
            <a:endParaRPr lang="en-GB" altLang="en-US" sz="4000" b="1" dirty="0">
              <a:solidFill>
                <a:schemeClr val="bg1">
                  <a:lumMod val="95000"/>
                </a:schemeClr>
              </a:solidFill>
            </a:endParaRPr>
          </a:p>
        </p:txBody>
      </p:sp>
      <p:sp>
        <p:nvSpPr>
          <p:cNvPr id="2" name="TextBox 1">
            <a:extLst>
              <a:ext uri="{FF2B5EF4-FFF2-40B4-BE49-F238E27FC236}">
                <a16:creationId xmlns:a16="http://schemas.microsoft.com/office/drawing/2014/main" id="{F364CABC-88BF-4F8E-9DFB-F215937D53B5}"/>
              </a:ext>
            </a:extLst>
          </p:cNvPr>
          <p:cNvSpPr txBox="1"/>
          <p:nvPr/>
        </p:nvSpPr>
        <p:spPr>
          <a:xfrm>
            <a:off x="1205340" y="3429000"/>
            <a:ext cx="6110199" cy="1200329"/>
          </a:xfrm>
          <a:prstGeom prst="rect">
            <a:avLst/>
          </a:prstGeom>
          <a:noFill/>
        </p:spPr>
        <p:txBody>
          <a:bodyPr wrap="none" rtlCol="0">
            <a:spAutoFit/>
          </a:bodyPr>
          <a:lstStyle/>
          <a:p>
            <a:pPr algn="ctr"/>
            <a:r>
              <a:rPr lang="en-GB" sz="3600" b="1" dirty="0">
                <a:solidFill>
                  <a:schemeClr val="bg1">
                    <a:lumMod val="95000"/>
                  </a:schemeClr>
                </a:solidFill>
              </a:rPr>
              <a:t>Heddwen Davies</a:t>
            </a:r>
          </a:p>
          <a:p>
            <a:pPr algn="ctr"/>
            <a:r>
              <a:rPr lang="en-GB" sz="3600" b="1" dirty="0" err="1">
                <a:solidFill>
                  <a:schemeClr val="bg1">
                    <a:lumMod val="95000"/>
                  </a:schemeClr>
                </a:solidFill>
              </a:rPr>
              <a:t>Heddwen.davies@uwtsd.ac.uk</a:t>
            </a:r>
            <a:endParaRPr lang="en-GB" sz="3600" b="1" dirty="0">
              <a:solidFill>
                <a:schemeClr val="bg1">
                  <a:lumMod val="95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B349D-1448-E642-BCCE-75408BB40B48}"/>
              </a:ext>
            </a:extLst>
          </p:cNvPr>
          <p:cNvSpPr>
            <a:spLocks noGrp="1"/>
          </p:cNvSpPr>
          <p:nvPr>
            <p:ph type="title"/>
          </p:nvPr>
        </p:nvSpPr>
        <p:spPr>
          <a:xfrm>
            <a:off x="942099" y="224037"/>
            <a:ext cx="8229600" cy="1143000"/>
          </a:xfrm>
        </p:spPr>
        <p:txBody>
          <a:bodyPr/>
          <a:lstStyle/>
          <a:p>
            <a:r>
              <a:rPr lang="en-US" b="1" dirty="0">
                <a:solidFill>
                  <a:schemeClr val="accent5">
                    <a:lumMod val="75000"/>
                  </a:schemeClr>
                </a:solidFill>
              </a:rPr>
              <a:t>Recap </a:t>
            </a:r>
          </a:p>
        </p:txBody>
      </p:sp>
      <p:sp>
        <p:nvSpPr>
          <p:cNvPr id="4" name="Content Placeholder 3">
            <a:extLst>
              <a:ext uri="{FF2B5EF4-FFF2-40B4-BE49-F238E27FC236}">
                <a16:creationId xmlns:a16="http://schemas.microsoft.com/office/drawing/2014/main" id="{6A1D73F6-20D6-634A-9BBC-69FE0E5B07CA}"/>
              </a:ext>
            </a:extLst>
          </p:cNvPr>
          <p:cNvSpPr>
            <a:spLocks noGrp="1"/>
          </p:cNvSpPr>
          <p:nvPr>
            <p:ph idx="1"/>
          </p:nvPr>
        </p:nvSpPr>
        <p:spPr>
          <a:xfrm>
            <a:off x="593912" y="1470484"/>
            <a:ext cx="3402355" cy="3917032"/>
          </a:xfrm>
        </p:spPr>
        <p:txBody>
          <a:bodyPr>
            <a:normAutofit fontScale="92500" lnSpcReduction="20000"/>
          </a:bodyPr>
          <a:lstStyle/>
          <a:p>
            <a:pPr marL="0" indent="0">
              <a:buNone/>
            </a:pPr>
            <a:r>
              <a:rPr lang="en-US" dirty="0"/>
              <a:t>Were some elements from other international influences:</a:t>
            </a:r>
          </a:p>
          <a:p>
            <a:r>
              <a:rPr lang="en-US" dirty="0"/>
              <a:t>High Scope </a:t>
            </a:r>
          </a:p>
          <a:p>
            <a:r>
              <a:rPr lang="en-US" dirty="0"/>
              <a:t>Reggio Emelia </a:t>
            </a:r>
          </a:p>
          <a:p>
            <a:r>
              <a:rPr lang="en-US" dirty="0"/>
              <a:t>Forest School </a:t>
            </a:r>
          </a:p>
          <a:p>
            <a:r>
              <a:rPr lang="en-US" dirty="0" err="1"/>
              <a:t>Te</a:t>
            </a:r>
            <a:r>
              <a:rPr lang="en-US" dirty="0"/>
              <a:t> </a:t>
            </a:r>
            <a:r>
              <a:rPr lang="en-US" dirty="0" err="1"/>
              <a:t>Whariki</a:t>
            </a:r>
            <a:endParaRPr lang="en-US" dirty="0"/>
          </a:p>
          <a:p>
            <a:endParaRPr lang="en-US" dirty="0"/>
          </a:p>
          <a:p>
            <a:pPr marL="0" indent="0">
              <a:buNone/>
            </a:pPr>
            <a:r>
              <a:rPr lang="en-US" dirty="0"/>
              <a:t>Seen today??</a:t>
            </a:r>
          </a:p>
        </p:txBody>
      </p:sp>
      <p:sp>
        <p:nvSpPr>
          <p:cNvPr id="5" name="Content Placeholder 2">
            <a:extLst>
              <a:ext uri="{FF2B5EF4-FFF2-40B4-BE49-F238E27FC236}">
                <a16:creationId xmlns:a16="http://schemas.microsoft.com/office/drawing/2014/main" id="{9DACC43E-5A84-5D44-97E6-4AB6E83C16C7}"/>
              </a:ext>
            </a:extLst>
          </p:cNvPr>
          <p:cNvSpPr txBox="1">
            <a:spLocks/>
          </p:cNvSpPr>
          <p:nvPr/>
        </p:nvSpPr>
        <p:spPr bwMode="auto">
          <a:xfrm>
            <a:off x="4538134" y="224037"/>
            <a:ext cx="7483288" cy="37444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3600" dirty="0"/>
              <a:t>Some key messages: </a:t>
            </a:r>
          </a:p>
          <a:p>
            <a:pPr eaLnBrk="1" hangingPunct="1"/>
            <a:r>
              <a:rPr lang="en-US" sz="3600" dirty="0"/>
              <a:t>Belonging</a:t>
            </a:r>
          </a:p>
          <a:p>
            <a:pPr eaLnBrk="1" hangingPunct="1"/>
            <a:r>
              <a:rPr lang="en-US" sz="3600" dirty="0"/>
              <a:t>Outdoor environment </a:t>
            </a:r>
          </a:p>
          <a:p>
            <a:pPr eaLnBrk="1" hangingPunct="1"/>
            <a:r>
              <a:rPr lang="en-US" sz="3600" dirty="0"/>
              <a:t>Provide independent learning opportunities</a:t>
            </a:r>
          </a:p>
          <a:p>
            <a:pPr eaLnBrk="1" hangingPunct="1"/>
            <a:r>
              <a:rPr lang="en-US" sz="3600" dirty="0"/>
              <a:t>Considerable thought to the physical environment.</a:t>
            </a:r>
          </a:p>
          <a:p>
            <a:pPr eaLnBrk="1" hangingPunct="1"/>
            <a:r>
              <a:rPr lang="en-US" sz="3600" dirty="0"/>
              <a:t>Play &amp; raising confidence is critical.</a:t>
            </a:r>
            <a:endParaRPr lang="en-US" sz="2800" dirty="0"/>
          </a:p>
        </p:txBody>
      </p:sp>
    </p:spTree>
    <p:extLst>
      <p:ext uri="{BB962C8B-B14F-4D97-AF65-F5344CB8AC3E}">
        <p14:creationId xmlns:p14="http://schemas.microsoft.com/office/powerpoint/2010/main" val="2062507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E175C-2E68-CF4E-B5E5-799B55B83966}"/>
              </a:ext>
            </a:extLst>
          </p:cNvPr>
          <p:cNvSpPr>
            <a:spLocks noGrp="1"/>
          </p:cNvSpPr>
          <p:nvPr>
            <p:ph type="title"/>
          </p:nvPr>
        </p:nvSpPr>
        <p:spPr>
          <a:xfrm>
            <a:off x="258416" y="1454765"/>
            <a:ext cx="10793897" cy="2440961"/>
          </a:xfrm>
        </p:spPr>
        <p:txBody>
          <a:bodyPr>
            <a:noAutofit/>
          </a:bodyPr>
          <a:lstStyle/>
          <a:p>
            <a:pPr algn="ctr"/>
            <a:r>
              <a:rPr lang="en-US" sz="6600" dirty="0"/>
              <a:t>From our school observations consider the various …</a:t>
            </a:r>
            <a:r>
              <a:rPr lang="en-US" sz="6600" b="1" dirty="0"/>
              <a:t>affordances</a:t>
            </a:r>
            <a:r>
              <a:rPr lang="en-US" sz="6600" dirty="0"/>
              <a:t> that we saw being used? What were the </a:t>
            </a:r>
            <a:br>
              <a:rPr lang="en-US" sz="6600" dirty="0"/>
            </a:br>
            <a:r>
              <a:rPr lang="en-US" sz="6600" dirty="0"/>
              <a:t>interactions? </a:t>
            </a:r>
          </a:p>
        </p:txBody>
      </p:sp>
    </p:spTree>
    <p:extLst>
      <p:ext uri="{BB962C8B-B14F-4D97-AF65-F5344CB8AC3E}">
        <p14:creationId xmlns:p14="http://schemas.microsoft.com/office/powerpoint/2010/main" val="25946281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1">
            <a:extLst>
              <a:ext uri="{FF2B5EF4-FFF2-40B4-BE49-F238E27FC236}">
                <a16:creationId xmlns:a16="http://schemas.microsoft.com/office/drawing/2014/main" id="{0C2CE594-F606-CB4E-A374-8A19C984738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427991" y="1622917"/>
            <a:ext cx="5447816" cy="40759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1">
            <a:extLst>
              <a:ext uri="{FF2B5EF4-FFF2-40B4-BE49-F238E27FC236}">
                <a16:creationId xmlns:a16="http://schemas.microsoft.com/office/drawing/2014/main" id="{23EEA520-6BF5-9C48-94C5-9152C210F729}"/>
              </a:ext>
            </a:extLst>
          </p:cNvPr>
          <p:cNvSpPr>
            <a:spLocks noGrp="1"/>
          </p:cNvSpPr>
          <p:nvPr>
            <p:ph type="title"/>
          </p:nvPr>
        </p:nvSpPr>
        <p:spPr>
          <a:xfrm>
            <a:off x="558799" y="274638"/>
            <a:ext cx="11328401" cy="1143000"/>
          </a:xfrm>
        </p:spPr>
        <p:txBody>
          <a:bodyPr>
            <a:normAutofit fontScale="90000"/>
          </a:bodyPr>
          <a:lstStyle/>
          <a:p>
            <a:r>
              <a:rPr lang="en-US" b="1" dirty="0">
                <a:solidFill>
                  <a:schemeClr val="accent5">
                    <a:lumMod val="75000"/>
                  </a:schemeClr>
                </a:solidFill>
              </a:rPr>
              <a:t>Adjectives to describe a woodland / forest would be ...</a:t>
            </a:r>
          </a:p>
        </p:txBody>
      </p:sp>
    </p:spTree>
    <p:extLst>
      <p:ext uri="{BB962C8B-B14F-4D97-AF65-F5344CB8AC3E}">
        <p14:creationId xmlns:p14="http://schemas.microsoft.com/office/powerpoint/2010/main" val="4970728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9C9C881-DADB-060A-9DBB-113B76192146}"/>
              </a:ext>
            </a:extLst>
          </p:cNvPr>
          <p:cNvSpPr>
            <a:spLocks noGrp="1"/>
          </p:cNvSpPr>
          <p:nvPr>
            <p:ph idx="1"/>
          </p:nvPr>
        </p:nvSpPr>
        <p:spPr>
          <a:xfrm>
            <a:off x="358219" y="914400"/>
            <a:ext cx="11481847" cy="4487159"/>
          </a:xfrm>
        </p:spPr>
        <p:txBody>
          <a:bodyPr>
            <a:normAutofit fontScale="92500" lnSpcReduction="20000"/>
          </a:bodyPr>
          <a:lstStyle/>
          <a:p>
            <a:pPr marL="0" indent="0" algn="ctr">
              <a:buNone/>
            </a:pPr>
            <a:r>
              <a:rPr lang="en-US" sz="8000" dirty="0"/>
              <a:t>Does the various affordances found in nature improve / influence children’s engagement with the outdoors?</a:t>
            </a:r>
            <a:endParaRPr lang="en-GB" sz="8000" dirty="0"/>
          </a:p>
        </p:txBody>
      </p:sp>
    </p:spTree>
    <p:extLst>
      <p:ext uri="{BB962C8B-B14F-4D97-AF65-F5344CB8AC3E}">
        <p14:creationId xmlns:p14="http://schemas.microsoft.com/office/powerpoint/2010/main" val="17499293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0611B-04AD-7F43-A039-33F4E3294870}"/>
              </a:ext>
            </a:extLst>
          </p:cNvPr>
          <p:cNvSpPr>
            <a:spLocks noGrp="1"/>
          </p:cNvSpPr>
          <p:nvPr>
            <p:ph type="title"/>
          </p:nvPr>
        </p:nvSpPr>
        <p:spPr/>
        <p:txBody>
          <a:bodyPr/>
          <a:lstStyle/>
          <a:p>
            <a:r>
              <a:rPr lang="en-US" b="1" dirty="0">
                <a:solidFill>
                  <a:schemeClr val="accent5">
                    <a:lumMod val="75000"/>
                  </a:schemeClr>
                </a:solidFill>
              </a:rPr>
              <a:t>Discuss / </a:t>
            </a:r>
            <a:r>
              <a:rPr lang="en-US" b="1" dirty="0" err="1">
                <a:solidFill>
                  <a:schemeClr val="accent5">
                    <a:lumMod val="75000"/>
                  </a:schemeClr>
                </a:solidFill>
              </a:rPr>
              <a:t>Trafodwch</a:t>
            </a:r>
            <a:endParaRPr lang="en-US" b="1" dirty="0">
              <a:solidFill>
                <a:schemeClr val="accent5">
                  <a:lumMod val="75000"/>
                </a:schemeClr>
              </a:solidFill>
            </a:endParaRPr>
          </a:p>
        </p:txBody>
      </p:sp>
      <p:sp>
        <p:nvSpPr>
          <p:cNvPr id="3" name="Content Placeholder 2">
            <a:extLst>
              <a:ext uri="{FF2B5EF4-FFF2-40B4-BE49-F238E27FC236}">
                <a16:creationId xmlns:a16="http://schemas.microsoft.com/office/drawing/2014/main" id="{A8F36092-5B61-4946-B534-89430D7B2991}"/>
              </a:ext>
            </a:extLst>
          </p:cNvPr>
          <p:cNvSpPr>
            <a:spLocks noGrp="1"/>
          </p:cNvSpPr>
          <p:nvPr>
            <p:ph sz="half" idx="1"/>
          </p:nvPr>
        </p:nvSpPr>
        <p:spPr/>
        <p:txBody>
          <a:bodyPr>
            <a:normAutofit/>
          </a:bodyPr>
          <a:lstStyle/>
          <a:p>
            <a:pPr marL="0" indent="0">
              <a:buNone/>
            </a:pPr>
            <a:r>
              <a:rPr lang="en-US" sz="4000" dirty="0"/>
              <a:t>Does being in the outdoors and nature provide a unique contribution to physical literacy? </a:t>
            </a:r>
          </a:p>
        </p:txBody>
      </p:sp>
      <p:sp>
        <p:nvSpPr>
          <p:cNvPr id="4" name="Content Placeholder 3">
            <a:extLst>
              <a:ext uri="{FF2B5EF4-FFF2-40B4-BE49-F238E27FC236}">
                <a16:creationId xmlns:a16="http://schemas.microsoft.com/office/drawing/2014/main" id="{B3476CC1-5B47-634A-AA30-6B41E571B55B}"/>
              </a:ext>
            </a:extLst>
          </p:cNvPr>
          <p:cNvSpPr>
            <a:spLocks noGrp="1"/>
          </p:cNvSpPr>
          <p:nvPr>
            <p:ph sz="half" idx="2"/>
          </p:nvPr>
        </p:nvSpPr>
        <p:spPr>
          <a:xfrm>
            <a:off x="6756401" y="1434480"/>
            <a:ext cx="4826000" cy="3989040"/>
          </a:xfrm>
        </p:spPr>
        <p:txBody>
          <a:bodyPr>
            <a:normAutofit/>
          </a:bodyPr>
          <a:lstStyle/>
          <a:p>
            <a:pPr marL="0" indent="0">
              <a:buNone/>
            </a:pPr>
            <a:r>
              <a:rPr lang="en-US" sz="4000" dirty="0" err="1"/>
              <a:t>Ydy</a:t>
            </a:r>
            <a:r>
              <a:rPr lang="en-US" sz="4000" dirty="0"/>
              <a:t> bod </a:t>
            </a:r>
            <a:r>
              <a:rPr lang="en-US" sz="4000" dirty="0" err="1"/>
              <a:t>yn</a:t>
            </a:r>
            <a:r>
              <a:rPr lang="en-US" sz="4000" dirty="0"/>
              <a:t> </a:t>
            </a:r>
            <a:r>
              <a:rPr lang="en-US" sz="4000" dirty="0" err="1"/>
              <a:t>natur</a:t>
            </a:r>
            <a:r>
              <a:rPr lang="en-US" sz="4000" dirty="0"/>
              <a:t> ac </a:t>
            </a:r>
            <a:r>
              <a:rPr lang="en-US" sz="4000" dirty="0" err="1"/>
              <a:t>awyr</a:t>
            </a:r>
            <a:r>
              <a:rPr lang="en-US" sz="4000" dirty="0"/>
              <a:t> </a:t>
            </a:r>
            <a:r>
              <a:rPr lang="en-US" sz="4000" dirty="0" err="1"/>
              <a:t>agored</a:t>
            </a:r>
            <a:r>
              <a:rPr lang="en-US" sz="4000" dirty="0"/>
              <a:t> </a:t>
            </a:r>
            <a:r>
              <a:rPr lang="en-US" sz="4000" dirty="0" err="1"/>
              <a:t>yn</a:t>
            </a:r>
            <a:r>
              <a:rPr lang="en-US" sz="4000" dirty="0"/>
              <a:t> </a:t>
            </a:r>
            <a:r>
              <a:rPr lang="en-US" sz="4000" dirty="0" err="1"/>
              <a:t>cynnig</a:t>
            </a:r>
            <a:r>
              <a:rPr lang="en-US" sz="4000" dirty="0"/>
              <a:t> </a:t>
            </a:r>
            <a:r>
              <a:rPr lang="en-US" sz="4000" dirty="0" err="1"/>
              <a:t>cyfraniad</a:t>
            </a:r>
            <a:r>
              <a:rPr lang="en-US" sz="4000" dirty="0"/>
              <a:t> </a:t>
            </a:r>
            <a:r>
              <a:rPr lang="en-US" sz="4000" dirty="0" err="1"/>
              <a:t>unigryw</a:t>
            </a:r>
            <a:r>
              <a:rPr lang="en-US" sz="4000" dirty="0"/>
              <a:t> </a:t>
            </a:r>
            <a:r>
              <a:rPr lang="en-US" sz="4000" dirty="0" err="1"/>
              <a:t>tuag</a:t>
            </a:r>
            <a:r>
              <a:rPr lang="en-US" sz="4000" dirty="0"/>
              <a:t> at </a:t>
            </a:r>
            <a:r>
              <a:rPr lang="en-US" sz="4000" dirty="0" err="1"/>
              <a:t>llythrennedd</a:t>
            </a:r>
            <a:r>
              <a:rPr lang="en-US" sz="4000" dirty="0"/>
              <a:t> </a:t>
            </a:r>
            <a:r>
              <a:rPr lang="en-US" sz="4000" dirty="0" err="1"/>
              <a:t>corfforol</a:t>
            </a:r>
            <a:r>
              <a:rPr lang="en-US" sz="4000" dirty="0"/>
              <a:t>? </a:t>
            </a:r>
          </a:p>
        </p:txBody>
      </p:sp>
    </p:spTree>
    <p:extLst>
      <p:ext uri="{BB962C8B-B14F-4D97-AF65-F5344CB8AC3E}">
        <p14:creationId xmlns:p14="http://schemas.microsoft.com/office/powerpoint/2010/main" val="8840277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D707BD-33CF-2469-F35F-0DFF92A157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CB87E9-A3FE-9AEB-B50B-22E82C1637AB}"/>
              </a:ext>
            </a:extLst>
          </p:cNvPr>
          <p:cNvSpPr>
            <a:spLocks noGrp="1"/>
          </p:cNvSpPr>
          <p:nvPr>
            <p:ph type="title"/>
          </p:nvPr>
        </p:nvSpPr>
        <p:spPr>
          <a:xfrm>
            <a:off x="258416" y="1454765"/>
            <a:ext cx="10793897" cy="2440961"/>
          </a:xfrm>
        </p:spPr>
        <p:txBody>
          <a:bodyPr>
            <a:noAutofit/>
          </a:bodyPr>
          <a:lstStyle/>
          <a:p>
            <a:pPr algn="ctr"/>
            <a:r>
              <a:rPr lang="en-US" sz="6600" dirty="0"/>
              <a:t>From our school observations consider the various …</a:t>
            </a:r>
            <a:r>
              <a:rPr lang="en-US" sz="6600" b="1" dirty="0"/>
              <a:t>physical movements</a:t>
            </a:r>
            <a:r>
              <a:rPr lang="en-US" sz="6600" dirty="0"/>
              <a:t> that we saw being used? What was observed?</a:t>
            </a:r>
          </a:p>
        </p:txBody>
      </p:sp>
    </p:spTree>
    <p:extLst>
      <p:ext uri="{BB962C8B-B14F-4D97-AF65-F5344CB8AC3E}">
        <p14:creationId xmlns:p14="http://schemas.microsoft.com/office/powerpoint/2010/main" val="13074605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C3B703-7294-E5A1-A1A5-C034D327F6D5}"/>
              </a:ext>
            </a:extLst>
          </p:cNvPr>
          <p:cNvSpPr>
            <a:spLocks noGrp="1"/>
          </p:cNvSpPr>
          <p:nvPr>
            <p:ph idx="1"/>
          </p:nvPr>
        </p:nvSpPr>
        <p:spPr>
          <a:xfrm>
            <a:off x="609600" y="880533"/>
            <a:ext cx="10972800" cy="4636700"/>
          </a:xfrm>
        </p:spPr>
        <p:txBody>
          <a:bodyPr>
            <a:normAutofit lnSpcReduction="10000"/>
          </a:bodyPr>
          <a:lstStyle/>
          <a:p>
            <a:pPr marL="0" indent="0">
              <a:buNone/>
            </a:pPr>
            <a:r>
              <a:rPr lang="en-US" sz="8800" dirty="0"/>
              <a:t>Fundamental movement skills … &amp; why are they important?</a:t>
            </a:r>
            <a:endParaRPr lang="en-GB" sz="8800" dirty="0"/>
          </a:p>
        </p:txBody>
      </p:sp>
    </p:spTree>
    <p:extLst>
      <p:ext uri="{BB962C8B-B14F-4D97-AF65-F5344CB8AC3E}">
        <p14:creationId xmlns:p14="http://schemas.microsoft.com/office/powerpoint/2010/main" val="8216371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5EEA00-733A-A22F-10D2-DCC1F13314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1BA7FB-18E2-5157-FBB7-9F046F3712FC}"/>
              </a:ext>
            </a:extLst>
          </p:cNvPr>
          <p:cNvSpPr>
            <a:spLocks noGrp="1"/>
          </p:cNvSpPr>
          <p:nvPr>
            <p:ph type="title"/>
          </p:nvPr>
        </p:nvSpPr>
        <p:spPr>
          <a:xfrm>
            <a:off x="1340329" y="93042"/>
            <a:ext cx="3750858" cy="430738"/>
          </a:xfrm>
        </p:spPr>
        <p:txBody>
          <a:bodyPr wrap="square" anchor="b">
            <a:normAutofit/>
          </a:bodyPr>
          <a:lstStyle/>
          <a:p>
            <a:r>
              <a:rPr lang="en-US" dirty="0"/>
              <a:t>Fundamental Movement Skills</a:t>
            </a:r>
          </a:p>
        </p:txBody>
      </p:sp>
      <p:pic>
        <p:nvPicPr>
          <p:cNvPr id="5" name="Picture 4" descr="Graphical user interface, text&#10;&#10;Description automatically generated with medium confidence">
            <a:extLst>
              <a:ext uri="{FF2B5EF4-FFF2-40B4-BE49-F238E27FC236}">
                <a16:creationId xmlns:a16="http://schemas.microsoft.com/office/drawing/2014/main" id="{1E322F8C-4EC0-D9C5-C23C-60D267B7C020}"/>
              </a:ext>
            </a:extLst>
          </p:cNvPr>
          <p:cNvPicPr>
            <a:picLocks noChangeAspect="1"/>
          </p:cNvPicPr>
          <p:nvPr/>
        </p:nvPicPr>
        <p:blipFill>
          <a:blip r:embed="rId3"/>
          <a:stretch>
            <a:fillRect/>
          </a:stretch>
        </p:blipFill>
        <p:spPr>
          <a:xfrm>
            <a:off x="286939" y="814217"/>
            <a:ext cx="6077607" cy="4938053"/>
          </a:xfrm>
          <a:prstGeom prst="rect">
            <a:avLst/>
          </a:prstGeom>
          <a:noFill/>
        </p:spPr>
      </p:pic>
      <p:sp>
        <p:nvSpPr>
          <p:cNvPr id="3" name="Content Placeholder 2">
            <a:extLst>
              <a:ext uri="{FF2B5EF4-FFF2-40B4-BE49-F238E27FC236}">
                <a16:creationId xmlns:a16="http://schemas.microsoft.com/office/drawing/2014/main" id="{5F930D77-429C-546D-FCD9-D8A7BDCD1C7C}"/>
              </a:ext>
            </a:extLst>
          </p:cNvPr>
          <p:cNvSpPr>
            <a:spLocks noGrp="1"/>
          </p:cNvSpPr>
          <p:nvPr>
            <p:ph type="body" sz="half" idx="2"/>
          </p:nvPr>
        </p:nvSpPr>
        <p:spPr>
          <a:xfrm>
            <a:off x="5147733" y="193629"/>
            <a:ext cx="6757328" cy="1162051"/>
          </a:xfrm>
        </p:spPr>
        <p:txBody>
          <a:bodyPr wrap="square" anchor="t">
            <a:normAutofit/>
          </a:bodyPr>
          <a:lstStyle/>
          <a:p>
            <a:r>
              <a:rPr lang="en-US" dirty="0"/>
              <a:t>https://</a:t>
            </a:r>
            <a:r>
              <a:rPr lang="en-US" dirty="0" err="1"/>
              <a:t>www.health.act.gov.au</a:t>
            </a:r>
            <a:r>
              <a:rPr lang="en-US" dirty="0"/>
              <a:t>/about-our-health-system/healthy-living/kids-play-active-play/early-childhood-educators/fundamental</a:t>
            </a:r>
          </a:p>
        </p:txBody>
      </p:sp>
      <p:sp>
        <p:nvSpPr>
          <p:cNvPr id="6" name="TextBox 5">
            <a:extLst>
              <a:ext uri="{FF2B5EF4-FFF2-40B4-BE49-F238E27FC236}">
                <a16:creationId xmlns:a16="http://schemas.microsoft.com/office/drawing/2014/main" id="{65C7650D-CDD1-D2A1-0B5B-945F6BC222CD}"/>
              </a:ext>
            </a:extLst>
          </p:cNvPr>
          <p:cNvSpPr txBox="1"/>
          <p:nvPr/>
        </p:nvSpPr>
        <p:spPr>
          <a:xfrm>
            <a:off x="7598291" y="3861048"/>
            <a:ext cx="2787376" cy="369332"/>
          </a:xfrm>
          <a:prstGeom prst="rect">
            <a:avLst/>
          </a:prstGeom>
          <a:noFill/>
        </p:spPr>
        <p:txBody>
          <a:bodyPr wrap="square" rtlCol="0">
            <a:spAutoFit/>
          </a:bodyPr>
          <a:lstStyle/>
          <a:p>
            <a:r>
              <a:rPr lang="en-US" dirty="0"/>
              <a:t>Locomotor / </a:t>
            </a:r>
            <a:r>
              <a:rPr lang="en-US" dirty="0" err="1"/>
              <a:t>Symud</a:t>
            </a:r>
            <a:endParaRPr lang="en-US" dirty="0"/>
          </a:p>
        </p:txBody>
      </p:sp>
      <p:sp>
        <p:nvSpPr>
          <p:cNvPr id="7" name="TextBox 6">
            <a:extLst>
              <a:ext uri="{FF2B5EF4-FFF2-40B4-BE49-F238E27FC236}">
                <a16:creationId xmlns:a16="http://schemas.microsoft.com/office/drawing/2014/main" id="{3FCCD421-34DD-9BB8-5087-EB18A8092357}"/>
              </a:ext>
            </a:extLst>
          </p:cNvPr>
          <p:cNvSpPr txBox="1"/>
          <p:nvPr/>
        </p:nvSpPr>
        <p:spPr>
          <a:xfrm>
            <a:off x="7598291" y="2636913"/>
            <a:ext cx="2607078" cy="646331"/>
          </a:xfrm>
          <a:prstGeom prst="rect">
            <a:avLst/>
          </a:prstGeom>
          <a:noFill/>
        </p:spPr>
        <p:txBody>
          <a:bodyPr wrap="square" rtlCol="0">
            <a:spAutoFit/>
          </a:bodyPr>
          <a:lstStyle/>
          <a:p>
            <a:r>
              <a:rPr lang="en-US" dirty="0"/>
              <a:t>Body management actions</a:t>
            </a:r>
          </a:p>
        </p:txBody>
      </p:sp>
      <p:sp>
        <p:nvSpPr>
          <p:cNvPr id="8" name="TextBox 7">
            <a:extLst>
              <a:ext uri="{FF2B5EF4-FFF2-40B4-BE49-F238E27FC236}">
                <a16:creationId xmlns:a16="http://schemas.microsoft.com/office/drawing/2014/main" id="{C3BDB8FF-BC9C-C751-A064-FE4AA95C0F36}"/>
              </a:ext>
            </a:extLst>
          </p:cNvPr>
          <p:cNvSpPr txBox="1"/>
          <p:nvPr/>
        </p:nvSpPr>
        <p:spPr>
          <a:xfrm>
            <a:off x="7568686" y="4808186"/>
            <a:ext cx="3152510" cy="646331"/>
          </a:xfrm>
          <a:prstGeom prst="rect">
            <a:avLst/>
          </a:prstGeom>
          <a:noFill/>
        </p:spPr>
        <p:txBody>
          <a:bodyPr wrap="square" rtlCol="0">
            <a:spAutoFit/>
          </a:bodyPr>
          <a:lstStyle/>
          <a:p>
            <a:r>
              <a:rPr lang="en-US" dirty="0"/>
              <a:t>Manipulative actions / </a:t>
            </a:r>
            <a:r>
              <a:rPr lang="en-US" dirty="0" err="1"/>
              <a:t>Gweithrediadau</a:t>
            </a:r>
            <a:r>
              <a:rPr lang="en-US" dirty="0"/>
              <a:t> </a:t>
            </a:r>
            <a:r>
              <a:rPr lang="en-US" dirty="0" err="1"/>
              <a:t>llawdrin</a:t>
            </a:r>
            <a:endParaRPr lang="en-US" dirty="0"/>
          </a:p>
        </p:txBody>
      </p:sp>
    </p:spTree>
    <p:extLst>
      <p:ext uri="{BB962C8B-B14F-4D97-AF65-F5344CB8AC3E}">
        <p14:creationId xmlns:p14="http://schemas.microsoft.com/office/powerpoint/2010/main" val="2557442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 presetClass="entr" presetSubtype="1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blinds(horizontal)">
                                      <p:cBhvr>
                                        <p:cTn id="11" dur="10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5" presetClass="entr" presetSubtype="10" fill="hold" grpId="0" nodeType="click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checkerboard(across)">
                                      <p:cBhvr>
                                        <p:cTn id="16"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1920E-4974-4813-81F9-15DA83DF521D}"/>
              </a:ext>
            </a:extLst>
          </p:cNvPr>
          <p:cNvSpPr>
            <a:spLocks noGrp="1"/>
          </p:cNvSpPr>
          <p:nvPr>
            <p:ph type="title"/>
          </p:nvPr>
        </p:nvSpPr>
        <p:spPr>
          <a:xfrm>
            <a:off x="1440632" y="125759"/>
            <a:ext cx="9227368" cy="1143000"/>
          </a:xfrm>
        </p:spPr>
        <p:txBody>
          <a:bodyPr>
            <a:noAutofit/>
          </a:bodyPr>
          <a:lstStyle/>
          <a:p>
            <a:pPr algn="ctr"/>
            <a:r>
              <a:rPr lang="en-US" sz="4800" b="1" dirty="0">
                <a:solidFill>
                  <a:schemeClr val="accent5">
                    <a:lumMod val="75000"/>
                  </a:schemeClr>
                </a:solidFill>
              </a:rPr>
              <a:t>Codi </a:t>
            </a:r>
            <a:r>
              <a:rPr lang="en-US" sz="4800" b="1" dirty="0" err="1">
                <a:solidFill>
                  <a:schemeClr val="accent5">
                    <a:lumMod val="75000"/>
                  </a:schemeClr>
                </a:solidFill>
              </a:rPr>
              <a:t>hunan-fri</a:t>
            </a:r>
            <a:r>
              <a:rPr lang="en-US" sz="4800" b="1" dirty="0">
                <a:solidFill>
                  <a:schemeClr val="accent5">
                    <a:lumMod val="75000"/>
                  </a:schemeClr>
                </a:solidFill>
              </a:rPr>
              <a:t> / </a:t>
            </a:r>
            <a:br>
              <a:rPr lang="en-US" sz="4800" b="1" dirty="0">
                <a:solidFill>
                  <a:schemeClr val="accent5">
                    <a:lumMod val="75000"/>
                  </a:schemeClr>
                </a:solidFill>
              </a:rPr>
            </a:br>
            <a:r>
              <a:rPr lang="en-US" sz="4800" b="1" dirty="0">
                <a:solidFill>
                  <a:schemeClr val="accent5">
                    <a:lumMod val="75000"/>
                  </a:schemeClr>
                </a:solidFill>
              </a:rPr>
              <a:t>Raising self esteem </a:t>
            </a:r>
          </a:p>
        </p:txBody>
      </p:sp>
      <p:sp>
        <p:nvSpPr>
          <p:cNvPr id="3" name="Content Placeholder 2">
            <a:extLst>
              <a:ext uri="{FF2B5EF4-FFF2-40B4-BE49-F238E27FC236}">
                <a16:creationId xmlns:a16="http://schemas.microsoft.com/office/drawing/2014/main" id="{B8827CFF-0E77-4219-85B7-ED20C2448ECD}"/>
              </a:ext>
            </a:extLst>
          </p:cNvPr>
          <p:cNvSpPr>
            <a:spLocks noGrp="1"/>
          </p:cNvSpPr>
          <p:nvPr>
            <p:ph sz="half" idx="1"/>
          </p:nvPr>
        </p:nvSpPr>
        <p:spPr/>
        <p:txBody>
          <a:bodyPr vert="horz" wrap="square" lIns="68580" tIns="34290" rIns="68580" bIns="34290" numCol="1" rtlCol="0" anchor="t" anchorCtr="0" compatLnSpc="1">
            <a:prstTxWarp prst="textNoShape">
              <a:avLst/>
            </a:prstTxWarp>
            <a:normAutofit/>
          </a:bodyPr>
          <a:lstStyle/>
          <a:p>
            <a:r>
              <a:rPr lang="en-US" sz="3200" dirty="0" err="1"/>
              <a:t>Cyfranogiad</a:t>
            </a:r>
            <a:endParaRPr lang="en-US" sz="3200" dirty="0"/>
          </a:p>
          <a:p>
            <a:r>
              <a:rPr lang="en-US" sz="3200" dirty="0" err="1"/>
              <a:t>Cydweithrediad</a:t>
            </a:r>
            <a:endParaRPr lang="en-US" sz="3200" dirty="0"/>
          </a:p>
          <a:p>
            <a:r>
              <a:rPr lang="en-US" sz="3200" dirty="0" err="1"/>
              <a:t>Annibyniaeth</a:t>
            </a:r>
            <a:endParaRPr lang="en-US" sz="3200" dirty="0"/>
          </a:p>
          <a:p>
            <a:r>
              <a:rPr lang="en-US" sz="3200" dirty="0" err="1"/>
              <a:t>Grymuso</a:t>
            </a:r>
            <a:endParaRPr lang="en-US" sz="3200" dirty="0"/>
          </a:p>
          <a:p>
            <a:r>
              <a:rPr lang="en-US" sz="3200" dirty="0" err="1"/>
              <a:t>Ymreolaeth</a:t>
            </a:r>
            <a:endParaRPr lang="en-US" sz="3200" dirty="0"/>
          </a:p>
          <a:p>
            <a:r>
              <a:rPr lang="en-US" sz="3200" dirty="0"/>
              <a:t>...a </a:t>
            </a:r>
            <a:r>
              <a:rPr lang="en-US" sz="3200" dirty="0" err="1"/>
              <a:t>mwy</a:t>
            </a:r>
            <a:endParaRPr lang="en-US" sz="3200" dirty="0"/>
          </a:p>
        </p:txBody>
      </p:sp>
      <p:sp>
        <p:nvSpPr>
          <p:cNvPr id="4" name="Content Placeholder 3">
            <a:extLst>
              <a:ext uri="{FF2B5EF4-FFF2-40B4-BE49-F238E27FC236}">
                <a16:creationId xmlns:a16="http://schemas.microsoft.com/office/drawing/2014/main" id="{A432D199-86BB-4224-AC06-F746CACAC30F}"/>
              </a:ext>
            </a:extLst>
          </p:cNvPr>
          <p:cNvSpPr>
            <a:spLocks noGrp="1"/>
          </p:cNvSpPr>
          <p:nvPr>
            <p:ph sz="half" idx="2"/>
          </p:nvPr>
        </p:nvSpPr>
        <p:spPr>
          <a:xfrm>
            <a:off x="6659080" y="1466505"/>
            <a:ext cx="4038600" cy="4256432"/>
          </a:xfrm>
        </p:spPr>
        <p:txBody>
          <a:bodyPr vert="horz" wrap="square" lIns="68580" tIns="34290" rIns="68580" bIns="34290" numCol="1" rtlCol="0" anchor="t" anchorCtr="0" compatLnSpc="1">
            <a:prstTxWarp prst="textNoShape">
              <a:avLst/>
            </a:prstTxWarp>
            <a:noAutofit/>
          </a:bodyPr>
          <a:lstStyle/>
          <a:p>
            <a:r>
              <a:rPr lang="en-US" sz="3200" dirty="0"/>
              <a:t>Participation</a:t>
            </a:r>
          </a:p>
          <a:p>
            <a:r>
              <a:rPr lang="en-US" sz="3200" dirty="0"/>
              <a:t>Co-operation</a:t>
            </a:r>
          </a:p>
          <a:p>
            <a:r>
              <a:rPr lang="en-US" sz="3200" dirty="0"/>
              <a:t>Collaboration</a:t>
            </a:r>
          </a:p>
          <a:p>
            <a:r>
              <a:rPr lang="en-US" sz="3200" dirty="0"/>
              <a:t>Independence</a:t>
            </a:r>
          </a:p>
          <a:p>
            <a:r>
              <a:rPr lang="en-US" sz="3200" dirty="0"/>
              <a:t>Empowerment</a:t>
            </a:r>
          </a:p>
          <a:p>
            <a:r>
              <a:rPr lang="en-US" sz="3200" dirty="0"/>
              <a:t>Autonomy</a:t>
            </a:r>
          </a:p>
          <a:p>
            <a:r>
              <a:rPr lang="en-US" sz="3200" dirty="0"/>
              <a:t>...and more</a:t>
            </a:r>
          </a:p>
        </p:txBody>
      </p:sp>
    </p:spTree>
    <p:extLst>
      <p:ext uri="{BB962C8B-B14F-4D97-AF65-F5344CB8AC3E}">
        <p14:creationId xmlns:p14="http://schemas.microsoft.com/office/powerpoint/2010/main" val="33006522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572F5-A0FE-BC47-B198-A9BAD2729B3B}"/>
              </a:ext>
            </a:extLst>
          </p:cNvPr>
          <p:cNvSpPr>
            <a:spLocks noGrp="1"/>
          </p:cNvSpPr>
          <p:nvPr>
            <p:ph type="title"/>
          </p:nvPr>
        </p:nvSpPr>
        <p:spPr>
          <a:xfrm>
            <a:off x="1529768" y="20676"/>
            <a:ext cx="8867328" cy="1143000"/>
          </a:xfrm>
        </p:spPr>
        <p:txBody>
          <a:bodyPr/>
          <a:lstStyle/>
          <a:p>
            <a:r>
              <a:rPr lang="en-US" b="1" dirty="0">
                <a:solidFill>
                  <a:schemeClr val="accent5">
                    <a:lumMod val="75000"/>
                  </a:schemeClr>
                </a:solidFill>
              </a:rPr>
              <a:t>Physical literacy - existentialism</a:t>
            </a:r>
          </a:p>
        </p:txBody>
      </p:sp>
      <p:sp>
        <p:nvSpPr>
          <p:cNvPr id="4" name="Content Placeholder 3">
            <a:extLst>
              <a:ext uri="{FF2B5EF4-FFF2-40B4-BE49-F238E27FC236}">
                <a16:creationId xmlns:a16="http://schemas.microsoft.com/office/drawing/2014/main" id="{0C7935D6-B15B-B14D-9420-72122187BB5B}"/>
              </a:ext>
            </a:extLst>
          </p:cNvPr>
          <p:cNvSpPr>
            <a:spLocks noGrp="1"/>
          </p:cNvSpPr>
          <p:nvPr>
            <p:ph sz="half" idx="2"/>
          </p:nvPr>
        </p:nvSpPr>
        <p:spPr>
          <a:xfrm>
            <a:off x="5159898" y="1163676"/>
            <a:ext cx="6557969" cy="4271924"/>
          </a:xfrm>
        </p:spPr>
        <p:txBody>
          <a:bodyPr>
            <a:noAutofit/>
          </a:bodyPr>
          <a:lstStyle/>
          <a:p>
            <a:r>
              <a:rPr lang="en-US" sz="3200" dirty="0"/>
              <a:t>We are created by our interactions with the world</a:t>
            </a:r>
          </a:p>
          <a:p>
            <a:r>
              <a:rPr lang="en-US" sz="3200" dirty="0"/>
              <a:t>The environment we create in the Foundation Phase is very important</a:t>
            </a:r>
          </a:p>
          <a:p>
            <a:r>
              <a:rPr lang="en-US" sz="3200" dirty="0"/>
              <a:t>The diversity of affordances in the natural environment encourages a wide range of physical actions and in so doing develops motor competency (</a:t>
            </a:r>
            <a:r>
              <a:rPr lang="en-US" sz="3200" dirty="0" err="1"/>
              <a:t>Fjortoft</a:t>
            </a:r>
            <a:r>
              <a:rPr lang="en-US" sz="3200" dirty="0"/>
              <a:t>, 2004)</a:t>
            </a:r>
          </a:p>
        </p:txBody>
      </p:sp>
      <p:pic>
        <p:nvPicPr>
          <p:cNvPr id="5" name="Picture 23" descr="ANd9GcQ0FBCws0HnI75waR0c6Mkj9NarRQMprpbs4jXCjmdLXRUkpFF-">
            <a:extLst>
              <a:ext uri="{FF2B5EF4-FFF2-40B4-BE49-F238E27FC236}">
                <a16:creationId xmlns:a16="http://schemas.microsoft.com/office/drawing/2014/main" id="{681A9555-5242-1743-AFC9-027DD89BC0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729" y="1875781"/>
            <a:ext cx="3385502" cy="25358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029474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54765" y="1628800"/>
            <a:ext cx="10714383" cy="4069080"/>
          </a:xfrm>
        </p:spPr>
        <p:txBody>
          <a:bodyPr>
            <a:noAutofit/>
          </a:bodyPr>
          <a:lstStyle/>
          <a:p>
            <a:pPr marL="0" indent="0" algn="ctr">
              <a:buNone/>
            </a:pPr>
            <a:r>
              <a:rPr lang="en-GB" sz="3600" dirty="0" err="1"/>
              <a:t>Fjortoft</a:t>
            </a:r>
            <a:r>
              <a:rPr lang="en-GB" sz="3600" dirty="0"/>
              <a:t> (2000) explored the learning effects from playing in a natural environment on motor development.   </a:t>
            </a:r>
            <a:r>
              <a:rPr lang="en-GB" sz="3600" dirty="0" err="1"/>
              <a:t>Grahn</a:t>
            </a:r>
            <a:r>
              <a:rPr lang="en-GB" sz="3600" dirty="0"/>
              <a:t> </a:t>
            </a:r>
            <a:r>
              <a:rPr lang="en-GB" sz="3600" i="1" dirty="0"/>
              <a:t>et al</a:t>
            </a:r>
            <a:r>
              <a:rPr lang="en-GB" sz="3600" dirty="0"/>
              <a:t>., (1997, cited in </a:t>
            </a:r>
            <a:r>
              <a:rPr lang="en-GB" sz="3600" dirty="0" err="1"/>
              <a:t>Fjortoft</a:t>
            </a:r>
            <a:r>
              <a:rPr lang="en-GB" sz="3600" dirty="0"/>
              <a:t>, 2000 and </a:t>
            </a:r>
            <a:r>
              <a:rPr lang="en-GB" sz="3600" dirty="0" err="1"/>
              <a:t>Mygind</a:t>
            </a:r>
            <a:r>
              <a:rPr lang="en-GB" sz="3600" dirty="0"/>
              <a:t>, 2007) found that children playing in an outdoor environment which included natural environments had better physical fitness, motor skills and coordination, concentration abilities and less absence due to illness than children in an urban environment</a:t>
            </a:r>
            <a:r>
              <a:rPr lang="en-GB" sz="2700" dirty="0"/>
              <a:t>.</a:t>
            </a:r>
            <a:endParaRPr lang="en-US" sz="2700" dirty="0"/>
          </a:p>
        </p:txBody>
      </p:sp>
      <p:sp>
        <p:nvSpPr>
          <p:cNvPr id="4" name="Title 1">
            <a:extLst>
              <a:ext uri="{FF2B5EF4-FFF2-40B4-BE49-F238E27FC236}">
                <a16:creationId xmlns:a16="http://schemas.microsoft.com/office/drawing/2014/main" id="{D9F8F680-A308-974F-A40D-5B77A5CB75E4}"/>
              </a:ext>
            </a:extLst>
          </p:cNvPr>
          <p:cNvSpPr>
            <a:spLocks noGrp="1"/>
          </p:cNvSpPr>
          <p:nvPr>
            <p:ph type="title"/>
          </p:nvPr>
        </p:nvSpPr>
        <p:spPr>
          <a:xfrm>
            <a:off x="1490870" y="274638"/>
            <a:ext cx="9919252" cy="1143000"/>
          </a:xfrm>
        </p:spPr>
        <p:txBody>
          <a:bodyPr>
            <a:normAutofit/>
          </a:bodyPr>
          <a:lstStyle/>
          <a:p>
            <a:r>
              <a:rPr lang="en-GB" b="1" dirty="0">
                <a:solidFill>
                  <a:schemeClr val="accent5">
                    <a:lumMod val="75000"/>
                  </a:schemeClr>
                </a:solidFill>
              </a:rPr>
              <a:t>Developing motor skills in the outdoors</a:t>
            </a:r>
          </a:p>
        </p:txBody>
      </p:sp>
    </p:spTree>
    <p:extLst>
      <p:ext uri="{BB962C8B-B14F-4D97-AF65-F5344CB8AC3E}">
        <p14:creationId xmlns:p14="http://schemas.microsoft.com/office/powerpoint/2010/main" val="36191001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8540" y="354766"/>
            <a:ext cx="11330608" cy="4510178"/>
          </a:xfrm>
        </p:spPr>
        <p:txBody>
          <a:bodyPr>
            <a:noAutofit/>
          </a:bodyPr>
          <a:lstStyle/>
          <a:p>
            <a:r>
              <a:rPr lang="en-GB" sz="3600" dirty="0" err="1"/>
              <a:t>Fjortoft</a:t>
            </a:r>
            <a:r>
              <a:rPr lang="en-GB" sz="3600" dirty="0"/>
              <a:t> (2004) maintains that the diversity of affordances in the natural environment encourages a wide range of physical actions and in so doing develops motor competency</a:t>
            </a:r>
          </a:p>
          <a:p>
            <a:pPr marL="0" indent="0">
              <a:buNone/>
            </a:pPr>
            <a:endParaRPr lang="en-GB" sz="3600" dirty="0"/>
          </a:p>
          <a:p>
            <a:r>
              <a:rPr lang="en-GB" sz="3600" dirty="0"/>
              <a:t>She highlights the importance of the environmental complexity and diversity in nature as an important influence on physically active play (</a:t>
            </a:r>
            <a:r>
              <a:rPr lang="en-GB" sz="3600" dirty="0" err="1"/>
              <a:t>Fjortoft</a:t>
            </a:r>
            <a:r>
              <a:rPr lang="en-GB" sz="3600" dirty="0"/>
              <a:t>, 2000, 2004).</a:t>
            </a:r>
          </a:p>
          <a:p>
            <a:pPr marL="0" indent="0">
              <a:buNone/>
            </a:pPr>
            <a:r>
              <a:rPr lang="en-GB" sz="3200" i="1" dirty="0"/>
              <a:t>The above therefore aids to develop physical competence </a:t>
            </a:r>
            <a:r>
              <a:rPr lang="is-IS" sz="3200" i="1" dirty="0"/>
              <a:t>…which is an attribute of physical literacy</a:t>
            </a:r>
            <a:endParaRPr lang="en-US" sz="3200" i="1" dirty="0"/>
          </a:p>
        </p:txBody>
      </p:sp>
    </p:spTree>
    <p:extLst>
      <p:ext uri="{BB962C8B-B14F-4D97-AF65-F5344CB8AC3E}">
        <p14:creationId xmlns:p14="http://schemas.microsoft.com/office/powerpoint/2010/main" val="18672914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19755-AA0F-5B46-A067-7737625B4CAF}"/>
              </a:ext>
            </a:extLst>
          </p:cNvPr>
          <p:cNvSpPr>
            <a:spLocks noGrp="1"/>
          </p:cNvSpPr>
          <p:nvPr>
            <p:ph type="title"/>
          </p:nvPr>
        </p:nvSpPr>
        <p:spPr>
          <a:xfrm>
            <a:off x="1591734" y="109306"/>
            <a:ext cx="7849145" cy="1241875"/>
          </a:xfrm>
        </p:spPr>
        <p:txBody>
          <a:bodyPr>
            <a:normAutofit/>
          </a:bodyPr>
          <a:lstStyle/>
          <a:p>
            <a:r>
              <a:rPr lang="en-GB" sz="3600" b="1" dirty="0">
                <a:solidFill>
                  <a:schemeClr val="accent5">
                    <a:lumMod val="75000"/>
                  </a:schemeClr>
                </a:solidFill>
              </a:rPr>
              <a:t>Creating and Writing a Report</a:t>
            </a:r>
            <a:br>
              <a:rPr lang="en-GB" sz="3600" b="1" dirty="0">
                <a:solidFill>
                  <a:schemeClr val="accent5">
                    <a:lumMod val="75000"/>
                  </a:schemeClr>
                </a:solidFill>
              </a:rPr>
            </a:br>
            <a:r>
              <a:rPr lang="en-GB" sz="3600" b="1" i="1" dirty="0" err="1">
                <a:solidFill>
                  <a:schemeClr val="accent5">
                    <a:lumMod val="75000"/>
                  </a:schemeClr>
                </a:solidFill>
              </a:rPr>
              <a:t>Creu</a:t>
            </a:r>
            <a:r>
              <a:rPr lang="en-GB" sz="3600" b="1" i="1" dirty="0">
                <a:solidFill>
                  <a:schemeClr val="accent5">
                    <a:lumMod val="75000"/>
                  </a:schemeClr>
                </a:solidFill>
              </a:rPr>
              <a:t> ac </a:t>
            </a:r>
            <a:r>
              <a:rPr lang="en-GB" sz="3600" b="1" i="1" dirty="0" err="1">
                <a:solidFill>
                  <a:schemeClr val="accent5">
                    <a:lumMod val="75000"/>
                  </a:schemeClr>
                </a:solidFill>
              </a:rPr>
              <a:t>Ysgrifennu</a:t>
            </a:r>
            <a:r>
              <a:rPr lang="en-GB" sz="3600" b="1" i="1" dirty="0">
                <a:solidFill>
                  <a:schemeClr val="accent5">
                    <a:lumMod val="75000"/>
                  </a:schemeClr>
                </a:solidFill>
              </a:rPr>
              <a:t> </a:t>
            </a:r>
            <a:r>
              <a:rPr lang="en-GB" sz="3600" b="1" i="1" dirty="0" err="1">
                <a:solidFill>
                  <a:schemeClr val="accent5">
                    <a:lumMod val="75000"/>
                  </a:schemeClr>
                </a:solidFill>
              </a:rPr>
              <a:t>Adroddiad</a:t>
            </a:r>
            <a:endParaRPr lang="en-GB" sz="3600" b="1" i="1" dirty="0">
              <a:solidFill>
                <a:schemeClr val="accent5">
                  <a:lumMod val="75000"/>
                </a:schemeClr>
              </a:solidFill>
            </a:endParaRPr>
          </a:p>
        </p:txBody>
      </p:sp>
      <p:pic>
        <p:nvPicPr>
          <p:cNvPr id="15" name="Picture 8" descr="Creating a Moodle LMS with Active Directory Users | Dale ...">
            <a:extLst>
              <a:ext uri="{FF2B5EF4-FFF2-40B4-BE49-F238E27FC236}">
                <a16:creationId xmlns:a16="http://schemas.microsoft.com/office/drawing/2014/main" id="{9D8597DB-BCCF-F945-B845-0BE10A66DF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7220" y="3159917"/>
            <a:ext cx="3212488" cy="2346902"/>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descr="A picture containing text, screenshot, monitor, indoor&#10;&#10;Description automatically generated">
            <a:extLst>
              <a:ext uri="{FF2B5EF4-FFF2-40B4-BE49-F238E27FC236}">
                <a16:creationId xmlns:a16="http://schemas.microsoft.com/office/drawing/2014/main" id="{BC7F567B-0EE9-F441-A4D6-FE02103CFB65}"/>
              </a:ext>
            </a:extLst>
          </p:cNvPr>
          <p:cNvPicPr>
            <a:picLocks noChangeAspect="1"/>
          </p:cNvPicPr>
          <p:nvPr/>
        </p:nvPicPr>
        <p:blipFill rotWithShape="1">
          <a:blip r:embed="rId4">
            <a:extLst>
              <a:ext uri="{28A0092B-C50C-407E-A947-70E740481C1C}">
                <a14:useLocalDpi xmlns:a14="http://schemas.microsoft.com/office/drawing/2010/main" val="0"/>
              </a:ext>
            </a:extLst>
          </a:blip>
          <a:srcRect l="14563" t="67786" r="68112" b="10497"/>
          <a:stretch/>
        </p:blipFill>
        <p:spPr>
          <a:xfrm>
            <a:off x="6736016" y="2048933"/>
            <a:ext cx="4797509" cy="3457886"/>
          </a:xfrm>
          <a:prstGeom prst="rect">
            <a:avLst/>
          </a:prstGeom>
          <a:noFill/>
        </p:spPr>
      </p:pic>
      <p:sp>
        <p:nvSpPr>
          <p:cNvPr id="18" name="TextBox 17">
            <a:extLst>
              <a:ext uri="{FF2B5EF4-FFF2-40B4-BE49-F238E27FC236}">
                <a16:creationId xmlns:a16="http://schemas.microsoft.com/office/drawing/2014/main" id="{EF93F3D5-EE6C-4641-92EC-73FF48FECAE5}"/>
              </a:ext>
            </a:extLst>
          </p:cNvPr>
          <p:cNvSpPr txBox="1"/>
          <p:nvPr/>
        </p:nvSpPr>
        <p:spPr>
          <a:xfrm>
            <a:off x="568477" y="1793134"/>
            <a:ext cx="5104190" cy="1077218"/>
          </a:xfrm>
          <a:prstGeom prst="rect">
            <a:avLst/>
          </a:prstGeom>
          <a:noFill/>
        </p:spPr>
        <p:txBody>
          <a:bodyPr wrap="square" rtlCol="0">
            <a:spAutoFit/>
          </a:bodyPr>
          <a:lstStyle/>
          <a:p>
            <a:r>
              <a:rPr lang="en-GB" sz="3200" b="1" dirty="0"/>
              <a:t>ASSESSMENT 1: Report</a:t>
            </a:r>
          </a:p>
          <a:p>
            <a:r>
              <a:rPr lang="en-GB" sz="3200" b="1" dirty="0"/>
              <a:t>ASESIAD 1: </a:t>
            </a:r>
            <a:r>
              <a:rPr lang="en-GB" sz="3200" b="1" dirty="0" err="1"/>
              <a:t>Adroddiad</a:t>
            </a:r>
            <a:endParaRPr lang="en-GB" sz="3200" b="1" dirty="0"/>
          </a:p>
        </p:txBody>
      </p:sp>
    </p:spTree>
    <p:extLst>
      <p:ext uri="{BB962C8B-B14F-4D97-AF65-F5344CB8AC3E}">
        <p14:creationId xmlns:p14="http://schemas.microsoft.com/office/powerpoint/2010/main" val="17929012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8C8F14D-6DBF-A746-BBBE-715965CF1CFD}"/>
              </a:ext>
            </a:extLst>
          </p:cNvPr>
          <p:cNvSpPr>
            <a:spLocks noGrp="1"/>
          </p:cNvSpPr>
          <p:nvPr>
            <p:ph type="title"/>
          </p:nvPr>
        </p:nvSpPr>
        <p:spPr>
          <a:xfrm>
            <a:off x="1981200" y="-171400"/>
            <a:ext cx="8229600" cy="1143000"/>
          </a:xfrm>
        </p:spPr>
        <p:txBody>
          <a:bodyPr/>
          <a:lstStyle/>
          <a:p>
            <a:r>
              <a:rPr lang="en-US" dirty="0"/>
              <a:t>Documents to support lecture</a:t>
            </a:r>
          </a:p>
        </p:txBody>
      </p:sp>
      <p:pic>
        <p:nvPicPr>
          <p:cNvPr id="8" name="Content Placeholder 7" descr="A picture containing person, sign, person, holding&#10;&#10;Description automatically generated">
            <a:extLst>
              <a:ext uri="{FF2B5EF4-FFF2-40B4-BE49-F238E27FC236}">
                <a16:creationId xmlns:a16="http://schemas.microsoft.com/office/drawing/2014/main" id="{3209EC7D-5811-1D41-9C28-CEC2CDCB4DA9}"/>
              </a:ext>
            </a:extLst>
          </p:cNvPr>
          <p:cNvPicPr>
            <a:picLocks noGrp="1" noChangeAspect="1"/>
          </p:cNvPicPr>
          <p:nvPr>
            <p:ph sz="half" idx="1"/>
          </p:nvPr>
        </p:nvPicPr>
        <p:blipFill>
          <a:blip r:embed="rId3"/>
          <a:stretch>
            <a:fillRect/>
          </a:stretch>
        </p:blipFill>
        <p:spPr>
          <a:xfrm>
            <a:off x="2567608" y="1017698"/>
            <a:ext cx="3168352" cy="4291839"/>
          </a:xfrm>
        </p:spPr>
      </p:pic>
      <p:pic>
        <p:nvPicPr>
          <p:cNvPr id="10" name="Content Placeholder 9" descr="A group of people holding a sign&#10;&#10;Description automatically generated">
            <a:extLst>
              <a:ext uri="{FF2B5EF4-FFF2-40B4-BE49-F238E27FC236}">
                <a16:creationId xmlns:a16="http://schemas.microsoft.com/office/drawing/2014/main" id="{07E74B02-B21D-FF44-B5BF-10631D73F03C}"/>
              </a:ext>
            </a:extLst>
          </p:cNvPr>
          <p:cNvPicPr>
            <a:picLocks noGrp="1" noChangeAspect="1"/>
          </p:cNvPicPr>
          <p:nvPr>
            <p:ph sz="half" idx="2"/>
          </p:nvPr>
        </p:nvPicPr>
        <p:blipFill>
          <a:blip r:embed="rId4"/>
          <a:stretch>
            <a:fillRect/>
          </a:stretch>
        </p:blipFill>
        <p:spPr>
          <a:xfrm>
            <a:off x="6839626" y="1088318"/>
            <a:ext cx="3168352" cy="4317774"/>
          </a:xfrm>
        </p:spPr>
      </p:pic>
    </p:spTree>
    <p:extLst>
      <p:ext uri="{BB962C8B-B14F-4D97-AF65-F5344CB8AC3E}">
        <p14:creationId xmlns:p14="http://schemas.microsoft.com/office/powerpoint/2010/main" val="14658503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group of people holding a sign&#10;&#10;Description automatically generated">
            <a:extLst>
              <a:ext uri="{FF2B5EF4-FFF2-40B4-BE49-F238E27FC236}">
                <a16:creationId xmlns:a16="http://schemas.microsoft.com/office/drawing/2014/main" id="{4A363F2E-52E3-9C49-A974-DC808DF71012}"/>
              </a:ext>
            </a:extLst>
          </p:cNvPr>
          <p:cNvPicPr>
            <a:picLocks noGrp="1" noChangeAspect="1"/>
          </p:cNvPicPr>
          <p:nvPr>
            <p:ph sz="half" idx="1"/>
          </p:nvPr>
        </p:nvPicPr>
        <p:blipFill>
          <a:blip r:embed="rId3"/>
          <a:stretch>
            <a:fillRect/>
          </a:stretch>
        </p:blipFill>
        <p:spPr>
          <a:xfrm>
            <a:off x="2423592" y="231660"/>
            <a:ext cx="3694334" cy="5059479"/>
          </a:xfrm>
        </p:spPr>
      </p:pic>
      <p:pic>
        <p:nvPicPr>
          <p:cNvPr id="10" name="Content Placeholder 9" descr="A group of people holding a sign&#10;&#10;Description automatically generated">
            <a:extLst>
              <a:ext uri="{FF2B5EF4-FFF2-40B4-BE49-F238E27FC236}">
                <a16:creationId xmlns:a16="http://schemas.microsoft.com/office/drawing/2014/main" id="{B2F5D1F0-B2E6-0B49-88C9-7408912792DD}"/>
              </a:ext>
            </a:extLst>
          </p:cNvPr>
          <p:cNvPicPr>
            <a:picLocks noGrp="1" noChangeAspect="1"/>
          </p:cNvPicPr>
          <p:nvPr>
            <p:ph sz="half" idx="2"/>
          </p:nvPr>
        </p:nvPicPr>
        <p:blipFill>
          <a:blip r:embed="rId4"/>
          <a:stretch>
            <a:fillRect/>
          </a:stretch>
        </p:blipFill>
        <p:spPr>
          <a:xfrm>
            <a:off x="6682199" y="260061"/>
            <a:ext cx="3694334" cy="5025125"/>
          </a:xfrm>
        </p:spPr>
      </p:pic>
    </p:spTree>
    <p:extLst>
      <p:ext uri="{BB962C8B-B14F-4D97-AF65-F5344CB8AC3E}">
        <p14:creationId xmlns:p14="http://schemas.microsoft.com/office/powerpoint/2010/main" val="41426234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5C6B60E0-089E-2F45-A273-4B658D63EDFB}"/>
              </a:ext>
            </a:extLst>
          </p:cNvPr>
          <p:cNvPicPr>
            <a:picLocks noGrp="1" noChangeAspect="1"/>
          </p:cNvPicPr>
          <p:nvPr>
            <p:ph sz="half" idx="1"/>
          </p:nvPr>
        </p:nvPicPr>
        <p:blipFill>
          <a:blip r:embed="rId3"/>
          <a:stretch>
            <a:fillRect/>
          </a:stretch>
        </p:blipFill>
        <p:spPr>
          <a:xfrm>
            <a:off x="1861450" y="386093"/>
            <a:ext cx="4234551" cy="5992424"/>
          </a:xfrm>
        </p:spPr>
      </p:pic>
      <p:pic>
        <p:nvPicPr>
          <p:cNvPr id="8" name="Picture 7" descr="A picture containing person, person, sitting, holding&#10;&#10;Description automatically generated">
            <a:extLst>
              <a:ext uri="{FF2B5EF4-FFF2-40B4-BE49-F238E27FC236}">
                <a16:creationId xmlns:a16="http://schemas.microsoft.com/office/drawing/2014/main" id="{A68DB18D-471C-9845-B621-20CF6ED79D50}"/>
              </a:ext>
            </a:extLst>
          </p:cNvPr>
          <p:cNvPicPr>
            <a:picLocks noChangeAspect="1"/>
          </p:cNvPicPr>
          <p:nvPr/>
        </p:nvPicPr>
        <p:blipFill>
          <a:blip r:embed="rId4"/>
          <a:stretch>
            <a:fillRect/>
          </a:stretch>
        </p:blipFill>
        <p:spPr>
          <a:xfrm>
            <a:off x="6528048" y="548681"/>
            <a:ext cx="3960440" cy="5392463"/>
          </a:xfrm>
          <a:prstGeom prst="rect">
            <a:avLst/>
          </a:prstGeom>
        </p:spPr>
      </p:pic>
    </p:spTree>
    <p:extLst>
      <p:ext uri="{BB962C8B-B14F-4D97-AF65-F5344CB8AC3E}">
        <p14:creationId xmlns:p14="http://schemas.microsoft.com/office/powerpoint/2010/main" val="37609939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D7C4EC40-5058-1F4A-86D7-0A2CBA26B354}"/>
              </a:ext>
            </a:extLst>
          </p:cNvPr>
          <p:cNvPicPr>
            <a:picLocks noGrp="1" noChangeAspect="1"/>
          </p:cNvPicPr>
          <p:nvPr>
            <p:ph sz="half" idx="1"/>
          </p:nvPr>
        </p:nvPicPr>
        <p:blipFill>
          <a:blip r:embed="rId3"/>
          <a:stretch>
            <a:fillRect/>
          </a:stretch>
        </p:blipFill>
        <p:spPr>
          <a:xfrm>
            <a:off x="1932602" y="277990"/>
            <a:ext cx="3731351" cy="5280333"/>
          </a:xfrm>
        </p:spPr>
      </p:pic>
      <p:pic>
        <p:nvPicPr>
          <p:cNvPr id="8" name="Content Placeholder 7">
            <a:extLst>
              <a:ext uri="{FF2B5EF4-FFF2-40B4-BE49-F238E27FC236}">
                <a16:creationId xmlns:a16="http://schemas.microsoft.com/office/drawing/2014/main" id="{F3E0D95F-331F-7142-9AE7-24A7CCD113BC}"/>
              </a:ext>
            </a:extLst>
          </p:cNvPr>
          <p:cNvPicPr>
            <a:picLocks noGrp="1" noChangeAspect="1"/>
          </p:cNvPicPr>
          <p:nvPr>
            <p:ph sz="half" idx="2"/>
          </p:nvPr>
        </p:nvPicPr>
        <p:blipFill>
          <a:blip r:embed="rId4"/>
          <a:stretch>
            <a:fillRect/>
          </a:stretch>
        </p:blipFill>
        <p:spPr>
          <a:xfrm>
            <a:off x="6528051" y="246154"/>
            <a:ext cx="3753848" cy="5312169"/>
          </a:xfrm>
        </p:spPr>
      </p:pic>
    </p:spTree>
    <p:extLst>
      <p:ext uri="{BB962C8B-B14F-4D97-AF65-F5344CB8AC3E}">
        <p14:creationId xmlns:p14="http://schemas.microsoft.com/office/powerpoint/2010/main" val="4167699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04C706D-3B35-4034-9CFD-4B93CE2C9E1D}"/>
              </a:ext>
            </a:extLst>
          </p:cNvPr>
          <p:cNvSpPr>
            <a:spLocks noGrp="1"/>
          </p:cNvSpPr>
          <p:nvPr>
            <p:ph type="title"/>
          </p:nvPr>
        </p:nvSpPr>
        <p:spPr>
          <a:xfrm>
            <a:off x="1752600" y="197767"/>
            <a:ext cx="8686800" cy="1143000"/>
          </a:xfrm>
        </p:spPr>
        <p:txBody>
          <a:bodyPr/>
          <a:lstStyle/>
          <a:p>
            <a:r>
              <a:rPr lang="en-US" b="1" dirty="0">
                <a:solidFill>
                  <a:schemeClr val="accent5">
                    <a:lumMod val="75000"/>
                  </a:schemeClr>
                </a:solidFill>
              </a:rPr>
              <a:t>What’s good about this photo?</a:t>
            </a:r>
          </a:p>
        </p:txBody>
      </p:sp>
      <p:pic>
        <p:nvPicPr>
          <p:cNvPr id="4" name="Content Placeholder 3">
            <a:extLst>
              <a:ext uri="{FF2B5EF4-FFF2-40B4-BE49-F238E27FC236}">
                <a16:creationId xmlns:a16="http://schemas.microsoft.com/office/drawing/2014/main" id="{7047C13C-5D0D-A545-92D2-2E0FCC5FB4DD}"/>
              </a:ext>
            </a:extLst>
          </p:cNvPr>
          <p:cNvPicPr>
            <a:picLocks noChangeAspect="1"/>
          </p:cNvPicPr>
          <p:nvPr/>
        </p:nvPicPr>
        <p:blipFill rotWithShape="1">
          <a:blip r:embed="rId2">
            <a:extLst>
              <a:ext uri="{28A0092B-C50C-407E-A947-70E740481C1C}">
                <a14:useLocalDpi xmlns:a14="http://schemas.microsoft.com/office/drawing/2010/main" val="0"/>
              </a:ext>
            </a:extLst>
          </a:blip>
          <a:srcRect b="32246"/>
          <a:stretch/>
        </p:blipFill>
        <p:spPr bwMode="auto">
          <a:xfrm>
            <a:off x="1981200" y="1600201"/>
            <a:ext cx="8229600" cy="391703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 uri="{FAA26D3D-D897-4be2-8F04-BA451C77F1D7}">
              <ma14:placeholderFlag xmlns:mc="http://schemas.openxmlformats.org/markup-compatibility/2006" xmlns:mv="urn:schemas-microsoft-com:mac:vml" xmlns="" xmlns:ma14="http://schemas.microsoft.com/office/mac/drawingml/2011/main" val="1"/>
            </a:ext>
          </a:extLst>
        </p:spPr>
      </p:pic>
    </p:spTree>
    <p:extLst>
      <p:ext uri="{BB962C8B-B14F-4D97-AF65-F5344CB8AC3E}">
        <p14:creationId xmlns:p14="http://schemas.microsoft.com/office/powerpoint/2010/main" val="1999935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FC9CC-F188-B549-ACCF-D3A8D2293062}"/>
              </a:ext>
            </a:extLst>
          </p:cNvPr>
          <p:cNvSpPr>
            <a:spLocks noGrp="1"/>
          </p:cNvSpPr>
          <p:nvPr>
            <p:ph type="title"/>
          </p:nvPr>
        </p:nvSpPr>
        <p:spPr>
          <a:xfrm>
            <a:off x="1775520" y="2285992"/>
            <a:ext cx="8435280" cy="1143000"/>
          </a:xfrm>
        </p:spPr>
        <p:txBody>
          <a:bodyPr>
            <a:normAutofit fontScale="90000"/>
          </a:bodyPr>
          <a:lstStyle/>
          <a:p>
            <a:r>
              <a:rPr lang="en-US" b="1" dirty="0">
                <a:solidFill>
                  <a:schemeClr val="accent5">
                    <a:lumMod val="75000"/>
                  </a:schemeClr>
                </a:solidFill>
              </a:rPr>
              <a:t>2nd School Visit :</a:t>
            </a:r>
            <a:r>
              <a:rPr lang="en-US" b="1" dirty="0" err="1">
                <a:solidFill>
                  <a:schemeClr val="accent5">
                    <a:lumMod val="75000"/>
                  </a:schemeClr>
                </a:solidFill>
              </a:rPr>
              <a:t>Tavernspite</a:t>
            </a:r>
            <a:br>
              <a:rPr lang="en-US" b="1" dirty="0">
                <a:solidFill>
                  <a:schemeClr val="accent5">
                    <a:lumMod val="75000"/>
                  </a:schemeClr>
                </a:solidFill>
              </a:rPr>
            </a:br>
            <a:br>
              <a:rPr lang="en-US" b="1" dirty="0">
                <a:solidFill>
                  <a:schemeClr val="accent5">
                    <a:lumMod val="75000"/>
                  </a:schemeClr>
                </a:solidFill>
              </a:rPr>
            </a:br>
            <a:r>
              <a:rPr lang="en-US" b="1" dirty="0">
                <a:solidFill>
                  <a:schemeClr val="accent5">
                    <a:lumMod val="75000"/>
                  </a:schemeClr>
                </a:solidFill>
              </a:rPr>
              <a:t> 2ail </a:t>
            </a:r>
            <a:r>
              <a:rPr lang="en-US" b="1" dirty="0" err="1">
                <a:solidFill>
                  <a:schemeClr val="accent5">
                    <a:lumMod val="75000"/>
                  </a:schemeClr>
                </a:solidFill>
              </a:rPr>
              <a:t>Ymweliad</a:t>
            </a:r>
            <a:r>
              <a:rPr lang="en-US" b="1" dirty="0">
                <a:solidFill>
                  <a:schemeClr val="accent5">
                    <a:lumMod val="75000"/>
                  </a:schemeClr>
                </a:solidFill>
              </a:rPr>
              <a:t> Ysgol :</a:t>
            </a:r>
            <a:r>
              <a:rPr lang="en-US" b="1" dirty="0" err="1">
                <a:solidFill>
                  <a:schemeClr val="accent5">
                    <a:lumMod val="75000"/>
                  </a:schemeClr>
                </a:solidFill>
              </a:rPr>
              <a:t>Tavernspite</a:t>
            </a:r>
            <a:br>
              <a:rPr lang="en-US" b="1" dirty="0">
                <a:solidFill>
                  <a:schemeClr val="accent5">
                    <a:lumMod val="75000"/>
                  </a:schemeClr>
                </a:solidFill>
              </a:rPr>
            </a:br>
            <a:br>
              <a:rPr lang="en-US" b="1" dirty="0">
                <a:solidFill>
                  <a:schemeClr val="accent5">
                    <a:lumMod val="75000"/>
                  </a:schemeClr>
                </a:solidFill>
              </a:rPr>
            </a:br>
            <a:r>
              <a:rPr lang="en-US" b="1" dirty="0">
                <a:solidFill>
                  <a:schemeClr val="accent5">
                    <a:lumMod val="75000"/>
                  </a:schemeClr>
                </a:solidFill>
              </a:rPr>
              <a:t>21</a:t>
            </a:r>
            <a:r>
              <a:rPr lang="en-US" b="1" baseline="30000" dirty="0">
                <a:solidFill>
                  <a:schemeClr val="accent5">
                    <a:lumMod val="75000"/>
                  </a:schemeClr>
                </a:solidFill>
              </a:rPr>
              <a:t>st</a:t>
            </a:r>
            <a:r>
              <a:rPr lang="en-US" b="1" dirty="0">
                <a:solidFill>
                  <a:schemeClr val="accent5">
                    <a:lumMod val="75000"/>
                  </a:schemeClr>
                </a:solidFill>
              </a:rPr>
              <a:t> October, 2025</a:t>
            </a:r>
          </a:p>
        </p:txBody>
      </p:sp>
    </p:spTree>
    <p:extLst>
      <p:ext uri="{BB962C8B-B14F-4D97-AF65-F5344CB8AC3E}">
        <p14:creationId xmlns:p14="http://schemas.microsoft.com/office/powerpoint/2010/main" val="11928387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20F4B-7A33-EA40-BA2D-B9807A1B7D5E}"/>
              </a:ext>
            </a:extLst>
          </p:cNvPr>
          <p:cNvSpPr>
            <a:spLocks noGrp="1"/>
          </p:cNvSpPr>
          <p:nvPr>
            <p:ph type="title"/>
          </p:nvPr>
        </p:nvSpPr>
        <p:spPr/>
        <p:txBody>
          <a:bodyPr/>
          <a:lstStyle/>
          <a:p>
            <a:r>
              <a:rPr lang="en-US" b="1" dirty="0">
                <a:solidFill>
                  <a:schemeClr val="accent5">
                    <a:lumMod val="75000"/>
                  </a:schemeClr>
                </a:solidFill>
              </a:rPr>
              <a:t>Consider / </a:t>
            </a:r>
            <a:r>
              <a:rPr lang="en-US" b="1" dirty="0" err="1">
                <a:solidFill>
                  <a:schemeClr val="accent5">
                    <a:lumMod val="75000"/>
                  </a:schemeClr>
                </a:solidFill>
              </a:rPr>
              <a:t>Ystyriwch</a:t>
            </a:r>
            <a:r>
              <a:rPr lang="en-US" b="1" dirty="0">
                <a:solidFill>
                  <a:schemeClr val="accent5">
                    <a:lumMod val="75000"/>
                  </a:schemeClr>
                </a:solidFill>
              </a:rPr>
              <a:t> </a:t>
            </a:r>
          </a:p>
        </p:txBody>
      </p:sp>
      <p:sp>
        <p:nvSpPr>
          <p:cNvPr id="3" name="Content Placeholder 2">
            <a:extLst>
              <a:ext uri="{FF2B5EF4-FFF2-40B4-BE49-F238E27FC236}">
                <a16:creationId xmlns:a16="http://schemas.microsoft.com/office/drawing/2014/main" id="{97F05AF5-E9CF-0942-978A-50F842C1F4DF}"/>
              </a:ext>
            </a:extLst>
          </p:cNvPr>
          <p:cNvSpPr>
            <a:spLocks noGrp="1"/>
          </p:cNvSpPr>
          <p:nvPr>
            <p:ph sz="half" idx="1"/>
          </p:nvPr>
        </p:nvSpPr>
        <p:spPr>
          <a:xfrm>
            <a:off x="2444168" y="1431377"/>
            <a:ext cx="7787208" cy="1143001"/>
          </a:xfrm>
        </p:spPr>
        <p:txBody>
          <a:bodyPr/>
          <a:lstStyle/>
          <a:p>
            <a:r>
              <a:rPr lang="en-US" dirty="0"/>
              <a:t>Review practical activities</a:t>
            </a:r>
          </a:p>
          <a:p>
            <a:r>
              <a:rPr lang="en-US" dirty="0"/>
              <a:t>Consider impact of the activities on</a:t>
            </a:r>
          </a:p>
        </p:txBody>
      </p:sp>
      <p:sp>
        <p:nvSpPr>
          <p:cNvPr id="4" name="Content Placeholder 3">
            <a:extLst>
              <a:ext uri="{FF2B5EF4-FFF2-40B4-BE49-F238E27FC236}">
                <a16:creationId xmlns:a16="http://schemas.microsoft.com/office/drawing/2014/main" id="{0AA88042-B087-644B-AB78-D61F19A96664}"/>
              </a:ext>
            </a:extLst>
          </p:cNvPr>
          <p:cNvSpPr>
            <a:spLocks noGrp="1"/>
          </p:cNvSpPr>
          <p:nvPr>
            <p:ph sz="half" idx="2"/>
          </p:nvPr>
        </p:nvSpPr>
        <p:spPr>
          <a:xfrm>
            <a:off x="2963652" y="2906344"/>
            <a:ext cx="6707088" cy="2520281"/>
          </a:xfrm>
        </p:spPr>
        <p:txBody>
          <a:bodyPr/>
          <a:lstStyle/>
          <a:p>
            <a:pPr marL="0" indent="0">
              <a:buNone/>
            </a:pPr>
            <a:r>
              <a:rPr lang="en-US" sz="3600" dirty="0"/>
              <a:t>(</a:t>
            </a:r>
            <a:r>
              <a:rPr lang="en-US" sz="3600" dirty="0" err="1"/>
              <a:t>i</a:t>
            </a:r>
            <a:r>
              <a:rPr lang="en-US" sz="3600" dirty="0"/>
              <a:t>)Physical development</a:t>
            </a:r>
          </a:p>
          <a:p>
            <a:pPr marL="0" indent="0">
              <a:buNone/>
            </a:pPr>
            <a:r>
              <a:rPr lang="en-US" sz="3600" dirty="0"/>
              <a:t>(ii)Social interactions</a:t>
            </a:r>
          </a:p>
          <a:p>
            <a:pPr marL="0" indent="0">
              <a:buNone/>
            </a:pPr>
            <a:r>
              <a:rPr lang="en-US" sz="3600" dirty="0"/>
              <a:t>(iii)Mechanisms in the brain</a:t>
            </a:r>
          </a:p>
          <a:p>
            <a:pPr marL="0" indent="0">
              <a:buNone/>
            </a:pPr>
            <a:r>
              <a:rPr lang="en-US" sz="3600" dirty="0"/>
              <a:t>(iv)</a:t>
            </a:r>
            <a:r>
              <a:rPr lang="en-US" sz="3600" dirty="0" err="1"/>
              <a:t>Individualised</a:t>
            </a:r>
            <a:r>
              <a:rPr lang="en-US" sz="3600" dirty="0"/>
              <a:t> curriculum </a:t>
            </a:r>
          </a:p>
        </p:txBody>
      </p:sp>
    </p:spTree>
    <p:extLst>
      <p:ext uri="{BB962C8B-B14F-4D97-AF65-F5344CB8AC3E}">
        <p14:creationId xmlns:p14="http://schemas.microsoft.com/office/powerpoint/2010/main" val="32923433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DDD5F-F61A-8C45-9F0D-B0FA7F2F2198}"/>
              </a:ext>
            </a:extLst>
          </p:cNvPr>
          <p:cNvSpPr>
            <a:spLocks noGrp="1"/>
          </p:cNvSpPr>
          <p:nvPr>
            <p:ph type="title"/>
          </p:nvPr>
        </p:nvSpPr>
        <p:spPr>
          <a:xfrm>
            <a:off x="1979514" y="-109661"/>
            <a:ext cx="8229600" cy="1143000"/>
          </a:xfrm>
        </p:spPr>
        <p:txBody>
          <a:bodyPr>
            <a:normAutofit fontScale="90000"/>
          </a:bodyPr>
          <a:lstStyle/>
          <a:p>
            <a:r>
              <a:rPr lang="en-US" dirty="0"/>
              <a:t>  </a:t>
            </a:r>
            <a:br>
              <a:rPr lang="en-US" dirty="0"/>
            </a:br>
            <a:r>
              <a:rPr lang="en-US" dirty="0"/>
              <a:t>Content of Practical Session</a:t>
            </a:r>
            <a:br>
              <a:rPr lang="en-US" dirty="0"/>
            </a:br>
            <a:r>
              <a:rPr lang="en-US" dirty="0"/>
              <a:t>Fundamental Movement Skills</a:t>
            </a:r>
          </a:p>
        </p:txBody>
      </p:sp>
      <p:sp>
        <p:nvSpPr>
          <p:cNvPr id="4" name="Content Placeholder 3">
            <a:extLst>
              <a:ext uri="{FF2B5EF4-FFF2-40B4-BE49-F238E27FC236}">
                <a16:creationId xmlns:a16="http://schemas.microsoft.com/office/drawing/2014/main" id="{FC6D18C1-B413-5D45-A362-CFD3A5F489F5}"/>
              </a:ext>
            </a:extLst>
          </p:cNvPr>
          <p:cNvSpPr>
            <a:spLocks noGrp="1"/>
          </p:cNvSpPr>
          <p:nvPr>
            <p:ph idx="1"/>
          </p:nvPr>
        </p:nvSpPr>
        <p:spPr/>
        <p:txBody>
          <a:bodyPr/>
          <a:lstStyle/>
          <a:p>
            <a:r>
              <a:rPr lang="en-US" dirty="0"/>
              <a:t>Problem solving with confidence and ability  </a:t>
            </a:r>
          </a:p>
          <a:p>
            <a:r>
              <a:rPr lang="en-US" dirty="0"/>
              <a:t>Impacts cognitive ability </a:t>
            </a:r>
          </a:p>
          <a:p>
            <a:r>
              <a:rPr lang="en-US" dirty="0"/>
              <a:t>Makes more competent and confident movers</a:t>
            </a:r>
          </a:p>
          <a:p>
            <a:r>
              <a:rPr lang="en-US" dirty="0"/>
              <a:t>Stronger bones and less likely to be overweight.</a:t>
            </a:r>
          </a:p>
          <a:p>
            <a:r>
              <a:rPr lang="en-US" dirty="0"/>
              <a:t>Social and emotional development can be very well developed. </a:t>
            </a:r>
          </a:p>
          <a:p>
            <a:r>
              <a:rPr lang="en-US" dirty="0"/>
              <a:t>Well-being is promoted by developing a good level of motor development </a:t>
            </a:r>
          </a:p>
        </p:txBody>
      </p:sp>
    </p:spTree>
    <p:extLst>
      <p:ext uri="{BB962C8B-B14F-4D97-AF65-F5344CB8AC3E}">
        <p14:creationId xmlns:p14="http://schemas.microsoft.com/office/powerpoint/2010/main" val="1251761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0B51F-E347-7948-8913-A52DF9C75FE9}"/>
              </a:ext>
            </a:extLst>
          </p:cNvPr>
          <p:cNvSpPr>
            <a:spLocks noGrp="1"/>
          </p:cNvSpPr>
          <p:nvPr>
            <p:ph type="title"/>
          </p:nvPr>
        </p:nvSpPr>
        <p:spPr>
          <a:xfrm>
            <a:off x="1981200" y="119637"/>
            <a:ext cx="8229600" cy="1143000"/>
          </a:xfrm>
        </p:spPr>
        <p:txBody>
          <a:bodyPr>
            <a:normAutofit fontScale="90000"/>
          </a:bodyPr>
          <a:lstStyle/>
          <a:p>
            <a:r>
              <a:rPr lang="en-US" dirty="0" err="1"/>
              <a:t>Cynnwys</a:t>
            </a:r>
            <a:r>
              <a:rPr lang="en-US" dirty="0"/>
              <a:t> </a:t>
            </a:r>
            <a:r>
              <a:rPr lang="en-US" dirty="0" err="1"/>
              <a:t>Sesiwn</a:t>
            </a:r>
            <a:r>
              <a:rPr lang="en-US" dirty="0"/>
              <a:t> </a:t>
            </a:r>
            <a:r>
              <a:rPr lang="en-US" dirty="0" err="1"/>
              <a:t>Ymarferol</a:t>
            </a:r>
            <a:br>
              <a:rPr lang="en-US" dirty="0"/>
            </a:br>
            <a:r>
              <a:rPr lang="en-US" dirty="0" err="1"/>
              <a:t>Sgiliau</a:t>
            </a:r>
            <a:r>
              <a:rPr lang="en-US" dirty="0"/>
              <a:t> </a:t>
            </a:r>
            <a:r>
              <a:rPr lang="en-US" dirty="0" err="1"/>
              <a:t>Symud</a:t>
            </a:r>
            <a:r>
              <a:rPr lang="en-US" dirty="0"/>
              <a:t> </a:t>
            </a:r>
            <a:r>
              <a:rPr lang="en-US" dirty="0" err="1"/>
              <a:t>Sylfaenol</a:t>
            </a:r>
            <a:r>
              <a:rPr lang="en-US" dirty="0"/>
              <a:t> (SSS) </a:t>
            </a:r>
          </a:p>
        </p:txBody>
      </p:sp>
      <p:sp>
        <p:nvSpPr>
          <p:cNvPr id="3" name="Content Placeholder 2">
            <a:extLst>
              <a:ext uri="{FF2B5EF4-FFF2-40B4-BE49-F238E27FC236}">
                <a16:creationId xmlns:a16="http://schemas.microsoft.com/office/drawing/2014/main" id="{BC7E8F12-8975-8944-857F-8864FAC1EAC3}"/>
              </a:ext>
            </a:extLst>
          </p:cNvPr>
          <p:cNvSpPr>
            <a:spLocks noGrp="1"/>
          </p:cNvSpPr>
          <p:nvPr>
            <p:ph idx="1"/>
          </p:nvPr>
        </p:nvSpPr>
        <p:spPr/>
        <p:txBody>
          <a:bodyPr/>
          <a:lstStyle/>
          <a:p>
            <a:r>
              <a:rPr lang="en-US" dirty="0" err="1"/>
              <a:t>Datrys</a:t>
            </a:r>
            <a:r>
              <a:rPr lang="en-US" dirty="0"/>
              <a:t> </a:t>
            </a:r>
            <a:r>
              <a:rPr lang="en-US" dirty="0" err="1"/>
              <a:t>problemau</a:t>
            </a:r>
            <a:endParaRPr lang="en-US" dirty="0"/>
          </a:p>
          <a:p>
            <a:r>
              <a:rPr lang="en-US" dirty="0" err="1"/>
              <a:t>Dylanwadu</a:t>
            </a:r>
            <a:r>
              <a:rPr lang="en-US" dirty="0"/>
              <a:t> </a:t>
            </a:r>
            <a:r>
              <a:rPr lang="en-US" dirty="0" err="1"/>
              <a:t>ar</a:t>
            </a:r>
            <a:r>
              <a:rPr lang="en-US" dirty="0"/>
              <a:t> </a:t>
            </a:r>
            <a:r>
              <a:rPr lang="en-US" dirty="0" err="1"/>
              <a:t>ddealltwriaeth</a:t>
            </a:r>
            <a:r>
              <a:rPr lang="en-US" dirty="0"/>
              <a:t> </a:t>
            </a:r>
            <a:r>
              <a:rPr lang="en-US" dirty="0" err="1"/>
              <a:t>gwybyddol</a:t>
            </a:r>
            <a:r>
              <a:rPr lang="en-US" dirty="0"/>
              <a:t> (cognitive ability)</a:t>
            </a:r>
          </a:p>
          <a:p>
            <a:r>
              <a:rPr lang="en-US" dirty="0"/>
              <a:t>Plant </a:t>
            </a:r>
            <a:r>
              <a:rPr lang="en-US" dirty="0" err="1"/>
              <a:t>yn</a:t>
            </a:r>
            <a:r>
              <a:rPr lang="en-US" dirty="0"/>
              <a:t> </a:t>
            </a:r>
            <a:r>
              <a:rPr lang="en-US" dirty="0" err="1"/>
              <a:t>fwy</a:t>
            </a:r>
            <a:r>
              <a:rPr lang="en-US" dirty="0"/>
              <a:t> </a:t>
            </a:r>
            <a:r>
              <a:rPr lang="en-US" dirty="0" err="1"/>
              <a:t>hyderus</a:t>
            </a:r>
            <a:r>
              <a:rPr lang="en-US" dirty="0"/>
              <a:t> (confident) </a:t>
            </a:r>
            <a:r>
              <a:rPr lang="en-US" dirty="0" err="1"/>
              <a:t>wrth</a:t>
            </a:r>
            <a:r>
              <a:rPr lang="en-US" dirty="0"/>
              <a:t> </a:t>
            </a:r>
            <a:r>
              <a:rPr lang="en-US" dirty="0" err="1"/>
              <a:t>symud</a:t>
            </a:r>
            <a:endParaRPr lang="en-US" dirty="0"/>
          </a:p>
          <a:p>
            <a:r>
              <a:rPr lang="en-US" dirty="0"/>
              <a:t>Plant </a:t>
            </a:r>
            <a:r>
              <a:rPr lang="en-US" dirty="0" err="1"/>
              <a:t>yn</a:t>
            </a:r>
            <a:r>
              <a:rPr lang="en-US" dirty="0"/>
              <a:t> </a:t>
            </a:r>
            <a:r>
              <a:rPr lang="en-US" dirty="0" err="1"/>
              <a:t>fwy</a:t>
            </a:r>
            <a:r>
              <a:rPr lang="en-US" dirty="0"/>
              <a:t> </a:t>
            </a:r>
            <a:r>
              <a:rPr lang="en-US" dirty="0" err="1"/>
              <a:t>cymwys</a:t>
            </a:r>
            <a:r>
              <a:rPr lang="en-US" dirty="0"/>
              <a:t> (competent) </a:t>
            </a:r>
            <a:r>
              <a:rPr lang="en-US" dirty="0" err="1"/>
              <a:t>wrth</a:t>
            </a:r>
            <a:r>
              <a:rPr lang="en-US" dirty="0"/>
              <a:t> </a:t>
            </a:r>
            <a:r>
              <a:rPr lang="en-US" dirty="0" err="1"/>
              <a:t>symud</a:t>
            </a:r>
            <a:endParaRPr lang="en-US" dirty="0"/>
          </a:p>
          <a:p>
            <a:r>
              <a:rPr lang="en-US" dirty="0" err="1"/>
              <a:t>Esgyrn</a:t>
            </a:r>
            <a:r>
              <a:rPr lang="en-US" dirty="0"/>
              <a:t> </a:t>
            </a:r>
            <a:r>
              <a:rPr lang="en-US" dirty="0" err="1"/>
              <a:t>gryfach</a:t>
            </a:r>
            <a:r>
              <a:rPr lang="en-US" dirty="0"/>
              <a:t> a </a:t>
            </a:r>
            <a:r>
              <a:rPr lang="en-US" dirty="0" err="1"/>
              <a:t>llai</a:t>
            </a:r>
            <a:r>
              <a:rPr lang="en-US" dirty="0"/>
              <a:t> </a:t>
            </a:r>
            <a:r>
              <a:rPr lang="en-US" dirty="0" err="1"/>
              <a:t>debygol</a:t>
            </a:r>
            <a:r>
              <a:rPr lang="en-US" dirty="0"/>
              <a:t> o </a:t>
            </a:r>
            <a:r>
              <a:rPr lang="en-US" dirty="0" err="1"/>
              <a:t>fod</a:t>
            </a:r>
            <a:r>
              <a:rPr lang="en-US" dirty="0"/>
              <a:t> </a:t>
            </a:r>
            <a:r>
              <a:rPr lang="en-US" dirty="0" err="1"/>
              <a:t>yn</a:t>
            </a:r>
            <a:r>
              <a:rPr lang="en-US" dirty="0"/>
              <a:t> or-dew</a:t>
            </a:r>
          </a:p>
          <a:p>
            <a:r>
              <a:rPr lang="en-US" dirty="0" err="1"/>
              <a:t>Sgiliau</a:t>
            </a:r>
            <a:r>
              <a:rPr lang="en-US" dirty="0"/>
              <a:t> </a:t>
            </a:r>
            <a:r>
              <a:rPr lang="en-US" dirty="0" err="1"/>
              <a:t>cymdeithasol</a:t>
            </a:r>
            <a:r>
              <a:rPr lang="en-US" dirty="0"/>
              <a:t> ac </a:t>
            </a:r>
            <a:r>
              <a:rPr lang="en-US" dirty="0" err="1"/>
              <a:t>emosiynol</a:t>
            </a:r>
            <a:r>
              <a:rPr lang="en-US" dirty="0"/>
              <a:t> da. </a:t>
            </a:r>
          </a:p>
          <a:p>
            <a:r>
              <a:rPr lang="en-US" dirty="0" err="1"/>
              <a:t>Hyrwyddo</a:t>
            </a:r>
            <a:r>
              <a:rPr lang="en-US" dirty="0"/>
              <a:t> </a:t>
            </a:r>
            <a:r>
              <a:rPr lang="en-US" dirty="0" err="1"/>
              <a:t>lles</a:t>
            </a:r>
            <a:r>
              <a:rPr lang="en-US" dirty="0"/>
              <a:t> </a:t>
            </a:r>
            <a:r>
              <a:rPr lang="en-US" dirty="0" err="1"/>
              <a:t>wrth</a:t>
            </a:r>
            <a:r>
              <a:rPr lang="en-US" dirty="0"/>
              <a:t> </a:t>
            </a:r>
            <a:r>
              <a:rPr lang="en-US" dirty="0" err="1"/>
              <a:t>sicrhau</a:t>
            </a:r>
            <a:r>
              <a:rPr lang="en-US" dirty="0"/>
              <a:t> </a:t>
            </a:r>
            <a:r>
              <a:rPr lang="en-US" dirty="0" err="1"/>
              <a:t>sgiliau</a:t>
            </a:r>
            <a:r>
              <a:rPr lang="en-US" dirty="0"/>
              <a:t> motor </a:t>
            </a:r>
            <a:r>
              <a:rPr lang="en-US" dirty="0" err="1"/>
              <a:t>cadarn</a:t>
            </a:r>
            <a:r>
              <a:rPr lang="en-US" dirty="0"/>
              <a:t> </a:t>
            </a:r>
          </a:p>
          <a:p>
            <a:endParaRPr lang="en-US" dirty="0"/>
          </a:p>
        </p:txBody>
      </p:sp>
    </p:spTree>
    <p:extLst>
      <p:ext uri="{BB962C8B-B14F-4D97-AF65-F5344CB8AC3E}">
        <p14:creationId xmlns:p14="http://schemas.microsoft.com/office/powerpoint/2010/main" val="14882500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6345509-C4A9-34D9-F9EC-F3374DCBE985}"/>
              </a:ext>
            </a:extLst>
          </p:cNvPr>
          <p:cNvSpPr>
            <a:spLocks noGrp="1"/>
          </p:cNvSpPr>
          <p:nvPr>
            <p:ph idx="1"/>
          </p:nvPr>
        </p:nvSpPr>
        <p:spPr>
          <a:xfrm>
            <a:off x="887530" y="1578855"/>
            <a:ext cx="10416940" cy="2723781"/>
          </a:xfrm>
        </p:spPr>
        <p:txBody>
          <a:bodyPr/>
          <a:lstStyle/>
          <a:p>
            <a:r>
              <a:rPr lang="en-GB" sz="4000" dirty="0" err="1"/>
              <a:t>Tasg</a:t>
            </a:r>
            <a:r>
              <a:rPr lang="en-GB" sz="4000" dirty="0"/>
              <a:t> / Task:</a:t>
            </a:r>
          </a:p>
          <a:p>
            <a:r>
              <a:rPr lang="en-US" sz="4000" b="1" dirty="0"/>
              <a:t>Research in preparation for next week write a </a:t>
            </a:r>
          </a:p>
          <a:p>
            <a:r>
              <a:rPr lang="en-US" sz="4000" b="1" dirty="0"/>
              <a:t>couple of sentences on how do you create an</a:t>
            </a:r>
          </a:p>
          <a:p>
            <a:r>
              <a:rPr lang="en-US" sz="4000" b="1" dirty="0"/>
              <a:t>enabling environment &amp;</a:t>
            </a:r>
          </a:p>
          <a:p>
            <a:r>
              <a:rPr lang="en-US" sz="4000" b="1" dirty="0"/>
              <a:t>what is …  Mountain of Motor Development</a:t>
            </a:r>
            <a:endParaRPr lang="en-GB" sz="4000" dirty="0"/>
          </a:p>
        </p:txBody>
      </p:sp>
    </p:spTree>
    <p:extLst>
      <p:ext uri="{BB962C8B-B14F-4D97-AF65-F5344CB8AC3E}">
        <p14:creationId xmlns:p14="http://schemas.microsoft.com/office/powerpoint/2010/main" val="31733262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E5B74-0D5F-8A41-8D35-13C567B1674B}"/>
              </a:ext>
            </a:extLst>
          </p:cNvPr>
          <p:cNvSpPr>
            <a:spLocks noGrp="1"/>
          </p:cNvSpPr>
          <p:nvPr>
            <p:ph type="title"/>
          </p:nvPr>
        </p:nvSpPr>
        <p:spPr/>
        <p:txBody>
          <a:bodyPr/>
          <a:lstStyle/>
          <a:p>
            <a:r>
              <a:rPr lang="en-GB" b="1" dirty="0">
                <a:solidFill>
                  <a:schemeClr val="accent5">
                    <a:lumMod val="75000"/>
                  </a:schemeClr>
                </a:solidFill>
              </a:rPr>
              <a:t>References / </a:t>
            </a:r>
            <a:r>
              <a:rPr lang="en-GB" b="1" i="1" dirty="0" err="1">
                <a:solidFill>
                  <a:schemeClr val="accent5">
                    <a:lumMod val="75000"/>
                  </a:schemeClr>
                </a:solidFill>
              </a:rPr>
              <a:t>Cyfeirnodi</a:t>
            </a:r>
            <a:endParaRPr lang="en-GB" b="1" i="1" dirty="0">
              <a:solidFill>
                <a:schemeClr val="accent5">
                  <a:lumMod val="75000"/>
                </a:schemeClr>
              </a:solidFill>
            </a:endParaRPr>
          </a:p>
        </p:txBody>
      </p:sp>
      <p:sp>
        <p:nvSpPr>
          <p:cNvPr id="3" name="Content Placeholder 2">
            <a:extLst>
              <a:ext uri="{FF2B5EF4-FFF2-40B4-BE49-F238E27FC236}">
                <a16:creationId xmlns:a16="http://schemas.microsoft.com/office/drawing/2014/main" id="{F9352666-BE8E-F841-9576-C82CB4D12535}"/>
              </a:ext>
            </a:extLst>
          </p:cNvPr>
          <p:cNvSpPr>
            <a:spLocks noGrp="1"/>
          </p:cNvSpPr>
          <p:nvPr>
            <p:ph idx="1"/>
          </p:nvPr>
        </p:nvSpPr>
        <p:spPr/>
        <p:txBody>
          <a:bodyPr>
            <a:normAutofit fontScale="92500" lnSpcReduction="10000"/>
          </a:bodyPr>
          <a:lstStyle/>
          <a:p>
            <a:pPr>
              <a:lnSpc>
                <a:spcPct val="90000"/>
              </a:lnSpc>
              <a:buFontTx/>
              <a:buNone/>
            </a:pPr>
            <a:r>
              <a:rPr lang="en-GB" altLang="en-US" sz="1600" dirty="0"/>
              <a:t>Donaldson, G (2015) </a:t>
            </a:r>
            <a:r>
              <a:rPr lang="en-GB" altLang="en-US" sz="1600" i="1" dirty="0"/>
              <a:t>Successful Futures. </a:t>
            </a:r>
            <a:r>
              <a:rPr lang="en-GB" altLang="en-US" sz="1600" dirty="0"/>
              <a:t>Welsh Government: Cardiff.</a:t>
            </a:r>
          </a:p>
          <a:p>
            <a:pPr>
              <a:lnSpc>
                <a:spcPct val="90000"/>
              </a:lnSpc>
              <a:buFontTx/>
              <a:buNone/>
            </a:pPr>
            <a:endParaRPr lang="en-GB" altLang="en-US" sz="1600" dirty="0"/>
          </a:p>
          <a:p>
            <a:pPr>
              <a:lnSpc>
                <a:spcPct val="90000"/>
              </a:lnSpc>
              <a:buNone/>
            </a:pPr>
            <a:r>
              <a:rPr lang="en-US" sz="1600" dirty="0"/>
              <a:t>Claxton, G. &amp; Lucas, B. (2009) </a:t>
            </a:r>
            <a:r>
              <a:rPr lang="en-US" sz="1600" i="1" dirty="0"/>
              <a:t>School as a Foundation for Lifelong Learning. </a:t>
            </a:r>
            <a:r>
              <a:rPr lang="en-US" sz="1600" dirty="0"/>
              <a:t>Leicester: National Institute of Adult Continuing Education.</a:t>
            </a:r>
          </a:p>
          <a:p>
            <a:pPr>
              <a:lnSpc>
                <a:spcPct val="90000"/>
              </a:lnSpc>
              <a:buFontTx/>
              <a:buNone/>
            </a:pPr>
            <a:endParaRPr lang="en-GB" altLang="en-US" sz="1600" dirty="0"/>
          </a:p>
          <a:p>
            <a:pPr>
              <a:lnSpc>
                <a:spcPct val="90000"/>
              </a:lnSpc>
              <a:buFont typeface="Wingdings 2" panose="05020102010507070707" pitchFamily="18" charset="2"/>
              <a:buNone/>
            </a:pPr>
            <a:r>
              <a:rPr lang="en-GB" altLang="en-US" sz="1600" dirty="0"/>
              <a:t>Pound, Linda (2014) </a:t>
            </a:r>
            <a:r>
              <a:rPr lang="en-GB" altLang="en-US" sz="1600" i="1" dirty="0"/>
              <a:t>How Children Learn. </a:t>
            </a:r>
            <a:r>
              <a:rPr lang="en-GB" altLang="en-US" sz="1600" dirty="0"/>
              <a:t>Practical Preschool Publishing. UK</a:t>
            </a:r>
          </a:p>
          <a:p>
            <a:pPr>
              <a:lnSpc>
                <a:spcPct val="90000"/>
              </a:lnSpc>
              <a:buFontTx/>
              <a:buNone/>
            </a:pPr>
            <a:endParaRPr lang="en-GB" altLang="en-US" sz="1600" dirty="0"/>
          </a:p>
          <a:p>
            <a:pPr>
              <a:lnSpc>
                <a:spcPct val="90000"/>
              </a:lnSpc>
              <a:buFontTx/>
              <a:buNone/>
            </a:pPr>
            <a:r>
              <a:rPr lang="en-GB" altLang="en-US" sz="1600" dirty="0"/>
              <a:t>WAG (2008)Play and Active Learning</a:t>
            </a:r>
            <a:r>
              <a:rPr lang="en-GB" altLang="en-US" sz="1600" i="1" dirty="0"/>
              <a:t>, </a:t>
            </a:r>
            <a:r>
              <a:rPr lang="en-GB" altLang="en-US" sz="1600" dirty="0"/>
              <a:t>Cardiff: DCELLS </a:t>
            </a:r>
            <a:r>
              <a:rPr lang="en-GB" altLang="en-US" sz="1600" dirty="0" err="1"/>
              <a:t>i</a:t>
            </a:r>
            <a:endParaRPr lang="en-GB" altLang="en-US" sz="1600" dirty="0"/>
          </a:p>
          <a:p>
            <a:pPr>
              <a:lnSpc>
                <a:spcPct val="90000"/>
              </a:lnSpc>
              <a:buFontTx/>
              <a:buNone/>
            </a:pPr>
            <a:endParaRPr lang="en-GB" altLang="en-US" sz="1600" dirty="0"/>
          </a:p>
          <a:p>
            <a:pPr>
              <a:lnSpc>
                <a:spcPct val="90000"/>
              </a:lnSpc>
              <a:buFontTx/>
              <a:buNone/>
            </a:pPr>
            <a:r>
              <a:rPr lang="en-GB" altLang="en-US" sz="1600" dirty="0"/>
              <a:t>WAG (2008)Learning and Teaching Pedagogy</a:t>
            </a:r>
            <a:r>
              <a:rPr lang="en-GB" altLang="en-US" sz="1600" i="1" dirty="0"/>
              <a:t>,</a:t>
            </a:r>
            <a:r>
              <a:rPr lang="en-GB" altLang="en-US" sz="1600" dirty="0"/>
              <a:t> Cardiff: </a:t>
            </a:r>
          </a:p>
          <a:p>
            <a:pPr>
              <a:lnSpc>
                <a:spcPct val="90000"/>
              </a:lnSpc>
              <a:buFontTx/>
              <a:buNone/>
            </a:pPr>
            <a:r>
              <a:rPr lang="en-GB" altLang="en-US" sz="1600" dirty="0"/>
              <a:t>                    DCELLS ii</a:t>
            </a:r>
          </a:p>
          <a:p>
            <a:pPr>
              <a:lnSpc>
                <a:spcPct val="90000"/>
              </a:lnSpc>
              <a:buNone/>
            </a:pPr>
            <a:r>
              <a:rPr lang="en-US" sz="1600" dirty="0"/>
              <a:t>Welsh Government (2015) </a:t>
            </a:r>
            <a:r>
              <a:rPr lang="en-US" sz="1600" i="1" dirty="0"/>
              <a:t>Well-being of Future Generation (Wales) Act. </a:t>
            </a:r>
            <a:r>
              <a:rPr lang="en-US" sz="1600" dirty="0"/>
              <a:t>Cardiff: Welsh Government.</a:t>
            </a:r>
            <a:endParaRPr lang="en-GB" altLang="en-US" sz="1600" dirty="0"/>
          </a:p>
          <a:p>
            <a:pPr>
              <a:lnSpc>
                <a:spcPct val="90000"/>
              </a:lnSpc>
              <a:buFontTx/>
              <a:buNone/>
            </a:pPr>
            <a:r>
              <a:rPr lang="en-GB" altLang="en-US" sz="1600" dirty="0">
                <a:hlinkClick r:id="rId2"/>
              </a:rPr>
              <a:t>www.wales.gov.uk/docs/drah/publications/120221foundationtoolkitcy.pdf</a:t>
            </a:r>
            <a:endParaRPr lang="en-GB" sz="1600" dirty="0"/>
          </a:p>
        </p:txBody>
      </p:sp>
    </p:spTree>
    <p:extLst>
      <p:ext uri="{BB962C8B-B14F-4D97-AF65-F5344CB8AC3E}">
        <p14:creationId xmlns:p14="http://schemas.microsoft.com/office/powerpoint/2010/main" val="600401896"/>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6" ma:contentTypeDescription="Create a new document." ma:contentTypeScope="" ma:versionID="3bc897534f9bc65ae1b0ec3f12a018cb">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1b12d1a05b0a1fa0f55e9b0f8606170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D2DE48B-498F-4597-A7EC-27A09A8F2988}">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5980</TotalTime>
  <Words>1410</Words>
  <Application>Microsoft Office PowerPoint</Application>
  <PresentationFormat>Widescreen</PresentationFormat>
  <Paragraphs>159</Paragraphs>
  <Slides>25</Slides>
  <Notes>19</Notes>
  <HiddenSlides>0</HiddenSlides>
  <MMClips>0</MMClips>
  <ScaleCrop>false</ScaleCrop>
  <HeadingPairs>
    <vt:vector size="6" baseType="variant">
      <vt:variant>
        <vt:lpstr>Fonts Used</vt:lpstr>
      </vt:variant>
      <vt:variant>
        <vt:i4>5</vt:i4>
      </vt:variant>
      <vt:variant>
        <vt:lpstr>Theme</vt:lpstr>
      </vt:variant>
      <vt:variant>
        <vt:i4>20</vt:i4>
      </vt:variant>
      <vt:variant>
        <vt:lpstr>Slide Titles</vt:lpstr>
      </vt:variant>
      <vt:variant>
        <vt:i4>25</vt:i4>
      </vt:variant>
    </vt:vector>
  </HeadingPairs>
  <TitlesOfParts>
    <vt:vector size="50" baseType="lpstr">
      <vt:lpstr>Arial</vt:lpstr>
      <vt:lpstr>Calibri</vt:lpstr>
      <vt:lpstr>Calibri Light</vt:lpstr>
      <vt:lpstr>Wingdings</vt:lpstr>
      <vt:lpstr>Wingdings 2</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BMPE  5005  Foundations of High Quality Physical and Outdoor Learning  </vt:lpstr>
      <vt:lpstr>Recap </vt:lpstr>
      <vt:lpstr>From our school observations consider the various …affordances that we saw being used? What were the  interactions? </vt:lpstr>
      <vt:lpstr>Adjectives to describe a woodland / forest would be ...</vt:lpstr>
      <vt:lpstr>PowerPoint Presentation</vt:lpstr>
      <vt:lpstr>Discuss / Trafodwch</vt:lpstr>
      <vt:lpstr>From our school observations consider the various …physical movements that we saw being used? What was observed?</vt:lpstr>
      <vt:lpstr>PowerPoint Presentation</vt:lpstr>
      <vt:lpstr>Fundamental Movement Skills</vt:lpstr>
      <vt:lpstr>Codi hunan-fri /  Raising self esteem </vt:lpstr>
      <vt:lpstr>Physical literacy - existentialism</vt:lpstr>
      <vt:lpstr>Developing motor skills in the outdoors</vt:lpstr>
      <vt:lpstr>PowerPoint Presentation</vt:lpstr>
      <vt:lpstr>Creating and Writing a Report Creu ac Ysgrifennu Adroddiad</vt:lpstr>
      <vt:lpstr>Documents to support lecture</vt:lpstr>
      <vt:lpstr>PowerPoint Presentation</vt:lpstr>
      <vt:lpstr>PowerPoint Presentation</vt:lpstr>
      <vt:lpstr>PowerPoint Presentation</vt:lpstr>
      <vt:lpstr>What’s good about this photo?</vt:lpstr>
      <vt:lpstr>2nd School Visit :Tavernspite   2ail Ymweliad Ysgol :Tavernspite  21st October, 2025</vt:lpstr>
      <vt:lpstr>Consider / Ystyriwch </vt:lpstr>
      <vt:lpstr>   Content of Practical Session Fundamental Movement Skills</vt:lpstr>
      <vt:lpstr>Cynnwys Sesiwn Ymarferol Sgiliau Symud Sylfaenol (SSS) </vt:lpstr>
      <vt:lpstr>PowerPoint Presentation</vt:lpstr>
      <vt:lpstr>References / Cyfeirnodi</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Heddwen Davies</cp:lastModifiedBy>
  <cp:revision>3</cp:revision>
  <dcterms:created xsi:type="dcterms:W3CDTF">2021-03-09T15:35:42Z</dcterms:created>
  <dcterms:modified xsi:type="dcterms:W3CDTF">2025-10-14T11:45:06Z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