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4"/>
  </p:sldMasterIdLst>
  <p:notesMasterIdLst>
    <p:notesMasterId r:id="rId27"/>
  </p:notesMasterIdLst>
  <p:sldIdLst>
    <p:sldId id="256" r:id="rId5"/>
    <p:sldId id="400" r:id="rId6"/>
    <p:sldId id="447" r:id="rId7"/>
    <p:sldId id="450" r:id="rId8"/>
    <p:sldId id="451" r:id="rId9"/>
    <p:sldId id="448" r:id="rId10"/>
    <p:sldId id="449" r:id="rId11"/>
    <p:sldId id="452" r:id="rId12"/>
    <p:sldId id="453" r:id="rId13"/>
    <p:sldId id="454" r:id="rId14"/>
    <p:sldId id="455" r:id="rId15"/>
    <p:sldId id="456" r:id="rId16"/>
    <p:sldId id="457" r:id="rId17"/>
    <p:sldId id="458" r:id="rId18"/>
    <p:sldId id="459" r:id="rId19"/>
    <p:sldId id="460" r:id="rId20"/>
    <p:sldId id="461" r:id="rId21"/>
    <p:sldId id="462" r:id="rId22"/>
    <p:sldId id="463" r:id="rId23"/>
    <p:sldId id="464" r:id="rId24"/>
    <p:sldId id="465" r:id="rId25"/>
    <p:sldId id="466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31D06"/>
    <a:srgbClr val="EEC654"/>
    <a:srgbClr val="353744"/>
    <a:srgbClr val="3B3D4A"/>
    <a:srgbClr val="350211"/>
    <a:srgbClr val="CDA379"/>
    <a:srgbClr val="FBFBFB"/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259" autoAdjust="0"/>
    <p:restoredTop sz="94660"/>
  </p:normalViewPr>
  <p:slideViewPr>
    <p:cSldViewPr snapToGrid="0">
      <p:cViewPr varScale="1">
        <p:scale>
          <a:sx n="50" d="100"/>
          <a:sy n="50" d="100"/>
        </p:scale>
        <p:origin x="34" y="8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560D4D-2B98-48C5-8EAA-7BD534712A0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815565-04F7-4F4B-B8E9-1A193595C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90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A137A92-13D2-440E-94C3-B366ADE72B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4129" y="895350"/>
            <a:ext cx="11503742" cy="4664177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sz="4400" b="0" cap="none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Enhancing Learner Engagement in Further Education: An Action Research Study on Inclusive Pedagogical Strategies and Their Impact on Student Progression</a:t>
            </a:r>
            <a:br>
              <a:rPr lang="en-US" sz="4400" b="0" cap="none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4400" b="0" cap="none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200" b="0" cap="none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Presented by: Rhys Clement</a:t>
            </a:r>
            <a:br>
              <a:rPr lang="en-US" sz="3200" b="0" cap="none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200" b="0" cap="none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Course/Module: Postgraduate Certificate in Education (PCET) ECPT7006</a:t>
            </a:r>
            <a:br>
              <a:rPr lang="en-US" sz="3200" b="0" cap="none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200" b="0" cap="none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Institution: University of Wales Trinity Saint David</a:t>
            </a:r>
            <a:endParaRPr lang="en-US" sz="4400" b="0" cap="none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BCBC77-BFD8-44CC-95EC-BFCFD00828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252" y="2727298"/>
            <a:ext cx="1403401" cy="14034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5DE9467-569F-453D-B9E2-6CFC053B8F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18328" y="2727297"/>
            <a:ext cx="1403401" cy="1403401"/>
          </a:xfrm>
          <a:prstGeom prst="rect">
            <a:avLst/>
          </a:prstGeom>
        </p:spPr>
      </p:pic>
      <p:pic>
        <p:nvPicPr>
          <p:cNvPr id="3" name="Slide 1">
            <a:hlinkClick r:id="" action="ppaction://media"/>
            <a:extLst>
              <a:ext uri="{FF2B5EF4-FFF2-40B4-BE49-F238E27FC236}">
                <a16:creationId xmlns:a16="http://schemas.microsoft.com/office/drawing/2014/main" id="{36EA7803-680B-4470-9889-C77C59D42B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39445" y="505613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165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2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AC2E61A-79EC-4F2D-8B88-977691F83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206" y="2060473"/>
            <a:ext cx="11395587" cy="2737054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Background &amp; Rationale</a:t>
            </a:r>
            <a:b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88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Cefndir</a:t>
            </a:r>
            <a: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88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Rhesymeg</a:t>
            </a:r>
            <a:endParaRPr lang="en-US" sz="8800" cap="none" dirty="0">
              <a:ln w="19050">
                <a:solidFill>
                  <a:schemeClr val="tx2"/>
                </a:solidFill>
              </a:ln>
              <a:solidFill>
                <a:srgbClr val="FFC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8471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76ADC4-E071-453A-94F8-016B9128D1F4}"/>
              </a:ext>
            </a:extLst>
          </p:cNvPr>
          <p:cNvSpPr/>
          <p:nvPr/>
        </p:nvSpPr>
        <p:spPr>
          <a:xfrm>
            <a:off x="1705897" y="373625"/>
            <a:ext cx="929640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3"/>
                </a:solidFill>
              </a:rPr>
              <a:t>Background &amp; Rationale</a:t>
            </a:r>
          </a:p>
          <a:p>
            <a:pPr algn="ctr"/>
            <a:r>
              <a:rPr lang="en-US" sz="5400" b="1" dirty="0" err="1">
                <a:ln/>
                <a:solidFill>
                  <a:schemeClr val="accent3"/>
                </a:solidFill>
              </a:rPr>
              <a:t>Cefndir</a:t>
            </a:r>
            <a:r>
              <a:rPr lang="en-US" sz="5400" b="1" dirty="0">
                <a:ln/>
                <a:solidFill>
                  <a:schemeClr val="accent3"/>
                </a:solidFill>
              </a:rPr>
              <a:t> a </a:t>
            </a:r>
            <a:r>
              <a:rPr lang="en-US" sz="5400" b="1" dirty="0" err="1">
                <a:ln/>
                <a:solidFill>
                  <a:schemeClr val="accent3"/>
                </a:solidFill>
              </a:rPr>
              <a:t>Rhesymeg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6397D-35FB-4A87-8473-CBD91270EAB2}"/>
              </a:ext>
            </a:extLst>
          </p:cNvPr>
          <p:cNvSpPr txBox="1"/>
          <p:nvPr/>
        </p:nvSpPr>
        <p:spPr>
          <a:xfrm>
            <a:off x="417870" y="2340078"/>
            <a:ext cx="1149882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Learner disengagement in Further Education is marked by low motivation, poor attendance, and high dropout rates. Many learners come from backgrounds marked by negative schooling experiences and socioeconomic challenges.</a:t>
            </a:r>
          </a:p>
          <a:p>
            <a:pPr algn="ctr"/>
            <a:b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project was inspired by my teaching experiences and the pressing need to create a more inclusive and supportive learning environment that transforms disengagement into active participation.</a:t>
            </a:r>
          </a:p>
          <a:p>
            <a:pPr algn="ctr"/>
            <a:b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addressing these issues, the project aims to enhance learner engagement and academic progression.</a:t>
            </a:r>
          </a:p>
        </p:txBody>
      </p:sp>
      <p:pic>
        <p:nvPicPr>
          <p:cNvPr id="2" name="Slide 2">
            <a:hlinkClick r:id="" action="ppaction://media"/>
            <a:extLst>
              <a:ext uri="{FF2B5EF4-FFF2-40B4-BE49-F238E27FC236}">
                <a16:creationId xmlns:a16="http://schemas.microsoft.com/office/drawing/2014/main" id="{2EB910D2-142F-4253-89B3-CD82C3B89B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485" y="588204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51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3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AC2E61A-79EC-4F2D-8B88-977691F83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206" y="1107315"/>
            <a:ext cx="11395587" cy="4643370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Questions and Objectives</a:t>
            </a:r>
            <a:b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88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Cwestiynau</a:t>
            </a:r>
            <a: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88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Ymchwil</a:t>
            </a:r>
            <a: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US" sz="88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Amcanion</a:t>
            </a:r>
            <a:endParaRPr lang="en-US" sz="8800" cap="none" dirty="0">
              <a:ln w="19050">
                <a:solidFill>
                  <a:schemeClr val="tx2"/>
                </a:solidFill>
              </a:ln>
              <a:solidFill>
                <a:srgbClr val="FFC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0904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76ADC4-E071-453A-94F8-016B9128D1F4}"/>
              </a:ext>
            </a:extLst>
          </p:cNvPr>
          <p:cNvSpPr/>
          <p:nvPr/>
        </p:nvSpPr>
        <p:spPr>
          <a:xfrm>
            <a:off x="275303" y="424494"/>
            <a:ext cx="11641393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4400" b="1" dirty="0">
                <a:ln/>
                <a:solidFill>
                  <a:schemeClr val="accent3"/>
                </a:solidFill>
              </a:rPr>
              <a:t>Research Questions and Objectives</a:t>
            </a:r>
          </a:p>
          <a:p>
            <a:pPr algn="ctr"/>
            <a:r>
              <a:rPr lang="en-US" sz="4400" b="1" dirty="0" err="1">
                <a:ln/>
                <a:solidFill>
                  <a:schemeClr val="accent3"/>
                </a:solidFill>
              </a:rPr>
              <a:t>Cwestiynau</a:t>
            </a:r>
            <a:r>
              <a:rPr lang="en-US" sz="4400" b="1" dirty="0">
                <a:ln/>
                <a:solidFill>
                  <a:schemeClr val="accent3"/>
                </a:solidFill>
              </a:rPr>
              <a:t> </a:t>
            </a:r>
            <a:r>
              <a:rPr lang="en-US" sz="4400" b="1" dirty="0" err="1">
                <a:ln/>
                <a:solidFill>
                  <a:schemeClr val="accent3"/>
                </a:solidFill>
              </a:rPr>
              <a:t>Ymchwil</a:t>
            </a:r>
            <a:r>
              <a:rPr lang="en-US" sz="4400" b="1" dirty="0">
                <a:ln/>
                <a:solidFill>
                  <a:schemeClr val="accent3"/>
                </a:solidFill>
              </a:rPr>
              <a:t> ac </a:t>
            </a:r>
            <a:r>
              <a:rPr lang="en-US" sz="4400" b="1" dirty="0" err="1">
                <a:ln/>
                <a:solidFill>
                  <a:schemeClr val="accent3"/>
                </a:solidFill>
              </a:rPr>
              <a:t>Amcanion</a:t>
            </a:r>
            <a:endParaRPr lang="en-US" sz="4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6397D-35FB-4A87-8473-CBD91270EAB2}"/>
              </a:ext>
            </a:extLst>
          </p:cNvPr>
          <p:cNvSpPr txBox="1"/>
          <p:nvPr/>
        </p:nvSpPr>
        <p:spPr>
          <a:xfrm>
            <a:off x="417869" y="2179657"/>
            <a:ext cx="1149882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The project is guided by three research questions:</a:t>
            </a:r>
            <a:br>
              <a:rPr lang="en-US" sz="2000" dirty="0"/>
            </a:br>
            <a:endParaRPr lang="en-US" sz="2000" dirty="0"/>
          </a:p>
          <a:p>
            <a:pPr marL="457200" indent="-457200">
              <a:buFont typeface="+mj-lt"/>
              <a:buAutoNum type="arabicParenR"/>
            </a:pPr>
            <a:r>
              <a:rPr lang="en-US" sz="2000" dirty="0"/>
              <a:t>What are the underlying factors contributing to learner disengagement within this category, and how do they influence educational outcomes?</a:t>
            </a:r>
          </a:p>
          <a:p>
            <a:pPr marL="457200" indent="-457200">
              <a:buFont typeface="+mj-lt"/>
              <a:buAutoNum type="arabicParenR"/>
            </a:pPr>
            <a:endParaRPr lang="en-US" sz="2000" dirty="0"/>
          </a:p>
          <a:p>
            <a:pPr marL="457200" indent="-457200">
              <a:buFont typeface="+mj-lt"/>
              <a:buAutoNum type="arabicParenR"/>
            </a:pPr>
            <a:r>
              <a:rPr lang="en-US" sz="2000" dirty="0"/>
              <a:t>In what ways did my pedagogical strategies as a tutor impact the engagement, learning experience, and academic progression of these learners? </a:t>
            </a:r>
            <a:br>
              <a:rPr lang="en-US" sz="2000" dirty="0"/>
            </a:br>
            <a:endParaRPr lang="en-US" sz="2000" dirty="0"/>
          </a:p>
          <a:p>
            <a:pPr marL="457200" indent="-457200">
              <a:buFont typeface="+mj-lt"/>
              <a:buAutoNum type="arabicParenR"/>
            </a:pPr>
            <a:r>
              <a:rPr lang="en-US" sz="2000" dirty="0"/>
              <a:t>How can the successful outcomes of these teaching interventions be systematically replicated across other educational institutions in the UK to support similar learner demographics?</a:t>
            </a:r>
          </a:p>
          <a:p>
            <a:pPr marL="457200" indent="-457200">
              <a:buFont typeface="+mj-lt"/>
              <a:buAutoNum type="arabicParenR"/>
            </a:pPr>
            <a:endParaRPr lang="en-US" sz="2000" dirty="0"/>
          </a:p>
          <a:p>
            <a:r>
              <a:rPr lang="en-US" sz="2000" dirty="0"/>
              <a:t>The objectives are to diagnose underlying issues, implement targeted interventions, and develop scalable models for change.</a:t>
            </a:r>
          </a:p>
        </p:txBody>
      </p:sp>
      <p:pic>
        <p:nvPicPr>
          <p:cNvPr id="2" name="Slide 3">
            <a:hlinkClick r:id="" action="ppaction://media"/>
            <a:extLst>
              <a:ext uri="{FF2B5EF4-FFF2-40B4-BE49-F238E27FC236}">
                <a16:creationId xmlns:a16="http://schemas.microsoft.com/office/drawing/2014/main" id="{AC2FBFFF-9A1C-4E3B-BF00-39B74AC35E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00765" y="609433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76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6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AC2E61A-79EC-4F2D-8B88-977691F83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206" y="1030236"/>
            <a:ext cx="11395587" cy="4797527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Literature Review – Key Theoretical Frameworks</a:t>
            </a:r>
            <a:br>
              <a:rPr lang="en-US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Adolygiad</a:t>
            </a:r>
            <a:r>
              <a:rPr lang="en-US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Llenyddiaeth</a:t>
            </a:r>
            <a:r>
              <a:rPr lang="en-US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</a:t>
            </a:r>
            <a:r>
              <a:rPr lang="en-US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Fframweithiau</a:t>
            </a:r>
            <a:r>
              <a:rPr lang="en-US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Damcaniaethol</a:t>
            </a:r>
            <a:r>
              <a:rPr lang="en-US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Allweddol</a:t>
            </a:r>
            <a:endParaRPr lang="en-US" cap="none" dirty="0">
              <a:ln w="19050">
                <a:solidFill>
                  <a:schemeClr val="tx2"/>
                </a:solidFill>
              </a:ln>
              <a:solidFill>
                <a:srgbClr val="FFC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829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76ADC4-E071-453A-94F8-016B9128D1F4}"/>
              </a:ext>
            </a:extLst>
          </p:cNvPr>
          <p:cNvSpPr/>
          <p:nvPr/>
        </p:nvSpPr>
        <p:spPr>
          <a:xfrm>
            <a:off x="346586" y="216420"/>
            <a:ext cx="11498827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4400" b="1" dirty="0">
                <a:ln/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Literature Review – Key Theoretical Frameworks</a:t>
            </a:r>
          </a:p>
          <a:p>
            <a:pPr algn="ctr"/>
            <a:r>
              <a:rPr lang="en-US" sz="4400" b="1" dirty="0" err="1">
                <a:ln/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Adolygiad</a:t>
            </a:r>
            <a:r>
              <a:rPr lang="en-US" sz="4400" b="1" dirty="0">
                <a:ln/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400" b="1" dirty="0" err="1">
                <a:ln/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Llenyddiaeth</a:t>
            </a:r>
            <a:r>
              <a:rPr lang="en-US" sz="4400" b="1" dirty="0">
                <a:ln/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</a:t>
            </a:r>
            <a:r>
              <a:rPr lang="en-US" sz="4400" b="1" dirty="0" err="1">
                <a:ln/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Fframweithiau</a:t>
            </a:r>
            <a:r>
              <a:rPr lang="en-US" sz="4400" b="1" dirty="0">
                <a:ln/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400" b="1" dirty="0" err="1">
                <a:ln/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Damcaniaethol</a:t>
            </a:r>
            <a:r>
              <a:rPr lang="en-US" sz="4400" b="1" dirty="0">
                <a:ln/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400" b="1" dirty="0" err="1">
                <a:ln/>
                <a:solidFill>
                  <a:schemeClr val="accent3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Allweddol</a:t>
            </a:r>
            <a:endParaRPr lang="en-US" sz="4400" b="1" dirty="0">
              <a:ln/>
              <a:solidFill>
                <a:schemeClr val="accent3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6397D-35FB-4A87-8473-CBD91270EAB2}"/>
              </a:ext>
            </a:extLst>
          </p:cNvPr>
          <p:cNvSpPr txBox="1"/>
          <p:nvPr/>
        </p:nvSpPr>
        <p:spPr>
          <a:xfrm>
            <a:off x="346586" y="2525563"/>
            <a:ext cx="11498827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dirty="0"/>
              <a:t>The study is underpinned by several key theoretical frameworks.</a:t>
            </a:r>
          </a:p>
          <a:p>
            <a:pPr algn="ctr"/>
            <a:endParaRPr lang="en-US" sz="2200" dirty="0"/>
          </a:p>
          <a:p>
            <a:pPr algn="ctr"/>
            <a:r>
              <a:rPr lang="en-US" sz="2200" b="1" dirty="0"/>
              <a:t>Constructivism &amp; Experiential Learning:</a:t>
            </a:r>
            <a:r>
              <a:rPr lang="en-US" sz="2200" dirty="0"/>
              <a:t> </a:t>
            </a:r>
          </a:p>
          <a:p>
            <a:pPr algn="ctr"/>
            <a:r>
              <a:rPr lang="en-US" sz="2200" dirty="0"/>
              <a:t>Dewey (1938) and Kolb (1984) advocate active, real-world learning.</a:t>
            </a:r>
          </a:p>
          <a:p>
            <a:pPr algn="ctr"/>
            <a:r>
              <a:rPr lang="en-US" sz="2200" b="1" dirty="0"/>
              <a:t>Growth Mindset:</a:t>
            </a:r>
            <a:r>
              <a:rPr lang="en-US" sz="2200" dirty="0"/>
              <a:t> </a:t>
            </a:r>
          </a:p>
          <a:p>
            <a:pPr algn="ctr"/>
            <a:r>
              <a:rPr lang="en-US" sz="2200" dirty="0"/>
              <a:t>Dweck (2006) </a:t>
            </a:r>
            <a:r>
              <a:rPr lang="en-US" sz="2200" dirty="0" err="1"/>
              <a:t>emphasises</a:t>
            </a:r>
            <a:r>
              <a:rPr lang="en-US" sz="2200" dirty="0"/>
              <a:t> resilience and the belief in developmental potential.</a:t>
            </a:r>
          </a:p>
          <a:p>
            <a:pPr algn="ctr"/>
            <a:r>
              <a:rPr lang="en-US" sz="2200" b="1" dirty="0"/>
              <a:t>Differentiated Instruction:</a:t>
            </a:r>
            <a:r>
              <a:rPr lang="en-US" sz="2200" dirty="0"/>
              <a:t> </a:t>
            </a:r>
          </a:p>
          <a:p>
            <a:pPr algn="ctr"/>
            <a:r>
              <a:rPr lang="en-US" sz="2200" dirty="0"/>
              <a:t>Tomlinson (2014) supports tailoring teaching to diverse learner needs.</a:t>
            </a:r>
          </a:p>
          <a:p>
            <a:pPr algn="ctr"/>
            <a:r>
              <a:rPr lang="en-US" sz="2200" b="1" dirty="0"/>
              <a:t>Teacher-Student Relationships:</a:t>
            </a:r>
            <a:r>
              <a:rPr lang="en-US" sz="2200" dirty="0"/>
              <a:t> </a:t>
            </a:r>
          </a:p>
          <a:p>
            <a:pPr algn="ctr"/>
            <a:r>
              <a:rPr lang="en-US" sz="2200" dirty="0"/>
              <a:t>Gibbs &amp; Powell (2012) and Hu (2023) highlight the importance of </a:t>
            </a:r>
            <a:r>
              <a:rPr lang="en-US" sz="2200" dirty="0" err="1"/>
              <a:t>personalised</a:t>
            </a:r>
            <a:r>
              <a:rPr lang="en-US" sz="2200" dirty="0"/>
              <a:t> feedback and empathetic engagement.</a:t>
            </a:r>
          </a:p>
        </p:txBody>
      </p:sp>
      <p:pic>
        <p:nvPicPr>
          <p:cNvPr id="2" name="Slide 4">
            <a:hlinkClick r:id="" action="ppaction://media"/>
            <a:extLst>
              <a:ext uri="{FF2B5EF4-FFF2-40B4-BE49-F238E27FC236}">
                <a16:creationId xmlns:a16="http://schemas.microsoft.com/office/drawing/2014/main" id="{33015A67-27B5-4E58-8193-5853D69BFE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4685" y="604011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69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4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AC2E61A-79EC-4F2D-8B88-977691F83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5322" y="2060473"/>
            <a:ext cx="6661355" cy="2737054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Methodology</a:t>
            </a:r>
            <a:b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88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Methodoleg</a:t>
            </a:r>
            <a:endParaRPr lang="en-US" sz="8800" cap="none" dirty="0">
              <a:ln w="19050">
                <a:solidFill>
                  <a:schemeClr val="tx2"/>
                </a:solidFill>
              </a:ln>
              <a:solidFill>
                <a:srgbClr val="FFC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0357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76ADC4-E071-453A-94F8-016B9128D1F4}"/>
              </a:ext>
            </a:extLst>
          </p:cNvPr>
          <p:cNvSpPr/>
          <p:nvPr/>
        </p:nvSpPr>
        <p:spPr>
          <a:xfrm>
            <a:off x="782162" y="294967"/>
            <a:ext cx="5437239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6000" b="1" dirty="0">
                <a:ln/>
                <a:solidFill>
                  <a:schemeClr val="accent3"/>
                </a:solidFill>
              </a:rPr>
              <a:t>Methodology</a:t>
            </a:r>
          </a:p>
          <a:p>
            <a:pPr algn="ctr"/>
            <a:r>
              <a:rPr lang="en-US" sz="6000" b="1" dirty="0" err="1">
                <a:ln/>
                <a:solidFill>
                  <a:schemeClr val="accent3"/>
                </a:solidFill>
              </a:rPr>
              <a:t>Methodoleg</a:t>
            </a:r>
            <a:endParaRPr lang="en-US" sz="6000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6397D-35FB-4A87-8473-CBD91270EAB2}"/>
              </a:ext>
            </a:extLst>
          </p:cNvPr>
          <p:cNvSpPr txBox="1"/>
          <p:nvPr/>
        </p:nvSpPr>
        <p:spPr>
          <a:xfrm>
            <a:off x="241408" y="2233959"/>
            <a:ext cx="673690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 action research framework was employed, following iterative cycles of reflection, planning, action, and evaluation.</a:t>
            </a:r>
          </a:p>
          <a:p>
            <a:pPr algn="ctr"/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qualitative, phenomenological approach was adopted, with data gathered from classroom observations, student feedback, and reflective journals.</a:t>
            </a:r>
          </a:p>
          <a:p>
            <a:pPr algn="ctr"/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method enabled real-time adjustments and continuous improvement of teaching practices.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E7F0ECB-BE2E-46BE-8626-689A539B27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8316" y="294967"/>
            <a:ext cx="4431522" cy="591125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2E0F88E-B43C-4F70-9EF0-BAA6D7A01E68}"/>
              </a:ext>
            </a:extLst>
          </p:cNvPr>
          <p:cNvSpPr/>
          <p:nvPr/>
        </p:nvSpPr>
        <p:spPr>
          <a:xfrm>
            <a:off x="6673515" y="6290615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The Implementation Flow of Classroom Action Research (John Elliott 1991)</a:t>
            </a:r>
          </a:p>
        </p:txBody>
      </p:sp>
      <p:pic>
        <p:nvPicPr>
          <p:cNvPr id="6" name="Slide 5">
            <a:hlinkClick r:id="" action="ppaction://media"/>
            <a:extLst>
              <a:ext uri="{FF2B5EF4-FFF2-40B4-BE49-F238E27FC236}">
                <a16:creationId xmlns:a16="http://schemas.microsoft.com/office/drawing/2014/main" id="{07300EED-6E73-4B56-922A-E4509A6F5D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94799" y="35592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917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09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AC2E61A-79EC-4F2D-8B88-977691F83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206" y="2060473"/>
            <a:ext cx="11395587" cy="2737054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Interventions</a:t>
            </a:r>
            <a:b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88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Ymyriadau</a:t>
            </a:r>
            <a: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88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Allweddol</a:t>
            </a:r>
            <a:endParaRPr lang="en-US" sz="8800" cap="none" dirty="0">
              <a:ln w="19050">
                <a:solidFill>
                  <a:schemeClr val="tx2"/>
                </a:solidFill>
              </a:ln>
              <a:solidFill>
                <a:srgbClr val="FFC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09465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76ADC4-E071-453A-94F8-016B9128D1F4}"/>
              </a:ext>
            </a:extLst>
          </p:cNvPr>
          <p:cNvSpPr/>
          <p:nvPr/>
        </p:nvSpPr>
        <p:spPr>
          <a:xfrm>
            <a:off x="921772" y="88489"/>
            <a:ext cx="1049102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3"/>
                </a:solidFill>
              </a:rPr>
              <a:t>Key Interventions</a:t>
            </a:r>
          </a:p>
          <a:p>
            <a:pPr algn="ctr"/>
            <a:r>
              <a:rPr lang="en-US" sz="5400" b="1" dirty="0" err="1">
                <a:ln/>
                <a:solidFill>
                  <a:schemeClr val="accent3"/>
                </a:solidFill>
              </a:rPr>
              <a:t>Ymyriadau</a:t>
            </a:r>
            <a:r>
              <a:rPr lang="en-US" sz="5400" b="1" dirty="0">
                <a:ln/>
                <a:solidFill>
                  <a:schemeClr val="accent3"/>
                </a:solidFill>
              </a:rPr>
              <a:t> </a:t>
            </a:r>
            <a:r>
              <a:rPr lang="en-US" sz="5400" b="1" dirty="0" err="1">
                <a:ln/>
                <a:solidFill>
                  <a:schemeClr val="accent3"/>
                </a:solidFill>
              </a:rPr>
              <a:t>Allweddol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6397D-35FB-4A87-8473-CBD91270EAB2}"/>
              </a:ext>
            </a:extLst>
          </p:cNvPr>
          <p:cNvSpPr txBox="1"/>
          <p:nvPr/>
        </p:nvSpPr>
        <p:spPr>
          <a:xfrm>
            <a:off x="448349" y="1964735"/>
            <a:ext cx="668397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Key interventions implemented include:</a:t>
            </a:r>
          </a:p>
          <a:p>
            <a:endParaRPr lang="en-US" sz="2000" dirty="0"/>
          </a:p>
          <a:p>
            <a:pPr marL="457200" indent="-457200">
              <a:buFont typeface="+mj-lt"/>
              <a:buAutoNum type="arabicParenR"/>
            </a:pPr>
            <a:r>
              <a:rPr lang="en-US" sz="2000" b="1" dirty="0"/>
              <a:t>Inclusive Classroom Environment:</a:t>
            </a:r>
            <a:r>
              <a:rPr lang="en-US" sz="2000" dirty="0"/>
              <a:t> Co-created class rules and a relaxed, supportive setup.</a:t>
            </a:r>
          </a:p>
          <a:p>
            <a:pPr marL="457200" indent="-457200">
              <a:buFont typeface="+mj-lt"/>
              <a:buAutoNum type="arabicParenR"/>
            </a:pPr>
            <a:endParaRPr lang="en-US" sz="2000" dirty="0"/>
          </a:p>
          <a:p>
            <a:pPr marL="457200" indent="-457200">
              <a:buFont typeface="+mj-lt"/>
              <a:buAutoNum type="arabicParenR"/>
            </a:pPr>
            <a:r>
              <a:rPr lang="en-US" sz="2000" b="1" dirty="0"/>
              <a:t>Active and Experiential Learning:</a:t>
            </a:r>
            <a:r>
              <a:rPr lang="en-US" sz="2000" dirty="0"/>
              <a:t> Incorporation of games, group work, and practical sessions to bridge theory and practice.</a:t>
            </a:r>
          </a:p>
          <a:p>
            <a:pPr marL="457200" indent="-457200">
              <a:buFont typeface="+mj-lt"/>
              <a:buAutoNum type="arabicParenR"/>
            </a:pPr>
            <a:endParaRPr lang="en-US" sz="2000" dirty="0"/>
          </a:p>
          <a:p>
            <a:pPr marL="457200" indent="-457200">
              <a:buFont typeface="+mj-lt"/>
              <a:buAutoNum type="arabicParenR"/>
            </a:pPr>
            <a:r>
              <a:rPr lang="en-US" sz="2000" b="1" dirty="0"/>
              <a:t>Safe Zone for Wellbeing:</a:t>
            </a:r>
            <a:r>
              <a:rPr lang="en-US" sz="2000" dirty="0"/>
              <a:t> A dedicated area for learners to manage stress and regroup.</a:t>
            </a:r>
          </a:p>
          <a:p>
            <a:pPr marL="457200" indent="-457200">
              <a:buFont typeface="+mj-lt"/>
              <a:buAutoNum type="arabicParenR"/>
            </a:pPr>
            <a:endParaRPr lang="en-US" sz="2000" dirty="0"/>
          </a:p>
          <a:p>
            <a:pPr marL="457200" indent="-457200">
              <a:buFont typeface="+mj-lt"/>
              <a:buAutoNum type="arabicParenR"/>
            </a:pPr>
            <a:r>
              <a:rPr lang="en-US" sz="2000" b="1" dirty="0"/>
              <a:t>Empathetic Communication:</a:t>
            </a:r>
            <a:r>
              <a:rPr lang="en-US" sz="2000" dirty="0"/>
              <a:t> Consistent use of supportive language to build trust.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9195CB-140D-44BB-B3AE-EA01D2DA89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1516" y="2514599"/>
            <a:ext cx="4452136" cy="29718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89FB4BA-3FD1-4128-A187-CA9E7B2EF9C5}"/>
              </a:ext>
            </a:extLst>
          </p:cNvPr>
          <p:cNvSpPr/>
          <p:nvPr/>
        </p:nvSpPr>
        <p:spPr>
          <a:xfrm>
            <a:off x="8450625" y="5486400"/>
            <a:ext cx="21339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Dreamstime</a:t>
            </a:r>
            <a:r>
              <a:rPr lang="en-US" dirty="0"/>
              <a:t>, n.d.)</a:t>
            </a:r>
          </a:p>
        </p:txBody>
      </p:sp>
      <p:pic>
        <p:nvPicPr>
          <p:cNvPr id="7" name="Slide 6">
            <a:hlinkClick r:id="" action="ppaction://media"/>
            <a:extLst>
              <a:ext uri="{FF2B5EF4-FFF2-40B4-BE49-F238E27FC236}">
                <a16:creationId xmlns:a16="http://schemas.microsoft.com/office/drawing/2014/main" id="{139BD175-1D39-4888-8935-CB099D025E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17613" y="43256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027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87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AC2E61A-79EC-4F2D-8B88-977691F83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73377" y="2077135"/>
            <a:ext cx="8045246" cy="2703730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Results </a:t>
            </a:r>
            <a:b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88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Canlyniadau</a:t>
            </a:r>
            <a:endParaRPr lang="en-US" sz="8800" cap="none" dirty="0">
              <a:ln w="19050">
                <a:solidFill>
                  <a:schemeClr val="tx2"/>
                </a:solidFill>
              </a:ln>
              <a:solidFill>
                <a:srgbClr val="FFC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91136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76ADC4-E071-453A-94F8-016B9128D1F4}"/>
              </a:ext>
            </a:extLst>
          </p:cNvPr>
          <p:cNvSpPr/>
          <p:nvPr/>
        </p:nvSpPr>
        <p:spPr>
          <a:xfrm>
            <a:off x="1925053" y="332492"/>
            <a:ext cx="8341894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6000" b="1" dirty="0">
                <a:ln/>
                <a:solidFill>
                  <a:schemeClr val="accent3"/>
                </a:solidFill>
              </a:rPr>
              <a:t>Results </a:t>
            </a:r>
            <a:r>
              <a:rPr lang="en-US" sz="6000" b="1" dirty="0" err="1">
                <a:ln/>
                <a:solidFill>
                  <a:schemeClr val="accent3"/>
                </a:solidFill>
              </a:rPr>
              <a:t>Canlyniadau</a:t>
            </a:r>
            <a:endParaRPr lang="en-US" sz="6000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6397D-35FB-4A87-8473-CBD91270EAB2}"/>
              </a:ext>
            </a:extLst>
          </p:cNvPr>
          <p:cNvSpPr txBox="1"/>
          <p:nvPr/>
        </p:nvSpPr>
        <p:spPr>
          <a:xfrm>
            <a:off x="317241" y="1509737"/>
            <a:ext cx="1168880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Supportive classroom culture → Improved participation and attendance.</a:t>
            </a:r>
            <a:br>
              <a:rPr lang="en-US" sz="2400" dirty="0"/>
            </a:b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Active learning strategies → Enhanced engagement and comprehension.</a:t>
            </a:r>
            <a:br>
              <a:rPr lang="en-US" sz="2400" dirty="0"/>
            </a:b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Safe zone → Reduced anxiety and disruptive </a:t>
            </a:r>
            <a:r>
              <a:rPr lang="en-US" sz="2400" dirty="0" err="1"/>
              <a:t>behaviours</a:t>
            </a:r>
            <a:r>
              <a:rPr lang="en-US" sz="2400" dirty="0"/>
              <a:t>.</a:t>
            </a:r>
            <a:br>
              <a:rPr lang="en-US" sz="2400" dirty="0"/>
            </a:b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Learner feedback → Empowered students and refined teaching methods.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B1FBB4A-6823-4BF9-9B92-4D8929E308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9179" y="4348976"/>
            <a:ext cx="7133641" cy="225952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9552A4-0618-408F-89A8-D84657067173}"/>
              </a:ext>
            </a:extLst>
          </p:cNvPr>
          <p:cNvSpPr/>
          <p:nvPr/>
        </p:nvSpPr>
        <p:spPr>
          <a:xfrm>
            <a:off x="8304706" y="6156176"/>
            <a:ext cx="23006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(Shutterstock, 2024)</a:t>
            </a:r>
            <a:endParaRPr lang="en-GB" dirty="0"/>
          </a:p>
        </p:txBody>
      </p:sp>
      <p:pic>
        <p:nvPicPr>
          <p:cNvPr id="6" name="Slide 7">
            <a:hlinkClick r:id="" action="ppaction://media"/>
            <a:extLst>
              <a:ext uri="{FF2B5EF4-FFF2-40B4-BE49-F238E27FC236}">
                <a16:creationId xmlns:a16="http://schemas.microsoft.com/office/drawing/2014/main" id="{EDD38E35-8B76-42D5-942A-5149285412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241" y="600766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65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40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AC2E61A-79EC-4F2D-8B88-977691F83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1328" y="2060473"/>
            <a:ext cx="6669343" cy="2737054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sz="96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Discussion</a:t>
            </a:r>
            <a:br>
              <a:rPr lang="en-US" sz="96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96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Trafodaeth</a:t>
            </a:r>
            <a:endParaRPr lang="en-US" sz="9600" cap="none" dirty="0">
              <a:ln w="19050">
                <a:solidFill>
                  <a:schemeClr val="tx2"/>
                </a:solidFill>
              </a:ln>
              <a:solidFill>
                <a:srgbClr val="FFC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33634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76ADC4-E071-453A-94F8-016B9128D1F4}"/>
              </a:ext>
            </a:extLst>
          </p:cNvPr>
          <p:cNvSpPr/>
          <p:nvPr/>
        </p:nvSpPr>
        <p:spPr>
          <a:xfrm>
            <a:off x="1991185" y="371475"/>
            <a:ext cx="837247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3"/>
                </a:solidFill>
              </a:rPr>
              <a:t>Discussion </a:t>
            </a:r>
            <a:r>
              <a:rPr lang="en-US" sz="5400" b="1" dirty="0" err="1">
                <a:ln/>
                <a:solidFill>
                  <a:schemeClr val="accent3"/>
                </a:solidFill>
              </a:rPr>
              <a:t>Trafodaeth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6397D-35FB-4A87-8473-CBD91270EAB2}"/>
              </a:ext>
            </a:extLst>
          </p:cNvPr>
          <p:cNvSpPr txBox="1"/>
          <p:nvPr/>
        </p:nvSpPr>
        <p:spPr>
          <a:xfrm>
            <a:off x="438148" y="1778103"/>
            <a:ext cx="11478547" cy="3349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The results suggest that: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Supportive classroom culture → Overcame past negative experiences.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Active learning → Increased engagement and knowledge retention.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Safe zone → Allowed emotional regulation and reduced disengagement.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Empathy &amp; rapport → Strengthened learner confidence and trust.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Student feedback → Lessons adapted to learner needs.</a:t>
            </a:r>
          </a:p>
        </p:txBody>
      </p:sp>
      <p:pic>
        <p:nvPicPr>
          <p:cNvPr id="2" name="Slide 7.1">
            <a:hlinkClick r:id="" action="ppaction://media"/>
            <a:extLst>
              <a:ext uri="{FF2B5EF4-FFF2-40B4-BE49-F238E27FC236}">
                <a16:creationId xmlns:a16="http://schemas.microsoft.com/office/drawing/2014/main" id="{AE259EC4-0BFF-487B-BA33-B2EDD92266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3245" y="58945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5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4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AC2E61A-79EC-4F2D-8B88-977691F83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2851" y="1255930"/>
            <a:ext cx="11395587" cy="4346140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sz="80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Implications &amp; Future Directions</a:t>
            </a:r>
            <a:br>
              <a:rPr lang="en-US" sz="80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80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Goblygiadau</a:t>
            </a:r>
            <a:r>
              <a:rPr lang="en-US" sz="80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80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Chyfeiriadau</a:t>
            </a:r>
            <a:r>
              <a:rPr lang="en-US" sz="80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80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i'r</a:t>
            </a:r>
            <a:r>
              <a:rPr lang="en-US" sz="80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80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Dyfodol</a:t>
            </a:r>
            <a:endParaRPr lang="en-US" sz="8000" cap="none" dirty="0">
              <a:ln w="19050">
                <a:solidFill>
                  <a:schemeClr val="tx2"/>
                </a:solidFill>
              </a:ln>
              <a:solidFill>
                <a:srgbClr val="FFC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95638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76ADC4-E071-453A-94F8-016B9128D1F4}"/>
              </a:ext>
            </a:extLst>
          </p:cNvPr>
          <p:cNvSpPr/>
          <p:nvPr/>
        </p:nvSpPr>
        <p:spPr>
          <a:xfrm>
            <a:off x="97401" y="281382"/>
            <a:ext cx="11997198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4400" b="1" dirty="0">
                <a:ln/>
                <a:solidFill>
                  <a:schemeClr val="accent3"/>
                </a:solidFill>
              </a:rPr>
              <a:t>Implications &amp; Future Directions</a:t>
            </a:r>
          </a:p>
          <a:p>
            <a:pPr algn="ctr"/>
            <a:r>
              <a:rPr lang="en-US" sz="4400" b="1" dirty="0" err="1">
                <a:ln/>
                <a:solidFill>
                  <a:schemeClr val="accent3"/>
                </a:solidFill>
              </a:rPr>
              <a:t>Goblygiadau</a:t>
            </a:r>
            <a:r>
              <a:rPr lang="en-US" sz="4400" b="1" dirty="0">
                <a:ln/>
                <a:solidFill>
                  <a:schemeClr val="accent3"/>
                </a:solidFill>
              </a:rPr>
              <a:t> a </a:t>
            </a:r>
            <a:r>
              <a:rPr lang="en-US" sz="4400" b="1" dirty="0" err="1">
                <a:ln/>
                <a:solidFill>
                  <a:schemeClr val="accent3"/>
                </a:solidFill>
              </a:rPr>
              <a:t>Chyfeiriadau</a:t>
            </a:r>
            <a:r>
              <a:rPr lang="en-US" sz="4400" b="1" dirty="0">
                <a:ln/>
                <a:solidFill>
                  <a:schemeClr val="accent3"/>
                </a:solidFill>
              </a:rPr>
              <a:t> </a:t>
            </a:r>
            <a:r>
              <a:rPr lang="en-US" sz="4400" b="1" dirty="0" err="1">
                <a:ln/>
                <a:solidFill>
                  <a:schemeClr val="accent3"/>
                </a:solidFill>
              </a:rPr>
              <a:t>i'r</a:t>
            </a:r>
            <a:r>
              <a:rPr lang="en-US" sz="4400" b="1" dirty="0">
                <a:ln/>
                <a:solidFill>
                  <a:schemeClr val="accent3"/>
                </a:solidFill>
              </a:rPr>
              <a:t> </a:t>
            </a:r>
            <a:r>
              <a:rPr lang="en-US" sz="4400" b="1" dirty="0" err="1">
                <a:ln/>
                <a:solidFill>
                  <a:schemeClr val="accent3"/>
                </a:solidFill>
              </a:rPr>
              <a:t>Dyfodol</a:t>
            </a:r>
            <a:endParaRPr lang="en-US" sz="4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6397D-35FB-4A87-8473-CBD91270EAB2}"/>
              </a:ext>
            </a:extLst>
          </p:cNvPr>
          <p:cNvSpPr txBox="1"/>
          <p:nvPr/>
        </p:nvSpPr>
        <p:spPr>
          <a:xfrm>
            <a:off x="346586" y="1831485"/>
            <a:ext cx="11498827" cy="4601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200" dirty="0"/>
              <a:t>For systematic replication, key factors include: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00" dirty="0"/>
              <a:t>Scalability → Strategies can be adapted across FE settings.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00" dirty="0"/>
              <a:t>Professional development → Training for educators in engagement techniques.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00" dirty="0"/>
              <a:t>Learner feedback → Key to responsive and effective teaching.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00" dirty="0"/>
              <a:t>Policy recommendations → Institutions should integrate emotional and psychological support.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00" dirty="0"/>
              <a:t>Future research → Long-term effects and broader applicability.</a:t>
            </a:r>
          </a:p>
          <a:p>
            <a:pPr>
              <a:lnSpc>
                <a:spcPct val="150000"/>
              </a:lnSpc>
            </a:pPr>
            <a:r>
              <a:rPr lang="en-US" sz="2200" dirty="0"/>
              <a:t>These implications underline the need for sustained institutional support to maintain and enhance student engagement.</a:t>
            </a:r>
          </a:p>
        </p:txBody>
      </p:sp>
      <p:pic>
        <p:nvPicPr>
          <p:cNvPr id="2" name="Slide 8">
            <a:hlinkClick r:id="" action="ppaction://media"/>
            <a:extLst>
              <a:ext uri="{FF2B5EF4-FFF2-40B4-BE49-F238E27FC236}">
                <a16:creationId xmlns:a16="http://schemas.microsoft.com/office/drawing/2014/main" id="{A612553A-08F2-43BD-A8AA-8CC3A6E577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78845" y="597203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796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AC2E61A-79EC-4F2D-8B88-977691F83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206" y="2240572"/>
            <a:ext cx="11395587" cy="2376856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sz="80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 </a:t>
            </a:r>
            <a:br>
              <a:rPr lang="en-US" sz="80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80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Casgliad</a:t>
            </a:r>
            <a:endParaRPr lang="en-US" sz="8000" cap="none" dirty="0">
              <a:ln w="19050">
                <a:solidFill>
                  <a:schemeClr val="tx2"/>
                </a:solidFill>
              </a:ln>
              <a:solidFill>
                <a:srgbClr val="FFC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9918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76ADC4-E071-453A-94F8-016B9128D1F4}"/>
              </a:ext>
            </a:extLst>
          </p:cNvPr>
          <p:cNvSpPr/>
          <p:nvPr/>
        </p:nvSpPr>
        <p:spPr>
          <a:xfrm>
            <a:off x="1589186" y="320360"/>
            <a:ext cx="440377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4800" b="1" dirty="0">
                <a:ln/>
                <a:solidFill>
                  <a:schemeClr val="accent3"/>
                </a:solidFill>
              </a:rPr>
              <a:t>Conclusion </a:t>
            </a:r>
          </a:p>
          <a:p>
            <a:pPr algn="ctr"/>
            <a:r>
              <a:rPr lang="en-US" sz="4800" b="1" dirty="0" err="1">
                <a:ln/>
                <a:solidFill>
                  <a:schemeClr val="accent3"/>
                </a:solidFill>
              </a:rPr>
              <a:t>Casgliad</a:t>
            </a:r>
            <a:endParaRPr lang="en-US" sz="4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6397D-35FB-4A87-8473-CBD91270EAB2}"/>
              </a:ext>
            </a:extLst>
          </p:cNvPr>
          <p:cNvSpPr txBox="1"/>
          <p:nvPr/>
        </p:nvSpPr>
        <p:spPr>
          <a:xfrm>
            <a:off x="213945" y="2072700"/>
            <a:ext cx="7154257" cy="446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Key takeaways → Empathy, inclusion, and active learning improve engagement.</a:t>
            </a:r>
          </a:p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Impact → Increased attendance, participation, and confidence.</a:t>
            </a:r>
          </a:p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Future potential → Strategies can be implemented across FE institutions.</a:t>
            </a:r>
          </a:p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Final thought → Education should empower and support all learners.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4183E4-9E42-4568-89D7-E8317306A7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8202" y="1251956"/>
            <a:ext cx="4403775" cy="4742527"/>
          </a:xfrm>
          <a:prstGeom prst="rect">
            <a:avLst/>
          </a:prstGeom>
        </p:spPr>
      </p:pic>
      <p:pic>
        <p:nvPicPr>
          <p:cNvPr id="3" name="Slide 9">
            <a:hlinkClick r:id="" action="ppaction://media"/>
            <a:extLst>
              <a:ext uri="{FF2B5EF4-FFF2-40B4-BE49-F238E27FC236}">
                <a16:creationId xmlns:a16="http://schemas.microsoft.com/office/drawing/2014/main" id="{C822E056-4375-4FBD-81B2-22E7C26A23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87045" y="61782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07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1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AC2E61A-79EC-4F2D-8B88-977691F83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206" y="2060473"/>
            <a:ext cx="11395587" cy="2737054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  <a:b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88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Cyfeiriadau</a:t>
            </a:r>
            <a:endParaRPr lang="en-US" sz="8800" cap="none" dirty="0">
              <a:ln w="19050">
                <a:solidFill>
                  <a:schemeClr val="tx2"/>
                </a:solidFill>
              </a:ln>
              <a:solidFill>
                <a:srgbClr val="FFC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2843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76ADC4-E071-453A-94F8-016B9128D1F4}"/>
              </a:ext>
            </a:extLst>
          </p:cNvPr>
          <p:cNvSpPr/>
          <p:nvPr/>
        </p:nvSpPr>
        <p:spPr>
          <a:xfrm>
            <a:off x="1715422" y="231457"/>
            <a:ext cx="92964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3"/>
                </a:solidFill>
              </a:rPr>
              <a:t>References </a:t>
            </a:r>
            <a:r>
              <a:rPr lang="en-US" sz="5400" b="1" dirty="0" err="1">
                <a:ln/>
                <a:solidFill>
                  <a:schemeClr val="accent3"/>
                </a:solidFill>
              </a:rPr>
              <a:t>Cyfeiriadau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6397D-35FB-4A87-8473-CBD91270EAB2}"/>
              </a:ext>
            </a:extLst>
          </p:cNvPr>
          <p:cNvSpPr txBox="1"/>
          <p:nvPr/>
        </p:nvSpPr>
        <p:spPr>
          <a:xfrm>
            <a:off x="335218" y="1140857"/>
            <a:ext cx="11521563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Adami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(2004) ‘Project-based learning in vocational education: Improving engagement and retention’,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Educational Practice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10(3), pp. 45-58.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Berne, E. (1961)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Transactional Analysis in Psychotherapy: A Systematic Individual and Social Psychiatry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New York: Grove Press.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Dewey, J. (1938)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Experience and Education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New York: Macmillan.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Dweck, C. (2006)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Mindset: The New Psychology of Success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New York: Random House.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Elliott, J. (1991)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Action Research for Educational Change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Milton Keynes: Open University Press.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Fredricks, J., Blumenfeld, P. and Paris, A. (2004) ‘School engagement: Potential of the concept, state of the evidence’,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Review of Educational Research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74(1), pp. 59-109.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Gibbs, G. and Powell, C. (2012) ‘Teacher-student relationships and their impact on student engagement’,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Educational Psychology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24(2), pp. 178-194.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Goodman, S. and </a:t>
            </a:r>
            <a:r>
              <a:rPr lang="en-US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Beenen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 (2008) ‘Motivation and student engagement: The impact of socioeconomic factors’,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 Research Quarterly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31(3), pp. 45-60.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Hattie, J. (2008)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Visible Learning: A Synthesis of Over 800 Meta-Analyses Relating to Achievement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London: Routledge.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Hu, X. (2023) ‘The role of </a:t>
            </a:r>
            <a:r>
              <a:rPr lang="en-US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personalised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feedback in student engagement’,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Educational Research Review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18(1), pp. 33-50.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Kolb, D. A. (1984)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Experiential Learning: Experience as the Source of Learning and Development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Englewood Cliffs: Prentice Hall.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Lave, J. and Wenger, E. (1991)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Situated Learning: Legitimate Peripheral Participation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Cambridge: Cambridge University Press.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Levy, P. (2008) ‘Fostering a growth mindset in further education settings’,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Learning and Teaching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22(4), pp. 67-82.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Licorish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Owen, H., Daniel, B. and George, J. (2018) ‘Students’ perception of </a:t>
            </a:r>
            <a:r>
              <a:rPr lang="en-US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Kahoot!’s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influence on teaching and learning’,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in Learning Technology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26, pp. 1-15.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Mitchell, D. and Sutherland, D. (2020)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Really Works in Special and Inclusive Education: Using Evidence-Based Teaching Strategies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3rd </a:t>
            </a:r>
            <a:r>
              <a:rPr lang="en-US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London: Routledge.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Philp, J., Adams, R. and Iwashita, N. (2014)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 Collaboration and Second Language Learning: Classroom Applications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New York: Routledge.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Sarkar, M. (2024) ‘Technology in education: Opportunities and challenges for disengaged learners’,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British Journal of Educational Technology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55(2), pp. 245-261.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Schön, D. (1983)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Reflective Practitioner: How Professionals Think in Action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New York: Basic Books.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Tomlinson, C. A. (2014)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Differentiated Classroom: Responding to the Needs of All Learners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2nd </a:t>
            </a:r>
            <a:r>
              <a:rPr lang="en-US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Alexandria: ASCD.</a:t>
            </a:r>
          </a:p>
        </p:txBody>
      </p:sp>
      <p:pic>
        <p:nvPicPr>
          <p:cNvPr id="3" name="Slide 10">
            <a:hlinkClick r:id="" action="ppaction://media"/>
            <a:extLst>
              <a:ext uri="{FF2B5EF4-FFF2-40B4-BE49-F238E27FC236}">
                <a16:creationId xmlns:a16="http://schemas.microsoft.com/office/drawing/2014/main" id="{225806DB-98B5-486E-88AC-86CF47F79F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6781" y="44247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71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3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AC2E61A-79EC-4F2D-8B88-977691F83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2153" y="2124075"/>
            <a:ext cx="8707693" cy="2609849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</a:t>
            </a:r>
            <a:br>
              <a:rPr lang="en-US" sz="8800" cap="none" dirty="0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8800" cap="none" dirty="0" err="1">
                <a:ln>
                  <a:solidFill>
                    <a:schemeClr val="tx2"/>
                  </a:solidFill>
                </a:ln>
                <a:solidFill>
                  <a:srgbClr val="FFC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Diolch</a:t>
            </a:r>
            <a:endParaRPr lang="en-US" sz="8800" cap="none" dirty="0">
              <a:ln w="19050">
                <a:solidFill>
                  <a:schemeClr val="tx2"/>
                </a:solidFill>
              </a:ln>
              <a:solidFill>
                <a:srgbClr val="FFC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Slide 11">
            <a:hlinkClick r:id="" action="ppaction://media"/>
            <a:extLst>
              <a:ext uri="{FF2B5EF4-FFF2-40B4-BE49-F238E27FC236}">
                <a16:creationId xmlns:a16="http://schemas.microsoft.com/office/drawing/2014/main" id="{4969DAFB-31B7-4473-B551-55069BDA4B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9405" y="637063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643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4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asi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11">
      <a:majorFont>
        <a:latin typeface="Arial Rounded MT Bold"/>
        <a:ea typeface=""/>
        <a:cs typeface=""/>
      </a:majorFont>
      <a:minorFont>
        <a:latin typeface="Georgia"/>
        <a:ea typeface=""/>
        <a:cs typeface="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9C44954866E1E4A808636F2262E0B02" ma:contentTypeVersion="16" ma:contentTypeDescription="Create a new document." ma:contentTypeScope="" ma:versionID="9f24d627f0bc593c955296b257a4cfbb">
  <xsd:schema xmlns:xsd="http://www.w3.org/2001/XMLSchema" xmlns:xs="http://www.w3.org/2001/XMLSchema" xmlns:p="http://schemas.microsoft.com/office/2006/metadata/properties" xmlns:ns3="32efde3a-4bdd-438f-9cd5-4d07539ce939" xmlns:ns4="83c67426-3365-432c-9f1a-86b0e50a29b9" targetNamespace="http://schemas.microsoft.com/office/2006/metadata/properties" ma:root="true" ma:fieldsID="8f8569edd7dc048f8dd6f4fb79b1d7da" ns3:_="" ns4:_="">
    <xsd:import namespace="32efde3a-4bdd-438f-9cd5-4d07539ce939"/>
    <xsd:import namespace="83c67426-3365-432c-9f1a-86b0e50a29b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efde3a-4bdd-438f-9cd5-4d07539ce9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0" nillable="true" ma:displayName="_activity" ma:hidden="true" ma:internalName="_activity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3c67426-3365-432c-9f1a-86b0e50a29b9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2efde3a-4bdd-438f-9cd5-4d07539ce93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D7CD8FB-7AC2-412A-803B-DF41C0DA169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2efde3a-4bdd-438f-9cd5-4d07539ce939"/>
    <ds:schemaRef ds:uri="83c67426-3365-432c-9f1a-86b0e50a29b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17D4470-5385-4224-A239-2456959FBCFC}">
  <ds:schemaRefs>
    <ds:schemaRef ds:uri="32efde3a-4bdd-438f-9cd5-4d07539ce939"/>
    <ds:schemaRef ds:uri="http://purl.org/dc/terms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83c67426-3365-432c-9f1a-86b0e50a29b9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14EF17F-B8AA-4E88-8C0D-681FE9040A7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7269</TotalTime>
  <Words>1330</Words>
  <Application>Microsoft Office PowerPoint</Application>
  <PresentationFormat>Widescreen</PresentationFormat>
  <Paragraphs>106</Paragraphs>
  <Slides>22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Arial Rounded MT Bold</vt:lpstr>
      <vt:lpstr>Calibri</vt:lpstr>
      <vt:lpstr>Corbel</vt:lpstr>
      <vt:lpstr>Georgia</vt:lpstr>
      <vt:lpstr>Wingdings</vt:lpstr>
      <vt:lpstr>Basis</vt:lpstr>
      <vt:lpstr>Enhancing Learner Engagement in Further Education: An Action Research Study on Inclusive Pedagogical Strategies and Their Impact on Student Progression  Presented by: Rhys Clement Course/Module: Postgraduate Certificate in Education (PCET) ECPT7006 Institution: University of Wales Trinity Saint David</vt:lpstr>
      <vt:lpstr>Background &amp; Rationale Cefndir a Rhesymeg</vt:lpstr>
      <vt:lpstr>PowerPoint Presentation</vt:lpstr>
      <vt:lpstr>Research Questions and Objectives Cwestiynau Ymchwil ac Amcanion</vt:lpstr>
      <vt:lpstr>PowerPoint Presentation</vt:lpstr>
      <vt:lpstr>Literature Review – Key Theoretical Frameworks Adolygiad Llenyddiaeth – Fframweithiau Damcaniaethol Allweddol</vt:lpstr>
      <vt:lpstr>PowerPoint Presentation</vt:lpstr>
      <vt:lpstr>Methodology Methodoleg</vt:lpstr>
      <vt:lpstr>PowerPoint Presentation</vt:lpstr>
      <vt:lpstr>Key Interventions Ymyriadau Allweddol</vt:lpstr>
      <vt:lpstr>PowerPoint Presentation</vt:lpstr>
      <vt:lpstr>Results  Canlyniadau</vt:lpstr>
      <vt:lpstr>PowerPoint Presentation</vt:lpstr>
      <vt:lpstr>Discussion Trafodaeth</vt:lpstr>
      <vt:lpstr>PowerPoint Presentation</vt:lpstr>
      <vt:lpstr>Implications &amp; Future Directions Goblygiadau a Chyfeiriadau i'r Dyfodol</vt:lpstr>
      <vt:lpstr>PowerPoint Presentation</vt:lpstr>
      <vt:lpstr>Conclusion  Casgliad</vt:lpstr>
      <vt:lpstr>PowerPoint Presentation</vt:lpstr>
      <vt:lpstr>References Cyfeiriadau</vt:lpstr>
      <vt:lpstr>PowerPoint Presentation</vt:lpstr>
      <vt:lpstr>Thank you Diolch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Weekends</dc:title>
  <dc:creator>Katie Bees</dc:creator>
  <cp:lastModifiedBy>Rhys Clement</cp:lastModifiedBy>
  <cp:revision>154</cp:revision>
  <dcterms:created xsi:type="dcterms:W3CDTF">2018-01-15T09:27:52Z</dcterms:created>
  <dcterms:modified xsi:type="dcterms:W3CDTF">2025-04-02T16:37:01Z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0x01010069C44954866E1E4A808636F2262E0B02</vt:lpwstr>
  </property>
</Properties>
</file>