
<file path=[Content_Types].xml><?xml version="1.0" encoding="utf-8"?>
<Types xmlns="http://schemas.openxmlformats.org/package/2006/content-types">
  <Default Extension="jpeg" ContentType="image/jpeg"/>
  <Default Extension="mp3" ContentType="audio/m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45"/>
  </p:notesMasterIdLst>
  <p:sldIdLst>
    <p:sldId id="256" r:id="rId2"/>
    <p:sldId id="257" r:id="rId3"/>
    <p:sldId id="261" r:id="rId4"/>
    <p:sldId id="258" r:id="rId5"/>
    <p:sldId id="260" r:id="rId6"/>
    <p:sldId id="266" r:id="rId7"/>
    <p:sldId id="262" r:id="rId8"/>
    <p:sldId id="263" r:id="rId9"/>
    <p:sldId id="282" r:id="rId10"/>
    <p:sldId id="264" r:id="rId11"/>
    <p:sldId id="296" r:id="rId12"/>
    <p:sldId id="267" r:id="rId13"/>
    <p:sldId id="269" r:id="rId14"/>
    <p:sldId id="265" r:id="rId15"/>
    <p:sldId id="271" r:id="rId16"/>
    <p:sldId id="268" r:id="rId17"/>
    <p:sldId id="283" r:id="rId18"/>
    <p:sldId id="270" r:id="rId19"/>
    <p:sldId id="272" r:id="rId20"/>
    <p:sldId id="273" r:id="rId21"/>
    <p:sldId id="274" r:id="rId22"/>
    <p:sldId id="297" r:id="rId23"/>
    <p:sldId id="275" r:id="rId24"/>
    <p:sldId id="291" r:id="rId25"/>
    <p:sldId id="292" r:id="rId26"/>
    <p:sldId id="285" r:id="rId27"/>
    <p:sldId id="286" r:id="rId28"/>
    <p:sldId id="284" r:id="rId29"/>
    <p:sldId id="289" r:id="rId30"/>
    <p:sldId id="298" r:id="rId31"/>
    <p:sldId id="299" r:id="rId32"/>
    <p:sldId id="278" r:id="rId33"/>
    <p:sldId id="277" r:id="rId34"/>
    <p:sldId id="279" r:id="rId35"/>
    <p:sldId id="280" r:id="rId36"/>
    <p:sldId id="281" r:id="rId37"/>
    <p:sldId id="287" r:id="rId38"/>
    <p:sldId id="293" r:id="rId39"/>
    <p:sldId id="288" r:id="rId40"/>
    <p:sldId id="294" r:id="rId41"/>
    <p:sldId id="295" r:id="rId42"/>
    <p:sldId id="300" r:id="rId43"/>
    <p:sldId id="301"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31" autoAdjust="0"/>
    <p:restoredTop sz="89804" autoAdjust="0"/>
  </p:normalViewPr>
  <p:slideViewPr>
    <p:cSldViewPr snapToGrid="0">
      <p:cViewPr varScale="1">
        <p:scale>
          <a:sx n="74" d="100"/>
          <a:sy n="74" d="100"/>
        </p:scale>
        <p:origin x="811"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262CC1-729F-4C9C-AD56-3228C1CDC48A}"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29C00B6D-57D3-4B9F-A28E-F49BDFF4474A}">
      <dgm:prSet/>
      <dgm:spPr/>
      <dgm:t>
        <a:bodyPr/>
        <a:lstStyle/>
        <a:p>
          <a:r>
            <a:rPr lang="en-GB" b="0" i="0" dirty="0"/>
            <a:t>"We can never have enough of nature." – Henry David Thoreau</a:t>
          </a:r>
          <a:endParaRPr lang="en-US" dirty="0"/>
        </a:p>
      </dgm:t>
    </dgm:pt>
    <dgm:pt modelId="{97C02A73-836C-4FEE-B223-9EC34A5E2B32}" type="parTrans" cxnId="{3DB87434-283C-4A7E-A21D-238D047B29DB}">
      <dgm:prSet/>
      <dgm:spPr/>
      <dgm:t>
        <a:bodyPr/>
        <a:lstStyle/>
        <a:p>
          <a:endParaRPr lang="en-US"/>
        </a:p>
      </dgm:t>
    </dgm:pt>
    <dgm:pt modelId="{7DE8F2F2-A520-4012-A966-CC6C362BF198}" type="sibTrans" cxnId="{3DB87434-283C-4A7E-A21D-238D047B29DB}">
      <dgm:prSet/>
      <dgm:spPr/>
      <dgm:t>
        <a:bodyPr/>
        <a:lstStyle/>
        <a:p>
          <a:endParaRPr lang="en-US"/>
        </a:p>
      </dgm:t>
    </dgm:pt>
    <dgm:pt modelId="{FF7FB4B5-20DD-4F25-862F-A6EAB2B5F3AB}">
      <dgm:prSet/>
      <dgm:spPr/>
      <dgm:t>
        <a:bodyPr/>
        <a:lstStyle/>
        <a:p>
          <a:r>
            <a:rPr lang="en-GB" b="0" i="0" dirty="0"/>
            <a:t>"If you truly love nature, you will find beauty everywhere." –Laura Ingalls Wilder</a:t>
          </a:r>
          <a:endParaRPr lang="en-US" dirty="0"/>
        </a:p>
      </dgm:t>
    </dgm:pt>
    <dgm:pt modelId="{80D1A6CE-896A-43F4-A87C-DE05CFE760AE}" type="parTrans" cxnId="{768FF147-F8F2-41EA-B2C8-3B3A11DDA6FD}">
      <dgm:prSet/>
      <dgm:spPr/>
      <dgm:t>
        <a:bodyPr/>
        <a:lstStyle/>
        <a:p>
          <a:endParaRPr lang="en-US"/>
        </a:p>
      </dgm:t>
    </dgm:pt>
    <dgm:pt modelId="{F8ED8824-2983-4DED-A935-A4E354D92D37}" type="sibTrans" cxnId="{768FF147-F8F2-41EA-B2C8-3B3A11DDA6FD}">
      <dgm:prSet/>
      <dgm:spPr/>
      <dgm:t>
        <a:bodyPr/>
        <a:lstStyle/>
        <a:p>
          <a:endParaRPr lang="en-US"/>
        </a:p>
      </dgm:t>
    </dgm:pt>
    <dgm:pt modelId="{A68B6502-8E15-42A4-A795-1E437D034D29}">
      <dgm:prSet/>
      <dgm:spPr/>
      <dgm:t>
        <a:bodyPr/>
        <a:lstStyle/>
        <a:p>
          <a:r>
            <a:rPr lang="en-GB" dirty="0"/>
            <a:t>"In every walk with nature one receives far more than he seeks." –John Muir</a:t>
          </a:r>
          <a:endParaRPr lang="en-US" dirty="0"/>
        </a:p>
      </dgm:t>
    </dgm:pt>
    <dgm:pt modelId="{679DBAFA-8DE4-4CF4-A1C1-FD14C80AAA85}" type="parTrans" cxnId="{26780425-06F3-48A0-8002-01390FDBFBA2}">
      <dgm:prSet/>
      <dgm:spPr/>
      <dgm:t>
        <a:bodyPr/>
        <a:lstStyle/>
        <a:p>
          <a:endParaRPr lang="en-US"/>
        </a:p>
      </dgm:t>
    </dgm:pt>
    <dgm:pt modelId="{202FC8D4-187F-49CB-AB5F-C0A1F826F056}" type="sibTrans" cxnId="{26780425-06F3-48A0-8002-01390FDBFBA2}">
      <dgm:prSet/>
      <dgm:spPr/>
      <dgm:t>
        <a:bodyPr/>
        <a:lstStyle/>
        <a:p>
          <a:endParaRPr lang="en-US"/>
        </a:p>
      </dgm:t>
    </dgm:pt>
    <dgm:pt modelId="{41C22BF0-3D0A-424A-ABC1-23A3A6E0A51B}">
      <dgm:prSet/>
      <dgm:spPr/>
      <dgm:t>
        <a:bodyPr/>
        <a:lstStyle/>
        <a:p>
          <a:r>
            <a:rPr lang="en-GB" dirty="0"/>
            <a:t>“There is no Wi-Fi in the forest, but I promise you will find a better connection”. –Ralph Smart</a:t>
          </a:r>
          <a:endParaRPr lang="en-US" dirty="0"/>
        </a:p>
      </dgm:t>
    </dgm:pt>
    <dgm:pt modelId="{2D5AB645-CA16-491A-B3C9-9516AAC905A8}" type="parTrans" cxnId="{D6A1900E-57EE-40F2-8C3C-8E7CF47684E8}">
      <dgm:prSet/>
      <dgm:spPr/>
      <dgm:t>
        <a:bodyPr/>
        <a:lstStyle/>
        <a:p>
          <a:endParaRPr lang="en-US"/>
        </a:p>
      </dgm:t>
    </dgm:pt>
    <dgm:pt modelId="{401072CC-5B0C-47EE-A667-D8C20085283D}" type="sibTrans" cxnId="{D6A1900E-57EE-40F2-8C3C-8E7CF47684E8}">
      <dgm:prSet/>
      <dgm:spPr/>
      <dgm:t>
        <a:bodyPr/>
        <a:lstStyle/>
        <a:p>
          <a:endParaRPr lang="en-US"/>
        </a:p>
      </dgm:t>
    </dgm:pt>
    <dgm:pt modelId="{CF231AF8-4996-418B-9564-70DBA1E8FC28}">
      <dgm:prSet/>
      <dgm:spPr/>
      <dgm:t>
        <a:bodyPr/>
        <a:lstStyle/>
        <a:p>
          <a:r>
            <a:rPr lang="en-GB" dirty="0"/>
            <a:t>"Nature is not a place to visit, it is home." –Gary Snyder</a:t>
          </a:r>
          <a:endParaRPr lang="en-US" dirty="0"/>
        </a:p>
      </dgm:t>
    </dgm:pt>
    <dgm:pt modelId="{5BA2C553-230A-47C7-BC7D-64B3618D6F0A}" type="parTrans" cxnId="{408B16C1-82D5-4F49-BF39-C75365263055}">
      <dgm:prSet/>
      <dgm:spPr/>
      <dgm:t>
        <a:bodyPr/>
        <a:lstStyle/>
        <a:p>
          <a:endParaRPr lang="en-US"/>
        </a:p>
      </dgm:t>
    </dgm:pt>
    <dgm:pt modelId="{F13F9F35-364A-4B24-8094-063288DA4D94}" type="sibTrans" cxnId="{408B16C1-82D5-4F49-BF39-C75365263055}">
      <dgm:prSet/>
      <dgm:spPr/>
      <dgm:t>
        <a:bodyPr/>
        <a:lstStyle/>
        <a:p>
          <a:endParaRPr lang="en-US"/>
        </a:p>
      </dgm:t>
    </dgm:pt>
    <dgm:pt modelId="{9CFFDEA2-95BB-4C34-81D5-0D0E879922DC}" type="pres">
      <dgm:prSet presAssocID="{28262CC1-729F-4C9C-AD56-3228C1CDC48A}" presName="diagram" presStyleCnt="0">
        <dgm:presLayoutVars>
          <dgm:dir/>
          <dgm:resizeHandles val="exact"/>
        </dgm:presLayoutVars>
      </dgm:prSet>
      <dgm:spPr/>
    </dgm:pt>
    <dgm:pt modelId="{D416F5D7-BDCB-43DE-BEBF-6F4F70DF43AC}" type="pres">
      <dgm:prSet presAssocID="{29C00B6D-57D3-4B9F-A28E-F49BDFF4474A}" presName="node" presStyleLbl="node1" presStyleIdx="0" presStyleCnt="5">
        <dgm:presLayoutVars>
          <dgm:bulletEnabled val="1"/>
        </dgm:presLayoutVars>
      </dgm:prSet>
      <dgm:spPr/>
    </dgm:pt>
    <dgm:pt modelId="{51D661D0-680D-4765-9A05-E9CC4AC2EECF}" type="pres">
      <dgm:prSet presAssocID="{7DE8F2F2-A520-4012-A966-CC6C362BF198}" presName="sibTrans" presStyleCnt="0"/>
      <dgm:spPr/>
    </dgm:pt>
    <dgm:pt modelId="{BB104D64-A404-4982-A8A2-F30738AA451A}" type="pres">
      <dgm:prSet presAssocID="{FF7FB4B5-20DD-4F25-862F-A6EAB2B5F3AB}" presName="node" presStyleLbl="node1" presStyleIdx="1" presStyleCnt="5">
        <dgm:presLayoutVars>
          <dgm:bulletEnabled val="1"/>
        </dgm:presLayoutVars>
      </dgm:prSet>
      <dgm:spPr/>
    </dgm:pt>
    <dgm:pt modelId="{D840BAE7-7E05-4818-8B84-EA7E872C3891}" type="pres">
      <dgm:prSet presAssocID="{F8ED8824-2983-4DED-A935-A4E354D92D37}" presName="sibTrans" presStyleCnt="0"/>
      <dgm:spPr/>
    </dgm:pt>
    <dgm:pt modelId="{8916F7E7-D771-4FC3-98F6-D6C50CD16E96}" type="pres">
      <dgm:prSet presAssocID="{A68B6502-8E15-42A4-A795-1E437D034D29}" presName="node" presStyleLbl="node1" presStyleIdx="2" presStyleCnt="5">
        <dgm:presLayoutVars>
          <dgm:bulletEnabled val="1"/>
        </dgm:presLayoutVars>
      </dgm:prSet>
      <dgm:spPr/>
    </dgm:pt>
    <dgm:pt modelId="{C4AB6B7B-7594-4382-9599-8CF0AAB79D5A}" type="pres">
      <dgm:prSet presAssocID="{202FC8D4-187F-49CB-AB5F-C0A1F826F056}" presName="sibTrans" presStyleCnt="0"/>
      <dgm:spPr/>
    </dgm:pt>
    <dgm:pt modelId="{4DDDBCFE-C7F6-40DC-BC11-48E97A2FCBFD}" type="pres">
      <dgm:prSet presAssocID="{41C22BF0-3D0A-424A-ABC1-23A3A6E0A51B}" presName="node" presStyleLbl="node1" presStyleIdx="3" presStyleCnt="5">
        <dgm:presLayoutVars>
          <dgm:bulletEnabled val="1"/>
        </dgm:presLayoutVars>
      </dgm:prSet>
      <dgm:spPr/>
    </dgm:pt>
    <dgm:pt modelId="{50E1CBF6-06FE-4BD0-946F-943A06179EEA}" type="pres">
      <dgm:prSet presAssocID="{401072CC-5B0C-47EE-A667-D8C20085283D}" presName="sibTrans" presStyleCnt="0"/>
      <dgm:spPr/>
    </dgm:pt>
    <dgm:pt modelId="{779F17A7-E240-4653-B522-A4BF6CF60FFC}" type="pres">
      <dgm:prSet presAssocID="{CF231AF8-4996-418B-9564-70DBA1E8FC28}" presName="node" presStyleLbl="node1" presStyleIdx="4" presStyleCnt="5">
        <dgm:presLayoutVars>
          <dgm:bulletEnabled val="1"/>
        </dgm:presLayoutVars>
      </dgm:prSet>
      <dgm:spPr/>
    </dgm:pt>
  </dgm:ptLst>
  <dgm:cxnLst>
    <dgm:cxn modelId="{D6A1900E-57EE-40F2-8C3C-8E7CF47684E8}" srcId="{28262CC1-729F-4C9C-AD56-3228C1CDC48A}" destId="{41C22BF0-3D0A-424A-ABC1-23A3A6E0A51B}" srcOrd="3" destOrd="0" parTransId="{2D5AB645-CA16-491A-B3C9-9516AAC905A8}" sibTransId="{401072CC-5B0C-47EE-A667-D8C20085283D}"/>
    <dgm:cxn modelId="{ED7DF115-BCA2-44E3-A1F4-EFA77673A330}" type="presOf" srcId="{CF231AF8-4996-418B-9564-70DBA1E8FC28}" destId="{779F17A7-E240-4653-B522-A4BF6CF60FFC}" srcOrd="0" destOrd="0" presId="urn:microsoft.com/office/officeart/2005/8/layout/default"/>
    <dgm:cxn modelId="{26780425-06F3-48A0-8002-01390FDBFBA2}" srcId="{28262CC1-729F-4C9C-AD56-3228C1CDC48A}" destId="{A68B6502-8E15-42A4-A795-1E437D034D29}" srcOrd="2" destOrd="0" parTransId="{679DBAFA-8DE4-4CF4-A1C1-FD14C80AAA85}" sibTransId="{202FC8D4-187F-49CB-AB5F-C0A1F826F056}"/>
    <dgm:cxn modelId="{3DB87434-283C-4A7E-A21D-238D047B29DB}" srcId="{28262CC1-729F-4C9C-AD56-3228C1CDC48A}" destId="{29C00B6D-57D3-4B9F-A28E-F49BDFF4474A}" srcOrd="0" destOrd="0" parTransId="{97C02A73-836C-4FEE-B223-9EC34A5E2B32}" sibTransId="{7DE8F2F2-A520-4012-A966-CC6C362BF198}"/>
    <dgm:cxn modelId="{768FF147-F8F2-41EA-B2C8-3B3A11DDA6FD}" srcId="{28262CC1-729F-4C9C-AD56-3228C1CDC48A}" destId="{FF7FB4B5-20DD-4F25-862F-A6EAB2B5F3AB}" srcOrd="1" destOrd="0" parTransId="{80D1A6CE-896A-43F4-A87C-DE05CFE760AE}" sibTransId="{F8ED8824-2983-4DED-A935-A4E354D92D37}"/>
    <dgm:cxn modelId="{3C1F516F-13C0-4C11-93A3-1BCBF4C1DF76}" type="presOf" srcId="{A68B6502-8E15-42A4-A795-1E437D034D29}" destId="{8916F7E7-D771-4FC3-98F6-D6C50CD16E96}" srcOrd="0" destOrd="0" presId="urn:microsoft.com/office/officeart/2005/8/layout/default"/>
    <dgm:cxn modelId="{02939B5A-C9FF-44BF-81BA-48284567EF53}" type="presOf" srcId="{28262CC1-729F-4C9C-AD56-3228C1CDC48A}" destId="{9CFFDEA2-95BB-4C34-81D5-0D0E879922DC}" srcOrd="0" destOrd="0" presId="urn:microsoft.com/office/officeart/2005/8/layout/default"/>
    <dgm:cxn modelId="{0B875689-B74F-41C9-81F1-1F48E84AC1F5}" type="presOf" srcId="{FF7FB4B5-20DD-4F25-862F-A6EAB2B5F3AB}" destId="{BB104D64-A404-4982-A8A2-F30738AA451A}" srcOrd="0" destOrd="0" presId="urn:microsoft.com/office/officeart/2005/8/layout/default"/>
    <dgm:cxn modelId="{3220A7BC-44F9-4CED-9912-48583C076B27}" type="presOf" srcId="{41C22BF0-3D0A-424A-ABC1-23A3A6E0A51B}" destId="{4DDDBCFE-C7F6-40DC-BC11-48E97A2FCBFD}" srcOrd="0" destOrd="0" presId="urn:microsoft.com/office/officeart/2005/8/layout/default"/>
    <dgm:cxn modelId="{408B16C1-82D5-4F49-BF39-C75365263055}" srcId="{28262CC1-729F-4C9C-AD56-3228C1CDC48A}" destId="{CF231AF8-4996-418B-9564-70DBA1E8FC28}" srcOrd="4" destOrd="0" parTransId="{5BA2C553-230A-47C7-BC7D-64B3618D6F0A}" sibTransId="{F13F9F35-364A-4B24-8094-063288DA4D94}"/>
    <dgm:cxn modelId="{4210B1E2-A9BA-49AD-9282-7E1454A44E3C}" type="presOf" srcId="{29C00B6D-57D3-4B9F-A28E-F49BDFF4474A}" destId="{D416F5D7-BDCB-43DE-BEBF-6F4F70DF43AC}" srcOrd="0" destOrd="0" presId="urn:microsoft.com/office/officeart/2005/8/layout/default"/>
    <dgm:cxn modelId="{09D65BDC-5E13-4AF9-9D51-FCA4376DCB0A}" type="presParOf" srcId="{9CFFDEA2-95BB-4C34-81D5-0D0E879922DC}" destId="{D416F5D7-BDCB-43DE-BEBF-6F4F70DF43AC}" srcOrd="0" destOrd="0" presId="urn:microsoft.com/office/officeart/2005/8/layout/default"/>
    <dgm:cxn modelId="{633968BA-2E1B-4D03-9923-E7C220C5616B}" type="presParOf" srcId="{9CFFDEA2-95BB-4C34-81D5-0D0E879922DC}" destId="{51D661D0-680D-4765-9A05-E9CC4AC2EECF}" srcOrd="1" destOrd="0" presId="urn:microsoft.com/office/officeart/2005/8/layout/default"/>
    <dgm:cxn modelId="{7FE9ECB5-16CA-475E-94F0-634B47DE671E}" type="presParOf" srcId="{9CFFDEA2-95BB-4C34-81D5-0D0E879922DC}" destId="{BB104D64-A404-4982-A8A2-F30738AA451A}" srcOrd="2" destOrd="0" presId="urn:microsoft.com/office/officeart/2005/8/layout/default"/>
    <dgm:cxn modelId="{18C3BA58-82CE-4E67-9725-0AEA4FA639C1}" type="presParOf" srcId="{9CFFDEA2-95BB-4C34-81D5-0D0E879922DC}" destId="{D840BAE7-7E05-4818-8B84-EA7E872C3891}" srcOrd="3" destOrd="0" presId="urn:microsoft.com/office/officeart/2005/8/layout/default"/>
    <dgm:cxn modelId="{78845FE6-0B03-45E0-B65A-F8C4371CE84D}" type="presParOf" srcId="{9CFFDEA2-95BB-4C34-81D5-0D0E879922DC}" destId="{8916F7E7-D771-4FC3-98F6-D6C50CD16E96}" srcOrd="4" destOrd="0" presId="urn:microsoft.com/office/officeart/2005/8/layout/default"/>
    <dgm:cxn modelId="{141DF324-C4D4-494C-A59A-8C5D3B7F34D1}" type="presParOf" srcId="{9CFFDEA2-95BB-4C34-81D5-0D0E879922DC}" destId="{C4AB6B7B-7594-4382-9599-8CF0AAB79D5A}" srcOrd="5" destOrd="0" presId="urn:microsoft.com/office/officeart/2005/8/layout/default"/>
    <dgm:cxn modelId="{0A2EF3E8-B6B1-4E91-B402-93200DB25849}" type="presParOf" srcId="{9CFFDEA2-95BB-4C34-81D5-0D0E879922DC}" destId="{4DDDBCFE-C7F6-40DC-BC11-48E97A2FCBFD}" srcOrd="6" destOrd="0" presId="urn:microsoft.com/office/officeart/2005/8/layout/default"/>
    <dgm:cxn modelId="{015AA073-8913-44FE-9FA9-7CA885AC190F}" type="presParOf" srcId="{9CFFDEA2-95BB-4C34-81D5-0D0E879922DC}" destId="{50E1CBF6-06FE-4BD0-946F-943A06179EEA}" srcOrd="7" destOrd="0" presId="urn:microsoft.com/office/officeart/2005/8/layout/default"/>
    <dgm:cxn modelId="{84007F8A-1725-48DF-9EE3-B3173974C734}" type="presParOf" srcId="{9CFFDEA2-95BB-4C34-81D5-0D0E879922DC}" destId="{779F17A7-E240-4653-B522-A4BF6CF60FFC}"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6F5D7-BDCB-43DE-BEBF-6F4F70DF43AC}">
      <dsp:nvSpPr>
        <dsp:cNvPr id="0" name=""/>
        <dsp:cNvSpPr/>
      </dsp:nvSpPr>
      <dsp:spPr>
        <a:xfrm>
          <a:off x="0" y="39687"/>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dirty="0"/>
            <a:t>"We can never have enough of nature." – Henry David Thoreau</a:t>
          </a:r>
          <a:endParaRPr lang="en-US" sz="2500" kern="1200" dirty="0"/>
        </a:p>
      </dsp:txBody>
      <dsp:txXfrm>
        <a:off x="0" y="39687"/>
        <a:ext cx="3286125" cy="1971675"/>
      </dsp:txXfrm>
    </dsp:sp>
    <dsp:sp modelId="{BB104D64-A404-4982-A8A2-F30738AA451A}">
      <dsp:nvSpPr>
        <dsp:cNvPr id="0" name=""/>
        <dsp:cNvSpPr/>
      </dsp:nvSpPr>
      <dsp:spPr>
        <a:xfrm>
          <a:off x="3614737" y="39687"/>
          <a:ext cx="3286125" cy="1971675"/>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dirty="0"/>
            <a:t>"If you truly love nature, you will find beauty everywhere." –Laura Ingalls Wilder</a:t>
          </a:r>
          <a:endParaRPr lang="en-US" sz="2500" kern="1200" dirty="0"/>
        </a:p>
      </dsp:txBody>
      <dsp:txXfrm>
        <a:off x="3614737" y="39687"/>
        <a:ext cx="3286125" cy="1971675"/>
      </dsp:txXfrm>
    </dsp:sp>
    <dsp:sp modelId="{8916F7E7-D771-4FC3-98F6-D6C50CD16E96}">
      <dsp:nvSpPr>
        <dsp:cNvPr id="0" name=""/>
        <dsp:cNvSpPr/>
      </dsp:nvSpPr>
      <dsp:spPr>
        <a:xfrm>
          <a:off x="7229475" y="39687"/>
          <a:ext cx="3286125" cy="1971675"/>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"In every walk with nature one receives far more than he seeks." –John Muir</a:t>
          </a:r>
          <a:endParaRPr lang="en-US" sz="2500" kern="1200" dirty="0"/>
        </a:p>
      </dsp:txBody>
      <dsp:txXfrm>
        <a:off x="7229475" y="39687"/>
        <a:ext cx="3286125" cy="1971675"/>
      </dsp:txXfrm>
    </dsp:sp>
    <dsp:sp modelId="{4DDDBCFE-C7F6-40DC-BC11-48E97A2FCBFD}">
      <dsp:nvSpPr>
        <dsp:cNvPr id="0" name=""/>
        <dsp:cNvSpPr/>
      </dsp:nvSpPr>
      <dsp:spPr>
        <a:xfrm>
          <a:off x="1807368" y="2339975"/>
          <a:ext cx="3286125" cy="1971675"/>
        </a:xfrm>
        <a:prstGeom prst="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“There is no Wi-Fi in the forest, but I promise you will find a better connection”. –Ralph Smart</a:t>
          </a:r>
          <a:endParaRPr lang="en-US" sz="2500" kern="1200" dirty="0"/>
        </a:p>
      </dsp:txBody>
      <dsp:txXfrm>
        <a:off x="1807368" y="2339975"/>
        <a:ext cx="3286125" cy="1971675"/>
      </dsp:txXfrm>
    </dsp:sp>
    <dsp:sp modelId="{779F17A7-E240-4653-B522-A4BF6CF60FFC}">
      <dsp:nvSpPr>
        <dsp:cNvPr id="0" name=""/>
        <dsp:cNvSpPr/>
      </dsp:nvSpPr>
      <dsp:spPr>
        <a:xfrm>
          <a:off x="5422106" y="2339975"/>
          <a:ext cx="3286125" cy="1971675"/>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"Nature is not a place to visit, it is home." –Gary Snyder</a:t>
          </a:r>
          <a:endParaRPr lang="en-US" sz="2500" kern="1200" dirty="0"/>
        </a:p>
      </dsp:txBody>
      <dsp:txXfrm>
        <a:off x="5422106"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27T09:20:20.646"/>
    </inkml:context>
    <inkml:brush xml:id="br0">
      <inkml:brushProperty name="width" value="0.035" units="cm"/>
      <inkml:brushProperty name="height" value="0.035" units="cm"/>
      <inkml:brushProperty name="color" value="#E71224"/>
    </inkml:brush>
  </inkml:definitions>
  <inkml:trace contextRef="#ctx0" brushRef="#br0">2477 1033 24523,'-1'40'0,"-2"1"0,-2-1 0,-1 0 0,-3 0 0,-1-1 0,-2 1 0,-3-2 0,0 1 0,-3-2 0,-2 0 0,-1 0 0,-2-2 0,-1 0 0,-2-1 0,-2 0 0,-2-2 0,0-1 0,-3-1 0,0 0 0,-2-2 0,-2-1 0,0-2 0,-2 0 0,-1-2 0,-1-1 0,-1-2 0,0-1 0,-2-1 0,-1-2 0,0-1 0,-1-2 0,0-1 0,-1-2 0,-1-1 0,1-2 0,-2-2 0,1-1 0,0-1 0,-1-3 0,1 0 0,-1-3 0,1-1 0,0-1 0,0-2 0,0-2 0,1-1 0,1-2 0,0-1 0,1-2 0,0-1 0,2-2 0,0-1 0,1-1 0,1-2 0,1-1 0,1-2 0,2 0 0,1-2 0,0-1 0,3-2 0,1 0 0,1-1 0,1-1 0,3-2 0,0 0 0,3-1 0,1 0 0,2-2 0,1 0 0,3 0 0,1-2 0,2 1 0,1-2 0,3 1 0,1-1 0,3 0 0,1 0 0,2-1 0,2 1 0,2-1 0,2 1 0,2 0 0,1 0 0,3 0 0,1 0 0,3 1 0,1 0 0,2 1 0,1 0 0,3 1 0,1 1 0,2 0 0,1 1 0,3 1 0,0 1 0,3 1 0,1 0 0,1 2 0,1 1 0,3 1 0,0 1 0,1 1 0,2 2 0,1 1 0,1 1 0,1 2 0,1 1 0,0 1 0,2 2 0,0 1 0,1 2 0,0 1 0,1 2 0,1 1 0,0 2 0,0 1 0,0 2 0,1 2 0,-1 1 0,1 2 0,-1 1 0,0 2 0,1 2 0,-2 1 0,1 2 0,-1 1 0,-1 2 0,0 1 0,-1 2 0,0 1 0,-1 2 0,-2 1 0,0 1 0,-1 2 0,-1 1 0,-1 1 0,-2 2 0,0 1 0,-2 1 0,-2 1 0,0 1 0,-3 2 0,0 0 0,-2 1 0,-2 1 0,-2 1 0,-1 1 0,-2 0 0,-1 1 0,-2 1 0,-3 0 0,0 1 0,-3 0 0,-2 1 0,-1 0 0,-3 0 0,-1 0 0,-2 0 0,-2 1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27T09:20:37.932"/>
    </inkml:context>
    <inkml:brush xml:id="br0">
      <inkml:brushProperty name="width" value="0.035" units="cm"/>
      <inkml:brushProperty name="height" value="0.035" units="cm"/>
      <inkml:brushProperty name="color" value="#E71224"/>
    </inkml:brush>
  </inkml:definitions>
  <inkml:trace contextRef="#ctx0" brushRef="#br0">1 1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27T09:20:40.558"/>
    </inkml:context>
    <inkml:brush xml:id="br0">
      <inkml:brushProperty name="width" value="0.035" units="cm"/>
      <inkml:brushProperty name="height" value="0.035" units="cm"/>
      <inkml:brushProperty name="color" value="#E71224"/>
    </inkml:brush>
  </inkml:definitions>
  <inkml:trace contextRef="#ctx0" brushRef="#br0">0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27T09:23:02.652"/>
    </inkml:context>
    <inkml:brush xml:id="br0">
      <inkml:brushProperty name="width" value="0.035" units="cm"/>
      <inkml:brushProperty name="height" value="0.035" units="cm"/>
      <inkml:brushProperty name="color" value="#33CCFF"/>
    </inkml:brush>
  </inkml:definitions>
  <inkml:trace contextRef="#ctx0" brushRef="#br0">1654 1 24575,'-4'0'0,"1"1"0,-1 0 0,1 0 0,0 0 0,-1 0 0,1 1 0,0-1 0,0 1 0,0 0 0,0 0 0,0 0 0,0 1 0,-2 1 0,-7 6 0,0-2 0,-226 153 0,-286 179 0,442-278 0,3 4 0,2 3 0,-108 127 0,146-146 0,-42 70 0,54-79 0,-1 9 0,2 1 0,2 2 0,-19 60 0,29-74 0,-2 9 0,11-31 0,0 0 0,-2 0 0,-15 29 0,13-30 0,0 0 0,2 0 0,0 1 0,1-1 0,0 2 0,1-1 0,2 0 0,-1 1 0,2 0 0,0 0 0,1 0 0,1 0 0,1 0 0,1 0 0,0 0 0,1-1 0,7 24 0,-9-37 0,12 41 0,1 0 0,2-2 0,2 0 0,42 73 0,-46-94 0,13 20 0,2-1 0,37 42 0,-44-58 0,26 41 0,-5-7 0,6-3 0,101 90 0,-103-103 0,-34-33 0,0 0 0,1-1 0,0 0 0,0-1 0,18 7 0,35 20 0,-52-26 0,0-1 0,0 0 0,1-2 0,0 0 0,0 0 0,1-1 0,0-1 0,-1-1 0,1-1 0,0 0 0,26-1 0,10 3 0,64 12 0,-63-7 0,62 2 0,-113-11 0,152-1 0,-127-1 0,0-1 0,0-2 0,43-12 0,50-16 0,-60 17 0,95-38 0,-109 31 0,-1-3 0,58-42 0,23-14 0,-110 73 0,-1-1 0,0 0 0,0-1 0,-1-1 0,0-1 0,-1 0 0,-1 0 0,0-1 0,0-1 0,-2 0 0,0-1 0,15-28 0,-12 18 0,1 1 0,1 1 0,39-44 0,-30 39 0,27-43 0,-45 60 0,0 0 0,-1-1 0,0 1 0,-1-1 0,-1 0 0,0 0 0,3-21 0,13-102 0,4-193 0,-26-243 0,1 540 0,-2 1 0,-1-1 0,-2 1 0,0 0 0,-3 0 0,-13-35 0,-87-171 0,89 197 0,13 27 0,-1 1 0,1 1 0,-2 0 0,0 0 0,0 0 0,-1 1 0,0 0 0,-1 1 0,0 1 0,0-1 0,-1 2 0,0-1 0,-19-7 0,-11-7 0,-140-82 0,169 96 0,0 0 0,-1 1 0,0 0 0,0 1 0,-1 1 0,-19-5 0,-7 1 0,-44-2 0,-10-6 0,63 10 0,-57-5 0,44 10 0,21 2 0,1 0 0,-1-2 0,1-1 0,0-1 0,-40-13 0,59 16-72,0-1 1,0 0-1,0 0 0,0-1 0,0 1 0,1-1 0,-1 0 0,1 0 1,0 0-1,0 0 0,0 0 0,0-1 0,0 1 0,1-1 0,0 0 1,0 0-1,0 0 0,-3-7 0,-3-17-6754</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27T09:23:09.731"/>
    </inkml:context>
    <inkml:brush xml:id="br0">
      <inkml:brushProperty name="width" value="0.035" units="cm"/>
      <inkml:brushProperty name="height" value="0.035" units="cm"/>
      <inkml:brushProperty name="color" value="#33CCFF"/>
    </inkml:brush>
  </inkml:definitions>
  <inkml:trace contextRef="#ctx0" brushRef="#br0">0 1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27T09:23:10.493"/>
    </inkml:context>
    <inkml:brush xml:id="br0">
      <inkml:brushProperty name="width" value="0.035" units="cm"/>
      <inkml:brushProperty name="height" value="0.035" units="cm"/>
      <inkml:brushProperty name="color" value="#33CCFF"/>
    </inkml:brush>
  </inkml:definitions>
  <inkml:trace contextRef="#ctx0" brushRef="#br0">0 1 24575,'0'0'-8191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27T09:23:11.034"/>
    </inkml:context>
    <inkml:brush xml:id="br0">
      <inkml:brushProperty name="width" value="0.035" units="cm"/>
      <inkml:brushProperty name="height" value="0.035" units="cm"/>
      <inkml:brushProperty name="color" value="#33CCFF"/>
    </inkml:brush>
  </inkml:definitions>
  <inkml:trace contextRef="#ctx0" brushRef="#br0">0 1 24575,'0'0'-8191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27T09:23:11.696"/>
    </inkml:context>
    <inkml:brush xml:id="br0">
      <inkml:brushProperty name="width" value="0.035" units="cm"/>
      <inkml:brushProperty name="height" value="0.035" units="cm"/>
      <inkml:brushProperty name="color" value="#33CCFF"/>
    </inkml:brush>
  </inkml:definitions>
  <inkml:trace contextRef="#ctx0" brushRef="#br0">1 1 24575,'0'0'-8191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27T09:23:34.126"/>
    </inkml:context>
    <inkml:brush xml:id="br0">
      <inkml:brushProperty name="width" value="0.035" units="cm"/>
      <inkml:brushProperty name="height" value="0.035" units="cm"/>
      <inkml:brushProperty name="color" value="#33CCFF"/>
    </inkml:brush>
  </inkml:definitions>
  <inkml:trace contextRef="#ctx0" brushRef="#br0">0 1 24575</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27T09:24:50.668"/>
    </inkml:context>
    <inkml:brush xml:id="br0">
      <inkml:brushProperty name="width" value="0.035" units="cm"/>
      <inkml:brushProperty name="height" value="0.035" units="cm"/>
      <inkml:brushProperty name="color" value="#66CC00"/>
    </inkml:brush>
  </inkml:definitions>
  <inkml:trace contextRef="#ctx0" brushRef="#br0">3979 3659 24508,'-34'35'0,"-4"-2"0,-2-3 0,-3-3 0,-2-3 0,-3-3 0,-3-2 0,-2-4 0,-3-2 0,-1-4 0,-4-2 0,-1-3 0,-2-4 0,-2-2 0,-2-4 0,-2-2 0,-1-3 0,-2-4 0,-1-2 0,-2-3 0,0-3 0,-2-3 0,0-3 0,-2-2 0,0-4 0,0-2 0,-2-2 0,1-3 0,0-2 0,-1-3 0,0-3 0,1-1 0,0-3 0,1-2 0,0-1 0,0-3 0,2-2 0,0-1 0,2-2 0,1-1 0,1-2 0,1-1 0,2-2 0,2 0 0,1-2 0,2 0 0,2-2 0,2 1 0,2-2 0,3 0 0,2 0 0,2 0 0,3-1 0,2 1 0,3-1 0,2 1 0,4 1 0,2 0 0,3 0 0,3 1 0,3 1 0,3 1 0,3 2 0,3 0 0,3 1 0,4 2 0,2 2 0,4 1 0,3 2 0,4 1 0,2 3 0,4 1 0,2 3 0,4 1 0,4 3 0,2 2 0,3 3 0,4 2 0,2 2 0,4 4 0,2 1 0,3 4 0,3 2 0,3 3 0,3 3 0,2 2 0,2 4 0,4 2 0,1 4 0,3 2 0,2 4 0,2 2 0,3 4 0,1 2 0,2 3 0,1 4 0,3 2 0,0 4 0,3 2 0,0 3 0,2 3 0,0 3 0,2 3 0,0 2 0,1 3 0,1 3 0,0 3 0,0 2 0,1 2 0,0 3 0,-1 2 0,0 3 0,0 2 0,0 1 0,-1 3 0,-1 2 0,0 1 0,-2 3 0,0 1 0,-2 1 0,-1 2 0,-1 1 0,-2 1 0,-2 2 0,-1 1 0,-2 0 0,-2 1 0,-3 1 0,-1 1 0,-2 0 0,-3 0 0,-2 0 0,-3 1 0,-2-1 0,-3 0 0,-3 0 0,-2 0 0,-3-1 0,-3 0 0,-3-2 0,-3 0 0,-3-1 0,-3-1 0,-3-1 0,-4-2 0,-2-1 0,-4-1 0,-3-2 0,-3-2 0,-3-1 0,-3-3 0,-4-1 0,-3-3 0,-3-2 0,-3-1 0,-3-4 0,-4-1 0,-2-3 0,-4-3 0,-2-2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27T09:25:05.662"/>
    </inkml:context>
    <inkml:brush xml:id="br0">
      <inkml:brushProperty name="width" value="0.035" units="cm"/>
      <inkml:brushProperty name="height" value="0.035" units="cm"/>
      <inkml:brushProperty name="color" value="#FFC114"/>
    </inkml:brush>
  </inkml:definitions>
  <inkml:trace contextRef="#ctx0" brushRef="#br0">1020 1 24575,'-2'9'0,"0"0"0,-1 0 0,0 0 0,0-1 0,-1 1 0,0-1 0,-1 0 0,1 0 0,-2 0 0,-6 8 0,10-12 0,-6 5 0,0 0 0,0 0 0,-1-1 0,-11 9 0,-21 20 0,-1 1 0,31-29 0,0 0 0,-15 18 0,8-7 0,-34 30 0,1-4 0,-8 13 0,-50 54 0,27 0 0,54-71 0,-51 58 0,63-83 0,0 0 0,1 1 0,1 1 0,1 0 0,1 1 0,1 1 0,-18 43 0,17-33 0,-21 38 0,-6 11 0,4-3 0,25-57 0,1-1 0,0 1 0,1 1 0,2-1 0,0 1 0,-4 26 0,8-27 0,0 0 0,2 0 0,0 1 0,1-1 0,7 36 0,-5-45 0,0 0 0,0-1 0,2 1 0,-1-1 0,1 0 0,1 0 0,-1-1 0,2 1 0,-1-1 0,2-1 0,15 16 0,-4-7 0,1-1 0,1-2 0,0 0 0,1-1 0,0-1 0,34 13 0,5-3 0,80 17 0,-82-23 0,-31-8 0,0 0 0,1-3 0,41 5 0,39-10 0,-67-1 0,0 2 0,-1 2 0,54 9 0,130 21 0,-69-13 0,-42-8 0,0-5 0,133-9 0,-78 0 0,296 2 0,-445-1 0,0-1 0,1 0 0,-1-1 0,0-2 0,28-9 0,91-44 0,-89 35 0,-27 12 0,-1-2 0,21-15 0,6-3 0,-39 25 0,0-2 0,0 1 0,-1-2 0,0 1 0,-1-1 0,1 0 0,6-12 0,48-78 0,-31 45 0,-10 19 0,34-73 0,-48 89 0,-2 1 0,0-1 0,-1 0 0,-1-1 0,-1 1 0,1-25 0,-1-36 0,-10-94 0,3 153 0,0 0 0,0 1 0,-2-1 0,-1 1 0,-15-32 0,0 9 0,-38-55 0,37 67 0,-1 2 0,-52-49 0,-11-12 0,67 70 0,0 0 0,-2 1 0,0 1 0,-1 1 0,-1 1 0,0 1 0,-1 1 0,-1 1 0,0 2 0,-37-12 0,38 13 0,-45-25 0,-10-3 0,53 25 0,0 0 0,-39-27 0,-22-11 0,21 10 0,54 32 0,0 1 0,-1 0 0,0 1 0,0 0 0,-25-8 0,-1 8 0,0 2 0,0 1 0,-1 2 0,-77 7 0,20-2 0,-368-2 0,453-1 10,0 1-1,0 1 1,0 0 0,1 1-1,-1 0 1,1 1 0,0 0-1,0 1 1,-17 9-1,-5 6-447,-54 44-1,67-48-145,0-1-6242</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6-27T09:25:35.930"/>
    </inkml:context>
    <inkml:brush xml:id="br0">
      <inkml:brushProperty name="width" value="0.035" units="cm"/>
      <inkml:brushProperty name="height" value="0.035" units="cm"/>
      <inkml:brushProperty name="color" value="#AB008B"/>
    </inkml:brush>
  </inkml:definitions>
  <inkml:trace contextRef="#ctx0" brushRef="#br0">1828 258 24575,'-141'61'0,"-168"49"0,62-26 0,-44 11 0,101-36 0,-33 26 0,202-75 0,0 0 0,1 2 0,-32 23 0,-5 3 0,27-20 0,0 1 0,2 2 0,-43 39 0,61-50 0,1 0 0,0 0 0,1 1 0,0 0 0,1 0 0,0 1 0,1 0 0,0 0 0,1 1 0,0-1 0,1 1 0,-4 21 0,5-5 0,2 0 0,1-1 0,0 1 0,3 0 0,0 0 0,2-1 0,1 0 0,18 51 0,-18-64 0,1 0 0,0 0 0,2-1 0,0 0 0,0-1 0,15 17 0,20 29 0,-21-27 0,51 55 0,-41-51 0,-22-23 0,9 11 0,1 0 0,2-2 0,0 0 0,30 21 0,-32-28 0,-1 1 0,-1 2 0,30 33 0,-31-31 0,0 0 0,2-2 0,29 23 0,19 1 0,33 25 0,-91-60 0,0-1 0,0 0 0,1 0 0,0-1 0,0 0 0,0-1 0,1 0 0,0-1 0,-1 0 0,24 2 0,7-3 0,76-4 0,-50-1 0,58 4 0,89-5 0,-184-1 0,1-1 0,-1-1 0,-1-2 0,31-14 0,7 0 0,-54 17 0,0-1 0,0 0 0,-1 0 0,16-12 0,14-8 0,213-136 0,-197 125 0,-42 29 0,-1-2 0,0 0 0,0 0 0,26-28 0,-12 7 0,1 1 0,37-28 0,-46 40 0,-1-2 0,28-34 0,-35 38 0,3-6 0,-2 0 0,0 0 0,-2-2 0,-1 0 0,-1 0 0,13-43 0,2-4 0,-11 38 0,-8 17 0,0 0 0,-1 0 0,-1 0 0,0-1 0,2-19 0,-2-43 0,-5-85 0,-2 77 0,0 58 0,-2 0 0,-1-1 0,-1 2 0,-1-1 0,-2 1 0,-1 0 0,-1 0 0,-1 1 0,-22-34 0,19 40 0,-1 0 0,-1 1 0,-1 0 0,-1 2 0,-24-20 0,18 16 0,12 12 0,-2 1 0,1 0 0,-2 0 0,1 2 0,-19-8 0,17 8 0,0 0 0,1-1 0,1 0 0,-28-22 0,9-1 0,15 13 0,0 1 0,-2 1 0,0 1 0,-33-19 0,38 27 0,-98-47 0,98 49 0,0 0 0,-1 2 0,1 0 0,-1 1 0,-27-1 0,-252 8 0,247 3 0,-70 19 0,108-22 0,0 0 0,0 1 0,1 0 0,-1 1 0,2 0 0,-1 1 0,-11 10 0,-27 17 0,-11-4 0,36-19 0,-30 19 0,-46 25 0,71-41 0,0 1 0,-31 22 0,15-7 0,30-21 0,1-1 0,0 2 0,0 0 0,-11 12 0,20-18 0,-14 15 0,1 0 0,1 1 0,-17 29 0,21-31 0,-1 0 0,-21 22 0,25-30 0,0-1 0,1 1 0,0 0 0,1 1 0,0 0 0,0 0 0,1 1 0,1-1 0,0 1 0,-5 19 0,4 19 0,1-1 0,3 1 0,6 69 0,0-13 0,-4 403 0,0-499 0,0 0 0,0 0 0,1 0 0,0-1 0,1 1 0,0 0 0,0 0 0,1-1 0,1 1 0,0-1 0,0 0 0,0 0 0,1 0 0,1-1 0,0 0 0,0 0 0,0 0 0,10 8 0,5 5 0,35 44 0,-43-48 0,2 0 0,-1 0 0,2-2 0,0 0 0,19 14 0,-8-12 0,-11-8 0,-1 2 0,23 19 0,-20-16 0,0 0 0,0-2 0,1 0 0,1-2 0,29 13 0,13 7 0,-38-17 0,-1-2 0,1-1 0,1-1 0,0-1 0,0-1 0,1-1 0,0-1 0,0-2 0,39 1 0,-28-3 0,0 0 0,45-4 0,-71 2 0,-1 0 0,0-1 0,0-1 0,1 0 0,-1 0 0,-1-1 0,1 0 0,18-11 0,5-8 0,1 1 0,1 2 0,1 1 0,0 2 0,41-13 0,36-14 0,-24 8 0,-62 25 0,1-2 0,-2-1 0,32-21 0,-28 16 0,70-55 0,-1 1 0,-46 41 0,7-4 0,-1-3 0,66-56 0,-119 88 0,0 1 0,-1-1 0,1 0 0,-1 0 0,-1-1 0,1 1 0,-1-1 0,-1 0 0,1 0 0,-1 0 0,-1-1 0,0 1 0,0-1 0,1-12 0,0-13 0,-2 0 0,-4-48 0,0 29 0,3 37 0,-6-69 0,5 76 0,-1 0 0,0 1 0,-1 0 0,0-1 0,0 1 0,-1 0 0,-7-13 0,-4-1 0,9 11 0,-1 1 0,0 0 0,0 0 0,-2 0 0,-14-13 0,3 4 0,1 0 0,-22-28 0,25 27 0,-2 0 0,-32-28 0,35 36 0,-1-1 0,-1 0 0,-21-25 0,32 31 0,0 1 0,-1 0 0,0 0 0,0 1 0,0 0 0,-1 0 0,-15-7 0,-1 2 0,-35-9 0,41 14 0,0 0 0,1-2 0,0 0 0,-29-16 0,6-1 0,-46-19 0,16 8 0,53 27 0,-36-12 0,41 17 0,0-1 0,0-1 0,0 0 0,1 0 0,-1-1 0,-16-12 0,9 4 0,0 2 0,0 0 0,-2 1 0,1 1 0,-1 0 0,-1 2 0,1 1 0,-1 0 0,-32-4 0,27 4 0,1-1 0,-36-16 0,41 15 0,0 1 0,-1 1 0,1 0 0,-32-4 0,-20 6 0,-103 5 0,85 2 0,74-1 0,1 0 0,-1 1 0,1 1 0,0 0 0,0 2 0,0-1 0,1 2 0,-15 7 0,-1 3 0,1 1 0,-48 37 0,62-39 0,1 0 0,0 0 0,1 2 0,1-1 0,0 2 0,1 0 0,-13 27 0,-30 44 0,46-75 15,0 0 0,1 0 0,0 1 0,1 0 0,1 0 0,0 1 0,-5 26 0,6-11-386,1-1-1,1 1 1,2 36 0,2-30-6455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59AB9C-BF53-4112-9F00-CDF239C88422}" type="datetimeFigureOut">
              <a:rPr lang="en-GB" smtClean="0"/>
              <a:t>03/07/2025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EECDEA-6F01-4D39-A12E-B74B914773A2}" type="slidenum">
              <a:rPr lang="en-GB" smtClean="0"/>
              <a:t>‹#›</a:t>
            </a:fld>
            <a:endParaRPr lang="en-GB"/>
          </a:p>
        </p:txBody>
      </p:sp>
    </p:spTree>
    <p:extLst>
      <p:ext uri="{BB962C8B-B14F-4D97-AF65-F5344CB8AC3E}">
        <p14:creationId xmlns:p14="http://schemas.microsoft.com/office/powerpoint/2010/main" val="39676308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EECDEA-6F01-4D39-A12E-B74B914773A2}" type="slidenum">
              <a:rPr lang="en-GB" smtClean="0"/>
              <a:t>14</a:t>
            </a:fld>
            <a:endParaRPr lang="en-GB"/>
          </a:p>
        </p:txBody>
      </p:sp>
    </p:spTree>
    <p:extLst>
      <p:ext uri="{BB962C8B-B14F-4D97-AF65-F5344CB8AC3E}">
        <p14:creationId xmlns:p14="http://schemas.microsoft.com/office/powerpoint/2010/main" val="2629241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EECDEA-6F01-4D39-A12E-B74B914773A2}" type="slidenum">
              <a:rPr lang="en-GB" smtClean="0"/>
              <a:t>15</a:t>
            </a:fld>
            <a:endParaRPr lang="en-GB"/>
          </a:p>
        </p:txBody>
      </p:sp>
    </p:spTree>
    <p:extLst>
      <p:ext uri="{BB962C8B-B14F-4D97-AF65-F5344CB8AC3E}">
        <p14:creationId xmlns:p14="http://schemas.microsoft.com/office/powerpoint/2010/main" val="24753839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EECDEA-6F01-4D39-A12E-B74B914773A2}" type="slidenum">
              <a:rPr lang="en-GB" smtClean="0"/>
              <a:t>16</a:t>
            </a:fld>
            <a:endParaRPr lang="en-GB"/>
          </a:p>
        </p:txBody>
      </p:sp>
    </p:spTree>
    <p:extLst>
      <p:ext uri="{BB962C8B-B14F-4D97-AF65-F5344CB8AC3E}">
        <p14:creationId xmlns:p14="http://schemas.microsoft.com/office/powerpoint/2010/main" val="26470935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EECDEA-6F01-4D39-A12E-B74B914773A2}" type="slidenum">
              <a:rPr lang="en-GB" smtClean="0"/>
              <a:t>22</a:t>
            </a:fld>
            <a:endParaRPr lang="en-GB"/>
          </a:p>
        </p:txBody>
      </p:sp>
    </p:spTree>
    <p:extLst>
      <p:ext uri="{BB962C8B-B14F-4D97-AF65-F5344CB8AC3E}">
        <p14:creationId xmlns:p14="http://schemas.microsoft.com/office/powerpoint/2010/main" val="1323544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EECDEA-6F01-4D39-A12E-B74B914773A2}" type="slidenum">
              <a:rPr lang="en-GB" smtClean="0"/>
              <a:t>23</a:t>
            </a:fld>
            <a:endParaRPr lang="en-GB"/>
          </a:p>
        </p:txBody>
      </p:sp>
    </p:spTree>
    <p:extLst>
      <p:ext uri="{BB962C8B-B14F-4D97-AF65-F5344CB8AC3E}">
        <p14:creationId xmlns:p14="http://schemas.microsoft.com/office/powerpoint/2010/main" val="280144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EECDEA-6F01-4D39-A12E-B74B914773A2}" type="slidenum">
              <a:rPr lang="en-GB" smtClean="0"/>
              <a:t>25</a:t>
            </a:fld>
            <a:endParaRPr lang="en-GB"/>
          </a:p>
        </p:txBody>
      </p:sp>
    </p:spTree>
    <p:extLst>
      <p:ext uri="{BB962C8B-B14F-4D97-AF65-F5344CB8AC3E}">
        <p14:creationId xmlns:p14="http://schemas.microsoft.com/office/powerpoint/2010/main" val="3131001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EECDEA-6F01-4D39-A12E-B74B914773A2}" type="slidenum">
              <a:rPr lang="en-GB" smtClean="0"/>
              <a:t>26</a:t>
            </a:fld>
            <a:endParaRPr lang="en-GB"/>
          </a:p>
        </p:txBody>
      </p:sp>
    </p:spTree>
    <p:extLst>
      <p:ext uri="{BB962C8B-B14F-4D97-AF65-F5344CB8AC3E}">
        <p14:creationId xmlns:p14="http://schemas.microsoft.com/office/powerpoint/2010/main" val="22640893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EECDEA-6F01-4D39-A12E-B74B914773A2}" type="slidenum">
              <a:rPr lang="en-GB" smtClean="0"/>
              <a:t>30</a:t>
            </a:fld>
            <a:endParaRPr lang="en-GB"/>
          </a:p>
        </p:txBody>
      </p:sp>
    </p:spTree>
    <p:extLst>
      <p:ext uri="{BB962C8B-B14F-4D97-AF65-F5344CB8AC3E}">
        <p14:creationId xmlns:p14="http://schemas.microsoft.com/office/powerpoint/2010/main" val="1437411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EECDEA-6F01-4D39-A12E-B74B914773A2}" type="slidenum">
              <a:rPr lang="en-GB" smtClean="0"/>
              <a:t>31</a:t>
            </a:fld>
            <a:endParaRPr lang="en-GB"/>
          </a:p>
        </p:txBody>
      </p:sp>
    </p:spTree>
    <p:extLst>
      <p:ext uri="{BB962C8B-B14F-4D97-AF65-F5344CB8AC3E}">
        <p14:creationId xmlns:p14="http://schemas.microsoft.com/office/powerpoint/2010/main" val="12132276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EECDEA-6F01-4D39-A12E-B74B914773A2}" type="slidenum">
              <a:rPr lang="en-GB" smtClean="0"/>
              <a:t>34</a:t>
            </a:fld>
            <a:endParaRPr lang="en-GB"/>
          </a:p>
        </p:txBody>
      </p:sp>
    </p:spTree>
    <p:extLst>
      <p:ext uri="{BB962C8B-B14F-4D97-AF65-F5344CB8AC3E}">
        <p14:creationId xmlns:p14="http://schemas.microsoft.com/office/powerpoint/2010/main" val="40813449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EECDEA-6F01-4D39-A12E-B74B914773A2}" type="slidenum">
              <a:rPr lang="en-GB" smtClean="0"/>
              <a:t>35</a:t>
            </a:fld>
            <a:endParaRPr lang="en-GB"/>
          </a:p>
        </p:txBody>
      </p:sp>
    </p:spTree>
    <p:extLst>
      <p:ext uri="{BB962C8B-B14F-4D97-AF65-F5344CB8AC3E}">
        <p14:creationId xmlns:p14="http://schemas.microsoft.com/office/powerpoint/2010/main" val="28442998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EECDEA-6F01-4D39-A12E-B74B914773A2}" type="slidenum">
              <a:rPr lang="en-GB" smtClean="0"/>
              <a:t>38</a:t>
            </a:fld>
            <a:endParaRPr lang="en-GB"/>
          </a:p>
        </p:txBody>
      </p:sp>
    </p:spTree>
    <p:extLst>
      <p:ext uri="{BB962C8B-B14F-4D97-AF65-F5344CB8AC3E}">
        <p14:creationId xmlns:p14="http://schemas.microsoft.com/office/powerpoint/2010/main" val="35074591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BB9CD-BBEF-9F3B-5282-E442D8CF80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6CCC9D-7B36-06C1-9A96-15045C6D185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43B7FF-FCFF-9152-1C92-722C921F85CA}"/>
              </a:ext>
            </a:extLst>
          </p:cNvPr>
          <p:cNvSpPr>
            <a:spLocks noGrp="1"/>
          </p:cNvSpPr>
          <p:nvPr>
            <p:ph type="dt" sz="half" idx="10"/>
          </p:nvPr>
        </p:nvSpPr>
        <p:spPr/>
        <p:txBody>
          <a:bodyPr/>
          <a:lstStyle/>
          <a:p>
            <a:fld id="{B13C7410-7DC0-428B-A3CA-BAEEA295C9C7}" type="datetimeFigureOut">
              <a:rPr lang="en-GB" smtClean="0"/>
              <a:t>03/07/2025</a:t>
            </a:fld>
            <a:endParaRPr lang="en-GB"/>
          </a:p>
        </p:txBody>
      </p:sp>
      <p:sp>
        <p:nvSpPr>
          <p:cNvPr id="5" name="Footer Placeholder 4">
            <a:extLst>
              <a:ext uri="{FF2B5EF4-FFF2-40B4-BE49-F238E27FC236}">
                <a16:creationId xmlns:a16="http://schemas.microsoft.com/office/drawing/2014/main" id="{B9533D38-1854-7774-E0A2-E7A9A582A0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C8B184-E344-C01D-264A-6E018ADF11A0}"/>
              </a:ext>
            </a:extLst>
          </p:cNvPr>
          <p:cNvSpPr>
            <a:spLocks noGrp="1"/>
          </p:cNvSpPr>
          <p:nvPr>
            <p:ph type="sldNum" sz="quarter" idx="12"/>
          </p:nvPr>
        </p:nvSpPr>
        <p:spPr/>
        <p:txBody>
          <a:bodyPr/>
          <a:lstStyle/>
          <a:p>
            <a:fld id="{FA59CA69-3FD2-4268-92CC-7998C773AC4A}" type="slidenum">
              <a:rPr lang="en-GB" smtClean="0"/>
              <a:t>‹#›</a:t>
            </a:fld>
            <a:endParaRPr lang="en-GB"/>
          </a:p>
        </p:txBody>
      </p:sp>
    </p:spTree>
    <p:extLst>
      <p:ext uri="{BB962C8B-B14F-4D97-AF65-F5344CB8AC3E}">
        <p14:creationId xmlns:p14="http://schemas.microsoft.com/office/powerpoint/2010/main" val="29606953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22ABB-BACA-1CA3-7170-D764162506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66DFD5-2919-45FA-2897-DADAB1DFB99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4E9601-C3C9-67D1-ECBC-33FF2E600FCD}"/>
              </a:ext>
            </a:extLst>
          </p:cNvPr>
          <p:cNvSpPr>
            <a:spLocks noGrp="1"/>
          </p:cNvSpPr>
          <p:nvPr>
            <p:ph type="dt" sz="half" idx="10"/>
          </p:nvPr>
        </p:nvSpPr>
        <p:spPr/>
        <p:txBody>
          <a:bodyPr/>
          <a:lstStyle/>
          <a:p>
            <a:fld id="{B13C7410-7DC0-428B-A3CA-BAEEA295C9C7}" type="datetimeFigureOut">
              <a:rPr lang="en-GB" smtClean="0"/>
              <a:t>03/07/2025</a:t>
            </a:fld>
            <a:endParaRPr lang="en-GB"/>
          </a:p>
        </p:txBody>
      </p:sp>
      <p:sp>
        <p:nvSpPr>
          <p:cNvPr id="5" name="Footer Placeholder 4">
            <a:extLst>
              <a:ext uri="{FF2B5EF4-FFF2-40B4-BE49-F238E27FC236}">
                <a16:creationId xmlns:a16="http://schemas.microsoft.com/office/drawing/2014/main" id="{CEFF29D3-58C4-4B8F-51E4-AFECD6748C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ADC563-5BFD-B1AC-C7BC-57A2D5FC34DE}"/>
              </a:ext>
            </a:extLst>
          </p:cNvPr>
          <p:cNvSpPr>
            <a:spLocks noGrp="1"/>
          </p:cNvSpPr>
          <p:nvPr>
            <p:ph type="sldNum" sz="quarter" idx="12"/>
          </p:nvPr>
        </p:nvSpPr>
        <p:spPr/>
        <p:txBody>
          <a:bodyPr/>
          <a:lstStyle/>
          <a:p>
            <a:fld id="{FA59CA69-3FD2-4268-92CC-7998C773AC4A}" type="slidenum">
              <a:rPr lang="en-GB" smtClean="0"/>
              <a:t>‹#›</a:t>
            </a:fld>
            <a:endParaRPr lang="en-GB"/>
          </a:p>
        </p:txBody>
      </p:sp>
    </p:spTree>
    <p:extLst>
      <p:ext uri="{BB962C8B-B14F-4D97-AF65-F5344CB8AC3E}">
        <p14:creationId xmlns:p14="http://schemas.microsoft.com/office/powerpoint/2010/main" val="3197603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33F4C-FE12-EF7D-A55E-1276EAE63AB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98338A-4B55-F011-2453-F531E879072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EB51708-76D3-CBCA-4879-6CBBFD575891}"/>
              </a:ext>
            </a:extLst>
          </p:cNvPr>
          <p:cNvSpPr>
            <a:spLocks noGrp="1"/>
          </p:cNvSpPr>
          <p:nvPr>
            <p:ph type="dt" sz="half" idx="10"/>
          </p:nvPr>
        </p:nvSpPr>
        <p:spPr/>
        <p:txBody>
          <a:bodyPr/>
          <a:lstStyle/>
          <a:p>
            <a:fld id="{B13C7410-7DC0-428B-A3CA-BAEEA295C9C7}" type="datetimeFigureOut">
              <a:rPr lang="en-GB" smtClean="0"/>
              <a:t>03/07/2025</a:t>
            </a:fld>
            <a:endParaRPr lang="en-GB"/>
          </a:p>
        </p:txBody>
      </p:sp>
      <p:sp>
        <p:nvSpPr>
          <p:cNvPr id="5" name="Footer Placeholder 4">
            <a:extLst>
              <a:ext uri="{FF2B5EF4-FFF2-40B4-BE49-F238E27FC236}">
                <a16:creationId xmlns:a16="http://schemas.microsoft.com/office/drawing/2014/main" id="{47EDA51D-6CD4-312E-4006-D97BCCC6D2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713AE1-EFD0-16FD-BE1E-81F24F72717F}"/>
              </a:ext>
            </a:extLst>
          </p:cNvPr>
          <p:cNvSpPr>
            <a:spLocks noGrp="1"/>
          </p:cNvSpPr>
          <p:nvPr>
            <p:ph type="sldNum" sz="quarter" idx="12"/>
          </p:nvPr>
        </p:nvSpPr>
        <p:spPr/>
        <p:txBody>
          <a:bodyPr/>
          <a:lstStyle/>
          <a:p>
            <a:fld id="{FA59CA69-3FD2-4268-92CC-7998C773AC4A}" type="slidenum">
              <a:rPr lang="en-GB" smtClean="0"/>
              <a:t>‹#›</a:t>
            </a:fld>
            <a:endParaRPr lang="en-GB"/>
          </a:p>
        </p:txBody>
      </p:sp>
    </p:spTree>
    <p:extLst>
      <p:ext uri="{BB962C8B-B14F-4D97-AF65-F5344CB8AC3E}">
        <p14:creationId xmlns:p14="http://schemas.microsoft.com/office/powerpoint/2010/main" val="3842340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4EC75-6CA8-4C9A-BA61-DA80BC74C2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6123A1-600C-75FF-A0B8-B22EB8C5D5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B32164-CEBC-3597-05DB-16770FCC99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BC8BB8-6295-B331-39CF-48C9D1017597}"/>
              </a:ext>
            </a:extLst>
          </p:cNvPr>
          <p:cNvSpPr>
            <a:spLocks noGrp="1"/>
          </p:cNvSpPr>
          <p:nvPr>
            <p:ph type="dt" sz="half" idx="10"/>
          </p:nvPr>
        </p:nvSpPr>
        <p:spPr/>
        <p:txBody>
          <a:bodyPr/>
          <a:lstStyle/>
          <a:p>
            <a:fld id="{B13C7410-7DC0-428B-A3CA-BAEEA295C9C7}" type="datetimeFigureOut">
              <a:rPr lang="en-GB" smtClean="0"/>
              <a:t>03/07/2025</a:t>
            </a:fld>
            <a:endParaRPr lang="en-GB"/>
          </a:p>
        </p:txBody>
      </p:sp>
      <p:sp>
        <p:nvSpPr>
          <p:cNvPr id="6" name="Footer Placeholder 5">
            <a:extLst>
              <a:ext uri="{FF2B5EF4-FFF2-40B4-BE49-F238E27FC236}">
                <a16:creationId xmlns:a16="http://schemas.microsoft.com/office/drawing/2014/main" id="{1EDA0F44-5C9F-BA4D-69FD-657B935B9E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239773-847E-8B07-7C45-A614C2C68C8C}"/>
              </a:ext>
            </a:extLst>
          </p:cNvPr>
          <p:cNvSpPr>
            <a:spLocks noGrp="1"/>
          </p:cNvSpPr>
          <p:nvPr>
            <p:ph type="sldNum" sz="quarter" idx="12"/>
          </p:nvPr>
        </p:nvSpPr>
        <p:spPr/>
        <p:txBody>
          <a:bodyPr/>
          <a:lstStyle/>
          <a:p>
            <a:fld id="{FA59CA69-3FD2-4268-92CC-7998C773AC4A}" type="slidenum">
              <a:rPr lang="en-GB" smtClean="0"/>
              <a:t>‹#›</a:t>
            </a:fld>
            <a:endParaRPr lang="en-GB"/>
          </a:p>
        </p:txBody>
      </p:sp>
    </p:spTree>
    <p:extLst>
      <p:ext uri="{BB962C8B-B14F-4D97-AF65-F5344CB8AC3E}">
        <p14:creationId xmlns:p14="http://schemas.microsoft.com/office/powerpoint/2010/main" val="896065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7B7E4-F991-045F-7274-0017EB776A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798BF9-6A44-56D1-9970-029C514CAC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AB5E8D-5CE7-3C2E-5935-A7956CC18C4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486ED16-1165-ED2A-AD1D-324A23F226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AFF8083-84B4-52CD-57A8-A5C4C3808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0240BE7-5491-019B-3A99-894DB62047E4}"/>
              </a:ext>
            </a:extLst>
          </p:cNvPr>
          <p:cNvSpPr>
            <a:spLocks noGrp="1"/>
          </p:cNvSpPr>
          <p:nvPr>
            <p:ph type="dt" sz="half" idx="10"/>
          </p:nvPr>
        </p:nvSpPr>
        <p:spPr/>
        <p:txBody>
          <a:bodyPr/>
          <a:lstStyle/>
          <a:p>
            <a:fld id="{B13C7410-7DC0-428B-A3CA-BAEEA295C9C7}" type="datetimeFigureOut">
              <a:rPr lang="en-GB" smtClean="0"/>
              <a:t>03/07/2025</a:t>
            </a:fld>
            <a:endParaRPr lang="en-GB"/>
          </a:p>
        </p:txBody>
      </p:sp>
      <p:sp>
        <p:nvSpPr>
          <p:cNvPr id="8" name="Footer Placeholder 7">
            <a:extLst>
              <a:ext uri="{FF2B5EF4-FFF2-40B4-BE49-F238E27FC236}">
                <a16:creationId xmlns:a16="http://schemas.microsoft.com/office/drawing/2014/main" id="{289E93AB-4C23-68D9-F202-184D958C5A9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DBD8BA4-5070-C9EF-39FC-2B626574A874}"/>
              </a:ext>
            </a:extLst>
          </p:cNvPr>
          <p:cNvSpPr>
            <a:spLocks noGrp="1"/>
          </p:cNvSpPr>
          <p:nvPr>
            <p:ph type="sldNum" sz="quarter" idx="12"/>
          </p:nvPr>
        </p:nvSpPr>
        <p:spPr/>
        <p:txBody>
          <a:bodyPr/>
          <a:lstStyle/>
          <a:p>
            <a:fld id="{FA59CA69-3FD2-4268-92CC-7998C773AC4A}" type="slidenum">
              <a:rPr lang="en-GB" smtClean="0"/>
              <a:t>‹#›</a:t>
            </a:fld>
            <a:endParaRPr lang="en-GB"/>
          </a:p>
        </p:txBody>
      </p:sp>
    </p:spTree>
    <p:extLst>
      <p:ext uri="{BB962C8B-B14F-4D97-AF65-F5344CB8AC3E}">
        <p14:creationId xmlns:p14="http://schemas.microsoft.com/office/powerpoint/2010/main" val="2294442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5FDBD-938B-3B87-ED4B-71A239E287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B85910-ACF7-BFE8-A51C-5FF79CE337D9}"/>
              </a:ext>
            </a:extLst>
          </p:cNvPr>
          <p:cNvSpPr>
            <a:spLocks noGrp="1"/>
          </p:cNvSpPr>
          <p:nvPr>
            <p:ph type="dt" sz="half" idx="10"/>
          </p:nvPr>
        </p:nvSpPr>
        <p:spPr/>
        <p:txBody>
          <a:bodyPr/>
          <a:lstStyle/>
          <a:p>
            <a:fld id="{B13C7410-7DC0-428B-A3CA-BAEEA295C9C7}" type="datetimeFigureOut">
              <a:rPr lang="en-GB" smtClean="0"/>
              <a:t>03/07/2025</a:t>
            </a:fld>
            <a:endParaRPr lang="en-GB"/>
          </a:p>
        </p:txBody>
      </p:sp>
      <p:sp>
        <p:nvSpPr>
          <p:cNvPr id="4" name="Footer Placeholder 3">
            <a:extLst>
              <a:ext uri="{FF2B5EF4-FFF2-40B4-BE49-F238E27FC236}">
                <a16:creationId xmlns:a16="http://schemas.microsoft.com/office/drawing/2014/main" id="{513C8FE0-78D8-AC94-7B91-BE9AE94A3DB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E35612-A959-BF18-8BE4-4D75101DA34C}"/>
              </a:ext>
            </a:extLst>
          </p:cNvPr>
          <p:cNvSpPr>
            <a:spLocks noGrp="1"/>
          </p:cNvSpPr>
          <p:nvPr>
            <p:ph type="sldNum" sz="quarter" idx="12"/>
          </p:nvPr>
        </p:nvSpPr>
        <p:spPr/>
        <p:txBody>
          <a:bodyPr/>
          <a:lstStyle/>
          <a:p>
            <a:fld id="{FA59CA69-3FD2-4268-92CC-7998C773AC4A}" type="slidenum">
              <a:rPr lang="en-GB" smtClean="0"/>
              <a:t>‹#›</a:t>
            </a:fld>
            <a:endParaRPr lang="en-GB"/>
          </a:p>
        </p:txBody>
      </p:sp>
    </p:spTree>
    <p:extLst>
      <p:ext uri="{BB962C8B-B14F-4D97-AF65-F5344CB8AC3E}">
        <p14:creationId xmlns:p14="http://schemas.microsoft.com/office/powerpoint/2010/main" val="4098301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F5948D-A3D4-331C-4AB7-2B46F865E020}"/>
              </a:ext>
            </a:extLst>
          </p:cNvPr>
          <p:cNvSpPr>
            <a:spLocks noGrp="1"/>
          </p:cNvSpPr>
          <p:nvPr>
            <p:ph type="dt" sz="half" idx="10"/>
          </p:nvPr>
        </p:nvSpPr>
        <p:spPr/>
        <p:txBody>
          <a:bodyPr/>
          <a:lstStyle/>
          <a:p>
            <a:fld id="{B13C7410-7DC0-428B-A3CA-BAEEA295C9C7}" type="datetimeFigureOut">
              <a:rPr lang="en-GB" smtClean="0"/>
              <a:t>03/07/2025</a:t>
            </a:fld>
            <a:endParaRPr lang="en-GB"/>
          </a:p>
        </p:txBody>
      </p:sp>
      <p:sp>
        <p:nvSpPr>
          <p:cNvPr id="3" name="Footer Placeholder 2">
            <a:extLst>
              <a:ext uri="{FF2B5EF4-FFF2-40B4-BE49-F238E27FC236}">
                <a16:creationId xmlns:a16="http://schemas.microsoft.com/office/drawing/2014/main" id="{560930C7-16E6-59BB-F2B8-3D6BBF1A3C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FD23F8-964E-30FE-3897-05C708251D55}"/>
              </a:ext>
            </a:extLst>
          </p:cNvPr>
          <p:cNvSpPr>
            <a:spLocks noGrp="1"/>
          </p:cNvSpPr>
          <p:nvPr>
            <p:ph type="sldNum" sz="quarter" idx="12"/>
          </p:nvPr>
        </p:nvSpPr>
        <p:spPr/>
        <p:txBody>
          <a:bodyPr/>
          <a:lstStyle/>
          <a:p>
            <a:fld id="{FA59CA69-3FD2-4268-92CC-7998C773AC4A}" type="slidenum">
              <a:rPr lang="en-GB" smtClean="0"/>
              <a:t>‹#›</a:t>
            </a:fld>
            <a:endParaRPr lang="en-GB"/>
          </a:p>
        </p:txBody>
      </p:sp>
    </p:spTree>
    <p:extLst>
      <p:ext uri="{BB962C8B-B14F-4D97-AF65-F5344CB8AC3E}">
        <p14:creationId xmlns:p14="http://schemas.microsoft.com/office/powerpoint/2010/main" val="2381217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5DFDC-5D9D-B0DB-00A7-88F5FD89A7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3DEACF-3DBA-BED0-EC88-A539B5A527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E9BF39-C630-F552-0688-C92E05A804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B97431-D598-0C0E-D355-ACB643F7F05A}"/>
              </a:ext>
            </a:extLst>
          </p:cNvPr>
          <p:cNvSpPr>
            <a:spLocks noGrp="1"/>
          </p:cNvSpPr>
          <p:nvPr>
            <p:ph type="dt" sz="half" idx="10"/>
          </p:nvPr>
        </p:nvSpPr>
        <p:spPr/>
        <p:txBody>
          <a:bodyPr/>
          <a:lstStyle/>
          <a:p>
            <a:fld id="{B13C7410-7DC0-428B-A3CA-BAEEA295C9C7}" type="datetimeFigureOut">
              <a:rPr lang="en-GB" smtClean="0"/>
              <a:t>03/07/2025</a:t>
            </a:fld>
            <a:endParaRPr lang="en-GB"/>
          </a:p>
        </p:txBody>
      </p:sp>
      <p:sp>
        <p:nvSpPr>
          <p:cNvPr id="6" name="Footer Placeholder 5">
            <a:extLst>
              <a:ext uri="{FF2B5EF4-FFF2-40B4-BE49-F238E27FC236}">
                <a16:creationId xmlns:a16="http://schemas.microsoft.com/office/drawing/2014/main" id="{E500F538-363B-5D7E-5444-6278016BD6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68CFC2-2770-F794-0C4D-3E68ABDD898D}"/>
              </a:ext>
            </a:extLst>
          </p:cNvPr>
          <p:cNvSpPr>
            <a:spLocks noGrp="1"/>
          </p:cNvSpPr>
          <p:nvPr>
            <p:ph type="sldNum" sz="quarter" idx="12"/>
          </p:nvPr>
        </p:nvSpPr>
        <p:spPr/>
        <p:txBody>
          <a:bodyPr/>
          <a:lstStyle/>
          <a:p>
            <a:fld id="{FA59CA69-3FD2-4268-92CC-7998C773AC4A}" type="slidenum">
              <a:rPr lang="en-GB" smtClean="0"/>
              <a:t>‹#›</a:t>
            </a:fld>
            <a:endParaRPr lang="en-GB"/>
          </a:p>
        </p:txBody>
      </p:sp>
    </p:spTree>
    <p:extLst>
      <p:ext uri="{BB962C8B-B14F-4D97-AF65-F5344CB8AC3E}">
        <p14:creationId xmlns:p14="http://schemas.microsoft.com/office/powerpoint/2010/main" val="447088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C8D12-957B-EC68-BB35-B26D1CAE44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843968D-1DC0-1528-A3EE-F946A2F0F0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E22BB4C-4626-B76B-98DF-E7A3732E82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0A3296-83EF-5F3B-3A47-19D450C15BC3}"/>
              </a:ext>
            </a:extLst>
          </p:cNvPr>
          <p:cNvSpPr>
            <a:spLocks noGrp="1"/>
          </p:cNvSpPr>
          <p:nvPr>
            <p:ph type="dt" sz="half" idx="10"/>
          </p:nvPr>
        </p:nvSpPr>
        <p:spPr/>
        <p:txBody>
          <a:bodyPr/>
          <a:lstStyle/>
          <a:p>
            <a:fld id="{B13C7410-7DC0-428B-A3CA-BAEEA295C9C7}" type="datetimeFigureOut">
              <a:rPr lang="en-GB" smtClean="0"/>
              <a:t>03/07/2025</a:t>
            </a:fld>
            <a:endParaRPr lang="en-GB"/>
          </a:p>
        </p:txBody>
      </p:sp>
      <p:sp>
        <p:nvSpPr>
          <p:cNvPr id="6" name="Footer Placeholder 5">
            <a:extLst>
              <a:ext uri="{FF2B5EF4-FFF2-40B4-BE49-F238E27FC236}">
                <a16:creationId xmlns:a16="http://schemas.microsoft.com/office/drawing/2014/main" id="{C319AE7E-A047-90F0-3869-69E6C672AA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9CE417-ABE7-6F6F-21F1-2916151BBC39}"/>
              </a:ext>
            </a:extLst>
          </p:cNvPr>
          <p:cNvSpPr>
            <a:spLocks noGrp="1"/>
          </p:cNvSpPr>
          <p:nvPr>
            <p:ph type="sldNum" sz="quarter" idx="12"/>
          </p:nvPr>
        </p:nvSpPr>
        <p:spPr/>
        <p:txBody>
          <a:bodyPr/>
          <a:lstStyle/>
          <a:p>
            <a:fld id="{FA59CA69-3FD2-4268-92CC-7998C773AC4A}" type="slidenum">
              <a:rPr lang="en-GB" smtClean="0"/>
              <a:t>‹#›</a:t>
            </a:fld>
            <a:endParaRPr lang="en-GB"/>
          </a:p>
        </p:txBody>
      </p:sp>
    </p:spTree>
    <p:extLst>
      <p:ext uri="{BB962C8B-B14F-4D97-AF65-F5344CB8AC3E}">
        <p14:creationId xmlns:p14="http://schemas.microsoft.com/office/powerpoint/2010/main" val="2900367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3AFAB-162A-B178-9A33-D075BC1BCA2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599CCB-6768-CD03-F5FF-80F6A83386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F750F0-A8A1-AC32-B8EA-1CA08788651A}"/>
              </a:ext>
            </a:extLst>
          </p:cNvPr>
          <p:cNvSpPr>
            <a:spLocks noGrp="1"/>
          </p:cNvSpPr>
          <p:nvPr>
            <p:ph type="dt" sz="half" idx="10"/>
          </p:nvPr>
        </p:nvSpPr>
        <p:spPr/>
        <p:txBody>
          <a:bodyPr/>
          <a:lstStyle/>
          <a:p>
            <a:fld id="{B13C7410-7DC0-428B-A3CA-BAEEA295C9C7}" type="datetimeFigureOut">
              <a:rPr lang="en-GB" smtClean="0"/>
              <a:t>03/07/2025</a:t>
            </a:fld>
            <a:endParaRPr lang="en-GB"/>
          </a:p>
        </p:txBody>
      </p:sp>
      <p:sp>
        <p:nvSpPr>
          <p:cNvPr id="5" name="Footer Placeholder 4">
            <a:extLst>
              <a:ext uri="{FF2B5EF4-FFF2-40B4-BE49-F238E27FC236}">
                <a16:creationId xmlns:a16="http://schemas.microsoft.com/office/drawing/2014/main" id="{D1179E3B-DAE1-865B-9959-A63AB64A7D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59DA61-B510-2BBD-FCCA-9705D5311709}"/>
              </a:ext>
            </a:extLst>
          </p:cNvPr>
          <p:cNvSpPr>
            <a:spLocks noGrp="1"/>
          </p:cNvSpPr>
          <p:nvPr>
            <p:ph type="sldNum" sz="quarter" idx="12"/>
          </p:nvPr>
        </p:nvSpPr>
        <p:spPr/>
        <p:txBody>
          <a:bodyPr/>
          <a:lstStyle/>
          <a:p>
            <a:fld id="{FA59CA69-3FD2-4268-92CC-7998C773AC4A}" type="slidenum">
              <a:rPr lang="en-GB" smtClean="0"/>
              <a:t>‹#›</a:t>
            </a:fld>
            <a:endParaRPr lang="en-GB"/>
          </a:p>
        </p:txBody>
      </p:sp>
    </p:spTree>
    <p:extLst>
      <p:ext uri="{BB962C8B-B14F-4D97-AF65-F5344CB8AC3E}">
        <p14:creationId xmlns:p14="http://schemas.microsoft.com/office/powerpoint/2010/main" val="2574420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A9722E-A5EF-5C10-5833-D03A8C8AB3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D55C39-031F-240B-DF73-2110AFF6427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637086-1DA9-C84B-FD55-AF90E0D4D5CF}"/>
              </a:ext>
            </a:extLst>
          </p:cNvPr>
          <p:cNvSpPr>
            <a:spLocks noGrp="1"/>
          </p:cNvSpPr>
          <p:nvPr>
            <p:ph type="dt" sz="half" idx="10"/>
          </p:nvPr>
        </p:nvSpPr>
        <p:spPr/>
        <p:txBody>
          <a:bodyPr/>
          <a:lstStyle/>
          <a:p>
            <a:fld id="{B13C7410-7DC0-428B-A3CA-BAEEA295C9C7}" type="datetimeFigureOut">
              <a:rPr lang="en-GB" smtClean="0"/>
              <a:t>03/07/2025</a:t>
            </a:fld>
            <a:endParaRPr lang="en-GB"/>
          </a:p>
        </p:txBody>
      </p:sp>
      <p:sp>
        <p:nvSpPr>
          <p:cNvPr id="5" name="Footer Placeholder 4">
            <a:extLst>
              <a:ext uri="{FF2B5EF4-FFF2-40B4-BE49-F238E27FC236}">
                <a16:creationId xmlns:a16="http://schemas.microsoft.com/office/drawing/2014/main" id="{B67EBF3D-1C52-B371-1245-602B3278B1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7EA509-631F-A437-16AF-F521D086030C}"/>
              </a:ext>
            </a:extLst>
          </p:cNvPr>
          <p:cNvSpPr>
            <a:spLocks noGrp="1"/>
          </p:cNvSpPr>
          <p:nvPr>
            <p:ph type="sldNum" sz="quarter" idx="12"/>
          </p:nvPr>
        </p:nvSpPr>
        <p:spPr/>
        <p:txBody>
          <a:bodyPr/>
          <a:lstStyle/>
          <a:p>
            <a:fld id="{FA59CA69-3FD2-4268-92CC-7998C773AC4A}" type="slidenum">
              <a:rPr lang="en-GB" smtClean="0"/>
              <a:t>‹#›</a:t>
            </a:fld>
            <a:endParaRPr lang="en-GB"/>
          </a:p>
        </p:txBody>
      </p:sp>
    </p:spTree>
    <p:extLst>
      <p:ext uri="{BB962C8B-B14F-4D97-AF65-F5344CB8AC3E}">
        <p14:creationId xmlns:p14="http://schemas.microsoft.com/office/powerpoint/2010/main" val="11818027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F55B4D-A6A4-EC08-189C-69F90B0045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B2FE0F-68DB-91E2-A804-56767202EE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6DF1A9-EAB9-4FA9-A75C-4EC0CB6C54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13C7410-7DC0-428B-A3CA-BAEEA295C9C7}" type="datetimeFigureOut">
              <a:rPr lang="en-GB" smtClean="0"/>
              <a:t>03/07/2025</a:t>
            </a:fld>
            <a:endParaRPr lang="en-GB"/>
          </a:p>
        </p:txBody>
      </p:sp>
      <p:sp>
        <p:nvSpPr>
          <p:cNvPr id="5" name="Footer Placeholder 4">
            <a:extLst>
              <a:ext uri="{FF2B5EF4-FFF2-40B4-BE49-F238E27FC236}">
                <a16:creationId xmlns:a16="http://schemas.microsoft.com/office/drawing/2014/main" id="{11408414-31CF-4480-2D30-BAD6AC6F2D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C7ADD57-AC71-27FE-C9A7-F8F3D5B560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A59CA69-3FD2-4268-92CC-7998C773AC4A}" type="slidenum">
              <a:rPr lang="en-GB" smtClean="0"/>
              <a:t>‹#›</a:t>
            </a:fld>
            <a:endParaRPr lang="en-GB"/>
          </a:p>
        </p:txBody>
      </p:sp>
    </p:spTree>
    <p:extLst>
      <p:ext uri="{BB962C8B-B14F-4D97-AF65-F5344CB8AC3E}">
        <p14:creationId xmlns:p14="http://schemas.microsoft.com/office/powerpoint/2010/main" val="1472194934"/>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microsoft.com/office/2007/relationships/media" Target="../media/media2.mp3"/><Relationship Id="rId7" Type="http://schemas.openxmlformats.org/officeDocument/2006/relationships/slideLayout" Target="../slideLayouts/slideLayout7.xml"/><Relationship Id="rId12" Type="http://schemas.openxmlformats.org/officeDocument/2006/relationships/image" Target="../media/image11.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audio" Target="../media/media3.mp3"/><Relationship Id="rId11" Type="http://schemas.openxmlformats.org/officeDocument/2006/relationships/image" Target="../media/image10.png"/><Relationship Id="rId5" Type="http://schemas.microsoft.com/office/2007/relationships/media" Target="../media/media3.mp3"/><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audio" Target="../media/media2.mp3"/><Relationship Id="rId9" Type="http://schemas.openxmlformats.org/officeDocument/2006/relationships/image" Target="../media/image8.png"/><Relationship Id="rId1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1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1.png"/><Relationship Id="rId4" Type="http://schemas.openxmlformats.org/officeDocument/2006/relationships/image" Target="../media/image40.png"/></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1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7.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48.png"/><Relationship Id="rId1" Type="http://schemas.openxmlformats.org/officeDocument/2006/relationships/slideLayout" Target="../slideLayouts/slideLayout7.xml"/><Relationship Id="rId4" Type="http://schemas.openxmlformats.org/officeDocument/2006/relationships/image" Target="../media/image49.png"/></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58.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59.png"/></Relationships>
</file>

<file path=ppt/slides/_rels/slide28.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image" Target="../media/image67.png"/><Relationship Id="rId18" Type="http://schemas.openxmlformats.org/officeDocument/2006/relationships/customXml" Target="../ink/ink10.xml"/><Relationship Id="rId3" Type="http://schemas.openxmlformats.org/officeDocument/2006/relationships/image" Target="../media/image62.png"/><Relationship Id="rId21" Type="http://schemas.openxmlformats.org/officeDocument/2006/relationships/image" Target="../media/image69.png"/><Relationship Id="rId7" Type="http://schemas.openxmlformats.org/officeDocument/2006/relationships/image" Target="../media/image64.png"/><Relationship Id="rId12" Type="http://schemas.openxmlformats.org/officeDocument/2006/relationships/customXml" Target="../ink/ink5.xml"/><Relationship Id="rId17" Type="http://schemas.openxmlformats.org/officeDocument/2006/relationships/customXml" Target="../ink/ink9.xml"/><Relationship Id="rId2" Type="http://schemas.openxmlformats.org/officeDocument/2006/relationships/notesSlide" Target="../notesSlides/notesSlide8.xml"/><Relationship Id="rId16" Type="http://schemas.openxmlformats.org/officeDocument/2006/relationships/customXml" Target="../ink/ink8.xml"/><Relationship Id="rId20" Type="http://schemas.openxmlformats.org/officeDocument/2006/relationships/customXml" Target="../ink/ink11.xml"/><Relationship Id="rId1" Type="http://schemas.openxmlformats.org/officeDocument/2006/relationships/slideLayout" Target="../slideLayouts/slideLayout7.xml"/><Relationship Id="rId6" Type="http://schemas.openxmlformats.org/officeDocument/2006/relationships/customXml" Target="../ink/ink2.xml"/><Relationship Id="rId11" Type="http://schemas.openxmlformats.org/officeDocument/2006/relationships/image" Target="../media/image66.png"/><Relationship Id="rId5" Type="http://schemas.openxmlformats.org/officeDocument/2006/relationships/image" Target="../media/image63.png"/><Relationship Id="rId15" Type="http://schemas.openxmlformats.org/officeDocument/2006/relationships/customXml" Target="../ink/ink7.xml"/><Relationship Id="rId23" Type="http://schemas.openxmlformats.org/officeDocument/2006/relationships/image" Target="../media/image70.png"/><Relationship Id="rId10" Type="http://schemas.openxmlformats.org/officeDocument/2006/relationships/customXml" Target="../ink/ink4.xml"/><Relationship Id="rId19" Type="http://schemas.openxmlformats.org/officeDocument/2006/relationships/image" Target="../media/image68.png"/><Relationship Id="rId4" Type="http://schemas.openxmlformats.org/officeDocument/2006/relationships/customXml" Target="../ink/ink1.xml"/><Relationship Id="rId9" Type="http://schemas.openxmlformats.org/officeDocument/2006/relationships/image" Target="../media/image65.png"/><Relationship Id="rId14" Type="http://schemas.openxmlformats.org/officeDocument/2006/relationships/customXml" Target="../ink/ink6.xml"/><Relationship Id="rId22" Type="http://schemas.openxmlformats.org/officeDocument/2006/relationships/customXml" Target="../ink/ink12.xml"/></Relationships>
</file>

<file path=ppt/slides/_rels/slide31.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nnaqymgi3eI" TargetMode="External"/><Relationship Id="rId2" Type="http://schemas.openxmlformats.org/officeDocument/2006/relationships/hyperlink" Target="https://wordwall.net/resource/35684203/nature" TargetMode="External"/><Relationship Id="rId1" Type="http://schemas.openxmlformats.org/officeDocument/2006/relationships/slideLayout" Target="../slideLayouts/slideLayout7.xml"/><Relationship Id="rId4" Type="http://schemas.openxmlformats.org/officeDocument/2006/relationships/image" Target="../media/image79.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597B4-A1F6-A88D-49B6-9C46662A0501}"/>
              </a:ext>
            </a:extLst>
          </p:cNvPr>
          <p:cNvSpPr>
            <a:spLocks noGrp="1"/>
          </p:cNvSpPr>
          <p:nvPr>
            <p:ph type="ctrTitle"/>
          </p:nvPr>
        </p:nvSpPr>
        <p:spPr>
          <a:xfrm>
            <a:off x="337804" y="5313979"/>
            <a:ext cx="11049210" cy="1000655"/>
          </a:xfrm>
        </p:spPr>
        <p:txBody>
          <a:bodyPr anchor="t">
            <a:normAutofit fontScale="90000"/>
          </a:bodyPr>
          <a:lstStyle/>
          <a:p>
            <a:r>
              <a:rPr lang="en-GB" sz="3600" dirty="0">
                <a:solidFill>
                  <a:schemeClr val="accent3"/>
                </a:solidFill>
              </a:rPr>
              <a:t>My John Muir Award Scrapbook</a:t>
            </a:r>
            <a:br>
              <a:rPr lang="en-GB" sz="3600" dirty="0">
                <a:solidFill>
                  <a:schemeClr val="accent3"/>
                </a:solidFill>
              </a:rPr>
            </a:br>
            <a:r>
              <a:rPr lang="en-GB" sz="3600" dirty="0">
                <a:solidFill>
                  <a:schemeClr val="accent3"/>
                </a:solidFill>
              </a:rPr>
              <a:t>Sustainability in the Early Years</a:t>
            </a:r>
          </a:p>
        </p:txBody>
      </p:sp>
      <p:sp>
        <p:nvSpPr>
          <p:cNvPr id="3" name="Subtitle 2">
            <a:extLst>
              <a:ext uri="{FF2B5EF4-FFF2-40B4-BE49-F238E27FC236}">
                <a16:creationId xmlns:a16="http://schemas.microsoft.com/office/drawing/2014/main" id="{1BCACBFE-75BA-964E-AE0A-00F027156C0B}"/>
              </a:ext>
            </a:extLst>
          </p:cNvPr>
          <p:cNvSpPr>
            <a:spLocks noGrp="1"/>
          </p:cNvSpPr>
          <p:nvPr>
            <p:ph type="subTitle" idx="1"/>
          </p:nvPr>
        </p:nvSpPr>
        <p:spPr>
          <a:xfrm>
            <a:off x="9864762" y="4056410"/>
            <a:ext cx="1979602" cy="1060119"/>
          </a:xfrm>
        </p:spPr>
        <p:txBody>
          <a:bodyPr anchor="b">
            <a:normAutofit lnSpcReduction="10000"/>
          </a:bodyPr>
          <a:lstStyle/>
          <a:p>
            <a:pPr algn="l">
              <a:lnSpc>
                <a:spcPct val="100000"/>
              </a:lnSpc>
            </a:pPr>
            <a:r>
              <a:rPr lang="en-GB" sz="2800" dirty="0">
                <a:solidFill>
                  <a:schemeClr val="tx2"/>
                </a:solidFill>
              </a:rPr>
              <a:t>Tracy Hall </a:t>
            </a:r>
          </a:p>
          <a:p>
            <a:pPr algn="l">
              <a:lnSpc>
                <a:spcPct val="100000"/>
              </a:lnSpc>
            </a:pPr>
            <a:r>
              <a:rPr lang="en-GB" sz="2800" dirty="0">
                <a:solidFill>
                  <a:schemeClr val="tx2"/>
                </a:solidFill>
              </a:rPr>
              <a:t>ECEY 6005</a:t>
            </a:r>
          </a:p>
        </p:txBody>
      </p:sp>
      <p:pic>
        <p:nvPicPr>
          <p:cNvPr id="7" name="Picture 6">
            <a:extLst>
              <a:ext uri="{FF2B5EF4-FFF2-40B4-BE49-F238E27FC236}">
                <a16:creationId xmlns:a16="http://schemas.microsoft.com/office/drawing/2014/main" id="{2E08F637-EEA6-E749-5BAB-09C93BFEEBA5}"/>
              </a:ext>
            </a:extLst>
          </p:cNvPr>
          <p:cNvPicPr>
            <a:picLocks noChangeAspect="1"/>
          </p:cNvPicPr>
          <p:nvPr/>
        </p:nvPicPr>
        <p:blipFill>
          <a:blip r:embed="rId2"/>
          <a:srcRect t="30732"/>
          <a:stretch>
            <a:fillRect/>
          </a:stretch>
        </p:blipFill>
        <p:spPr>
          <a:xfrm>
            <a:off x="-1" y="10"/>
            <a:ext cx="12192001" cy="4201449"/>
          </a:xfrm>
          <a:prstGeom prst="rect">
            <a:avLst/>
          </a:prstGeom>
        </p:spPr>
      </p:pic>
      <p:sp>
        <p:nvSpPr>
          <p:cNvPr id="4" name="TextBox 3">
            <a:extLst>
              <a:ext uri="{FF2B5EF4-FFF2-40B4-BE49-F238E27FC236}">
                <a16:creationId xmlns:a16="http://schemas.microsoft.com/office/drawing/2014/main" id="{AEC9A0D3-1157-60C2-68E1-08E79321EA84}"/>
              </a:ext>
            </a:extLst>
          </p:cNvPr>
          <p:cNvSpPr txBox="1"/>
          <p:nvPr/>
        </p:nvSpPr>
        <p:spPr>
          <a:xfrm>
            <a:off x="1342663" y="3611301"/>
            <a:ext cx="2990346" cy="369332"/>
          </a:xfrm>
          <a:prstGeom prst="rect">
            <a:avLst/>
          </a:prstGeom>
          <a:noFill/>
        </p:spPr>
        <p:txBody>
          <a:bodyPr wrap="square" rtlCol="0">
            <a:spAutoFit/>
          </a:bodyPr>
          <a:lstStyle/>
          <a:p>
            <a:r>
              <a:rPr lang="en-GB" dirty="0">
                <a:solidFill>
                  <a:schemeClr val="bg1"/>
                </a:solidFill>
              </a:rPr>
              <a:t>(Source: Authors own,2025)</a:t>
            </a:r>
          </a:p>
        </p:txBody>
      </p:sp>
    </p:spTree>
    <p:extLst>
      <p:ext uri="{BB962C8B-B14F-4D97-AF65-F5344CB8AC3E}">
        <p14:creationId xmlns:p14="http://schemas.microsoft.com/office/powerpoint/2010/main" val="3491824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211F2F0-1D91-0546-C526-8E0AD1318E33}"/>
              </a:ext>
            </a:extLst>
          </p:cNvPr>
          <p:cNvPicPr>
            <a:picLocks noChangeAspect="1"/>
          </p:cNvPicPr>
          <p:nvPr/>
        </p:nvPicPr>
        <p:blipFill>
          <a:blip r:embed="rId2"/>
          <a:srcRect l="7798" r="7668" b="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4" name="TextBox 3">
            <a:extLst>
              <a:ext uri="{FF2B5EF4-FFF2-40B4-BE49-F238E27FC236}">
                <a16:creationId xmlns:a16="http://schemas.microsoft.com/office/drawing/2014/main" id="{BBEA8570-9041-9BFD-4D77-A37F74D144B7}"/>
              </a:ext>
            </a:extLst>
          </p:cNvPr>
          <p:cNvSpPr txBox="1"/>
          <p:nvPr/>
        </p:nvSpPr>
        <p:spPr>
          <a:xfrm>
            <a:off x="6901731" y="1065007"/>
            <a:ext cx="5114561" cy="5550946"/>
          </a:xfrm>
          <a:prstGeom prst="rect">
            <a:avLst/>
          </a:prstGeom>
        </p:spPr>
        <p:txBody>
          <a:bodyPr vert="horz" lIns="91440" tIns="45720" rIns="91440" bIns="45720" rtlCol="0">
            <a:normAutofit fontScale="62500" lnSpcReduction="20000"/>
          </a:bodyPr>
          <a:lstStyle/>
          <a:p>
            <a:pPr>
              <a:lnSpc>
                <a:spcPct val="90000"/>
              </a:lnSpc>
              <a:spcAft>
                <a:spcPts val="600"/>
              </a:spcAft>
            </a:pPr>
            <a:r>
              <a:rPr lang="en-US" sz="1300" dirty="0"/>
              <a:t> </a:t>
            </a:r>
            <a:r>
              <a:rPr lang="en-US" sz="3200" dirty="0"/>
              <a:t>Growing up, I spent every Sunday with my grandparents. These were not ordinary Sundays, they were rituals of exploration, discovery, and quiet reverence for the natural world. Week after week, my grandparents would take my brother and I into woodlands, meadows, riverbanks, and forgotten corners of wild spaces. Nature was never something we were taught about; it was something we experienced.</a:t>
            </a:r>
          </a:p>
          <a:p>
            <a:pPr indent="-228600">
              <a:lnSpc>
                <a:spcPct val="90000"/>
              </a:lnSpc>
              <a:spcAft>
                <a:spcPts val="600"/>
              </a:spcAft>
              <a:buFont typeface="Arial" panose="020B0604020202020204" pitchFamily="34" charset="0"/>
              <a:buChar char="•"/>
            </a:pPr>
            <a:endParaRPr lang="en-US" sz="3200" dirty="0"/>
          </a:p>
          <a:p>
            <a:pPr indent="-228600">
              <a:lnSpc>
                <a:spcPct val="90000"/>
              </a:lnSpc>
              <a:spcAft>
                <a:spcPts val="600"/>
              </a:spcAft>
              <a:buFont typeface="Arial" panose="020B0604020202020204" pitchFamily="34" charset="0"/>
              <a:buChar char="•"/>
            </a:pPr>
            <a:endParaRPr lang="en-US" sz="3200" dirty="0"/>
          </a:p>
          <a:p>
            <a:pPr>
              <a:lnSpc>
                <a:spcPct val="90000"/>
              </a:lnSpc>
              <a:spcAft>
                <a:spcPts val="600"/>
              </a:spcAft>
            </a:pPr>
            <a:r>
              <a:rPr lang="en-US" sz="3200" dirty="0"/>
              <a:t>We played games like spotting specific flowers, birds, or insects. My grandfather, an artist at heart, would often carve small animals out of fallen sticks and sketch plants or birds in the margins of old envelopes. These were not structured lessons but acts of gentle noticing. At the time, I didn’t realise how special those days were. Looking back, I now understand they were a profound education in attentiveness, care, and wonder.</a:t>
            </a:r>
          </a:p>
          <a:p>
            <a:pPr indent="-228600">
              <a:lnSpc>
                <a:spcPct val="90000"/>
              </a:lnSpc>
              <a:spcAft>
                <a:spcPts val="600"/>
              </a:spcAft>
              <a:buFont typeface="Arial" panose="020B0604020202020204" pitchFamily="34" charset="0"/>
              <a:buChar char="•"/>
            </a:pPr>
            <a:endParaRPr lang="en-US" sz="1300" dirty="0"/>
          </a:p>
        </p:txBody>
      </p:sp>
      <p:sp>
        <p:nvSpPr>
          <p:cNvPr id="2" name="TextBox 1">
            <a:extLst>
              <a:ext uri="{FF2B5EF4-FFF2-40B4-BE49-F238E27FC236}">
                <a16:creationId xmlns:a16="http://schemas.microsoft.com/office/drawing/2014/main" id="{F3FDCA4A-D08F-2089-B99B-D45A8216EF3B}"/>
              </a:ext>
            </a:extLst>
          </p:cNvPr>
          <p:cNvSpPr txBox="1"/>
          <p:nvPr/>
        </p:nvSpPr>
        <p:spPr>
          <a:xfrm>
            <a:off x="7320464" y="107952"/>
            <a:ext cx="4140014" cy="95705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latin typeface="+mj-lt"/>
                <a:ea typeface="+mj-ea"/>
                <a:cs typeface="+mj-cs"/>
              </a:rPr>
              <a:t>Discover </a:t>
            </a:r>
          </a:p>
        </p:txBody>
      </p:sp>
      <p:sp>
        <p:nvSpPr>
          <p:cNvPr id="7" name="TextBox 6">
            <a:extLst>
              <a:ext uri="{FF2B5EF4-FFF2-40B4-BE49-F238E27FC236}">
                <a16:creationId xmlns:a16="http://schemas.microsoft.com/office/drawing/2014/main" id="{AE0F9D0E-C2A6-5296-5872-8561AFAB45D7}"/>
              </a:ext>
            </a:extLst>
          </p:cNvPr>
          <p:cNvSpPr txBox="1"/>
          <p:nvPr/>
        </p:nvSpPr>
        <p:spPr>
          <a:xfrm>
            <a:off x="1646500" y="6100387"/>
            <a:ext cx="3075971" cy="369332"/>
          </a:xfrm>
          <a:prstGeom prst="rect">
            <a:avLst/>
          </a:prstGeom>
          <a:noFill/>
        </p:spPr>
        <p:txBody>
          <a:bodyPr wrap="square">
            <a:spAutoFit/>
          </a:bodyPr>
          <a:lstStyle/>
          <a:p>
            <a:r>
              <a:rPr lang="en-GB" dirty="0">
                <a:solidFill>
                  <a:schemeClr val="bg1"/>
                </a:solidFill>
              </a:rPr>
              <a:t>(Source: Authors own,2025)</a:t>
            </a:r>
            <a:endParaRPr lang="en-GB" dirty="0"/>
          </a:p>
        </p:txBody>
      </p:sp>
    </p:spTree>
    <p:extLst>
      <p:ext uri="{BB962C8B-B14F-4D97-AF65-F5344CB8AC3E}">
        <p14:creationId xmlns:p14="http://schemas.microsoft.com/office/powerpoint/2010/main" val="1890692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8F1B921-E473-FE0D-1EFE-C14BEEEC905A}"/>
              </a:ext>
            </a:extLst>
          </p:cNvPr>
          <p:cNvPicPr>
            <a:picLocks noChangeAspect="1"/>
          </p:cNvPicPr>
          <p:nvPr/>
        </p:nvPicPr>
        <p:blipFill>
          <a:blip r:embed="rId2"/>
          <a:srcRect l="20825" r="1627" b="1"/>
          <a:stretch>
            <a:fillRect/>
          </a:stretch>
        </p:blipFill>
        <p:spPr>
          <a:xfrm>
            <a:off x="1" y="10"/>
            <a:ext cx="7444291" cy="6857990"/>
          </a:xfrm>
          <a:prstGeom prst="rect">
            <a:avLst/>
          </a:prstGeom>
        </p:spPr>
      </p:pic>
      <p:sp>
        <p:nvSpPr>
          <p:cNvPr id="2" name="Rectangle 1">
            <a:extLst>
              <a:ext uri="{FF2B5EF4-FFF2-40B4-BE49-F238E27FC236}">
                <a16:creationId xmlns:a16="http://schemas.microsoft.com/office/drawing/2014/main" id="{5A615547-4AD4-715E-84F2-131FA0C61E39}"/>
              </a:ext>
            </a:extLst>
          </p:cNvPr>
          <p:cNvSpPr>
            <a:spLocks noChangeArrowheads="1"/>
          </p:cNvSpPr>
          <p:nvPr/>
        </p:nvSpPr>
        <p:spPr bwMode="auto">
          <a:xfrm>
            <a:off x="7531610" y="0"/>
            <a:ext cx="4528310" cy="67767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algn="ctr" fontAlgn="base">
              <a:lnSpc>
                <a:spcPct val="90000"/>
              </a:lnSpc>
              <a:spcBef>
                <a:spcPct val="0"/>
              </a:spcBef>
              <a:spcAft>
                <a:spcPts val="600"/>
              </a:spcAft>
              <a:buClrTx/>
              <a:buSzTx/>
              <a:buFont typeface="Arial" panose="020B0604020202020204" pitchFamily="34" charset="0"/>
              <a:buChar char="•"/>
              <a:tabLst/>
            </a:pPr>
            <a:endParaRPr lang="en-US" altLang="en-US" sz="1700" dirty="0"/>
          </a:p>
          <a:p>
            <a:pPr marR="0" lvl="0" algn="ctr" fontAlgn="base">
              <a:lnSpc>
                <a:spcPct val="90000"/>
              </a:lnSpc>
              <a:spcBef>
                <a:spcPct val="0"/>
              </a:spcBef>
              <a:spcAft>
                <a:spcPts val="600"/>
              </a:spcAft>
              <a:buClrTx/>
              <a:buSzTx/>
              <a:tabLst/>
            </a:pPr>
            <a:r>
              <a:rPr lang="en-US" altLang="en-US" sz="2800" dirty="0"/>
              <a:t>“Inheritance”</a:t>
            </a:r>
          </a:p>
          <a:p>
            <a:pPr marR="0" lvl="0" fontAlgn="base">
              <a:lnSpc>
                <a:spcPct val="90000"/>
              </a:lnSpc>
              <a:spcBef>
                <a:spcPct val="0"/>
              </a:spcBef>
              <a:spcAft>
                <a:spcPts val="600"/>
              </a:spcAft>
              <a:buClrTx/>
              <a:buSzTx/>
              <a:tabLst/>
            </a:pPr>
            <a:r>
              <a:rPr kumimoji="0" lang="en-US" altLang="en-US" sz="2800" b="0" i="0" u="none" strike="noStrike" cap="none" normalizeH="0" baseline="0" dirty="0">
                <a:ln>
                  <a:noFill/>
                </a:ln>
                <a:effectLst/>
              </a:rPr>
              <a:t>In the root</a:t>
            </a:r>
            <a:r>
              <a:rPr lang="en-US" altLang="en-US" sz="2800" dirty="0"/>
              <a:t>’s curl, I find his hand,</a:t>
            </a:r>
          </a:p>
          <a:p>
            <a:pPr marR="0" lvl="0" fontAlgn="base">
              <a:lnSpc>
                <a:spcPct val="90000"/>
              </a:lnSpc>
              <a:spcBef>
                <a:spcPct val="0"/>
              </a:spcBef>
              <a:spcAft>
                <a:spcPts val="600"/>
              </a:spcAft>
              <a:buClrTx/>
              <a:buSzTx/>
              <a:tabLst/>
            </a:pPr>
            <a:r>
              <a:rPr kumimoji="0" lang="en-US" altLang="en-US" sz="2800" b="0" i="0" u="none" strike="noStrike" cap="none" normalizeH="0" baseline="0" dirty="0">
                <a:ln>
                  <a:noFill/>
                </a:ln>
                <a:effectLst/>
              </a:rPr>
              <a:t>Wh</a:t>
            </a:r>
            <a:r>
              <a:rPr lang="en-US" altLang="en-US" sz="2800" dirty="0"/>
              <a:t>ittling birds from branch and land.</a:t>
            </a:r>
          </a:p>
          <a:p>
            <a:pPr marR="0" lvl="0" fontAlgn="base">
              <a:lnSpc>
                <a:spcPct val="90000"/>
              </a:lnSpc>
              <a:spcBef>
                <a:spcPct val="0"/>
              </a:spcBef>
              <a:spcAft>
                <a:spcPts val="600"/>
              </a:spcAft>
              <a:buClrTx/>
              <a:buSzTx/>
              <a:tabLst/>
            </a:pPr>
            <a:endParaRPr lang="en-US" altLang="en-US" sz="2800" dirty="0"/>
          </a:p>
          <a:p>
            <a:pPr marR="0" lvl="0" fontAlgn="base">
              <a:lnSpc>
                <a:spcPct val="90000"/>
              </a:lnSpc>
              <a:spcBef>
                <a:spcPct val="0"/>
              </a:spcBef>
              <a:spcAft>
                <a:spcPts val="600"/>
              </a:spcAft>
              <a:buClrTx/>
              <a:buSzTx/>
              <a:tabLst/>
            </a:pPr>
            <a:r>
              <a:rPr lang="en-US" altLang="en-US" sz="2800" dirty="0"/>
              <a:t>In every petal, in each bee’s hum,</a:t>
            </a:r>
          </a:p>
          <a:p>
            <a:pPr marR="0" lvl="0" fontAlgn="base">
              <a:lnSpc>
                <a:spcPct val="90000"/>
              </a:lnSpc>
              <a:spcBef>
                <a:spcPct val="0"/>
              </a:spcBef>
              <a:spcAft>
                <a:spcPts val="600"/>
              </a:spcAft>
              <a:buClrTx/>
              <a:buSzTx/>
              <a:tabLst/>
            </a:pPr>
            <a:r>
              <a:rPr kumimoji="0" lang="en-US" altLang="en-US" sz="2800" b="0" i="0" u="none" strike="noStrike" cap="none" normalizeH="0" baseline="0" dirty="0">
                <a:ln>
                  <a:noFill/>
                </a:ln>
                <a:effectLst/>
              </a:rPr>
              <a:t>My gra</a:t>
            </a:r>
            <a:r>
              <a:rPr lang="en-US" altLang="en-US" sz="2800" dirty="0"/>
              <a:t>ndmother’s kindness softly comes.</a:t>
            </a:r>
          </a:p>
          <a:p>
            <a:pPr marR="0" lvl="0" fontAlgn="base">
              <a:lnSpc>
                <a:spcPct val="90000"/>
              </a:lnSpc>
              <a:spcBef>
                <a:spcPct val="0"/>
              </a:spcBef>
              <a:spcAft>
                <a:spcPts val="600"/>
              </a:spcAft>
              <a:buClrTx/>
              <a:buSzTx/>
              <a:tabLst/>
            </a:pPr>
            <a:endParaRPr lang="en-US" altLang="en-US" sz="2800" dirty="0"/>
          </a:p>
          <a:p>
            <a:pPr marR="0" lvl="0" fontAlgn="base">
              <a:lnSpc>
                <a:spcPct val="90000"/>
              </a:lnSpc>
              <a:spcBef>
                <a:spcPct val="0"/>
              </a:spcBef>
              <a:spcAft>
                <a:spcPts val="600"/>
              </a:spcAft>
              <a:buClrTx/>
              <a:buSzTx/>
              <a:tabLst/>
            </a:pPr>
            <a:r>
              <a:rPr lang="en-US" altLang="en-US" sz="2800" dirty="0"/>
              <a:t>Now I plant what they once knew,</a:t>
            </a:r>
          </a:p>
          <a:p>
            <a:pPr marR="0" lvl="0" fontAlgn="base">
              <a:lnSpc>
                <a:spcPct val="90000"/>
              </a:lnSpc>
              <a:spcBef>
                <a:spcPct val="0"/>
              </a:spcBef>
              <a:spcAft>
                <a:spcPts val="600"/>
              </a:spcAft>
              <a:buClrTx/>
              <a:buSzTx/>
              <a:tabLst/>
            </a:pPr>
            <a:r>
              <a:rPr kumimoji="0" lang="en-US" altLang="en-US" sz="2800" b="0" i="0" u="none" strike="noStrike" cap="none" normalizeH="0" baseline="0" dirty="0">
                <a:ln>
                  <a:noFill/>
                </a:ln>
                <a:effectLst/>
              </a:rPr>
              <a:t>And in this wild, I grow anew. </a:t>
            </a:r>
          </a:p>
        </p:txBody>
      </p:sp>
      <p:sp>
        <p:nvSpPr>
          <p:cNvPr id="5" name="TextBox 4">
            <a:extLst>
              <a:ext uri="{FF2B5EF4-FFF2-40B4-BE49-F238E27FC236}">
                <a16:creationId xmlns:a16="http://schemas.microsoft.com/office/drawing/2014/main" id="{4F57AF09-60B9-EA1B-A67E-031A2CABE236}"/>
              </a:ext>
            </a:extLst>
          </p:cNvPr>
          <p:cNvSpPr txBox="1"/>
          <p:nvPr/>
        </p:nvSpPr>
        <p:spPr>
          <a:xfrm>
            <a:off x="315410" y="6083025"/>
            <a:ext cx="6140368" cy="369332"/>
          </a:xfrm>
          <a:prstGeom prst="rect">
            <a:avLst/>
          </a:prstGeom>
          <a:noFill/>
        </p:spPr>
        <p:txBody>
          <a:bodyPr wrap="square">
            <a:spAutoFit/>
          </a:bodyPr>
          <a:lstStyle/>
          <a:p>
            <a:r>
              <a:rPr lang="en-GB" dirty="0">
                <a:solidFill>
                  <a:schemeClr val="bg1"/>
                </a:solidFill>
              </a:rPr>
              <a:t>(Source: Authors own,2025)</a:t>
            </a:r>
            <a:endParaRPr lang="en-GB" dirty="0"/>
          </a:p>
        </p:txBody>
      </p:sp>
    </p:spTree>
    <p:extLst>
      <p:ext uri="{BB962C8B-B14F-4D97-AF65-F5344CB8AC3E}">
        <p14:creationId xmlns:p14="http://schemas.microsoft.com/office/powerpoint/2010/main" val="3620282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430EBA-B720-7CFD-9162-7F728CAFCC46}"/>
              </a:ext>
            </a:extLst>
          </p:cNvPr>
          <p:cNvSpPr txBox="1"/>
          <p:nvPr/>
        </p:nvSpPr>
        <p:spPr>
          <a:xfrm>
            <a:off x="609600" y="393747"/>
            <a:ext cx="7786255" cy="769441"/>
          </a:xfrm>
          <a:prstGeom prst="rect">
            <a:avLst/>
          </a:prstGeom>
          <a:noFill/>
        </p:spPr>
        <p:txBody>
          <a:bodyPr wrap="square" rtlCol="0">
            <a:spAutoFit/>
          </a:bodyPr>
          <a:lstStyle/>
          <a:p>
            <a:r>
              <a:rPr lang="en-GB" sz="4400" dirty="0"/>
              <a:t>Discover the area</a:t>
            </a:r>
            <a:r>
              <a:rPr lang="en-GB" dirty="0"/>
              <a:t>..</a:t>
            </a:r>
          </a:p>
        </p:txBody>
      </p:sp>
      <p:sp>
        <p:nvSpPr>
          <p:cNvPr id="3" name="TextBox 2">
            <a:extLst>
              <a:ext uri="{FF2B5EF4-FFF2-40B4-BE49-F238E27FC236}">
                <a16:creationId xmlns:a16="http://schemas.microsoft.com/office/drawing/2014/main" id="{21ADC0DE-A23F-C283-CF73-89E38526D299}"/>
              </a:ext>
            </a:extLst>
          </p:cNvPr>
          <p:cNvSpPr txBox="1"/>
          <p:nvPr/>
        </p:nvSpPr>
        <p:spPr>
          <a:xfrm>
            <a:off x="291620" y="1249133"/>
            <a:ext cx="6788727" cy="2585323"/>
          </a:xfrm>
          <a:prstGeom prst="rect">
            <a:avLst/>
          </a:prstGeom>
          <a:noFill/>
        </p:spPr>
        <p:txBody>
          <a:bodyPr wrap="square" rtlCol="0">
            <a:spAutoFit/>
          </a:bodyPr>
          <a:lstStyle/>
          <a:p>
            <a:r>
              <a:rPr lang="en-GB" dirty="0"/>
              <a:t>Now, many years later, I find myself in a different chapter.  We recently, bought a home with a large plot of land in </a:t>
            </a:r>
            <a:r>
              <a:rPr lang="en-GB" dirty="0" err="1"/>
              <a:t>Foelgastell</a:t>
            </a:r>
            <a:r>
              <a:rPr lang="en-GB" dirty="0"/>
              <a:t> a rural village in Carmarthenshire, Wales.  This garden and the land beyond it, still largely unexamined has become the canvas for new discoveries. I chose this place because it allows me to continue what my grandparents began, caring for nature and discovering its secrets. It is not only about nostalgia; it is about planting the past into the present and allowing it to grow again.</a:t>
            </a:r>
          </a:p>
          <a:p>
            <a:endParaRPr lang="en-GB" dirty="0"/>
          </a:p>
        </p:txBody>
      </p:sp>
      <p:sp>
        <p:nvSpPr>
          <p:cNvPr id="4" name="TextBox 3">
            <a:extLst>
              <a:ext uri="{FF2B5EF4-FFF2-40B4-BE49-F238E27FC236}">
                <a16:creationId xmlns:a16="http://schemas.microsoft.com/office/drawing/2014/main" id="{30788B90-2FDF-86CC-364C-8838191AED93}"/>
              </a:ext>
            </a:extLst>
          </p:cNvPr>
          <p:cNvSpPr txBox="1"/>
          <p:nvPr/>
        </p:nvSpPr>
        <p:spPr>
          <a:xfrm>
            <a:off x="291620" y="3920401"/>
            <a:ext cx="6324600" cy="2585323"/>
          </a:xfrm>
          <a:prstGeom prst="rect">
            <a:avLst/>
          </a:prstGeom>
          <a:noFill/>
        </p:spPr>
        <p:txBody>
          <a:bodyPr wrap="square" rtlCol="0">
            <a:spAutoFit/>
          </a:bodyPr>
          <a:lstStyle/>
          <a:p>
            <a:r>
              <a:rPr lang="en-GB" dirty="0"/>
              <a:t>Until now, I had not truly noticed this space though I live here. The John Muir Award has offered me a way to re-see this space through a wild lens. It is not just a garden. It borders untamed hedgerows, unpredictable bird life, shifting skies, and the subtle song of wind through long grass. It is a place in transition half cultivated, half wild and that in-between-ness gives it potential. It makes me wonder: </a:t>
            </a:r>
            <a:r>
              <a:rPr lang="en-GB" b="1" dirty="0"/>
              <a:t>How wild could this become?</a:t>
            </a:r>
            <a:r>
              <a:rPr lang="en-GB" dirty="0"/>
              <a:t> And what parts of myself might reawaken as I find out?</a:t>
            </a:r>
          </a:p>
        </p:txBody>
      </p:sp>
      <p:pic>
        <p:nvPicPr>
          <p:cNvPr id="9" name="Picture 8">
            <a:extLst>
              <a:ext uri="{FF2B5EF4-FFF2-40B4-BE49-F238E27FC236}">
                <a16:creationId xmlns:a16="http://schemas.microsoft.com/office/drawing/2014/main" id="{CAABE7AC-799F-AD9F-76B6-D13BB518C8A5}"/>
              </a:ext>
            </a:extLst>
          </p:cNvPr>
          <p:cNvPicPr>
            <a:picLocks noChangeAspect="1"/>
          </p:cNvPicPr>
          <p:nvPr/>
        </p:nvPicPr>
        <p:blipFill>
          <a:blip r:embed="rId2"/>
          <a:stretch>
            <a:fillRect/>
          </a:stretch>
        </p:blipFill>
        <p:spPr>
          <a:xfrm>
            <a:off x="7492181" y="3444277"/>
            <a:ext cx="4408199" cy="3146047"/>
          </a:xfrm>
          <a:prstGeom prst="rect">
            <a:avLst/>
          </a:prstGeom>
        </p:spPr>
      </p:pic>
      <p:pic>
        <p:nvPicPr>
          <p:cNvPr id="10" name="Picture 9">
            <a:extLst>
              <a:ext uri="{FF2B5EF4-FFF2-40B4-BE49-F238E27FC236}">
                <a16:creationId xmlns:a16="http://schemas.microsoft.com/office/drawing/2014/main" id="{D5B09A2F-182A-2A87-345C-3C0C85989E89}"/>
              </a:ext>
            </a:extLst>
          </p:cNvPr>
          <p:cNvPicPr>
            <a:picLocks noChangeAspect="1"/>
          </p:cNvPicPr>
          <p:nvPr/>
        </p:nvPicPr>
        <p:blipFill>
          <a:blip r:embed="rId3"/>
          <a:stretch>
            <a:fillRect/>
          </a:stretch>
        </p:blipFill>
        <p:spPr>
          <a:xfrm>
            <a:off x="7449914" y="227799"/>
            <a:ext cx="4450466" cy="2932430"/>
          </a:xfrm>
          <a:prstGeom prst="rect">
            <a:avLst/>
          </a:prstGeom>
        </p:spPr>
      </p:pic>
      <p:sp>
        <p:nvSpPr>
          <p:cNvPr id="5" name="TextBox 4">
            <a:extLst>
              <a:ext uri="{FF2B5EF4-FFF2-40B4-BE49-F238E27FC236}">
                <a16:creationId xmlns:a16="http://schemas.microsoft.com/office/drawing/2014/main" id="{98B1925A-A7CB-C560-DF7F-EEFC70940285}"/>
              </a:ext>
            </a:extLst>
          </p:cNvPr>
          <p:cNvSpPr txBox="1"/>
          <p:nvPr/>
        </p:nvSpPr>
        <p:spPr>
          <a:xfrm>
            <a:off x="7670800" y="2258923"/>
            <a:ext cx="3048000" cy="369332"/>
          </a:xfrm>
          <a:prstGeom prst="rect">
            <a:avLst/>
          </a:prstGeom>
          <a:noFill/>
        </p:spPr>
        <p:txBody>
          <a:bodyPr wrap="square" rtlCol="0">
            <a:spAutoFit/>
          </a:bodyPr>
          <a:lstStyle/>
          <a:p>
            <a:r>
              <a:rPr lang="en-GB" dirty="0"/>
              <a:t>(</a:t>
            </a:r>
            <a:r>
              <a:rPr lang="en-GB" dirty="0">
                <a:solidFill>
                  <a:srgbClr val="FF0000"/>
                </a:solidFill>
              </a:rPr>
              <a:t>Source: Get the Date, 2021</a:t>
            </a:r>
            <a:r>
              <a:rPr lang="en-GB" dirty="0"/>
              <a:t>)</a:t>
            </a:r>
          </a:p>
        </p:txBody>
      </p:sp>
      <p:sp>
        <p:nvSpPr>
          <p:cNvPr id="7" name="TextBox 6">
            <a:extLst>
              <a:ext uri="{FF2B5EF4-FFF2-40B4-BE49-F238E27FC236}">
                <a16:creationId xmlns:a16="http://schemas.microsoft.com/office/drawing/2014/main" id="{6019BEED-46A1-FAC1-9D51-222D2ED25DC9}"/>
              </a:ext>
            </a:extLst>
          </p:cNvPr>
          <p:cNvSpPr txBox="1"/>
          <p:nvPr/>
        </p:nvSpPr>
        <p:spPr>
          <a:xfrm>
            <a:off x="8395855" y="6002002"/>
            <a:ext cx="6094070" cy="369332"/>
          </a:xfrm>
          <a:prstGeom prst="rect">
            <a:avLst/>
          </a:prstGeom>
          <a:noFill/>
        </p:spPr>
        <p:txBody>
          <a:bodyPr wrap="square">
            <a:spAutoFit/>
          </a:bodyPr>
          <a:lstStyle/>
          <a:p>
            <a:r>
              <a:rPr lang="en-GB" dirty="0">
                <a:solidFill>
                  <a:schemeClr val="bg1"/>
                </a:solidFill>
              </a:rPr>
              <a:t>(Source: Authors own,2025)</a:t>
            </a:r>
            <a:endParaRPr lang="en-GB" dirty="0"/>
          </a:p>
        </p:txBody>
      </p:sp>
      <p:sp>
        <p:nvSpPr>
          <p:cNvPr id="8" name="TextBox 7">
            <a:extLst>
              <a:ext uri="{FF2B5EF4-FFF2-40B4-BE49-F238E27FC236}">
                <a16:creationId xmlns:a16="http://schemas.microsoft.com/office/drawing/2014/main" id="{777C7FE8-0DC9-DBFB-608E-FA9D007EF9C2}"/>
              </a:ext>
            </a:extLst>
          </p:cNvPr>
          <p:cNvSpPr txBox="1"/>
          <p:nvPr/>
        </p:nvSpPr>
        <p:spPr>
          <a:xfrm>
            <a:off x="7812910" y="2835797"/>
            <a:ext cx="3159889" cy="369332"/>
          </a:xfrm>
          <a:prstGeom prst="rect">
            <a:avLst/>
          </a:prstGeom>
          <a:noFill/>
        </p:spPr>
        <p:txBody>
          <a:bodyPr wrap="square" rtlCol="0">
            <a:spAutoFit/>
          </a:bodyPr>
          <a:lstStyle/>
          <a:p>
            <a:r>
              <a:rPr lang="en-GB" dirty="0"/>
              <a:t>(Source: street maps, 2025)</a:t>
            </a:r>
          </a:p>
        </p:txBody>
      </p:sp>
    </p:spTree>
    <p:extLst>
      <p:ext uri="{BB962C8B-B14F-4D97-AF65-F5344CB8AC3E}">
        <p14:creationId xmlns:p14="http://schemas.microsoft.com/office/powerpoint/2010/main" val="12468058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5566CC-591E-7E2E-9F44-FB5FF98F6549}"/>
              </a:ext>
            </a:extLst>
          </p:cNvPr>
          <p:cNvSpPr txBox="1"/>
          <p:nvPr/>
        </p:nvSpPr>
        <p:spPr>
          <a:xfrm>
            <a:off x="135467" y="135467"/>
            <a:ext cx="5198533" cy="2116666"/>
          </a:xfrm>
          <a:prstGeom prst="rect">
            <a:avLst/>
          </a:prstGeom>
          <a:solidFill>
            <a:schemeClr val="accent6">
              <a:lumMod val="20000"/>
              <a:lumOff val="80000"/>
            </a:schemeClr>
          </a:solidFill>
        </p:spPr>
        <p:txBody>
          <a:bodyPr vert="horz" lIns="91440" tIns="45720" rIns="91440" bIns="45720" rtlCol="0" anchor="ctr">
            <a:normAutofit/>
          </a:bodyPr>
          <a:lstStyle/>
          <a:p>
            <a:pPr>
              <a:lnSpc>
                <a:spcPct val="90000"/>
              </a:lnSpc>
              <a:spcBef>
                <a:spcPct val="0"/>
              </a:spcBef>
              <a:spcAft>
                <a:spcPts val="600"/>
              </a:spcAft>
            </a:pPr>
            <a:r>
              <a:rPr lang="en-US" sz="4400" kern="1200" dirty="0">
                <a:solidFill>
                  <a:schemeClr val="tx1"/>
                </a:solidFill>
                <a:latin typeface="+mj-lt"/>
                <a:ea typeface="+mj-ea"/>
                <a:cs typeface="+mj-cs"/>
              </a:rPr>
              <a:t>Explore…</a:t>
            </a:r>
          </a:p>
        </p:txBody>
      </p:sp>
      <p:sp>
        <p:nvSpPr>
          <p:cNvPr id="3" name="TextBox 2">
            <a:extLst>
              <a:ext uri="{FF2B5EF4-FFF2-40B4-BE49-F238E27FC236}">
                <a16:creationId xmlns:a16="http://schemas.microsoft.com/office/drawing/2014/main" id="{C8CCA125-9ED1-033F-7BB4-310EEDCF3F63}"/>
              </a:ext>
            </a:extLst>
          </p:cNvPr>
          <p:cNvSpPr txBox="1"/>
          <p:nvPr/>
        </p:nvSpPr>
        <p:spPr>
          <a:xfrm>
            <a:off x="321733" y="2482589"/>
            <a:ext cx="4332564" cy="4002877"/>
          </a:xfrm>
          <a:prstGeom prst="rect">
            <a:avLst/>
          </a:prstGeom>
          <a:solidFill>
            <a:schemeClr val="accent6">
              <a:lumMod val="20000"/>
              <a:lumOff val="80000"/>
            </a:schemeClr>
          </a:solidFill>
        </p:spPr>
        <p:txBody>
          <a:bodyPr vert="horz" lIns="91440" tIns="45720" rIns="91440" bIns="45720" rtlCol="0">
            <a:normAutofit fontScale="92500"/>
          </a:bodyPr>
          <a:lstStyle/>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r>
              <a:rPr lang="en-US" sz="2800" dirty="0"/>
              <a:t>Following the principles of the </a:t>
            </a:r>
            <a:r>
              <a:rPr lang="en-US" sz="2800" b="1" dirty="0"/>
              <a:t>Reggio Emilia approach</a:t>
            </a:r>
            <a:r>
              <a:rPr lang="en-US" sz="2800" dirty="0"/>
              <a:t>, I engaged in slow, intentional exploration of my garden and the adjoining natural space. I allowed curiosity to guide me. Each visit became an open-ended inquiry.</a:t>
            </a:r>
          </a:p>
        </p:txBody>
      </p:sp>
      <p:pic>
        <p:nvPicPr>
          <p:cNvPr id="4" name="Picture 3" descr="A screenshot of a cellphone&#10;&#10;AI-generated content may be incorrect.">
            <a:extLst>
              <a:ext uri="{FF2B5EF4-FFF2-40B4-BE49-F238E27FC236}">
                <a16:creationId xmlns:a16="http://schemas.microsoft.com/office/drawing/2014/main" id="{FAB1E19A-50EF-CF3A-A629-9F747FC95076}"/>
              </a:ext>
            </a:extLst>
          </p:cNvPr>
          <p:cNvPicPr>
            <a:picLocks noChangeAspect="1"/>
          </p:cNvPicPr>
          <p:nvPr/>
        </p:nvPicPr>
        <p:blipFill>
          <a:blip r:embed="rId2"/>
          <a:srcRect r="-1" b="4800"/>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descr="A house with a fence and a lawn&#10;&#10;AI-generated content may be incorrect.">
            <a:extLst>
              <a:ext uri="{FF2B5EF4-FFF2-40B4-BE49-F238E27FC236}">
                <a16:creationId xmlns:a16="http://schemas.microsoft.com/office/drawing/2014/main" id="{97E9E8E3-883D-25C5-E1A8-2FB2648C4760}"/>
              </a:ext>
            </a:extLst>
          </p:cNvPr>
          <p:cNvPicPr>
            <a:picLocks noChangeAspect="1"/>
          </p:cNvPicPr>
          <p:nvPr/>
        </p:nvPicPr>
        <p:blipFill>
          <a:blip r:embed="rId3"/>
          <a:srcRect t="10091" b="2921"/>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9" name="TextBox 8">
            <a:extLst>
              <a:ext uri="{FF2B5EF4-FFF2-40B4-BE49-F238E27FC236}">
                <a16:creationId xmlns:a16="http://schemas.microsoft.com/office/drawing/2014/main" id="{E2EF353C-7D6F-C0CD-3378-AF78A0EB4B82}"/>
              </a:ext>
            </a:extLst>
          </p:cNvPr>
          <p:cNvSpPr txBox="1"/>
          <p:nvPr/>
        </p:nvSpPr>
        <p:spPr>
          <a:xfrm>
            <a:off x="8157258" y="3264061"/>
            <a:ext cx="3243805" cy="369332"/>
          </a:xfrm>
          <a:prstGeom prst="rect">
            <a:avLst/>
          </a:prstGeom>
          <a:noFill/>
        </p:spPr>
        <p:txBody>
          <a:bodyPr wrap="square">
            <a:spAutoFit/>
          </a:bodyPr>
          <a:lstStyle/>
          <a:p>
            <a:r>
              <a:rPr lang="en-GB" dirty="0">
                <a:solidFill>
                  <a:schemeClr val="bg1"/>
                </a:solidFill>
              </a:rPr>
              <a:t>(Source: Authors own,2025)</a:t>
            </a:r>
            <a:endParaRPr lang="en-GB" dirty="0"/>
          </a:p>
        </p:txBody>
      </p:sp>
      <p:sp>
        <p:nvSpPr>
          <p:cNvPr id="11" name="TextBox 10">
            <a:extLst>
              <a:ext uri="{FF2B5EF4-FFF2-40B4-BE49-F238E27FC236}">
                <a16:creationId xmlns:a16="http://schemas.microsoft.com/office/drawing/2014/main" id="{46CE50F1-8957-B6A5-B486-0A1FA5C778DE}"/>
              </a:ext>
            </a:extLst>
          </p:cNvPr>
          <p:cNvSpPr txBox="1"/>
          <p:nvPr/>
        </p:nvSpPr>
        <p:spPr>
          <a:xfrm>
            <a:off x="8947230" y="6485466"/>
            <a:ext cx="3507129" cy="369332"/>
          </a:xfrm>
          <a:prstGeom prst="rect">
            <a:avLst/>
          </a:prstGeom>
          <a:noFill/>
        </p:spPr>
        <p:txBody>
          <a:bodyPr wrap="square">
            <a:spAutoFit/>
          </a:bodyPr>
          <a:lstStyle/>
          <a:p>
            <a:r>
              <a:rPr lang="en-GB" dirty="0">
                <a:solidFill>
                  <a:schemeClr val="bg1"/>
                </a:solidFill>
              </a:rPr>
              <a:t>(Source: Authors own,2025)</a:t>
            </a:r>
            <a:endParaRPr lang="en-GB" dirty="0"/>
          </a:p>
        </p:txBody>
      </p:sp>
    </p:spTree>
    <p:extLst>
      <p:ext uri="{BB962C8B-B14F-4D97-AF65-F5344CB8AC3E}">
        <p14:creationId xmlns:p14="http://schemas.microsoft.com/office/powerpoint/2010/main" val="2159631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FD140F-25B0-9823-FA39-AD30CE2EDF8E}"/>
              </a:ext>
            </a:extLst>
          </p:cNvPr>
          <p:cNvSpPr txBox="1"/>
          <p:nvPr/>
        </p:nvSpPr>
        <p:spPr>
          <a:xfrm>
            <a:off x="0" y="-1"/>
            <a:ext cx="12192000" cy="7509748"/>
          </a:xfrm>
          <a:prstGeom prst="rect">
            <a:avLst/>
          </a:prstGeom>
          <a:solidFill>
            <a:schemeClr val="accent6">
              <a:lumMod val="20000"/>
              <a:lumOff val="80000"/>
            </a:schemeClr>
          </a:solidFill>
        </p:spPr>
        <p:txBody>
          <a:bodyPr wrap="square" rtlCol="0">
            <a:spAutoFit/>
          </a:bodyPr>
          <a:lstStyle/>
          <a:p>
            <a:r>
              <a:rPr lang="en-GB" sz="2400" b="1" dirty="0">
                <a:solidFill>
                  <a:schemeClr val="accent6">
                    <a:lumMod val="50000"/>
                  </a:schemeClr>
                </a:solidFill>
              </a:rPr>
              <a:t>EXPLORE – Learning the Language of My Wild Place</a:t>
            </a:r>
          </a:p>
          <a:p>
            <a:endParaRPr lang="en-GB" b="1" dirty="0"/>
          </a:p>
          <a:p>
            <a:r>
              <a:rPr lang="en-GB" sz="2000" dirty="0"/>
              <a:t>Having begun to re-see my garden and the surrounding land in </a:t>
            </a:r>
            <a:r>
              <a:rPr lang="en-GB" sz="2000" dirty="0" err="1"/>
              <a:t>Foelgastell</a:t>
            </a:r>
            <a:r>
              <a:rPr lang="en-GB" sz="2000" dirty="0"/>
              <a:t> through the lens of discovery, I turned to exploration with curiosity and intent. I didn’t begin with a scientific checklist or structured plan, I began with openness, a Reggio Emilia-inspired approach: </a:t>
            </a:r>
            <a:r>
              <a:rPr lang="en-GB" sz="2000" i="1" dirty="0"/>
              <a:t>allowing the environment to be the third teacher</a:t>
            </a:r>
            <a:r>
              <a:rPr lang="en-GB" sz="2000" dirty="0"/>
              <a:t>.</a:t>
            </a:r>
          </a:p>
          <a:p>
            <a:endParaRPr lang="en-GB" dirty="0"/>
          </a:p>
          <a:p>
            <a:r>
              <a:rPr lang="en-GB" sz="2000" b="1" i="1" dirty="0"/>
              <a:t>What I am already hearing and seeing….</a:t>
            </a:r>
          </a:p>
          <a:p>
            <a:endParaRPr lang="en-GB" dirty="0"/>
          </a:p>
          <a:p>
            <a:endParaRPr lang="en-GB" dirty="0"/>
          </a:p>
          <a:p>
            <a:endParaRPr lang="en-GB" dirty="0"/>
          </a:p>
          <a:p>
            <a:endParaRPr lang="en-GB" dirty="0"/>
          </a:p>
          <a:p>
            <a:endParaRPr lang="en-GB" dirty="0"/>
          </a:p>
          <a:p>
            <a:endParaRPr lang="en-GB" dirty="0"/>
          </a:p>
          <a:p>
            <a:r>
              <a:rPr lang="en-GB" dirty="0"/>
              <a:t>        Blue Tit                        Wood Pigeon 		Red Kite</a:t>
            </a:r>
          </a:p>
          <a:p>
            <a:endParaRPr lang="en-GB" dirty="0"/>
          </a:p>
          <a:p>
            <a:endParaRPr lang="en-GB" dirty="0"/>
          </a:p>
          <a:p>
            <a:endParaRPr lang="en-GB" dirty="0"/>
          </a:p>
          <a:p>
            <a:endParaRPr lang="en-GB" dirty="0"/>
          </a:p>
          <a:p>
            <a:endParaRPr lang="en-GB" dirty="0"/>
          </a:p>
          <a:p>
            <a:endParaRPr lang="en-GB" sz="2400" dirty="0"/>
          </a:p>
          <a:p>
            <a:r>
              <a:rPr lang="en-GB" sz="2400" dirty="0"/>
              <a:t> My garden in the early morning smells of damp leaves and cool soil. I hear distant crows, the whisper of breeze through the hedges, and the rhythmic pecking of a robin.</a:t>
            </a:r>
          </a:p>
          <a:p>
            <a:endParaRPr lang="en-GB" dirty="0"/>
          </a:p>
          <a:p>
            <a:endParaRPr lang="en-GB" dirty="0"/>
          </a:p>
          <a:p>
            <a:endParaRPr lang="en-GB" dirty="0"/>
          </a:p>
        </p:txBody>
      </p:sp>
      <p:pic>
        <p:nvPicPr>
          <p:cNvPr id="4" name="Blue Tit - Songs and Calls">
            <a:hlinkClick r:id="" action="ppaction://media"/>
            <a:extLst>
              <a:ext uri="{FF2B5EF4-FFF2-40B4-BE49-F238E27FC236}">
                <a16:creationId xmlns:a16="http://schemas.microsoft.com/office/drawing/2014/main" id="{E6B715CF-6AD1-DE05-AA6A-0D1D638B6AB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37247" y="2678916"/>
            <a:ext cx="487363" cy="487363"/>
          </a:xfrm>
          <a:prstGeom prst="rect">
            <a:avLst/>
          </a:prstGeom>
        </p:spPr>
      </p:pic>
      <p:pic>
        <p:nvPicPr>
          <p:cNvPr id="5" name="Wood Pigeon Call Columba palumbus">
            <a:hlinkClick r:id="" action="ppaction://media"/>
            <a:extLst>
              <a:ext uri="{FF2B5EF4-FFF2-40B4-BE49-F238E27FC236}">
                <a16:creationId xmlns:a16="http://schemas.microsoft.com/office/drawing/2014/main" id="{E2CE70A2-9B0C-A688-31D0-36574D624862}"/>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2678019" y="2678915"/>
            <a:ext cx="487363" cy="487363"/>
          </a:xfrm>
          <a:prstGeom prst="rect">
            <a:avLst/>
          </a:prstGeom>
        </p:spPr>
      </p:pic>
      <p:pic>
        <p:nvPicPr>
          <p:cNvPr id="6" name="Red Kites Calling 28 secs">
            <a:hlinkClick r:id="" action="ppaction://media"/>
            <a:extLst>
              <a:ext uri="{FF2B5EF4-FFF2-40B4-BE49-F238E27FC236}">
                <a16:creationId xmlns:a16="http://schemas.microsoft.com/office/drawing/2014/main" id="{721D2CC6-273E-ABCF-647A-8FDBA5EA017C}"/>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4818791" y="2678915"/>
            <a:ext cx="487363" cy="487363"/>
          </a:xfrm>
          <a:prstGeom prst="rect">
            <a:avLst/>
          </a:prstGeom>
        </p:spPr>
      </p:pic>
      <p:pic>
        <p:nvPicPr>
          <p:cNvPr id="8" name="Picture 7">
            <a:extLst>
              <a:ext uri="{FF2B5EF4-FFF2-40B4-BE49-F238E27FC236}">
                <a16:creationId xmlns:a16="http://schemas.microsoft.com/office/drawing/2014/main" id="{5AE42F0C-7E9D-DB29-2DD2-66D839141964}"/>
              </a:ext>
            </a:extLst>
          </p:cNvPr>
          <p:cNvPicPr>
            <a:picLocks noChangeAspect="1"/>
          </p:cNvPicPr>
          <p:nvPr/>
        </p:nvPicPr>
        <p:blipFill>
          <a:blip r:embed="rId9"/>
          <a:stretch>
            <a:fillRect/>
          </a:stretch>
        </p:blipFill>
        <p:spPr>
          <a:xfrm>
            <a:off x="0" y="4044561"/>
            <a:ext cx="1753446" cy="1424051"/>
          </a:xfrm>
          <a:prstGeom prst="rect">
            <a:avLst/>
          </a:prstGeom>
        </p:spPr>
      </p:pic>
      <p:pic>
        <p:nvPicPr>
          <p:cNvPr id="10" name="Picture 9">
            <a:extLst>
              <a:ext uri="{FF2B5EF4-FFF2-40B4-BE49-F238E27FC236}">
                <a16:creationId xmlns:a16="http://schemas.microsoft.com/office/drawing/2014/main" id="{AFBD561B-AA52-454C-8030-E533902ACC86}"/>
              </a:ext>
            </a:extLst>
          </p:cNvPr>
          <p:cNvPicPr>
            <a:picLocks noChangeAspect="1"/>
          </p:cNvPicPr>
          <p:nvPr/>
        </p:nvPicPr>
        <p:blipFill>
          <a:blip r:embed="rId10"/>
          <a:stretch>
            <a:fillRect/>
          </a:stretch>
        </p:blipFill>
        <p:spPr>
          <a:xfrm>
            <a:off x="1989212" y="4076519"/>
            <a:ext cx="1843056" cy="1424051"/>
          </a:xfrm>
          <a:prstGeom prst="rect">
            <a:avLst/>
          </a:prstGeom>
        </p:spPr>
      </p:pic>
      <p:pic>
        <p:nvPicPr>
          <p:cNvPr id="12" name="Picture 11">
            <a:extLst>
              <a:ext uri="{FF2B5EF4-FFF2-40B4-BE49-F238E27FC236}">
                <a16:creationId xmlns:a16="http://schemas.microsoft.com/office/drawing/2014/main" id="{D7B1C417-E543-0FEF-0D3D-0C2E52AA9788}"/>
              </a:ext>
            </a:extLst>
          </p:cNvPr>
          <p:cNvPicPr>
            <a:picLocks noChangeAspect="1"/>
          </p:cNvPicPr>
          <p:nvPr/>
        </p:nvPicPr>
        <p:blipFill>
          <a:blip r:embed="rId11"/>
          <a:stretch>
            <a:fillRect/>
          </a:stretch>
        </p:blipFill>
        <p:spPr>
          <a:xfrm>
            <a:off x="4105799" y="4044561"/>
            <a:ext cx="1990202" cy="1424050"/>
          </a:xfrm>
          <a:prstGeom prst="rect">
            <a:avLst/>
          </a:prstGeom>
        </p:spPr>
      </p:pic>
      <p:pic>
        <p:nvPicPr>
          <p:cNvPr id="14" name="Picture 13">
            <a:extLst>
              <a:ext uri="{FF2B5EF4-FFF2-40B4-BE49-F238E27FC236}">
                <a16:creationId xmlns:a16="http://schemas.microsoft.com/office/drawing/2014/main" id="{28D150A2-D5DF-679E-E3A5-20E3661E2579}"/>
              </a:ext>
            </a:extLst>
          </p:cNvPr>
          <p:cNvPicPr>
            <a:picLocks noChangeAspect="1"/>
          </p:cNvPicPr>
          <p:nvPr/>
        </p:nvPicPr>
        <p:blipFill>
          <a:blip r:embed="rId12"/>
          <a:stretch>
            <a:fillRect/>
          </a:stretch>
        </p:blipFill>
        <p:spPr>
          <a:xfrm>
            <a:off x="6473967" y="1699660"/>
            <a:ext cx="2629370" cy="1871879"/>
          </a:xfrm>
          <a:prstGeom prst="rect">
            <a:avLst/>
          </a:prstGeom>
        </p:spPr>
      </p:pic>
      <p:pic>
        <p:nvPicPr>
          <p:cNvPr id="16" name="Picture 15">
            <a:extLst>
              <a:ext uri="{FF2B5EF4-FFF2-40B4-BE49-F238E27FC236}">
                <a16:creationId xmlns:a16="http://schemas.microsoft.com/office/drawing/2014/main" id="{0E0FB575-5314-958B-BFB0-42AC015EAEA2}"/>
              </a:ext>
            </a:extLst>
          </p:cNvPr>
          <p:cNvPicPr>
            <a:picLocks noChangeAspect="1"/>
          </p:cNvPicPr>
          <p:nvPr/>
        </p:nvPicPr>
        <p:blipFill>
          <a:blip r:embed="rId13"/>
          <a:stretch>
            <a:fillRect/>
          </a:stretch>
        </p:blipFill>
        <p:spPr>
          <a:xfrm>
            <a:off x="9299654" y="1699660"/>
            <a:ext cx="2429527" cy="1871879"/>
          </a:xfrm>
          <a:prstGeom prst="rect">
            <a:avLst/>
          </a:prstGeom>
        </p:spPr>
      </p:pic>
      <p:pic>
        <p:nvPicPr>
          <p:cNvPr id="18" name="Picture 17">
            <a:extLst>
              <a:ext uri="{FF2B5EF4-FFF2-40B4-BE49-F238E27FC236}">
                <a16:creationId xmlns:a16="http://schemas.microsoft.com/office/drawing/2014/main" id="{C8640E69-11AC-F9CC-B805-F09E6EDF8B2A}"/>
              </a:ext>
            </a:extLst>
          </p:cNvPr>
          <p:cNvPicPr>
            <a:picLocks noChangeAspect="1"/>
          </p:cNvPicPr>
          <p:nvPr/>
        </p:nvPicPr>
        <p:blipFill>
          <a:blip r:embed="rId14"/>
          <a:stretch>
            <a:fillRect/>
          </a:stretch>
        </p:blipFill>
        <p:spPr>
          <a:xfrm>
            <a:off x="6473967" y="3710904"/>
            <a:ext cx="2629370" cy="1789666"/>
          </a:xfrm>
          <a:prstGeom prst="rect">
            <a:avLst/>
          </a:prstGeom>
        </p:spPr>
      </p:pic>
      <p:pic>
        <p:nvPicPr>
          <p:cNvPr id="20" name="Picture 19">
            <a:extLst>
              <a:ext uri="{FF2B5EF4-FFF2-40B4-BE49-F238E27FC236}">
                <a16:creationId xmlns:a16="http://schemas.microsoft.com/office/drawing/2014/main" id="{18345E5F-F374-6613-854F-A84A81677E76}"/>
              </a:ext>
            </a:extLst>
          </p:cNvPr>
          <p:cNvPicPr>
            <a:picLocks noChangeAspect="1"/>
          </p:cNvPicPr>
          <p:nvPr/>
        </p:nvPicPr>
        <p:blipFill>
          <a:blip r:embed="rId15"/>
          <a:stretch>
            <a:fillRect/>
          </a:stretch>
        </p:blipFill>
        <p:spPr>
          <a:xfrm>
            <a:off x="9350593" y="3723016"/>
            <a:ext cx="2429527" cy="1745595"/>
          </a:xfrm>
          <a:prstGeom prst="rect">
            <a:avLst/>
          </a:prstGeom>
        </p:spPr>
      </p:pic>
      <p:sp>
        <p:nvSpPr>
          <p:cNvPr id="7" name="TextBox 6">
            <a:extLst>
              <a:ext uri="{FF2B5EF4-FFF2-40B4-BE49-F238E27FC236}">
                <a16:creationId xmlns:a16="http://schemas.microsoft.com/office/drawing/2014/main" id="{31E3F9D9-AA69-F982-9A39-A9089350F0D6}"/>
              </a:ext>
            </a:extLst>
          </p:cNvPr>
          <p:cNvSpPr txBox="1"/>
          <p:nvPr/>
        </p:nvSpPr>
        <p:spPr>
          <a:xfrm>
            <a:off x="6434741" y="5158340"/>
            <a:ext cx="2783962" cy="369332"/>
          </a:xfrm>
          <a:prstGeom prst="rect">
            <a:avLst/>
          </a:prstGeom>
          <a:noFill/>
        </p:spPr>
        <p:txBody>
          <a:bodyPr wrap="square">
            <a:spAutoFit/>
          </a:bodyPr>
          <a:lstStyle/>
          <a:p>
            <a:r>
              <a:rPr lang="en-GB" dirty="0">
                <a:solidFill>
                  <a:schemeClr val="bg1"/>
                </a:solidFill>
              </a:rPr>
              <a:t>(</a:t>
            </a:r>
            <a:r>
              <a:rPr lang="en-GB" sz="1600" dirty="0">
                <a:solidFill>
                  <a:schemeClr val="bg1"/>
                </a:solidFill>
              </a:rPr>
              <a:t>Source: Authors own,2025</a:t>
            </a:r>
            <a:r>
              <a:rPr lang="en-GB" dirty="0">
                <a:solidFill>
                  <a:schemeClr val="bg1"/>
                </a:solidFill>
              </a:rPr>
              <a:t>)</a:t>
            </a:r>
            <a:endParaRPr lang="en-GB" dirty="0"/>
          </a:p>
        </p:txBody>
      </p:sp>
      <p:sp>
        <p:nvSpPr>
          <p:cNvPr id="11" name="TextBox 10">
            <a:extLst>
              <a:ext uri="{FF2B5EF4-FFF2-40B4-BE49-F238E27FC236}">
                <a16:creationId xmlns:a16="http://schemas.microsoft.com/office/drawing/2014/main" id="{F244BD85-B181-047E-9AD7-16E84B82DA96}"/>
              </a:ext>
            </a:extLst>
          </p:cNvPr>
          <p:cNvSpPr txBox="1"/>
          <p:nvPr/>
        </p:nvSpPr>
        <p:spPr>
          <a:xfrm>
            <a:off x="9465959" y="5164958"/>
            <a:ext cx="2429527" cy="307777"/>
          </a:xfrm>
          <a:prstGeom prst="rect">
            <a:avLst/>
          </a:prstGeom>
          <a:noFill/>
        </p:spPr>
        <p:txBody>
          <a:bodyPr wrap="square">
            <a:spAutoFit/>
          </a:bodyPr>
          <a:lstStyle/>
          <a:p>
            <a:r>
              <a:rPr lang="en-GB" sz="1400" dirty="0">
                <a:solidFill>
                  <a:schemeClr val="bg1"/>
                </a:solidFill>
              </a:rPr>
              <a:t>(Source: Authors own,2025)</a:t>
            </a:r>
            <a:endParaRPr lang="en-GB" sz="1400" dirty="0"/>
          </a:p>
        </p:txBody>
      </p:sp>
      <p:sp>
        <p:nvSpPr>
          <p:cNvPr id="15" name="TextBox 14">
            <a:extLst>
              <a:ext uri="{FF2B5EF4-FFF2-40B4-BE49-F238E27FC236}">
                <a16:creationId xmlns:a16="http://schemas.microsoft.com/office/drawing/2014/main" id="{1EE2E564-0B52-0F7A-27A2-EC295C969A3D}"/>
              </a:ext>
            </a:extLst>
          </p:cNvPr>
          <p:cNvSpPr txBox="1"/>
          <p:nvPr/>
        </p:nvSpPr>
        <p:spPr>
          <a:xfrm>
            <a:off x="6473967" y="3244334"/>
            <a:ext cx="5306153" cy="338554"/>
          </a:xfrm>
          <a:prstGeom prst="rect">
            <a:avLst/>
          </a:prstGeom>
          <a:noFill/>
        </p:spPr>
        <p:txBody>
          <a:bodyPr wrap="square">
            <a:spAutoFit/>
          </a:bodyPr>
          <a:lstStyle/>
          <a:p>
            <a:r>
              <a:rPr lang="en-GB" sz="1600" dirty="0">
                <a:solidFill>
                  <a:schemeClr val="bg1"/>
                </a:solidFill>
              </a:rPr>
              <a:t>(Source: Authors own,2025)</a:t>
            </a:r>
            <a:endParaRPr lang="en-GB" sz="1600" dirty="0"/>
          </a:p>
        </p:txBody>
      </p:sp>
      <p:sp>
        <p:nvSpPr>
          <p:cNvPr id="19" name="TextBox 18">
            <a:extLst>
              <a:ext uri="{FF2B5EF4-FFF2-40B4-BE49-F238E27FC236}">
                <a16:creationId xmlns:a16="http://schemas.microsoft.com/office/drawing/2014/main" id="{48FA0DDB-3DA1-A73F-CBA2-C5510235D4D6}"/>
              </a:ext>
            </a:extLst>
          </p:cNvPr>
          <p:cNvSpPr txBox="1"/>
          <p:nvPr/>
        </p:nvSpPr>
        <p:spPr>
          <a:xfrm>
            <a:off x="9250671" y="3254473"/>
            <a:ext cx="2629370" cy="338554"/>
          </a:xfrm>
          <a:prstGeom prst="rect">
            <a:avLst/>
          </a:prstGeom>
          <a:noFill/>
        </p:spPr>
        <p:txBody>
          <a:bodyPr wrap="square">
            <a:spAutoFit/>
          </a:bodyPr>
          <a:lstStyle/>
          <a:p>
            <a:r>
              <a:rPr lang="en-GB" sz="1600" dirty="0">
                <a:solidFill>
                  <a:srgbClr val="FF0000"/>
                </a:solidFill>
              </a:rPr>
              <a:t>(Source: Authors own,2025)</a:t>
            </a:r>
          </a:p>
        </p:txBody>
      </p:sp>
      <p:sp>
        <p:nvSpPr>
          <p:cNvPr id="22" name="TextBox 21">
            <a:extLst>
              <a:ext uri="{FF2B5EF4-FFF2-40B4-BE49-F238E27FC236}">
                <a16:creationId xmlns:a16="http://schemas.microsoft.com/office/drawing/2014/main" id="{1A50BA4C-7F3B-C931-DEFD-5ED2FD631874}"/>
              </a:ext>
            </a:extLst>
          </p:cNvPr>
          <p:cNvSpPr txBox="1"/>
          <p:nvPr/>
        </p:nvSpPr>
        <p:spPr>
          <a:xfrm>
            <a:off x="4096048" y="5407256"/>
            <a:ext cx="6360288" cy="307777"/>
          </a:xfrm>
          <a:prstGeom prst="rect">
            <a:avLst/>
          </a:prstGeom>
          <a:noFill/>
        </p:spPr>
        <p:txBody>
          <a:bodyPr wrap="square">
            <a:spAutoFit/>
          </a:bodyPr>
          <a:lstStyle/>
          <a:p>
            <a:r>
              <a:rPr lang="en-GB" sz="1200" dirty="0">
                <a:solidFill>
                  <a:srgbClr val="FF0000"/>
                </a:solidFill>
              </a:rPr>
              <a:t>(Source: Authors own,2025</a:t>
            </a:r>
            <a:r>
              <a:rPr lang="en-GB" sz="1400" dirty="0">
                <a:solidFill>
                  <a:srgbClr val="FF0000"/>
                </a:solidFill>
              </a:rPr>
              <a:t>)</a:t>
            </a:r>
          </a:p>
        </p:txBody>
      </p:sp>
      <p:sp>
        <p:nvSpPr>
          <p:cNvPr id="24" name="TextBox 23">
            <a:extLst>
              <a:ext uri="{FF2B5EF4-FFF2-40B4-BE49-F238E27FC236}">
                <a16:creationId xmlns:a16="http://schemas.microsoft.com/office/drawing/2014/main" id="{3A2B87F8-EB60-DEDF-B934-9563B4FBB243}"/>
              </a:ext>
            </a:extLst>
          </p:cNvPr>
          <p:cNvSpPr txBox="1"/>
          <p:nvPr/>
        </p:nvSpPr>
        <p:spPr>
          <a:xfrm>
            <a:off x="-66382" y="5430340"/>
            <a:ext cx="6360288" cy="261610"/>
          </a:xfrm>
          <a:prstGeom prst="rect">
            <a:avLst/>
          </a:prstGeom>
          <a:noFill/>
        </p:spPr>
        <p:txBody>
          <a:bodyPr wrap="square">
            <a:spAutoFit/>
          </a:bodyPr>
          <a:lstStyle/>
          <a:p>
            <a:r>
              <a:rPr lang="en-GB" sz="1100" dirty="0">
                <a:solidFill>
                  <a:srgbClr val="FF0000"/>
                </a:solidFill>
              </a:rPr>
              <a:t>(Source: </a:t>
            </a:r>
            <a:r>
              <a:rPr lang="en-GB" sz="1100" dirty="0" err="1">
                <a:solidFill>
                  <a:srgbClr val="FF0000"/>
                </a:solidFill>
              </a:rPr>
              <a:t>Sulgrave</a:t>
            </a:r>
            <a:r>
              <a:rPr lang="en-GB" sz="1100" dirty="0">
                <a:solidFill>
                  <a:srgbClr val="FF0000"/>
                </a:solidFill>
              </a:rPr>
              <a:t> Village,2012)</a:t>
            </a:r>
            <a:endParaRPr lang="en-GB" sz="1100" dirty="0"/>
          </a:p>
        </p:txBody>
      </p:sp>
      <p:sp>
        <p:nvSpPr>
          <p:cNvPr id="26" name="TextBox 25">
            <a:extLst>
              <a:ext uri="{FF2B5EF4-FFF2-40B4-BE49-F238E27FC236}">
                <a16:creationId xmlns:a16="http://schemas.microsoft.com/office/drawing/2014/main" id="{3557468C-B9EB-C632-2F3C-64DBEC15A6DF}"/>
              </a:ext>
            </a:extLst>
          </p:cNvPr>
          <p:cNvSpPr txBox="1"/>
          <p:nvPr/>
        </p:nvSpPr>
        <p:spPr>
          <a:xfrm>
            <a:off x="1819828" y="5441709"/>
            <a:ext cx="6360288" cy="307777"/>
          </a:xfrm>
          <a:prstGeom prst="rect">
            <a:avLst/>
          </a:prstGeom>
          <a:noFill/>
        </p:spPr>
        <p:txBody>
          <a:bodyPr wrap="square">
            <a:spAutoFit/>
          </a:bodyPr>
          <a:lstStyle/>
          <a:p>
            <a:r>
              <a:rPr lang="en-GB" sz="1400" dirty="0">
                <a:solidFill>
                  <a:srgbClr val="FF0000"/>
                </a:solidFill>
              </a:rPr>
              <a:t>(Source: Wikipedia,2025)</a:t>
            </a:r>
            <a:endParaRPr lang="en-GB" sz="1400" dirty="0"/>
          </a:p>
        </p:txBody>
      </p:sp>
    </p:spTree>
    <p:extLst>
      <p:ext uri="{BB962C8B-B14F-4D97-AF65-F5344CB8AC3E}">
        <p14:creationId xmlns:p14="http://schemas.microsoft.com/office/powerpoint/2010/main" val="4076172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696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1826"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902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4"/>
                </p:tgtEl>
              </p:cMediaNode>
            </p:audio>
            <p:audio>
              <p:cMediaNode vol="80000">
                <p:cTn id="16" fill="hold" display="0">
                  <p:stCondLst>
                    <p:cond delay="indefinite"/>
                  </p:stCondLst>
                  <p:endCondLst>
                    <p:cond evt="onStopAudio" delay="0">
                      <p:tgtEl>
                        <p:sldTgt/>
                      </p:tgtEl>
                    </p:cond>
                  </p:endCondLst>
                </p:cTn>
                <p:tgtEl>
                  <p:spTgt spid="5"/>
                </p:tgtEl>
              </p:cMediaNode>
            </p:audio>
            <p:audio>
              <p:cMediaNode vol="80000">
                <p:cTn id="1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1C9E55A-C585-5A39-7775-E070EED73875}"/>
              </a:ext>
            </a:extLst>
          </p:cNvPr>
          <p:cNvPicPr>
            <a:picLocks noChangeAspect="1"/>
          </p:cNvPicPr>
          <p:nvPr/>
        </p:nvPicPr>
        <p:blipFill>
          <a:blip r:embed="rId2"/>
          <a:srcRect t="13701" r="2" b="11776"/>
          <a:stretch>
            <a:fillRect/>
          </a:stretch>
        </p:blipFill>
        <p:spPr>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p:spPr>
      </p:pic>
      <p:pic>
        <p:nvPicPr>
          <p:cNvPr id="6" name="Picture 5">
            <a:extLst>
              <a:ext uri="{FF2B5EF4-FFF2-40B4-BE49-F238E27FC236}">
                <a16:creationId xmlns:a16="http://schemas.microsoft.com/office/drawing/2014/main" id="{4E6CE382-E6E1-D8B1-77E1-A0813B198DAC}"/>
              </a:ext>
            </a:extLst>
          </p:cNvPr>
          <p:cNvPicPr>
            <a:picLocks noChangeAspect="1"/>
          </p:cNvPicPr>
          <p:nvPr/>
        </p:nvPicPr>
        <p:blipFill>
          <a:blip r:embed="rId3"/>
          <a:srcRect t="6563" r="3" b="7368"/>
          <a:stretch>
            <a:fillRect/>
          </a:stretch>
        </p:blipFill>
        <p:spPr>
          <a:xfrm>
            <a:off x="7653536" y="1"/>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4" name="Picture 3">
            <a:extLst>
              <a:ext uri="{FF2B5EF4-FFF2-40B4-BE49-F238E27FC236}">
                <a16:creationId xmlns:a16="http://schemas.microsoft.com/office/drawing/2014/main" id="{B81AB181-214E-A3A2-45E6-CF289B87C67A}"/>
              </a:ext>
            </a:extLst>
          </p:cNvPr>
          <p:cNvPicPr>
            <a:picLocks noChangeAspect="1"/>
          </p:cNvPicPr>
          <p:nvPr/>
        </p:nvPicPr>
        <p:blipFill>
          <a:blip r:embed="rId4"/>
          <a:srcRect t="18369" r="-1" b="23314"/>
          <a:stretch>
            <a:fillRect/>
          </a:stretch>
        </p:blipFill>
        <p:spPr>
          <a:xfrm>
            <a:off x="1" y="4316255"/>
            <a:ext cx="6836850" cy="2541737"/>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p:spPr>
      </p:pic>
      <p:sp>
        <p:nvSpPr>
          <p:cNvPr id="2" name="TextBox 1">
            <a:extLst>
              <a:ext uri="{FF2B5EF4-FFF2-40B4-BE49-F238E27FC236}">
                <a16:creationId xmlns:a16="http://schemas.microsoft.com/office/drawing/2014/main" id="{6A522161-8599-3998-1552-1433EF76B4BA}"/>
              </a:ext>
            </a:extLst>
          </p:cNvPr>
          <p:cNvSpPr txBox="1"/>
          <p:nvPr/>
        </p:nvSpPr>
        <p:spPr>
          <a:xfrm>
            <a:off x="6420465" y="4316247"/>
            <a:ext cx="5691631" cy="18127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400" b="1" kern="1200" dirty="0">
                <a:solidFill>
                  <a:schemeClr val="accent3"/>
                </a:solidFill>
                <a:latin typeface="+mj-lt"/>
                <a:ea typeface="+mj-ea"/>
                <a:cs typeface="+mj-cs"/>
              </a:rPr>
              <a:t>As the name of our house suggests </a:t>
            </a:r>
          </a:p>
          <a:p>
            <a:pPr algn="ctr">
              <a:lnSpc>
                <a:spcPct val="90000"/>
              </a:lnSpc>
              <a:spcBef>
                <a:spcPct val="0"/>
              </a:spcBef>
              <a:spcAft>
                <a:spcPts val="600"/>
              </a:spcAft>
            </a:pPr>
            <a:r>
              <a:rPr lang="en-US" sz="2400" b="1" kern="1200" dirty="0">
                <a:solidFill>
                  <a:schemeClr val="accent3"/>
                </a:solidFill>
                <a:latin typeface="+mj-lt"/>
                <a:ea typeface="+mj-ea"/>
                <a:cs typeface="+mj-cs"/>
              </a:rPr>
              <a:t>“The Squirrels” </a:t>
            </a:r>
          </a:p>
          <a:p>
            <a:pPr>
              <a:lnSpc>
                <a:spcPct val="90000"/>
              </a:lnSpc>
              <a:spcBef>
                <a:spcPct val="0"/>
              </a:spcBef>
              <a:spcAft>
                <a:spcPts val="600"/>
              </a:spcAft>
            </a:pPr>
            <a:r>
              <a:rPr lang="en-US" sz="2400" b="1" kern="1200" dirty="0">
                <a:solidFill>
                  <a:schemeClr val="accent3"/>
                </a:solidFill>
                <a:latin typeface="+mj-lt"/>
                <a:ea typeface="+mj-ea"/>
                <a:cs typeface="+mj-cs"/>
              </a:rPr>
              <a:t>I was likely to find these here somewhere!!</a:t>
            </a:r>
          </a:p>
          <a:p>
            <a:pPr>
              <a:lnSpc>
                <a:spcPct val="90000"/>
              </a:lnSpc>
              <a:spcBef>
                <a:spcPct val="0"/>
              </a:spcBef>
              <a:spcAft>
                <a:spcPts val="600"/>
              </a:spcAft>
            </a:pPr>
            <a:endParaRPr lang="en-US" sz="2400" kern="1200" dirty="0">
              <a:solidFill>
                <a:schemeClr val="tx1"/>
              </a:solidFill>
              <a:latin typeface="+mj-lt"/>
              <a:ea typeface="+mj-ea"/>
              <a:cs typeface="+mj-cs"/>
            </a:endParaRPr>
          </a:p>
        </p:txBody>
      </p:sp>
      <p:sp>
        <p:nvSpPr>
          <p:cNvPr id="5" name="TextBox 4">
            <a:extLst>
              <a:ext uri="{FF2B5EF4-FFF2-40B4-BE49-F238E27FC236}">
                <a16:creationId xmlns:a16="http://schemas.microsoft.com/office/drawing/2014/main" id="{BA747CDE-D659-B410-2BD4-B44B2EB2608C}"/>
              </a:ext>
            </a:extLst>
          </p:cNvPr>
          <p:cNvSpPr txBox="1"/>
          <p:nvPr/>
        </p:nvSpPr>
        <p:spPr>
          <a:xfrm>
            <a:off x="348242" y="3762245"/>
            <a:ext cx="6140368"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9" name="TextBox 8">
            <a:extLst>
              <a:ext uri="{FF2B5EF4-FFF2-40B4-BE49-F238E27FC236}">
                <a16:creationId xmlns:a16="http://schemas.microsoft.com/office/drawing/2014/main" id="{3BA795E8-F224-F4D0-05C3-EAFE04D5FBB4}"/>
              </a:ext>
            </a:extLst>
          </p:cNvPr>
          <p:cNvSpPr txBox="1"/>
          <p:nvPr/>
        </p:nvSpPr>
        <p:spPr>
          <a:xfrm>
            <a:off x="8116747" y="3507916"/>
            <a:ext cx="6140368"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11" name="TextBox 10">
            <a:extLst>
              <a:ext uri="{FF2B5EF4-FFF2-40B4-BE49-F238E27FC236}">
                <a16:creationId xmlns:a16="http://schemas.microsoft.com/office/drawing/2014/main" id="{63A531E0-284D-741C-0705-C0C450CAD55C}"/>
              </a:ext>
            </a:extLst>
          </p:cNvPr>
          <p:cNvSpPr txBox="1"/>
          <p:nvPr/>
        </p:nvSpPr>
        <p:spPr>
          <a:xfrm>
            <a:off x="2900459" y="6488660"/>
            <a:ext cx="7176302" cy="369332"/>
          </a:xfrm>
          <a:prstGeom prst="rect">
            <a:avLst/>
          </a:prstGeom>
          <a:noFill/>
        </p:spPr>
        <p:txBody>
          <a:bodyPr wrap="square">
            <a:spAutoFit/>
          </a:bodyPr>
          <a:lstStyle/>
          <a:p>
            <a:r>
              <a:rPr lang="en-GB" sz="1800" dirty="0">
                <a:solidFill>
                  <a:srgbClr val="FF0000"/>
                </a:solidFill>
              </a:rPr>
              <a:t>(Source: Authors own,2025)</a:t>
            </a:r>
            <a:endParaRPr lang="en-GB" dirty="0"/>
          </a:p>
        </p:txBody>
      </p:sp>
    </p:spTree>
    <p:extLst>
      <p:ext uri="{BB962C8B-B14F-4D97-AF65-F5344CB8AC3E}">
        <p14:creationId xmlns:p14="http://schemas.microsoft.com/office/powerpoint/2010/main" val="1658448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E38351-EDFB-4BD0-CD61-05D044B30FF5}"/>
              </a:ext>
            </a:extLst>
          </p:cNvPr>
          <p:cNvPicPr>
            <a:picLocks noChangeAspect="1"/>
          </p:cNvPicPr>
          <p:nvPr/>
        </p:nvPicPr>
        <p:blipFill>
          <a:blip r:embed="rId2"/>
          <a:srcRect l="26564" r="6462" b="1"/>
          <a:stretch>
            <a:fillRect/>
          </a:stretch>
        </p:blipFill>
        <p:spPr>
          <a:xfrm>
            <a:off x="0" y="0"/>
            <a:ext cx="7177548" cy="6858000"/>
          </a:xfrm>
          <a:prstGeom prst="rect">
            <a:avLst/>
          </a:prstGeom>
        </p:spPr>
      </p:pic>
      <p:sp>
        <p:nvSpPr>
          <p:cNvPr id="2" name="TextBox 1">
            <a:extLst>
              <a:ext uri="{FF2B5EF4-FFF2-40B4-BE49-F238E27FC236}">
                <a16:creationId xmlns:a16="http://schemas.microsoft.com/office/drawing/2014/main" id="{DA10C8A1-016E-CAC3-D796-9EC3CCBAA3D8}"/>
              </a:ext>
            </a:extLst>
          </p:cNvPr>
          <p:cNvSpPr txBox="1"/>
          <p:nvPr/>
        </p:nvSpPr>
        <p:spPr>
          <a:xfrm>
            <a:off x="7289506" y="255638"/>
            <a:ext cx="4312559" cy="5978013"/>
          </a:xfrm>
          <a:prstGeom prst="rect">
            <a:avLst/>
          </a:prstGeom>
        </p:spPr>
        <p:txBody>
          <a:bodyPr vert="horz" lIns="91440" tIns="45720" rIns="91440" bIns="45720" rtlCol="0">
            <a:normAutofit fontScale="85000" lnSpcReduction="20000"/>
          </a:bodyPr>
          <a:lstStyle/>
          <a:p>
            <a:pPr>
              <a:lnSpc>
                <a:spcPct val="90000"/>
              </a:lnSpc>
              <a:spcAft>
                <a:spcPts val="600"/>
              </a:spcAft>
            </a:pPr>
            <a:r>
              <a:rPr lang="en-US" sz="1600" b="1" dirty="0"/>
              <a:t> </a:t>
            </a:r>
            <a:r>
              <a:rPr lang="en-US" sz="2800" b="1" dirty="0">
                <a:solidFill>
                  <a:srgbClr val="FF0000"/>
                </a:solidFill>
              </a:rPr>
              <a:t>Did You Know? Fun Facts Box</a:t>
            </a:r>
          </a:p>
          <a:p>
            <a:pPr indent="-228600">
              <a:lnSpc>
                <a:spcPct val="90000"/>
              </a:lnSpc>
              <a:spcAft>
                <a:spcPts val="600"/>
              </a:spcAft>
              <a:buFont typeface="Arial" panose="020B0604020202020204" pitchFamily="34" charset="0"/>
              <a:buChar char="•"/>
            </a:pPr>
            <a:endParaRPr lang="en-US" sz="1100" b="1" dirty="0">
              <a:solidFill>
                <a:srgbClr val="FFFF00"/>
              </a:solidFill>
            </a:endParaRPr>
          </a:p>
          <a:p>
            <a:pPr indent="-228600">
              <a:lnSpc>
                <a:spcPct val="90000"/>
              </a:lnSpc>
              <a:spcAft>
                <a:spcPts val="600"/>
              </a:spcAft>
              <a:buFont typeface="Arial" panose="020B0604020202020204" pitchFamily="34" charset="0"/>
              <a:buChar char="•"/>
            </a:pPr>
            <a:r>
              <a:rPr lang="en-US" sz="2600" b="1" dirty="0"/>
              <a:t>Grey squirrels</a:t>
            </a:r>
            <a:r>
              <a:rPr lang="en-US" sz="2600" dirty="0"/>
              <a:t> were introduced to the UK from North America in the 1800s.</a:t>
            </a:r>
          </a:p>
          <a:p>
            <a:pPr indent="-228600">
              <a:lnSpc>
                <a:spcPct val="90000"/>
              </a:lnSpc>
              <a:spcAft>
                <a:spcPts val="600"/>
              </a:spcAft>
              <a:buFont typeface="Arial" panose="020B0604020202020204" pitchFamily="34" charset="0"/>
              <a:buChar char="•"/>
            </a:pPr>
            <a:endParaRPr lang="en-US" sz="2600" b="1" dirty="0"/>
          </a:p>
          <a:p>
            <a:pPr indent="-228600">
              <a:lnSpc>
                <a:spcPct val="90000"/>
              </a:lnSpc>
              <a:spcAft>
                <a:spcPts val="600"/>
              </a:spcAft>
              <a:buFont typeface="Arial" panose="020B0604020202020204" pitchFamily="34" charset="0"/>
              <a:buChar char="•"/>
            </a:pPr>
            <a:r>
              <a:rPr lang="en-US" sz="2600" b="1" dirty="0"/>
              <a:t>Red squirrels</a:t>
            </a:r>
            <a:r>
              <a:rPr lang="en-US" sz="2600" dirty="0"/>
              <a:t> are the native species, but they’ve declined massively because of competition and disease from greys.</a:t>
            </a:r>
          </a:p>
          <a:p>
            <a:pPr indent="-228600">
              <a:lnSpc>
                <a:spcPct val="90000"/>
              </a:lnSpc>
              <a:spcAft>
                <a:spcPts val="600"/>
              </a:spcAft>
              <a:buFont typeface="Arial" panose="020B0604020202020204" pitchFamily="34" charset="0"/>
              <a:buChar char="•"/>
            </a:pPr>
            <a:endParaRPr lang="en-US" sz="2600" dirty="0"/>
          </a:p>
          <a:p>
            <a:pPr indent="-228600">
              <a:lnSpc>
                <a:spcPct val="90000"/>
              </a:lnSpc>
              <a:spcAft>
                <a:spcPts val="600"/>
              </a:spcAft>
              <a:buFont typeface="Arial" panose="020B0604020202020204" pitchFamily="34" charset="0"/>
              <a:buChar char="•"/>
            </a:pPr>
            <a:r>
              <a:rPr lang="en-US" sz="2600" dirty="0"/>
              <a:t>A squirrel’s front teeth </a:t>
            </a:r>
            <a:r>
              <a:rPr lang="en-US" sz="2600" b="1" dirty="0"/>
              <a:t>never stop growing </a:t>
            </a:r>
            <a:r>
              <a:rPr lang="en-US" sz="2600" dirty="0"/>
              <a:t>they’re always gnawing!</a:t>
            </a:r>
          </a:p>
          <a:p>
            <a:pPr indent="-228600">
              <a:lnSpc>
                <a:spcPct val="90000"/>
              </a:lnSpc>
              <a:spcAft>
                <a:spcPts val="600"/>
              </a:spcAft>
              <a:buFont typeface="Arial" panose="020B0604020202020204" pitchFamily="34" charset="0"/>
              <a:buChar char="•"/>
            </a:pPr>
            <a:endParaRPr lang="en-US" sz="2600" dirty="0"/>
          </a:p>
          <a:p>
            <a:pPr indent="-228600">
              <a:lnSpc>
                <a:spcPct val="90000"/>
              </a:lnSpc>
              <a:spcAft>
                <a:spcPts val="600"/>
              </a:spcAft>
              <a:buFont typeface="Arial" panose="020B0604020202020204" pitchFamily="34" charset="0"/>
              <a:buChar char="•"/>
            </a:pPr>
            <a:r>
              <a:rPr lang="en-US" sz="2600" dirty="0"/>
              <a:t>They can rotate their ankles </a:t>
            </a:r>
            <a:r>
              <a:rPr lang="en-US" sz="2600" b="1" dirty="0"/>
              <a:t>180°</a:t>
            </a:r>
            <a:r>
              <a:rPr lang="en-US" sz="2600" dirty="0"/>
              <a:t> to climb down trees headfirst.</a:t>
            </a:r>
          </a:p>
          <a:p>
            <a:pPr indent="-228600">
              <a:lnSpc>
                <a:spcPct val="90000"/>
              </a:lnSpc>
              <a:spcAft>
                <a:spcPts val="600"/>
              </a:spcAft>
              <a:buFont typeface="Arial" panose="020B0604020202020204" pitchFamily="34" charset="0"/>
              <a:buChar char="•"/>
            </a:pPr>
            <a:endParaRPr lang="en-US" sz="2600" dirty="0"/>
          </a:p>
          <a:p>
            <a:pPr indent="-228600">
              <a:lnSpc>
                <a:spcPct val="90000"/>
              </a:lnSpc>
              <a:spcAft>
                <a:spcPts val="600"/>
              </a:spcAft>
              <a:buFont typeface="Arial" panose="020B0604020202020204" pitchFamily="34" charset="0"/>
              <a:buChar char="•"/>
            </a:pPr>
            <a:r>
              <a:rPr lang="en-US" sz="2600" dirty="0"/>
              <a:t>Squirrels “plant trees” by accident—many nuts they bury are never eaten and sprout!</a:t>
            </a: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p:txBody>
      </p:sp>
      <p:sp>
        <p:nvSpPr>
          <p:cNvPr id="5" name="TextBox 4">
            <a:extLst>
              <a:ext uri="{FF2B5EF4-FFF2-40B4-BE49-F238E27FC236}">
                <a16:creationId xmlns:a16="http://schemas.microsoft.com/office/drawing/2014/main" id="{F1CE66D0-4C88-C70C-DD41-71A691ADE120}"/>
              </a:ext>
            </a:extLst>
          </p:cNvPr>
          <p:cNvSpPr txBox="1"/>
          <p:nvPr/>
        </p:nvSpPr>
        <p:spPr>
          <a:xfrm>
            <a:off x="589935" y="166380"/>
            <a:ext cx="3313471" cy="538609"/>
          </a:xfrm>
          <a:prstGeom prst="rect">
            <a:avLst/>
          </a:prstGeom>
          <a:noFill/>
        </p:spPr>
        <p:txBody>
          <a:bodyPr wrap="square" rtlCol="0">
            <a:spAutoFit/>
          </a:bodyPr>
          <a:lstStyle/>
          <a:p>
            <a:r>
              <a:rPr lang="en-GB" b="1" dirty="0">
                <a:solidFill>
                  <a:schemeClr val="bg1"/>
                </a:solidFill>
              </a:rPr>
              <a:t>Red Squirrel      v  Grey Squirrel</a:t>
            </a:r>
          </a:p>
          <a:p>
            <a:r>
              <a:rPr lang="en-GB" sz="1100" dirty="0">
                <a:solidFill>
                  <a:schemeClr val="bg1"/>
                </a:solidFill>
              </a:rPr>
              <a:t>(Source: Sky News, 2018))</a:t>
            </a:r>
          </a:p>
        </p:txBody>
      </p:sp>
    </p:spTree>
    <p:extLst>
      <p:ext uri="{BB962C8B-B14F-4D97-AF65-F5344CB8AC3E}">
        <p14:creationId xmlns:p14="http://schemas.microsoft.com/office/powerpoint/2010/main" val="4244845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E523C85-10EE-87B3-B10F-2F389D939AA8}"/>
              </a:ext>
            </a:extLst>
          </p:cNvPr>
          <p:cNvSpPr txBox="1"/>
          <p:nvPr/>
        </p:nvSpPr>
        <p:spPr>
          <a:xfrm>
            <a:off x="0" y="-49734"/>
            <a:ext cx="6486052" cy="3493264"/>
          </a:xfrm>
          <a:prstGeom prst="rect">
            <a:avLst/>
          </a:prstGeom>
          <a:solidFill>
            <a:schemeClr val="accent6">
              <a:lumMod val="20000"/>
              <a:lumOff val="80000"/>
            </a:schemeClr>
          </a:solidFill>
        </p:spPr>
        <p:txBody>
          <a:bodyPr wrap="square">
            <a:spAutoFit/>
          </a:bodyPr>
          <a:lstStyle/>
          <a:p>
            <a:pPr algn="l">
              <a:spcAft>
                <a:spcPts val="900"/>
              </a:spcAft>
              <a:buNone/>
            </a:pPr>
            <a:r>
              <a:rPr lang="en-GB" sz="2000" b="1" i="0" dirty="0">
                <a:solidFill>
                  <a:schemeClr val="accent3"/>
                </a:solidFill>
                <a:effectLst/>
                <a:latin typeface="Google Sans"/>
              </a:rPr>
              <a:t>What Do Squirrels Eat?</a:t>
            </a:r>
            <a:endParaRPr lang="en-GB" sz="2000" b="0" i="0" dirty="0">
              <a:solidFill>
                <a:schemeClr val="accent3"/>
              </a:solidFill>
              <a:effectLst/>
              <a:latin typeface="Google Sans"/>
            </a:endParaRPr>
          </a:p>
          <a:p>
            <a:pPr algn="l">
              <a:spcAft>
                <a:spcPts val="300"/>
              </a:spcAft>
              <a:buFont typeface="Arial" panose="020B0604020202020204" pitchFamily="34" charset="0"/>
              <a:buChar char="•"/>
            </a:pPr>
            <a:r>
              <a:rPr lang="en-GB" b="0" i="0" dirty="0">
                <a:solidFill>
                  <a:schemeClr val="accent3"/>
                </a:solidFill>
                <a:effectLst/>
                <a:latin typeface="Arial Nova" panose="020B0504020202020204" pitchFamily="34" charset="0"/>
                <a:cs typeface="Arial" panose="020B0604020202020204" pitchFamily="34" charset="0"/>
              </a:rPr>
              <a:t>Leaf buds.</a:t>
            </a:r>
          </a:p>
          <a:p>
            <a:pPr algn="l">
              <a:spcAft>
                <a:spcPts val="300"/>
              </a:spcAft>
              <a:buFont typeface="Arial" panose="020B0604020202020204" pitchFamily="34" charset="0"/>
              <a:buChar char="•"/>
            </a:pPr>
            <a:r>
              <a:rPr lang="en-GB" b="0" i="0" dirty="0">
                <a:solidFill>
                  <a:schemeClr val="accent3"/>
                </a:solidFill>
                <a:effectLst/>
                <a:latin typeface="Arial Nova" panose="020B0504020202020204" pitchFamily="34" charset="0"/>
                <a:cs typeface="Arial" panose="020B0604020202020204" pitchFamily="34" charset="0"/>
              </a:rPr>
              <a:t>Fruits such as apples, cantaloupe, grapes, strawberries, watermelon, blackberries, blueberries, raspberries.</a:t>
            </a:r>
          </a:p>
          <a:p>
            <a:pPr algn="l">
              <a:spcAft>
                <a:spcPts val="300"/>
              </a:spcAft>
              <a:buFont typeface="Arial" panose="020B0604020202020204" pitchFamily="34" charset="0"/>
              <a:buChar char="•"/>
            </a:pPr>
            <a:r>
              <a:rPr lang="en-GB" b="0" i="0" dirty="0">
                <a:solidFill>
                  <a:schemeClr val="accent3"/>
                </a:solidFill>
                <a:effectLst/>
                <a:latin typeface="Arial Nova" panose="020B0504020202020204" pitchFamily="34" charset="0"/>
                <a:cs typeface="Arial" panose="020B0604020202020204" pitchFamily="34" charset="0"/>
              </a:rPr>
              <a:t>Nuts like acorns, hazelnuts, pecans, peanuts, hickory nuts.</a:t>
            </a:r>
          </a:p>
          <a:p>
            <a:pPr algn="l">
              <a:spcAft>
                <a:spcPts val="300"/>
              </a:spcAft>
              <a:buFont typeface="Arial" panose="020B0604020202020204" pitchFamily="34" charset="0"/>
              <a:buChar char="•"/>
            </a:pPr>
            <a:r>
              <a:rPr lang="en-GB" b="0" i="0" dirty="0">
                <a:solidFill>
                  <a:schemeClr val="accent3"/>
                </a:solidFill>
                <a:effectLst/>
                <a:latin typeface="Arial Nova" panose="020B0504020202020204" pitchFamily="34" charset="0"/>
                <a:cs typeface="Arial" panose="020B0604020202020204" pitchFamily="34" charset="0"/>
              </a:rPr>
              <a:t>Vegetables like broccoli, carrots, peas, yellow squash, zucchini.</a:t>
            </a:r>
          </a:p>
          <a:p>
            <a:pPr algn="l">
              <a:spcAft>
                <a:spcPts val="300"/>
              </a:spcAft>
              <a:buFont typeface="Arial" panose="020B0604020202020204" pitchFamily="34" charset="0"/>
              <a:buChar char="•"/>
            </a:pPr>
            <a:r>
              <a:rPr lang="en-GB" b="0" i="0" dirty="0">
                <a:solidFill>
                  <a:schemeClr val="accent3"/>
                </a:solidFill>
                <a:effectLst/>
                <a:latin typeface="Arial Nova" panose="020B0504020202020204" pitchFamily="34" charset="0"/>
                <a:cs typeface="Arial" panose="020B0604020202020204" pitchFamily="34" charset="0"/>
              </a:rPr>
              <a:t>Bird eggs.</a:t>
            </a:r>
          </a:p>
          <a:p>
            <a:pPr algn="l">
              <a:spcAft>
                <a:spcPts val="300"/>
              </a:spcAft>
              <a:buFont typeface="Arial" panose="020B0604020202020204" pitchFamily="34" charset="0"/>
              <a:buChar char="•"/>
            </a:pPr>
            <a:r>
              <a:rPr lang="en-GB" b="0" i="0" dirty="0">
                <a:solidFill>
                  <a:schemeClr val="accent3"/>
                </a:solidFill>
                <a:effectLst/>
                <a:latin typeface="Arial Nova" panose="020B0504020202020204" pitchFamily="34" charset="0"/>
                <a:cs typeface="Arial" panose="020B0604020202020204" pitchFamily="34" charset="0"/>
              </a:rPr>
              <a:t>Seeds like pumpkin seeds, sunflower seeds.</a:t>
            </a:r>
          </a:p>
          <a:p>
            <a:pPr algn="l">
              <a:spcAft>
                <a:spcPts val="300"/>
              </a:spcAft>
            </a:pPr>
            <a:r>
              <a:rPr lang="en-GB" sz="1600" dirty="0">
                <a:solidFill>
                  <a:schemeClr val="accent3"/>
                </a:solidFill>
                <a:latin typeface="Arial Nova" panose="020B0504020202020204" pitchFamily="34" charset="0"/>
                <a:cs typeface="Arial" panose="020B0604020202020204" pitchFamily="34" charset="0"/>
              </a:rPr>
              <a:t>(Woodland Trust, no date)</a:t>
            </a:r>
          </a:p>
          <a:p>
            <a:pPr algn="l">
              <a:spcAft>
                <a:spcPts val="300"/>
              </a:spcAft>
              <a:buFont typeface="Arial" panose="020B0604020202020204" pitchFamily="34" charset="0"/>
              <a:buChar char="•"/>
            </a:pPr>
            <a:endParaRPr lang="en-GB" sz="1600" b="0" i="0" dirty="0">
              <a:solidFill>
                <a:schemeClr val="accent3"/>
              </a:solidFill>
              <a:effectLst/>
              <a:latin typeface="Arial Nova" panose="020B05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CC98AEBC-90A3-51AC-46B3-CBF1AEADB203}"/>
              </a:ext>
            </a:extLst>
          </p:cNvPr>
          <p:cNvSpPr txBox="1"/>
          <p:nvPr/>
        </p:nvSpPr>
        <p:spPr>
          <a:xfrm>
            <a:off x="0" y="3318570"/>
            <a:ext cx="6486052" cy="3539430"/>
          </a:xfrm>
          <a:prstGeom prst="rect">
            <a:avLst/>
          </a:prstGeom>
          <a:solidFill>
            <a:schemeClr val="bg1">
              <a:lumMod val="95000"/>
            </a:schemeClr>
          </a:solidFill>
        </p:spPr>
        <p:txBody>
          <a:bodyPr wrap="square">
            <a:spAutoFit/>
          </a:bodyPr>
          <a:lstStyle/>
          <a:p>
            <a:r>
              <a:rPr lang="en-GB" sz="2400" b="1" i="0" dirty="0">
                <a:solidFill>
                  <a:srgbClr val="92D050"/>
                </a:solidFill>
                <a:effectLst/>
                <a:latin typeface="Google Sans"/>
              </a:rPr>
              <a:t>How do they breed?</a:t>
            </a:r>
          </a:p>
          <a:p>
            <a:r>
              <a:rPr lang="en-GB" sz="2000" b="0" i="0" dirty="0">
                <a:solidFill>
                  <a:srgbClr val="92D050"/>
                </a:solidFill>
                <a:effectLst/>
                <a:latin typeface="Arial Nova" panose="020B0504020202020204" pitchFamily="34" charset="0"/>
              </a:rPr>
              <a:t>Squirrels breed by having a mating chase, where multiple males pursue a fertile female. If a male successfully mates, he plays no further part in raising the young. The female then gives birth to a litter of typically 3-4 young after a gestation period, usually in a nest built from twigs and leaves called a drey. </a:t>
            </a:r>
            <a:r>
              <a:rPr lang="en-GB" sz="2000" dirty="0">
                <a:solidFill>
                  <a:srgbClr val="92D050"/>
                </a:solidFill>
                <a:latin typeface="Arial Nova" panose="020B0504020202020204" pitchFamily="34" charset="0"/>
              </a:rPr>
              <a:t>There are often two litters a year, with the young usually weaned at around 10 weeks of age and they reach sexual maturity at 10-12 months old. The average lifespan is approximately 9 years (Woodland Trust, no date).</a:t>
            </a:r>
            <a:endParaRPr lang="en-GB" dirty="0">
              <a:solidFill>
                <a:srgbClr val="92D050"/>
              </a:solidFill>
              <a:latin typeface="Arial Nova" panose="020B0504020202020204" pitchFamily="34" charset="0"/>
            </a:endParaRPr>
          </a:p>
        </p:txBody>
      </p:sp>
      <p:pic>
        <p:nvPicPr>
          <p:cNvPr id="15" name="Picture 14">
            <a:extLst>
              <a:ext uri="{FF2B5EF4-FFF2-40B4-BE49-F238E27FC236}">
                <a16:creationId xmlns:a16="http://schemas.microsoft.com/office/drawing/2014/main" id="{3E8CB3D5-53F8-CFAC-16EF-59396083C0AA}"/>
              </a:ext>
            </a:extLst>
          </p:cNvPr>
          <p:cNvPicPr>
            <a:picLocks noChangeAspect="1"/>
          </p:cNvPicPr>
          <p:nvPr/>
        </p:nvPicPr>
        <p:blipFill>
          <a:blip r:embed="rId2"/>
          <a:stretch>
            <a:fillRect/>
          </a:stretch>
        </p:blipFill>
        <p:spPr>
          <a:xfrm>
            <a:off x="6577446" y="0"/>
            <a:ext cx="5614554" cy="4886512"/>
          </a:xfrm>
          <a:prstGeom prst="rect">
            <a:avLst/>
          </a:prstGeom>
        </p:spPr>
      </p:pic>
      <p:sp>
        <p:nvSpPr>
          <p:cNvPr id="17" name="TextBox 16">
            <a:extLst>
              <a:ext uri="{FF2B5EF4-FFF2-40B4-BE49-F238E27FC236}">
                <a16:creationId xmlns:a16="http://schemas.microsoft.com/office/drawing/2014/main" id="{38EFC524-B9FB-81AB-3DE1-AF9716A54D0C}"/>
              </a:ext>
            </a:extLst>
          </p:cNvPr>
          <p:cNvSpPr txBox="1"/>
          <p:nvPr/>
        </p:nvSpPr>
        <p:spPr>
          <a:xfrm>
            <a:off x="7096991" y="5263981"/>
            <a:ext cx="4704957" cy="1200329"/>
          </a:xfrm>
          <a:prstGeom prst="rect">
            <a:avLst/>
          </a:prstGeom>
          <a:solidFill>
            <a:schemeClr val="accent6">
              <a:lumMod val="20000"/>
              <a:lumOff val="80000"/>
            </a:schemeClr>
          </a:solidFill>
        </p:spPr>
        <p:txBody>
          <a:bodyPr wrap="square">
            <a:spAutoFit/>
          </a:bodyPr>
          <a:lstStyle/>
          <a:p>
            <a:r>
              <a:rPr lang="en-GB" sz="2400" b="0" i="0" dirty="0">
                <a:solidFill>
                  <a:srgbClr val="001D35"/>
                </a:solidFill>
                <a:effectLst/>
                <a:latin typeface="Google Sans"/>
              </a:rPr>
              <a:t>The last estimate for the entire UK was </a:t>
            </a:r>
            <a:r>
              <a:rPr lang="en-GB" sz="2400" dirty="0"/>
              <a:t>around 2.5 million</a:t>
            </a:r>
            <a:r>
              <a:rPr lang="en-GB" sz="2400" dirty="0">
                <a:solidFill>
                  <a:srgbClr val="001D35"/>
                </a:solidFill>
                <a:latin typeface="Google Sans"/>
              </a:rPr>
              <a:t>, grey squirrels (Woodland Trust, no date).</a:t>
            </a:r>
            <a:endParaRPr lang="en-GB" sz="2400" dirty="0"/>
          </a:p>
        </p:txBody>
      </p:sp>
    </p:spTree>
    <p:extLst>
      <p:ext uri="{BB962C8B-B14F-4D97-AF65-F5344CB8AC3E}">
        <p14:creationId xmlns:p14="http://schemas.microsoft.com/office/powerpoint/2010/main" val="912039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28ED27-740A-9F43-CDEC-48F53171243A}"/>
              </a:ext>
            </a:extLst>
          </p:cNvPr>
          <p:cNvSpPr txBox="1"/>
          <p:nvPr/>
        </p:nvSpPr>
        <p:spPr>
          <a:xfrm>
            <a:off x="4562122" y="184666"/>
            <a:ext cx="2898213" cy="707886"/>
          </a:xfrm>
          <a:prstGeom prst="rect">
            <a:avLst/>
          </a:prstGeom>
          <a:noFill/>
        </p:spPr>
        <p:txBody>
          <a:bodyPr wrap="square" rtlCol="0">
            <a:spAutoFit/>
          </a:bodyPr>
          <a:lstStyle/>
          <a:p>
            <a:r>
              <a:rPr lang="en-GB" sz="2000" dirty="0"/>
              <a:t>Here is a Bark rubbing of their tree habitat.</a:t>
            </a:r>
          </a:p>
        </p:txBody>
      </p:sp>
      <p:sp>
        <p:nvSpPr>
          <p:cNvPr id="11" name="Rectangle 3">
            <a:extLst>
              <a:ext uri="{FF2B5EF4-FFF2-40B4-BE49-F238E27FC236}">
                <a16:creationId xmlns:a16="http://schemas.microsoft.com/office/drawing/2014/main" id="{B094EFB4-F8D3-99EC-CEE6-A27456411FB6}"/>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5" name="Picture 14">
            <a:extLst>
              <a:ext uri="{FF2B5EF4-FFF2-40B4-BE49-F238E27FC236}">
                <a16:creationId xmlns:a16="http://schemas.microsoft.com/office/drawing/2014/main" id="{782457B3-7787-0687-19D8-65EE8CF478FB}"/>
              </a:ext>
            </a:extLst>
          </p:cNvPr>
          <p:cNvPicPr>
            <a:picLocks noChangeAspect="1"/>
          </p:cNvPicPr>
          <p:nvPr/>
        </p:nvPicPr>
        <p:blipFill>
          <a:blip r:embed="rId2"/>
          <a:stretch>
            <a:fillRect/>
          </a:stretch>
        </p:blipFill>
        <p:spPr>
          <a:xfrm>
            <a:off x="240274" y="1313836"/>
            <a:ext cx="3148332" cy="3299164"/>
          </a:xfrm>
          <a:prstGeom prst="rect">
            <a:avLst/>
          </a:prstGeom>
        </p:spPr>
      </p:pic>
      <p:sp>
        <p:nvSpPr>
          <p:cNvPr id="16" name="TextBox 15">
            <a:extLst>
              <a:ext uri="{FF2B5EF4-FFF2-40B4-BE49-F238E27FC236}">
                <a16:creationId xmlns:a16="http://schemas.microsoft.com/office/drawing/2014/main" id="{7E07F2D0-7EAE-A29D-54CA-52AA4E446AF4}"/>
              </a:ext>
            </a:extLst>
          </p:cNvPr>
          <p:cNvSpPr txBox="1"/>
          <p:nvPr/>
        </p:nvSpPr>
        <p:spPr>
          <a:xfrm>
            <a:off x="240274" y="692497"/>
            <a:ext cx="3261360" cy="646331"/>
          </a:xfrm>
          <a:prstGeom prst="rect">
            <a:avLst/>
          </a:prstGeom>
          <a:noFill/>
        </p:spPr>
        <p:txBody>
          <a:bodyPr wrap="square" rtlCol="0">
            <a:spAutoFit/>
          </a:bodyPr>
          <a:lstStyle/>
          <a:p>
            <a:r>
              <a:rPr lang="en-GB" dirty="0"/>
              <a:t>I drew a picture of one of the squirrels that lives here…..</a:t>
            </a:r>
          </a:p>
        </p:txBody>
      </p:sp>
      <p:pic>
        <p:nvPicPr>
          <p:cNvPr id="18" name="Picture 17">
            <a:extLst>
              <a:ext uri="{FF2B5EF4-FFF2-40B4-BE49-F238E27FC236}">
                <a16:creationId xmlns:a16="http://schemas.microsoft.com/office/drawing/2014/main" id="{8D7BF5B5-92BD-AE26-554F-93798BE70AD7}"/>
              </a:ext>
            </a:extLst>
          </p:cNvPr>
          <p:cNvPicPr>
            <a:picLocks noChangeAspect="1"/>
          </p:cNvPicPr>
          <p:nvPr/>
        </p:nvPicPr>
        <p:blipFill>
          <a:blip r:embed="rId3"/>
          <a:stretch>
            <a:fillRect/>
          </a:stretch>
        </p:blipFill>
        <p:spPr>
          <a:xfrm>
            <a:off x="4984815" y="1064879"/>
            <a:ext cx="2052829" cy="3299165"/>
          </a:xfrm>
          <a:prstGeom prst="rect">
            <a:avLst/>
          </a:prstGeom>
        </p:spPr>
      </p:pic>
      <p:sp>
        <p:nvSpPr>
          <p:cNvPr id="19" name="TextBox 18">
            <a:extLst>
              <a:ext uri="{FF2B5EF4-FFF2-40B4-BE49-F238E27FC236}">
                <a16:creationId xmlns:a16="http://schemas.microsoft.com/office/drawing/2014/main" id="{645E015A-8254-29B1-B0D6-E9443896D89B}"/>
              </a:ext>
            </a:extLst>
          </p:cNvPr>
          <p:cNvSpPr txBox="1"/>
          <p:nvPr/>
        </p:nvSpPr>
        <p:spPr>
          <a:xfrm>
            <a:off x="9055782" y="207423"/>
            <a:ext cx="1767840" cy="830997"/>
          </a:xfrm>
          <a:prstGeom prst="rect">
            <a:avLst/>
          </a:prstGeom>
          <a:noFill/>
        </p:spPr>
        <p:txBody>
          <a:bodyPr wrap="square" rtlCol="0">
            <a:spAutoFit/>
          </a:bodyPr>
          <a:lstStyle/>
          <a:p>
            <a:r>
              <a:rPr lang="en-GB" sz="1600" dirty="0"/>
              <a:t>Leaf rubbing art,  from the same tree. </a:t>
            </a:r>
          </a:p>
        </p:txBody>
      </p:sp>
      <p:pic>
        <p:nvPicPr>
          <p:cNvPr id="21" name="Picture 20">
            <a:extLst>
              <a:ext uri="{FF2B5EF4-FFF2-40B4-BE49-F238E27FC236}">
                <a16:creationId xmlns:a16="http://schemas.microsoft.com/office/drawing/2014/main" id="{89D449DF-6966-CB5C-BEA5-8BF910D88E38}"/>
              </a:ext>
            </a:extLst>
          </p:cNvPr>
          <p:cNvPicPr>
            <a:picLocks noChangeAspect="1"/>
          </p:cNvPicPr>
          <p:nvPr/>
        </p:nvPicPr>
        <p:blipFill>
          <a:blip r:embed="rId4"/>
          <a:stretch>
            <a:fillRect/>
          </a:stretch>
        </p:blipFill>
        <p:spPr>
          <a:xfrm>
            <a:off x="8746882" y="1096257"/>
            <a:ext cx="2076740" cy="1867161"/>
          </a:xfrm>
          <a:prstGeom prst="rect">
            <a:avLst/>
          </a:prstGeom>
        </p:spPr>
      </p:pic>
      <p:sp>
        <p:nvSpPr>
          <p:cNvPr id="23" name="Rectangle 22">
            <a:extLst>
              <a:ext uri="{FF2B5EF4-FFF2-40B4-BE49-F238E27FC236}">
                <a16:creationId xmlns:a16="http://schemas.microsoft.com/office/drawing/2014/main" id="{248364BD-1EFF-44AF-0136-EB07560B963F}"/>
              </a:ext>
            </a:extLst>
          </p:cNvPr>
          <p:cNvSpPr/>
          <p:nvPr/>
        </p:nvSpPr>
        <p:spPr>
          <a:xfrm>
            <a:off x="0" y="-59150"/>
            <a:ext cx="3536177" cy="830997"/>
          </a:xfrm>
          <a:prstGeom prst="rect">
            <a:avLst/>
          </a:prstGeom>
          <a:noFill/>
        </p:spPr>
        <p:txBody>
          <a:bodyPr wrap="square" lIns="91440" tIns="45720" rIns="91440" bIns="45720">
            <a:spAutoFit/>
          </a:bodyPr>
          <a:lstStyle/>
          <a:p>
            <a:pPr algn="ctr"/>
            <a:r>
              <a:rPr lang="en-GB" sz="48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Inspiration</a:t>
            </a:r>
          </a:p>
        </p:txBody>
      </p:sp>
      <p:pic>
        <p:nvPicPr>
          <p:cNvPr id="25" name="Picture 24">
            <a:extLst>
              <a:ext uri="{FF2B5EF4-FFF2-40B4-BE49-F238E27FC236}">
                <a16:creationId xmlns:a16="http://schemas.microsoft.com/office/drawing/2014/main" id="{FAD4BEC6-6B22-0350-7724-3DDDD40D2C85}"/>
              </a:ext>
            </a:extLst>
          </p:cNvPr>
          <p:cNvPicPr>
            <a:picLocks noChangeAspect="1"/>
          </p:cNvPicPr>
          <p:nvPr/>
        </p:nvPicPr>
        <p:blipFill>
          <a:blip r:embed="rId5"/>
          <a:stretch>
            <a:fillRect/>
          </a:stretch>
        </p:blipFill>
        <p:spPr>
          <a:xfrm>
            <a:off x="8746882" y="3079092"/>
            <a:ext cx="2076740" cy="1630982"/>
          </a:xfrm>
          <a:prstGeom prst="rect">
            <a:avLst/>
          </a:prstGeom>
        </p:spPr>
      </p:pic>
      <p:pic>
        <p:nvPicPr>
          <p:cNvPr id="27" name="Picture 26">
            <a:extLst>
              <a:ext uri="{FF2B5EF4-FFF2-40B4-BE49-F238E27FC236}">
                <a16:creationId xmlns:a16="http://schemas.microsoft.com/office/drawing/2014/main" id="{80803451-E7E0-22D5-2B20-E9DC0C424703}"/>
              </a:ext>
            </a:extLst>
          </p:cNvPr>
          <p:cNvPicPr>
            <a:picLocks noChangeAspect="1"/>
          </p:cNvPicPr>
          <p:nvPr/>
        </p:nvPicPr>
        <p:blipFill>
          <a:blip r:embed="rId6"/>
          <a:stretch>
            <a:fillRect/>
          </a:stretch>
        </p:blipFill>
        <p:spPr>
          <a:xfrm>
            <a:off x="8746882" y="4825748"/>
            <a:ext cx="2077345" cy="1711830"/>
          </a:xfrm>
          <a:prstGeom prst="rect">
            <a:avLst/>
          </a:prstGeom>
        </p:spPr>
      </p:pic>
      <p:sp>
        <p:nvSpPr>
          <p:cNvPr id="2" name="Rectangle 1">
            <a:extLst>
              <a:ext uri="{FF2B5EF4-FFF2-40B4-BE49-F238E27FC236}">
                <a16:creationId xmlns:a16="http://schemas.microsoft.com/office/drawing/2014/main" id="{05A1C89E-57DD-60E2-EAFA-92C7C27AC4F7}"/>
              </a:ext>
            </a:extLst>
          </p:cNvPr>
          <p:cNvSpPr>
            <a:spLocks noChangeArrowheads="1"/>
          </p:cNvSpPr>
          <p:nvPr/>
        </p:nvSpPr>
        <p:spPr bwMode="auto">
          <a:xfrm>
            <a:off x="0" y="4579527"/>
            <a:ext cx="8542751" cy="25237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This journey connects with Article 31 of the </a:t>
            </a:r>
            <a:r>
              <a:rPr kumimoji="0" lang="en-US" altLang="en-US" sz="2000" b="0" i="1" u="none" strike="noStrike" cap="none" normalizeH="0" baseline="0" dirty="0">
                <a:ln>
                  <a:noFill/>
                </a:ln>
                <a:solidFill>
                  <a:schemeClr val="tx1"/>
                </a:solidFill>
                <a:effectLst/>
                <a:latin typeface="Arial" panose="020B0604020202020204" pitchFamily="34" charset="0"/>
              </a:rPr>
              <a:t>United Nations Convention on the Rights of the Child</a:t>
            </a:r>
            <a:r>
              <a:rPr kumimoji="0" lang="en-US" altLang="en-US" sz="2000" b="0" i="0" u="none" strike="noStrike" cap="none" normalizeH="0" baseline="0" dirty="0">
                <a:ln>
                  <a:noFill/>
                </a:ln>
                <a:solidFill>
                  <a:schemeClr val="tx1"/>
                </a:solidFill>
                <a:effectLst/>
                <a:latin typeface="Arial" panose="020B0604020202020204" pitchFamily="34" charset="0"/>
              </a:rPr>
              <a:t>  the right to rest, leisure, and play, and to engage in cultural and artistic life (</a:t>
            </a:r>
            <a:r>
              <a:rPr kumimoji="0" lang="en-US" altLang="en-US" sz="2000" b="0" i="0" u="none" strike="noStrike" cap="none" normalizeH="0" baseline="0" dirty="0" err="1">
                <a:ln>
                  <a:noFill/>
                </a:ln>
                <a:solidFill>
                  <a:schemeClr val="tx1"/>
                </a:solidFill>
                <a:effectLst/>
                <a:latin typeface="Arial" panose="020B0604020202020204" pitchFamily="34" charset="0"/>
              </a:rPr>
              <a:t>Unicef</a:t>
            </a:r>
            <a:r>
              <a:rPr kumimoji="0" lang="en-US" altLang="en-US" sz="2000" b="0" i="0" u="none" strike="noStrike" cap="none" normalizeH="0" baseline="0" dirty="0">
                <a:ln>
                  <a:noFill/>
                </a:ln>
                <a:solidFill>
                  <a:schemeClr val="tx1"/>
                </a:solidFill>
                <a:effectLst/>
                <a:latin typeface="Arial" panose="020B0604020202020204" pitchFamily="34" charset="0"/>
              </a:rPr>
              <a:t>, no date).</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000" b="0" i="0" u="none" strike="noStrike" cap="none" normalizeH="0" baseline="0" dirty="0">
                <a:ln>
                  <a:noFill/>
                </a:ln>
                <a:solidFill>
                  <a:schemeClr val="tx1"/>
                </a:solidFill>
                <a:effectLst/>
                <a:latin typeface="Arial" panose="020B0604020202020204" pitchFamily="34" charset="0"/>
              </a:rPr>
            </a:br>
            <a:r>
              <a:rPr kumimoji="0" lang="en-US" altLang="en-US" sz="2000" b="0" i="0" u="none" strike="noStrike" cap="none" normalizeH="0" baseline="0" dirty="0">
                <a:ln>
                  <a:noFill/>
                </a:ln>
                <a:solidFill>
                  <a:schemeClr val="tx1"/>
                </a:solidFill>
                <a:effectLst/>
                <a:latin typeface="Arial" panose="020B0604020202020204" pitchFamily="34" charset="0"/>
              </a:rPr>
              <a:t>My outdoor explorations, art, and slow discovery in nature honour this right by giving space for imaginative play, creativity, and emotional growth not just for children, but for the child still alive in me.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1C71DCA8-8ACE-55AD-ACD3-2BBD6D3A975A}"/>
              </a:ext>
            </a:extLst>
          </p:cNvPr>
          <p:cNvSpPr txBox="1"/>
          <p:nvPr/>
        </p:nvSpPr>
        <p:spPr>
          <a:xfrm>
            <a:off x="264816" y="4167039"/>
            <a:ext cx="6128794"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7" name="TextBox 6">
            <a:extLst>
              <a:ext uri="{FF2B5EF4-FFF2-40B4-BE49-F238E27FC236}">
                <a16:creationId xmlns:a16="http://schemas.microsoft.com/office/drawing/2014/main" id="{A08DF6CD-AE4A-08D1-2EC5-172FA99F3D57}"/>
              </a:ext>
            </a:extLst>
          </p:cNvPr>
          <p:cNvSpPr txBox="1"/>
          <p:nvPr/>
        </p:nvSpPr>
        <p:spPr>
          <a:xfrm>
            <a:off x="4562122" y="4295052"/>
            <a:ext cx="6128794"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9" name="TextBox 8">
            <a:extLst>
              <a:ext uri="{FF2B5EF4-FFF2-40B4-BE49-F238E27FC236}">
                <a16:creationId xmlns:a16="http://schemas.microsoft.com/office/drawing/2014/main" id="{A1B8E236-C42C-0DA7-318C-D07BF46B1BC3}"/>
              </a:ext>
            </a:extLst>
          </p:cNvPr>
          <p:cNvSpPr txBox="1"/>
          <p:nvPr/>
        </p:nvSpPr>
        <p:spPr>
          <a:xfrm>
            <a:off x="8411902" y="6488668"/>
            <a:ext cx="6128794" cy="369332"/>
          </a:xfrm>
          <a:prstGeom prst="rect">
            <a:avLst/>
          </a:prstGeom>
          <a:noFill/>
        </p:spPr>
        <p:txBody>
          <a:bodyPr wrap="square">
            <a:spAutoFit/>
          </a:bodyPr>
          <a:lstStyle/>
          <a:p>
            <a:r>
              <a:rPr lang="en-GB" sz="1800" dirty="0">
                <a:solidFill>
                  <a:srgbClr val="FF0000"/>
                </a:solidFill>
              </a:rPr>
              <a:t>(Source: Authors own,2025)</a:t>
            </a:r>
            <a:endParaRPr lang="en-GB" dirty="0"/>
          </a:p>
        </p:txBody>
      </p:sp>
    </p:spTree>
    <p:extLst>
      <p:ext uri="{BB962C8B-B14F-4D97-AF65-F5344CB8AC3E}">
        <p14:creationId xmlns:p14="http://schemas.microsoft.com/office/powerpoint/2010/main" val="31933827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CF06C77-920A-2046-2A43-DA44B273B17E}"/>
              </a:ext>
            </a:extLst>
          </p:cNvPr>
          <p:cNvPicPr>
            <a:picLocks noChangeAspect="1"/>
          </p:cNvPicPr>
          <p:nvPr/>
        </p:nvPicPr>
        <p:blipFill>
          <a:blip r:embed="rId2"/>
          <a:stretch>
            <a:fillRect/>
          </a:stretch>
        </p:blipFill>
        <p:spPr>
          <a:xfrm>
            <a:off x="822960" y="643467"/>
            <a:ext cx="10531805" cy="5571066"/>
          </a:xfrm>
          <a:prstGeom prst="rect">
            <a:avLst/>
          </a:prstGeom>
        </p:spPr>
      </p:pic>
      <p:sp>
        <p:nvSpPr>
          <p:cNvPr id="7" name="TextBox 6">
            <a:extLst>
              <a:ext uri="{FF2B5EF4-FFF2-40B4-BE49-F238E27FC236}">
                <a16:creationId xmlns:a16="http://schemas.microsoft.com/office/drawing/2014/main" id="{FFF62014-0896-C20D-8704-25A192F3E35A}"/>
              </a:ext>
            </a:extLst>
          </p:cNvPr>
          <p:cNvSpPr txBox="1"/>
          <p:nvPr/>
        </p:nvSpPr>
        <p:spPr>
          <a:xfrm>
            <a:off x="837235" y="5620038"/>
            <a:ext cx="6094070" cy="369332"/>
          </a:xfrm>
          <a:prstGeom prst="rect">
            <a:avLst/>
          </a:prstGeom>
          <a:noFill/>
        </p:spPr>
        <p:txBody>
          <a:bodyPr wrap="square">
            <a:spAutoFit/>
          </a:bodyPr>
          <a:lstStyle/>
          <a:p>
            <a:r>
              <a:rPr lang="en-GB" sz="1800" dirty="0">
                <a:solidFill>
                  <a:srgbClr val="FF0000"/>
                </a:solidFill>
              </a:rPr>
              <a:t>(Source: Authors own,2025)</a:t>
            </a:r>
            <a:endParaRPr lang="en-GB" dirty="0"/>
          </a:p>
        </p:txBody>
      </p:sp>
    </p:spTree>
    <p:extLst>
      <p:ext uri="{BB962C8B-B14F-4D97-AF65-F5344CB8AC3E}">
        <p14:creationId xmlns:p14="http://schemas.microsoft.com/office/powerpoint/2010/main" val="1199321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A1DB3F0-1A25-C9C7-B92A-AC28B11AF025}"/>
              </a:ext>
            </a:extLst>
          </p:cNvPr>
          <p:cNvPicPr>
            <a:picLocks noChangeAspect="1"/>
          </p:cNvPicPr>
          <p:nvPr/>
        </p:nvPicPr>
        <p:blipFill>
          <a:blip r:embed="rId2"/>
          <a:stretch>
            <a:fillRect/>
          </a:stretch>
        </p:blipFill>
        <p:spPr>
          <a:xfrm>
            <a:off x="552961" y="1294210"/>
            <a:ext cx="3138926" cy="1700450"/>
          </a:xfrm>
          <a:prstGeom prst="rect">
            <a:avLst/>
          </a:prstGeom>
        </p:spPr>
      </p:pic>
      <p:sp>
        <p:nvSpPr>
          <p:cNvPr id="5" name="TextBox 4">
            <a:extLst>
              <a:ext uri="{FF2B5EF4-FFF2-40B4-BE49-F238E27FC236}">
                <a16:creationId xmlns:a16="http://schemas.microsoft.com/office/drawing/2014/main" id="{5932193F-FCEE-AAF2-19D0-87637CEDB03A}"/>
              </a:ext>
            </a:extLst>
          </p:cNvPr>
          <p:cNvSpPr txBox="1"/>
          <p:nvPr/>
        </p:nvSpPr>
        <p:spPr>
          <a:xfrm>
            <a:off x="552961" y="1515816"/>
            <a:ext cx="2628900" cy="369332"/>
          </a:xfrm>
          <a:prstGeom prst="rect">
            <a:avLst/>
          </a:prstGeom>
          <a:noFill/>
        </p:spPr>
        <p:txBody>
          <a:bodyPr wrap="square" rtlCol="0">
            <a:spAutoFit/>
          </a:bodyPr>
          <a:lstStyle/>
          <a:p>
            <a:r>
              <a:rPr lang="en-GB" dirty="0">
                <a:solidFill>
                  <a:schemeClr val="bg1"/>
                </a:solidFill>
              </a:rPr>
              <a:t>Our very own Hedgehog</a:t>
            </a:r>
          </a:p>
        </p:txBody>
      </p:sp>
      <p:pic>
        <p:nvPicPr>
          <p:cNvPr id="7" name="Picture 6">
            <a:extLst>
              <a:ext uri="{FF2B5EF4-FFF2-40B4-BE49-F238E27FC236}">
                <a16:creationId xmlns:a16="http://schemas.microsoft.com/office/drawing/2014/main" id="{C842027F-04EC-2C4A-4224-B62D998876BD}"/>
              </a:ext>
            </a:extLst>
          </p:cNvPr>
          <p:cNvPicPr>
            <a:picLocks noChangeAspect="1"/>
          </p:cNvPicPr>
          <p:nvPr/>
        </p:nvPicPr>
        <p:blipFill>
          <a:blip r:embed="rId3"/>
          <a:stretch>
            <a:fillRect/>
          </a:stretch>
        </p:blipFill>
        <p:spPr>
          <a:xfrm>
            <a:off x="4016861" y="1294210"/>
            <a:ext cx="3770385" cy="1939528"/>
          </a:xfrm>
          <a:prstGeom prst="rect">
            <a:avLst/>
          </a:prstGeom>
        </p:spPr>
      </p:pic>
      <p:sp>
        <p:nvSpPr>
          <p:cNvPr id="8" name="TextBox 7">
            <a:extLst>
              <a:ext uri="{FF2B5EF4-FFF2-40B4-BE49-F238E27FC236}">
                <a16:creationId xmlns:a16="http://schemas.microsoft.com/office/drawing/2014/main" id="{43A027EC-8AFD-5721-A668-E8FC0FEBCC4F}"/>
              </a:ext>
            </a:extLst>
          </p:cNvPr>
          <p:cNvSpPr txBox="1"/>
          <p:nvPr/>
        </p:nvSpPr>
        <p:spPr>
          <a:xfrm>
            <a:off x="4254517" y="1294210"/>
            <a:ext cx="2926080" cy="369332"/>
          </a:xfrm>
          <a:prstGeom prst="rect">
            <a:avLst/>
          </a:prstGeom>
          <a:noFill/>
        </p:spPr>
        <p:txBody>
          <a:bodyPr wrap="square" rtlCol="0">
            <a:spAutoFit/>
          </a:bodyPr>
          <a:lstStyle/>
          <a:p>
            <a:r>
              <a:rPr lang="en-GB" dirty="0">
                <a:solidFill>
                  <a:schemeClr val="bg1"/>
                </a:solidFill>
              </a:rPr>
              <a:t>Lots of these wriggly worms </a:t>
            </a:r>
          </a:p>
        </p:txBody>
      </p:sp>
      <p:pic>
        <p:nvPicPr>
          <p:cNvPr id="10" name="Picture 9">
            <a:extLst>
              <a:ext uri="{FF2B5EF4-FFF2-40B4-BE49-F238E27FC236}">
                <a16:creationId xmlns:a16="http://schemas.microsoft.com/office/drawing/2014/main" id="{C528818D-B58A-947F-0A35-84CD51746A13}"/>
              </a:ext>
            </a:extLst>
          </p:cNvPr>
          <p:cNvPicPr>
            <a:picLocks noChangeAspect="1"/>
          </p:cNvPicPr>
          <p:nvPr/>
        </p:nvPicPr>
        <p:blipFill>
          <a:blip r:embed="rId4"/>
          <a:stretch>
            <a:fillRect/>
          </a:stretch>
        </p:blipFill>
        <p:spPr>
          <a:xfrm>
            <a:off x="8112220" y="920234"/>
            <a:ext cx="3191320" cy="4067743"/>
          </a:xfrm>
          <a:prstGeom prst="rect">
            <a:avLst/>
          </a:prstGeom>
        </p:spPr>
      </p:pic>
      <p:sp>
        <p:nvSpPr>
          <p:cNvPr id="11" name="TextBox 10">
            <a:extLst>
              <a:ext uri="{FF2B5EF4-FFF2-40B4-BE49-F238E27FC236}">
                <a16:creationId xmlns:a16="http://schemas.microsoft.com/office/drawing/2014/main" id="{51B2DD1A-C1AD-B7D2-3B8D-7E173738B112}"/>
              </a:ext>
            </a:extLst>
          </p:cNvPr>
          <p:cNvSpPr txBox="1"/>
          <p:nvPr/>
        </p:nvSpPr>
        <p:spPr>
          <a:xfrm>
            <a:off x="8260080" y="4145280"/>
            <a:ext cx="2849880" cy="830997"/>
          </a:xfrm>
          <a:prstGeom prst="rect">
            <a:avLst/>
          </a:prstGeom>
          <a:noFill/>
        </p:spPr>
        <p:txBody>
          <a:bodyPr wrap="square" rtlCol="0">
            <a:spAutoFit/>
          </a:bodyPr>
          <a:lstStyle/>
          <a:p>
            <a:r>
              <a:rPr lang="en-GB" dirty="0">
                <a:solidFill>
                  <a:schemeClr val="bg1"/>
                </a:solidFill>
              </a:rPr>
              <a:t>Beautiful butterflies, but only white ones so far…</a:t>
            </a:r>
          </a:p>
          <a:p>
            <a:r>
              <a:rPr lang="en-GB" sz="1200" dirty="0">
                <a:solidFill>
                  <a:schemeClr val="bg1"/>
                </a:solidFill>
              </a:rPr>
              <a:t>(Source: UK butterflies, 2025)</a:t>
            </a:r>
          </a:p>
        </p:txBody>
      </p:sp>
      <p:sp>
        <p:nvSpPr>
          <p:cNvPr id="14" name="TextBox 13">
            <a:extLst>
              <a:ext uri="{FF2B5EF4-FFF2-40B4-BE49-F238E27FC236}">
                <a16:creationId xmlns:a16="http://schemas.microsoft.com/office/drawing/2014/main" id="{4D7D89D5-F00B-8821-383D-B6B5AABEF25D}"/>
              </a:ext>
            </a:extLst>
          </p:cNvPr>
          <p:cNvSpPr txBox="1"/>
          <p:nvPr/>
        </p:nvSpPr>
        <p:spPr>
          <a:xfrm>
            <a:off x="434340" y="486580"/>
            <a:ext cx="6454140" cy="646331"/>
          </a:xfrm>
          <a:prstGeom prst="rect">
            <a:avLst/>
          </a:prstGeom>
          <a:noFill/>
        </p:spPr>
        <p:txBody>
          <a:bodyPr wrap="square">
            <a:spAutoFit/>
          </a:bodyPr>
          <a:lstStyle/>
          <a:p>
            <a:pPr algn="ctr"/>
            <a:r>
              <a:rPr lang="en-GB" sz="36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Other animals in my garden …</a:t>
            </a:r>
          </a:p>
        </p:txBody>
      </p:sp>
      <p:sp>
        <p:nvSpPr>
          <p:cNvPr id="15" name="TextBox 14">
            <a:extLst>
              <a:ext uri="{FF2B5EF4-FFF2-40B4-BE49-F238E27FC236}">
                <a16:creationId xmlns:a16="http://schemas.microsoft.com/office/drawing/2014/main" id="{3ED0E395-809E-239B-60E9-C4A848ADBD1C}"/>
              </a:ext>
            </a:extLst>
          </p:cNvPr>
          <p:cNvSpPr txBox="1"/>
          <p:nvPr/>
        </p:nvSpPr>
        <p:spPr>
          <a:xfrm>
            <a:off x="552961" y="3455344"/>
            <a:ext cx="7204396" cy="3293209"/>
          </a:xfrm>
          <a:prstGeom prst="rect">
            <a:avLst/>
          </a:prstGeom>
          <a:noFill/>
        </p:spPr>
        <p:txBody>
          <a:bodyPr wrap="square" rtlCol="0">
            <a:spAutoFit/>
          </a:bodyPr>
          <a:lstStyle/>
          <a:p>
            <a:r>
              <a:rPr lang="en-GB" sz="2400" b="1" dirty="0">
                <a:solidFill>
                  <a:schemeClr val="accent3"/>
                </a:solidFill>
              </a:rPr>
              <a:t>These all provide positive influences into my garden:</a:t>
            </a:r>
          </a:p>
          <a:p>
            <a:endParaRPr lang="en-GB" sz="2000" b="1" dirty="0">
              <a:solidFill>
                <a:schemeClr val="accent3"/>
              </a:solidFill>
            </a:endParaRPr>
          </a:p>
          <a:p>
            <a:r>
              <a:rPr lang="en-GB" sz="2000" dirty="0"/>
              <a:t>The hedgehog eats slugs, snails, and insects, a natural pest control.</a:t>
            </a:r>
          </a:p>
          <a:p>
            <a:endParaRPr lang="en-GB" sz="2000" dirty="0"/>
          </a:p>
          <a:p>
            <a:r>
              <a:rPr lang="en-GB" sz="2000" dirty="0"/>
              <a:t>The worms Aerate and enrich soil, critical for composting.</a:t>
            </a:r>
          </a:p>
          <a:p>
            <a:endParaRPr lang="en-GB" sz="2000" dirty="0"/>
          </a:p>
          <a:p>
            <a:r>
              <a:rPr lang="en-GB" sz="2000" dirty="0"/>
              <a:t>The butterflies pollinate flowers and an indicator of healthy ecosystems.</a:t>
            </a:r>
          </a:p>
        </p:txBody>
      </p:sp>
      <p:sp>
        <p:nvSpPr>
          <p:cNvPr id="3" name="TextBox 2">
            <a:extLst>
              <a:ext uri="{FF2B5EF4-FFF2-40B4-BE49-F238E27FC236}">
                <a16:creationId xmlns:a16="http://schemas.microsoft.com/office/drawing/2014/main" id="{3AA60448-0CE0-F5CC-A648-A1B4D6A575BA}"/>
              </a:ext>
            </a:extLst>
          </p:cNvPr>
          <p:cNvSpPr txBox="1"/>
          <p:nvPr/>
        </p:nvSpPr>
        <p:spPr>
          <a:xfrm>
            <a:off x="552961" y="2920797"/>
            <a:ext cx="6094070"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9" name="TextBox 8">
            <a:extLst>
              <a:ext uri="{FF2B5EF4-FFF2-40B4-BE49-F238E27FC236}">
                <a16:creationId xmlns:a16="http://schemas.microsoft.com/office/drawing/2014/main" id="{40F9541D-8486-A408-FC1F-6B6B83335003}"/>
              </a:ext>
            </a:extLst>
          </p:cNvPr>
          <p:cNvSpPr txBox="1"/>
          <p:nvPr/>
        </p:nvSpPr>
        <p:spPr>
          <a:xfrm>
            <a:off x="4332591" y="3217990"/>
            <a:ext cx="6094070" cy="369332"/>
          </a:xfrm>
          <a:prstGeom prst="rect">
            <a:avLst/>
          </a:prstGeom>
          <a:noFill/>
        </p:spPr>
        <p:txBody>
          <a:bodyPr wrap="square">
            <a:spAutoFit/>
          </a:bodyPr>
          <a:lstStyle/>
          <a:p>
            <a:r>
              <a:rPr lang="en-GB" sz="1800" dirty="0">
                <a:solidFill>
                  <a:srgbClr val="FF0000"/>
                </a:solidFill>
              </a:rPr>
              <a:t>(Source: Authors own,2025)</a:t>
            </a:r>
            <a:endParaRPr lang="en-GB" dirty="0"/>
          </a:p>
        </p:txBody>
      </p:sp>
    </p:spTree>
    <p:extLst>
      <p:ext uri="{BB962C8B-B14F-4D97-AF65-F5344CB8AC3E}">
        <p14:creationId xmlns:p14="http://schemas.microsoft.com/office/powerpoint/2010/main" val="6963413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666FC87-E97A-ED6D-F172-38E77FC16153}"/>
              </a:ext>
            </a:extLst>
          </p:cNvPr>
          <p:cNvPicPr>
            <a:picLocks noChangeAspect="1"/>
          </p:cNvPicPr>
          <p:nvPr/>
        </p:nvPicPr>
        <p:blipFill>
          <a:blip r:embed="rId2"/>
          <a:stretch>
            <a:fillRect/>
          </a:stretch>
        </p:blipFill>
        <p:spPr>
          <a:xfrm>
            <a:off x="579120" y="254525"/>
            <a:ext cx="3655099" cy="3035706"/>
          </a:xfrm>
          <a:prstGeom prst="rect">
            <a:avLst/>
          </a:prstGeom>
        </p:spPr>
      </p:pic>
      <p:sp>
        <p:nvSpPr>
          <p:cNvPr id="4" name="TextBox 3">
            <a:extLst>
              <a:ext uri="{FF2B5EF4-FFF2-40B4-BE49-F238E27FC236}">
                <a16:creationId xmlns:a16="http://schemas.microsoft.com/office/drawing/2014/main" id="{DFC79EFB-2E19-406D-66AF-1C798C76F9ED}"/>
              </a:ext>
            </a:extLst>
          </p:cNvPr>
          <p:cNvSpPr txBox="1"/>
          <p:nvPr/>
        </p:nvSpPr>
        <p:spPr>
          <a:xfrm>
            <a:off x="1808615" y="254525"/>
            <a:ext cx="2964180" cy="369332"/>
          </a:xfrm>
          <a:prstGeom prst="rect">
            <a:avLst/>
          </a:prstGeom>
          <a:noFill/>
        </p:spPr>
        <p:txBody>
          <a:bodyPr wrap="square" rtlCol="0">
            <a:spAutoFit/>
          </a:bodyPr>
          <a:lstStyle/>
          <a:p>
            <a:r>
              <a:rPr lang="en-GB" dirty="0">
                <a:solidFill>
                  <a:srgbClr val="FFFF00"/>
                </a:solidFill>
              </a:rPr>
              <a:t>Beautiful Bumble Bees</a:t>
            </a:r>
            <a:r>
              <a:rPr lang="en-GB" sz="1200" dirty="0">
                <a:solidFill>
                  <a:srgbClr val="FFFF00"/>
                </a:solidFill>
              </a:rPr>
              <a:t>)</a:t>
            </a:r>
          </a:p>
        </p:txBody>
      </p:sp>
      <p:pic>
        <p:nvPicPr>
          <p:cNvPr id="6" name="Picture 5">
            <a:extLst>
              <a:ext uri="{FF2B5EF4-FFF2-40B4-BE49-F238E27FC236}">
                <a16:creationId xmlns:a16="http://schemas.microsoft.com/office/drawing/2014/main" id="{2016B748-7DF3-BE58-38E4-C302A0708C5B}"/>
              </a:ext>
            </a:extLst>
          </p:cNvPr>
          <p:cNvPicPr>
            <a:picLocks noChangeAspect="1"/>
          </p:cNvPicPr>
          <p:nvPr/>
        </p:nvPicPr>
        <p:blipFill>
          <a:blip r:embed="rId3"/>
          <a:stretch>
            <a:fillRect/>
          </a:stretch>
        </p:blipFill>
        <p:spPr>
          <a:xfrm>
            <a:off x="4488335" y="254525"/>
            <a:ext cx="4017874" cy="2057597"/>
          </a:xfrm>
          <a:prstGeom prst="rect">
            <a:avLst/>
          </a:prstGeom>
        </p:spPr>
      </p:pic>
      <p:sp>
        <p:nvSpPr>
          <p:cNvPr id="7" name="TextBox 6">
            <a:extLst>
              <a:ext uri="{FF2B5EF4-FFF2-40B4-BE49-F238E27FC236}">
                <a16:creationId xmlns:a16="http://schemas.microsoft.com/office/drawing/2014/main" id="{FAB10200-0102-2574-6016-A53E1E956CD2}"/>
              </a:ext>
            </a:extLst>
          </p:cNvPr>
          <p:cNvSpPr txBox="1"/>
          <p:nvPr/>
        </p:nvSpPr>
        <p:spPr>
          <a:xfrm>
            <a:off x="6949440" y="838200"/>
            <a:ext cx="1623060" cy="365760"/>
          </a:xfrm>
          <a:prstGeom prst="rect">
            <a:avLst/>
          </a:prstGeom>
          <a:noFill/>
        </p:spPr>
        <p:txBody>
          <a:bodyPr wrap="square" rtlCol="0">
            <a:spAutoFit/>
          </a:bodyPr>
          <a:lstStyle/>
          <a:p>
            <a:r>
              <a:rPr lang="en-GB" b="1" dirty="0">
                <a:solidFill>
                  <a:schemeClr val="bg1"/>
                </a:solidFill>
              </a:rPr>
              <a:t>Slimy Slugs </a:t>
            </a:r>
          </a:p>
        </p:txBody>
      </p:sp>
      <p:pic>
        <p:nvPicPr>
          <p:cNvPr id="9" name="Picture 8">
            <a:extLst>
              <a:ext uri="{FF2B5EF4-FFF2-40B4-BE49-F238E27FC236}">
                <a16:creationId xmlns:a16="http://schemas.microsoft.com/office/drawing/2014/main" id="{E7F76957-42A7-8753-880E-726D3BD0FE16}"/>
              </a:ext>
            </a:extLst>
          </p:cNvPr>
          <p:cNvPicPr>
            <a:picLocks noChangeAspect="1"/>
          </p:cNvPicPr>
          <p:nvPr/>
        </p:nvPicPr>
        <p:blipFill>
          <a:blip r:embed="rId4"/>
          <a:stretch>
            <a:fillRect/>
          </a:stretch>
        </p:blipFill>
        <p:spPr>
          <a:xfrm>
            <a:off x="8666444" y="254525"/>
            <a:ext cx="3079728" cy="2544454"/>
          </a:xfrm>
          <a:prstGeom prst="rect">
            <a:avLst/>
          </a:prstGeom>
        </p:spPr>
      </p:pic>
      <p:sp>
        <p:nvSpPr>
          <p:cNvPr id="10" name="TextBox 9">
            <a:extLst>
              <a:ext uri="{FF2B5EF4-FFF2-40B4-BE49-F238E27FC236}">
                <a16:creationId xmlns:a16="http://schemas.microsoft.com/office/drawing/2014/main" id="{F0D49FF8-3E9A-39C9-8FE9-0580504A5C67}"/>
              </a:ext>
            </a:extLst>
          </p:cNvPr>
          <p:cNvSpPr txBox="1"/>
          <p:nvPr/>
        </p:nvSpPr>
        <p:spPr>
          <a:xfrm>
            <a:off x="8760325" y="356354"/>
            <a:ext cx="1623060" cy="369332"/>
          </a:xfrm>
          <a:prstGeom prst="rect">
            <a:avLst/>
          </a:prstGeom>
          <a:noFill/>
        </p:spPr>
        <p:txBody>
          <a:bodyPr wrap="square" rtlCol="0">
            <a:spAutoFit/>
          </a:bodyPr>
          <a:lstStyle/>
          <a:p>
            <a:r>
              <a:rPr lang="en-GB" b="1" dirty="0"/>
              <a:t>Slow snails </a:t>
            </a:r>
          </a:p>
        </p:txBody>
      </p:sp>
      <p:pic>
        <p:nvPicPr>
          <p:cNvPr id="12" name="Picture 11">
            <a:extLst>
              <a:ext uri="{FF2B5EF4-FFF2-40B4-BE49-F238E27FC236}">
                <a16:creationId xmlns:a16="http://schemas.microsoft.com/office/drawing/2014/main" id="{F9DFF7CF-D930-1380-161B-8EC255554556}"/>
              </a:ext>
            </a:extLst>
          </p:cNvPr>
          <p:cNvPicPr>
            <a:picLocks noChangeAspect="1"/>
          </p:cNvPicPr>
          <p:nvPr/>
        </p:nvPicPr>
        <p:blipFill>
          <a:blip r:embed="rId5"/>
          <a:stretch>
            <a:fillRect/>
          </a:stretch>
        </p:blipFill>
        <p:spPr>
          <a:xfrm>
            <a:off x="6440616" y="3822030"/>
            <a:ext cx="5084233" cy="1780258"/>
          </a:xfrm>
          <a:prstGeom prst="rect">
            <a:avLst/>
          </a:prstGeom>
        </p:spPr>
      </p:pic>
      <p:sp>
        <p:nvSpPr>
          <p:cNvPr id="13" name="TextBox 12">
            <a:extLst>
              <a:ext uri="{FF2B5EF4-FFF2-40B4-BE49-F238E27FC236}">
                <a16:creationId xmlns:a16="http://schemas.microsoft.com/office/drawing/2014/main" id="{347A9286-D4B1-0B02-B9D6-62A5B6B2B8F7}"/>
              </a:ext>
            </a:extLst>
          </p:cNvPr>
          <p:cNvSpPr txBox="1"/>
          <p:nvPr/>
        </p:nvSpPr>
        <p:spPr>
          <a:xfrm>
            <a:off x="6497272" y="3890665"/>
            <a:ext cx="2667000" cy="369332"/>
          </a:xfrm>
          <a:prstGeom prst="rect">
            <a:avLst/>
          </a:prstGeom>
          <a:noFill/>
        </p:spPr>
        <p:txBody>
          <a:bodyPr wrap="square" rtlCol="0">
            <a:spAutoFit/>
          </a:bodyPr>
          <a:lstStyle/>
          <a:p>
            <a:r>
              <a:rPr lang="en-GB" dirty="0"/>
              <a:t>Creepy Caterpillars</a:t>
            </a:r>
          </a:p>
        </p:txBody>
      </p:sp>
      <p:sp>
        <p:nvSpPr>
          <p:cNvPr id="14" name="TextBox 13">
            <a:extLst>
              <a:ext uri="{FF2B5EF4-FFF2-40B4-BE49-F238E27FC236}">
                <a16:creationId xmlns:a16="http://schemas.microsoft.com/office/drawing/2014/main" id="{2C3600E2-B15A-EFA8-F5BB-FE7690F94D20}"/>
              </a:ext>
            </a:extLst>
          </p:cNvPr>
          <p:cNvSpPr txBox="1"/>
          <p:nvPr/>
        </p:nvSpPr>
        <p:spPr>
          <a:xfrm>
            <a:off x="4488335" y="2415540"/>
            <a:ext cx="4017874" cy="1046440"/>
          </a:xfrm>
          <a:prstGeom prst="rect">
            <a:avLst/>
          </a:prstGeom>
          <a:noFill/>
        </p:spPr>
        <p:txBody>
          <a:bodyPr wrap="square" rtlCol="0">
            <a:spAutoFit/>
          </a:bodyPr>
          <a:lstStyle/>
          <a:p>
            <a:r>
              <a:rPr lang="en-GB" sz="4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And more……</a:t>
            </a:r>
          </a:p>
          <a:p>
            <a:endParaRPr lang="en-GB" dirty="0"/>
          </a:p>
        </p:txBody>
      </p:sp>
      <p:sp>
        <p:nvSpPr>
          <p:cNvPr id="15" name="Rectangle 14">
            <a:extLst>
              <a:ext uri="{FF2B5EF4-FFF2-40B4-BE49-F238E27FC236}">
                <a16:creationId xmlns:a16="http://schemas.microsoft.com/office/drawing/2014/main" id="{9B94B726-5933-D52F-0B04-DCE369A70227}"/>
              </a:ext>
            </a:extLst>
          </p:cNvPr>
          <p:cNvSpPr/>
          <p:nvPr/>
        </p:nvSpPr>
        <p:spPr>
          <a:xfrm>
            <a:off x="6003634" y="2967335"/>
            <a:ext cx="184731" cy="923330"/>
          </a:xfrm>
          <a:prstGeom prst="rect">
            <a:avLst/>
          </a:prstGeom>
          <a:noFill/>
        </p:spPr>
        <p:txBody>
          <a:bodyPr wrap="none" lIns="91440" tIns="45720" rIns="91440" bIns="45720">
            <a:spAutoFit/>
          </a:bodyPr>
          <a:lstStyle/>
          <a:p>
            <a:pPr algn="ctr"/>
            <a:endPar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6" name="TextBox 15">
            <a:extLst>
              <a:ext uri="{FF2B5EF4-FFF2-40B4-BE49-F238E27FC236}">
                <a16:creationId xmlns:a16="http://schemas.microsoft.com/office/drawing/2014/main" id="{CB1DB1D7-E3DF-1710-0317-209B71EB424C}"/>
              </a:ext>
            </a:extLst>
          </p:cNvPr>
          <p:cNvSpPr txBox="1"/>
          <p:nvPr/>
        </p:nvSpPr>
        <p:spPr>
          <a:xfrm>
            <a:off x="76655" y="3461980"/>
            <a:ext cx="6066444" cy="3385542"/>
          </a:xfrm>
          <a:prstGeom prst="rect">
            <a:avLst/>
          </a:prstGeom>
          <a:noFill/>
        </p:spPr>
        <p:txBody>
          <a:bodyPr wrap="square" rtlCol="0">
            <a:spAutoFit/>
          </a:bodyPr>
          <a:lstStyle/>
          <a:p>
            <a:r>
              <a:rPr lang="en-GB" b="1" dirty="0"/>
              <a:t>These animals do have positive influences on my garden; however, they also have negative influences: </a:t>
            </a:r>
          </a:p>
          <a:p>
            <a:endParaRPr lang="en-GB" sz="1600" dirty="0"/>
          </a:p>
          <a:p>
            <a:r>
              <a:rPr lang="en-GB" dirty="0"/>
              <a:t>Bees:                  </a:t>
            </a:r>
            <a:r>
              <a:rPr lang="en-GB" sz="1600" dirty="0"/>
              <a:t>Positives – pollinators for fruit, veg and flowers.</a:t>
            </a:r>
          </a:p>
          <a:p>
            <a:r>
              <a:rPr lang="en-GB" sz="1600" dirty="0"/>
              <a:t>                                  Negatives -  they can sting you</a:t>
            </a:r>
          </a:p>
          <a:p>
            <a:endParaRPr lang="en-GB" sz="1600" dirty="0"/>
          </a:p>
          <a:p>
            <a:r>
              <a:rPr lang="en-GB" dirty="0"/>
              <a:t>Slugs/snails:  </a:t>
            </a:r>
            <a:r>
              <a:rPr lang="en-GB" sz="1600" dirty="0"/>
              <a:t>Positives</a:t>
            </a:r>
            <a:r>
              <a:rPr lang="en-GB" dirty="0"/>
              <a:t> - </a:t>
            </a:r>
            <a:r>
              <a:rPr lang="en-GB" sz="1600" dirty="0"/>
              <a:t>Decompose organic matter; part of the    </a:t>
            </a:r>
          </a:p>
          <a:p>
            <a:r>
              <a:rPr lang="en-GB" sz="1600" dirty="0"/>
              <a:t>                                 food chain.</a:t>
            </a:r>
          </a:p>
          <a:p>
            <a:r>
              <a:rPr lang="en-GB" sz="1600" dirty="0"/>
              <a:t>                                 Negatives -  Can destroy seedlings and soft-leaved                  </a:t>
            </a:r>
          </a:p>
          <a:p>
            <a:r>
              <a:rPr lang="en-GB" sz="1600" dirty="0"/>
              <a:t>                                 plants quickly.</a:t>
            </a:r>
          </a:p>
          <a:p>
            <a:endParaRPr lang="en-GB" sz="1400" dirty="0"/>
          </a:p>
          <a:p>
            <a:r>
              <a:rPr lang="en-GB" sz="1600" dirty="0"/>
              <a:t>Caterpillars:       Positives – turn into butterflies </a:t>
            </a:r>
          </a:p>
          <a:p>
            <a:r>
              <a:rPr lang="en-GB" sz="1600" dirty="0"/>
              <a:t>                                 Negatives - may damage vegetable crops.</a:t>
            </a:r>
          </a:p>
        </p:txBody>
      </p:sp>
      <p:sp>
        <p:nvSpPr>
          <p:cNvPr id="5" name="TextBox 4">
            <a:extLst>
              <a:ext uri="{FF2B5EF4-FFF2-40B4-BE49-F238E27FC236}">
                <a16:creationId xmlns:a16="http://schemas.microsoft.com/office/drawing/2014/main" id="{1B715A9F-A291-AAF6-0212-ED3092B6A95E}"/>
              </a:ext>
            </a:extLst>
          </p:cNvPr>
          <p:cNvSpPr txBox="1"/>
          <p:nvPr/>
        </p:nvSpPr>
        <p:spPr>
          <a:xfrm>
            <a:off x="4713935" y="2250400"/>
            <a:ext cx="6094070"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11" name="TextBox 10">
            <a:extLst>
              <a:ext uri="{FF2B5EF4-FFF2-40B4-BE49-F238E27FC236}">
                <a16:creationId xmlns:a16="http://schemas.microsoft.com/office/drawing/2014/main" id="{703B5A80-C14F-3D9C-DB0F-7AF963473055}"/>
              </a:ext>
            </a:extLst>
          </p:cNvPr>
          <p:cNvSpPr txBox="1"/>
          <p:nvPr/>
        </p:nvSpPr>
        <p:spPr>
          <a:xfrm>
            <a:off x="8699137" y="2756506"/>
            <a:ext cx="6094070"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20" name="TextBox 19">
            <a:extLst>
              <a:ext uri="{FF2B5EF4-FFF2-40B4-BE49-F238E27FC236}">
                <a16:creationId xmlns:a16="http://schemas.microsoft.com/office/drawing/2014/main" id="{BE03ACC3-C303-ABA3-A88B-D540F13DD65B}"/>
              </a:ext>
            </a:extLst>
          </p:cNvPr>
          <p:cNvSpPr txBox="1"/>
          <p:nvPr/>
        </p:nvSpPr>
        <p:spPr>
          <a:xfrm>
            <a:off x="6685274" y="5627819"/>
            <a:ext cx="7396222" cy="369332"/>
          </a:xfrm>
          <a:prstGeom prst="rect">
            <a:avLst/>
          </a:prstGeom>
          <a:noFill/>
        </p:spPr>
        <p:txBody>
          <a:bodyPr wrap="square">
            <a:spAutoFit/>
          </a:bodyPr>
          <a:lstStyle/>
          <a:p>
            <a:r>
              <a:rPr lang="en-GB" sz="1800" dirty="0"/>
              <a:t>(Source: Nature and Garden, no date) </a:t>
            </a:r>
            <a:endParaRPr lang="en-GB" dirty="0"/>
          </a:p>
        </p:txBody>
      </p:sp>
      <p:sp>
        <p:nvSpPr>
          <p:cNvPr id="22" name="TextBox 21">
            <a:extLst>
              <a:ext uri="{FF2B5EF4-FFF2-40B4-BE49-F238E27FC236}">
                <a16:creationId xmlns:a16="http://schemas.microsoft.com/office/drawing/2014/main" id="{1041B422-BE33-338C-9EB7-F2B9A238F629}"/>
              </a:ext>
            </a:extLst>
          </p:cNvPr>
          <p:cNvSpPr txBox="1"/>
          <p:nvPr/>
        </p:nvSpPr>
        <p:spPr>
          <a:xfrm>
            <a:off x="579120" y="2953356"/>
            <a:ext cx="7396222" cy="369332"/>
          </a:xfrm>
          <a:prstGeom prst="rect">
            <a:avLst/>
          </a:prstGeom>
          <a:noFill/>
        </p:spPr>
        <p:txBody>
          <a:bodyPr wrap="square">
            <a:spAutoFit/>
          </a:bodyPr>
          <a:lstStyle/>
          <a:p>
            <a:r>
              <a:rPr lang="en-GB" sz="1800" dirty="0">
                <a:solidFill>
                  <a:srgbClr val="FF0000"/>
                </a:solidFill>
              </a:rPr>
              <a:t>(Source: Honey Bee Suite, no date)</a:t>
            </a:r>
          </a:p>
        </p:txBody>
      </p:sp>
    </p:spTree>
    <p:extLst>
      <p:ext uri="{BB962C8B-B14F-4D97-AF65-F5344CB8AC3E}">
        <p14:creationId xmlns:p14="http://schemas.microsoft.com/office/powerpoint/2010/main" val="31968481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B5EF57C-8A65-7CAB-CFDE-FAC589B50FDB}"/>
              </a:ext>
            </a:extLst>
          </p:cNvPr>
          <p:cNvPicPr>
            <a:picLocks noChangeAspect="1"/>
          </p:cNvPicPr>
          <p:nvPr/>
        </p:nvPicPr>
        <p:blipFill>
          <a:blip r:embed="rId3"/>
          <a:srcRect t="8028" r="-5" b="-5"/>
          <a:stretch>
            <a:fillRect/>
          </a:stretch>
        </p:blipFill>
        <p:spPr>
          <a:xfrm>
            <a:off x="1" y="1"/>
            <a:ext cx="2970465" cy="3383279"/>
          </a:xfrm>
          <a:prstGeom prst="rect">
            <a:avLst/>
          </a:prstGeom>
        </p:spPr>
      </p:pic>
      <p:pic>
        <p:nvPicPr>
          <p:cNvPr id="7" name="Picture 6">
            <a:extLst>
              <a:ext uri="{FF2B5EF4-FFF2-40B4-BE49-F238E27FC236}">
                <a16:creationId xmlns:a16="http://schemas.microsoft.com/office/drawing/2014/main" id="{BA4F2891-F8E7-A259-5842-99E05C720AB5}"/>
              </a:ext>
            </a:extLst>
          </p:cNvPr>
          <p:cNvPicPr>
            <a:picLocks noChangeAspect="1"/>
          </p:cNvPicPr>
          <p:nvPr/>
        </p:nvPicPr>
        <p:blipFill>
          <a:blip r:embed="rId4"/>
          <a:srcRect r="1225" b="-2"/>
          <a:stretch>
            <a:fillRect/>
          </a:stretch>
        </p:blipFill>
        <p:spPr>
          <a:xfrm>
            <a:off x="3072956" y="10"/>
            <a:ext cx="2970465" cy="3383268"/>
          </a:xfrm>
          <a:prstGeom prst="rect">
            <a:avLst/>
          </a:prstGeom>
        </p:spPr>
      </p:pic>
      <p:pic>
        <p:nvPicPr>
          <p:cNvPr id="13" name="Picture 12">
            <a:extLst>
              <a:ext uri="{FF2B5EF4-FFF2-40B4-BE49-F238E27FC236}">
                <a16:creationId xmlns:a16="http://schemas.microsoft.com/office/drawing/2014/main" id="{403F54D6-3C6B-2E9C-3EC8-C35975D5289C}"/>
              </a:ext>
            </a:extLst>
          </p:cNvPr>
          <p:cNvPicPr>
            <a:picLocks noChangeAspect="1"/>
          </p:cNvPicPr>
          <p:nvPr/>
        </p:nvPicPr>
        <p:blipFill>
          <a:blip r:embed="rId5"/>
          <a:srcRect t="18886" r="-4" b="-4"/>
          <a:stretch>
            <a:fillRect/>
          </a:stretch>
        </p:blipFill>
        <p:spPr>
          <a:xfrm>
            <a:off x="6145909" y="10"/>
            <a:ext cx="2971800" cy="3383268"/>
          </a:xfrm>
          <a:prstGeom prst="rect">
            <a:avLst/>
          </a:prstGeom>
        </p:spPr>
      </p:pic>
      <p:pic>
        <p:nvPicPr>
          <p:cNvPr id="15" name="Picture 14">
            <a:extLst>
              <a:ext uri="{FF2B5EF4-FFF2-40B4-BE49-F238E27FC236}">
                <a16:creationId xmlns:a16="http://schemas.microsoft.com/office/drawing/2014/main" id="{741C76C9-3640-18D9-3FC5-7975258E55F5}"/>
              </a:ext>
            </a:extLst>
          </p:cNvPr>
          <p:cNvPicPr>
            <a:picLocks noChangeAspect="1"/>
          </p:cNvPicPr>
          <p:nvPr/>
        </p:nvPicPr>
        <p:blipFill>
          <a:blip r:embed="rId6"/>
          <a:srcRect l="4134" r="14599" b="5"/>
          <a:stretch>
            <a:fillRect/>
          </a:stretch>
        </p:blipFill>
        <p:spPr>
          <a:xfrm>
            <a:off x="9220200" y="10"/>
            <a:ext cx="2971800" cy="3383268"/>
          </a:xfrm>
          <a:prstGeom prst="rect">
            <a:avLst/>
          </a:prstGeom>
        </p:spPr>
      </p:pic>
      <p:pic>
        <p:nvPicPr>
          <p:cNvPr id="11" name="Picture 10">
            <a:extLst>
              <a:ext uri="{FF2B5EF4-FFF2-40B4-BE49-F238E27FC236}">
                <a16:creationId xmlns:a16="http://schemas.microsoft.com/office/drawing/2014/main" id="{62BC1D5D-20F9-5ECA-4000-B12F5525C5F7}"/>
              </a:ext>
            </a:extLst>
          </p:cNvPr>
          <p:cNvPicPr>
            <a:picLocks noChangeAspect="1"/>
          </p:cNvPicPr>
          <p:nvPr/>
        </p:nvPicPr>
        <p:blipFill>
          <a:blip r:embed="rId7"/>
          <a:srcRect l="4816" r="5271" b="2"/>
          <a:stretch>
            <a:fillRect/>
          </a:stretch>
        </p:blipFill>
        <p:spPr>
          <a:xfrm>
            <a:off x="-1017" y="3474720"/>
            <a:ext cx="2970465" cy="3383280"/>
          </a:xfrm>
          <a:prstGeom prst="rect">
            <a:avLst/>
          </a:prstGeom>
        </p:spPr>
      </p:pic>
      <p:pic>
        <p:nvPicPr>
          <p:cNvPr id="17" name="Picture 16">
            <a:extLst>
              <a:ext uri="{FF2B5EF4-FFF2-40B4-BE49-F238E27FC236}">
                <a16:creationId xmlns:a16="http://schemas.microsoft.com/office/drawing/2014/main" id="{786413C5-7196-1747-96B1-076263027715}"/>
              </a:ext>
            </a:extLst>
          </p:cNvPr>
          <p:cNvPicPr>
            <a:picLocks noChangeAspect="1"/>
          </p:cNvPicPr>
          <p:nvPr/>
        </p:nvPicPr>
        <p:blipFill>
          <a:blip r:embed="rId8"/>
          <a:srcRect l="846" r="6377" b="-5"/>
          <a:stretch>
            <a:fillRect/>
          </a:stretch>
        </p:blipFill>
        <p:spPr>
          <a:xfrm>
            <a:off x="3059902" y="3474719"/>
            <a:ext cx="2970466" cy="3383280"/>
          </a:xfrm>
          <a:prstGeom prst="rect">
            <a:avLst/>
          </a:prstGeom>
        </p:spPr>
      </p:pic>
      <p:sp>
        <p:nvSpPr>
          <p:cNvPr id="3" name="TextBox 2">
            <a:extLst>
              <a:ext uri="{FF2B5EF4-FFF2-40B4-BE49-F238E27FC236}">
                <a16:creationId xmlns:a16="http://schemas.microsoft.com/office/drawing/2014/main" id="{AF490FFB-266A-AD30-876C-789AC06D3E4F}"/>
              </a:ext>
            </a:extLst>
          </p:cNvPr>
          <p:cNvSpPr txBox="1"/>
          <p:nvPr/>
        </p:nvSpPr>
        <p:spPr>
          <a:xfrm>
            <a:off x="6256128" y="3718104"/>
            <a:ext cx="5366610" cy="2896055"/>
          </a:xfrm>
          <a:prstGeom prst="rect">
            <a:avLst/>
          </a:prstGeom>
        </p:spPr>
        <p:txBody>
          <a:bodyPr vert="horz" lIns="91440" tIns="45720" rIns="91440" bIns="45720" rtlCol="0">
            <a:normAutofit fontScale="92500" lnSpcReduction="20000"/>
          </a:bodyPr>
          <a:lstStyle/>
          <a:p>
            <a:pPr>
              <a:lnSpc>
                <a:spcPct val="90000"/>
              </a:lnSpc>
              <a:spcAft>
                <a:spcPts val="600"/>
              </a:spcAft>
            </a:pPr>
            <a:r>
              <a:rPr lang="en-US" sz="2800" dirty="0">
                <a:solidFill>
                  <a:srgbClr val="FFFFFF"/>
                </a:solidFill>
              </a:rPr>
              <a:t>Watching these creatures makes me realize this garden isn’t mine at least not in the way I thought. It’s a shared space, an open-air community with rules I’m just beginning to understand. The squirrel doesn't ask my permission to leap across the fence. The robin doesn't wait for me to refill the bath. Yet somehow, I feel welcome.</a:t>
            </a:r>
          </a:p>
        </p:txBody>
      </p:sp>
      <p:sp>
        <p:nvSpPr>
          <p:cNvPr id="4" name="TextBox 3">
            <a:extLst>
              <a:ext uri="{FF2B5EF4-FFF2-40B4-BE49-F238E27FC236}">
                <a16:creationId xmlns:a16="http://schemas.microsoft.com/office/drawing/2014/main" id="{345F8DB0-23C6-0895-0C2F-220504111014}"/>
              </a:ext>
            </a:extLst>
          </p:cNvPr>
          <p:cNvSpPr txBox="1"/>
          <p:nvPr/>
        </p:nvSpPr>
        <p:spPr>
          <a:xfrm>
            <a:off x="-45704" y="2298103"/>
            <a:ext cx="6140368"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6" name="TextBox 5">
            <a:extLst>
              <a:ext uri="{FF2B5EF4-FFF2-40B4-BE49-F238E27FC236}">
                <a16:creationId xmlns:a16="http://schemas.microsoft.com/office/drawing/2014/main" id="{0F7B1227-DEB6-C381-7551-4486391E360A}"/>
              </a:ext>
            </a:extLst>
          </p:cNvPr>
          <p:cNvSpPr txBox="1"/>
          <p:nvPr/>
        </p:nvSpPr>
        <p:spPr>
          <a:xfrm>
            <a:off x="2968907" y="2923136"/>
            <a:ext cx="6146156"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10" name="TextBox 9">
            <a:extLst>
              <a:ext uri="{FF2B5EF4-FFF2-40B4-BE49-F238E27FC236}">
                <a16:creationId xmlns:a16="http://schemas.microsoft.com/office/drawing/2014/main" id="{C76DE8F1-8283-A2F8-8605-9CA20DFAD215}"/>
              </a:ext>
            </a:extLst>
          </p:cNvPr>
          <p:cNvSpPr txBox="1"/>
          <p:nvPr/>
        </p:nvSpPr>
        <p:spPr>
          <a:xfrm>
            <a:off x="6144475" y="2996693"/>
            <a:ext cx="6146156"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14" name="TextBox 13">
            <a:extLst>
              <a:ext uri="{FF2B5EF4-FFF2-40B4-BE49-F238E27FC236}">
                <a16:creationId xmlns:a16="http://schemas.microsoft.com/office/drawing/2014/main" id="{8039DE7E-001B-FBED-2798-DC58BA7249EF}"/>
              </a:ext>
            </a:extLst>
          </p:cNvPr>
          <p:cNvSpPr txBox="1"/>
          <p:nvPr/>
        </p:nvSpPr>
        <p:spPr>
          <a:xfrm>
            <a:off x="9242756" y="2917877"/>
            <a:ext cx="6198242"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18" name="TextBox 17">
            <a:extLst>
              <a:ext uri="{FF2B5EF4-FFF2-40B4-BE49-F238E27FC236}">
                <a16:creationId xmlns:a16="http://schemas.microsoft.com/office/drawing/2014/main" id="{40E2F038-A5A2-F56C-50A7-EC08E88AE2D2}"/>
              </a:ext>
            </a:extLst>
          </p:cNvPr>
          <p:cNvSpPr txBox="1"/>
          <p:nvPr/>
        </p:nvSpPr>
        <p:spPr>
          <a:xfrm>
            <a:off x="-1017" y="3456835"/>
            <a:ext cx="7772400"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20" name="TextBox 19">
            <a:extLst>
              <a:ext uri="{FF2B5EF4-FFF2-40B4-BE49-F238E27FC236}">
                <a16:creationId xmlns:a16="http://schemas.microsoft.com/office/drawing/2014/main" id="{0B3D9CB1-129F-0B8E-0CAA-6ED4D4D56B44}"/>
              </a:ext>
            </a:extLst>
          </p:cNvPr>
          <p:cNvSpPr txBox="1"/>
          <p:nvPr/>
        </p:nvSpPr>
        <p:spPr>
          <a:xfrm>
            <a:off x="3072956" y="6429493"/>
            <a:ext cx="7772400" cy="369332"/>
          </a:xfrm>
          <a:prstGeom prst="rect">
            <a:avLst/>
          </a:prstGeom>
          <a:noFill/>
        </p:spPr>
        <p:txBody>
          <a:bodyPr wrap="square">
            <a:spAutoFit/>
          </a:bodyPr>
          <a:lstStyle/>
          <a:p>
            <a:r>
              <a:rPr lang="en-GB" sz="1800" dirty="0">
                <a:solidFill>
                  <a:srgbClr val="FF0000"/>
                </a:solidFill>
              </a:rPr>
              <a:t>(Source: Authors own,2025)</a:t>
            </a:r>
            <a:endParaRPr lang="en-GB" dirty="0"/>
          </a:p>
        </p:txBody>
      </p:sp>
    </p:spTree>
    <p:extLst>
      <p:ext uri="{BB962C8B-B14F-4D97-AF65-F5344CB8AC3E}">
        <p14:creationId xmlns:p14="http://schemas.microsoft.com/office/powerpoint/2010/main" val="26543401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9AD1988-FD81-C832-E05A-F7690E70E744}"/>
              </a:ext>
            </a:extLst>
          </p:cNvPr>
          <p:cNvPicPr>
            <a:picLocks noChangeAspect="1"/>
          </p:cNvPicPr>
          <p:nvPr/>
        </p:nvPicPr>
        <p:blipFill>
          <a:blip r:embed="rId3"/>
          <a:srcRect t="8004" r="-1" b="-1"/>
          <a:stretch>
            <a:fillRect/>
          </a:stretch>
        </p:blipFill>
        <p:spPr>
          <a:xfrm>
            <a:off x="0" y="0"/>
            <a:ext cx="7639291" cy="6857990"/>
          </a:xfrm>
          <a:prstGeom prst="rect">
            <a:avLst/>
          </a:prstGeom>
          <a:solidFill>
            <a:schemeClr val="accent6">
              <a:lumMod val="20000"/>
              <a:lumOff val="80000"/>
            </a:schemeClr>
          </a:solidFill>
        </p:spPr>
      </p:pic>
      <p:pic>
        <p:nvPicPr>
          <p:cNvPr id="8" name="Picture 7">
            <a:extLst>
              <a:ext uri="{FF2B5EF4-FFF2-40B4-BE49-F238E27FC236}">
                <a16:creationId xmlns:a16="http://schemas.microsoft.com/office/drawing/2014/main" id="{BF1FB28A-ECEC-4A00-6936-57F5B4ECF636}"/>
              </a:ext>
            </a:extLst>
          </p:cNvPr>
          <p:cNvPicPr>
            <a:picLocks noChangeAspect="1"/>
          </p:cNvPicPr>
          <p:nvPr/>
        </p:nvPicPr>
        <p:blipFill>
          <a:blip r:embed="rId4"/>
          <a:srcRect l="16820" r="1" b="1"/>
          <a:stretch>
            <a:fillRect/>
          </a:stretch>
        </p:blipFill>
        <p:spPr>
          <a:xfrm>
            <a:off x="7809454" y="1"/>
            <a:ext cx="4382546" cy="3345645"/>
          </a:xfrm>
          <a:prstGeom prst="rect">
            <a:avLst/>
          </a:prstGeom>
        </p:spPr>
      </p:pic>
      <p:sp>
        <p:nvSpPr>
          <p:cNvPr id="3" name="TextBox 2">
            <a:extLst>
              <a:ext uri="{FF2B5EF4-FFF2-40B4-BE49-F238E27FC236}">
                <a16:creationId xmlns:a16="http://schemas.microsoft.com/office/drawing/2014/main" id="{A58A949C-E251-A33B-F88C-3F2080273C7C}"/>
              </a:ext>
            </a:extLst>
          </p:cNvPr>
          <p:cNvSpPr txBox="1"/>
          <p:nvPr/>
        </p:nvSpPr>
        <p:spPr>
          <a:xfrm>
            <a:off x="579256" y="3986127"/>
            <a:ext cx="6288261" cy="2253231"/>
          </a:xfrm>
          <a:prstGeom prst="rect">
            <a:avLst/>
          </a:prstGeom>
          <a:solidFill>
            <a:schemeClr val="accent6">
              <a:lumMod val="20000"/>
              <a:lumOff val="80000"/>
            </a:schemeClr>
          </a:solidFill>
        </p:spPr>
        <p:txBody>
          <a:bodyPr vert="horz" lIns="91440" tIns="45720" rIns="91440" bIns="45720" rtlCol="0" anchor="ctr">
            <a:normAutofit lnSpcReduction="10000"/>
          </a:bodyPr>
          <a:lstStyle/>
          <a:p>
            <a:pPr>
              <a:lnSpc>
                <a:spcPct val="90000"/>
              </a:lnSpc>
              <a:spcAft>
                <a:spcPts val="600"/>
              </a:spcAft>
            </a:pPr>
            <a:r>
              <a:rPr lang="en-US" sz="2800" dirty="0"/>
              <a:t>What makes this space wild is not just what grows here, but the unpredictability of what appears. Some parts are cultivated, yes but others, like the untamed hedge and unmown grass, allow nature to lead.</a:t>
            </a:r>
          </a:p>
        </p:txBody>
      </p:sp>
      <p:pic>
        <p:nvPicPr>
          <p:cNvPr id="4" name="Picture 3">
            <a:extLst>
              <a:ext uri="{FF2B5EF4-FFF2-40B4-BE49-F238E27FC236}">
                <a16:creationId xmlns:a16="http://schemas.microsoft.com/office/drawing/2014/main" id="{250D80A1-EB1E-B514-FC20-BF3443480D35}"/>
              </a:ext>
            </a:extLst>
          </p:cNvPr>
          <p:cNvPicPr>
            <a:picLocks noChangeAspect="1"/>
          </p:cNvPicPr>
          <p:nvPr/>
        </p:nvPicPr>
        <p:blipFill>
          <a:blip r:embed="rId5"/>
          <a:srcRect l="12294" r="23847" b="-1"/>
          <a:stretch>
            <a:fillRect/>
          </a:stretch>
        </p:blipFill>
        <p:spPr>
          <a:xfrm>
            <a:off x="7809462" y="3512354"/>
            <a:ext cx="4382545" cy="3345646"/>
          </a:xfrm>
          <a:prstGeom prst="rect">
            <a:avLst/>
          </a:prstGeom>
        </p:spPr>
      </p:pic>
      <p:sp>
        <p:nvSpPr>
          <p:cNvPr id="5" name="TextBox 4">
            <a:extLst>
              <a:ext uri="{FF2B5EF4-FFF2-40B4-BE49-F238E27FC236}">
                <a16:creationId xmlns:a16="http://schemas.microsoft.com/office/drawing/2014/main" id="{9E4E731F-61F5-15C5-4C1B-A2DF072F5C38}"/>
              </a:ext>
            </a:extLst>
          </p:cNvPr>
          <p:cNvSpPr txBox="1"/>
          <p:nvPr/>
        </p:nvSpPr>
        <p:spPr>
          <a:xfrm>
            <a:off x="4382539" y="6406066"/>
            <a:ext cx="6128794"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9" name="TextBox 8">
            <a:extLst>
              <a:ext uri="{FF2B5EF4-FFF2-40B4-BE49-F238E27FC236}">
                <a16:creationId xmlns:a16="http://schemas.microsoft.com/office/drawing/2014/main" id="{F8C63E03-606F-E954-AEC4-2B536BBCB728}"/>
              </a:ext>
            </a:extLst>
          </p:cNvPr>
          <p:cNvSpPr txBox="1"/>
          <p:nvPr/>
        </p:nvSpPr>
        <p:spPr>
          <a:xfrm>
            <a:off x="8281486" y="6415309"/>
            <a:ext cx="6140368"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11" name="TextBox 10">
            <a:extLst>
              <a:ext uri="{FF2B5EF4-FFF2-40B4-BE49-F238E27FC236}">
                <a16:creationId xmlns:a16="http://schemas.microsoft.com/office/drawing/2014/main" id="{5D938484-B871-F4AA-7364-AD27759E2B6C}"/>
              </a:ext>
            </a:extLst>
          </p:cNvPr>
          <p:cNvSpPr txBox="1"/>
          <p:nvPr/>
        </p:nvSpPr>
        <p:spPr>
          <a:xfrm>
            <a:off x="7899721" y="2843131"/>
            <a:ext cx="7211028" cy="369332"/>
          </a:xfrm>
          <a:prstGeom prst="rect">
            <a:avLst/>
          </a:prstGeom>
          <a:noFill/>
        </p:spPr>
        <p:txBody>
          <a:bodyPr wrap="square">
            <a:spAutoFit/>
          </a:bodyPr>
          <a:lstStyle/>
          <a:p>
            <a:r>
              <a:rPr lang="en-GB" sz="1800" dirty="0">
                <a:solidFill>
                  <a:srgbClr val="FF0000"/>
                </a:solidFill>
              </a:rPr>
              <a:t>(Source: Authors own,2025)</a:t>
            </a:r>
            <a:endParaRPr lang="en-GB" dirty="0"/>
          </a:p>
        </p:txBody>
      </p:sp>
    </p:spTree>
    <p:extLst>
      <p:ext uri="{BB962C8B-B14F-4D97-AF65-F5344CB8AC3E}">
        <p14:creationId xmlns:p14="http://schemas.microsoft.com/office/powerpoint/2010/main" val="3084900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13B5C6E-B6EC-D3CA-084D-9D8E4E42F768}"/>
              </a:ext>
            </a:extLst>
          </p:cNvPr>
          <p:cNvPicPr>
            <a:picLocks noChangeAspect="1"/>
          </p:cNvPicPr>
          <p:nvPr/>
        </p:nvPicPr>
        <p:blipFill>
          <a:blip r:embed="rId3"/>
          <a:stretch>
            <a:fillRect/>
          </a:stretch>
        </p:blipFill>
        <p:spPr>
          <a:xfrm>
            <a:off x="645459" y="4086099"/>
            <a:ext cx="5109882" cy="2494805"/>
          </a:xfrm>
          <a:prstGeom prst="rect">
            <a:avLst/>
          </a:prstGeom>
        </p:spPr>
      </p:pic>
      <p:pic>
        <p:nvPicPr>
          <p:cNvPr id="8" name="Picture 7">
            <a:extLst>
              <a:ext uri="{FF2B5EF4-FFF2-40B4-BE49-F238E27FC236}">
                <a16:creationId xmlns:a16="http://schemas.microsoft.com/office/drawing/2014/main" id="{84872FF5-C95D-F98B-BD27-314C1270F1B3}"/>
              </a:ext>
            </a:extLst>
          </p:cNvPr>
          <p:cNvPicPr>
            <a:picLocks noChangeAspect="1"/>
          </p:cNvPicPr>
          <p:nvPr/>
        </p:nvPicPr>
        <p:blipFill>
          <a:blip r:embed="rId4"/>
          <a:stretch>
            <a:fillRect/>
          </a:stretch>
        </p:blipFill>
        <p:spPr>
          <a:xfrm>
            <a:off x="1699708" y="1352104"/>
            <a:ext cx="2969111" cy="2494806"/>
          </a:xfrm>
          <a:prstGeom prst="rect">
            <a:avLst/>
          </a:prstGeom>
        </p:spPr>
      </p:pic>
      <p:sp>
        <p:nvSpPr>
          <p:cNvPr id="9" name="TextBox 8">
            <a:extLst>
              <a:ext uri="{FF2B5EF4-FFF2-40B4-BE49-F238E27FC236}">
                <a16:creationId xmlns:a16="http://schemas.microsoft.com/office/drawing/2014/main" id="{AAD52EB8-2984-1BFC-4337-965CF2FEEF9F}"/>
              </a:ext>
            </a:extLst>
          </p:cNvPr>
          <p:cNvSpPr txBox="1"/>
          <p:nvPr/>
        </p:nvSpPr>
        <p:spPr>
          <a:xfrm>
            <a:off x="3972560" y="743584"/>
            <a:ext cx="2468880" cy="369332"/>
          </a:xfrm>
          <a:prstGeom prst="rect">
            <a:avLst/>
          </a:prstGeom>
          <a:noFill/>
        </p:spPr>
        <p:txBody>
          <a:bodyPr wrap="square" rtlCol="0">
            <a:spAutoFit/>
          </a:bodyPr>
          <a:lstStyle/>
          <a:p>
            <a:r>
              <a:rPr lang="en-GB" dirty="0">
                <a:solidFill>
                  <a:schemeClr val="bg1"/>
                </a:solidFill>
              </a:rPr>
              <a:t>(</a:t>
            </a:r>
            <a:r>
              <a:rPr lang="en-GB" sz="1600" dirty="0">
                <a:solidFill>
                  <a:schemeClr val="bg1"/>
                </a:solidFill>
              </a:rPr>
              <a:t>Source: Suttons, 2024)</a:t>
            </a:r>
            <a:endParaRPr lang="en-GB" dirty="0">
              <a:solidFill>
                <a:schemeClr val="bg1"/>
              </a:solidFill>
            </a:endParaRPr>
          </a:p>
        </p:txBody>
      </p:sp>
      <p:sp>
        <p:nvSpPr>
          <p:cNvPr id="16" name="Rectangle 15">
            <a:extLst>
              <a:ext uri="{FF2B5EF4-FFF2-40B4-BE49-F238E27FC236}">
                <a16:creationId xmlns:a16="http://schemas.microsoft.com/office/drawing/2014/main" id="{1B84567A-4342-8CA3-CF6A-C855B392D81D}"/>
              </a:ext>
            </a:extLst>
          </p:cNvPr>
          <p:cNvSpPr/>
          <p:nvPr/>
        </p:nvSpPr>
        <p:spPr>
          <a:xfrm>
            <a:off x="168078" y="189586"/>
            <a:ext cx="6849953" cy="923330"/>
          </a:xfrm>
          <a:prstGeom prst="rect">
            <a:avLst/>
          </a:prstGeom>
          <a:noFill/>
        </p:spPr>
        <p:txBody>
          <a:bodyPr wrap="none" lIns="91440" tIns="45720" rIns="91440" bIns="45720">
            <a:spAutoFit/>
          </a:bodyPr>
          <a:lstStyle/>
          <a:p>
            <a:pPr algn="ctr"/>
            <a:r>
              <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Memories in bloom…</a:t>
            </a:r>
          </a:p>
        </p:txBody>
      </p:sp>
      <p:sp>
        <p:nvSpPr>
          <p:cNvPr id="17" name="TextBox 16">
            <a:extLst>
              <a:ext uri="{FF2B5EF4-FFF2-40B4-BE49-F238E27FC236}">
                <a16:creationId xmlns:a16="http://schemas.microsoft.com/office/drawing/2014/main" id="{AC6ACFD0-A1E2-1D6F-59AA-75926019535E}"/>
              </a:ext>
            </a:extLst>
          </p:cNvPr>
          <p:cNvSpPr txBox="1"/>
          <p:nvPr/>
        </p:nvSpPr>
        <p:spPr>
          <a:xfrm>
            <a:off x="6096001" y="1312862"/>
            <a:ext cx="5919018" cy="5324535"/>
          </a:xfrm>
          <a:prstGeom prst="rect">
            <a:avLst/>
          </a:prstGeom>
          <a:noFill/>
        </p:spPr>
        <p:txBody>
          <a:bodyPr wrap="square" rtlCol="0">
            <a:spAutoFit/>
          </a:bodyPr>
          <a:lstStyle/>
          <a:p>
            <a:r>
              <a:rPr lang="en-GB" dirty="0"/>
              <a:t>F</a:t>
            </a:r>
            <a:r>
              <a:rPr lang="en-GB" sz="2000" dirty="0"/>
              <a:t>lowers I found in my garden that bring back memories of my childhood with my grandparents: </a:t>
            </a:r>
            <a:r>
              <a:rPr lang="en-GB" sz="2000" b="1" dirty="0"/>
              <a:t>daffodils</a:t>
            </a:r>
            <a:r>
              <a:rPr lang="en-GB" sz="2000" dirty="0"/>
              <a:t>, </a:t>
            </a:r>
            <a:r>
              <a:rPr lang="en-GB" sz="2000" b="1" dirty="0"/>
              <a:t>bluebells</a:t>
            </a:r>
            <a:r>
              <a:rPr lang="en-GB" sz="2000" dirty="0"/>
              <a:t>, </a:t>
            </a:r>
            <a:r>
              <a:rPr lang="en-GB" sz="2000" b="1" dirty="0"/>
              <a:t>lilies</a:t>
            </a:r>
            <a:r>
              <a:rPr lang="en-GB" sz="2000" dirty="0"/>
              <a:t>, </a:t>
            </a:r>
            <a:r>
              <a:rPr lang="en-GB" sz="2000" b="1" dirty="0"/>
              <a:t>fuchsia</a:t>
            </a:r>
            <a:r>
              <a:rPr lang="en-GB" sz="2000" dirty="0"/>
              <a:t>, and the </a:t>
            </a:r>
            <a:r>
              <a:rPr lang="en-GB" sz="2000" b="1" dirty="0"/>
              <a:t>rose</a:t>
            </a:r>
            <a:r>
              <a:rPr lang="en-GB" sz="2000" dirty="0"/>
              <a:t> I drew.</a:t>
            </a:r>
          </a:p>
          <a:p>
            <a:endParaRPr lang="en-GB" sz="2000" dirty="0"/>
          </a:p>
          <a:p>
            <a:r>
              <a:rPr lang="en-GB" sz="2000" dirty="0"/>
              <a:t>Each of these flowers holds more than memory they offer something valuable to the land itself:</a:t>
            </a:r>
          </a:p>
          <a:p>
            <a:endParaRPr lang="en-GB" sz="2000" dirty="0"/>
          </a:p>
          <a:p>
            <a:r>
              <a:rPr lang="en-GB" sz="2000" b="1" dirty="0"/>
              <a:t>Daffodils</a:t>
            </a:r>
            <a:r>
              <a:rPr lang="en-GB" sz="2000" dirty="0"/>
              <a:t>: One of the first signs of spring, they bring brightness after winter. Their early blooming provides nectar for pollinators waking from hibernation.</a:t>
            </a:r>
          </a:p>
          <a:p>
            <a:endParaRPr lang="en-GB" sz="2000" dirty="0"/>
          </a:p>
          <a:p>
            <a:r>
              <a:rPr lang="en-GB" sz="2000" b="1" dirty="0"/>
              <a:t>Bluebells</a:t>
            </a:r>
            <a:r>
              <a:rPr lang="en-GB" sz="2000" dirty="0"/>
              <a:t>: Remind me of shady woodland walks with my grandfather. They form carpets under trees, supporting insects and offering shelter for small creatures.</a:t>
            </a:r>
          </a:p>
        </p:txBody>
      </p:sp>
      <p:sp>
        <p:nvSpPr>
          <p:cNvPr id="3" name="TextBox 2">
            <a:extLst>
              <a:ext uri="{FF2B5EF4-FFF2-40B4-BE49-F238E27FC236}">
                <a16:creationId xmlns:a16="http://schemas.microsoft.com/office/drawing/2014/main" id="{B752AEE4-AF83-BE29-8CFD-E15D3A3077B2}"/>
              </a:ext>
            </a:extLst>
          </p:cNvPr>
          <p:cNvSpPr txBox="1"/>
          <p:nvPr/>
        </p:nvSpPr>
        <p:spPr>
          <a:xfrm>
            <a:off x="1699708" y="3781839"/>
            <a:ext cx="6094070"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6" name="TextBox 5">
            <a:extLst>
              <a:ext uri="{FF2B5EF4-FFF2-40B4-BE49-F238E27FC236}">
                <a16:creationId xmlns:a16="http://schemas.microsoft.com/office/drawing/2014/main" id="{1EFDDDA1-5B15-9FED-2FD7-72B3AA7F3ABA}"/>
              </a:ext>
            </a:extLst>
          </p:cNvPr>
          <p:cNvSpPr txBox="1"/>
          <p:nvPr/>
        </p:nvSpPr>
        <p:spPr>
          <a:xfrm>
            <a:off x="1877992" y="6567234"/>
            <a:ext cx="6094070" cy="369332"/>
          </a:xfrm>
          <a:prstGeom prst="rect">
            <a:avLst/>
          </a:prstGeom>
          <a:noFill/>
        </p:spPr>
        <p:txBody>
          <a:bodyPr wrap="square">
            <a:spAutoFit/>
          </a:bodyPr>
          <a:lstStyle/>
          <a:p>
            <a:r>
              <a:rPr lang="en-GB" sz="1800" dirty="0">
                <a:solidFill>
                  <a:srgbClr val="FF0000"/>
                </a:solidFill>
              </a:rPr>
              <a:t>(Source: Authors own,2025)</a:t>
            </a:r>
            <a:endParaRPr lang="en-GB" dirty="0"/>
          </a:p>
        </p:txBody>
      </p:sp>
    </p:spTree>
    <p:extLst>
      <p:ext uri="{BB962C8B-B14F-4D97-AF65-F5344CB8AC3E}">
        <p14:creationId xmlns:p14="http://schemas.microsoft.com/office/powerpoint/2010/main" val="15187783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0766D1-CB71-FD07-72FA-A4D3CB45A83B}"/>
              </a:ext>
            </a:extLst>
          </p:cNvPr>
          <p:cNvSpPr txBox="1"/>
          <p:nvPr/>
        </p:nvSpPr>
        <p:spPr>
          <a:xfrm>
            <a:off x="193638" y="3652928"/>
            <a:ext cx="11811896" cy="2862322"/>
          </a:xfrm>
          <a:prstGeom prst="rect">
            <a:avLst/>
          </a:prstGeom>
          <a:noFill/>
        </p:spPr>
        <p:txBody>
          <a:bodyPr wrap="square">
            <a:spAutoFit/>
          </a:bodyPr>
          <a:lstStyle/>
          <a:p>
            <a:r>
              <a:rPr lang="en-GB" sz="2000" b="1" dirty="0"/>
              <a:t>Lilies</a:t>
            </a:r>
            <a:r>
              <a:rPr lang="en-GB" sz="2000" dirty="0"/>
              <a:t>: Their fragrance takes me straight back to my grandmother’s garden. They attract pollinators like bees and butterflies, especially in summer.</a:t>
            </a:r>
          </a:p>
          <a:p>
            <a:endParaRPr lang="en-GB" sz="2000" dirty="0"/>
          </a:p>
          <a:p>
            <a:r>
              <a:rPr lang="en-GB" sz="2000" b="1" dirty="0"/>
              <a:t>Fuchsia</a:t>
            </a:r>
            <a:r>
              <a:rPr lang="en-GB" sz="2000" dirty="0"/>
              <a:t>: A childhood favourite to gently pop! Their vivid flowers feed long-tongued bees and hoverflies.</a:t>
            </a:r>
          </a:p>
          <a:p>
            <a:endParaRPr lang="en-GB" sz="2000" dirty="0"/>
          </a:p>
          <a:p>
            <a:r>
              <a:rPr lang="en-GB" sz="2000" b="1" dirty="0"/>
              <a:t>Roses</a:t>
            </a:r>
            <a:r>
              <a:rPr lang="en-GB" sz="2000" dirty="0"/>
              <a:t>: The one I drew was inspired by the roses my grandfather used to tend. Beyond beauty, roses support pollinators and, when left to form hips, provide food for birds in winter.</a:t>
            </a:r>
          </a:p>
          <a:p>
            <a:r>
              <a:rPr lang="en-GB" sz="2000" dirty="0"/>
              <a:t>These flowers are not just decorative they are alive with meaning and contribution. They link memory with ecology, showing how beauty, memory, and biodiversity can all thrive in one shared space.</a:t>
            </a:r>
          </a:p>
        </p:txBody>
      </p:sp>
      <p:pic>
        <p:nvPicPr>
          <p:cNvPr id="4" name="Picture 3">
            <a:extLst>
              <a:ext uri="{FF2B5EF4-FFF2-40B4-BE49-F238E27FC236}">
                <a16:creationId xmlns:a16="http://schemas.microsoft.com/office/drawing/2014/main" id="{E7A5B863-4171-59E7-E527-532A7F437BF8}"/>
              </a:ext>
            </a:extLst>
          </p:cNvPr>
          <p:cNvPicPr>
            <a:picLocks noChangeAspect="1"/>
          </p:cNvPicPr>
          <p:nvPr/>
        </p:nvPicPr>
        <p:blipFill>
          <a:blip r:embed="rId2"/>
          <a:stretch>
            <a:fillRect/>
          </a:stretch>
        </p:blipFill>
        <p:spPr>
          <a:xfrm>
            <a:off x="0" y="-634"/>
            <a:ext cx="4156242" cy="3146693"/>
          </a:xfrm>
          <a:prstGeom prst="rect">
            <a:avLst/>
          </a:prstGeom>
        </p:spPr>
      </p:pic>
      <p:pic>
        <p:nvPicPr>
          <p:cNvPr id="5" name="Picture 4">
            <a:extLst>
              <a:ext uri="{FF2B5EF4-FFF2-40B4-BE49-F238E27FC236}">
                <a16:creationId xmlns:a16="http://schemas.microsoft.com/office/drawing/2014/main" id="{61BF84AC-031B-602B-DF36-6C487B71D31B}"/>
              </a:ext>
            </a:extLst>
          </p:cNvPr>
          <p:cNvPicPr>
            <a:picLocks noChangeAspect="1"/>
          </p:cNvPicPr>
          <p:nvPr/>
        </p:nvPicPr>
        <p:blipFill>
          <a:blip r:embed="rId3"/>
          <a:stretch>
            <a:fillRect/>
          </a:stretch>
        </p:blipFill>
        <p:spPr>
          <a:xfrm rot="5400000">
            <a:off x="8481636" y="-562630"/>
            <a:ext cx="3135599" cy="4285129"/>
          </a:xfrm>
          <a:prstGeom prst="rect">
            <a:avLst/>
          </a:prstGeom>
        </p:spPr>
      </p:pic>
      <p:pic>
        <p:nvPicPr>
          <p:cNvPr id="6" name="Picture 5">
            <a:extLst>
              <a:ext uri="{FF2B5EF4-FFF2-40B4-BE49-F238E27FC236}">
                <a16:creationId xmlns:a16="http://schemas.microsoft.com/office/drawing/2014/main" id="{2F95DE9F-B498-93B9-EC55-13E22DDF78FA}"/>
              </a:ext>
            </a:extLst>
          </p:cNvPr>
          <p:cNvPicPr>
            <a:picLocks noChangeAspect="1"/>
          </p:cNvPicPr>
          <p:nvPr/>
        </p:nvPicPr>
        <p:blipFill>
          <a:blip r:embed="rId4"/>
          <a:stretch>
            <a:fillRect/>
          </a:stretch>
        </p:blipFill>
        <p:spPr>
          <a:xfrm>
            <a:off x="4285130" y="-634"/>
            <a:ext cx="3492853" cy="3193979"/>
          </a:xfrm>
          <a:prstGeom prst="rect">
            <a:avLst/>
          </a:prstGeom>
        </p:spPr>
      </p:pic>
      <p:sp>
        <p:nvSpPr>
          <p:cNvPr id="7" name="TextBox 6">
            <a:extLst>
              <a:ext uri="{FF2B5EF4-FFF2-40B4-BE49-F238E27FC236}">
                <a16:creationId xmlns:a16="http://schemas.microsoft.com/office/drawing/2014/main" id="{5813A0C7-FEB8-49C1-7363-8102B30BCDDC}"/>
              </a:ext>
            </a:extLst>
          </p:cNvPr>
          <p:cNvSpPr txBox="1"/>
          <p:nvPr/>
        </p:nvSpPr>
        <p:spPr>
          <a:xfrm>
            <a:off x="523755" y="3117651"/>
            <a:ext cx="6094070"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9" name="TextBox 8">
            <a:extLst>
              <a:ext uri="{FF2B5EF4-FFF2-40B4-BE49-F238E27FC236}">
                <a16:creationId xmlns:a16="http://schemas.microsoft.com/office/drawing/2014/main" id="{37D7D83B-B4C8-42DB-4BD0-29486E5D15EE}"/>
              </a:ext>
            </a:extLst>
          </p:cNvPr>
          <p:cNvSpPr txBox="1"/>
          <p:nvPr/>
        </p:nvSpPr>
        <p:spPr>
          <a:xfrm>
            <a:off x="4574894" y="3155498"/>
            <a:ext cx="6094070"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11" name="TextBox 10">
            <a:extLst>
              <a:ext uri="{FF2B5EF4-FFF2-40B4-BE49-F238E27FC236}">
                <a16:creationId xmlns:a16="http://schemas.microsoft.com/office/drawing/2014/main" id="{857E335C-C350-CA1B-9C09-73B5BCEA4F0A}"/>
              </a:ext>
            </a:extLst>
          </p:cNvPr>
          <p:cNvSpPr txBox="1"/>
          <p:nvPr/>
        </p:nvSpPr>
        <p:spPr>
          <a:xfrm>
            <a:off x="8459164" y="3150322"/>
            <a:ext cx="6418162" cy="369332"/>
          </a:xfrm>
          <a:prstGeom prst="rect">
            <a:avLst/>
          </a:prstGeom>
          <a:noFill/>
        </p:spPr>
        <p:txBody>
          <a:bodyPr wrap="square">
            <a:spAutoFit/>
          </a:bodyPr>
          <a:lstStyle/>
          <a:p>
            <a:r>
              <a:rPr lang="en-GB" sz="1800" dirty="0">
                <a:solidFill>
                  <a:srgbClr val="FF0000"/>
                </a:solidFill>
              </a:rPr>
              <a:t>(Source: Authors own,2025)</a:t>
            </a:r>
            <a:endParaRPr lang="en-GB" dirty="0"/>
          </a:p>
        </p:txBody>
      </p:sp>
    </p:spTree>
    <p:extLst>
      <p:ext uri="{BB962C8B-B14F-4D97-AF65-F5344CB8AC3E}">
        <p14:creationId xmlns:p14="http://schemas.microsoft.com/office/powerpoint/2010/main" val="23052741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7E0DAB9-C930-0D18-B133-55632479EDE8}"/>
              </a:ext>
            </a:extLst>
          </p:cNvPr>
          <p:cNvPicPr>
            <a:picLocks noChangeAspect="1"/>
          </p:cNvPicPr>
          <p:nvPr/>
        </p:nvPicPr>
        <p:blipFill>
          <a:blip r:embed="rId2">
            <a:duotone>
              <a:prstClr val="black"/>
              <a:schemeClr val="tx2">
                <a:tint val="45000"/>
                <a:satMod val="400000"/>
              </a:schemeClr>
            </a:duotone>
            <a:alphaModFix amt="25000"/>
          </a:blip>
          <a:srcRect b="15730"/>
          <a:stretch>
            <a:fillRect/>
          </a:stretch>
        </p:blipFill>
        <p:spPr>
          <a:xfrm>
            <a:off x="20" y="10"/>
            <a:ext cx="12191980" cy="6857990"/>
          </a:xfrm>
          <a:prstGeom prst="rect">
            <a:avLst/>
          </a:prstGeom>
        </p:spPr>
      </p:pic>
      <p:sp>
        <p:nvSpPr>
          <p:cNvPr id="5" name="Rectangle 4">
            <a:extLst>
              <a:ext uri="{FF2B5EF4-FFF2-40B4-BE49-F238E27FC236}">
                <a16:creationId xmlns:a16="http://schemas.microsoft.com/office/drawing/2014/main" id="{DA7BEABA-D972-F24E-E3A9-DAE4DF1B299E}"/>
              </a:ext>
            </a:extLst>
          </p:cNvPr>
          <p:cNvSpPr/>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cap="none" spc="0">
                <a:ln w="12700">
                  <a:solidFill>
                    <a:schemeClr val="accent3">
                      <a:lumMod val="50000"/>
                    </a:schemeClr>
                  </a:solidFill>
                  <a:prstDash val="solid"/>
                </a:ln>
                <a:effectLst>
                  <a:innerShdw blurRad="177800">
                    <a:schemeClr val="accent3">
                      <a:lumMod val="50000"/>
                    </a:schemeClr>
                  </a:innerShdw>
                </a:effectLst>
                <a:latin typeface="+mj-lt"/>
                <a:ea typeface="+mj-ea"/>
                <a:cs typeface="+mj-cs"/>
              </a:rPr>
              <a:t>Quotes</a:t>
            </a:r>
          </a:p>
        </p:txBody>
      </p:sp>
      <p:graphicFrame>
        <p:nvGraphicFramePr>
          <p:cNvPr id="7" name="TextBox 2">
            <a:extLst>
              <a:ext uri="{FF2B5EF4-FFF2-40B4-BE49-F238E27FC236}">
                <a16:creationId xmlns:a16="http://schemas.microsoft.com/office/drawing/2014/main" id="{9692D3A5-89AC-A12D-13FD-2A3968634B29}"/>
              </a:ext>
            </a:extLst>
          </p:cNvPr>
          <p:cNvGraphicFramePr/>
          <p:nvPr>
            <p:extLst>
              <p:ext uri="{D42A27DB-BD31-4B8C-83A1-F6EECF244321}">
                <p14:modId xmlns:p14="http://schemas.microsoft.com/office/powerpoint/2010/main" val="53121212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042919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5FC374F-00E1-4913-C6F1-CBA01CFA6777}"/>
              </a:ext>
            </a:extLst>
          </p:cNvPr>
          <p:cNvPicPr>
            <a:picLocks noChangeAspect="1"/>
          </p:cNvPicPr>
          <p:nvPr/>
        </p:nvPicPr>
        <p:blipFill>
          <a:blip r:embed="rId2"/>
          <a:srcRect t="3411" r="-2" b="-2"/>
          <a:stretch>
            <a:fillRect/>
          </a:stretch>
        </p:blipFill>
        <p:spPr>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p:spPr>
      </p:pic>
      <p:pic>
        <p:nvPicPr>
          <p:cNvPr id="9" name="Picture 8">
            <a:extLst>
              <a:ext uri="{FF2B5EF4-FFF2-40B4-BE49-F238E27FC236}">
                <a16:creationId xmlns:a16="http://schemas.microsoft.com/office/drawing/2014/main" id="{E6C15285-0622-8439-1A97-41FCEC8B340F}"/>
              </a:ext>
            </a:extLst>
          </p:cNvPr>
          <p:cNvPicPr>
            <a:picLocks noChangeAspect="1"/>
          </p:cNvPicPr>
          <p:nvPr/>
        </p:nvPicPr>
        <p:blipFill>
          <a:blip r:embed="rId3"/>
          <a:srcRect l="7047"/>
          <a:stretch>
            <a:fillRect/>
          </a:stretch>
        </p:blipFill>
        <p:spPr>
          <a:xfrm>
            <a:off x="3089603" y="-4002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6" name="Picture 5">
            <a:extLst>
              <a:ext uri="{FF2B5EF4-FFF2-40B4-BE49-F238E27FC236}">
                <a16:creationId xmlns:a16="http://schemas.microsoft.com/office/drawing/2014/main" id="{FDC95699-E2B8-D7AC-B65D-E763FC85E64A}"/>
              </a:ext>
            </a:extLst>
          </p:cNvPr>
          <p:cNvPicPr>
            <a:picLocks noChangeAspect="1"/>
          </p:cNvPicPr>
          <p:nvPr/>
        </p:nvPicPr>
        <p:blipFill>
          <a:blip r:embed="rId4"/>
          <a:srcRect r="2" b="1344"/>
          <a:stretch>
            <a:fillRect/>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p:nvSpPr>
          <p:cNvPr id="4" name="Rectangle 3">
            <a:extLst>
              <a:ext uri="{FF2B5EF4-FFF2-40B4-BE49-F238E27FC236}">
                <a16:creationId xmlns:a16="http://schemas.microsoft.com/office/drawing/2014/main" id="{A01A4090-753A-3A08-1DCC-1CAA4500B000}"/>
              </a:ext>
            </a:extLst>
          </p:cNvPr>
          <p:cNvSpPr/>
          <p:nvPr/>
        </p:nvSpPr>
        <p:spPr>
          <a:xfrm>
            <a:off x="164591" y="87722"/>
            <a:ext cx="2807208"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cap="none" spc="0" dirty="0">
                <a:ln w="12700">
                  <a:solidFill>
                    <a:schemeClr val="accent3">
                      <a:lumMod val="50000"/>
                    </a:schemeClr>
                  </a:solidFill>
                  <a:prstDash val="solid"/>
                </a:ln>
                <a:solidFill>
                  <a:schemeClr val="tx1"/>
                </a:solidFill>
                <a:effectLst>
                  <a:innerShdw blurRad="177800">
                    <a:schemeClr val="accent3">
                      <a:lumMod val="50000"/>
                    </a:schemeClr>
                  </a:innerShdw>
                </a:effectLst>
                <a:latin typeface="+mj-lt"/>
                <a:ea typeface="+mj-ea"/>
                <a:cs typeface="+mj-cs"/>
              </a:rPr>
              <a:t>Converse…</a:t>
            </a:r>
          </a:p>
        </p:txBody>
      </p:sp>
      <p:sp>
        <p:nvSpPr>
          <p:cNvPr id="3" name="TextBox 2">
            <a:extLst>
              <a:ext uri="{FF2B5EF4-FFF2-40B4-BE49-F238E27FC236}">
                <a16:creationId xmlns:a16="http://schemas.microsoft.com/office/drawing/2014/main" id="{C4F84253-FDD6-F521-C28F-8F1A0F28C144}"/>
              </a:ext>
            </a:extLst>
          </p:cNvPr>
          <p:cNvSpPr txBox="1"/>
          <p:nvPr/>
        </p:nvSpPr>
        <p:spPr>
          <a:xfrm>
            <a:off x="128016" y="1006856"/>
            <a:ext cx="3605784" cy="5763422"/>
          </a:xfrm>
          <a:prstGeom prst="rect">
            <a:avLst/>
          </a:prstGeom>
        </p:spPr>
        <p:txBody>
          <a:bodyPr vert="horz" lIns="91440" tIns="45720" rIns="91440" bIns="45720" rtlCol="0">
            <a:normAutofit/>
          </a:bodyPr>
          <a:lstStyle/>
          <a:p>
            <a:pPr>
              <a:lnSpc>
                <a:spcPct val="90000"/>
              </a:lnSpc>
              <a:spcAft>
                <a:spcPts val="600"/>
              </a:spcAft>
            </a:pPr>
            <a:r>
              <a:rPr lang="en-US" sz="2400" dirty="0"/>
              <a:t>Watching the robins depend on the hedges and the bees return to the wildflowers made me realise, if I want this place to stay vibrant, I need to protect the parts that aren’t tidy or human-designed. Nature thrives in messiness, in tangled brambles, fallen leaves, and forgotten corners. These are the wild spaces that shelter life. It’s not about doing more; </a:t>
            </a:r>
            <a:r>
              <a:rPr lang="en-US" sz="2400" b="1" dirty="0"/>
              <a:t>it’s about doing less and noticing more.</a:t>
            </a:r>
          </a:p>
        </p:txBody>
      </p:sp>
      <p:sp>
        <p:nvSpPr>
          <p:cNvPr id="10" name="TextBox 9">
            <a:extLst>
              <a:ext uri="{FF2B5EF4-FFF2-40B4-BE49-F238E27FC236}">
                <a16:creationId xmlns:a16="http://schemas.microsoft.com/office/drawing/2014/main" id="{48423124-8AA1-1AFF-261D-007B30D97A76}"/>
              </a:ext>
            </a:extLst>
          </p:cNvPr>
          <p:cNvSpPr txBox="1"/>
          <p:nvPr/>
        </p:nvSpPr>
        <p:spPr>
          <a:xfrm>
            <a:off x="3733800" y="1894004"/>
            <a:ext cx="4335107" cy="954107"/>
          </a:xfrm>
          <a:prstGeom prst="rect">
            <a:avLst/>
          </a:prstGeom>
          <a:noFill/>
        </p:spPr>
        <p:txBody>
          <a:bodyPr wrap="square" rtlCol="0">
            <a:spAutoFit/>
          </a:bodyPr>
          <a:lstStyle/>
          <a:p>
            <a:pPr algn="ctr"/>
            <a:r>
              <a:rPr lang="en-GB" dirty="0"/>
              <a:t>“</a:t>
            </a:r>
            <a:r>
              <a:rPr lang="en-GB" sz="2800" dirty="0">
                <a:solidFill>
                  <a:schemeClr val="bg1"/>
                </a:solidFill>
              </a:rPr>
              <a:t>untidy but essential habitat</a:t>
            </a:r>
            <a:r>
              <a:rPr lang="en-GB" sz="2400" dirty="0">
                <a:solidFill>
                  <a:schemeClr val="bg1"/>
                </a:solidFill>
              </a:rPr>
              <a:t>.</a:t>
            </a:r>
            <a:endParaRPr lang="en-GB" dirty="0">
              <a:solidFill>
                <a:schemeClr val="bg1"/>
              </a:solidFill>
            </a:endParaRPr>
          </a:p>
        </p:txBody>
      </p:sp>
      <p:sp>
        <p:nvSpPr>
          <p:cNvPr id="5" name="TextBox 4">
            <a:extLst>
              <a:ext uri="{FF2B5EF4-FFF2-40B4-BE49-F238E27FC236}">
                <a16:creationId xmlns:a16="http://schemas.microsoft.com/office/drawing/2014/main" id="{80861380-A974-B36E-9322-6081C0C3456E}"/>
              </a:ext>
            </a:extLst>
          </p:cNvPr>
          <p:cNvSpPr txBox="1"/>
          <p:nvPr/>
        </p:nvSpPr>
        <p:spPr>
          <a:xfrm>
            <a:off x="4036384" y="2920158"/>
            <a:ext cx="6094070"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11" name="TextBox 10">
            <a:extLst>
              <a:ext uri="{FF2B5EF4-FFF2-40B4-BE49-F238E27FC236}">
                <a16:creationId xmlns:a16="http://schemas.microsoft.com/office/drawing/2014/main" id="{3D7F7124-4C0E-4BBC-F80E-06C7E5CBFAED}"/>
              </a:ext>
            </a:extLst>
          </p:cNvPr>
          <p:cNvSpPr txBox="1"/>
          <p:nvPr/>
        </p:nvSpPr>
        <p:spPr>
          <a:xfrm>
            <a:off x="3733800" y="6488658"/>
            <a:ext cx="6094070"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13" name="TextBox 12">
            <a:extLst>
              <a:ext uri="{FF2B5EF4-FFF2-40B4-BE49-F238E27FC236}">
                <a16:creationId xmlns:a16="http://schemas.microsoft.com/office/drawing/2014/main" id="{446C187C-606E-DC6E-B049-87E87EF9E9B2}"/>
              </a:ext>
            </a:extLst>
          </p:cNvPr>
          <p:cNvSpPr txBox="1"/>
          <p:nvPr/>
        </p:nvSpPr>
        <p:spPr>
          <a:xfrm>
            <a:off x="8114907" y="6369031"/>
            <a:ext cx="6140368" cy="369332"/>
          </a:xfrm>
          <a:prstGeom prst="rect">
            <a:avLst/>
          </a:prstGeom>
          <a:noFill/>
        </p:spPr>
        <p:txBody>
          <a:bodyPr wrap="square">
            <a:spAutoFit/>
          </a:bodyPr>
          <a:lstStyle/>
          <a:p>
            <a:r>
              <a:rPr lang="en-GB" sz="1800" dirty="0">
                <a:solidFill>
                  <a:srgbClr val="FF0000"/>
                </a:solidFill>
              </a:rPr>
              <a:t>(Source: Authors own,2025)</a:t>
            </a:r>
            <a:endParaRPr lang="en-GB" dirty="0"/>
          </a:p>
        </p:txBody>
      </p:sp>
    </p:spTree>
    <p:extLst>
      <p:ext uri="{BB962C8B-B14F-4D97-AF65-F5344CB8AC3E}">
        <p14:creationId xmlns:p14="http://schemas.microsoft.com/office/powerpoint/2010/main" val="4901669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72114C3-E567-0771-A42F-2022B12BA6E8}"/>
              </a:ext>
            </a:extLst>
          </p:cNvPr>
          <p:cNvPicPr>
            <a:picLocks noChangeAspect="1"/>
          </p:cNvPicPr>
          <p:nvPr/>
        </p:nvPicPr>
        <p:blipFill>
          <a:blip r:embed="rId2"/>
          <a:srcRect l="5336" r="9423" b="3"/>
          <a:stretch>
            <a:fillRect/>
          </a:stretch>
        </p:blipFill>
        <p:spPr>
          <a:xfrm>
            <a:off x="20" y="10"/>
            <a:ext cx="4977364" cy="6857990"/>
          </a:xfrm>
          <a:prstGeom prst="rect">
            <a:avLst/>
          </a:prstGeom>
        </p:spPr>
      </p:pic>
      <p:pic>
        <p:nvPicPr>
          <p:cNvPr id="7" name="Picture 6">
            <a:extLst>
              <a:ext uri="{FF2B5EF4-FFF2-40B4-BE49-F238E27FC236}">
                <a16:creationId xmlns:a16="http://schemas.microsoft.com/office/drawing/2014/main" id="{37F79E4A-8D59-79B0-DD78-0F580D7DC954}"/>
              </a:ext>
            </a:extLst>
          </p:cNvPr>
          <p:cNvPicPr>
            <a:picLocks noChangeAspect="1"/>
          </p:cNvPicPr>
          <p:nvPr/>
        </p:nvPicPr>
        <p:blipFill>
          <a:blip r:embed="rId3"/>
          <a:srcRect l="16599" r="16599"/>
          <a:stretch>
            <a:fillRect/>
          </a:stretch>
        </p:blipFill>
        <p:spPr>
          <a:xfrm>
            <a:off x="4977384" y="10"/>
            <a:ext cx="7214616" cy="6857990"/>
          </a:xfrm>
          <a:prstGeom prst="rect">
            <a:avLst/>
          </a:prstGeom>
        </p:spPr>
      </p:pic>
      <p:sp>
        <p:nvSpPr>
          <p:cNvPr id="2" name="Rectangle 1">
            <a:extLst>
              <a:ext uri="{FF2B5EF4-FFF2-40B4-BE49-F238E27FC236}">
                <a16:creationId xmlns:a16="http://schemas.microsoft.com/office/drawing/2014/main" id="{B34C0C97-6FB5-B215-18AF-74AB107755D2}"/>
              </a:ext>
            </a:extLst>
          </p:cNvPr>
          <p:cNvSpPr/>
          <p:nvPr/>
        </p:nvSpPr>
        <p:spPr>
          <a:xfrm>
            <a:off x="5940542" y="4022309"/>
            <a:ext cx="4324351" cy="53949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2500" b="1" kern="1200" cap="none" spc="0" dirty="0">
                <a:ln w="12700">
                  <a:solidFill>
                    <a:schemeClr val="accent3">
                      <a:lumMod val="50000"/>
                    </a:schemeClr>
                  </a:solidFill>
                  <a:prstDash val="solid"/>
                </a:ln>
                <a:solidFill>
                  <a:srgbClr val="7030A0"/>
                </a:solidFill>
                <a:effectLst>
                  <a:innerShdw blurRad="177800">
                    <a:schemeClr val="accent3">
                      <a:lumMod val="50000"/>
                    </a:schemeClr>
                  </a:innerShdw>
                </a:effectLst>
                <a:latin typeface="+mj-lt"/>
                <a:ea typeface="+mj-ea"/>
                <a:cs typeface="+mj-cs"/>
              </a:rPr>
              <a:t>Steps towards a wilder garden</a:t>
            </a:r>
          </a:p>
        </p:txBody>
      </p:sp>
      <p:sp>
        <p:nvSpPr>
          <p:cNvPr id="4" name="TextBox 3">
            <a:extLst>
              <a:ext uri="{FF2B5EF4-FFF2-40B4-BE49-F238E27FC236}">
                <a16:creationId xmlns:a16="http://schemas.microsoft.com/office/drawing/2014/main" id="{3C5C1497-7EB9-467B-1C03-7FB97B7C30FF}"/>
              </a:ext>
            </a:extLst>
          </p:cNvPr>
          <p:cNvSpPr txBox="1"/>
          <p:nvPr/>
        </p:nvSpPr>
        <p:spPr>
          <a:xfrm>
            <a:off x="6061173" y="4561805"/>
            <a:ext cx="5660690" cy="1746417"/>
          </a:xfrm>
          <a:prstGeom prst="rect">
            <a:avLst/>
          </a:prstGeom>
          <a:solidFill>
            <a:schemeClr val="accent6">
              <a:lumMod val="20000"/>
              <a:lumOff val="80000"/>
            </a:schemeClr>
          </a:solidFill>
        </p:spPr>
        <p:txBody>
          <a:bodyPr vert="horz" lIns="91440" tIns="45720" rIns="91440" bIns="45720" rtlCol="0" anchor="ctr">
            <a:normAutofit fontScale="85000" lnSpcReduction="20000"/>
          </a:bodyPr>
          <a:lstStyle/>
          <a:p>
            <a:pPr>
              <a:lnSpc>
                <a:spcPct val="90000"/>
              </a:lnSpc>
              <a:spcAft>
                <a:spcPts val="600"/>
              </a:spcAft>
            </a:pPr>
            <a:r>
              <a:rPr lang="en-US" sz="2300" dirty="0"/>
              <a:t>I began with small, simple actions each one a quiet step toward restoring balance in my garden. I left part of the lawn unmown to let wildflowers grow freely, offering bees and butterflies a natural food source. I planted pollinator-friendly flowers like lavender and foxglove, turning the garden into a safe stop for buzzing visitors.</a:t>
            </a:r>
          </a:p>
          <a:p>
            <a:pPr indent="-228600" algn="ctr">
              <a:lnSpc>
                <a:spcPct val="90000"/>
              </a:lnSpc>
              <a:spcAft>
                <a:spcPts val="600"/>
              </a:spcAft>
              <a:buFont typeface="Arial" panose="020B0604020202020204" pitchFamily="34" charset="0"/>
              <a:buChar char="•"/>
            </a:pPr>
            <a:endParaRPr lang="en-US" sz="1400" dirty="0"/>
          </a:p>
        </p:txBody>
      </p:sp>
      <p:sp>
        <p:nvSpPr>
          <p:cNvPr id="5" name="TextBox 4">
            <a:extLst>
              <a:ext uri="{FF2B5EF4-FFF2-40B4-BE49-F238E27FC236}">
                <a16:creationId xmlns:a16="http://schemas.microsoft.com/office/drawing/2014/main" id="{EEFB81F1-1382-BE96-A2C6-6E95BC0513C0}"/>
              </a:ext>
            </a:extLst>
          </p:cNvPr>
          <p:cNvSpPr txBox="1"/>
          <p:nvPr/>
        </p:nvSpPr>
        <p:spPr>
          <a:xfrm>
            <a:off x="6096000" y="6398445"/>
            <a:ext cx="6140368"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8" name="TextBox 7">
            <a:extLst>
              <a:ext uri="{FF2B5EF4-FFF2-40B4-BE49-F238E27FC236}">
                <a16:creationId xmlns:a16="http://schemas.microsoft.com/office/drawing/2014/main" id="{E034C66D-969B-DB99-5502-3ED1A2AF5F06}"/>
              </a:ext>
            </a:extLst>
          </p:cNvPr>
          <p:cNvSpPr txBox="1"/>
          <p:nvPr/>
        </p:nvSpPr>
        <p:spPr>
          <a:xfrm>
            <a:off x="570054" y="6398445"/>
            <a:ext cx="6140368" cy="369332"/>
          </a:xfrm>
          <a:prstGeom prst="rect">
            <a:avLst/>
          </a:prstGeom>
          <a:noFill/>
        </p:spPr>
        <p:txBody>
          <a:bodyPr wrap="square">
            <a:spAutoFit/>
          </a:bodyPr>
          <a:lstStyle/>
          <a:p>
            <a:r>
              <a:rPr lang="en-GB" sz="1800" dirty="0">
                <a:solidFill>
                  <a:srgbClr val="FF0000"/>
                </a:solidFill>
              </a:rPr>
              <a:t>(Source: Authors own,2025)</a:t>
            </a:r>
            <a:endParaRPr lang="en-GB" dirty="0"/>
          </a:p>
        </p:txBody>
      </p:sp>
    </p:spTree>
    <p:extLst>
      <p:ext uri="{BB962C8B-B14F-4D97-AF65-F5344CB8AC3E}">
        <p14:creationId xmlns:p14="http://schemas.microsoft.com/office/powerpoint/2010/main" val="36696210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6EC567B-EC48-8F8B-9D37-2E7BACB84959}"/>
              </a:ext>
            </a:extLst>
          </p:cNvPr>
          <p:cNvSpPr/>
          <p:nvPr/>
        </p:nvSpPr>
        <p:spPr>
          <a:xfrm>
            <a:off x="4004485" y="120149"/>
            <a:ext cx="4267200" cy="1351472"/>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b="1" kern="1200" cap="none" spc="0" dirty="0">
                <a:ln w="12700">
                  <a:solidFill>
                    <a:schemeClr val="accent3">
                      <a:lumMod val="50000"/>
                    </a:schemeClr>
                  </a:solidFill>
                  <a:prstDash val="solid"/>
                </a:ln>
                <a:solidFill>
                  <a:schemeClr val="tx1">
                    <a:lumMod val="85000"/>
                    <a:lumOff val="15000"/>
                  </a:schemeClr>
                </a:solidFill>
                <a:effectLst>
                  <a:innerShdw blurRad="177800">
                    <a:schemeClr val="accent3">
                      <a:lumMod val="50000"/>
                    </a:schemeClr>
                  </a:innerShdw>
                </a:effectLst>
                <a:latin typeface="+mj-lt"/>
                <a:ea typeface="+mj-ea"/>
                <a:cs typeface="+mj-cs"/>
              </a:rPr>
              <a:t>Also..</a:t>
            </a:r>
          </a:p>
        </p:txBody>
      </p:sp>
      <p:pic>
        <p:nvPicPr>
          <p:cNvPr id="7" name="Picture 6">
            <a:extLst>
              <a:ext uri="{FF2B5EF4-FFF2-40B4-BE49-F238E27FC236}">
                <a16:creationId xmlns:a16="http://schemas.microsoft.com/office/drawing/2014/main" id="{D7B48B70-B410-86DB-86AB-13B2A516D9BD}"/>
              </a:ext>
            </a:extLst>
          </p:cNvPr>
          <p:cNvPicPr>
            <a:picLocks noChangeAspect="1"/>
          </p:cNvPicPr>
          <p:nvPr/>
        </p:nvPicPr>
        <p:blipFill>
          <a:blip r:embed="rId2"/>
          <a:srcRect l="9353" r="28883"/>
          <a:stretch>
            <a:fillRect/>
          </a:stretch>
        </p:blipFill>
        <p:spPr>
          <a:xfrm>
            <a:off x="3" y="1"/>
            <a:ext cx="4267200"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4" name="TextBox 3">
            <a:extLst>
              <a:ext uri="{FF2B5EF4-FFF2-40B4-BE49-F238E27FC236}">
                <a16:creationId xmlns:a16="http://schemas.microsoft.com/office/drawing/2014/main" id="{746630A5-DAEF-FB3F-2FE5-AD6DE68644D5}"/>
              </a:ext>
            </a:extLst>
          </p:cNvPr>
          <p:cNvSpPr txBox="1"/>
          <p:nvPr/>
        </p:nvSpPr>
        <p:spPr>
          <a:xfrm>
            <a:off x="4198965" y="1161826"/>
            <a:ext cx="4381497" cy="5576025"/>
          </a:xfrm>
          <a:prstGeom prst="rect">
            <a:avLst/>
          </a:prstGeom>
        </p:spPr>
        <p:txBody>
          <a:bodyPr vert="horz" lIns="91440" tIns="45720" rIns="91440" bIns="45720" rtlCol="0">
            <a:normAutofit fontScale="85000" lnSpcReduction="10000"/>
          </a:bodyPr>
          <a:lstStyle/>
          <a:p>
            <a:pPr>
              <a:lnSpc>
                <a:spcPct val="90000"/>
              </a:lnSpc>
              <a:spcAft>
                <a:spcPts val="600"/>
              </a:spcAft>
            </a:pPr>
            <a:r>
              <a:rPr lang="en-US" sz="2800" dirty="0">
                <a:solidFill>
                  <a:schemeClr val="tx1">
                    <a:lumMod val="85000"/>
                    <a:lumOff val="15000"/>
                  </a:schemeClr>
                </a:solidFill>
              </a:rPr>
              <a:t>Instead of using chemical fertilizers, I started a compost area. It feels good to return organic matter to the earth and let the worms do their work. I've also hung  bird feeders, which I refill regularly it’s become a small but important station for local birds, especially when we get into the colder months.</a:t>
            </a:r>
          </a:p>
          <a:p>
            <a:pPr>
              <a:lnSpc>
                <a:spcPct val="90000"/>
              </a:lnSpc>
              <a:spcAft>
                <a:spcPts val="600"/>
              </a:spcAft>
            </a:pPr>
            <a:r>
              <a:rPr lang="en-US" sz="2800" dirty="0">
                <a:solidFill>
                  <a:schemeClr val="tx1">
                    <a:lumMod val="85000"/>
                    <a:lumOff val="15000"/>
                  </a:schemeClr>
                </a:solidFill>
              </a:rPr>
              <a:t>These choices may seem small, but they’ve started to shift the garden’s rhythm back toward nature. Each action reminds me that I’m not just a visitor in this wild place.....</a:t>
            </a:r>
          </a:p>
          <a:p>
            <a:pPr>
              <a:lnSpc>
                <a:spcPct val="90000"/>
              </a:lnSpc>
              <a:spcAft>
                <a:spcPts val="600"/>
              </a:spcAft>
            </a:pPr>
            <a:r>
              <a:rPr lang="en-US" sz="2800" dirty="0">
                <a:solidFill>
                  <a:schemeClr val="tx1">
                    <a:lumMod val="85000"/>
                    <a:lumOff val="15000"/>
                  </a:schemeClr>
                </a:solidFill>
              </a:rPr>
              <a:t>I’m a caretaker.</a:t>
            </a:r>
          </a:p>
        </p:txBody>
      </p:sp>
      <p:pic>
        <p:nvPicPr>
          <p:cNvPr id="2" name="Picture 1">
            <a:extLst>
              <a:ext uri="{FF2B5EF4-FFF2-40B4-BE49-F238E27FC236}">
                <a16:creationId xmlns:a16="http://schemas.microsoft.com/office/drawing/2014/main" id="{11CADFAF-8B09-A843-D08A-5FEB8AB2C380}"/>
              </a:ext>
            </a:extLst>
          </p:cNvPr>
          <p:cNvPicPr>
            <a:picLocks noChangeAspect="1"/>
          </p:cNvPicPr>
          <p:nvPr/>
        </p:nvPicPr>
        <p:blipFill>
          <a:blip r:embed="rId3"/>
          <a:srcRect l="12558" r="21408"/>
          <a:stretch>
            <a:fillRect/>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
        <p:nvSpPr>
          <p:cNvPr id="6" name="TextBox 5">
            <a:extLst>
              <a:ext uri="{FF2B5EF4-FFF2-40B4-BE49-F238E27FC236}">
                <a16:creationId xmlns:a16="http://schemas.microsoft.com/office/drawing/2014/main" id="{6ACA6ED1-A4C1-3DD6-A808-7371FDBD4D10}"/>
              </a:ext>
            </a:extLst>
          </p:cNvPr>
          <p:cNvSpPr txBox="1"/>
          <p:nvPr/>
        </p:nvSpPr>
        <p:spPr>
          <a:xfrm>
            <a:off x="541350" y="6488667"/>
            <a:ext cx="6140368"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9" name="TextBox 8">
            <a:extLst>
              <a:ext uri="{FF2B5EF4-FFF2-40B4-BE49-F238E27FC236}">
                <a16:creationId xmlns:a16="http://schemas.microsoft.com/office/drawing/2014/main" id="{E1FDEBB9-9F7C-08A7-19FC-0F8B778E5DE1}"/>
              </a:ext>
            </a:extLst>
          </p:cNvPr>
          <p:cNvSpPr txBox="1"/>
          <p:nvPr/>
        </p:nvSpPr>
        <p:spPr>
          <a:xfrm>
            <a:off x="9007998" y="6488658"/>
            <a:ext cx="6140368" cy="369332"/>
          </a:xfrm>
          <a:prstGeom prst="rect">
            <a:avLst/>
          </a:prstGeom>
          <a:noFill/>
        </p:spPr>
        <p:txBody>
          <a:bodyPr wrap="square">
            <a:spAutoFit/>
          </a:bodyPr>
          <a:lstStyle/>
          <a:p>
            <a:r>
              <a:rPr lang="en-GB" sz="1800" dirty="0">
                <a:solidFill>
                  <a:srgbClr val="FF0000"/>
                </a:solidFill>
              </a:rPr>
              <a:t>(Source: Authors own,2025)</a:t>
            </a:r>
            <a:endParaRPr lang="en-GB" dirty="0"/>
          </a:p>
        </p:txBody>
      </p:sp>
    </p:spTree>
    <p:extLst>
      <p:ext uri="{BB962C8B-B14F-4D97-AF65-F5344CB8AC3E}">
        <p14:creationId xmlns:p14="http://schemas.microsoft.com/office/powerpoint/2010/main" val="35376661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37ED66F-0E47-A3DB-6F1C-19409D0F6C0E}"/>
              </a:ext>
            </a:extLst>
          </p:cNvPr>
          <p:cNvSpPr txBox="1"/>
          <p:nvPr/>
        </p:nvSpPr>
        <p:spPr>
          <a:xfrm>
            <a:off x="725805" y="101124"/>
            <a:ext cx="3627119" cy="2652363"/>
          </a:xfrm>
          <a:prstGeom prst="rect">
            <a:avLst/>
          </a:prstGeom>
        </p:spPr>
        <p:txBody>
          <a:bodyPr vert="horz" lIns="91440" tIns="45720" rIns="91440" bIns="45720" rtlCol="0">
            <a:normAutofit/>
          </a:bodyPr>
          <a:lstStyle/>
          <a:p>
            <a:pPr>
              <a:lnSpc>
                <a:spcPct val="90000"/>
              </a:lnSpc>
              <a:spcAft>
                <a:spcPts val="600"/>
              </a:spcAft>
            </a:pPr>
            <a:r>
              <a:rPr lang="en-GB" sz="2400" dirty="0"/>
              <a:t>Looks like someone is absolutely loving their new home and settled right in! This squirrel is clearly enjoying every moment in his cozy new home we made.</a:t>
            </a:r>
            <a:endParaRPr lang="en-US" sz="2200" dirty="0"/>
          </a:p>
        </p:txBody>
      </p:sp>
      <p:pic>
        <p:nvPicPr>
          <p:cNvPr id="3" name="Picture 2" descr="A squirrel sleeping on a bird house&#10;&#10;AI-generated content may be incorrect.">
            <a:extLst>
              <a:ext uri="{FF2B5EF4-FFF2-40B4-BE49-F238E27FC236}">
                <a16:creationId xmlns:a16="http://schemas.microsoft.com/office/drawing/2014/main" id="{A812E9EF-9BF4-6CA4-FCB3-C85AAF0405AF}"/>
              </a:ext>
            </a:extLst>
          </p:cNvPr>
          <p:cNvPicPr>
            <a:picLocks noChangeAspect="1"/>
          </p:cNvPicPr>
          <p:nvPr/>
        </p:nvPicPr>
        <p:blipFill>
          <a:blip r:embed="rId3">
            <a:extLst>
              <a:ext uri="{28A0092B-C50C-407E-A947-70E740481C1C}">
                <a14:useLocalDpi xmlns:a14="http://schemas.microsoft.com/office/drawing/2010/main" val="0"/>
              </a:ext>
            </a:extLst>
          </a:blip>
          <a:srcRect t="16919" r="-1" b="27000"/>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52BF27FF-93DB-6AD7-90A9-4744EF878A5C}"/>
              </a:ext>
            </a:extLst>
          </p:cNvPr>
          <p:cNvSpPr txBox="1"/>
          <p:nvPr/>
        </p:nvSpPr>
        <p:spPr>
          <a:xfrm>
            <a:off x="1809750" y="3619500"/>
            <a:ext cx="1579278" cy="369332"/>
          </a:xfrm>
          <a:prstGeom prst="rect">
            <a:avLst/>
          </a:prstGeom>
          <a:noFill/>
        </p:spPr>
        <p:txBody>
          <a:bodyPr wrap="none" rtlCol="0">
            <a:spAutoFit/>
          </a:bodyPr>
          <a:lstStyle/>
          <a:p>
            <a:r>
              <a:rPr lang="en-GB" dirty="0"/>
              <a:t>                              </a:t>
            </a:r>
          </a:p>
        </p:txBody>
      </p:sp>
      <p:sp>
        <p:nvSpPr>
          <p:cNvPr id="6" name="TextBox 5">
            <a:extLst>
              <a:ext uri="{FF2B5EF4-FFF2-40B4-BE49-F238E27FC236}">
                <a16:creationId xmlns:a16="http://schemas.microsoft.com/office/drawing/2014/main" id="{AE5FBE3A-71D3-FAE4-71D8-E732803D0446}"/>
              </a:ext>
            </a:extLst>
          </p:cNvPr>
          <p:cNvSpPr txBox="1"/>
          <p:nvPr/>
        </p:nvSpPr>
        <p:spPr>
          <a:xfrm>
            <a:off x="291312" y="2997524"/>
            <a:ext cx="4172256" cy="3477875"/>
          </a:xfrm>
          <a:prstGeom prst="rect">
            <a:avLst/>
          </a:prstGeom>
          <a:noFill/>
        </p:spPr>
        <p:txBody>
          <a:bodyPr wrap="square" rtlCol="0">
            <a:spAutoFit/>
          </a:bodyPr>
          <a:lstStyle/>
          <a:p>
            <a:r>
              <a:rPr lang="en-GB" sz="2000" dirty="0"/>
              <a:t>The John Muir Award really brought the "Wild" element closer to home. Creating this house allowed me to actively help local wildlife, demonstrating "Care" for nature. It's not just about grand landscapes; seeing this happy squirrel so comfortable truly highlights the importance of making a difference and providing safe havens in our immediate environment.</a:t>
            </a:r>
          </a:p>
        </p:txBody>
      </p:sp>
      <p:sp>
        <p:nvSpPr>
          <p:cNvPr id="8" name="TextBox 7">
            <a:extLst>
              <a:ext uri="{FF2B5EF4-FFF2-40B4-BE49-F238E27FC236}">
                <a16:creationId xmlns:a16="http://schemas.microsoft.com/office/drawing/2014/main" id="{1C27AC97-1550-BDDC-A48B-F0A1DB26357F}"/>
              </a:ext>
            </a:extLst>
          </p:cNvPr>
          <p:cNvSpPr txBox="1"/>
          <p:nvPr/>
        </p:nvSpPr>
        <p:spPr>
          <a:xfrm>
            <a:off x="7908402" y="6475399"/>
            <a:ext cx="6140368" cy="369332"/>
          </a:xfrm>
          <a:prstGeom prst="rect">
            <a:avLst/>
          </a:prstGeom>
          <a:noFill/>
        </p:spPr>
        <p:txBody>
          <a:bodyPr wrap="square">
            <a:spAutoFit/>
          </a:bodyPr>
          <a:lstStyle/>
          <a:p>
            <a:r>
              <a:rPr lang="en-GB" sz="1800" dirty="0">
                <a:solidFill>
                  <a:srgbClr val="FF0000"/>
                </a:solidFill>
              </a:rPr>
              <a:t>(Source: Authors own,2025)</a:t>
            </a:r>
            <a:endParaRPr lang="en-GB" dirty="0"/>
          </a:p>
        </p:txBody>
      </p:sp>
    </p:spTree>
    <p:extLst>
      <p:ext uri="{BB962C8B-B14F-4D97-AF65-F5344CB8AC3E}">
        <p14:creationId xmlns:p14="http://schemas.microsoft.com/office/powerpoint/2010/main" val="8944227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E1EB4EC8-129B-A791-23B2-C43CEDC712FC}"/>
              </a:ext>
            </a:extLst>
          </p:cNvPr>
          <p:cNvSpPr txBox="1"/>
          <p:nvPr/>
        </p:nvSpPr>
        <p:spPr>
          <a:xfrm>
            <a:off x="0" y="0"/>
            <a:ext cx="12192000" cy="6858000"/>
          </a:xfrm>
          <a:prstGeom prst="rect">
            <a:avLst/>
          </a:prstGeom>
          <a:solidFill>
            <a:schemeClr val="accent6">
              <a:lumMod val="20000"/>
              <a:lumOff val="80000"/>
            </a:schemeClr>
          </a:solidFill>
        </p:spPr>
        <p:txBody>
          <a:bodyPr wrap="square" rtlCol="0">
            <a:spAutoFit/>
          </a:bodyPr>
          <a:lstStyle/>
          <a:p>
            <a:endParaRPr lang="en-GB" dirty="0"/>
          </a:p>
        </p:txBody>
      </p:sp>
      <p:pic>
        <p:nvPicPr>
          <p:cNvPr id="12" name="Picture 11">
            <a:extLst>
              <a:ext uri="{FF2B5EF4-FFF2-40B4-BE49-F238E27FC236}">
                <a16:creationId xmlns:a16="http://schemas.microsoft.com/office/drawing/2014/main" id="{4B5A97A2-1C5F-F859-6E05-2235776AACAE}"/>
              </a:ext>
            </a:extLst>
          </p:cNvPr>
          <p:cNvPicPr>
            <a:picLocks noChangeAspect="1"/>
          </p:cNvPicPr>
          <p:nvPr/>
        </p:nvPicPr>
        <p:blipFill>
          <a:blip r:embed="rId3"/>
          <a:stretch>
            <a:fillRect/>
          </a:stretch>
        </p:blipFill>
        <p:spPr>
          <a:xfrm>
            <a:off x="3138055" y="2450402"/>
            <a:ext cx="7076209" cy="2759835"/>
          </a:xfrm>
          <a:prstGeom prst="rect">
            <a:avLst/>
          </a:prstGeom>
        </p:spPr>
      </p:pic>
      <p:sp>
        <p:nvSpPr>
          <p:cNvPr id="2" name="Rectangle 1">
            <a:extLst>
              <a:ext uri="{FF2B5EF4-FFF2-40B4-BE49-F238E27FC236}">
                <a16:creationId xmlns:a16="http://schemas.microsoft.com/office/drawing/2014/main" id="{D5D87E97-C145-6052-9A79-24F5012B1652}"/>
              </a:ext>
            </a:extLst>
          </p:cNvPr>
          <p:cNvSpPr/>
          <p:nvPr/>
        </p:nvSpPr>
        <p:spPr>
          <a:xfrm>
            <a:off x="184994" y="155309"/>
            <a:ext cx="9049337" cy="646331"/>
          </a:xfrm>
          <a:prstGeom prst="rect">
            <a:avLst/>
          </a:prstGeom>
          <a:noFill/>
        </p:spPr>
        <p:txBody>
          <a:bodyPr wrap="none" lIns="91440" tIns="45720" rIns="91440" bIns="45720">
            <a:spAutoFit/>
          </a:bodyPr>
          <a:lstStyle/>
          <a:p>
            <a:pPr algn="ctr"/>
            <a:r>
              <a:rPr lang="en-US" sz="36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Where it all began and where its all going ..</a:t>
            </a:r>
            <a:endParaRPr lang="en-US" sz="36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3" name="TextBox 2">
            <a:extLst>
              <a:ext uri="{FF2B5EF4-FFF2-40B4-BE49-F238E27FC236}">
                <a16:creationId xmlns:a16="http://schemas.microsoft.com/office/drawing/2014/main" id="{D1242DCF-2626-ED45-E6F2-CAAF7737BA46}"/>
              </a:ext>
            </a:extLst>
          </p:cNvPr>
          <p:cNvSpPr txBox="1"/>
          <p:nvPr/>
        </p:nvSpPr>
        <p:spPr>
          <a:xfrm>
            <a:off x="5678632" y="2971800"/>
            <a:ext cx="914400" cy="914400"/>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8F359867-E21F-89DC-D5FA-FC9213B04C90}"/>
              </a:ext>
            </a:extLst>
          </p:cNvPr>
          <p:cNvSpPr txBox="1"/>
          <p:nvPr/>
        </p:nvSpPr>
        <p:spPr>
          <a:xfrm>
            <a:off x="4239491" y="2774373"/>
            <a:ext cx="1423554" cy="369332"/>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A50E0673-0304-6ECD-AE62-66FEEB83DF74}"/>
              </a:ext>
            </a:extLst>
          </p:cNvPr>
          <p:cNvSpPr txBox="1"/>
          <p:nvPr/>
        </p:nvSpPr>
        <p:spPr>
          <a:xfrm>
            <a:off x="5678632" y="2971800"/>
            <a:ext cx="914400" cy="914400"/>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72159C14-CB87-A1EE-B894-70A1D80A5FC8}"/>
              </a:ext>
            </a:extLst>
          </p:cNvPr>
          <p:cNvSpPr txBox="1"/>
          <p:nvPr/>
        </p:nvSpPr>
        <p:spPr>
          <a:xfrm>
            <a:off x="581890" y="1046827"/>
            <a:ext cx="10162309" cy="1754326"/>
          </a:xfrm>
          <a:prstGeom prst="rect">
            <a:avLst/>
          </a:prstGeom>
          <a:noFill/>
        </p:spPr>
        <p:txBody>
          <a:bodyPr wrap="square" rtlCol="0">
            <a:spAutoFit/>
          </a:bodyPr>
          <a:lstStyle/>
          <a:p>
            <a:pPr>
              <a:buNone/>
            </a:pPr>
            <a:r>
              <a:rPr lang="en-GB" dirty="0"/>
              <a:t>This garden is more than just a space it’s a living continuation of lessons learned long ago during those Sunday walks with my grandparents. </a:t>
            </a:r>
          </a:p>
          <a:p>
            <a:pPr>
              <a:buNone/>
            </a:pPr>
            <a:endParaRPr lang="en-GB" dirty="0"/>
          </a:p>
          <a:p>
            <a:pPr>
              <a:buNone/>
            </a:pPr>
            <a:r>
              <a:rPr lang="en-GB" dirty="0"/>
              <a:t>They quietly showed me that nature deserves respect and attention. Though I didn’t realise it at the time, they were teaching me a way of learning rooted in wonder, experience, and deep connection to the world around me.</a:t>
            </a:r>
          </a:p>
        </p:txBody>
      </p:sp>
      <p:sp>
        <p:nvSpPr>
          <p:cNvPr id="10" name="TextBox 9">
            <a:extLst>
              <a:ext uri="{FF2B5EF4-FFF2-40B4-BE49-F238E27FC236}">
                <a16:creationId xmlns:a16="http://schemas.microsoft.com/office/drawing/2014/main" id="{C5DF3C2B-2775-2676-0232-3206D832DA24}"/>
              </a:ext>
            </a:extLst>
          </p:cNvPr>
          <p:cNvSpPr txBox="1"/>
          <p:nvPr/>
        </p:nvSpPr>
        <p:spPr>
          <a:xfrm>
            <a:off x="301215" y="5210237"/>
            <a:ext cx="11618258" cy="1477328"/>
          </a:xfrm>
          <a:prstGeom prst="rect">
            <a:avLst/>
          </a:prstGeom>
          <a:noFill/>
        </p:spPr>
        <p:txBody>
          <a:bodyPr wrap="square" rtlCol="0">
            <a:spAutoFit/>
          </a:bodyPr>
          <a:lstStyle/>
          <a:p>
            <a:r>
              <a:rPr lang="en-GB" dirty="0"/>
              <a:t>I plan to plant more native shrubs that offer food and shelter for birds and insects, and by doing so I will also be honouring those early lessons. </a:t>
            </a:r>
          </a:p>
          <a:p>
            <a:endParaRPr lang="en-GB" dirty="0"/>
          </a:p>
          <a:p>
            <a:r>
              <a:rPr lang="en-GB" dirty="0"/>
              <a:t>One of my biggest dreams is to build a small wildlife pond a safe space for frogs, dragonflies, and even thirsty birds on hot days. This will also be a gentle reminder of the riverbanks where I first felt awe.</a:t>
            </a:r>
          </a:p>
        </p:txBody>
      </p:sp>
      <p:sp>
        <p:nvSpPr>
          <p:cNvPr id="7" name="TextBox 6">
            <a:extLst>
              <a:ext uri="{FF2B5EF4-FFF2-40B4-BE49-F238E27FC236}">
                <a16:creationId xmlns:a16="http://schemas.microsoft.com/office/drawing/2014/main" id="{3CB024C6-F48C-744E-C0D4-E02632963FFB}"/>
              </a:ext>
            </a:extLst>
          </p:cNvPr>
          <p:cNvSpPr txBox="1"/>
          <p:nvPr/>
        </p:nvSpPr>
        <p:spPr>
          <a:xfrm>
            <a:off x="7258249" y="4840905"/>
            <a:ext cx="6094070" cy="369332"/>
          </a:xfrm>
          <a:prstGeom prst="rect">
            <a:avLst/>
          </a:prstGeom>
          <a:noFill/>
        </p:spPr>
        <p:txBody>
          <a:bodyPr wrap="square">
            <a:spAutoFit/>
          </a:bodyPr>
          <a:lstStyle/>
          <a:p>
            <a:r>
              <a:rPr lang="en-GB" sz="1800" dirty="0">
                <a:solidFill>
                  <a:srgbClr val="FF0000"/>
                </a:solidFill>
              </a:rPr>
              <a:t>(Source: Authors own,2025)</a:t>
            </a:r>
            <a:endParaRPr lang="en-GB" dirty="0"/>
          </a:p>
        </p:txBody>
      </p:sp>
    </p:spTree>
    <p:extLst>
      <p:ext uri="{BB962C8B-B14F-4D97-AF65-F5344CB8AC3E}">
        <p14:creationId xmlns:p14="http://schemas.microsoft.com/office/powerpoint/2010/main" val="32611207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29A71C6-25E1-21E9-91F8-B7B1D63C04E6}"/>
              </a:ext>
            </a:extLst>
          </p:cNvPr>
          <p:cNvPicPr>
            <a:picLocks noChangeAspect="1"/>
          </p:cNvPicPr>
          <p:nvPr/>
        </p:nvPicPr>
        <p:blipFill>
          <a:blip r:embed="rId2"/>
          <a:srcRect t="6108" b="17426"/>
          <a:stretch>
            <a:fillRect/>
          </a:stretch>
        </p:blipFill>
        <p:spPr>
          <a:xfrm rot="16200000">
            <a:off x="347416" y="-357302"/>
            <a:ext cx="6858000" cy="7572605"/>
          </a:xfrm>
          <a:prstGeom prst="rect">
            <a:avLst/>
          </a:prstGeom>
        </p:spPr>
      </p:pic>
      <p:cxnSp>
        <p:nvCxnSpPr>
          <p:cNvPr id="12" name="Straight Connector 11">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Rectangle 1">
            <a:extLst>
              <a:ext uri="{FF2B5EF4-FFF2-40B4-BE49-F238E27FC236}">
                <a16:creationId xmlns:a16="http://schemas.microsoft.com/office/drawing/2014/main" id="{D99C32CD-E6C5-4305-C55F-378FAB2D57CD}"/>
              </a:ext>
            </a:extLst>
          </p:cNvPr>
          <p:cNvSpPr>
            <a:spLocks noChangeArrowheads="1"/>
          </p:cNvSpPr>
          <p:nvPr/>
        </p:nvSpPr>
        <p:spPr bwMode="auto">
          <a:xfrm>
            <a:off x="7562719" y="1"/>
            <a:ext cx="4629281" cy="68580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fontScale="25000" lnSpcReduction="20000"/>
          </a:bodyPr>
          <a:lstStyle/>
          <a:p>
            <a:pPr marR="0" lvl="0" fontAlgn="base">
              <a:lnSpc>
                <a:spcPct val="90000"/>
              </a:lnSpc>
              <a:spcBef>
                <a:spcPct val="0"/>
              </a:spcBef>
              <a:spcAft>
                <a:spcPts val="600"/>
              </a:spcAft>
              <a:buClrTx/>
              <a:buSzTx/>
              <a:tabLst/>
            </a:pPr>
            <a:r>
              <a:rPr kumimoji="0" lang="en-US" altLang="en-US" sz="7200" b="1" i="0" u="none" strike="noStrike" cap="none" normalizeH="0" baseline="0" dirty="0">
                <a:ln>
                  <a:noFill/>
                </a:ln>
                <a:effectLst/>
              </a:rPr>
              <a:t>From Fast Fashion to Thoughtful Living</a:t>
            </a: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3600" b="1" dirty="0"/>
          </a:p>
          <a:p>
            <a:pPr fontAlgn="base">
              <a:lnSpc>
                <a:spcPct val="90000"/>
              </a:lnSpc>
              <a:spcBef>
                <a:spcPct val="0"/>
              </a:spcBef>
              <a:spcAft>
                <a:spcPts val="600"/>
              </a:spcAft>
            </a:pPr>
            <a:r>
              <a:rPr lang="en-US" sz="6400" dirty="0"/>
              <a:t>I’m committed to reducing plastic waste and composting naturally, believing the land deserves careful, thoughtful stewardship. </a:t>
            </a:r>
          </a:p>
          <a:p>
            <a:pPr fontAlgn="base">
              <a:lnSpc>
                <a:spcPct val="90000"/>
              </a:lnSpc>
              <a:spcBef>
                <a:spcPct val="0"/>
              </a:spcBef>
              <a:spcAft>
                <a:spcPts val="600"/>
              </a:spcAft>
            </a:pPr>
            <a:endParaRPr kumimoji="0" lang="en-US" altLang="en-US" sz="6400" b="1" i="0" u="none" strike="noStrike" cap="none" normalizeH="0" baseline="0" dirty="0">
              <a:ln>
                <a:noFill/>
              </a:ln>
              <a:effectLst/>
            </a:endParaRPr>
          </a:p>
          <a:p>
            <a:pPr marR="0" lvl="0" fontAlgn="base">
              <a:lnSpc>
                <a:spcPct val="90000"/>
              </a:lnSpc>
              <a:spcBef>
                <a:spcPct val="0"/>
              </a:spcBef>
              <a:spcAft>
                <a:spcPts val="600"/>
              </a:spcAft>
              <a:buClrTx/>
              <a:buSzTx/>
              <a:tabLst/>
            </a:pPr>
            <a:r>
              <a:rPr kumimoji="0" lang="en-US" altLang="en-US" sz="6400" b="0" i="0" u="none" strike="noStrike" cap="none" normalizeH="0" baseline="0" dirty="0">
                <a:ln>
                  <a:noFill/>
                </a:ln>
                <a:effectLst/>
              </a:rPr>
              <a:t>Caring for the environment doesn’t stop at the garden. During my time at university, I created this poster to raise awareness about the environmental cost of fast fashion. The industry is one of the planet’s biggest polluters—affecting water, land, and even the climate.</a:t>
            </a:r>
            <a:endParaRPr lang="en-US" altLang="en-US" sz="6400" dirty="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6400" b="0" i="0" u="none" strike="noStrike" cap="none" normalizeH="0" baseline="0" dirty="0">
              <a:ln>
                <a:noFill/>
              </a:ln>
              <a:effectLst/>
            </a:endParaRPr>
          </a:p>
          <a:p>
            <a:pPr marR="0" lvl="0" fontAlgn="base">
              <a:lnSpc>
                <a:spcPct val="90000"/>
              </a:lnSpc>
              <a:spcBef>
                <a:spcPct val="0"/>
              </a:spcBef>
              <a:spcAft>
                <a:spcPts val="600"/>
              </a:spcAft>
              <a:buClrTx/>
              <a:buSzTx/>
              <a:tabLst/>
            </a:pPr>
            <a:r>
              <a:rPr kumimoji="0" lang="en-US" altLang="en-US" sz="6400" b="0" i="0" u="none" strike="noStrike" cap="none" normalizeH="0" baseline="0" dirty="0">
                <a:ln>
                  <a:noFill/>
                </a:ln>
                <a:effectLst/>
              </a:rPr>
              <a:t>This work helped shape my commitment to sustainability. It reminded me that the choices we make—what we wear, what we throw away, what we reuse are all part of the same ecosystem.</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6400" b="0" i="0" u="none" strike="noStrike" cap="none" normalizeH="0" baseline="0" dirty="0">
              <a:ln>
                <a:noFill/>
              </a:ln>
              <a:effectLst/>
            </a:endParaRPr>
          </a:p>
          <a:p>
            <a:pPr marR="0" lvl="0" fontAlgn="base">
              <a:lnSpc>
                <a:spcPct val="90000"/>
              </a:lnSpc>
              <a:spcBef>
                <a:spcPct val="0"/>
              </a:spcBef>
              <a:spcAft>
                <a:spcPts val="600"/>
              </a:spcAft>
              <a:buClrTx/>
              <a:buSzTx/>
              <a:tabLst/>
            </a:pPr>
            <a:r>
              <a:rPr kumimoji="0" lang="en-US" altLang="en-US" sz="6400" b="0" i="0" u="none" strike="noStrike" cap="none" normalizeH="0" baseline="0" dirty="0">
                <a:ln>
                  <a:noFill/>
                </a:ln>
                <a:effectLst/>
              </a:rPr>
              <a:t>That mindset carries through to my John Muir </a:t>
            </a:r>
            <a:r>
              <a:rPr kumimoji="0" lang="en-US" altLang="en-US" sz="6400" b="0" i="0" strike="noStrike" cap="none" normalizeH="0" baseline="0" dirty="0">
                <a:ln>
                  <a:noFill/>
                </a:ln>
                <a:effectLst/>
              </a:rPr>
              <a:t>Award journey:</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6400" b="0" i="0" strike="noStrike" cap="none" normalizeH="0" baseline="0" dirty="0">
                <a:ln>
                  <a:noFill/>
                </a:ln>
                <a:effectLst/>
              </a:rPr>
              <a:t>I reduce plastic waste in the garden.</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6400" b="0" i="0" strike="noStrike" cap="none" normalizeH="0" baseline="0" dirty="0">
                <a:ln>
                  <a:noFill/>
                </a:ln>
                <a:effectLst/>
              </a:rPr>
              <a:t>I compost naturally.</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6400" b="0" i="0" strike="noStrike" cap="none" normalizeH="0" baseline="0" dirty="0">
                <a:ln>
                  <a:noFill/>
                </a:ln>
                <a:effectLst/>
              </a:rPr>
              <a:t>I choose second-hand or ethically made clothing.</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6400" b="0" i="0" strike="noStrike" cap="none" normalizeH="0" baseline="0" dirty="0">
                <a:ln>
                  <a:noFill/>
                </a:ln>
                <a:effectLst/>
              </a:rPr>
              <a:t>I think about long-term impact in everything I do.</a:t>
            </a:r>
          </a:p>
          <a:p>
            <a:pPr marR="0" lvl="0" fontAlgn="base">
              <a:lnSpc>
                <a:spcPct val="90000"/>
              </a:lnSpc>
              <a:spcBef>
                <a:spcPct val="0"/>
              </a:spcBef>
              <a:spcAft>
                <a:spcPts val="600"/>
              </a:spcAft>
              <a:buClrTx/>
              <a:buSzTx/>
              <a:tabLst/>
            </a:pPr>
            <a:endParaRPr kumimoji="0" lang="en-US" altLang="en-US" sz="6400" b="0" i="0" strike="noStrike" cap="none" normalizeH="0" baseline="0" dirty="0">
              <a:ln>
                <a:noFill/>
              </a:ln>
              <a:effectLst/>
            </a:endParaRPr>
          </a:p>
          <a:p>
            <a:pPr marR="0" lvl="0" fontAlgn="base">
              <a:lnSpc>
                <a:spcPct val="90000"/>
              </a:lnSpc>
              <a:spcBef>
                <a:spcPct val="0"/>
              </a:spcBef>
              <a:spcAft>
                <a:spcPts val="600"/>
              </a:spcAft>
              <a:buClrTx/>
              <a:buSzTx/>
              <a:tabLst/>
            </a:pPr>
            <a:r>
              <a:rPr kumimoji="0" lang="en-US" altLang="en-US" sz="6400" b="0" i="0" strike="noStrike" cap="none" normalizeH="0" baseline="0" dirty="0">
                <a:ln>
                  <a:noFill/>
                </a:ln>
                <a:effectLst/>
              </a:rPr>
              <a:t>Environmental stewardship isn’t just about the outdoors</a:t>
            </a:r>
            <a:r>
              <a:rPr lang="en-US" altLang="en-US" sz="6400" dirty="0"/>
              <a:t>, </a:t>
            </a:r>
            <a:r>
              <a:rPr kumimoji="0" lang="en-US" altLang="en-US" sz="6400" b="0" i="0" strike="noStrike" cap="none" normalizeH="0" baseline="0" dirty="0">
                <a:ln>
                  <a:noFill/>
                </a:ln>
                <a:effectLst/>
              </a:rPr>
              <a:t>it’s a way of thinking, living, and respecting all systems we’re part of.</a:t>
            </a:r>
          </a:p>
          <a:p>
            <a:pPr marR="0" lvl="0" fontAlgn="base">
              <a:lnSpc>
                <a:spcPct val="90000"/>
              </a:lnSpc>
              <a:spcBef>
                <a:spcPct val="0"/>
              </a:spcBef>
              <a:spcAft>
                <a:spcPts val="600"/>
              </a:spcAft>
              <a:buClrTx/>
              <a:buSzTx/>
              <a:tabLst/>
            </a:pPr>
            <a:endParaRPr kumimoji="0" lang="en-US" altLang="en-US" sz="7200" b="1" i="0" u="sng" strike="noStrike" cap="none" normalizeH="0" baseline="0" dirty="0">
              <a:ln>
                <a:noFill/>
              </a:ln>
              <a:solidFill>
                <a:srgbClr val="FF0000"/>
              </a:solidFill>
              <a:effectLst/>
            </a:endParaRPr>
          </a:p>
          <a:p>
            <a:pPr marR="0" lvl="0" fontAlgn="base">
              <a:lnSpc>
                <a:spcPct val="90000"/>
              </a:lnSpc>
              <a:spcBef>
                <a:spcPct val="0"/>
              </a:spcBef>
              <a:spcAft>
                <a:spcPts val="600"/>
              </a:spcAft>
              <a:buClrTx/>
              <a:buSzTx/>
              <a:tabLst/>
            </a:pPr>
            <a:r>
              <a:rPr kumimoji="0" lang="en-US" altLang="en-US" sz="6400" b="1" i="0" strike="noStrike" cap="none" normalizeH="0" baseline="0" dirty="0">
                <a:ln>
                  <a:noFill/>
                </a:ln>
                <a:solidFill>
                  <a:srgbClr val="FF0000"/>
                </a:solidFill>
                <a:effectLst/>
              </a:rPr>
              <a:t>This poster reminds me that wildness isn’t just something we protect—it’s something we live out.</a:t>
            </a: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500" dirty="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500" b="0" i="0" strike="noStrike" cap="none" normalizeH="0" baseline="0" dirty="0">
              <a:ln>
                <a:noFill/>
              </a:ln>
              <a:effectLst/>
            </a:endParaRPr>
          </a:p>
        </p:txBody>
      </p:sp>
      <p:sp>
        <p:nvSpPr>
          <p:cNvPr id="3" name="TextBox 2">
            <a:extLst>
              <a:ext uri="{FF2B5EF4-FFF2-40B4-BE49-F238E27FC236}">
                <a16:creationId xmlns:a16="http://schemas.microsoft.com/office/drawing/2014/main" id="{43FB9518-22C5-C33B-7484-BFFE4E19E043}"/>
              </a:ext>
            </a:extLst>
          </p:cNvPr>
          <p:cNvSpPr txBox="1"/>
          <p:nvPr/>
        </p:nvSpPr>
        <p:spPr>
          <a:xfrm>
            <a:off x="-118641" y="6488670"/>
            <a:ext cx="6452886" cy="369332"/>
          </a:xfrm>
          <a:prstGeom prst="rect">
            <a:avLst/>
          </a:prstGeom>
          <a:noFill/>
        </p:spPr>
        <p:txBody>
          <a:bodyPr wrap="square">
            <a:spAutoFit/>
          </a:bodyPr>
          <a:lstStyle/>
          <a:p>
            <a:r>
              <a:rPr lang="en-GB" sz="1800" dirty="0">
                <a:solidFill>
                  <a:srgbClr val="FF0000"/>
                </a:solidFill>
              </a:rPr>
              <a:t>(Source: Authors own,2025)</a:t>
            </a:r>
            <a:endParaRPr lang="en-GB" dirty="0"/>
          </a:p>
        </p:txBody>
      </p:sp>
    </p:spTree>
    <p:extLst>
      <p:ext uri="{BB962C8B-B14F-4D97-AF65-F5344CB8AC3E}">
        <p14:creationId xmlns:p14="http://schemas.microsoft.com/office/powerpoint/2010/main" val="38284432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88AC8A8-D1A2-F946-EE89-03E344D7BFB8}"/>
              </a:ext>
            </a:extLst>
          </p:cNvPr>
          <p:cNvPicPr>
            <a:picLocks noChangeAspect="1"/>
          </p:cNvPicPr>
          <p:nvPr/>
        </p:nvPicPr>
        <p:blipFill>
          <a:blip r:embed="rId3"/>
          <a:srcRect l="10779" r="8147" b="-1"/>
          <a:stretch>
            <a:fillRect/>
          </a:stretch>
        </p:blipFill>
        <p:spPr>
          <a:xfrm>
            <a:off x="2522356"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595A337-2078-78C9-3E16-920749C513A7}"/>
              </a:ext>
            </a:extLst>
          </p:cNvPr>
          <p:cNvSpPr txBox="1"/>
          <p:nvPr/>
        </p:nvSpPr>
        <p:spPr>
          <a:xfrm>
            <a:off x="1" y="408790"/>
            <a:ext cx="4025688" cy="6449199"/>
          </a:xfrm>
          <a:prstGeom prst="rect">
            <a:avLst/>
          </a:prstGeom>
        </p:spPr>
        <p:txBody>
          <a:bodyPr vert="horz" lIns="91440" tIns="45720" rIns="91440" bIns="45720" rtlCol="0">
            <a:normAutofit fontScale="77500" lnSpcReduction="20000"/>
          </a:bodyPr>
          <a:lstStyle/>
          <a:p>
            <a:pPr>
              <a:lnSpc>
                <a:spcPct val="90000"/>
              </a:lnSpc>
              <a:spcAft>
                <a:spcPts val="600"/>
              </a:spcAft>
            </a:pPr>
            <a:r>
              <a:rPr lang="en-US" sz="3100" dirty="0"/>
              <a:t>According to Bronfenbrenner’s Ecological Systems Theory, small places like this garden are connected to larger personal, social, and ecological systems, what happens here ripples out in ways we might not always see (Bronfenbrenner, 1979). What I do in this garden matters far beyond its borders.</a:t>
            </a:r>
          </a:p>
          <a:p>
            <a:pPr indent="-228600">
              <a:lnSpc>
                <a:spcPct val="90000"/>
              </a:lnSpc>
              <a:spcAft>
                <a:spcPts val="600"/>
              </a:spcAft>
              <a:buFont typeface="Arial" panose="020B0604020202020204" pitchFamily="34" charset="0"/>
              <a:buChar char="•"/>
            </a:pPr>
            <a:endParaRPr lang="en-US" sz="3100" dirty="0"/>
          </a:p>
          <a:p>
            <a:pPr>
              <a:lnSpc>
                <a:spcPct val="90000"/>
              </a:lnSpc>
              <a:spcAft>
                <a:spcPts val="600"/>
              </a:spcAft>
            </a:pPr>
            <a:r>
              <a:rPr lang="en-US" sz="3100" dirty="0"/>
              <a:t>This is where memory meets intention and where the wild can truly have a future.</a:t>
            </a:r>
          </a:p>
          <a:p>
            <a:pPr indent="-228600">
              <a:lnSpc>
                <a:spcPct val="90000"/>
              </a:lnSpc>
              <a:spcAft>
                <a:spcPts val="600"/>
              </a:spcAft>
              <a:buFont typeface="Arial" panose="020B0604020202020204" pitchFamily="34" charset="0"/>
              <a:buChar char="•"/>
            </a:pPr>
            <a:endParaRPr lang="en-US" sz="3100" dirty="0"/>
          </a:p>
          <a:p>
            <a:pPr>
              <a:lnSpc>
                <a:spcPct val="90000"/>
              </a:lnSpc>
              <a:spcAft>
                <a:spcPts val="600"/>
              </a:spcAft>
            </a:pPr>
            <a:r>
              <a:rPr lang="en-US" sz="3100" dirty="0"/>
              <a:t>I’m only just beginning. Over time, I want this garden to become a true sanctuary for wildlife, for my family, and for the community. </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p:txBody>
      </p:sp>
      <p:sp>
        <p:nvSpPr>
          <p:cNvPr id="2" name="TextBox 1">
            <a:extLst>
              <a:ext uri="{FF2B5EF4-FFF2-40B4-BE49-F238E27FC236}">
                <a16:creationId xmlns:a16="http://schemas.microsoft.com/office/drawing/2014/main" id="{06C73354-3E48-D532-B6C6-90FE600A8382}"/>
              </a:ext>
            </a:extLst>
          </p:cNvPr>
          <p:cNvSpPr txBox="1"/>
          <p:nvPr/>
        </p:nvSpPr>
        <p:spPr>
          <a:xfrm>
            <a:off x="5382228" y="6180881"/>
            <a:ext cx="4664597" cy="461665"/>
          </a:xfrm>
          <a:prstGeom prst="rect">
            <a:avLst/>
          </a:prstGeom>
          <a:noFill/>
        </p:spPr>
        <p:txBody>
          <a:bodyPr wrap="square" rtlCol="0">
            <a:spAutoFit/>
          </a:bodyPr>
          <a:lstStyle/>
          <a:p>
            <a:r>
              <a:rPr lang="en-GB" sz="2400" dirty="0">
                <a:solidFill>
                  <a:srgbClr val="FF0000"/>
                </a:solidFill>
              </a:rPr>
              <a:t>(Source: </a:t>
            </a:r>
            <a:r>
              <a:rPr lang="en-GB" sz="2400" dirty="0" err="1">
                <a:solidFill>
                  <a:srgbClr val="FF0000"/>
                </a:solidFill>
              </a:rPr>
              <a:t>Dreamstime</a:t>
            </a:r>
            <a:r>
              <a:rPr lang="en-GB" sz="2400" dirty="0">
                <a:solidFill>
                  <a:srgbClr val="FF0000"/>
                </a:solidFill>
              </a:rPr>
              <a:t>, no date)</a:t>
            </a:r>
            <a:endParaRPr lang="en-GB" dirty="0">
              <a:solidFill>
                <a:srgbClr val="FF0000"/>
              </a:solidFill>
            </a:endParaRPr>
          </a:p>
        </p:txBody>
      </p:sp>
    </p:spTree>
    <p:extLst>
      <p:ext uri="{BB962C8B-B14F-4D97-AF65-F5344CB8AC3E}">
        <p14:creationId xmlns:p14="http://schemas.microsoft.com/office/powerpoint/2010/main" val="31397202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A4121561-392E-4887-9C1F-E06486064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AE577CA-5A24-92DA-EDED-DA0BDB836074}"/>
              </a:ext>
            </a:extLst>
          </p:cNvPr>
          <p:cNvPicPr>
            <a:picLocks noChangeAspect="1"/>
          </p:cNvPicPr>
          <p:nvPr/>
        </p:nvPicPr>
        <p:blipFill>
          <a:blip r:embed="rId3"/>
          <a:srcRect t="9721" b="9721"/>
          <a:stretch>
            <a:fillRect/>
          </a:stretch>
        </p:blipFill>
        <p:spPr>
          <a:xfrm>
            <a:off x="180753" y="10"/>
            <a:ext cx="4827181" cy="2780404"/>
          </a:xfrm>
          <a:prstGeom prst="rect">
            <a:avLst/>
          </a:prstGeom>
        </p:spPr>
      </p:pic>
      <p:pic>
        <p:nvPicPr>
          <p:cNvPr id="7" name="Picture 6">
            <a:extLst>
              <a:ext uri="{FF2B5EF4-FFF2-40B4-BE49-F238E27FC236}">
                <a16:creationId xmlns:a16="http://schemas.microsoft.com/office/drawing/2014/main" id="{E1595764-D5B1-E653-55B1-F2688CF2FE2B}"/>
              </a:ext>
            </a:extLst>
          </p:cNvPr>
          <p:cNvPicPr>
            <a:picLocks noChangeAspect="1"/>
          </p:cNvPicPr>
          <p:nvPr/>
        </p:nvPicPr>
        <p:blipFill>
          <a:blip r:embed="rId4"/>
          <a:srcRect t="4327" b="13717"/>
          <a:stretch>
            <a:fillRect/>
          </a:stretch>
        </p:blipFill>
        <p:spPr>
          <a:xfrm>
            <a:off x="180753" y="2961167"/>
            <a:ext cx="4827181" cy="3896833"/>
          </a:xfrm>
          <a:prstGeom prst="rect">
            <a:avLst/>
          </a:prstGeom>
        </p:spPr>
      </p:pic>
      <p:sp>
        <p:nvSpPr>
          <p:cNvPr id="3" name="TextBox 2">
            <a:extLst>
              <a:ext uri="{FF2B5EF4-FFF2-40B4-BE49-F238E27FC236}">
                <a16:creationId xmlns:a16="http://schemas.microsoft.com/office/drawing/2014/main" id="{33C34B60-DC42-4512-AFE7-237D3DB26799}"/>
              </a:ext>
            </a:extLst>
          </p:cNvPr>
          <p:cNvSpPr txBox="1"/>
          <p:nvPr/>
        </p:nvSpPr>
        <p:spPr>
          <a:xfrm>
            <a:off x="5188688" y="193637"/>
            <a:ext cx="6822559" cy="6487717"/>
          </a:xfrm>
          <a:prstGeom prst="rect">
            <a:avLst/>
          </a:prstGeom>
          <a:solidFill>
            <a:schemeClr val="accent6">
              <a:lumMod val="20000"/>
              <a:lumOff val="80000"/>
            </a:schemeClr>
          </a:solidFill>
        </p:spPr>
        <p:txBody>
          <a:bodyPr vert="horz" lIns="91440" tIns="45720" rIns="91440" bIns="45720" rtlCol="0">
            <a:normAutofit lnSpcReduction="10000"/>
          </a:bodyPr>
          <a:lstStyle/>
          <a:p>
            <a:pPr>
              <a:lnSpc>
                <a:spcPct val="90000"/>
              </a:lnSpc>
              <a:spcAft>
                <a:spcPts val="600"/>
              </a:spcAft>
            </a:pPr>
            <a:r>
              <a:rPr lang="en-US" sz="2600" b="1" dirty="0">
                <a:solidFill>
                  <a:schemeClr val="accent3"/>
                </a:solidFill>
              </a:rPr>
              <a:t>A Pond With Life And a Home of Their Own</a:t>
            </a:r>
          </a:p>
          <a:p>
            <a:pPr indent="-228600">
              <a:lnSpc>
                <a:spcPct val="90000"/>
              </a:lnSpc>
              <a:spcAft>
                <a:spcPts val="600"/>
              </a:spcAft>
              <a:buFont typeface="Arial" panose="020B0604020202020204" pitchFamily="34" charset="0"/>
              <a:buChar char="•"/>
            </a:pPr>
            <a:endParaRPr lang="en-US" sz="2000" b="1" dirty="0"/>
          </a:p>
          <a:p>
            <a:pPr>
              <a:lnSpc>
                <a:spcPct val="90000"/>
              </a:lnSpc>
              <a:spcAft>
                <a:spcPts val="600"/>
              </a:spcAft>
            </a:pPr>
            <a:r>
              <a:rPr lang="en-US" sz="2000" dirty="0"/>
              <a:t>As part of my dream to build a wildlife pond, I envisioned a place that would not only support frogs and dragonflies, but perhaps even become a safe haven for ducks. That vision took a more personal turn when I decided to incubate duck eggs a gentle, patient process that required daily care and quiet hope.</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dirty="0"/>
              <a:t>After weeks of careful tending, I was thrilled to see two duckling's hatch. Watching them grow has been a deeply grounding experience. Their presence will bring the pond to life not just visually, but emotionally. My husband built a small duck house as part of this vision and seeing them swim and shelter there will connect everything together: the wild, the domestic, the human, and the natural.</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dirty="0"/>
              <a:t>This journey from imagining a pond, to nurturing life for it reminds me of what John Muir meant when he spoke of being “at one” with nature. The ducks aren’t just visitor they’re a sign that wildness, when welcomed, responds with presence.</a:t>
            </a:r>
          </a:p>
        </p:txBody>
      </p:sp>
      <p:sp>
        <p:nvSpPr>
          <p:cNvPr id="4" name="TextBox 3">
            <a:extLst>
              <a:ext uri="{FF2B5EF4-FFF2-40B4-BE49-F238E27FC236}">
                <a16:creationId xmlns:a16="http://schemas.microsoft.com/office/drawing/2014/main" id="{FA2663A2-E918-6B6D-A78D-532C2BB7833F}"/>
              </a:ext>
            </a:extLst>
          </p:cNvPr>
          <p:cNvSpPr txBox="1"/>
          <p:nvPr/>
        </p:nvSpPr>
        <p:spPr>
          <a:xfrm>
            <a:off x="373284" y="-8020"/>
            <a:ext cx="6094070" cy="369332"/>
          </a:xfrm>
          <a:prstGeom prst="rect">
            <a:avLst/>
          </a:prstGeom>
          <a:noFill/>
        </p:spPr>
        <p:txBody>
          <a:bodyPr wrap="square">
            <a:spAutoFit/>
          </a:bodyPr>
          <a:lstStyle/>
          <a:p>
            <a:r>
              <a:rPr lang="en-GB" sz="1800" dirty="0">
                <a:solidFill>
                  <a:srgbClr val="FF0000"/>
                </a:solidFill>
              </a:rPr>
              <a:t>(Source: Authors own,2025)</a:t>
            </a:r>
            <a:endParaRPr lang="en-GB" dirty="0"/>
          </a:p>
        </p:txBody>
      </p:sp>
      <p:sp>
        <p:nvSpPr>
          <p:cNvPr id="8" name="TextBox 7">
            <a:extLst>
              <a:ext uri="{FF2B5EF4-FFF2-40B4-BE49-F238E27FC236}">
                <a16:creationId xmlns:a16="http://schemas.microsoft.com/office/drawing/2014/main" id="{EF7E8ED3-95F4-C9E9-8214-1A3142674817}"/>
              </a:ext>
            </a:extLst>
          </p:cNvPr>
          <p:cNvSpPr txBox="1"/>
          <p:nvPr/>
        </p:nvSpPr>
        <p:spPr>
          <a:xfrm>
            <a:off x="180753" y="2974051"/>
            <a:ext cx="6094070" cy="369332"/>
          </a:xfrm>
          <a:prstGeom prst="rect">
            <a:avLst/>
          </a:prstGeom>
          <a:noFill/>
        </p:spPr>
        <p:txBody>
          <a:bodyPr wrap="square">
            <a:spAutoFit/>
          </a:bodyPr>
          <a:lstStyle/>
          <a:p>
            <a:r>
              <a:rPr lang="en-GB" sz="1800" dirty="0">
                <a:solidFill>
                  <a:srgbClr val="FF0000"/>
                </a:solidFill>
              </a:rPr>
              <a:t>(Source: Authors own,2025)</a:t>
            </a:r>
            <a:endParaRPr lang="en-GB" dirty="0"/>
          </a:p>
        </p:txBody>
      </p:sp>
    </p:spTree>
    <p:extLst>
      <p:ext uri="{BB962C8B-B14F-4D97-AF65-F5344CB8AC3E}">
        <p14:creationId xmlns:p14="http://schemas.microsoft.com/office/powerpoint/2010/main" val="26930146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F7176F-3BA3-881B-6969-FDBF99201397}"/>
              </a:ext>
            </a:extLst>
          </p:cNvPr>
          <p:cNvSpPr txBox="1"/>
          <p:nvPr/>
        </p:nvSpPr>
        <p:spPr>
          <a:xfrm>
            <a:off x="10175" y="120282"/>
            <a:ext cx="12192000" cy="6626711"/>
          </a:xfrm>
          <a:prstGeom prst="rect">
            <a:avLst/>
          </a:prstGeom>
          <a:solidFill>
            <a:schemeClr val="accent6">
              <a:lumMod val="20000"/>
              <a:lumOff val="80000"/>
            </a:schemeClr>
          </a:solidFill>
        </p:spPr>
        <p:txBody>
          <a:bodyPr wrap="square" rtlCol="0">
            <a:spAutoFit/>
          </a:bodyPr>
          <a:lstStyle/>
          <a:p>
            <a:endParaRPr lang="en-GB" dirty="0"/>
          </a:p>
        </p:txBody>
      </p:sp>
      <p:pic>
        <p:nvPicPr>
          <p:cNvPr id="3" name="9c62a539-3f57-423a-8f86-dbd587cd7f7c">
            <a:hlinkClick r:id="" action="ppaction://media"/>
            <a:extLst>
              <a:ext uri="{FF2B5EF4-FFF2-40B4-BE49-F238E27FC236}">
                <a16:creationId xmlns:a16="http://schemas.microsoft.com/office/drawing/2014/main" id="{408F7ED0-AAD1-45F6-8CB2-B4667259AD7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87114" y="1571682"/>
            <a:ext cx="6449549" cy="3643994"/>
          </a:xfrm>
          <a:prstGeom prst="rect">
            <a:avLst/>
          </a:prstGeom>
        </p:spPr>
      </p:pic>
      <p:sp>
        <p:nvSpPr>
          <p:cNvPr id="2" name="TextBox 1">
            <a:extLst>
              <a:ext uri="{FF2B5EF4-FFF2-40B4-BE49-F238E27FC236}">
                <a16:creationId xmlns:a16="http://schemas.microsoft.com/office/drawing/2014/main" id="{E4EC77E9-38B5-418C-934F-CFEA6EB75F9A}"/>
              </a:ext>
            </a:extLst>
          </p:cNvPr>
          <p:cNvSpPr txBox="1"/>
          <p:nvPr/>
        </p:nvSpPr>
        <p:spPr>
          <a:xfrm>
            <a:off x="7336714" y="756410"/>
            <a:ext cx="4733365" cy="5981308"/>
          </a:xfrm>
          <a:prstGeom prst="rect">
            <a:avLst/>
          </a:prstGeom>
        </p:spPr>
        <p:txBody>
          <a:bodyPr vert="horz" lIns="91440" tIns="45720" rIns="91440" bIns="45720" rtlCol="0" anchor="t">
            <a:normAutofit fontScale="92500" lnSpcReduction="20000"/>
          </a:bodyPr>
          <a:lstStyle/>
          <a:p>
            <a:pPr>
              <a:lnSpc>
                <a:spcPct val="90000"/>
              </a:lnSpc>
              <a:spcAft>
                <a:spcPts val="600"/>
              </a:spcAft>
            </a:pPr>
            <a:r>
              <a:rPr lang="en-US" sz="3300" i="1" dirty="0"/>
              <a:t>This dream began unexpectedly with two ducklings I helped hatch and raise.</a:t>
            </a:r>
          </a:p>
          <a:p>
            <a:pPr indent="-228600">
              <a:lnSpc>
                <a:spcPct val="90000"/>
              </a:lnSpc>
              <a:spcAft>
                <a:spcPts val="600"/>
              </a:spcAft>
              <a:buFont typeface="Arial" panose="020B0604020202020204" pitchFamily="34" charset="0"/>
              <a:buChar char="•"/>
            </a:pPr>
            <a:endParaRPr lang="en-US" sz="3300" dirty="0"/>
          </a:p>
          <a:p>
            <a:pPr>
              <a:lnSpc>
                <a:spcPct val="90000"/>
              </a:lnSpc>
              <a:spcAft>
                <a:spcPts val="600"/>
              </a:spcAft>
            </a:pPr>
            <a:r>
              <a:rPr lang="en-US" sz="3300" i="1" dirty="0"/>
              <a:t>Their first experience of water wasn’t a pond, but a bath.</a:t>
            </a:r>
            <a:br>
              <a:rPr lang="en-US" sz="3300" dirty="0"/>
            </a:br>
            <a:r>
              <a:rPr lang="en-US" sz="3300" i="1" dirty="0"/>
              <a:t>Watching them discover water for the first time reminded me of something John Muir knew well</a:t>
            </a:r>
            <a:br>
              <a:rPr lang="en-US" sz="3300" dirty="0"/>
            </a:br>
            <a:r>
              <a:rPr lang="en-US" sz="3300" i="1" dirty="0"/>
              <a:t>that wonder often starts small, and wildness can begin in the most ordinary places.</a:t>
            </a:r>
            <a:endParaRPr lang="en-US" sz="3300" dirty="0"/>
          </a:p>
          <a:p>
            <a:pPr indent="-228600">
              <a:lnSpc>
                <a:spcPct val="90000"/>
              </a:lnSpc>
              <a:spcAft>
                <a:spcPts val="600"/>
              </a:spcAft>
              <a:buFont typeface="Arial" panose="020B0604020202020204" pitchFamily="34" charset="0"/>
              <a:buChar char="•"/>
            </a:pPr>
            <a:endParaRPr lang="en-US" sz="1300" dirty="0"/>
          </a:p>
        </p:txBody>
      </p:sp>
      <p:grpSp>
        <p:nvGrpSpPr>
          <p:cNvPr id="17" name="Group 16">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8" name="Rectangle 17">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54948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559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8248F8B-26A2-C093-CB9D-1D2091BC48C8}"/>
              </a:ext>
            </a:extLst>
          </p:cNvPr>
          <p:cNvPicPr>
            <a:picLocks noChangeAspect="1"/>
          </p:cNvPicPr>
          <p:nvPr/>
        </p:nvPicPr>
        <p:blipFill>
          <a:blip r:embed="rId2"/>
          <a:stretch>
            <a:fillRect/>
          </a:stretch>
        </p:blipFill>
        <p:spPr>
          <a:xfrm>
            <a:off x="0" y="1"/>
            <a:ext cx="12191999" cy="6858000"/>
          </a:xfrm>
          <a:prstGeom prst="rect">
            <a:avLst/>
          </a:prstGeom>
        </p:spPr>
      </p:pic>
      <p:sp>
        <p:nvSpPr>
          <p:cNvPr id="5" name="TextBox 4">
            <a:extLst>
              <a:ext uri="{FF2B5EF4-FFF2-40B4-BE49-F238E27FC236}">
                <a16:creationId xmlns:a16="http://schemas.microsoft.com/office/drawing/2014/main" id="{49E2D12E-86E1-C572-1978-A9A2C5B20638}"/>
              </a:ext>
            </a:extLst>
          </p:cNvPr>
          <p:cNvSpPr txBox="1"/>
          <p:nvPr/>
        </p:nvSpPr>
        <p:spPr>
          <a:xfrm>
            <a:off x="344244" y="225911"/>
            <a:ext cx="3571539" cy="707886"/>
          </a:xfrm>
          <a:prstGeom prst="rect">
            <a:avLst/>
          </a:prstGeom>
          <a:noFill/>
        </p:spPr>
        <p:txBody>
          <a:bodyPr wrap="square" rtlCol="0">
            <a:spAutoFit/>
          </a:bodyPr>
          <a:lstStyle/>
          <a:p>
            <a:r>
              <a:rPr lang="en-GB" sz="4000" dirty="0"/>
              <a:t>Pond Vision..</a:t>
            </a:r>
          </a:p>
        </p:txBody>
      </p:sp>
    </p:spTree>
    <p:extLst>
      <p:ext uri="{BB962C8B-B14F-4D97-AF65-F5344CB8AC3E}">
        <p14:creationId xmlns:p14="http://schemas.microsoft.com/office/powerpoint/2010/main" val="37068536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D7020169-5B9D-A8C1-6791-B9843574CB2D}"/>
              </a:ext>
            </a:extLst>
          </p:cNvPr>
          <p:cNvSpPr txBox="1"/>
          <p:nvPr/>
        </p:nvSpPr>
        <p:spPr>
          <a:xfrm>
            <a:off x="68826" y="79646"/>
            <a:ext cx="12054348" cy="6698707"/>
          </a:xfrm>
          <a:prstGeom prst="rect">
            <a:avLst/>
          </a:prstGeom>
          <a:solidFill>
            <a:schemeClr val="accent3">
              <a:lumMod val="20000"/>
              <a:lumOff val="80000"/>
            </a:schemeClr>
          </a:solidFill>
        </p:spPr>
        <p:txBody>
          <a:bodyPr wrap="square" rtlCol="0">
            <a:spAutoFit/>
          </a:bodyPr>
          <a:lstStyle/>
          <a:p>
            <a:endParaRPr lang="en-GB" dirty="0"/>
          </a:p>
        </p:txBody>
      </p:sp>
      <p:pic>
        <p:nvPicPr>
          <p:cNvPr id="3" name="Picture 2">
            <a:extLst>
              <a:ext uri="{FF2B5EF4-FFF2-40B4-BE49-F238E27FC236}">
                <a16:creationId xmlns:a16="http://schemas.microsoft.com/office/drawing/2014/main" id="{012C0FE7-3EA2-8129-61A6-546492A612FC}"/>
              </a:ext>
            </a:extLst>
          </p:cNvPr>
          <p:cNvPicPr>
            <a:picLocks noChangeAspect="1"/>
          </p:cNvPicPr>
          <p:nvPr/>
        </p:nvPicPr>
        <p:blipFill>
          <a:blip r:embed="rId2"/>
          <a:stretch>
            <a:fillRect/>
          </a:stretch>
        </p:blipFill>
        <p:spPr>
          <a:xfrm>
            <a:off x="2207934" y="3365572"/>
            <a:ext cx="3333135" cy="3333135"/>
          </a:xfrm>
          <a:prstGeom prst="rect">
            <a:avLst/>
          </a:prstGeom>
        </p:spPr>
      </p:pic>
      <p:sp>
        <p:nvSpPr>
          <p:cNvPr id="6" name="TextBox 5">
            <a:extLst>
              <a:ext uri="{FF2B5EF4-FFF2-40B4-BE49-F238E27FC236}">
                <a16:creationId xmlns:a16="http://schemas.microsoft.com/office/drawing/2014/main" id="{DBD3150B-8F4E-F39A-DBD5-B90A31F56A44}"/>
              </a:ext>
            </a:extLst>
          </p:cNvPr>
          <p:cNvSpPr txBox="1"/>
          <p:nvPr/>
        </p:nvSpPr>
        <p:spPr>
          <a:xfrm>
            <a:off x="157315" y="503250"/>
            <a:ext cx="11661059" cy="2862322"/>
          </a:xfrm>
          <a:prstGeom prst="rect">
            <a:avLst/>
          </a:prstGeom>
          <a:noFill/>
        </p:spPr>
        <p:txBody>
          <a:bodyPr wrap="square">
            <a:spAutoFit/>
          </a:bodyPr>
          <a:lstStyle/>
          <a:p>
            <a:pPr>
              <a:buNone/>
            </a:pPr>
            <a:endParaRPr lang="en-GB" b="1" dirty="0"/>
          </a:p>
          <a:p>
            <a:pPr>
              <a:buNone/>
            </a:pPr>
            <a:r>
              <a:rPr lang="en-GB" dirty="0"/>
              <a:t>As part of my Pond Vision, I wanted to go beyond just attracting wildlife I wanted to offer real shelter. After incubating two ducklings and watching them grow, it felt right to give something back.</a:t>
            </a:r>
          </a:p>
          <a:p>
            <a:pPr>
              <a:buNone/>
            </a:pPr>
            <a:endParaRPr lang="en-GB" dirty="0"/>
          </a:p>
          <a:p>
            <a:pPr>
              <a:buNone/>
            </a:pPr>
            <a:r>
              <a:rPr lang="en-GB" dirty="0"/>
              <a:t>Building a duck house is my way of turning care into action. It provides safety, warmth, and a sense of place for future wildlife visitors. Whether it’s a place for my own ducks, or future wild ones who stop by the pond, the house is a step toward rewilding my garden in a gentle, practical way.</a:t>
            </a:r>
          </a:p>
          <a:p>
            <a:pPr>
              <a:buNone/>
            </a:pPr>
            <a:endParaRPr lang="en-GB" dirty="0"/>
          </a:p>
          <a:p>
            <a:r>
              <a:rPr lang="en-GB" b="1" dirty="0"/>
              <a:t>Scan the QR code to learn how you can build one too.</a:t>
            </a:r>
            <a:br>
              <a:rPr lang="en-GB" dirty="0"/>
            </a:br>
            <a:r>
              <a:rPr lang="en-GB" dirty="0"/>
              <a:t>Sometimes, conservation starts with a simple roof over a wild head.</a:t>
            </a:r>
          </a:p>
        </p:txBody>
      </p:sp>
      <p:sp>
        <p:nvSpPr>
          <p:cNvPr id="7" name="Rectangle 6">
            <a:extLst>
              <a:ext uri="{FF2B5EF4-FFF2-40B4-BE49-F238E27FC236}">
                <a16:creationId xmlns:a16="http://schemas.microsoft.com/office/drawing/2014/main" id="{878D70A0-733A-C0BA-67AB-F775FB9F4D19}"/>
              </a:ext>
            </a:extLst>
          </p:cNvPr>
          <p:cNvSpPr/>
          <p:nvPr/>
        </p:nvSpPr>
        <p:spPr>
          <a:xfrm>
            <a:off x="0" y="0"/>
            <a:ext cx="5541069" cy="584775"/>
          </a:xfrm>
          <a:prstGeom prst="rect">
            <a:avLst/>
          </a:prstGeom>
          <a:noFill/>
        </p:spPr>
        <p:txBody>
          <a:bodyPr wrap="none" lIns="91440" tIns="45720" rIns="91440" bIns="45720">
            <a:spAutoFit/>
          </a:bodyPr>
          <a:lstStyle/>
          <a:p>
            <a:pPr algn="ctr"/>
            <a:r>
              <a:rPr lang="en-GB" sz="32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Creating a Home for the Wild</a:t>
            </a:r>
          </a:p>
        </p:txBody>
      </p:sp>
      <p:sp>
        <p:nvSpPr>
          <p:cNvPr id="9" name="TextBox 8">
            <a:extLst>
              <a:ext uri="{FF2B5EF4-FFF2-40B4-BE49-F238E27FC236}">
                <a16:creationId xmlns:a16="http://schemas.microsoft.com/office/drawing/2014/main" id="{7C3885DC-ACCE-73C0-6058-65557CE24ECA}"/>
              </a:ext>
            </a:extLst>
          </p:cNvPr>
          <p:cNvSpPr txBox="1"/>
          <p:nvPr/>
        </p:nvSpPr>
        <p:spPr>
          <a:xfrm>
            <a:off x="5541069" y="5605686"/>
            <a:ext cx="6096000" cy="646331"/>
          </a:xfrm>
          <a:prstGeom prst="rect">
            <a:avLst/>
          </a:prstGeom>
          <a:noFill/>
        </p:spPr>
        <p:txBody>
          <a:bodyPr wrap="square">
            <a:spAutoFit/>
          </a:bodyPr>
          <a:lstStyle/>
          <a:p>
            <a:r>
              <a:rPr lang="en-GB" dirty="0"/>
              <a:t>Shelter in the Wild – Building spaces that invite nature to stay.</a:t>
            </a:r>
          </a:p>
        </p:txBody>
      </p:sp>
    </p:spTree>
    <p:extLst>
      <p:ext uri="{BB962C8B-B14F-4D97-AF65-F5344CB8AC3E}">
        <p14:creationId xmlns:p14="http://schemas.microsoft.com/office/powerpoint/2010/main" val="21906803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8F0867-8896-717D-CD13-CC5366D6EF62}"/>
              </a:ext>
            </a:extLst>
          </p:cNvPr>
          <p:cNvPicPr>
            <a:picLocks noChangeAspect="1"/>
          </p:cNvPicPr>
          <p:nvPr/>
        </p:nvPicPr>
        <p:blipFill>
          <a:blip r:embed="rId3"/>
          <a:srcRect t="-551" r="798"/>
          <a:stretch>
            <a:fillRect/>
          </a:stretch>
        </p:blipFill>
        <p:spPr>
          <a:xfrm>
            <a:off x="15187" y="0"/>
            <a:ext cx="6385560" cy="6751276"/>
          </a:xfrm>
          <a:prstGeom prst="rect">
            <a:avLst/>
          </a:prstGeom>
        </p:spPr>
      </p:pic>
      <p:sp>
        <p:nvSpPr>
          <p:cNvPr id="4" name="Rectangle 1">
            <a:extLst>
              <a:ext uri="{FF2B5EF4-FFF2-40B4-BE49-F238E27FC236}">
                <a16:creationId xmlns:a16="http://schemas.microsoft.com/office/drawing/2014/main" id="{07393618-A0D6-64B0-937E-111C6684A462}"/>
              </a:ext>
            </a:extLst>
          </p:cNvPr>
          <p:cNvSpPr>
            <a:spLocks noChangeArrowheads="1"/>
          </p:cNvSpPr>
          <p:nvPr/>
        </p:nvSpPr>
        <p:spPr bwMode="auto">
          <a:xfrm>
            <a:off x="6445773" y="291465"/>
            <a:ext cx="5806440"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rgbClr val="FF0000"/>
                </a:solidFill>
                <a:effectLst/>
                <a:latin typeface="Arial" panose="020B0604020202020204" pitchFamily="34" charset="0"/>
              </a:rPr>
              <a:t>Wildflower Lawn</a:t>
            </a:r>
            <a:endParaRPr kumimoji="0" lang="en-US" altLang="en-US" sz="1800" b="0" i="0" u="none" strike="noStrike" cap="none" normalizeH="0" baseline="0" dirty="0">
              <a:ln>
                <a:noFill/>
              </a:ln>
              <a:solidFill>
                <a:srgbClr val="FF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a:ln>
                  <a:noFill/>
                </a:ln>
                <a:solidFill>
                  <a:srgbClr val="FF0000"/>
                </a:solidFill>
                <a:effectLst/>
                <a:latin typeface="Arial" panose="020B0604020202020204" pitchFamily="34" charset="0"/>
              </a:rPr>
              <a:t>Pollinator Zone – Unmown grass supports clover, dandelions, bees, butterflies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rgbClr val="FF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accent1">
                    <a:lumMod val="60000"/>
                    <a:lumOff val="40000"/>
                  </a:schemeClr>
                </a:solidFill>
                <a:effectLst/>
                <a:latin typeface="Arial" panose="020B0604020202020204" pitchFamily="34" charset="0"/>
              </a:rPr>
              <a:t>Duck Pond Area</a:t>
            </a:r>
            <a:endParaRPr kumimoji="0" lang="en-US" altLang="en-US" sz="1800" b="0" i="0" u="none" strike="noStrike" cap="none" normalizeH="0" baseline="0" dirty="0">
              <a:ln>
                <a:noFill/>
              </a:ln>
              <a:solidFill>
                <a:schemeClr val="accent1">
                  <a:lumMod val="60000"/>
                  <a:lumOff val="40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accent1">
                    <a:lumMod val="60000"/>
                    <a:lumOff val="40000"/>
                  </a:schemeClr>
                </a:solidFill>
                <a:effectLst/>
                <a:latin typeface="Arial" panose="020B0604020202020204" pitchFamily="34" charset="0"/>
              </a:rPr>
              <a:t>Biodiverse Microhabitat – supports ducks, frogs, pond skaters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accent1">
                  <a:lumMod val="60000"/>
                  <a:lumOff val="40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accent3">
                    <a:lumMod val="40000"/>
                    <a:lumOff val="60000"/>
                  </a:schemeClr>
                </a:solidFill>
                <a:effectLst/>
                <a:latin typeface="Arial" panose="020B0604020202020204" pitchFamily="34" charset="0"/>
              </a:rPr>
              <a:t>Native Hedgerow</a:t>
            </a:r>
            <a:endParaRPr kumimoji="0" lang="en-US" altLang="en-US" sz="1800" b="0" i="0" u="none" strike="noStrike" cap="none" normalizeH="0" baseline="0" dirty="0">
              <a:ln>
                <a:noFill/>
              </a:ln>
              <a:solidFill>
                <a:schemeClr val="accent3">
                  <a:lumMod val="40000"/>
                  <a:lumOff val="60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accent3">
                    <a:lumMod val="40000"/>
                    <a:lumOff val="60000"/>
                  </a:schemeClr>
                </a:solidFill>
                <a:effectLst/>
                <a:latin typeface="Arial" panose="020B0604020202020204" pitchFamily="34" charset="0"/>
              </a:rPr>
              <a:t>Shelter &amp; Food Corridor – ideal for nesting birds and small mammals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rgbClr val="FFC000"/>
                </a:solidFill>
                <a:effectLst/>
                <a:latin typeface="Arial" panose="020B0604020202020204" pitchFamily="34" charset="0"/>
              </a:rPr>
              <a:t>Compost Corner</a:t>
            </a:r>
            <a:endParaRPr kumimoji="0" lang="en-US" altLang="en-US" sz="1800" b="0" i="0" u="none" strike="noStrike" cap="none" normalizeH="0" baseline="0" dirty="0">
              <a:ln>
                <a:noFill/>
              </a:ln>
              <a:solidFill>
                <a:srgbClr val="FFC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rgbClr val="FFC000"/>
                </a:solidFill>
                <a:effectLst/>
                <a:latin typeface="Arial" panose="020B0604020202020204" pitchFamily="34" charset="0"/>
              </a:rPr>
              <a:t>Closed‑loop nutrient cycle  composts organic waste to nurture soil</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rgbClr val="FFC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accent5">
                    <a:lumMod val="60000"/>
                    <a:lumOff val="40000"/>
                  </a:schemeClr>
                </a:solidFill>
                <a:effectLst/>
                <a:latin typeface="Arial" panose="020B0604020202020204" pitchFamily="34" charset="0"/>
              </a:rPr>
              <a:t>Grandparents’ Bench / Reflective Spot</a:t>
            </a:r>
            <a:endParaRPr lang="en-US" altLang="en-US" dirty="0">
              <a:solidFill>
                <a:schemeClr val="accent5">
                  <a:lumMod val="60000"/>
                  <a:lumOff val="40000"/>
                </a:schemeClr>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b="0" i="0" u="none" strike="noStrike" cap="none" normalizeH="0" baseline="0" dirty="0">
                <a:ln>
                  <a:noFill/>
                </a:ln>
                <a:solidFill>
                  <a:schemeClr val="accent5">
                    <a:lumMod val="60000"/>
                    <a:lumOff val="40000"/>
                  </a:schemeClr>
                </a:solidFill>
                <a:effectLst/>
                <a:latin typeface="Arial" panose="020B0604020202020204" pitchFamily="34" charset="0"/>
              </a:rPr>
              <a:t>Memory &amp; Reflection Space – where childhood woods visits are remembered</a:t>
            </a:r>
          </a:p>
          <a:p>
            <a:pPr lvl="2" eaLnBrk="0" fontAlgn="base" hangingPunct="0">
              <a:spcBef>
                <a:spcPct val="0"/>
              </a:spcBef>
              <a:spcAft>
                <a:spcPct val="0"/>
              </a:spcAf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EC05E324-43DF-26D0-4955-C64B40702BF2}"/>
                  </a:ext>
                </a:extLst>
              </p14:cNvPr>
              <p14:cNvContentPartPr/>
              <p14:nvPr/>
            </p14:nvContentPartPr>
            <p14:xfrm rot="-6798358">
              <a:off x="4036267" y="3278398"/>
              <a:ext cx="890953" cy="742376"/>
            </p14:xfrm>
          </p:contentPart>
        </mc:Choice>
        <mc:Fallback xmlns="">
          <p:pic>
            <p:nvPicPr>
              <p:cNvPr id="6" name="Ink 5">
                <a:extLst>
                  <a:ext uri="{FF2B5EF4-FFF2-40B4-BE49-F238E27FC236}">
                    <a16:creationId xmlns:a16="http://schemas.microsoft.com/office/drawing/2014/main" id="{EC05E324-43DF-26D0-4955-C64B40702BF2}"/>
                  </a:ext>
                </a:extLst>
              </p:cNvPr>
              <p:cNvPicPr/>
              <p:nvPr/>
            </p:nvPicPr>
            <p:blipFill>
              <a:blip r:embed="rId5"/>
              <a:stretch>
                <a:fillRect/>
              </a:stretch>
            </p:blipFill>
            <p:spPr>
              <a:xfrm rot="-6798358">
                <a:off x="4030147" y="3272278"/>
                <a:ext cx="903192" cy="754617"/>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k 9">
                <a:extLst>
                  <a:ext uri="{FF2B5EF4-FFF2-40B4-BE49-F238E27FC236}">
                    <a16:creationId xmlns:a16="http://schemas.microsoft.com/office/drawing/2014/main" id="{735A7DEE-ACEB-6E36-8B3E-CA09EC6713AB}"/>
                  </a:ext>
                </a:extLst>
              </p14:cNvPr>
              <p14:cNvContentPartPr/>
              <p14:nvPr/>
            </p14:nvContentPartPr>
            <p14:xfrm>
              <a:off x="5866920" y="3246120"/>
              <a:ext cx="360" cy="360"/>
            </p14:xfrm>
          </p:contentPart>
        </mc:Choice>
        <mc:Fallback xmlns="">
          <p:pic>
            <p:nvPicPr>
              <p:cNvPr id="10" name="Ink 9">
                <a:extLst>
                  <a:ext uri="{FF2B5EF4-FFF2-40B4-BE49-F238E27FC236}">
                    <a16:creationId xmlns:a16="http://schemas.microsoft.com/office/drawing/2014/main" id="{735A7DEE-ACEB-6E36-8B3E-CA09EC6713AB}"/>
                  </a:ext>
                </a:extLst>
              </p:cNvPr>
              <p:cNvPicPr/>
              <p:nvPr/>
            </p:nvPicPr>
            <p:blipFill>
              <a:blip r:embed="rId7"/>
              <a:stretch>
                <a:fillRect/>
              </a:stretch>
            </p:blipFill>
            <p:spPr>
              <a:xfrm>
                <a:off x="5860800" y="3240000"/>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1" name="Ink 10">
                <a:extLst>
                  <a:ext uri="{FF2B5EF4-FFF2-40B4-BE49-F238E27FC236}">
                    <a16:creationId xmlns:a16="http://schemas.microsoft.com/office/drawing/2014/main" id="{2D605F2E-A812-1567-7553-26B0D3AA91A2}"/>
                  </a:ext>
                </a:extLst>
              </p14:cNvPr>
              <p14:cNvContentPartPr/>
              <p14:nvPr/>
            </p14:nvContentPartPr>
            <p14:xfrm>
              <a:off x="1890000" y="3078360"/>
              <a:ext cx="360" cy="360"/>
            </p14:xfrm>
          </p:contentPart>
        </mc:Choice>
        <mc:Fallback xmlns="">
          <p:pic>
            <p:nvPicPr>
              <p:cNvPr id="11" name="Ink 10">
                <a:extLst>
                  <a:ext uri="{FF2B5EF4-FFF2-40B4-BE49-F238E27FC236}">
                    <a16:creationId xmlns:a16="http://schemas.microsoft.com/office/drawing/2014/main" id="{2D605F2E-A812-1567-7553-26B0D3AA91A2}"/>
                  </a:ext>
                </a:extLst>
              </p:cNvPr>
              <p:cNvPicPr/>
              <p:nvPr/>
            </p:nvPicPr>
            <p:blipFill>
              <a:blip r:embed="rId9"/>
              <a:stretch>
                <a:fillRect/>
              </a:stretch>
            </p:blipFill>
            <p:spPr>
              <a:xfrm>
                <a:off x="1883520" y="3072240"/>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2" name="Ink 11">
                <a:extLst>
                  <a:ext uri="{FF2B5EF4-FFF2-40B4-BE49-F238E27FC236}">
                    <a16:creationId xmlns:a16="http://schemas.microsoft.com/office/drawing/2014/main" id="{5B44A821-C83E-63D1-5489-B2BECAD9C7C8}"/>
                  </a:ext>
                </a:extLst>
              </p14:cNvPr>
              <p14:cNvContentPartPr/>
              <p14:nvPr/>
            </p14:nvContentPartPr>
            <p14:xfrm>
              <a:off x="4548540" y="4522440"/>
              <a:ext cx="1008000" cy="1082880"/>
            </p14:xfrm>
          </p:contentPart>
        </mc:Choice>
        <mc:Fallback xmlns="">
          <p:pic>
            <p:nvPicPr>
              <p:cNvPr id="12" name="Ink 11">
                <a:extLst>
                  <a:ext uri="{FF2B5EF4-FFF2-40B4-BE49-F238E27FC236}">
                    <a16:creationId xmlns:a16="http://schemas.microsoft.com/office/drawing/2014/main" id="{5B44A821-C83E-63D1-5489-B2BECAD9C7C8}"/>
                  </a:ext>
                </a:extLst>
              </p:cNvPr>
              <p:cNvPicPr/>
              <p:nvPr/>
            </p:nvPicPr>
            <p:blipFill>
              <a:blip r:embed="rId11"/>
              <a:stretch>
                <a:fillRect/>
              </a:stretch>
            </p:blipFill>
            <p:spPr>
              <a:xfrm>
                <a:off x="4542420" y="4516320"/>
                <a:ext cx="1020240" cy="1095120"/>
              </a:xfrm>
              <a:prstGeom prst="rect">
                <a:avLst/>
              </a:prstGeom>
            </p:spPr>
          </p:pic>
        </mc:Fallback>
      </mc:AlternateContent>
      <p:grpSp>
        <p:nvGrpSpPr>
          <p:cNvPr id="16" name="Group 15">
            <a:extLst>
              <a:ext uri="{FF2B5EF4-FFF2-40B4-BE49-F238E27FC236}">
                <a16:creationId xmlns:a16="http://schemas.microsoft.com/office/drawing/2014/main" id="{845BAF86-6D1A-1A00-D583-64F7E38517A2}"/>
              </a:ext>
            </a:extLst>
          </p:cNvPr>
          <p:cNvGrpSpPr/>
          <p:nvPr/>
        </p:nvGrpSpPr>
        <p:grpSpPr>
          <a:xfrm>
            <a:off x="8763120" y="1950600"/>
            <a:ext cx="360" cy="360"/>
            <a:chOff x="8763120" y="1950600"/>
            <a:chExt cx="360" cy="360"/>
          </a:xfrm>
        </p:grpSpPr>
        <mc:AlternateContent xmlns:mc="http://schemas.openxmlformats.org/markup-compatibility/2006" xmlns:p14="http://schemas.microsoft.com/office/powerpoint/2010/main">
          <mc:Choice Requires="p14">
            <p:contentPart p14:bwMode="auto" r:id="rId12">
              <p14:nvContentPartPr>
                <p14:cNvPr id="13" name="Ink 12">
                  <a:extLst>
                    <a:ext uri="{FF2B5EF4-FFF2-40B4-BE49-F238E27FC236}">
                      <a16:creationId xmlns:a16="http://schemas.microsoft.com/office/drawing/2014/main" id="{2328CB6B-466C-E771-467F-24381EA6298E}"/>
                    </a:ext>
                  </a:extLst>
                </p14:cNvPr>
                <p14:cNvContentPartPr/>
                <p14:nvPr/>
              </p14:nvContentPartPr>
              <p14:xfrm>
                <a:off x="8763120" y="1950600"/>
                <a:ext cx="360" cy="360"/>
              </p14:xfrm>
            </p:contentPart>
          </mc:Choice>
          <mc:Fallback xmlns="">
            <p:pic>
              <p:nvPicPr>
                <p:cNvPr id="13" name="Ink 12">
                  <a:extLst>
                    <a:ext uri="{FF2B5EF4-FFF2-40B4-BE49-F238E27FC236}">
                      <a16:creationId xmlns:a16="http://schemas.microsoft.com/office/drawing/2014/main" id="{2328CB6B-466C-E771-467F-24381EA6298E}"/>
                    </a:ext>
                  </a:extLst>
                </p:cNvPr>
                <p:cNvPicPr/>
                <p:nvPr/>
              </p:nvPicPr>
              <p:blipFill>
                <a:blip r:embed="rId13"/>
                <a:stretch>
                  <a:fillRect/>
                </a:stretch>
              </p:blipFill>
              <p:spPr>
                <a:xfrm>
                  <a:off x="8756640" y="1944480"/>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4" name="Ink 13">
                  <a:extLst>
                    <a:ext uri="{FF2B5EF4-FFF2-40B4-BE49-F238E27FC236}">
                      <a16:creationId xmlns:a16="http://schemas.microsoft.com/office/drawing/2014/main" id="{B27996D9-F6F0-67D2-75E8-2AFF73AF85EF}"/>
                    </a:ext>
                  </a:extLst>
                </p14:cNvPr>
                <p14:cNvContentPartPr/>
                <p14:nvPr/>
              </p14:nvContentPartPr>
              <p14:xfrm>
                <a:off x="8763120" y="1950600"/>
                <a:ext cx="360" cy="360"/>
              </p14:xfrm>
            </p:contentPart>
          </mc:Choice>
          <mc:Fallback xmlns="">
            <p:pic>
              <p:nvPicPr>
                <p:cNvPr id="14" name="Ink 13">
                  <a:extLst>
                    <a:ext uri="{FF2B5EF4-FFF2-40B4-BE49-F238E27FC236}">
                      <a16:creationId xmlns:a16="http://schemas.microsoft.com/office/drawing/2014/main" id="{B27996D9-F6F0-67D2-75E8-2AFF73AF85EF}"/>
                    </a:ext>
                  </a:extLst>
                </p:cNvPr>
                <p:cNvPicPr/>
                <p:nvPr/>
              </p:nvPicPr>
              <p:blipFill>
                <a:blip r:embed="rId13"/>
                <a:stretch>
                  <a:fillRect/>
                </a:stretch>
              </p:blipFill>
              <p:spPr>
                <a:xfrm>
                  <a:off x="8756640" y="1944480"/>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5" name="Ink 14">
                  <a:extLst>
                    <a:ext uri="{FF2B5EF4-FFF2-40B4-BE49-F238E27FC236}">
                      <a16:creationId xmlns:a16="http://schemas.microsoft.com/office/drawing/2014/main" id="{23C8C610-D786-4A3A-5A3C-4777D7F21037}"/>
                    </a:ext>
                  </a:extLst>
                </p14:cNvPr>
                <p14:cNvContentPartPr/>
                <p14:nvPr/>
              </p14:nvContentPartPr>
              <p14:xfrm>
                <a:off x="8763120" y="1950600"/>
                <a:ext cx="360" cy="360"/>
              </p14:xfrm>
            </p:contentPart>
          </mc:Choice>
          <mc:Fallback xmlns="">
            <p:pic>
              <p:nvPicPr>
                <p:cNvPr id="15" name="Ink 14">
                  <a:extLst>
                    <a:ext uri="{FF2B5EF4-FFF2-40B4-BE49-F238E27FC236}">
                      <a16:creationId xmlns:a16="http://schemas.microsoft.com/office/drawing/2014/main" id="{23C8C610-D786-4A3A-5A3C-4777D7F21037}"/>
                    </a:ext>
                  </a:extLst>
                </p:cNvPr>
                <p:cNvPicPr/>
                <p:nvPr/>
              </p:nvPicPr>
              <p:blipFill>
                <a:blip r:embed="rId13"/>
                <a:stretch>
                  <a:fillRect/>
                </a:stretch>
              </p:blipFill>
              <p:spPr>
                <a:xfrm>
                  <a:off x="8756640" y="1944480"/>
                  <a:ext cx="12600" cy="126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6">
            <p14:nvContentPartPr>
              <p14:cNvPr id="17" name="Ink 16">
                <a:extLst>
                  <a:ext uri="{FF2B5EF4-FFF2-40B4-BE49-F238E27FC236}">
                    <a16:creationId xmlns:a16="http://schemas.microsoft.com/office/drawing/2014/main" id="{57B5D9D0-C970-FCC8-A102-54E16FD3CBC5}"/>
                  </a:ext>
                </a:extLst>
              </p14:cNvPr>
              <p14:cNvContentPartPr/>
              <p14:nvPr/>
            </p14:nvContentPartPr>
            <p14:xfrm>
              <a:off x="8335800" y="1904520"/>
              <a:ext cx="360" cy="360"/>
            </p14:xfrm>
          </p:contentPart>
        </mc:Choice>
        <mc:Fallback xmlns="">
          <p:pic>
            <p:nvPicPr>
              <p:cNvPr id="17" name="Ink 16">
                <a:extLst>
                  <a:ext uri="{FF2B5EF4-FFF2-40B4-BE49-F238E27FC236}">
                    <a16:creationId xmlns:a16="http://schemas.microsoft.com/office/drawing/2014/main" id="{57B5D9D0-C970-FCC8-A102-54E16FD3CBC5}"/>
                  </a:ext>
                </a:extLst>
              </p:cNvPr>
              <p:cNvPicPr/>
              <p:nvPr/>
            </p:nvPicPr>
            <p:blipFill>
              <a:blip r:embed="rId13"/>
              <a:stretch>
                <a:fillRect/>
              </a:stretch>
            </p:blipFill>
            <p:spPr>
              <a:xfrm>
                <a:off x="8329680" y="1898400"/>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8" name="Ink 17">
                <a:extLst>
                  <a:ext uri="{FF2B5EF4-FFF2-40B4-BE49-F238E27FC236}">
                    <a16:creationId xmlns:a16="http://schemas.microsoft.com/office/drawing/2014/main" id="{A82EAD40-2915-D91A-F318-84AB1A61DB67}"/>
                  </a:ext>
                </a:extLst>
              </p14:cNvPr>
              <p14:cNvContentPartPr/>
              <p14:nvPr/>
            </p14:nvContentPartPr>
            <p14:xfrm>
              <a:off x="-4327920" y="-960360"/>
              <a:ext cx="360" cy="360"/>
            </p14:xfrm>
          </p:contentPart>
        </mc:Choice>
        <mc:Fallback xmlns="">
          <p:pic>
            <p:nvPicPr>
              <p:cNvPr id="18" name="Ink 17">
                <a:extLst>
                  <a:ext uri="{FF2B5EF4-FFF2-40B4-BE49-F238E27FC236}">
                    <a16:creationId xmlns:a16="http://schemas.microsoft.com/office/drawing/2014/main" id="{A82EAD40-2915-D91A-F318-84AB1A61DB67}"/>
                  </a:ext>
                </a:extLst>
              </p:cNvPr>
              <p:cNvPicPr/>
              <p:nvPr/>
            </p:nvPicPr>
            <p:blipFill>
              <a:blip r:embed="rId13"/>
              <a:stretch>
                <a:fillRect/>
              </a:stretch>
            </p:blipFill>
            <p:spPr>
              <a:xfrm>
                <a:off x="-4334400" y="-966480"/>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0" name="Ink 19">
                <a:extLst>
                  <a:ext uri="{FF2B5EF4-FFF2-40B4-BE49-F238E27FC236}">
                    <a16:creationId xmlns:a16="http://schemas.microsoft.com/office/drawing/2014/main" id="{C35ACFE2-5263-BE90-78E6-65888AE5377D}"/>
                  </a:ext>
                </a:extLst>
              </p14:cNvPr>
              <p14:cNvContentPartPr/>
              <p14:nvPr/>
            </p14:nvContentPartPr>
            <p14:xfrm>
              <a:off x="3145320" y="4866600"/>
              <a:ext cx="1496160" cy="1402920"/>
            </p14:xfrm>
          </p:contentPart>
        </mc:Choice>
        <mc:Fallback xmlns="">
          <p:pic>
            <p:nvPicPr>
              <p:cNvPr id="20" name="Ink 19">
                <a:extLst>
                  <a:ext uri="{FF2B5EF4-FFF2-40B4-BE49-F238E27FC236}">
                    <a16:creationId xmlns:a16="http://schemas.microsoft.com/office/drawing/2014/main" id="{C35ACFE2-5263-BE90-78E6-65888AE5377D}"/>
                  </a:ext>
                </a:extLst>
              </p:cNvPr>
              <p:cNvPicPr/>
              <p:nvPr/>
            </p:nvPicPr>
            <p:blipFill>
              <a:blip r:embed="rId19"/>
              <a:stretch>
                <a:fillRect/>
              </a:stretch>
            </p:blipFill>
            <p:spPr>
              <a:xfrm>
                <a:off x="3139200" y="4860480"/>
                <a:ext cx="1508400" cy="141516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1" name="Ink 20">
                <a:extLst>
                  <a:ext uri="{FF2B5EF4-FFF2-40B4-BE49-F238E27FC236}">
                    <a16:creationId xmlns:a16="http://schemas.microsoft.com/office/drawing/2014/main" id="{79D27C5A-D3B5-FD46-C309-53010B81431E}"/>
                  </a:ext>
                </a:extLst>
              </p14:cNvPr>
              <p14:cNvContentPartPr/>
              <p14:nvPr/>
            </p14:nvContentPartPr>
            <p14:xfrm>
              <a:off x="4585680" y="5729880"/>
              <a:ext cx="1177560" cy="733320"/>
            </p14:xfrm>
          </p:contentPart>
        </mc:Choice>
        <mc:Fallback xmlns="">
          <p:pic>
            <p:nvPicPr>
              <p:cNvPr id="21" name="Ink 20">
                <a:extLst>
                  <a:ext uri="{FF2B5EF4-FFF2-40B4-BE49-F238E27FC236}">
                    <a16:creationId xmlns:a16="http://schemas.microsoft.com/office/drawing/2014/main" id="{79D27C5A-D3B5-FD46-C309-53010B81431E}"/>
                  </a:ext>
                </a:extLst>
              </p:cNvPr>
              <p:cNvPicPr/>
              <p:nvPr/>
            </p:nvPicPr>
            <p:blipFill>
              <a:blip r:embed="rId21"/>
              <a:stretch>
                <a:fillRect/>
              </a:stretch>
            </p:blipFill>
            <p:spPr>
              <a:xfrm>
                <a:off x="4579560" y="5723760"/>
                <a:ext cx="1189800" cy="74556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2" name="Ink 21">
                <a:extLst>
                  <a:ext uri="{FF2B5EF4-FFF2-40B4-BE49-F238E27FC236}">
                    <a16:creationId xmlns:a16="http://schemas.microsoft.com/office/drawing/2014/main" id="{1C73267C-1D46-465F-823E-563885A51550}"/>
                  </a:ext>
                </a:extLst>
              </p14:cNvPr>
              <p14:cNvContentPartPr/>
              <p14:nvPr/>
            </p14:nvContentPartPr>
            <p14:xfrm>
              <a:off x="866160" y="395040"/>
              <a:ext cx="1027080" cy="826920"/>
            </p14:xfrm>
          </p:contentPart>
        </mc:Choice>
        <mc:Fallback xmlns="">
          <p:pic>
            <p:nvPicPr>
              <p:cNvPr id="22" name="Ink 21">
                <a:extLst>
                  <a:ext uri="{FF2B5EF4-FFF2-40B4-BE49-F238E27FC236}">
                    <a16:creationId xmlns:a16="http://schemas.microsoft.com/office/drawing/2014/main" id="{1C73267C-1D46-465F-823E-563885A51550}"/>
                  </a:ext>
                </a:extLst>
              </p:cNvPr>
              <p:cNvPicPr/>
              <p:nvPr/>
            </p:nvPicPr>
            <p:blipFill>
              <a:blip r:embed="rId23"/>
              <a:stretch>
                <a:fillRect/>
              </a:stretch>
            </p:blipFill>
            <p:spPr>
              <a:xfrm>
                <a:off x="860040" y="388920"/>
                <a:ext cx="1039320" cy="839160"/>
              </a:xfrm>
              <a:prstGeom prst="rect">
                <a:avLst/>
              </a:prstGeom>
            </p:spPr>
          </p:pic>
        </mc:Fallback>
      </mc:AlternateContent>
      <p:cxnSp>
        <p:nvCxnSpPr>
          <p:cNvPr id="25" name="Straight Arrow Connector 24">
            <a:extLst>
              <a:ext uri="{FF2B5EF4-FFF2-40B4-BE49-F238E27FC236}">
                <a16:creationId xmlns:a16="http://schemas.microsoft.com/office/drawing/2014/main" id="{732DB123-B4E1-8452-2B9F-DADACDBFD24C}"/>
              </a:ext>
            </a:extLst>
          </p:cNvPr>
          <p:cNvCxnSpPr/>
          <p:nvPr/>
        </p:nvCxnSpPr>
        <p:spPr>
          <a:xfrm flipV="1">
            <a:off x="4434840" y="563880"/>
            <a:ext cx="2133600" cy="2682240"/>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30" name="Straight Arrow Connector 29">
            <a:extLst>
              <a:ext uri="{FF2B5EF4-FFF2-40B4-BE49-F238E27FC236}">
                <a16:creationId xmlns:a16="http://schemas.microsoft.com/office/drawing/2014/main" id="{74BCB23A-CC28-8933-BF16-F27BD87A4035}"/>
              </a:ext>
            </a:extLst>
          </p:cNvPr>
          <p:cNvCxnSpPr>
            <a:cxnSpLocks/>
          </p:cNvCxnSpPr>
          <p:nvPr/>
        </p:nvCxnSpPr>
        <p:spPr>
          <a:xfrm flipV="1">
            <a:off x="5278233" y="1438365"/>
            <a:ext cx="1386150" cy="327999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33" name="Straight Arrow Connector 32">
            <a:extLst>
              <a:ext uri="{FF2B5EF4-FFF2-40B4-BE49-F238E27FC236}">
                <a16:creationId xmlns:a16="http://schemas.microsoft.com/office/drawing/2014/main" id="{1B16D9A2-380E-048A-D5C9-DA07041ED787}"/>
              </a:ext>
            </a:extLst>
          </p:cNvPr>
          <p:cNvCxnSpPr>
            <a:cxnSpLocks/>
          </p:cNvCxnSpPr>
          <p:nvPr/>
        </p:nvCxnSpPr>
        <p:spPr>
          <a:xfrm flipV="1">
            <a:off x="5556540" y="3875550"/>
            <a:ext cx="1011900" cy="2022330"/>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36" name="Straight Connector 35">
            <a:extLst>
              <a:ext uri="{FF2B5EF4-FFF2-40B4-BE49-F238E27FC236}">
                <a16:creationId xmlns:a16="http://schemas.microsoft.com/office/drawing/2014/main" id="{F4ACE7AA-DF3A-9571-76FB-F8EBDFD7C2BF}"/>
              </a:ext>
            </a:extLst>
          </p:cNvPr>
          <p:cNvCxnSpPr>
            <a:cxnSpLocks/>
          </p:cNvCxnSpPr>
          <p:nvPr/>
        </p:nvCxnSpPr>
        <p:spPr>
          <a:xfrm flipH="1">
            <a:off x="3964593" y="2758440"/>
            <a:ext cx="2603847" cy="2305440"/>
          </a:xfrm>
          <a:prstGeom prst="line">
            <a:avLst/>
          </a:prstGeom>
        </p:spPr>
        <p:style>
          <a:lnRef idx="3">
            <a:schemeClr val="accent6"/>
          </a:lnRef>
          <a:fillRef idx="0">
            <a:schemeClr val="accent6"/>
          </a:fillRef>
          <a:effectRef idx="2">
            <a:schemeClr val="accent6"/>
          </a:effectRef>
          <a:fontRef idx="minor">
            <a:schemeClr val="tx1"/>
          </a:fontRef>
        </p:style>
      </p:cxnSp>
      <p:cxnSp>
        <p:nvCxnSpPr>
          <p:cNvPr id="40" name="Straight Arrow Connector 39">
            <a:extLst>
              <a:ext uri="{FF2B5EF4-FFF2-40B4-BE49-F238E27FC236}">
                <a16:creationId xmlns:a16="http://schemas.microsoft.com/office/drawing/2014/main" id="{5E291626-FBDF-38B0-093B-697F502E85A6}"/>
              </a:ext>
            </a:extLst>
          </p:cNvPr>
          <p:cNvCxnSpPr>
            <a:cxnSpLocks/>
          </p:cNvCxnSpPr>
          <p:nvPr/>
        </p:nvCxnSpPr>
        <p:spPr>
          <a:xfrm>
            <a:off x="1767840" y="1051560"/>
            <a:ext cx="4867622" cy="3690480"/>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
        <p:nvSpPr>
          <p:cNvPr id="42" name="TextBox 41">
            <a:extLst>
              <a:ext uri="{FF2B5EF4-FFF2-40B4-BE49-F238E27FC236}">
                <a16:creationId xmlns:a16="http://schemas.microsoft.com/office/drawing/2014/main" id="{DCE1D6A7-8A2D-23B3-F12E-2576316E2E3C}"/>
              </a:ext>
            </a:extLst>
          </p:cNvPr>
          <p:cNvSpPr txBox="1"/>
          <p:nvPr/>
        </p:nvSpPr>
        <p:spPr>
          <a:xfrm>
            <a:off x="1282686" y="6269520"/>
            <a:ext cx="3310318" cy="369332"/>
          </a:xfrm>
          <a:prstGeom prst="rect">
            <a:avLst/>
          </a:prstGeom>
          <a:noFill/>
        </p:spPr>
        <p:txBody>
          <a:bodyPr wrap="square" rtlCol="0">
            <a:spAutoFit/>
          </a:bodyPr>
          <a:lstStyle/>
          <a:p>
            <a:r>
              <a:rPr lang="en-GB" dirty="0">
                <a:solidFill>
                  <a:srgbClr val="00B0F0"/>
                </a:solidFill>
              </a:rPr>
              <a:t>(Source: Get the data,  2021)</a:t>
            </a:r>
          </a:p>
        </p:txBody>
      </p:sp>
    </p:spTree>
    <p:extLst>
      <p:ext uri="{BB962C8B-B14F-4D97-AF65-F5344CB8AC3E}">
        <p14:creationId xmlns:p14="http://schemas.microsoft.com/office/powerpoint/2010/main" val="30711433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0009551-D8FF-1626-66DC-95A3A3E5A355}"/>
              </a:ext>
            </a:extLst>
          </p:cNvPr>
          <p:cNvPicPr>
            <a:picLocks noChangeAspect="1"/>
          </p:cNvPicPr>
          <p:nvPr/>
        </p:nvPicPr>
        <p:blipFill>
          <a:blip r:embed="rId3"/>
          <a:srcRect l="10642" r="25556" b="-1"/>
          <a:stretch>
            <a:fillRect/>
          </a:stretch>
        </p:blipFill>
        <p:spPr>
          <a:xfrm>
            <a:off x="0"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6DFAD2D-524B-00A8-9515-28EE203CEEC7}"/>
              </a:ext>
            </a:extLst>
          </p:cNvPr>
          <p:cNvSpPr txBox="1"/>
          <p:nvPr/>
        </p:nvSpPr>
        <p:spPr>
          <a:xfrm>
            <a:off x="8366762" y="1112520"/>
            <a:ext cx="3822189" cy="5445443"/>
          </a:xfrm>
          <a:prstGeom prst="rect">
            <a:avLst/>
          </a:prstGeom>
        </p:spPr>
        <p:txBody>
          <a:bodyPr vert="horz" lIns="91440" tIns="45720" rIns="91440" bIns="45720" rtlCol="0">
            <a:normAutofit/>
          </a:bodyPr>
          <a:lstStyle/>
          <a:p>
            <a:pPr>
              <a:lnSpc>
                <a:spcPct val="90000"/>
              </a:lnSpc>
              <a:spcAft>
                <a:spcPts val="600"/>
              </a:spcAft>
            </a:pPr>
            <a:r>
              <a:rPr lang="en-US" sz="2800" dirty="0"/>
              <a:t>Tuan’s concept of </a:t>
            </a:r>
            <a:r>
              <a:rPr lang="en-US" sz="2800" i="1" dirty="0"/>
              <a:t>topophilia </a:t>
            </a:r>
            <a:r>
              <a:rPr lang="en-US" sz="2800" dirty="0"/>
              <a:t>(Tuan, 1974) the emotional bond between person and place captures my connection to </a:t>
            </a:r>
            <a:r>
              <a:rPr lang="en-US" sz="2800" dirty="0" err="1"/>
              <a:t>Foelgastell</a:t>
            </a:r>
            <a:r>
              <a:rPr lang="en-US" sz="2800" dirty="0"/>
              <a:t>. These annotated areas are more than physical zones; they are anchors of memory, learning, and belonging</a:t>
            </a:r>
            <a:r>
              <a:rPr lang="en-US" sz="2000" dirty="0"/>
              <a:t>.</a:t>
            </a:r>
          </a:p>
        </p:txBody>
      </p:sp>
      <p:sp>
        <p:nvSpPr>
          <p:cNvPr id="7" name="TextBox 6">
            <a:extLst>
              <a:ext uri="{FF2B5EF4-FFF2-40B4-BE49-F238E27FC236}">
                <a16:creationId xmlns:a16="http://schemas.microsoft.com/office/drawing/2014/main" id="{A7676883-D34A-CE0D-EB43-DFAF8B201388}"/>
              </a:ext>
            </a:extLst>
          </p:cNvPr>
          <p:cNvSpPr txBox="1"/>
          <p:nvPr/>
        </p:nvSpPr>
        <p:spPr>
          <a:xfrm>
            <a:off x="5125019" y="6454021"/>
            <a:ext cx="6232966" cy="369332"/>
          </a:xfrm>
          <a:prstGeom prst="rect">
            <a:avLst/>
          </a:prstGeom>
          <a:noFill/>
        </p:spPr>
        <p:txBody>
          <a:bodyPr wrap="square">
            <a:spAutoFit/>
          </a:bodyPr>
          <a:lstStyle/>
          <a:p>
            <a:r>
              <a:rPr lang="en-GB" sz="1800" dirty="0">
                <a:solidFill>
                  <a:srgbClr val="FF0000"/>
                </a:solidFill>
              </a:rPr>
              <a:t>(Source: Authors own,2025)</a:t>
            </a:r>
            <a:endParaRPr lang="en-GB" dirty="0"/>
          </a:p>
        </p:txBody>
      </p:sp>
    </p:spTree>
    <p:extLst>
      <p:ext uri="{BB962C8B-B14F-4D97-AF65-F5344CB8AC3E}">
        <p14:creationId xmlns:p14="http://schemas.microsoft.com/office/powerpoint/2010/main" val="14597450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15D6EA-0297-E932-C492-5EEC586CDC83}"/>
              </a:ext>
            </a:extLst>
          </p:cNvPr>
          <p:cNvSpPr txBox="1"/>
          <p:nvPr/>
        </p:nvSpPr>
        <p:spPr>
          <a:xfrm>
            <a:off x="274291" y="1058975"/>
            <a:ext cx="11917709" cy="1015663"/>
          </a:xfrm>
          <a:prstGeom prst="rect">
            <a:avLst/>
          </a:prstGeom>
          <a:noFill/>
        </p:spPr>
        <p:txBody>
          <a:bodyPr wrap="square">
            <a:spAutoFit/>
          </a:bodyPr>
          <a:lstStyle/>
          <a:p>
            <a:r>
              <a:rPr lang="en-GB" sz="2000" dirty="0"/>
              <a:t>Caring for this garden isn't just about my space, it's part of a wider effort to reconnect land with life. Wild places don't have to be national parks. They can begin in a patch of long grass, a forgotten log pile, or a hedgerow left alone</a:t>
            </a:r>
            <a:r>
              <a:rPr lang="en-GB" dirty="0"/>
              <a:t>.</a:t>
            </a:r>
          </a:p>
        </p:txBody>
      </p:sp>
      <p:sp>
        <p:nvSpPr>
          <p:cNvPr id="4" name="Rectangle 3">
            <a:extLst>
              <a:ext uri="{FF2B5EF4-FFF2-40B4-BE49-F238E27FC236}">
                <a16:creationId xmlns:a16="http://schemas.microsoft.com/office/drawing/2014/main" id="{8E73A16D-6131-054E-C283-B61786B511DF}"/>
              </a:ext>
            </a:extLst>
          </p:cNvPr>
          <p:cNvSpPr/>
          <p:nvPr/>
        </p:nvSpPr>
        <p:spPr>
          <a:xfrm>
            <a:off x="2448233" y="135645"/>
            <a:ext cx="6527493" cy="923330"/>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Protecting Wildness</a:t>
            </a:r>
          </a:p>
        </p:txBody>
      </p:sp>
      <p:sp>
        <p:nvSpPr>
          <p:cNvPr id="6" name="TextBox 5">
            <a:extLst>
              <a:ext uri="{FF2B5EF4-FFF2-40B4-BE49-F238E27FC236}">
                <a16:creationId xmlns:a16="http://schemas.microsoft.com/office/drawing/2014/main" id="{BC295F03-1353-6082-3EBC-35FE938EDA39}"/>
              </a:ext>
            </a:extLst>
          </p:cNvPr>
          <p:cNvSpPr txBox="1"/>
          <p:nvPr/>
        </p:nvSpPr>
        <p:spPr>
          <a:xfrm>
            <a:off x="5674401" y="2692693"/>
            <a:ext cx="5705232" cy="1292662"/>
          </a:xfrm>
          <a:prstGeom prst="rect">
            <a:avLst/>
          </a:prstGeom>
          <a:noFill/>
        </p:spPr>
        <p:txBody>
          <a:bodyPr wrap="square">
            <a:spAutoFit/>
          </a:bodyPr>
          <a:lstStyle/>
          <a:p>
            <a:r>
              <a:rPr lang="en-GB" sz="2600" dirty="0">
                <a:solidFill>
                  <a:schemeClr val="accent6">
                    <a:lumMod val="75000"/>
                  </a:schemeClr>
                </a:solidFill>
              </a:rPr>
              <a:t>The best time to plant a tree was 20 years ago. The second-best time is now</a:t>
            </a:r>
            <a:r>
              <a:rPr lang="en-GB" sz="2000" dirty="0"/>
              <a:t>.</a:t>
            </a:r>
          </a:p>
        </p:txBody>
      </p:sp>
      <p:pic>
        <p:nvPicPr>
          <p:cNvPr id="8" name="Picture 7">
            <a:extLst>
              <a:ext uri="{FF2B5EF4-FFF2-40B4-BE49-F238E27FC236}">
                <a16:creationId xmlns:a16="http://schemas.microsoft.com/office/drawing/2014/main" id="{4057B5D0-103E-9364-DC39-DEF93FFE0677}"/>
              </a:ext>
            </a:extLst>
          </p:cNvPr>
          <p:cNvPicPr>
            <a:picLocks noChangeAspect="1"/>
          </p:cNvPicPr>
          <p:nvPr/>
        </p:nvPicPr>
        <p:blipFill>
          <a:blip r:embed="rId2"/>
          <a:stretch>
            <a:fillRect/>
          </a:stretch>
        </p:blipFill>
        <p:spPr>
          <a:xfrm>
            <a:off x="390768" y="2053856"/>
            <a:ext cx="4784942" cy="3018577"/>
          </a:xfrm>
          <a:prstGeom prst="rect">
            <a:avLst/>
          </a:prstGeom>
        </p:spPr>
      </p:pic>
      <p:sp>
        <p:nvSpPr>
          <p:cNvPr id="10" name="TextBox 9">
            <a:extLst>
              <a:ext uri="{FF2B5EF4-FFF2-40B4-BE49-F238E27FC236}">
                <a16:creationId xmlns:a16="http://schemas.microsoft.com/office/drawing/2014/main" id="{EF2B93C9-E262-C5D9-5716-6CE357D00EA7}"/>
              </a:ext>
            </a:extLst>
          </p:cNvPr>
          <p:cNvSpPr txBox="1"/>
          <p:nvPr/>
        </p:nvSpPr>
        <p:spPr>
          <a:xfrm>
            <a:off x="274291" y="5245027"/>
            <a:ext cx="11800799" cy="1631216"/>
          </a:xfrm>
          <a:prstGeom prst="rect">
            <a:avLst/>
          </a:prstGeom>
          <a:noFill/>
        </p:spPr>
        <p:txBody>
          <a:bodyPr wrap="square" rtlCol="0">
            <a:spAutoFit/>
          </a:bodyPr>
          <a:lstStyle/>
          <a:p>
            <a:r>
              <a:rPr lang="en-GB" dirty="0">
                <a:solidFill>
                  <a:schemeClr val="bg1"/>
                </a:solidFill>
              </a:rPr>
              <a:t>(</a:t>
            </a:r>
            <a:r>
              <a:rPr lang="en-GB" sz="2000" dirty="0"/>
              <a:t>My actions reflect the principles established at </a:t>
            </a:r>
            <a:r>
              <a:rPr lang="en-GB" sz="2000" i="1" dirty="0"/>
              <a:t>UNCED (The Earth Summit, 1992)</a:t>
            </a:r>
            <a:r>
              <a:rPr lang="en-GB" sz="2000" dirty="0"/>
              <a:t>, where world leaders recognised that sustainable development must begin at a local level through education, stewardship, and community participation.</a:t>
            </a:r>
            <a:br>
              <a:rPr lang="en-GB" sz="2000" dirty="0"/>
            </a:br>
            <a:r>
              <a:rPr lang="en-GB" sz="2000" dirty="0"/>
              <a:t>Planting native species, reducing waste, and building habitats in my garden reflect the Earth Summit’s Agenda 21: “Think globally, act locally.”</a:t>
            </a:r>
            <a:r>
              <a:rPr lang="en-GB" sz="2000" dirty="0">
                <a:solidFill>
                  <a:schemeClr val="bg1"/>
                </a:solidFill>
              </a:rPr>
              <a:t>0(   </a:t>
            </a:r>
            <a:endParaRPr lang="en-GB" dirty="0">
              <a:solidFill>
                <a:schemeClr val="bg1"/>
              </a:solidFill>
            </a:endParaRPr>
          </a:p>
        </p:txBody>
      </p:sp>
      <p:sp>
        <p:nvSpPr>
          <p:cNvPr id="2" name="TextBox 1">
            <a:extLst>
              <a:ext uri="{FF2B5EF4-FFF2-40B4-BE49-F238E27FC236}">
                <a16:creationId xmlns:a16="http://schemas.microsoft.com/office/drawing/2014/main" id="{9E9E163F-D6E8-06C8-AF4F-2185360856A6}"/>
              </a:ext>
            </a:extLst>
          </p:cNvPr>
          <p:cNvSpPr txBox="1"/>
          <p:nvPr/>
        </p:nvSpPr>
        <p:spPr>
          <a:xfrm flipH="1">
            <a:off x="390768" y="4689166"/>
            <a:ext cx="3701469" cy="369332"/>
          </a:xfrm>
          <a:prstGeom prst="rect">
            <a:avLst/>
          </a:prstGeom>
          <a:noFill/>
        </p:spPr>
        <p:txBody>
          <a:bodyPr wrap="square" rtlCol="0">
            <a:spAutoFit/>
          </a:bodyPr>
          <a:lstStyle/>
          <a:p>
            <a:r>
              <a:rPr lang="en-GB" dirty="0">
                <a:solidFill>
                  <a:schemeClr val="bg1"/>
                </a:solidFill>
              </a:rPr>
              <a:t>(Source: Gardener’s World, 2025)</a:t>
            </a:r>
            <a:endParaRPr lang="en-GB" dirty="0"/>
          </a:p>
        </p:txBody>
      </p:sp>
    </p:spTree>
    <p:extLst>
      <p:ext uri="{BB962C8B-B14F-4D97-AF65-F5344CB8AC3E}">
        <p14:creationId xmlns:p14="http://schemas.microsoft.com/office/powerpoint/2010/main" val="15046554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9FDE79-0866-1FA9-FC45-ACABDE08FDAC}"/>
              </a:ext>
            </a:extLst>
          </p:cNvPr>
          <p:cNvSpPr txBox="1"/>
          <p:nvPr/>
        </p:nvSpPr>
        <p:spPr>
          <a:xfrm>
            <a:off x="363794" y="186813"/>
            <a:ext cx="11346425" cy="6440129"/>
          </a:xfrm>
          <a:prstGeom prst="rect">
            <a:avLst/>
          </a:prstGeom>
          <a:solidFill>
            <a:schemeClr val="accent6">
              <a:lumMod val="20000"/>
              <a:lumOff val="80000"/>
            </a:schemeClr>
          </a:solidFill>
        </p:spPr>
        <p:txBody>
          <a:bodyPr wrap="square" rtlCol="0">
            <a:spAutoFit/>
          </a:bodyPr>
          <a:lstStyle/>
          <a:p>
            <a:endParaRPr lang="en-GB" dirty="0"/>
          </a:p>
        </p:txBody>
      </p:sp>
      <p:sp>
        <p:nvSpPr>
          <p:cNvPr id="3" name="TextBox 2">
            <a:extLst>
              <a:ext uri="{FF2B5EF4-FFF2-40B4-BE49-F238E27FC236}">
                <a16:creationId xmlns:a16="http://schemas.microsoft.com/office/drawing/2014/main" id="{412BD5E7-7818-B173-AA46-D6883FD0961D}"/>
              </a:ext>
            </a:extLst>
          </p:cNvPr>
          <p:cNvSpPr txBox="1"/>
          <p:nvPr/>
        </p:nvSpPr>
        <p:spPr>
          <a:xfrm>
            <a:off x="2364614" y="1585030"/>
            <a:ext cx="7344783" cy="4524315"/>
          </a:xfrm>
          <a:prstGeom prst="rect">
            <a:avLst/>
          </a:prstGeom>
          <a:noFill/>
        </p:spPr>
        <p:txBody>
          <a:bodyPr wrap="square">
            <a:spAutoFit/>
          </a:bodyPr>
          <a:lstStyle/>
          <a:p>
            <a:pPr algn="ctr">
              <a:buNone/>
            </a:pPr>
            <a:r>
              <a:rPr lang="en-GB" sz="2400" dirty="0"/>
              <a:t>I dream of blooms where bees can dance,</a:t>
            </a:r>
            <a:br>
              <a:rPr lang="en-GB" sz="2400" dirty="0"/>
            </a:br>
            <a:r>
              <a:rPr lang="en-GB" sz="2400" dirty="0"/>
              <a:t>Of leaves that shimmer at a glance.</a:t>
            </a:r>
            <a:br>
              <a:rPr lang="en-GB" sz="2400" dirty="0"/>
            </a:br>
            <a:r>
              <a:rPr lang="en-GB" sz="2400" dirty="0"/>
              <a:t>A pond where frogs and swallows play,</a:t>
            </a:r>
            <a:br>
              <a:rPr lang="en-GB" sz="2400" dirty="0"/>
            </a:br>
            <a:r>
              <a:rPr lang="en-GB" sz="2400" dirty="0"/>
              <a:t>And dragonflies light up the day.</a:t>
            </a:r>
          </a:p>
          <a:p>
            <a:pPr algn="ctr">
              <a:buNone/>
            </a:pPr>
            <a:r>
              <a:rPr lang="en-GB" sz="2400" dirty="0"/>
              <a:t>Where hedgehogs hide and robins sing,</a:t>
            </a:r>
            <a:br>
              <a:rPr lang="en-GB" sz="2400" dirty="0"/>
            </a:br>
            <a:r>
              <a:rPr lang="en-GB" sz="2400" dirty="0"/>
              <a:t>And nature wakes to every spring.</a:t>
            </a:r>
            <a:br>
              <a:rPr lang="en-GB" sz="2400" dirty="0"/>
            </a:br>
            <a:r>
              <a:rPr lang="en-GB" sz="2400" dirty="0"/>
              <a:t>A patch of earth, both kind and free</a:t>
            </a:r>
            <a:br>
              <a:rPr lang="en-GB" sz="2400" dirty="0"/>
            </a:br>
            <a:r>
              <a:rPr lang="en-GB" sz="2400" dirty="0"/>
              <a:t>A home for birds, the bugs, and me.</a:t>
            </a:r>
          </a:p>
          <a:p>
            <a:pPr algn="ctr"/>
            <a:r>
              <a:rPr lang="en-GB" sz="2400" dirty="0"/>
              <a:t>No plastic paths or fences tight,</a:t>
            </a:r>
            <a:br>
              <a:rPr lang="en-GB" sz="2400" dirty="0"/>
            </a:br>
            <a:r>
              <a:rPr lang="en-GB" sz="2400" dirty="0"/>
              <a:t>Just space to grow, to breathe, to light.</a:t>
            </a:r>
            <a:br>
              <a:rPr lang="en-GB" sz="2400" dirty="0"/>
            </a:br>
            <a:r>
              <a:rPr lang="en-GB" sz="2400" dirty="0"/>
              <a:t>May roots run deep, may branches sway</a:t>
            </a:r>
            <a:br>
              <a:rPr lang="en-GB" sz="2400" dirty="0"/>
            </a:br>
            <a:r>
              <a:rPr lang="en-GB" sz="2400" dirty="0"/>
              <a:t>And wilder still with each new day.</a:t>
            </a:r>
          </a:p>
        </p:txBody>
      </p:sp>
      <p:sp>
        <p:nvSpPr>
          <p:cNvPr id="4" name="Rectangle 3">
            <a:extLst>
              <a:ext uri="{FF2B5EF4-FFF2-40B4-BE49-F238E27FC236}">
                <a16:creationId xmlns:a16="http://schemas.microsoft.com/office/drawing/2014/main" id="{1318E9EC-7611-B9A4-B8C5-411B710BB693}"/>
              </a:ext>
            </a:extLst>
          </p:cNvPr>
          <p:cNvSpPr/>
          <p:nvPr/>
        </p:nvSpPr>
        <p:spPr>
          <a:xfrm>
            <a:off x="3308239" y="605768"/>
            <a:ext cx="5162568" cy="923330"/>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A Place To Grow</a:t>
            </a:r>
          </a:p>
        </p:txBody>
      </p:sp>
    </p:spTree>
    <p:extLst>
      <p:ext uri="{BB962C8B-B14F-4D97-AF65-F5344CB8AC3E}">
        <p14:creationId xmlns:p14="http://schemas.microsoft.com/office/powerpoint/2010/main" val="22168332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DE3712-C875-8447-DC28-B85B9E7291E6}"/>
              </a:ext>
            </a:extLst>
          </p:cNvPr>
          <p:cNvSpPr txBox="1"/>
          <p:nvPr/>
        </p:nvSpPr>
        <p:spPr>
          <a:xfrm>
            <a:off x="135645" y="215040"/>
            <a:ext cx="11920710" cy="6465346"/>
          </a:xfrm>
          <a:prstGeom prst="rect">
            <a:avLst/>
          </a:prstGeom>
          <a:solidFill>
            <a:schemeClr val="accent6">
              <a:lumMod val="20000"/>
              <a:lumOff val="80000"/>
            </a:schemeClr>
          </a:solidFill>
        </p:spPr>
        <p:txBody>
          <a:bodyPr wrap="square" rtlCol="0">
            <a:spAutoFit/>
          </a:bodyPr>
          <a:lstStyle/>
          <a:p>
            <a:endParaRPr lang="en-GB" dirty="0"/>
          </a:p>
        </p:txBody>
      </p:sp>
      <p:sp>
        <p:nvSpPr>
          <p:cNvPr id="3" name="TextBox 2">
            <a:extLst>
              <a:ext uri="{FF2B5EF4-FFF2-40B4-BE49-F238E27FC236}">
                <a16:creationId xmlns:a16="http://schemas.microsoft.com/office/drawing/2014/main" id="{E301D641-8F51-59DF-3706-D98752C4FF7A}"/>
              </a:ext>
            </a:extLst>
          </p:cNvPr>
          <p:cNvSpPr txBox="1"/>
          <p:nvPr/>
        </p:nvSpPr>
        <p:spPr>
          <a:xfrm>
            <a:off x="338667" y="382601"/>
            <a:ext cx="6096000" cy="584775"/>
          </a:xfrm>
          <a:prstGeom prst="rect">
            <a:avLst/>
          </a:prstGeom>
          <a:noFill/>
        </p:spPr>
        <p:txBody>
          <a:bodyPr wrap="square">
            <a:spAutoFit/>
          </a:bodyPr>
          <a:lstStyle/>
          <a:p>
            <a:r>
              <a:rPr lang="en-GB" sz="3200" dirty="0">
                <a:solidFill>
                  <a:schemeClr val="accent3"/>
                </a:solidFill>
              </a:rPr>
              <a:t>John Muir: Wildness Within Reach</a:t>
            </a:r>
          </a:p>
        </p:txBody>
      </p:sp>
      <p:sp>
        <p:nvSpPr>
          <p:cNvPr id="5" name="TextBox 4">
            <a:extLst>
              <a:ext uri="{FF2B5EF4-FFF2-40B4-BE49-F238E27FC236}">
                <a16:creationId xmlns:a16="http://schemas.microsoft.com/office/drawing/2014/main" id="{84F94FED-1481-0ACE-CEC0-DA7A24FC3010}"/>
              </a:ext>
            </a:extLst>
          </p:cNvPr>
          <p:cNvSpPr txBox="1"/>
          <p:nvPr/>
        </p:nvSpPr>
        <p:spPr>
          <a:xfrm>
            <a:off x="338667" y="1238558"/>
            <a:ext cx="10126134" cy="646331"/>
          </a:xfrm>
          <a:prstGeom prst="rect">
            <a:avLst/>
          </a:prstGeom>
          <a:noFill/>
        </p:spPr>
        <p:txBody>
          <a:bodyPr wrap="square">
            <a:spAutoFit/>
          </a:bodyPr>
          <a:lstStyle/>
          <a:p>
            <a:pPr algn="ctr"/>
            <a:r>
              <a:rPr lang="en-GB" sz="3600" b="1" dirty="0"/>
              <a:t>“</a:t>
            </a:r>
            <a:r>
              <a:rPr lang="en-GB" sz="3200" b="1" dirty="0"/>
              <a:t>The mountains are calling, and I must go.”</a:t>
            </a:r>
            <a:r>
              <a:rPr lang="en-GB" sz="3200" dirty="0"/>
              <a:t> – John Muir</a:t>
            </a:r>
            <a:endParaRPr lang="en-GB" dirty="0"/>
          </a:p>
        </p:txBody>
      </p:sp>
      <p:sp>
        <p:nvSpPr>
          <p:cNvPr id="7" name="TextBox 6">
            <a:extLst>
              <a:ext uri="{FF2B5EF4-FFF2-40B4-BE49-F238E27FC236}">
                <a16:creationId xmlns:a16="http://schemas.microsoft.com/office/drawing/2014/main" id="{8A003B5A-7468-80F2-9544-8AC52C72D9BC}"/>
              </a:ext>
            </a:extLst>
          </p:cNvPr>
          <p:cNvSpPr txBox="1"/>
          <p:nvPr/>
        </p:nvSpPr>
        <p:spPr>
          <a:xfrm>
            <a:off x="135645" y="2156071"/>
            <a:ext cx="6910614" cy="4524315"/>
          </a:xfrm>
          <a:prstGeom prst="rect">
            <a:avLst/>
          </a:prstGeom>
          <a:noFill/>
        </p:spPr>
        <p:txBody>
          <a:bodyPr wrap="square">
            <a:spAutoFit/>
          </a:bodyPr>
          <a:lstStyle/>
          <a:p>
            <a:r>
              <a:rPr lang="en-GB" dirty="0"/>
              <a:t>John Muir (1838–1914) was a Scottish-born writer, and conservationist who is often called the "Father of the National Parks" in the United States. After emigrating to America, Muir developed a deep love for wild places, spending years walking through mountains, forests, and wilderness. He believed nature wasn't just scenery, it was sacred, healing, and essential to the human spirit  (John Muir Trust, no date).</a:t>
            </a:r>
          </a:p>
          <a:p>
            <a:endParaRPr lang="en-GB" dirty="0"/>
          </a:p>
          <a:p>
            <a:r>
              <a:rPr lang="en-GB" dirty="0"/>
              <a:t>Muir’s powerful writing and activism helped protect places like Yosemite Valley and Sequoia National Park, and he co-founded the Sierra Club, one of the most influential environmental organisations in the world (John Muir Trust, no date).</a:t>
            </a:r>
          </a:p>
          <a:p>
            <a:endParaRPr lang="en-GB" dirty="0"/>
          </a:p>
          <a:p>
            <a:r>
              <a:rPr lang="en-GB" dirty="0"/>
              <a:t>But Muir’s legacy isn’t just about grand landscapes. His work reminds us that </a:t>
            </a:r>
            <a:r>
              <a:rPr lang="en-GB" b="1" dirty="0"/>
              <a:t>every natural space, no matter how small, matters</a:t>
            </a:r>
            <a:r>
              <a:rPr lang="en-GB" dirty="0"/>
              <a:t>.</a:t>
            </a:r>
          </a:p>
        </p:txBody>
      </p:sp>
      <p:pic>
        <p:nvPicPr>
          <p:cNvPr id="13" name="Picture 12">
            <a:extLst>
              <a:ext uri="{FF2B5EF4-FFF2-40B4-BE49-F238E27FC236}">
                <a16:creationId xmlns:a16="http://schemas.microsoft.com/office/drawing/2014/main" id="{60A58868-64E5-F06D-102C-9A71C243A402}"/>
              </a:ext>
            </a:extLst>
          </p:cNvPr>
          <p:cNvPicPr>
            <a:picLocks noChangeAspect="1"/>
          </p:cNvPicPr>
          <p:nvPr/>
        </p:nvPicPr>
        <p:blipFill>
          <a:blip r:embed="rId3"/>
          <a:stretch>
            <a:fillRect/>
          </a:stretch>
        </p:blipFill>
        <p:spPr>
          <a:xfrm>
            <a:off x="7315200" y="2273785"/>
            <a:ext cx="4023359" cy="3529129"/>
          </a:xfrm>
          <a:prstGeom prst="rect">
            <a:avLst/>
          </a:prstGeom>
        </p:spPr>
      </p:pic>
      <p:sp>
        <p:nvSpPr>
          <p:cNvPr id="4" name="TextBox 3">
            <a:extLst>
              <a:ext uri="{FF2B5EF4-FFF2-40B4-BE49-F238E27FC236}">
                <a16:creationId xmlns:a16="http://schemas.microsoft.com/office/drawing/2014/main" id="{07BBC596-D979-21BE-C78A-BA818D71D960}"/>
              </a:ext>
            </a:extLst>
          </p:cNvPr>
          <p:cNvSpPr txBox="1"/>
          <p:nvPr/>
        </p:nvSpPr>
        <p:spPr>
          <a:xfrm>
            <a:off x="6910087" y="5995686"/>
            <a:ext cx="5011838" cy="338554"/>
          </a:xfrm>
          <a:prstGeom prst="rect">
            <a:avLst/>
          </a:prstGeom>
          <a:noFill/>
        </p:spPr>
        <p:txBody>
          <a:bodyPr wrap="square" rtlCol="0">
            <a:spAutoFit/>
          </a:bodyPr>
          <a:lstStyle/>
          <a:p>
            <a:r>
              <a:rPr lang="en-GB" sz="1600" dirty="0"/>
              <a:t>(Source: Watkins, c. 1875, cited in Wikipedia, 2025)</a:t>
            </a:r>
          </a:p>
        </p:txBody>
      </p:sp>
    </p:spTree>
    <p:extLst>
      <p:ext uri="{BB962C8B-B14F-4D97-AF65-F5344CB8AC3E}">
        <p14:creationId xmlns:p14="http://schemas.microsoft.com/office/powerpoint/2010/main" val="15459945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55105C2-7926-54C3-4420-3522896A7953}"/>
              </a:ext>
            </a:extLst>
          </p:cNvPr>
          <p:cNvPicPr>
            <a:picLocks noChangeAspect="1"/>
          </p:cNvPicPr>
          <p:nvPr/>
        </p:nvPicPr>
        <p:blipFill>
          <a:blip r:embed="rId3"/>
          <a:srcRect l="12102" r="2241" b="-1"/>
          <a:stretch>
            <a:fillRect/>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0FE2432D-8DDA-FDB1-10D2-91E20FC42942}"/>
              </a:ext>
            </a:extLst>
          </p:cNvPr>
          <p:cNvSpPr txBox="1"/>
          <p:nvPr/>
        </p:nvSpPr>
        <p:spPr>
          <a:xfrm>
            <a:off x="257287" y="0"/>
            <a:ext cx="4852595" cy="1151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dirty="0">
                <a:latin typeface="+mj-lt"/>
                <a:ea typeface="+mj-ea"/>
                <a:cs typeface="+mj-cs"/>
              </a:rPr>
              <a:t>Why He Matters to Me</a:t>
            </a:r>
          </a:p>
        </p:txBody>
      </p:sp>
      <p:sp>
        <p:nvSpPr>
          <p:cNvPr id="4" name="Rectangle 1">
            <a:extLst>
              <a:ext uri="{FF2B5EF4-FFF2-40B4-BE49-F238E27FC236}">
                <a16:creationId xmlns:a16="http://schemas.microsoft.com/office/drawing/2014/main" id="{63392EB7-0F7B-8967-81E7-D89C675CFB33}"/>
              </a:ext>
            </a:extLst>
          </p:cNvPr>
          <p:cNvSpPr>
            <a:spLocks noChangeArrowheads="1"/>
          </p:cNvSpPr>
          <p:nvPr/>
        </p:nvSpPr>
        <p:spPr bwMode="auto">
          <a:xfrm>
            <a:off x="257288" y="882127"/>
            <a:ext cx="4691230" cy="59758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R="0" lvl="0" fontAlgn="base">
              <a:lnSpc>
                <a:spcPct val="90000"/>
              </a:lnSpc>
              <a:spcBef>
                <a:spcPct val="0"/>
              </a:spcBef>
              <a:spcAft>
                <a:spcPts val="600"/>
              </a:spcAft>
              <a:buClrTx/>
              <a:buSzTx/>
              <a:tabLst/>
            </a:pPr>
            <a:r>
              <a:rPr kumimoji="0" lang="en-US" altLang="en-US" sz="2000" b="0" i="0" u="none" strike="noStrike" cap="none" normalizeH="0" baseline="0" dirty="0">
                <a:ln>
                  <a:noFill/>
                </a:ln>
                <a:effectLst/>
              </a:rPr>
              <a:t>My wild journey didn’t begin in the mountains, it began in meadows, hedgerows, and riversides, holding my grandparents’ hands. But the feeling was the same: wonder, stillness, and belonging.</a:t>
            </a:r>
          </a:p>
          <a:p>
            <a:pPr marR="0" lvl="0" fontAlgn="base">
              <a:lnSpc>
                <a:spcPct val="90000"/>
              </a:lnSpc>
              <a:spcBef>
                <a:spcPct val="0"/>
              </a:spcBef>
              <a:spcAft>
                <a:spcPts val="600"/>
              </a:spcAft>
              <a:buClrTx/>
              <a:buSzTx/>
              <a:tabLst/>
            </a:pPr>
            <a:r>
              <a:rPr kumimoji="0" lang="en-US" altLang="en-US" sz="2000" b="0" i="0" u="none" strike="noStrike" cap="none" normalizeH="0" baseline="0" dirty="0">
                <a:ln>
                  <a:noFill/>
                </a:ln>
                <a:effectLst/>
              </a:rPr>
              <a:t>When I read Muir’s words:</a:t>
            </a:r>
          </a:p>
          <a:p>
            <a:pPr marR="0" lvl="0" fontAlgn="base">
              <a:lnSpc>
                <a:spcPct val="90000"/>
              </a:lnSpc>
              <a:spcBef>
                <a:spcPct val="0"/>
              </a:spcBef>
              <a:spcAft>
                <a:spcPts val="600"/>
              </a:spcAft>
              <a:buClrTx/>
              <a:buSzTx/>
              <a:tabLst/>
            </a:pPr>
            <a:r>
              <a:rPr kumimoji="0" lang="en-US" altLang="en-US" sz="2000" b="0" i="1" u="none" strike="noStrike" cap="none" normalizeH="0" baseline="0" dirty="0">
                <a:ln>
                  <a:noFill/>
                </a:ln>
                <a:effectLst/>
              </a:rPr>
              <a:t>“In every walk with nature one receives far more than he seeks”  </a:t>
            </a:r>
            <a:r>
              <a:rPr kumimoji="0" lang="en-US" altLang="en-US" sz="2000" b="0" u="none" strike="noStrike" cap="none" normalizeH="0" baseline="0" dirty="0">
                <a:ln>
                  <a:noFill/>
                </a:ln>
                <a:effectLst/>
              </a:rPr>
              <a:t>(Muir, 1912)</a:t>
            </a:r>
            <a:br>
              <a:rPr kumimoji="0" lang="en-US" altLang="en-US" sz="2000" b="0" i="0" u="none" strike="noStrike" cap="none" normalizeH="0" baseline="0" dirty="0">
                <a:ln>
                  <a:noFill/>
                </a:ln>
                <a:effectLst/>
              </a:rPr>
            </a:br>
            <a:r>
              <a:rPr kumimoji="0" lang="en-US" altLang="en-US" sz="2000" b="0" i="0" u="none" strike="noStrike" cap="none" normalizeH="0" baseline="0" dirty="0">
                <a:ln>
                  <a:noFill/>
                </a:ln>
                <a:effectLst/>
              </a:rPr>
              <a:t>I saw my own story reflected back. His philosophy speaks to the same </a:t>
            </a:r>
            <a:r>
              <a:rPr kumimoji="0" lang="en-US" altLang="en-US" sz="2000" b="0" i="1" u="none" strike="noStrike" cap="none" normalizeH="0" baseline="0" dirty="0">
                <a:ln>
                  <a:noFill/>
                </a:ln>
                <a:effectLst/>
              </a:rPr>
              <a:t>slow noticing</a:t>
            </a:r>
            <a:r>
              <a:rPr kumimoji="0" lang="en-US" altLang="en-US" sz="2000" b="0" i="0" u="none" strike="noStrike" cap="none" normalizeH="0" baseline="0" dirty="0">
                <a:ln>
                  <a:noFill/>
                </a:ln>
                <a:effectLst/>
              </a:rPr>
              <a:t> and </a:t>
            </a:r>
            <a:r>
              <a:rPr kumimoji="0" lang="en-US" altLang="en-US" sz="2000" b="0" i="1" u="none" strike="noStrike" cap="none" normalizeH="0" baseline="0" dirty="0">
                <a:ln>
                  <a:noFill/>
                </a:ln>
                <a:effectLst/>
              </a:rPr>
              <a:t>deep respect</a:t>
            </a:r>
            <a:r>
              <a:rPr kumimoji="0" lang="en-US" altLang="en-US" sz="2000" b="0" i="0" u="none" strike="noStrike" cap="none" normalizeH="0" baseline="0" dirty="0">
                <a:ln>
                  <a:noFill/>
                </a:ln>
                <a:effectLst/>
              </a:rPr>
              <a:t> my grandparents quietly taught me.</a:t>
            </a:r>
          </a:p>
          <a:p>
            <a:pPr marR="0" lvl="0" fontAlgn="base">
              <a:lnSpc>
                <a:spcPct val="90000"/>
              </a:lnSpc>
              <a:spcBef>
                <a:spcPct val="0"/>
              </a:spcBef>
              <a:spcAft>
                <a:spcPts val="600"/>
              </a:spcAft>
              <a:buClrTx/>
              <a:buSzTx/>
              <a:tabLst/>
            </a:pPr>
            <a:r>
              <a:rPr kumimoji="0" lang="en-US" altLang="en-US" sz="2000" b="0" i="0" u="none" strike="noStrike" cap="none" normalizeH="0" baseline="0" dirty="0">
                <a:ln>
                  <a:noFill/>
                </a:ln>
                <a:effectLst/>
              </a:rPr>
              <a:t>Like Muir, I’ve come to believe that </a:t>
            </a:r>
            <a:r>
              <a:rPr kumimoji="0" lang="en-US" altLang="en-US" sz="2000" b="1" i="0" u="none" strike="noStrike" cap="none" normalizeH="0" baseline="0" dirty="0">
                <a:ln>
                  <a:noFill/>
                </a:ln>
                <a:effectLst/>
              </a:rPr>
              <a:t>wildness isn’t a place—it’s a way of seeing</a:t>
            </a:r>
            <a:r>
              <a:rPr kumimoji="0" lang="en-US" altLang="en-US" sz="2000" b="0" i="0" u="none" strike="noStrike" cap="none" normalizeH="0" baseline="0" dirty="0">
                <a:ln>
                  <a:noFill/>
                </a:ln>
                <a:effectLst/>
              </a:rPr>
              <a:t>. It lives in the forgotten corners of our gardens, in tangled grass, in squirrels nesting in the trees. This garden in </a:t>
            </a:r>
            <a:r>
              <a:rPr kumimoji="0" lang="en-US" altLang="en-US" sz="2000" b="0" i="0" u="none" strike="noStrike" cap="none" normalizeH="0" baseline="0" dirty="0" err="1">
                <a:ln>
                  <a:noFill/>
                </a:ln>
                <a:effectLst/>
              </a:rPr>
              <a:t>Foelgastell</a:t>
            </a:r>
            <a:r>
              <a:rPr kumimoji="0" lang="en-US" altLang="en-US" sz="2000" b="0" i="0" u="none" strike="noStrike" cap="none" normalizeH="0" baseline="0" dirty="0">
                <a:ln>
                  <a:noFill/>
                </a:ln>
                <a:effectLst/>
              </a:rPr>
              <a:t> is my Yosemite. It’s where I protect, rewild, and reconnect.</a:t>
            </a:r>
          </a:p>
          <a:p>
            <a:pPr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200" b="0" i="0" u="none" strike="noStrike" cap="none" normalizeH="0" baseline="0" dirty="0">
              <a:ln>
                <a:noFill/>
              </a:ln>
              <a:effectLst/>
            </a:endParaRPr>
          </a:p>
        </p:txBody>
      </p:sp>
      <p:sp>
        <p:nvSpPr>
          <p:cNvPr id="2" name="TextBox 1">
            <a:extLst>
              <a:ext uri="{FF2B5EF4-FFF2-40B4-BE49-F238E27FC236}">
                <a16:creationId xmlns:a16="http://schemas.microsoft.com/office/drawing/2014/main" id="{14791284-5A0F-A202-6E77-CE06D70A5E00}"/>
              </a:ext>
            </a:extLst>
          </p:cNvPr>
          <p:cNvSpPr txBox="1"/>
          <p:nvPr/>
        </p:nvSpPr>
        <p:spPr>
          <a:xfrm>
            <a:off x="5863030" y="5509549"/>
            <a:ext cx="4273102" cy="369332"/>
          </a:xfrm>
          <a:prstGeom prst="rect">
            <a:avLst/>
          </a:prstGeom>
          <a:noFill/>
        </p:spPr>
        <p:txBody>
          <a:bodyPr wrap="square" rtlCol="0">
            <a:spAutoFit/>
          </a:bodyPr>
          <a:lstStyle/>
          <a:p>
            <a:r>
              <a:rPr lang="en-GB" dirty="0">
                <a:solidFill>
                  <a:schemeClr val="bg1"/>
                </a:solidFill>
              </a:rPr>
              <a:t>(Source: National Geographic, no date)</a:t>
            </a:r>
          </a:p>
        </p:txBody>
      </p:sp>
    </p:spTree>
    <p:extLst>
      <p:ext uri="{BB962C8B-B14F-4D97-AF65-F5344CB8AC3E}">
        <p14:creationId xmlns:p14="http://schemas.microsoft.com/office/powerpoint/2010/main" val="31863017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198183-989C-ACC6-97CA-F8A35A403453}"/>
              </a:ext>
            </a:extLst>
          </p:cNvPr>
          <p:cNvSpPr txBox="1"/>
          <p:nvPr/>
        </p:nvSpPr>
        <p:spPr>
          <a:xfrm>
            <a:off x="114300" y="150608"/>
            <a:ext cx="11887200" cy="6556784"/>
          </a:xfrm>
          <a:prstGeom prst="rect">
            <a:avLst/>
          </a:prstGeom>
          <a:solidFill>
            <a:schemeClr val="accent6">
              <a:lumMod val="20000"/>
              <a:lumOff val="80000"/>
            </a:schemeClr>
          </a:solidFill>
        </p:spPr>
        <p:txBody>
          <a:bodyPr wrap="square" rtlCol="0">
            <a:spAutoFit/>
          </a:bodyPr>
          <a:lstStyle/>
          <a:p>
            <a:endParaRPr lang="en-GB" dirty="0"/>
          </a:p>
        </p:txBody>
      </p:sp>
      <p:sp>
        <p:nvSpPr>
          <p:cNvPr id="3" name="TextBox 2">
            <a:extLst>
              <a:ext uri="{FF2B5EF4-FFF2-40B4-BE49-F238E27FC236}">
                <a16:creationId xmlns:a16="http://schemas.microsoft.com/office/drawing/2014/main" id="{EB7BA895-19E1-DA3C-11C8-9634AC7DF927}"/>
              </a:ext>
            </a:extLst>
          </p:cNvPr>
          <p:cNvSpPr txBox="1"/>
          <p:nvPr/>
        </p:nvSpPr>
        <p:spPr>
          <a:xfrm>
            <a:off x="301214" y="150608"/>
            <a:ext cx="11145719" cy="2862322"/>
          </a:xfrm>
          <a:prstGeom prst="rect">
            <a:avLst/>
          </a:prstGeom>
          <a:noFill/>
        </p:spPr>
        <p:txBody>
          <a:bodyPr wrap="square">
            <a:spAutoFit/>
          </a:bodyPr>
          <a:lstStyle/>
          <a:p>
            <a:pPr>
              <a:buNone/>
            </a:pPr>
            <a:r>
              <a:rPr lang="en-GB" sz="2000" dirty="0"/>
              <a:t>The </a:t>
            </a:r>
            <a:r>
              <a:rPr lang="en-GB" sz="2000" b="1" dirty="0"/>
              <a:t>John Muir Award</a:t>
            </a:r>
            <a:r>
              <a:rPr lang="en-GB" sz="2000" dirty="0"/>
              <a:t> has helped me re-see my own garden not just as a patch of land, but as a wild place in its own right. </a:t>
            </a:r>
          </a:p>
          <a:p>
            <a:pPr>
              <a:buNone/>
            </a:pPr>
            <a:endParaRPr lang="en-GB" sz="2000" dirty="0"/>
          </a:p>
          <a:p>
            <a:pPr>
              <a:buNone/>
            </a:pPr>
            <a:r>
              <a:rPr lang="en-GB" sz="2000" dirty="0"/>
              <a:t>Like Muir, I’m learning to “saunter” through it not to control or tidy it, but to listen, observe, and allow it to become what it wants to be. This isn't just a garden project. It’s a continuation of something much older a deep-rooted human connection with the wild.</a:t>
            </a:r>
          </a:p>
          <a:p>
            <a:pPr>
              <a:buNone/>
            </a:pPr>
            <a:endParaRPr lang="en-GB" sz="2000" dirty="0"/>
          </a:p>
          <a:p>
            <a:r>
              <a:rPr lang="en-GB" sz="2000" dirty="0"/>
              <a:t>And in that way, I feel linked to John Muir not just through his ideas, but through action: restoring the wild, one bee, one bramble, and one small pond at a time.</a:t>
            </a:r>
          </a:p>
        </p:txBody>
      </p:sp>
      <p:sp>
        <p:nvSpPr>
          <p:cNvPr id="4" name="TextBox 3">
            <a:extLst>
              <a:ext uri="{FF2B5EF4-FFF2-40B4-BE49-F238E27FC236}">
                <a16:creationId xmlns:a16="http://schemas.microsoft.com/office/drawing/2014/main" id="{90DF2AEF-E50B-92FD-C7EB-DA078A46D3D9}"/>
              </a:ext>
            </a:extLst>
          </p:cNvPr>
          <p:cNvSpPr txBox="1"/>
          <p:nvPr/>
        </p:nvSpPr>
        <p:spPr>
          <a:xfrm>
            <a:off x="609600" y="5614671"/>
            <a:ext cx="10972799" cy="954107"/>
          </a:xfrm>
          <a:prstGeom prst="rect">
            <a:avLst/>
          </a:prstGeom>
          <a:noFill/>
        </p:spPr>
        <p:txBody>
          <a:bodyPr wrap="square">
            <a:spAutoFit/>
          </a:bodyPr>
          <a:lstStyle/>
          <a:p>
            <a:pPr algn="ctr"/>
            <a:r>
              <a:rPr lang="en-GB" sz="2800" dirty="0"/>
              <a:t>Sauntering, not shaping letting nature lead the way. My garden, like my journey, is not about control, but connection.</a:t>
            </a:r>
            <a:endParaRPr lang="en-GB" dirty="0"/>
          </a:p>
        </p:txBody>
      </p:sp>
      <p:pic>
        <p:nvPicPr>
          <p:cNvPr id="6" name="Picture 5">
            <a:extLst>
              <a:ext uri="{FF2B5EF4-FFF2-40B4-BE49-F238E27FC236}">
                <a16:creationId xmlns:a16="http://schemas.microsoft.com/office/drawing/2014/main" id="{8B28B999-BADD-D277-E0C5-5C56FAB73995}"/>
              </a:ext>
            </a:extLst>
          </p:cNvPr>
          <p:cNvPicPr>
            <a:picLocks noChangeAspect="1"/>
          </p:cNvPicPr>
          <p:nvPr/>
        </p:nvPicPr>
        <p:blipFill>
          <a:blip r:embed="rId2"/>
          <a:stretch>
            <a:fillRect/>
          </a:stretch>
        </p:blipFill>
        <p:spPr>
          <a:xfrm>
            <a:off x="2921098" y="3246040"/>
            <a:ext cx="5905949" cy="2135520"/>
          </a:xfrm>
          <a:prstGeom prst="rect">
            <a:avLst/>
          </a:prstGeom>
        </p:spPr>
      </p:pic>
      <p:sp>
        <p:nvSpPr>
          <p:cNvPr id="5" name="TextBox 4">
            <a:extLst>
              <a:ext uri="{FF2B5EF4-FFF2-40B4-BE49-F238E27FC236}">
                <a16:creationId xmlns:a16="http://schemas.microsoft.com/office/drawing/2014/main" id="{5C20057D-6908-B91C-A72C-A81FFAB5F9BE}"/>
              </a:ext>
            </a:extLst>
          </p:cNvPr>
          <p:cNvSpPr txBox="1"/>
          <p:nvPr/>
        </p:nvSpPr>
        <p:spPr>
          <a:xfrm>
            <a:off x="3961436" y="5012228"/>
            <a:ext cx="6094070" cy="369332"/>
          </a:xfrm>
          <a:prstGeom prst="rect">
            <a:avLst/>
          </a:prstGeom>
          <a:noFill/>
        </p:spPr>
        <p:txBody>
          <a:bodyPr wrap="square">
            <a:spAutoFit/>
          </a:bodyPr>
          <a:lstStyle/>
          <a:p>
            <a:r>
              <a:rPr lang="en-GB" sz="1800" dirty="0">
                <a:solidFill>
                  <a:srgbClr val="FF0000"/>
                </a:solidFill>
              </a:rPr>
              <a:t>(Source: Authors own,2025)</a:t>
            </a:r>
            <a:endParaRPr lang="en-GB" dirty="0"/>
          </a:p>
        </p:txBody>
      </p:sp>
    </p:spTree>
    <p:extLst>
      <p:ext uri="{BB962C8B-B14F-4D97-AF65-F5344CB8AC3E}">
        <p14:creationId xmlns:p14="http://schemas.microsoft.com/office/powerpoint/2010/main" val="34261145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48271736-E0F8-165D-6ACB-94C85A8B3D3C}"/>
              </a:ext>
            </a:extLst>
          </p:cNvPr>
          <p:cNvSpPr txBox="1"/>
          <p:nvPr/>
        </p:nvSpPr>
        <p:spPr>
          <a:xfrm>
            <a:off x="-1" y="0"/>
            <a:ext cx="12159365" cy="6807194"/>
          </a:xfrm>
          <a:prstGeom prst="rect">
            <a:avLst/>
          </a:prstGeom>
          <a:solidFill>
            <a:schemeClr val="accent6">
              <a:lumMod val="20000"/>
              <a:lumOff val="80000"/>
            </a:schemeClr>
          </a:solidFill>
        </p:spPr>
        <p:txBody>
          <a:bodyPr wrap="square" rtlCol="0">
            <a:spAutoFit/>
          </a:bodyPr>
          <a:lstStyle/>
          <a:p>
            <a:endParaRPr lang="en-GB" dirty="0"/>
          </a:p>
        </p:txBody>
      </p:sp>
      <p:sp>
        <p:nvSpPr>
          <p:cNvPr id="3" name="Rectangle 2">
            <a:extLst>
              <a:ext uri="{FF2B5EF4-FFF2-40B4-BE49-F238E27FC236}">
                <a16:creationId xmlns:a16="http://schemas.microsoft.com/office/drawing/2014/main" id="{7E059910-FA62-18BD-2BA7-EBCE8C646D3C}"/>
              </a:ext>
            </a:extLst>
          </p:cNvPr>
          <p:cNvSpPr/>
          <p:nvPr/>
        </p:nvSpPr>
        <p:spPr>
          <a:xfrm>
            <a:off x="267361" y="184806"/>
            <a:ext cx="2414956" cy="923330"/>
          </a:xfrm>
          <a:prstGeom prst="rect">
            <a:avLst/>
          </a:prstGeom>
          <a:noFill/>
        </p:spPr>
        <p:txBody>
          <a:bodyPr wrap="none" lIns="91440" tIns="45720" rIns="91440" bIns="45720">
            <a:spAutoFit/>
          </a:bodyPr>
          <a:lstStyle/>
          <a:p>
            <a:pPr algn="ctr"/>
            <a:r>
              <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Share..</a:t>
            </a:r>
          </a:p>
        </p:txBody>
      </p:sp>
      <p:sp>
        <p:nvSpPr>
          <p:cNvPr id="5" name="TextBox 4">
            <a:extLst>
              <a:ext uri="{FF2B5EF4-FFF2-40B4-BE49-F238E27FC236}">
                <a16:creationId xmlns:a16="http://schemas.microsoft.com/office/drawing/2014/main" id="{70E0EFB6-D522-D3A8-570E-B470AFC89448}"/>
              </a:ext>
            </a:extLst>
          </p:cNvPr>
          <p:cNvSpPr txBox="1"/>
          <p:nvPr/>
        </p:nvSpPr>
        <p:spPr>
          <a:xfrm>
            <a:off x="490939" y="1207125"/>
            <a:ext cx="10107787" cy="1200329"/>
          </a:xfrm>
          <a:prstGeom prst="rect">
            <a:avLst/>
          </a:prstGeom>
          <a:noFill/>
        </p:spPr>
        <p:txBody>
          <a:bodyPr wrap="square">
            <a:spAutoFit/>
          </a:bodyPr>
          <a:lstStyle/>
          <a:p>
            <a:r>
              <a:rPr lang="en-GB" sz="2400" dirty="0"/>
              <a:t>I hope to share this love and respect for wild places with others, passing it on just as it was passed to me,  by swapping seeds, share cuttings, and encourage my neighbours to let parts of their gardens go wild too.</a:t>
            </a:r>
          </a:p>
        </p:txBody>
      </p:sp>
      <p:sp>
        <p:nvSpPr>
          <p:cNvPr id="6" name="Rectangle 1">
            <a:extLst>
              <a:ext uri="{FF2B5EF4-FFF2-40B4-BE49-F238E27FC236}">
                <a16:creationId xmlns:a16="http://schemas.microsoft.com/office/drawing/2014/main" id="{032EF431-2344-512C-7C6A-4E0BDDE76D93}"/>
              </a:ext>
            </a:extLst>
          </p:cNvPr>
          <p:cNvSpPr>
            <a:spLocks noChangeArrowheads="1"/>
          </p:cNvSpPr>
          <p:nvPr/>
        </p:nvSpPr>
        <p:spPr bwMode="auto">
          <a:xfrm>
            <a:off x="114300" y="2645043"/>
            <a:ext cx="11959936"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Sharing my poems, wildlife sketches, and garden photos on a blog or community board to celebrate everyday nature.</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000" b="0" i="0" u="none" strike="noStrike" cap="none" normalizeH="0" baseline="0" dirty="0">
                <a:ln>
                  <a:noFill/>
                </a:ln>
                <a:solidFill>
                  <a:schemeClr val="tx1"/>
                </a:solidFill>
                <a:effectLst/>
                <a:latin typeface="Arial" panose="020B0604020202020204" pitchFamily="34" charset="0"/>
              </a:rPr>
            </a:br>
            <a:r>
              <a:rPr kumimoji="0" lang="en-US" altLang="en-US" sz="2000" b="0" i="0" u="none" strike="noStrike" cap="none" normalizeH="0" baseline="0" dirty="0">
                <a:ln>
                  <a:noFill/>
                </a:ln>
                <a:solidFill>
                  <a:schemeClr val="tx1"/>
                </a:solidFill>
                <a:effectLst/>
                <a:latin typeface="Arial" panose="020B0604020202020204" pitchFamily="34" charset="0"/>
              </a:rPr>
              <a:t>Posting clips like the ducklings’ first swim to social media to spark interest in young audiences.</a:t>
            </a:r>
          </a:p>
        </p:txBody>
      </p:sp>
      <p:sp>
        <p:nvSpPr>
          <p:cNvPr id="8" name="Rectangle 3">
            <a:extLst>
              <a:ext uri="{FF2B5EF4-FFF2-40B4-BE49-F238E27FC236}">
                <a16:creationId xmlns:a16="http://schemas.microsoft.com/office/drawing/2014/main" id="{225368E5-CE99-D46C-9CFD-C9C58F986DFA}"/>
              </a:ext>
            </a:extLst>
          </p:cNvPr>
          <p:cNvSpPr>
            <a:spLocks noChangeArrowheads="1"/>
          </p:cNvSpPr>
          <p:nvPr/>
        </p:nvSpPr>
        <p:spPr bwMode="auto">
          <a:xfrm>
            <a:off x="1290919" y="4052886"/>
            <a:ext cx="1000461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FF0000"/>
                </a:solidFill>
                <a:effectLst/>
                <a:latin typeface="Arial" panose="020B0604020202020204" pitchFamily="34" charset="0"/>
              </a:rPr>
              <a:t>“Sharing is more than telling it’s inviting others to see, feel, and care.”</a:t>
            </a:r>
          </a:p>
        </p:txBody>
      </p:sp>
      <p:pic>
        <p:nvPicPr>
          <p:cNvPr id="10" name="Picture 9">
            <a:extLst>
              <a:ext uri="{FF2B5EF4-FFF2-40B4-BE49-F238E27FC236}">
                <a16:creationId xmlns:a16="http://schemas.microsoft.com/office/drawing/2014/main" id="{6C10C87E-8F0B-6C45-0E0D-FBBCBEA2F732}"/>
              </a:ext>
            </a:extLst>
          </p:cNvPr>
          <p:cNvPicPr>
            <a:picLocks noChangeAspect="1"/>
          </p:cNvPicPr>
          <p:nvPr/>
        </p:nvPicPr>
        <p:blipFill>
          <a:blip r:embed="rId2"/>
          <a:stretch>
            <a:fillRect/>
          </a:stretch>
        </p:blipFill>
        <p:spPr>
          <a:xfrm>
            <a:off x="32636" y="4531549"/>
            <a:ext cx="3565996" cy="2081976"/>
          </a:xfrm>
          <a:prstGeom prst="rect">
            <a:avLst/>
          </a:prstGeom>
        </p:spPr>
      </p:pic>
      <p:pic>
        <p:nvPicPr>
          <p:cNvPr id="12" name="Picture 11">
            <a:extLst>
              <a:ext uri="{FF2B5EF4-FFF2-40B4-BE49-F238E27FC236}">
                <a16:creationId xmlns:a16="http://schemas.microsoft.com/office/drawing/2014/main" id="{482238C5-B3AD-EAED-A0DD-0FC384A8D48B}"/>
              </a:ext>
            </a:extLst>
          </p:cNvPr>
          <p:cNvPicPr>
            <a:picLocks noChangeAspect="1"/>
          </p:cNvPicPr>
          <p:nvPr/>
        </p:nvPicPr>
        <p:blipFill>
          <a:blip r:embed="rId3"/>
          <a:stretch>
            <a:fillRect/>
          </a:stretch>
        </p:blipFill>
        <p:spPr>
          <a:xfrm>
            <a:off x="8774560" y="4482534"/>
            <a:ext cx="3417440" cy="2081977"/>
          </a:xfrm>
          <a:prstGeom prst="rect">
            <a:avLst/>
          </a:prstGeom>
        </p:spPr>
      </p:pic>
      <p:sp>
        <p:nvSpPr>
          <p:cNvPr id="2" name="TextBox 1">
            <a:extLst>
              <a:ext uri="{FF2B5EF4-FFF2-40B4-BE49-F238E27FC236}">
                <a16:creationId xmlns:a16="http://schemas.microsoft.com/office/drawing/2014/main" id="{0E48EDA6-B1E9-9B48-C0C7-CF18AE8EEC42}"/>
              </a:ext>
            </a:extLst>
          </p:cNvPr>
          <p:cNvSpPr txBox="1"/>
          <p:nvPr/>
        </p:nvSpPr>
        <p:spPr>
          <a:xfrm>
            <a:off x="114300" y="6522266"/>
            <a:ext cx="3738622" cy="369332"/>
          </a:xfrm>
          <a:prstGeom prst="rect">
            <a:avLst/>
          </a:prstGeom>
          <a:noFill/>
        </p:spPr>
        <p:txBody>
          <a:bodyPr wrap="square" rtlCol="0">
            <a:spAutoFit/>
          </a:bodyPr>
          <a:lstStyle/>
          <a:p>
            <a:r>
              <a:rPr lang="en-GB" dirty="0"/>
              <a:t>(Source: The Seattle Times, 2024)</a:t>
            </a:r>
          </a:p>
        </p:txBody>
      </p:sp>
      <p:sp>
        <p:nvSpPr>
          <p:cNvPr id="4" name="TextBox 3">
            <a:extLst>
              <a:ext uri="{FF2B5EF4-FFF2-40B4-BE49-F238E27FC236}">
                <a16:creationId xmlns:a16="http://schemas.microsoft.com/office/drawing/2014/main" id="{E76680BF-2C6F-8E90-5B4E-ADD85E0C7427}"/>
              </a:ext>
            </a:extLst>
          </p:cNvPr>
          <p:cNvSpPr txBox="1"/>
          <p:nvPr/>
        </p:nvSpPr>
        <p:spPr>
          <a:xfrm>
            <a:off x="8823588" y="6522266"/>
            <a:ext cx="3417440" cy="369332"/>
          </a:xfrm>
          <a:prstGeom prst="rect">
            <a:avLst/>
          </a:prstGeom>
          <a:noFill/>
        </p:spPr>
        <p:txBody>
          <a:bodyPr wrap="square" rtlCol="0">
            <a:spAutoFit/>
          </a:bodyPr>
          <a:lstStyle/>
          <a:p>
            <a:r>
              <a:rPr lang="en-GB" dirty="0"/>
              <a:t>(Source: </a:t>
            </a:r>
            <a:r>
              <a:rPr lang="en-GB" dirty="0" err="1"/>
              <a:t>Gardners</a:t>
            </a:r>
            <a:r>
              <a:rPr lang="en-GB" dirty="0"/>
              <a:t>’ World, 2019)</a:t>
            </a:r>
          </a:p>
        </p:txBody>
      </p:sp>
    </p:spTree>
    <p:extLst>
      <p:ext uri="{BB962C8B-B14F-4D97-AF65-F5344CB8AC3E}">
        <p14:creationId xmlns:p14="http://schemas.microsoft.com/office/powerpoint/2010/main" val="7715020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7A1B58D-75DC-9B8E-D8AF-A0E647D3F7F4}"/>
              </a:ext>
            </a:extLst>
          </p:cNvPr>
          <p:cNvPicPr>
            <a:picLocks noChangeAspect="1"/>
          </p:cNvPicPr>
          <p:nvPr/>
        </p:nvPicPr>
        <p:blipFill>
          <a:blip r:embed="rId3"/>
          <a:srcRect l="7294"/>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73FD1CDC-3B49-6EBF-402A-2B7534543574}"/>
              </a:ext>
            </a:extLst>
          </p:cNvPr>
          <p:cNvSpPr>
            <a:spLocks noChangeArrowheads="1"/>
          </p:cNvSpPr>
          <p:nvPr/>
        </p:nvSpPr>
        <p:spPr bwMode="auto">
          <a:xfrm>
            <a:off x="8035962" y="0"/>
            <a:ext cx="4152989" cy="644383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R="0" lvl="0" fontAlgn="base">
              <a:lnSpc>
                <a:spcPct val="90000"/>
              </a:lnSpc>
              <a:spcBef>
                <a:spcPct val="0"/>
              </a:spcBef>
              <a:spcAft>
                <a:spcPts val="600"/>
              </a:spcAft>
              <a:buClrTx/>
              <a:buSzTx/>
              <a:tabLst/>
            </a:pPr>
            <a:r>
              <a:rPr kumimoji="0" lang="en-US" altLang="en-US" sz="2000" b="0" i="0" u="none" strike="noStrike" cap="none" normalizeH="0" baseline="0" dirty="0">
                <a:ln>
                  <a:noFill/>
                </a:ln>
                <a:solidFill>
                  <a:schemeClr val="accent3"/>
                </a:solidFill>
                <a:effectLst/>
              </a:rPr>
              <a:t>As part of sharing my love for wild places, I’m exploring opportunities to work with organisations like </a:t>
            </a:r>
            <a:r>
              <a:rPr kumimoji="0" lang="en-US" altLang="en-US" sz="2000" b="1" i="0" u="none" strike="noStrike" cap="none" normalizeH="0" baseline="0" dirty="0">
                <a:ln>
                  <a:noFill/>
                </a:ln>
                <a:solidFill>
                  <a:schemeClr val="accent3"/>
                </a:solidFill>
                <a:effectLst/>
              </a:rPr>
              <a:t>The Woodland Trust</a:t>
            </a:r>
            <a:r>
              <a:rPr kumimoji="0" lang="en-US" altLang="en-US" sz="2000" b="0" i="0" u="none" strike="noStrike" cap="none" normalizeH="0" baseline="0" dirty="0">
                <a:ln>
                  <a:noFill/>
                </a:ln>
                <a:solidFill>
                  <a:schemeClr val="accent3"/>
                </a:solidFill>
                <a:effectLst/>
              </a:rPr>
              <a:t>, which offers </a:t>
            </a:r>
            <a:r>
              <a:rPr kumimoji="0" lang="en-US" altLang="en-US" sz="2000" b="1" i="0" u="none" strike="noStrike" cap="none" normalizeH="0" baseline="0" dirty="0">
                <a:ln>
                  <a:noFill/>
                </a:ln>
                <a:solidFill>
                  <a:schemeClr val="accent3"/>
                </a:solidFill>
                <a:effectLst/>
              </a:rPr>
              <a:t>free trees to schools and communities</a:t>
            </a:r>
            <a:r>
              <a:rPr kumimoji="0" lang="en-US" altLang="en-US" sz="2000" b="0" i="0" u="none" strike="noStrike" cap="none" normalizeH="0" baseline="0" dirty="0">
                <a:ln>
                  <a:noFill/>
                </a:ln>
                <a:solidFill>
                  <a:schemeClr val="accent3"/>
                </a:solidFill>
                <a:effectLst/>
              </a:rPr>
              <a:t>.</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000" b="0" i="0" u="none" strike="noStrike" cap="none" normalizeH="0" baseline="0" dirty="0">
              <a:ln>
                <a:noFill/>
              </a:ln>
              <a:solidFill>
                <a:schemeClr val="accent3"/>
              </a:solidFill>
              <a:effectLst/>
            </a:endParaRPr>
          </a:p>
          <a:p>
            <a:pPr marR="0" lvl="0" fontAlgn="base">
              <a:lnSpc>
                <a:spcPct val="90000"/>
              </a:lnSpc>
              <a:spcBef>
                <a:spcPct val="0"/>
              </a:spcBef>
              <a:spcAft>
                <a:spcPts val="600"/>
              </a:spcAft>
              <a:buClrTx/>
              <a:buSzTx/>
              <a:tabLst/>
            </a:pPr>
            <a:r>
              <a:rPr kumimoji="0" lang="en-US" altLang="en-US" sz="2000" b="0" i="0" u="none" strike="noStrike" cap="none" normalizeH="0" baseline="0" dirty="0">
                <a:ln>
                  <a:noFill/>
                </a:ln>
                <a:solidFill>
                  <a:schemeClr val="accent3"/>
                </a:solidFill>
                <a:effectLst/>
              </a:rPr>
              <a:t>I’d love to help my local school apply for these trees so we can plant trees together and watch them grow over the years, creating new homes for wildlife and places for future generations to explore.</a:t>
            </a:r>
          </a:p>
          <a:p>
            <a:pPr marR="0" lvl="0" fontAlgn="base">
              <a:lnSpc>
                <a:spcPct val="90000"/>
              </a:lnSpc>
              <a:spcBef>
                <a:spcPct val="0"/>
              </a:spcBef>
              <a:spcAft>
                <a:spcPts val="600"/>
              </a:spcAft>
              <a:buClrTx/>
              <a:buSzTx/>
              <a:tabLst/>
            </a:pPr>
            <a:endParaRPr kumimoji="0" lang="en-US" altLang="en-US" sz="2000" b="0" i="0" u="none" strike="noStrike" cap="none" normalizeH="0" baseline="0" dirty="0">
              <a:ln>
                <a:noFill/>
              </a:ln>
              <a:solidFill>
                <a:schemeClr val="accent3"/>
              </a:solidFill>
              <a:effectLst/>
            </a:endParaRPr>
          </a:p>
          <a:p>
            <a:pPr marR="0" lvl="0" fontAlgn="base">
              <a:lnSpc>
                <a:spcPct val="90000"/>
              </a:lnSpc>
              <a:spcBef>
                <a:spcPct val="0"/>
              </a:spcBef>
              <a:spcAft>
                <a:spcPts val="600"/>
              </a:spcAft>
              <a:buClrTx/>
              <a:buSzTx/>
              <a:tabLst/>
            </a:pPr>
            <a:r>
              <a:rPr kumimoji="0" lang="en-US" altLang="en-US" sz="2000" b="1" i="0" u="none" strike="noStrike" cap="none" normalizeH="0" baseline="0" dirty="0">
                <a:ln>
                  <a:noFill/>
                </a:ln>
                <a:solidFill>
                  <a:schemeClr val="accent3"/>
                </a:solidFill>
                <a:effectLst/>
              </a:rPr>
              <a:t>This isn't just about trees it's about growing a culture of care, curiosity, and connection.</a:t>
            </a:r>
          </a:p>
        </p:txBody>
      </p:sp>
      <p:sp>
        <p:nvSpPr>
          <p:cNvPr id="6" name="TextBox 5">
            <a:extLst>
              <a:ext uri="{FF2B5EF4-FFF2-40B4-BE49-F238E27FC236}">
                <a16:creationId xmlns:a16="http://schemas.microsoft.com/office/drawing/2014/main" id="{39B18804-00D4-F75B-4908-3977B5FBF215}"/>
              </a:ext>
            </a:extLst>
          </p:cNvPr>
          <p:cNvSpPr txBox="1"/>
          <p:nvPr/>
        </p:nvSpPr>
        <p:spPr>
          <a:xfrm>
            <a:off x="8032916" y="5103664"/>
            <a:ext cx="4047033" cy="1754326"/>
          </a:xfrm>
          <a:prstGeom prst="rect">
            <a:avLst/>
          </a:prstGeom>
          <a:noFill/>
        </p:spPr>
        <p:txBody>
          <a:bodyPr wrap="square">
            <a:spAutoFit/>
          </a:bodyPr>
          <a:lstStyle/>
          <a:p>
            <a:r>
              <a:rPr lang="en-GB" dirty="0">
                <a:solidFill>
                  <a:schemeClr val="accent6">
                    <a:lumMod val="50000"/>
                  </a:schemeClr>
                </a:solidFill>
                <a:latin typeface="Arial" panose="020B0604020202020204" pitchFamily="34" charset="0"/>
                <a:cs typeface="Arial" panose="020B0604020202020204" pitchFamily="34" charset="0"/>
              </a:rPr>
              <a:t>These unstructured experiences in the wild also nurture </a:t>
            </a:r>
            <a:r>
              <a:rPr lang="en-GB" i="1" dirty="0">
                <a:solidFill>
                  <a:schemeClr val="accent6">
                    <a:lumMod val="50000"/>
                  </a:schemeClr>
                </a:solidFill>
                <a:latin typeface="Arial" panose="020B0604020202020204" pitchFamily="34" charset="0"/>
                <a:cs typeface="Arial" panose="020B0604020202020204" pitchFamily="34" charset="0"/>
              </a:rPr>
              <a:t>mental wellbeing</a:t>
            </a:r>
            <a:r>
              <a:rPr lang="en-GB" dirty="0">
                <a:solidFill>
                  <a:schemeClr val="accent6">
                    <a:lumMod val="50000"/>
                  </a:schemeClr>
                </a:solidFill>
                <a:latin typeface="Arial" panose="020B0604020202020204" pitchFamily="34" charset="0"/>
                <a:cs typeface="Arial" panose="020B0604020202020204" pitchFamily="34" charset="0"/>
              </a:rPr>
              <a:t> and a sense of belonging, echoing Article 29 UNCRC, which speaks of education developing respect for the natural environment (</a:t>
            </a:r>
            <a:r>
              <a:rPr lang="en-GB" dirty="0" err="1">
                <a:solidFill>
                  <a:schemeClr val="accent6">
                    <a:lumMod val="50000"/>
                  </a:schemeClr>
                </a:solidFill>
                <a:latin typeface="Arial" panose="020B0604020202020204" pitchFamily="34" charset="0"/>
                <a:cs typeface="Arial" panose="020B0604020202020204" pitchFamily="34" charset="0"/>
              </a:rPr>
              <a:t>Unicef</a:t>
            </a:r>
            <a:r>
              <a:rPr lang="en-GB" dirty="0">
                <a:solidFill>
                  <a:schemeClr val="accent6">
                    <a:lumMod val="50000"/>
                  </a:schemeClr>
                </a:solidFill>
                <a:latin typeface="Arial" panose="020B0604020202020204" pitchFamily="34" charset="0"/>
                <a:cs typeface="Arial" panose="020B0604020202020204" pitchFamily="34" charset="0"/>
              </a:rPr>
              <a:t>, no date).</a:t>
            </a:r>
          </a:p>
        </p:txBody>
      </p:sp>
      <p:sp>
        <p:nvSpPr>
          <p:cNvPr id="3" name="TextBox 2">
            <a:extLst>
              <a:ext uri="{FF2B5EF4-FFF2-40B4-BE49-F238E27FC236}">
                <a16:creationId xmlns:a16="http://schemas.microsoft.com/office/drawing/2014/main" id="{634DE8A3-3EEC-425A-36DE-64D095440DD1}"/>
              </a:ext>
            </a:extLst>
          </p:cNvPr>
          <p:cNvSpPr txBox="1"/>
          <p:nvPr/>
        </p:nvSpPr>
        <p:spPr>
          <a:xfrm>
            <a:off x="0" y="6182221"/>
            <a:ext cx="6688667" cy="523220"/>
          </a:xfrm>
          <a:prstGeom prst="rect">
            <a:avLst/>
          </a:prstGeom>
          <a:noFill/>
        </p:spPr>
        <p:txBody>
          <a:bodyPr wrap="square" rtlCol="0">
            <a:spAutoFit/>
          </a:bodyPr>
          <a:lstStyle/>
          <a:p>
            <a:r>
              <a:rPr lang="en-GB" sz="2800" dirty="0">
                <a:solidFill>
                  <a:srgbClr val="FF0000"/>
                </a:solidFill>
              </a:rPr>
              <a:t>((Source: World economic forum, 2021</a:t>
            </a:r>
            <a:r>
              <a:rPr lang="en-GB" sz="2400" dirty="0">
                <a:solidFill>
                  <a:srgbClr val="FF0000"/>
                </a:solidFill>
              </a:rPr>
              <a:t>)</a:t>
            </a:r>
            <a:endParaRPr lang="en-GB" dirty="0"/>
          </a:p>
        </p:txBody>
      </p:sp>
    </p:spTree>
    <p:extLst>
      <p:ext uri="{BB962C8B-B14F-4D97-AF65-F5344CB8AC3E}">
        <p14:creationId xmlns:p14="http://schemas.microsoft.com/office/powerpoint/2010/main" val="8350432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6B514A07-05F3-C288-AB21-B1FF3BDB302E}"/>
              </a:ext>
            </a:extLst>
          </p:cNvPr>
          <p:cNvSpPr txBox="1"/>
          <p:nvPr/>
        </p:nvSpPr>
        <p:spPr>
          <a:xfrm>
            <a:off x="1" y="0"/>
            <a:ext cx="12070080" cy="6858000"/>
          </a:xfrm>
          <a:prstGeom prst="rect">
            <a:avLst/>
          </a:prstGeom>
          <a:solidFill>
            <a:schemeClr val="accent6">
              <a:lumMod val="20000"/>
              <a:lumOff val="80000"/>
            </a:schemeClr>
          </a:solidFill>
        </p:spPr>
        <p:txBody>
          <a:bodyPr wrap="square" rtlCol="0">
            <a:spAutoFit/>
          </a:bodyPr>
          <a:lstStyle/>
          <a:p>
            <a:endParaRPr lang="en-GB" dirty="0"/>
          </a:p>
        </p:txBody>
      </p:sp>
      <p:sp>
        <p:nvSpPr>
          <p:cNvPr id="3" name="TextBox 2">
            <a:extLst>
              <a:ext uri="{FF2B5EF4-FFF2-40B4-BE49-F238E27FC236}">
                <a16:creationId xmlns:a16="http://schemas.microsoft.com/office/drawing/2014/main" id="{F78EBF86-4AA8-8751-3853-2DCF4868E92A}"/>
              </a:ext>
            </a:extLst>
          </p:cNvPr>
          <p:cNvSpPr txBox="1"/>
          <p:nvPr/>
        </p:nvSpPr>
        <p:spPr>
          <a:xfrm>
            <a:off x="709178" y="2696305"/>
            <a:ext cx="6094206" cy="369332"/>
          </a:xfrm>
          <a:prstGeom prst="rect">
            <a:avLst/>
          </a:prstGeom>
          <a:noFill/>
        </p:spPr>
        <p:txBody>
          <a:bodyPr wrap="square">
            <a:spAutoFit/>
          </a:bodyPr>
          <a:lstStyle/>
          <a:p>
            <a:r>
              <a:rPr lang="en-GB" dirty="0" err="1">
                <a:hlinkClick r:id="rId2"/>
              </a:rPr>
              <a:t>Quizz</a:t>
            </a:r>
            <a:r>
              <a:rPr lang="en-GB" dirty="0">
                <a:hlinkClick r:id="rId2"/>
              </a:rPr>
              <a:t> link.</a:t>
            </a:r>
            <a:endParaRPr lang="en-GB" dirty="0"/>
          </a:p>
        </p:txBody>
      </p:sp>
      <p:sp>
        <p:nvSpPr>
          <p:cNvPr id="5" name="TextBox 4">
            <a:extLst>
              <a:ext uri="{FF2B5EF4-FFF2-40B4-BE49-F238E27FC236}">
                <a16:creationId xmlns:a16="http://schemas.microsoft.com/office/drawing/2014/main" id="{3CE99816-D8BB-0B31-9C77-B3DC27955003}"/>
              </a:ext>
            </a:extLst>
          </p:cNvPr>
          <p:cNvSpPr txBox="1"/>
          <p:nvPr/>
        </p:nvSpPr>
        <p:spPr>
          <a:xfrm>
            <a:off x="501361" y="3429000"/>
            <a:ext cx="6094268" cy="369332"/>
          </a:xfrm>
          <a:prstGeom prst="rect">
            <a:avLst/>
          </a:prstGeom>
          <a:noFill/>
        </p:spPr>
        <p:txBody>
          <a:bodyPr wrap="square">
            <a:spAutoFit/>
          </a:bodyPr>
          <a:lstStyle/>
          <a:p>
            <a:r>
              <a:rPr lang="en-GB" dirty="0">
                <a:hlinkClick r:id="rId3"/>
              </a:rPr>
              <a:t>https://www.youtube.com/watch?v=nnaqymgi3eI</a:t>
            </a:r>
            <a:endParaRPr lang="en-GB" dirty="0"/>
          </a:p>
        </p:txBody>
      </p:sp>
      <p:sp>
        <p:nvSpPr>
          <p:cNvPr id="7" name="TextBox 6">
            <a:extLst>
              <a:ext uri="{FF2B5EF4-FFF2-40B4-BE49-F238E27FC236}">
                <a16:creationId xmlns:a16="http://schemas.microsoft.com/office/drawing/2014/main" id="{2ED8FBF4-770F-08C3-A542-41FAEDBD9066}"/>
              </a:ext>
            </a:extLst>
          </p:cNvPr>
          <p:cNvSpPr txBox="1"/>
          <p:nvPr/>
        </p:nvSpPr>
        <p:spPr>
          <a:xfrm>
            <a:off x="709178" y="508384"/>
            <a:ext cx="10429877" cy="1846659"/>
          </a:xfrm>
          <a:prstGeom prst="rect">
            <a:avLst/>
          </a:prstGeom>
          <a:noFill/>
        </p:spPr>
        <p:txBody>
          <a:bodyPr wrap="square">
            <a:spAutoFit/>
          </a:bodyPr>
          <a:lstStyle/>
          <a:p>
            <a:r>
              <a:rPr lang="en-GB" sz="2400" b="1" dirty="0"/>
              <a:t>Nature Quizzes for Curious Minds</a:t>
            </a:r>
          </a:p>
          <a:p>
            <a:br>
              <a:rPr lang="en-GB" dirty="0"/>
            </a:br>
            <a:r>
              <a:rPr lang="en-GB" dirty="0"/>
              <a:t>To help others connect with the wild around them, I’ve included two interactive nature quizzes. They're fun, informative, and a great way to learn about UK wildlife.</a:t>
            </a:r>
          </a:p>
          <a:p>
            <a:br>
              <a:rPr lang="en-GB" dirty="0"/>
            </a:br>
            <a:r>
              <a:rPr lang="en-GB" dirty="0"/>
              <a:t>Try them with friends, family, or at school, see how much you notice next time you're outdoors!</a:t>
            </a:r>
          </a:p>
        </p:txBody>
      </p:sp>
      <p:pic>
        <p:nvPicPr>
          <p:cNvPr id="9" name="Picture 8">
            <a:extLst>
              <a:ext uri="{FF2B5EF4-FFF2-40B4-BE49-F238E27FC236}">
                <a16:creationId xmlns:a16="http://schemas.microsoft.com/office/drawing/2014/main" id="{BDBD6C22-FEB4-28A3-CE40-6389E7D295CB}"/>
              </a:ext>
            </a:extLst>
          </p:cNvPr>
          <p:cNvPicPr>
            <a:picLocks noChangeAspect="1"/>
          </p:cNvPicPr>
          <p:nvPr/>
        </p:nvPicPr>
        <p:blipFill>
          <a:blip r:embed="rId4"/>
          <a:stretch>
            <a:fillRect/>
          </a:stretch>
        </p:blipFill>
        <p:spPr>
          <a:xfrm>
            <a:off x="6803384" y="2847688"/>
            <a:ext cx="5001323" cy="3724795"/>
          </a:xfrm>
          <a:prstGeom prst="rect">
            <a:avLst/>
          </a:prstGeom>
        </p:spPr>
      </p:pic>
    </p:spTree>
    <p:extLst>
      <p:ext uri="{BB962C8B-B14F-4D97-AF65-F5344CB8AC3E}">
        <p14:creationId xmlns:p14="http://schemas.microsoft.com/office/powerpoint/2010/main" val="24987146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75AC5C0-755D-DC88-8C18-5FECE7F1C871}"/>
              </a:ext>
            </a:extLst>
          </p:cNvPr>
          <p:cNvSpPr txBox="1"/>
          <p:nvPr/>
        </p:nvSpPr>
        <p:spPr>
          <a:xfrm>
            <a:off x="0" y="-90017"/>
            <a:ext cx="12192000" cy="6460679"/>
          </a:xfrm>
          <a:prstGeom prst="rect">
            <a:avLst/>
          </a:prstGeom>
          <a:noFill/>
        </p:spPr>
        <p:txBody>
          <a:bodyPr wrap="square">
            <a:spAutoFit/>
          </a:bodyPr>
          <a:lstStyle/>
          <a:p>
            <a:pPr>
              <a:lnSpc>
                <a:spcPct val="107000"/>
              </a:lnSpc>
              <a:spcAft>
                <a:spcPts val="800"/>
              </a:spcAft>
              <a:buNone/>
            </a:pPr>
            <a:r>
              <a:rPr lang="en-GB" sz="2400" dirty="0">
                <a:effectLst/>
                <a:latin typeface="Arial" panose="020B0604020202020204" pitchFamily="34" charset="0"/>
                <a:ea typeface="Aptos" panose="020B0004020202020204" pitchFamily="34" charset="0"/>
                <a:cs typeface="Times New Roman" panose="02020603050405020304" pitchFamily="18" charset="0"/>
              </a:rPr>
              <a:t>References:</a:t>
            </a:r>
            <a:endParaRPr lang="en-GB" sz="20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000" dirty="0">
                <a:effectLst/>
                <a:latin typeface="Arial" panose="020B0604020202020204" pitchFamily="34" charset="0"/>
                <a:ea typeface="Aptos" panose="020B0004020202020204" pitchFamily="34" charset="0"/>
                <a:cs typeface="Times New Roman" panose="02020603050405020304" pitchFamily="18" charset="0"/>
              </a:rPr>
              <a:t>Bronfenbrenner, U. (1979) </a:t>
            </a:r>
            <a:r>
              <a:rPr lang="en-GB" sz="2000" i="1" dirty="0">
                <a:effectLst/>
                <a:latin typeface="Arial" panose="020B0604020202020204" pitchFamily="34" charset="0"/>
                <a:ea typeface="Aptos" panose="020B0004020202020204" pitchFamily="34" charset="0"/>
                <a:cs typeface="Times New Roman" panose="02020603050405020304" pitchFamily="18" charset="0"/>
              </a:rPr>
              <a:t>The Ecology of Human Development: Experiments by Nature and Design</a:t>
            </a:r>
            <a:r>
              <a:rPr lang="en-GB" sz="2000" dirty="0">
                <a:effectLst/>
                <a:latin typeface="Arial" panose="020B0604020202020204" pitchFamily="34" charset="0"/>
                <a:ea typeface="Aptos" panose="020B0004020202020204" pitchFamily="34" charset="0"/>
                <a:cs typeface="Times New Roman" panose="02020603050405020304" pitchFamily="18" charset="0"/>
              </a:rPr>
              <a:t>. Cambridge, MA: Harvard University Press.</a:t>
            </a:r>
          </a:p>
          <a:p>
            <a:pPr>
              <a:lnSpc>
                <a:spcPct val="107000"/>
              </a:lnSpc>
              <a:spcAft>
                <a:spcPts val="800"/>
              </a:spcAft>
              <a:buNone/>
            </a:pPr>
            <a:r>
              <a:rPr lang="en-GB" sz="2000" dirty="0">
                <a:latin typeface="Arial" panose="020B0604020202020204" pitchFamily="34" charset="0"/>
                <a:ea typeface="Aptos" panose="020B0004020202020204" pitchFamily="34" charset="0"/>
                <a:cs typeface="Times New Roman" panose="02020603050405020304" pitchFamily="18" charset="0"/>
              </a:rPr>
              <a:t>Dreamtime (no date) Undulating Countryside spring fields [Online image]. Available at: https://www.dreamstime.com/photos-images/undulating-countryside.html (Accessed: 26 June 2025).</a:t>
            </a:r>
            <a:endParaRPr lang="en-GB"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000" dirty="0">
                <a:effectLst/>
                <a:latin typeface="Arial" panose="020B0604020202020204" pitchFamily="34" charset="0"/>
                <a:ea typeface="Aptos" panose="020B0004020202020204" pitchFamily="34" charset="0"/>
                <a:cs typeface="Times New Roman" panose="02020603050405020304" pitchFamily="18" charset="0"/>
              </a:rPr>
              <a:t>Gardeners’ World (2019) </a:t>
            </a:r>
            <a:r>
              <a:rPr lang="en-GB" sz="2000" i="1" dirty="0">
                <a:effectLst/>
                <a:latin typeface="Arial" panose="020B0604020202020204" pitchFamily="34" charset="0"/>
                <a:ea typeface="Aptos" panose="020B0004020202020204" pitchFamily="34" charset="0"/>
                <a:cs typeface="Times New Roman" panose="02020603050405020304" pitchFamily="18" charset="0"/>
              </a:rPr>
              <a:t>How to take softwood cuttings </a:t>
            </a:r>
            <a:r>
              <a:rPr lang="en-GB" sz="2000" dirty="0">
                <a:effectLst/>
                <a:latin typeface="Arial" panose="020B0604020202020204" pitchFamily="34" charset="0"/>
                <a:ea typeface="Aptos" panose="020B0004020202020204" pitchFamily="34" charset="0"/>
                <a:cs typeface="Times New Roman" panose="02020603050405020304" pitchFamily="18" charset="0"/>
              </a:rPr>
              <a:t>[Online image]. </a:t>
            </a:r>
            <a:r>
              <a:rPr lang="en-GB" sz="2000" dirty="0">
                <a:latin typeface="Arial" panose="020B0604020202020204" pitchFamily="34" charset="0"/>
                <a:ea typeface="Aptos" panose="020B0004020202020204" pitchFamily="34" charset="0"/>
                <a:cs typeface="Times New Roman" panose="02020603050405020304" pitchFamily="18" charset="0"/>
              </a:rPr>
              <a:t>Available at: https://www.gardenersworld.com/how-to/grow-plants/how-to-take-softwood-cuttings/ (Accessed: 29 June 2025).</a:t>
            </a:r>
          </a:p>
          <a:p>
            <a:pPr>
              <a:lnSpc>
                <a:spcPct val="107000"/>
              </a:lnSpc>
              <a:spcAft>
                <a:spcPts val="800"/>
              </a:spcAft>
              <a:buNone/>
            </a:pPr>
            <a:r>
              <a:rPr lang="en-GB" sz="2000" dirty="0">
                <a:effectLst/>
                <a:latin typeface="Arial" panose="020B0604020202020204" pitchFamily="34" charset="0"/>
                <a:ea typeface="Aptos" panose="020B0004020202020204" pitchFamily="34" charset="0"/>
                <a:cs typeface="Times New Roman" panose="02020603050405020304" pitchFamily="18" charset="0"/>
              </a:rPr>
              <a:t>Gardeners’ World (2025) </a:t>
            </a:r>
            <a:r>
              <a:rPr lang="en-GB" sz="2000" i="1" dirty="0">
                <a:effectLst/>
                <a:latin typeface="Arial" panose="020B0604020202020204" pitchFamily="34" charset="0"/>
                <a:ea typeface="Aptos" panose="020B0004020202020204" pitchFamily="34" charset="0"/>
                <a:cs typeface="Times New Roman" panose="02020603050405020304" pitchFamily="18" charset="0"/>
              </a:rPr>
              <a:t>Complete guide to Oak trees</a:t>
            </a:r>
            <a:r>
              <a:rPr lang="en-GB" sz="2000" dirty="0">
                <a:effectLst/>
                <a:latin typeface="Arial" panose="020B0604020202020204" pitchFamily="34" charset="0"/>
                <a:ea typeface="Aptos" panose="020B0004020202020204" pitchFamily="34" charset="0"/>
                <a:cs typeface="Times New Roman" panose="02020603050405020304" pitchFamily="18" charset="0"/>
              </a:rPr>
              <a:t> [Online image]. Available at: https://www.gardenersworld.com/how-to/grow-plants/complete-guide-to-oak-trees/ (Accessed: 22 June 2025).</a:t>
            </a:r>
            <a:endParaRPr lang="en-GB"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000" dirty="0">
                <a:effectLst/>
                <a:latin typeface="Arial" panose="020B0604020202020204" pitchFamily="34" charset="0"/>
                <a:ea typeface="Aptos" panose="020B0004020202020204" pitchFamily="34" charset="0"/>
                <a:cs typeface="Times New Roman" panose="02020603050405020304" pitchFamily="18" charset="0"/>
              </a:rPr>
              <a:t>Get the Data (2021) </a:t>
            </a:r>
            <a:r>
              <a:rPr lang="en-GB" sz="2000" i="1" dirty="0" err="1">
                <a:effectLst/>
                <a:latin typeface="Arial" panose="020B0604020202020204" pitchFamily="34" charset="0"/>
                <a:ea typeface="Aptos" panose="020B0004020202020204" pitchFamily="34" charset="0"/>
                <a:cs typeface="Times New Roman" panose="02020603050405020304" pitchFamily="18" charset="0"/>
              </a:rPr>
              <a:t>Foelgastell</a:t>
            </a:r>
            <a:r>
              <a:rPr lang="en-GB" sz="2000" i="1" dirty="0">
                <a:effectLst/>
                <a:latin typeface="Arial" panose="020B0604020202020204" pitchFamily="34" charset="0"/>
                <a:ea typeface="Aptos" panose="020B0004020202020204" pitchFamily="34" charset="0"/>
                <a:cs typeface="Times New Roman" panose="02020603050405020304" pitchFamily="18" charset="0"/>
              </a:rPr>
              <a:t> on a map</a:t>
            </a:r>
            <a:r>
              <a:rPr lang="en-GB" sz="2000" dirty="0">
                <a:effectLst/>
                <a:latin typeface="Arial" panose="020B0604020202020204" pitchFamily="34" charset="0"/>
                <a:ea typeface="Aptos" panose="020B0004020202020204" pitchFamily="34" charset="0"/>
                <a:cs typeface="Times New Roman" panose="02020603050405020304" pitchFamily="18" charset="0"/>
              </a:rPr>
              <a:t> [Online image]. Available at: https://www.getthedata.com/foelgastell/where-is-foelgastell (Accessed: 14 June 2025).</a:t>
            </a:r>
            <a:endParaRPr lang="en-GB"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000" dirty="0">
                <a:effectLst/>
                <a:latin typeface="Arial" panose="020B0604020202020204" pitchFamily="34" charset="0"/>
                <a:ea typeface="Aptos" panose="020B0004020202020204" pitchFamily="34" charset="0"/>
                <a:cs typeface="Times New Roman" panose="02020603050405020304" pitchFamily="18" charset="0"/>
              </a:rPr>
              <a:t>Honey Bee Suite (no date) </a:t>
            </a:r>
            <a:r>
              <a:rPr lang="en-GB" sz="2000" i="1" dirty="0">
                <a:effectLst/>
                <a:latin typeface="Arial" panose="020B0604020202020204" pitchFamily="34" charset="0"/>
                <a:ea typeface="Aptos" panose="020B0004020202020204" pitchFamily="34" charset="0"/>
                <a:cs typeface="Times New Roman" panose="02020603050405020304" pitchFamily="18" charset="0"/>
              </a:rPr>
              <a:t>Are bees insects or animals or something else?</a:t>
            </a:r>
            <a:r>
              <a:rPr lang="en-GB" sz="2000" dirty="0">
                <a:effectLst/>
                <a:latin typeface="Arial" panose="020B0604020202020204" pitchFamily="34" charset="0"/>
                <a:ea typeface="Aptos" panose="020B0004020202020204" pitchFamily="34" charset="0"/>
                <a:cs typeface="Times New Roman" panose="02020603050405020304" pitchFamily="18" charset="0"/>
              </a:rPr>
              <a:t> [Online image]. Available at: https://www.honeybeesuite.com/are-bees-insects-or-animals/ (Accessed: 17 June 2025).</a:t>
            </a:r>
            <a:endParaRPr lang="en-GB"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000" dirty="0">
                <a:effectLst/>
                <a:latin typeface="Arial" panose="020B0604020202020204" pitchFamily="34" charset="0"/>
                <a:ea typeface="Aptos" panose="020B0004020202020204" pitchFamily="34" charset="0"/>
                <a:cs typeface="Times New Roman" panose="02020603050405020304" pitchFamily="18" charset="0"/>
              </a:rPr>
              <a:t>John Muir Trust (no date) </a:t>
            </a:r>
            <a:r>
              <a:rPr lang="en-GB" sz="2000" i="1" dirty="0">
                <a:effectLst/>
                <a:latin typeface="Arial" panose="020B0604020202020204" pitchFamily="34" charset="0"/>
                <a:ea typeface="Aptos" panose="020B0004020202020204" pitchFamily="34" charset="0"/>
                <a:cs typeface="Times New Roman" panose="02020603050405020304" pitchFamily="18" charset="0"/>
              </a:rPr>
              <a:t>About John Muir</a:t>
            </a:r>
            <a:r>
              <a:rPr lang="en-GB" sz="2000" dirty="0">
                <a:effectLst/>
                <a:latin typeface="Arial" panose="020B0604020202020204" pitchFamily="34" charset="0"/>
                <a:ea typeface="Aptos" panose="020B0004020202020204" pitchFamily="34" charset="0"/>
                <a:cs typeface="Times New Roman" panose="02020603050405020304" pitchFamily="18" charset="0"/>
              </a:rPr>
              <a:t>. Available at: https://www.johnmuirtrust.org/about-us/about-john-muir (Accessed: 24 June 2025). </a:t>
            </a:r>
            <a:endParaRPr lang="en-GB"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54778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E18292-2B8E-4979-A6F4-E5D6A3C8EA7A}"/>
              </a:ext>
            </a:extLst>
          </p:cNvPr>
          <p:cNvSpPr txBox="1"/>
          <p:nvPr/>
        </p:nvSpPr>
        <p:spPr>
          <a:xfrm>
            <a:off x="0" y="0"/>
            <a:ext cx="12192000" cy="5551713"/>
          </a:xfrm>
          <a:prstGeom prst="rect">
            <a:avLst/>
          </a:prstGeom>
          <a:noFill/>
        </p:spPr>
        <p:txBody>
          <a:bodyPr wrap="square">
            <a:spAutoFit/>
          </a:bodyPr>
          <a:lstStyle/>
          <a:p>
            <a:pPr>
              <a:lnSpc>
                <a:spcPct val="107000"/>
              </a:lnSpc>
              <a:spcAft>
                <a:spcPts val="800"/>
              </a:spcAft>
              <a:buNone/>
            </a:pPr>
            <a:r>
              <a:rPr lang="en-GB" sz="2400" dirty="0">
                <a:latin typeface="Arial" panose="020B0604020202020204" pitchFamily="34" charset="0"/>
                <a:ea typeface="Aptos" panose="020B0004020202020204" pitchFamily="34" charset="0"/>
                <a:cs typeface="Times New Roman" panose="02020603050405020304" pitchFamily="18" charset="0"/>
              </a:rPr>
              <a:t>Muir, J. (1912) </a:t>
            </a:r>
            <a:r>
              <a:rPr lang="en-GB" sz="2400" i="1" dirty="0">
                <a:latin typeface="Arial" panose="020B0604020202020204" pitchFamily="34" charset="0"/>
                <a:ea typeface="Aptos" panose="020B0004020202020204" pitchFamily="34" charset="0"/>
                <a:cs typeface="Times New Roman" panose="02020603050405020304" pitchFamily="18" charset="0"/>
              </a:rPr>
              <a:t>The Yosemite</a:t>
            </a:r>
            <a:r>
              <a:rPr lang="en-GB" sz="2400" dirty="0">
                <a:latin typeface="Arial" panose="020B0604020202020204" pitchFamily="34" charset="0"/>
                <a:ea typeface="Aptos" panose="020B0004020202020204" pitchFamily="34" charset="0"/>
                <a:cs typeface="Times New Roman" panose="02020603050405020304" pitchFamily="18" charset="0"/>
              </a:rPr>
              <a:t>. New York: The Century Co.</a:t>
            </a:r>
            <a:endParaRPr lang="en-GB" sz="24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400" dirty="0">
                <a:latin typeface="Arial" panose="020B0604020202020204" pitchFamily="34" charset="0"/>
                <a:ea typeface="Aptos" panose="020B0004020202020204" pitchFamily="34" charset="0"/>
                <a:cs typeface="Times New Roman" panose="02020603050405020304" pitchFamily="18" charset="0"/>
              </a:rPr>
              <a:t>Muir, J. (1915) </a:t>
            </a:r>
            <a:r>
              <a:rPr lang="en-GB" sz="2400" i="1" dirty="0">
                <a:latin typeface="Arial" panose="020B0604020202020204" pitchFamily="34" charset="0"/>
                <a:ea typeface="Aptos" panose="020B0004020202020204" pitchFamily="34" charset="0"/>
                <a:cs typeface="Times New Roman" panose="02020603050405020304" pitchFamily="18" charset="0"/>
              </a:rPr>
              <a:t>The Yosemite</a:t>
            </a:r>
            <a:r>
              <a:rPr lang="en-GB" sz="2400" dirty="0">
                <a:latin typeface="Arial" panose="020B0604020202020204" pitchFamily="34" charset="0"/>
                <a:ea typeface="Aptos" panose="020B0004020202020204" pitchFamily="34" charset="0"/>
                <a:cs typeface="Times New Roman" panose="02020603050405020304" pitchFamily="18" charset="0"/>
              </a:rPr>
              <a:t>. New York: Century.</a:t>
            </a:r>
            <a:endParaRPr lang="en-GB" sz="2400" dirty="0">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2400" dirty="0">
                <a:latin typeface="Arial" panose="020B0604020202020204" pitchFamily="34" charset="0"/>
                <a:ea typeface="Aptos" panose="020B0004020202020204" pitchFamily="34" charset="0"/>
                <a:cs typeface="Arial" panose="020B0604020202020204" pitchFamily="34" charset="0"/>
              </a:rPr>
              <a:t>National Geographic (2025) </a:t>
            </a:r>
            <a:r>
              <a:rPr lang="en-GB" sz="2400" i="1" dirty="0">
                <a:latin typeface="Arial" panose="020B0604020202020204" pitchFamily="34" charset="0"/>
                <a:ea typeface="Aptos" panose="020B0004020202020204" pitchFamily="34" charset="0"/>
                <a:cs typeface="Arial" panose="020B0604020202020204" pitchFamily="34" charset="0"/>
              </a:rPr>
              <a:t>Yosemite</a:t>
            </a:r>
            <a:r>
              <a:rPr lang="en-GB" sz="2400" dirty="0">
                <a:latin typeface="Arial" panose="020B0604020202020204" pitchFamily="34" charset="0"/>
                <a:ea typeface="Aptos" panose="020B0004020202020204" pitchFamily="34" charset="0"/>
                <a:cs typeface="Arial" panose="020B0604020202020204" pitchFamily="34" charset="0"/>
              </a:rPr>
              <a:t> [Online image]. Available at: https://www.nationalgeographic.com/travel/national-parks/article/yosemite-national-park (Accessed: 29 June 2025).</a:t>
            </a:r>
            <a:endParaRPr lang="en-GB" sz="2400" dirty="0">
              <a:latin typeface="Arial" panose="020B06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400" dirty="0">
                <a:latin typeface="Arial" panose="020B0604020202020204" pitchFamily="34" charset="0"/>
                <a:ea typeface="Aptos" panose="020B0004020202020204" pitchFamily="34" charset="0"/>
                <a:cs typeface="Times New Roman" panose="02020603050405020304" pitchFamily="18" charset="0"/>
              </a:rPr>
              <a:t>Nature and Garden (no date) </a:t>
            </a:r>
            <a:r>
              <a:rPr lang="en-GB" sz="2400" i="1" dirty="0">
                <a:latin typeface="Arial" panose="020B0604020202020204" pitchFamily="34" charset="0"/>
                <a:ea typeface="Aptos" panose="020B0004020202020204" pitchFamily="34" charset="0"/>
                <a:cs typeface="Times New Roman" panose="02020603050405020304" pitchFamily="18" charset="0"/>
              </a:rPr>
              <a:t>Caterpillars</a:t>
            </a:r>
            <a:r>
              <a:rPr lang="en-GB" sz="2400" dirty="0">
                <a:latin typeface="Arial" panose="020B0604020202020204" pitchFamily="34" charset="0"/>
                <a:ea typeface="Aptos" panose="020B0004020202020204" pitchFamily="34" charset="0"/>
                <a:cs typeface="Times New Roman" panose="02020603050405020304" pitchFamily="18" charset="0"/>
              </a:rPr>
              <a:t> [Online image]. Available at: https://www.nature-and-garden.com/gardening/organic-treatment-caterpillars.html (Accessed: 18 June 2025).</a:t>
            </a:r>
            <a:endParaRPr lang="en-GB" sz="2200" dirty="0">
              <a:effectLst/>
              <a:latin typeface="Arial" panose="020B06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200" dirty="0">
                <a:effectLst/>
                <a:latin typeface="Arial" panose="020B0604020202020204" pitchFamily="34" charset="0"/>
                <a:ea typeface="Aptos" panose="020B0004020202020204" pitchFamily="34" charset="0"/>
                <a:cs typeface="Times New Roman" panose="02020603050405020304" pitchFamily="18" charset="0"/>
              </a:rPr>
              <a:t>Snyder, G. (1990) </a:t>
            </a:r>
            <a:r>
              <a:rPr lang="en-GB" sz="2200" i="1" dirty="0">
                <a:effectLst/>
                <a:latin typeface="Arial" panose="020B0604020202020204" pitchFamily="34" charset="0"/>
                <a:ea typeface="Aptos" panose="020B0004020202020204" pitchFamily="34" charset="0"/>
                <a:cs typeface="Times New Roman" panose="02020603050405020304" pitchFamily="18" charset="0"/>
              </a:rPr>
              <a:t>The Practice of the Wild</a:t>
            </a:r>
            <a:r>
              <a:rPr lang="en-GB" sz="2200" dirty="0">
                <a:effectLst/>
                <a:latin typeface="Arial" panose="020B0604020202020204" pitchFamily="34" charset="0"/>
                <a:ea typeface="Aptos" panose="020B0004020202020204" pitchFamily="34" charset="0"/>
                <a:cs typeface="Times New Roman" panose="02020603050405020304" pitchFamily="18" charset="0"/>
              </a:rPr>
              <a:t>. San Francisco: North Point Press.</a:t>
            </a:r>
            <a:endParaRPr lang="en-GB" sz="22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200" dirty="0">
                <a:effectLst/>
                <a:latin typeface="Arial" panose="020B0604020202020204" pitchFamily="34" charset="0"/>
                <a:ea typeface="Aptos" panose="020B0004020202020204" pitchFamily="34" charset="0"/>
                <a:cs typeface="Times New Roman" panose="02020603050405020304" pitchFamily="18" charset="0"/>
              </a:rPr>
              <a:t>Street maps (2025) </a:t>
            </a:r>
            <a:r>
              <a:rPr lang="en-GB" sz="2200" i="1" dirty="0" err="1">
                <a:effectLst/>
                <a:latin typeface="Arial" panose="020B0604020202020204" pitchFamily="34" charset="0"/>
                <a:ea typeface="Aptos" panose="020B0004020202020204" pitchFamily="34" charset="0"/>
                <a:cs typeface="Times New Roman" panose="02020603050405020304" pitchFamily="18" charset="0"/>
              </a:rPr>
              <a:t>Foelgastell</a:t>
            </a:r>
            <a:r>
              <a:rPr lang="en-GB" sz="2200" i="1" dirty="0">
                <a:latin typeface="Arial" panose="020B0604020202020204" pitchFamily="34" charset="0"/>
                <a:ea typeface="Aptos" panose="020B0004020202020204" pitchFamily="34" charset="0"/>
                <a:cs typeface="Times New Roman" panose="02020603050405020304" pitchFamily="18" charset="0"/>
              </a:rPr>
              <a:t> </a:t>
            </a:r>
            <a:r>
              <a:rPr lang="en-GB" sz="2200" dirty="0">
                <a:latin typeface="Arial" panose="020B0604020202020204" pitchFamily="34" charset="0"/>
                <a:ea typeface="Aptos" panose="020B0004020202020204" pitchFamily="34" charset="0"/>
                <a:cs typeface="Times New Roman" panose="02020603050405020304" pitchFamily="18" charset="0"/>
              </a:rPr>
              <a:t>[Online image]. Available at: https://www.streetmap.co.uk/map?x=254500&amp;y=214500&amp;z=0&amp;sv=254500,214500&amp;st=4&amp;tl=Foel-gastell+in+Carmarthenshire+Sir+Gaerfyrddin&amp;mapp=map&amp;searchp=ids (Accessed: 27 June 2025).</a:t>
            </a:r>
          </a:p>
        </p:txBody>
      </p:sp>
    </p:spTree>
    <p:extLst>
      <p:ext uri="{BB962C8B-B14F-4D97-AF65-F5344CB8AC3E}">
        <p14:creationId xmlns:p14="http://schemas.microsoft.com/office/powerpoint/2010/main" val="1242560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ED30632-3601-9939-6B19-A44D56B26076}"/>
              </a:ext>
            </a:extLst>
          </p:cNvPr>
          <p:cNvSpPr txBox="1"/>
          <p:nvPr/>
        </p:nvSpPr>
        <p:spPr>
          <a:xfrm>
            <a:off x="0" y="0"/>
            <a:ext cx="12009120" cy="5661743"/>
          </a:xfrm>
          <a:prstGeom prst="rect">
            <a:avLst/>
          </a:prstGeom>
          <a:noFill/>
        </p:spPr>
        <p:txBody>
          <a:bodyPr wrap="square">
            <a:spAutoFit/>
          </a:bodyPr>
          <a:lstStyle/>
          <a:p>
            <a:pPr>
              <a:lnSpc>
                <a:spcPct val="107000"/>
              </a:lnSpc>
              <a:spcAft>
                <a:spcPts val="800"/>
              </a:spcAft>
              <a:buNone/>
            </a:pPr>
            <a:r>
              <a:rPr lang="en-GB" sz="2200" dirty="0" err="1">
                <a:latin typeface="Arial" panose="020B0604020202020204" pitchFamily="34" charset="0"/>
                <a:ea typeface="Aptos" panose="020B0004020202020204" pitchFamily="34" charset="0"/>
                <a:cs typeface="Times New Roman" panose="02020603050405020304" pitchFamily="18" charset="0"/>
              </a:rPr>
              <a:t>Sulgrave</a:t>
            </a:r>
            <a:r>
              <a:rPr lang="en-GB" sz="2200" dirty="0">
                <a:latin typeface="Arial" panose="020B0604020202020204" pitchFamily="34" charset="0"/>
                <a:ea typeface="Aptos" panose="020B0004020202020204" pitchFamily="34" charset="0"/>
                <a:cs typeface="Times New Roman" panose="02020603050405020304" pitchFamily="18" charset="0"/>
              </a:rPr>
              <a:t> </a:t>
            </a:r>
            <a:r>
              <a:rPr lang="en-GB" sz="2200" dirty="0" err="1">
                <a:latin typeface="Arial" panose="020B0604020202020204" pitchFamily="34" charset="0"/>
                <a:ea typeface="Aptos" panose="020B0004020202020204" pitchFamily="34" charset="0"/>
                <a:cs typeface="Times New Roman" panose="02020603050405020304" pitchFamily="18" charset="0"/>
              </a:rPr>
              <a:t>Villagee</a:t>
            </a:r>
            <a:r>
              <a:rPr lang="en-GB" sz="2200" dirty="0">
                <a:latin typeface="Arial" panose="020B0604020202020204" pitchFamily="34" charset="0"/>
                <a:ea typeface="Aptos" panose="020B0004020202020204" pitchFamily="34" charset="0"/>
                <a:cs typeface="Times New Roman" panose="02020603050405020304" pitchFamily="18" charset="0"/>
              </a:rPr>
              <a:t> Website (2012) </a:t>
            </a:r>
            <a:r>
              <a:rPr lang="en-GB" sz="2200" i="1" dirty="0">
                <a:latin typeface="Arial" panose="020B0604020202020204" pitchFamily="34" charset="0"/>
                <a:ea typeface="Aptos" panose="020B0004020202020204" pitchFamily="34" charset="0"/>
                <a:cs typeface="Times New Roman" panose="02020603050405020304" pitchFamily="18" charset="0"/>
              </a:rPr>
              <a:t>Bird for January – Bue tit </a:t>
            </a:r>
            <a:r>
              <a:rPr lang="en-GB" sz="2200" dirty="0">
                <a:latin typeface="Arial" panose="020B0604020202020204" pitchFamily="34" charset="0"/>
                <a:ea typeface="Aptos" panose="020B0004020202020204" pitchFamily="34" charset="0"/>
                <a:cs typeface="Times New Roman" panose="02020603050405020304" pitchFamily="18" charset="0"/>
              </a:rPr>
              <a:t>[Online image]. Available at: https://sulgrave.org/2012/01/bird-for-january-blue-tit/ (Accessed: 26 June 2025).</a:t>
            </a:r>
          </a:p>
          <a:p>
            <a:pPr>
              <a:lnSpc>
                <a:spcPct val="107000"/>
              </a:lnSpc>
              <a:spcAft>
                <a:spcPts val="800"/>
              </a:spcAft>
              <a:buNone/>
            </a:pPr>
            <a:r>
              <a:rPr lang="en-GB" sz="2200" dirty="0">
                <a:latin typeface="Arial" panose="020B0604020202020204" pitchFamily="34" charset="0"/>
                <a:ea typeface="Aptos" panose="020B0004020202020204" pitchFamily="34" charset="0"/>
                <a:cs typeface="Times New Roman" panose="02020603050405020304" pitchFamily="18" charset="0"/>
              </a:rPr>
              <a:t>Suttons (2024) </a:t>
            </a:r>
            <a:r>
              <a:rPr lang="en-GB" sz="2200" i="1" dirty="0">
                <a:latin typeface="Arial" panose="020B0604020202020204" pitchFamily="34" charset="0"/>
                <a:ea typeface="Aptos" panose="020B0004020202020204" pitchFamily="34" charset="0"/>
                <a:cs typeface="Times New Roman" panose="02020603050405020304" pitchFamily="18" charset="0"/>
              </a:rPr>
              <a:t>Best expert advice on growing Daffodils </a:t>
            </a:r>
            <a:r>
              <a:rPr lang="en-GB" sz="2200" dirty="0">
                <a:latin typeface="Arial" panose="020B0604020202020204" pitchFamily="34" charset="0"/>
                <a:ea typeface="Aptos" panose="020B0004020202020204" pitchFamily="34" charset="0"/>
                <a:cs typeface="Times New Roman" panose="02020603050405020304" pitchFamily="18" charset="0"/>
              </a:rPr>
              <a:t>[Online image]. Available at: https://hub.suttons.co.uk/gardening-advice/best-expert-advice-on-growing-daffodils (Accessed: 20 June 2025).</a:t>
            </a:r>
          </a:p>
          <a:p>
            <a:pPr>
              <a:lnSpc>
                <a:spcPct val="107000"/>
              </a:lnSpc>
              <a:spcAft>
                <a:spcPts val="800"/>
              </a:spcAft>
            </a:pPr>
            <a:r>
              <a:rPr lang="en-GB" sz="2200" dirty="0">
                <a:latin typeface="Arial" panose="020B0604020202020204" pitchFamily="34" charset="0"/>
                <a:ea typeface="Aptos" panose="020B0004020202020204" pitchFamily="34" charset="0"/>
                <a:cs typeface="Times New Roman" panose="02020603050405020304" pitchFamily="18" charset="0"/>
              </a:rPr>
              <a:t>The Seattle Times (2024) </a:t>
            </a:r>
            <a:r>
              <a:rPr lang="en-GB" sz="2200" i="1" dirty="0">
                <a:latin typeface="Arial" panose="020B0604020202020204" pitchFamily="34" charset="0"/>
                <a:ea typeface="Aptos" panose="020B0004020202020204" pitchFamily="34" charset="0"/>
                <a:cs typeface="Times New Roman" panose="02020603050405020304" pitchFamily="18" charset="0"/>
              </a:rPr>
              <a:t>Pro tips for saving seeds from your favourite plants for next year’s garden</a:t>
            </a:r>
            <a:r>
              <a:rPr lang="en-GB" sz="2200" dirty="0">
                <a:latin typeface="Arial" panose="020B0604020202020204" pitchFamily="34" charset="0"/>
                <a:ea typeface="Aptos" panose="020B0004020202020204" pitchFamily="34" charset="0"/>
                <a:cs typeface="Times New Roman" panose="02020603050405020304" pitchFamily="18" charset="0"/>
              </a:rPr>
              <a:t> [Online image]. Available at: https://www.seattletimes.com/pacific-nw-magazine/pro-tips-for-saving-seeds-from-your-favorite-plants-for-next-years-garden/ (Accessed: 28 June 2025).</a:t>
            </a:r>
          </a:p>
          <a:p>
            <a:pPr>
              <a:lnSpc>
                <a:spcPct val="107000"/>
              </a:lnSpc>
              <a:spcAft>
                <a:spcPts val="800"/>
              </a:spcAft>
            </a:pPr>
            <a:r>
              <a:rPr lang="en-GB" sz="2200" dirty="0">
                <a:latin typeface="Arial" panose="020B0604020202020204" pitchFamily="34" charset="0"/>
                <a:ea typeface="Aptos" panose="020B0004020202020204" pitchFamily="34" charset="0"/>
                <a:cs typeface="Times New Roman" panose="02020603050405020304" pitchFamily="18" charset="0"/>
              </a:rPr>
              <a:t>Thoreau, H.D. (1854) </a:t>
            </a:r>
            <a:r>
              <a:rPr lang="en-GB" sz="2200" i="1" dirty="0">
                <a:latin typeface="Arial" panose="020B0604020202020204" pitchFamily="34" charset="0"/>
                <a:ea typeface="Aptos" panose="020B0004020202020204" pitchFamily="34" charset="0"/>
                <a:cs typeface="Times New Roman" panose="02020603050405020304" pitchFamily="18" charset="0"/>
              </a:rPr>
              <a:t>Walden; or, Life in the Woods</a:t>
            </a:r>
            <a:r>
              <a:rPr lang="en-GB" sz="2200" dirty="0">
                <a:latin typeface="Arial" panose="020B0604020202020204" pitchFamily="34" charset="0"/>
                <a:ea typeface="Aptos" panose="020B0004020202020204" pitchFamily="34" charset="0"/>
                <a:cs typeface="Times New Roman" panose="02020603050405020304" pitchFamily="18" charset="0"/>
              </a:rPr>
              <a:t>. Boston: Ticknor and Fields.</a:t>
            </a:r>
            <a:endParaRPr lang="en-GB" sz="2200" dirty="0">
              <a:latin typeface="Arial" panose="020B0604020202020204" pitchFamily="34" charset="0"/>
              <a:cs typeface="Arial" panose="020B0604020202020204" pitchFamily="34" charset="0"/>
            </a:endParaRPr>
          </a:p>
          <a:p>
            <a:pPr>
              <a:lnSpc>
                <a:spcPct val="107000"/>
              </a:lnSpc>
              <a:spcAft>
                <a:spcPts val="800"/>
              </a:spcAft>
            </a:pPr>
            <a:r>
              <a:rPr lang="en-GB" sz="2200" dirty="0">
                <a:latin typeface="Arial" panose="020B0604020202020204" pitchFamily="34" charset="0"/>
                <a:cs typeface="Arial" panose="020B0604020202020204" pitchFamily="34" charset="0"/>
              </a:rPr>
              <a:t>Tuan, Y.-F. (1974) </a:t>
            </a:r>
            <a:r>
              <a:rPr lang="en-GB" sz="2200" i="1" dirty="0">
                <a:latin typeface="Arial" panose="020B0604020202020204" pitchFamily="34" charset="0"/>
                <a:cs typeface="Arial" panose="020B0604020202020204" pitchFamily="34" charset="0"/>
              </a:rPr>
              <a:t>Topophilia: A study of environmental perception, attitudes, and values</a:t>
            </a:r>
            <a:r>
              <a:rPr lang="en-GB" sz="2200" dirty="0">
                <a:latin typeface="Arial" panose="020B0604020202020204" pitchFamily="34" charset="0"/>
                <a:cs typeface="Arial" panose="020B0604020202020204" pitchFamily="34" charset="0"/>
              </a:rPr>
              <a:t>. Englewood Cliffs, NJ: Prentice-Hall.</a:t>
            </a:r>
            <a:endParaRPr lang="en-GB" sz="2200" dirty="0">
              <a:latin typeface="Arial" panose="020B06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200" dirty="0">
                <a:latin typeface="Arial" panose="020B0604020202020204" pitchFamily="34" charset="0"/>
                <a:ea typeface="Aptos" panose="020B0004020202020204" pitchFamily="34" charset="0"/>
                <a:cs typeface="Times New Roman" panose="02020603050405020304" pitchFamily="18" charset="0"/>
              </a:rPr>
              <a:t>UK butterflies (2025) </a:t>
            </a:r>
            <a:r>
              <a:rPr lang="en-GB" sz="2200" i="1" dirty="0">
                <a:latin typeface="Arial" panose="020B0604020202020204" pitchFamily="34" charset="0"/>
                <a:ea typeface="Aptos" panose="020B0004020202020204" pitchFamily="34" charset="0"/>
                <a:cs typeface="Times New Roman" panose="02020603050405020304" pitchFamily="18" charset="0"/>
              </a:rPr>
              <a:t>Large White Pieris brassicae </a:t>
            </a:r>
            <a:r>
              <a:rPr lang="en-GB" sz="2200" dirty="0">
                <a:latin typeface="Arial" panose="020B0604020202020204" pitchFamily="34" charset="0"/>
                <a:ea typeface="Aptos" panose="020B0004020202020204" pitchFamily="34" charset="0"/>
                <a:cs typeface="Times New Roman" panose="02020603050405020304" pitchFamily="18" charset="0"/>
              </a:rPr>
              <a:t>[Online image]. Available at: https://www.ukbutterflies.co.uk/species.php?species=brassicae (Accessed: 17 June 2025).</a:t>
            </a:r>
            <a:endParaRPr lang="en-GB" sz="22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800462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FA7CD0-A3AD-2E55-9EFC-7ED39CA6D01B}"/>
              </a:ext>
            </a:extLst>
          </p:cNvPr>
          <p:cNvSpPr txBox="1"/>
          <p:nvPr/>
        </p:nvSpPr>
        <p:spPr>
          <a:xfrm>
            <a:off x="164940" y="232776"/>
            <a:ext cx="11930604" cy="6115713"/>
          </a:xfrm>
          <a:prstGeom prst="rect">
            <a:avLst/>
          </a:prstGeom>
          <a:noFill/>
        </p:spPr>
        <p:txBody>
          <a:bodyPr wrap="square">
            <a:spAutoFit/>
          </a:bodyPr>
          <a:lstStyle/>
          <a:p>
            <a:pPr>
              <a:lnSpc>
                <a:spcPct val="107000"/>
              </a:lnSpc>
              <a:spcAft>
                <a:spcPts val="800"/>
              </a:spcAft>
              <a:buNone/>
            </a:pPr>
            <a:r>
              <a:rPr lang="en-GB" sz="2200" dirty="0" err="1">
                <a:latin typeface="Arial" panose="020B0604020202020204" pitchFamily="34" charset="0"/>
                <a:ea typeface="Aptos" panose="020B0004020202020204" pitchFamily="34" charset="0"/>
                <a:cs typeface="Times New Roman" panose="02020603050405020304" pitchFamily="18" charset="0"/>
              </a:rPr>
              <a:t>Unicef</a:t>
            </a:r>
            <a:r>
              <a:rPr lang="en-GB" sz="2200" dirty="0">
                <a:latin typeface="Arial" panose="020B0604020202020204" pitchFamily="34" charset="0"/>
                <a:ea typeface="Aptos" panose="020B0004020202020204" pitchFamily="34" charset="0"/>
                <a:cs typeface="Times New Roman" panose="02020603050405020304" pitchFamily="18" charset="0"/>
              </a:rPr>
              <a:t> (no date) </a:t>
            </a:r>
            <a:r>
              <a:rPr lang="en-GB" sz="2200" i="1" dirty="0">
                <a:latin typeface="Arial" panose="020B0604020202020204" pitchFamily="34" charset="0"/>
                <a:ea typeface="Aptos" panose="020B0004020202020204" pitchFamily="34" charset="0"/>
                <a:cs typeface="Times New Roman" panose="02020603050405020304" pitchFamily="18" charset="0"/>
              </a:rPr>
              <a:t>How we protect children’s rights</a:t>
            </a:r>
            <a:r>
              <a:rPr lang="en-GB" sz="2200" dirty="0">
                <a:latin typeface="Arial" panose="020B0604020202020204" pitchFamily="34" charset="0"/>
                <a:ea typeface="Aptos" panose="020B0004020202020204" pitchFamily="34" charset="0"/>
                <a:cs typeface="Times New Roman" panose="02020603050405020304" pitchFamily="18" charset="0"/>
              </a:rPr>
              <a:t>. Available at: https://www.unicef.org.uk/what-we-do/un-convention-child-rights/ (Accessed: 25 June 2025).</a:t>
            </a:r>
          </a:p>
          <a:p>
            <a:pPr>
              <a:lnSpc>
                <a:spcPct val="107000"/>
              </a:lnSpc>
              <a:spcAft>
                <a:spcPts val="800"/>
              </a:spcAft>
              <a:buNone/>
            </a:pPr>
            <a:r>
              <a:rPr lang="en-GB" sz="2200" dirty="0">
                <a:latin typeface="Arial" panose="020B0604020202020204" pitchFamily="34" charset="0"/>
                <a:ea typeface="Aptos" panose="020B0004020202020204" pitchFamily="34" charset="0"/>
                <a:cs typeface="Times New Roman" panose="02020603050405020304" pitchFamily="18" charset="0"/>
              </a:rPr>
              <a:t>United Nations (1992) </a:t>
            </a:r>
            <a:r>
              <a:rPr lang="en-GB" sz="2200" i="1" dirty="0">
                <a:latin typeface="Arial" panose="020B0604020202020204" pitchFamily="34" charset="0"/>
                <a:ea typeface="Aptos" panose="020B0004020202020204" pitchFamily="34" charset="0"/>
                <a:cs typeface="Times New Roman" panose="02020603050405020304" pitchFamily="18" charset="0"/>
              </a:rPr>
              <a:t>Agenda 21: Programme of Action for Sustainable Development. Rio Declaration on Environment and Development.</a:t>
            </a:r>
            <a:r>
              <a:rPr lang="en-GB" sz="2200" dirty="0">
                <a:latin typeface="Arial" panose="020B0604020202020204" pitchFamily="34" charset="0"/>
                <a:ea typeface="Aptos" panose="020B0004020202020204" pitchFamily="34" charset="0"/>
                <a:cs typeface="Times New Roman" panose="02020603050405020304" pitchFamily="18" charset="0"/>
              </a:rPr>
              <a:t> New York: United Nations.</a:t>
            </a:r>
            <a:endParaRPr lang="en-GB" sz="2200" dirty="0">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2200" dirty="0">
                <a:latin typeface="Arial" panose="020B0604020202020204" pitchFamily="34" charset="0"/>
                <a:ea typeface="Aptos" panose="020B0004020202020204" pitchFamily="34" charset="0"/>
                <a:cs typeface="Arial" panose="020B0604020202020204" pitchFamily="34" charset="0"/>
              </a:rPr>
              <a:t>Wikipedia (2025) </a:t>
            </a:r>
            <a:r>
              <a:rPr lang="en-GB" sz="2200" i="1" dirty="0">
                <a:latin typeface="Arial" panose="020B0604020202020204" pitchFamily="34" charset="0"/>
                <a:ea typeface="Aptos" panose="020B0004020202020204" pitchFamily="34" charset="0"/>
                <a:cs typeface="Arial" panose="020B0604020202020204" pitchFamily="34" charset="0"/>
              </a:rPr>
              <a:t>Common Wood Pigeon </a:t>
            </a:r>
            <a:r>
              <a:rPr lang="en-GB" sz="2200" dirty="0">
                <a:latin typeface="Arial" panose="020B0604020202020204" pitchFamily="34" charset="0"/>
                <a:ea typeface="Aptos" panose="020B0004020202020204" pitchFamily="34" charset="0"/>
                <a:cs typeface="Arial" panose="020B0604020202020204" pitchFamily="34" charset="0"/>
              </a:rPr>
              <a:t>[Online image]. Available at: https://en.wikipedia.org/wiki/Common_wood_pigeon (Accessed: 27 June 2025)</a:t>
            </a:r>
          </a:p>
          <a:p>
            <a:pPr>
              <a:lnSpc>
                <a:spcPct val="107000"/>
              </a:lnSpc>
              <a:spcAft>
                <a:spcPts val="800"/>
              </a:spcAft>
              <a:buNone/>
            </a:pPr>
            <a:r>
              <a:rPr lang="en-GB" sz="2200" dirty="0">
                <a:latin typeface="Arial" panose="020B0604020202020204" pitchFamily="34" charset="0"/>
                <a:cs typeface="Arial" panose="020B0604020202020204" pitchFamily="34" charset="0"/>
              </a:rPr>
              <a:t>Wikipedia (2025) </a:t>
            </a:r>
            <a:r>
              <a:rPr lang="en-GB" sz="2200" i="1" dirty="0">
                <a:latin typeface="Arial" panose="020B0604020202020204" pitchFamily="34" charset="0"/>
                <a:cs typeface="Arial" panose="020B0604020202020204" pitchFamily="34" charset="0"/>
              </a:rPr>
              <a:t>John Muir</a:t>
            </a:r>
            <a:r>
              <a:rPr lang="en-GB" sz="2200" dirty="0">
                <a:latin typeface="Arial" panose="020B0604020202020204" pitchFamily="34" charset="0"/>
                <a:cs typeface="Arial" panose="020B0604020202020204" pitchFamily="34" charset="0"/>
              </a:rPr>
              <a:t>. Photograph by Carleton Watkins, c. 1875. Available at: https://en.wikipedia.org/wiki/John_Muir (Accessed: 30 June 2025).</a:t>
            </a:r>
            <a:endParaRPr lang="en-GB" sz="2200" dirty="0">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2200" dirty="0">
                <a:latin typeface="Arial" panose="020B0604020202020204" pitchFamily="34" charset="0"/>
                <a:ea typeface="Aptos" panose="020B0004020202020204" pitchFamily="34" charset="0"/>
                <a:cs typeface="Arial" panose="020B0604020202020204" pitchFamily="34" charset="0"/>
              </a:rPr>
              <a:t>Wilder, L.I. (no date) </a:t>
            </a:r>
            <a:r>
              <a:rPr lang="en-GB" sz="2200" i="1" dirty="0">
                <a:latin typeface="Arial" panose="020B0604020202020204" pitchFamily="34" charset="0"/>
                <a:ea typeface="Aptos" panose="020B0004020202020204" pitchFamily="34" charset="0"/>
                <a:cs typeface="Arial" panose="020B0604020202020204" pitchFamily="34" charset="0"/>
              </a:rPr>
              <a:t>BrainyQuote.com</a:t>
            </a:r>
            <a:r>
              <a:rPr lang="en-GB" sz="2200" dirty="0">
                <a:latin typeface="Arial" panose="020B0604020202020204" pitchFamily="34" charset="0"/>
                <a:ea typeface="Aptos" panose="020B0004020202020204" pitchFamily="34" charset="0"/>
                <a:cs typeface="Arial" panose="020B0604020202020204" pitchFamily="34" charset="0"/>
              </a:rPr>
              <a:t>. Available at: https://www.brainyquote.com/quotes/laura_ingalls_wilder_121377 (Accessed 23 June 2025).</a:t>
            </a:r>
            <a:endParaRPr lang="en-GB" sz="22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r>
              <a:rPr lang="en-GB" sz="2200" dirty="0">
                <a:effectLst/>
                <a:latin typeface="Arial" panose="020B0604020202020204" pitchFamily="34" charset="0"/>
                <a:ea typeface="Aptos" panose="020B0004020202020204" pitchFamily="34" charset="0"/>
                <a:cs typeface="Arial" panose="020B0604020202020204" pitchFamily="34" charset="0"/>
              </a:rPr>
              <a:t>Woodland Trust (no date) </a:t>
            </a:r>
            <a:r>
              <a:rPr lang="en-GB" sz="2200" i="1" dirty="0">
                <a:effectLst/>
                <a:latin typeface="Arial" panose="020B0604020202020204" pitchFamily="34" charset="0"/>
                <a:ea typeface="Aptos" panose="020B0004020202020204" pitchFamily="34" charset="0"/>
                <a:cs typeface="Arial" panose="020B0604020202020204" pitchFamily="34" charset="0"/>
              </a:rPr>
              <a:t>Grey Squirrel</a:t>
            </a:r>
            <a:r>
              <a:rPr lang="en-GB" sz="2200" dirty="0">
                <a:effectLst/>
                <a:latin typeface="Arial" panose="020B0604020202020204" pitchFamily="34" charset="0"/>
                <a:ea typeface="Aptos" panose="020B0004020202020204" pitchFamily="34" charset="0"/>
                <a:cs typeface="Arial" panose="020B0604020202020204" pitchFamily="34" charset="0"/>
              </a:rPr>
              <a:t>. Available at: https://www.woodlandtrust.org.uk/trees-woods-and-wildlife/animals/mammals/grey-squirrel/ (Accessed: 24 June 2025).</a:t>
            </a:r>
          </a:p>
          <a:p>
            <a:pPr>
              <a:lnSpc>
                <a:spcPct val="107000"/>
              </a:lnSpc>
              <a:spcAft>
                <a:spcPts val="800"/>
              </a:spcAft>
              <a:buNone/>
            </a:pPr>
            <a:r>
              <a:rPr lang="en-GB" sz="2200" dirty="0">
                <a:latin typeface="Arial" panose="020B0604020202020204" pitchFamily="34" charset="0"/>
                <a:ea typeface="Aptos" panose="020B0004020202020204" pitchFamily="34" charset="0"/>
                <a:cs typeface="Arial" panose="020B0604020202020204" pitchFamily="34" charset="0"/>
              </a:rPr>
              <a:t>World Economic </a:t>
            </a:r>
            <a:r>
              <a:rPr lang="en-GB" sz="2200" dirty="0" err="1">
                <a:latin typeface="Arial" panose="020B0604020202020204" pitchFamily="34" charset="0"/>
                <a:ea typeface="Aptos" panose="020B0004020202020204" pitchFamily="34" charset="0"/>
                <a:cs typeface="Arial" panose="020B0604020202020204" pitchFamily="34" charset="0"/>
              </a:rPr>
              <a:t>Foum</a:t>
            </a:r>
            <a:r>
              <a:rPr lang="en-GB" sz="2200" dirty="0">
                <a:latin typeface="Arial" panose="020B0604020202020204" pitchFamily="34" charset="0"/>
                <a:ea typeface="Aptos" panose="020B0004020202020204" pitchFamily="34" charset="0"/>
                <a:cs typeface="Arial" panose="020B0604020202020204" pitchFamily="34" charset="0"/>
              </a:rPr>
              <a:t> (2021) </a:t>
            </a:r>
            <a:r>
              <a:rPr lang="en-GB" sz="2200" i="1" dirty="0">
                <a:latin typeface="Arial" panose="020B0604020202020204" pitchFamily="34" charset="0"/>
                <a:ea typeface="Aptos" panose="020B0004020202020204" pitchFamily="34" charset="0"/>
                <a:cs typeface="Arial" panose="020B0604020202020204" pitchFamily="34" charset="0"/>
              </a:rPr>
              <a:t>Climate crisis: what can trees really do for us</a:t>
            </a:r>
            <a:r>
              <a:rPr lang="en-GB" sz="2200" dirty="0">
                <a:latin typeface="Arial" panose="020B0604020202020204" pitchFamily="34" charset="0"/>
                <a:ea typeface="Aptos" panose="020B0004020202020204" pitchFamily="34" charset="0"/>
                <a:cs typeface="Arial" panose="020B0604020202020204" pitchFamily="34" charset="0"/>
              </a:rPr>
              <a:t>? [online image]. Available at: https://www.weforum.org/stories/2021/10/climate-crisis-trees-co2-levels/ (Accessed: 30 June 2025).</a:t>
            </a:r>
            <a:endParaRPr lang="en-GB" sz="22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5269663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24898</TotalTime>
  <Words>5420</Words>
  <Application>Microsoft Office PowerPoint</Application>
  <PresentationFormat>Widescreen</PresentationFormat>
  <Paragraphs>362</Paragraphs>
  <Slides>43</Slides>
  <Notes>12</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Aptos</vt:lpstr>
      <vt:lpstr>Aptos Display</vt:lpstr>
      <vt:lpstr>Arial</vt:lpstr>
      <vt:lpstr>Arial Nova</vt:lpstr>
      <vt:lpstr>Google Sans</vt:lpstr>
      <vt:lpstr>Office Theme</vt:lpstr>
      <vt:lpstr>My John Muir Award Scrapbook Sustainability in the Early Years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 HALL (Maes Y Morfa Primary Community School)</dc:creator>
  <cp:lastModifiedBy>T HALL (Maes Y Morfa Primary Community School)</cp:lastModifiedBy>
  <cp:revision>40</cp:revision>
  <dcterms:created xsi:type="dcterms:W3CDTF">2025-06-15T19:46:47Z</dcterms:created>
  <dcterms:modified xsi:type="dcterms:W3CDTF">2025-07-03T21:04:29Z</dcterms:modified>
</cp:coreProperties>
</file>