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04" r:id="rId2"/>
    <p:sldId id="447" r:id="rId3"/>
    <p:sldId id="448" r:id="rId4"/>
    <p:sldId id="449" r:id="rId5"/>
    <p:sldId id="451" r:id="rId6"/>
    <p:sldId id="45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6" d="100"/>
          <a:sy n="106" d="100"/>
        </p:scale>
        <p:origin x="79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3" y="6525344"/>
            <a:ext cx="1294837" cy="218522"/>
          </a:xfrm>
        </p:spPr>
        <p:txBody>
          <a:bodyPr/>
          <a:lstStyle/>
          <a:p>
            <a:fld id="{3F54D9F0-04AB-9943-BD88-2F95519E01A9}" type="datetimeFigureOut">
              <a:rPr lang="en-US" smtClean="0"/>
              <a:t>3/9/2026</a:t>
            </a:fld>
            <a:endParaRPr lang="en-US"/>
          </a:p>
        </p:txBody>
      </p:sp>
      <p:sp>
        <p:nvSpPr>
          <p:cNvPr id="5" name="Footer Placeholder 4"/>
          <p:cNvSpPr>
            <a:spLocks noGrp="1"/>
          </p:cNvSpPr>
          <p:nvPr>
            <p:ph type="ftr" sz="quarter" idx="11"/>
          </p:nvPr>
        </p:nvSpPr>
        <p:spPr>
          <a:xfrm>
            <a:off x="5519936" y="638133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690786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3/9/2026</a:t>
            </a:fld>
            <a:endParaRPr lang="en-US"/>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351485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3/9/2026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24759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3/9/2026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2119562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3/9/2026</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715805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3/9/2026</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268913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3/9/2026</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7313354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3/9/2026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5148225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3/9/2026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42723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3/9/2026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591309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3/9/2026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70475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3/9/2026</a:t>
            </a:fld>
            <a:endParaRPr lang="en-US"/>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19919640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613445"/>
            <a:ext cx="9753600" cy="4824536"/>
          </a:xfrm>
        </p:spPr>
        <p:txBody>
          <a:bodyPr>
            <a:normAutofit/>
          </a:bodyPr>
          <a:lstStyle/>
          <a:p>
            <a:r>
              <a:rPr lang="en-GB" altLang="en-US" sz="3600" b="1" dirty="0"/>
              <a:t>Master of Business Administration</a:t>
            </a:r>
            <a:br>
              <a:rPr lang="en-GB" altLang="en-US" sz="3200" dirty="0"/>
            </a:br>
            <a:br>
              <a:rPr lang="en-GB" altLang="en-US" sz="4000" dirty="0"/>
            </a:br>
            <a:r>
              <a:rPr lang="en-GB" dirty="0"/>
              <a:t> </a:t>
            </a:r>
            <a:r>
              <a:rPr lang="en-GB" sz="3600" b="1" dirty="0">
                <a:solidFill>
                  <a:schemeClr val="accent2">
                    <a:lumMod val="20000"/>
                    <a:lumOff val="80000"/>
                  </a:schemeClr>
                </a:solidFill>
              </a:rPr>
              <a:t>Human Capital Management </a:t>
            </a:r>
            <a:br>
              <a:rPr lang="en-GB" sz="3600" b="1" dirty="0">
                <a:solidFill>
                  <a:schemeClr val="accent2">
                    <a:lumMod val="20000"/>
                    <a:lumOff val="80000"/>
                  </a:schemeClr>
                </a:solidFill>
              </a:rPr>
            </a:br>
            <a:br>
              <a:rPr lang="en-GB" sz="4800" b="1" dirty="0">
                <a:solidFill>
                  <a:schemeClr val="accent2">
                    <a:lumMod val="20000"/>
                    <a:lumOff val="80000"/>
                  </a:schemeClr>
                </a:solidFill>
              </a:rPr>
            </a:br>
            <a:r>
              <a:rPr lang="en-GB" sz="4000" b="1" dirty="0">
                <a:solidFill>
                  <a:schemeClr val="accent2">
                    <a:lumMod val="20000"/>
                    <a:lumOff val="80000"/>
                  </a:schemeClr>
                </a:solidFill>
              </a:rPr>
              <a:t>Group Presentations for Assessment 2</a:t>
            </a:r>
            <a:endParaRPr lang="en-GB" altLang="en-US" b="1" dirty="0">
              <a:solidFill>
                <a:schemeClr val="bg1"/>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12192000" cy="5803270"/>
          </a:xfrm>
        </p:spPr>
        <p:txBody>
          <a:bodyPr>
            <a:normAutofit fontScale="92500" lnSpcReduction="20000"/>
          </a:bodyPr>
          <a:lstStyle/>
          <a:p>
            <a:pPr marL="0" indent="0">
              <a:buNone/>
            </a:pPr>
            <a:r>
              <a:rPr lang="en-US" b="1" u="sng" dirty="0"/>
              <a:t>Topic: </a:t>
            </a:r>
            <a:r>
              <a:rPr lang="en-GB" dirty="0"/>
              <a:t>The UK National Health Service</a:t>
            </a:r>
          </a:p>
          <a:p>
            <a:pPr marL="0" indent="0">
              <a:buNone/>
            </a:pPr>
            <a:r>
              <a:rPr lang="en-GB" b="1" dirty="0"/>
              <a:t> </a:t>
            </a:r>
            <a:endParaRPr lang="en-GB" dirty="0"/>
          </a:p>
          <a:p>
            <a:pPr marL="0" indent="0">
              <a:buNone/>
            </a:pPr>
            <a:r>
              <a:rPr lang="en-GB" b="1" u="sng" dirty="0"/>
              <a:t>Scenario:</a:t>
            </a:r>
            <a:endParaRPr lang="en-GB" dirty="0"/>
          </a:p>
          <a:p>
            <a:r>
              <a:rPr lang="en-GB" dirty="0"/>
              <a:t>The UK National Health Service (NHS) is one of the world’s largest employers, facing complex people management challenges. As future HR leaders, you will work in groups to analyse key Human Capital Management (HCM) issues within the NHS and recommend practical, research-based solutions.</a:t>
            </a:r>
          </a:p>
          <a:p>
            <a:endParaRPr lang="en-GB" dirty="0"/>
          </a:p>
          <a:p>
            <a:pPr marL="0" indent="0">
              <a:buNone/>
            </a:pPr>
            <a:r>
              <a:rPr lang="en-GB" b="1" u="sng" dirty="0"/>
              <a:t>Instructions: </a:t>
            </a:r>
            <a:r>
              <a:rPr lang="en-GB" dirty="0"/>
              <a:t>Working in a group of three or four students, select one of the following focus areas for your group:</a:t>
            </a:r>
          </a:p>
          <a:p>
            <a:pPr marL="457200" lvl="0" indent="-457200">
              <a:buFont typeface="+mj-lt"/>
              <a:buAutoNum type="arabicPeriod"/>
            </a:pPr>
            <a:r>
              <a:rPr lang="en-GB" dirty="0"/>
              <a:t>Recruitment</a:t>
            </a:r>
          </a:p>
          <a:p>
            <a:pPr marL="457200" lvl="0" indent="-457200">
              <a:buFont typeface="+mj-lt"/>
              <a:buAutoNum type="arabicPeriod"/>
            </a:pPr>
            <a:r>
              <a:rPr lang="en-GB" dirty="0"/>
              <a:t>Training &amp; Development</a:t>
            </a:r>
          </a:p>
          <a:p>
            <a:pPr marL="457200" lvl="0" indent="-457200">
              <a:buFont typeface="+mj-lt"/>
              <a:buAutoNum type="arabicPeriod"/>
            </a:pPr>
            <a:r>
              <a:rPr lang="en-GB" dirty="0"/>
              <a:t>Compensation and Rewards</a:t>
            </a:r>
          </a:p>
          <a:p>
            <a:pPr marL="457200" lvl="0" indent="-457200">
              <a:buFont typeface="+mj-lt"/>
              <a:buAutoNum type="arabicPeriod"/>
            </a:pPr>
            <a:r>
              <a:rPr lang="en-GB" dirty="0"/>
              <a:t>Retention and Succession Planning</a:t>
            </a:r>
          </a:p>
          <a:p>
            <a:pPr marL="457200" lvl="0" indent="-457200">
              <a:buFont typeface="+mj-lt"/>
              <a:buAutoNum type="arabicPeriod"/>
            </a:pPr>
            <a:r>
              <a:rPr lang="en-GB" dirty="0"/>
              <a:t>Job Satisfaction</a:t>
            </a:r>
          </a:p>
          <a:p>
            <a:pPr marL="0" lvl="0" indent="0">
              <a:buNone/>
            </a:pPr>
            <a:endParaRPr lang="en-GB" dirty="0"/>
          </a:p>
          <a:p>
            <a:r>
              <a:rPr lang="en-GB" dirty="0"/>
              <a:t>Each topic may be selected a maximum of two times, subject to the lecturer’s approval.</a:t>
            </a:r>
          </a:p>
          <a:p>
            <a:pPr algn="just"/>
            <a:endParaRPr lang="en-US" sz="3000" b="1" dirty="0"/>
          </a:p>
        </p:txBody>
      </p:sp>
      <p:sp>
        <p:nvSpPr>
          <p:cNvPr id="5" name="Title 4">
            <a:extLst>
              <a:ext uri="{FF2B5EF4-FFF2-40B4-BE49-F238E27FC236}">
                <a16:creationId xmlns:a16="http://schemas.microsoft.com/office/drawing/2014/main" id="{B8626130-C24B-DAF4-37B5-926FAFEE92B0}"/>
              </a:ext>
            </a:extLst>
          </p:cNvPr>
          <p:cNvSpPr>
            <a:spLocks noGrp="1"/>
          </p:cNvSpPr>
          <p:nvPr>
            <p:ph type="title"/>
          </p:nvPr>
        </p:nvSpPr>
        <p:spPr/>
        <p:txBody>
          <a:bodyPr/>
          <a:lstStyle/>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28255E-3571-EF43-6C1B-B5756E502844}"/>
              </a:ext>
            </a:extLst>
          </p:cNvPr>
          <p:cNvSpPr>
            <a:spLocks noGrp="1"/>
          </p:cNvSpPr>
          <p:nvPr>
            <p:ph idx="1"/>
          </p:nvPr>
        </p:nvSpPr>
        <p:spPr>
          <a:xfrm>
            <a:off x="0" y="0"/>
            <a:ext cx="12192000" cy="5794218"/>
          </a:xfrm>
        </p:spPr>
        <p:txBody>
          <a:bodyPr>
            <a:normAutofit lnSpcReduction="10000"/>
          </a:bodyPr>
          <a:lstStyle/>
          <a:p>
            <a:r>
              <a:rPr lang="en-GB" dirty="0"/>
              <a:t>Each group will conduct in-depth research into:</a:t>
            </a:r>
            <a:endParaRPr lang="en-GB" sz="1800" dirty="0"/>
          </a:p>
          <a:p>
            <a:pPr marL="457200" lvl="0" indent="-457200">
              <a:buFont typeface="+mj-lt"/>
              <a:buAutoNum type="arabicPeriod"/>
            </a:pPr>
            <a:r>
              <a:rPr lang="en-GB" dirty="0"/>
              <a:t>The current HCM challenges in your chosen area within the NHS.</a:t>
            </a:r>
            <a:endParaRPr lang="en-GB" sz="1800" dirty="0"/>
          </a:p>
          <a:p>
            <a:pPr marL="457200" lvl="0" indent="-457200">
              <a:buFont typeface="+mj-lt"/>
              <a:buAutoNum type="arabicPeriod"/>
            </a:pPr>
            <a:r>
              <a:rPr lang="en-GB" dirty="0"/>
              <a:t>The root causes of these issues (policy, leadership, structural, or cultural).</a:t>
            </a:r>
            <a:endParaRPr lang="en-GB" sz="1800" dirty="0"/>
          </a:p>
          <a:p>
            <a:pPr marL="457200" lvl="0" indent="-457200">
              <a:buFont typeface="+mj-lt"/>
              <a:buAutoNum type="arabicPeriod"/>
            </a:pPr>
            <a:r>
              <a:rPr lang="en-GB" dirty="0"/>
              <a:t>Evidence-based recommendations and innovative solutions grounded in HRM theory and practice.</a:t>
            </a:r>
            <a:endParaRPr lang="en-GB" sz="1800" dirty="0"/>
          </a:p>
          <a:p>
            <a:endParaRPr lang="en-GB" sz="1800" dirty="0"/>
          </a:p>
          <a:p>
            <a:pPr marL="0" indent="0">
              <a:buNone/>
            </a:pPr>
            <a:r>
              <a:rPr lang="en-GB" b="1" dirty="0"/>
              <a:t>Presentation Requirements: Format:</a:t>
            </a:r>
            <a:r>
              <a:rPr lang="en-GB" dirty="0"/>
              <a:t> Group Presentation, live in-class, and recorded</a:t>
            </a:r>
            <a:endParaRPr lang="en-GB" sz="1800" dirty="0"/>
          </a:p>
          <a:p>
            <a:pPr lvl="0"/>
            <a:r>
              <a:rPr lang="en-GB" b="1" dirty="0"/>
              <a:t>Duration:</a:t>
            </a:r>
            <a:endParaRPr lang="en-GB" sz="1800" dirty="0"/>
          </a:p>
          <a:p>
            <a:pPr lvl="1"/>
            <a:r>
              <a:rPr lang="en-GB" sz="2400" dirty="0"/>
              <a:t>Each student: 6 minutes speaking time + 2 minutes of Q&amp;A</a:t>
            </a:r>
            <a:endParaRPr lang="en-GB" sz="1800" dirty="0"/>
          </a:p>
          <a:p>
            <a:pPr lvl="1"/>
            <a:r>
              <a:rPr lang="en-GB" sz="2400" dirty="0"/>
              <a:t>Group Leader: additional 4–minutes to deliver a summary and synthesis of key findings and recommendations.</a:t>
            </a:r>
            <a:endParaRPr lang="en-GB" sz="1800" dirty="0"/>
          </a:p>
          <a:p>
            <a:pPr lvl="0"/>
            <a:r>
              <a:rPr lang="en-GB" b="1" dirty="0"/>
              <a:t>Slides:</a:t>
            </a:r>
            <a:endParaRPr lang="en-GB" sz="1800" dirty="0"/>
          </a:p>
          <a:p>
            <a:pPr lvl="1"/>
            <a:r>
              <a:rPr lang="en-GB" sz="2400" dirty="0"/>
              <a:t>Maximum 8 slides per student, not counting the cover, the table of contents, and the reference slides.</a:t>
            </a:r>
            <a:endParaRPr lang="en-GB" sz="1800" dirty="0"/>
          </a:p>
          <a:p>
            <a:pPr lvl="1"/>
            <a:r>
              <a:rPr lang="en-GB" sz="2400" dirty="0"/>
              <a:t>One final group slide for the conclusion and overall HRM strategy.</a:t>
            </a:r>
            <a:endParaRPr lang="en-GB" sz="1800" dirty="0"/>
          </a:p>
          <a:p>
            <a:endParaRPr lang="en-GB" dirty="0"/>
          </a:p>
        </p:txBody>
      </p:sp>
    </p:spTree>
    <p:extLst>
      <p:ext uri="{BB962C8B-B14F-4D97-AF65-F5344CB8AC3E}">
        <p14:creationId xmlns:p14="http://schemas.microsoft.com/office/powerpoint/2010/main" val="3163578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39B129-752F-47AE-DF8E-DB28E155D6A1}"/>
              </a:ext>
            </a:extLst>
          </p:cNvPr>
          <p:cNvSpPr>
            <a:spLocks noGrp="1"/>
          </p:cNvSpPr>
          <p:nvPr>
            <p:ph idx="1"/>
          </p:nvPr>
        </p:nvSpPr>
        <p:spPr>
          <a:xfrm>
            <a:off x="0" y="0"/>
            <a:ext cx="12192000" cy="5821378"/>
          </a:xfrm>
        </p:spPr>
        <p:txBody>
          <a:bodyPr>
            <a:normAutofit/>
          </a:bodyPr>
          <a:lstStyle/>
          <a:p>
            <a:pPr marL="0" lvl="0" indent="0">
              <a:buNone/>
            </a:pPr>
            <a:r>
              <a:rPr lang="en-GB" b="1" dirty="0"/>
              <a:t>Materials to Submit: </a:t>
            </a:r>
            <a:r>
              <a:rPr lang="en-GB" sz="2400" dirty="0"/>
              <a:t>Final PowerPoint slides (one file per group, submitted by group leader)</a:t>
            </a:r>
            <a:endParaRPr lang="en-GB" sz="1800" dirty="0"/>
          </a:p>
          <a:p>
            <a:pPr marL="0" indent="0">
              <a:buNone/>
            </a:pPr>
            <a:r>
              <a:rPr lang="en-GB" dirty="0"/>
              <a:t> </a:t>
            </a:r>
            <a:endParaRPr lang="en-GB" sz="1800" dirty="0"/>
          </a:p>
          <a:p>
            <a:pPr marL="0" indent="0">
              <a:buNone/>
            </a:pPr>
            <a:r>
              <a:rPr lang="en-GB" b="1" dirty="0"/>
              <a:t>Additional notes:</a:t>
            </a:r>
            <a:endParaRPr lang="en-GB" sz="1800" dirty="0"/>
          </a:p>
          <a:p>
            <a:pPr marL="457200" lvl="0" indent="-457200">
              <a:buFont typeface="+mj-lt"/>
              <a:buAutoNum type="arabicPeriod"/>
            </a:pPr>
            <a:r>
              <a:rPr lang="en-GB" dirty="0"/>
              <a:t>Divide research responsibilities early and agree on a consistent formatting style.</a:t>
            </a:r>
            <a:endParaRPr lang="en-GB" sz="1800" dirty="0"/>
          </a:p>
          <a:p>
            <a:pPr marL="457200" lvl="0" indent="-457200">
              <a:buFont typeface="+mj-lt"/>
              <a:buAutoNum type="arabicPeriod"/>
            </a:pPr>
            <a:r>
              <a:rPr lang="en-GB" dirty="0"/>
              <a:t>Use real NHS data (staff surveys, NHS People Plan, academic journals).</a:t>
            </a:r>
            <a:endParaRPr lang="en-GB" sz="1800" dirty="0"/>
          </a:p>
          <a:p>
            <a:pPr marL="457200" lvl="0" indent="-457200">
              <a:buFont typeface="+mj-lt"/>
              <a:buAutoNum type="arabicPeriod"/>
            </a:pPr>
            <a:r>
              <a:rPr lang="en-GB" dirty="0"/>
              <a:t>Balance theoretical frameworks (e.g., psychological contract, motivation theories) with real-world evidence.</a:t>
            </a:r>
            <a:endParaRPr lang="en-GB" sz="1800" dirty="0"/>
          </a:p>
          <a:p>
            <a:pPr marL="457200" lvl="0" indent="-457200">
              <a:buFont typeface="+mj-lt"/>
              <a:buAutoNum type="arabicPeriod"/>
            </a:pPr>
            <a:r>
              <a:rPr lang="en-GB" dirty="0"/>
              <a:t>Practice as a team to ensure smooth transitions and timing.</a:t>
            </a:r>
            <a:endParaRPr lang="en-GB" sz="1800" dirty="0"/>
          </a:p>
          <a:p>
            <a:pPr marL="457200" lvl="0" indent="-457200">
              <a:buFont typeface="+mj-lt"/>
              <a:buAutoNum type="arabicPeriod"/>
            </a:pPr>
            <a:r>
              <a:rPr lang="en-GB" dirty="0"/>
              <a:t>You will be marked individually.</a:t>
            </a:r>
            <a:endParaRPr lang="en-GB" sz="1800" dirty="0"/>
          </a:p>
          <a:p>
            <a:endParaRPr lang="en-GB" dirty="0"/>
          </a:p>
        </p:txBody>
      </p:sp>
    </p:spTree>
    <p:extLst>
      <p:ext uri="{BB962C8B-B14F-4D97-AF65-F5344CB8AC3E}">
        <p14:creationId xmlns:p14="http://schemas.microsoft.com/office/powerpoint/2010/main" val="3315022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90CC-5369-D65C-4FDE-545F31B5BAEC}"/>
              </a:ext>
            </a:extLst>
          </p:cNvPr>
          <p:cNvSpPr>
            <a:spLocks noGrp="1"/>
          </p:cNvSpPr>
          <p:nvPr>
            <p:ph type="title"/>
          </p:nvPr>
        </p:nvSpPr>
        <p:spPr>
          <a:xfrm>
            <a:off x="-1" y="1"/>
            <a:ext cx="12191999" cy="506994"/>
          </a:xfrm>
        </p:spPr>
        <p:txBody>
          <a:bodyPr>
            <a:normAutofit fontScale="90000"/>
          </a:bodyPr>
          <a:lstStyle/>
          <a:p>
            <a:r>
              <a:rPr lang="en-GB" sz="4400" b="1" dirty="0"/>
              <a:t>Time and Day of Presentation (9.15am to 1.15pm)</a:t>
            </a:r>
          </a:p>
        </p:txBody>
      </p:sp>
      <p:graphicFrame>
        <p:nvGraphicFramePr>
          <p:cNvPr id="10" name="Content Placeholder 9">
            <a:extLst>
              <a:ext uri="{FF2B5EF4-FFF2-40B4-BE49-F238E27FC236}">
                <a16:creationId xmlns:a16="http://schemas.microsoft.com/office/drawing/2014/main" id="{95024FCD-8AA0-8DB8-D936-3B559541E648}"/>
              </a:ext>
            </a:extLst>
          </p:cNvPr>
          <p:cNvGraphicFramePr>
            <a:graphicFrameLocks noGrp="1"/>
          </p:cNvGraphicFramePr>
          <p:nvPr>
            <p:ph idx="1"/>
            <p:extLst>
              <p:ext uri="{D42A27DB-BD31-4B8C-83A1-F6EECF244321}">
                <p14:modId xmlns:p14="http://schemas.microsoft.com/office/powerpoint/2010/main" val="2444042542"/>
              </p:ext>
            </p:extLst>
          </p:nvPr>
        </p:nvGraphicFramePr>
        <p:xfrm>
          <a:off x="0" y="769546"/>
          <a:ext cx="12192000" cy="5016155"/>
        </p:xfrm>
        <a:graphic>
          <a:graphicData uri="http://schemas.openxmlformats.org/drawingml/2006/table">
            <a:tbl>
              <a:tblPr firstRow="1" firstCol="1" bandRow="1"/>
              <a:tblGrid>
                <a:gridCol w="4146487">
                  <a:extLst>
                    <a:ext uri="{9D8B030D-6E8A-4147-A177-3AD203B41FA5}">
                      <a16:colId xmlns:a16="http://schemas.microsoft.com/office/drawing/2014/main" val="3489779869"/>
                    </a:ext>
                  </a:extLst>
                </a:gridCol>
                <a:gridCol w="4934139">
                  <a:extLst>
                    <a:ext uri="{9D8B030D-6E8A-4147-A177-3AD203B41FA5}">
                      <a16:colId xmlns:a16="http://schemas.microsoft.com/office/drawing/2014/main" val="2581008719"/>
                    </a:ext>
                  </a:extLst>
                </a:gridCol>
                <a:gridCol w="3111374">
                  <a:extLst>
                    <a:ext uri="{9D8B030D-6E8A-4147-A177-3AD203B41FA5}">
                      <a16:colId xmlns:a16="http://schemas.microsoft.com/office/drawing/2014/main" val="1384008075"/>
                    </a:ext>
                  </a:extLst>
                </a:gridCol>
              </a:tblGrid>
              <a:tr h="402623">
                <a:tc>
                  <a:txBody>
                    <a:bodyPr/>
                    <a:lstStyle/>
                    <a:p>
                      <a:pPr>
                        <a:lnSpc>
                          <a:spcPct val="115000"/>
                        </a:lnSpc>
                        <a:spcAft>
                          <a:spcPts val="800"/>
                        </a:spcAft>
                        <a:buNone/>
                      </a:pPr>
                      <a:r>
                        <a:rPr lang="en-GB" sz="2800" b="1" kern="100" dirty="0">
                          <a:effectLst/>
                          <a:latin typeface="Aptos" panose="020B0004020202020204" pitchFamily="34" charset="0"/>
                          <a:ea typeface="Aptos" panose="020B0004020202020204" pitchFamily="34" charset="0"/>
                          <a:cs typeface="Times New Roman" panose="02020603050405020304" pitchFamily="18" charset="0"/>
                        </a:rPr>
                        <a:t>Monday - 9</a:t>
                      </a:r>
                      <a:r>
                        <a:rPr lang="en-GB" sz="2800" b="1" kern="100" baseline="30000" dirty="0">
                          <a:effectLst/>
                          <a:latin typeface="Aptos" panose="020B0004020202020204" pitchFamily="34" charset="0"/>
                          <a:ea typeface="Aptos" panose="020B0004020202020204" pitchFamily="34" charset="0"/>
                          <a:cs typeface="Times New Roman" panose="02020603050405020304" pitchFamily="18" charset="0"/>
                        </a:rPr>
                        <a:t>th</a:t>
                      </a:r>
                      <a:r>
                        <a:rPr lang="en-GB" sz="2800" b="1" kern="100" dirty="0">
                          <a:effectLst/>
                          <a:latin typeface="Aptos" panose="020B0004020202020204" pitchFamily="34" charset="0"/>
                          <a:ea typeface="Aptos" panose="020B0004020202020204" pitchFamily="34" charset="0"/>
                          <a:cs typeface="Times New Roman" panose="02020603050405020304" pitchFamily="18" charset="0"/>
                        </a:rPr>
                        <a:t> of March</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800" b="1" kern="100">
                          <a:effectLst/>
                          <a:latin typeface="Aptos" panose="020B0004020202020204" pitchFamily="34" charset="0"/>
                          <a:ea typeface="Aptos" panose="020B0004020202020204" pitchFamily="34" charset="0"/>
                          <a:cs typeface="Times New Roman" panose="02020603050405020304" pitchFamily="18" charset="0"/>
                        </a:rPr>
                        <a:t>Monday - 16th of March</a:t>
                      </a:r>
                      <a:endParaRPr lang="en-GB" sz="24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b="1"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Time of Presentation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62468379"/>
                  </a:ext>
                </a:extLst>
              </a:tr>
              <a:tr h="1076913">
                <a:tc>
                  <a:txBody>
                    <a:bodyPr/>
                    <a:lstStyle/>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Group 7 -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MANPREET SINGH MEHRA (2522997), PRAHAR SHAH (2528026), JEEL ANGHAN (2522449), NEEL KORAT (2523741), NAVIN KUMAR (2506813) - </a:t>
                      </a:r>
                      <a:r>
                        <a:rPr lang="en-GB" sz="1350" kern="1200" dirty="0">
                          <a:solidFill>
                            <a:schemeClr val="tx1"/>
                          </a:solidFill>
                          <a:effectLst/>
                          <a:latin typeface="+mn-lt"/>
                          <a:ea typeface="+mn-ea"/>
                          <a:cs typeface="+mn-cs"/>
                        </a:rPr>
                        <a:t>RECRUITMENT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Group 1-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CARMEN (2223977), PUNGA (2226848), ALICIA (2208796), PRINCE LAURENCE SADE (2525510), DENEISE CHAMBERS (202342) – </a:t>
                      </a:r>
                      <a:r>
                        <a:rPr lang="en-GB" sz="1350" kern="1200" dirty="0">
                          <a:solidFill>
                            <a:schemeClr val="tx1"/>
                          </a:solidFill>
                          <a:effectLst/>
                          <a:latin typeface="+mn-lt"/>
                          <a:ea typeface="+mn-ea"/>
                          <a:cs typeface="+mn-cs"/>
                        </a:rPr>
                        <a:t>TRAINING &amp; DEVELOPMENT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9.30am</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37441879"/>
                  </a:ext>
                </a:extLst>
              </a:tr>
              <a:tr h="1318881">
                <a:tc>
                  <a:txBody>
                    <a:bodyPr/>
                    <a:lstStyle/>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Group 6 -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MODHAVADIYA RAMBHAI (2516705), MODHWADIYA RANJIT (2529489), PARMAR ARJUN (2411725), CRISTA GRIGORE (2118246), ANANTH SOMASUNDARAM (2522224) - </a:t>
                      </a:r>
                      <a:r>
                        <a:rPr lang="en-GB" sz="1350" kern="1200" dirty="0">
                          <a:solidFill>
                            <a:schemeClr val="tx1"/>
                          </a:solidFill>
                          <a:effectLst/>
                          <a:latin typeface="+mn-lt"/>
                          <a:ea typeface="+mn-ea"/>
                          <a:cs typeface="+mn-cs"/>
                        </a:rPr>
                        <a:t>COMPENSATION &amp; REWARD</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Group 2 -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FLORINA MARIA VLAD (2227241), MAX MOHAMMED MASSOM (2223129), DIANA OLIMPIA MEKKER (2122278), MAXINE MORRIS (2213032</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CONCY JEYA (2226962) – </a:t>
                      </a:r>
                      <a:r>
                        <a:rPr lang="en-GB" sz="1350" kern="1200" dirty="0">
                          <a:solidFill>
                            <a:schemeClr val="tx1"/>
                          </a:solidFill>
                          <a:effectLst/>
                          <a:latin typeface="+mn-lt"/>
                          <a:ea typeface="+mn-ea"/>
                          <a:cs typeface="+mn-cs"/>
                        </a:rPr>
                        <a:t>TRAINING &amp; DEVELOPMENT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10.20am</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72258841"/>
                  </a:ext>
                </a:extLst>
              </a:tr>
              <a:tr h="1076913">
                <a:tc>
                  <a:txBody>
                    <a:bodyPr/>
                    <a:lstStyle/>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Group 8 -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MARIANA ROMAN (2118893), NICOLAE MIHAI (2124103), ANDREEA CONSTANTIN (2225537), BEATRICE VRENICU (2225538) - </a:t>
                      </a:r>
                      <a:r>
                        <a:rPr lang="en-GB" sz="1350" kern="1200" dirty="0">
                          <a:solidFill>
                            <a:schemeClr val="tx1"/>
                          </a:solidFill>
                          <a:effectLst/>
                          <a:latin typeface="+mn-lt"/>
                          <a:ea typeface="+mn-ea"/>
                          <a:cs typeface="+mn-cs"/>
                        </a:rPr>
                        <a:t>RECRUITMENT</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Group 5 -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MAHMUDUL HASAN (2523193), MD SAMSOJJAMAN SIYAM (2520477), SHERIFE ALEXSIEVA (2211682), MD JUEL MIAH (2522339), JOY DEB (2505865) - </a:t>
                      </a:r>
                      <a:r>
                        <a:rPr lang="en-GB" sz="1350" kern="1200" dirty="0">
                          <a:solidFill>
                            <a:schemeClr val="tx1"/>
                          </a:solidFill>
                          <a:effectLst/>
                          <a:latin typeface="+mn-lt"/>
                          <a:ea typeface="+mn-ea"/>
                          <a:cs typeface="+mn-cs"/>
                        </a:rPr>
                        <a:t>COMPENSATION &amp; REWARD</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11.10am</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47308583"/>
                  </a:ext>
                </a:extLst>
              </a:tr>
              <a:tr h="1076913">
                <a:tc>
                  <a:txBody>
                    <a:bodyPr/>
                    <a:lstStyle/>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Group 4 -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ASHA ODEDRA (2525489), HIRA MODHWADIYA (2520086), KHUSHI GORANIYA (2527497), MURALI KRISHNA REDDY (2507632) - </a:t>
                      </a:r>
                      <a:r>
                        <a:rPr lang="en-GB" sz="1350" kern="1200" dirty="0">
                          <a:solidFill>
                            <a:schemeClr val="tx1"/>
                          </a:solidFill>
                          <a:effectLst/>
                          <a:latin typeface="+mn-lt"/>
                          <a:ea typeface="+mn-ea"/>
                          <a:cs typeface="+mn-cs"/>
                        </a:rPr>
                        <a:t>JOB SATISFACTION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Group 3 -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FAIJANALI SAIYED (2525946), NAMIRA DELAWALA (2526407), WARES SIKDER ANIK (2518993), HINA SAEED (2513317), ROZAR MACWAN (2509179) - </a:t>
                      </a:r>
                      <a:r>
                        <a:rPr lang="en-GB" sz="1350" kern="1200" dirty="0">
                          <a:solidFill>
                            <a:schemeClr val="tx1"/>
                          </a:solidFill>
                          <a:effectLst/>
                          <a:latin typeface="+mn-lt"/>
                          <a:ea typeface="+mn-ea"/>
                          <a:cs typeface="+mn-cs"/>
                        </a:rPr>
                        <a:t>JOB SATISFACTION</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buNone/>
                      </a:pPr>
                      <a:r>
                        <a:rPr lang="en-GB" sz="24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12.00pm</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17462185"/>
                  </a:ext>
                </a:extLst>
              </a:tr>
            </a:tbl>
          </a:graphicData>
        </a:graphic>
      </p:graphicFrame>
    </p:spTree>
    <p:extLst>
      <p:ext uri="{BB962C8B-B14F-4D97-AF65-F5344CB8AC3E}">
        <p14:creationId xmlns:p14="http://schemas.microsoft.com/office/powerpoint/2010/main" val="894100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37CAAB1-85CA-DD38-24CB-6F58AD7C185C}"/>
              </a:ext>
            </a:extLst>
          </p:cNvPr>
          <p:cNvGraphicFramePr>
            <a:graphicFrameLocks noGrp="1"/>
          </p:cNvGraphicFramePr>
          <p:nvPr>
            <p:ph idx="1"/>
            <p:extLst>
              <p:ext uri="{D42A27DB-BD31-4B8C-83A1-F6EECF244321}">
                <p14:modId xmlns:p14="http://schemas.microsoft.com/office/powerpoint/2010/main" val="3123552098"/>
              </p:ext>
            </p:extLst>
          </p:nvPr>
        </p:nvGraphicFramePr>
        <p:xfrm>
          <a:off x="0" y="-1"/>
          <a:ext cx="12192000" cy="5846521"/>
        </p:xfrm>
        <a:graphic>
          <a:graphicData uri="http://schemas.openxmlformats.org/drawingml/2006/table">
            <a:tbl>
              <a:tblPr firstRow="1" firstCol="1" bandRow="1"/>
              <a:tblGrid>
                <a:gridCol w="9609923">
                  <a:extLst>
                    <a:ext uri="{9D8B030D-6E8A-4147-A177-3AD203B41FA5}">
                      <a16:colId xmlns:a16="http://schemas.microsoft.com/office/drawing/2014/main" val="996443770"/>
                    </a:ext>
                  </a:extLst>
                </a:gridCol>
                <a:gridCol w="1315261">
                  <a:extLst>
                    <a:ext uri="{9D8B030D-6E8A-4147-A177-3AD203B41FA5}">
                      <a16:colId xmlns:a16="http://schemas.microsoft.com/office/drawing/2014/main" val="2485172811"/>
                    </a:ext>
                  </a:extLst>
                </a:gridCol>
                <a:gridCol w="1266816">
                  <a:extLst>
                    <a:ext uri="{9D8B030D-6E8A-4147-A177-3AD203B41FA5}">
                      <a16:colId xmlns:a16="http://schemas.microsoft.com/office/drawing/2014/main" val="3690041809"/>
                    </a:ext>
                  </a:extLst>
                </a:gridCol>
              </a:tblGrid>
              <a:tr h="705476">
                <a:tc>
                  <a:txBody>
                    <a:bodyPr/>
                    <a:lstStyle/>
                    <a:p>
                      <a:pPr>
                        <a:buNone/>
                      </a:pPr>
                      <a:r>
                        <a:rPr lang="en-GB" sz="2400" b="1" dirty="0">
                          <a:solidFill>
                            <a:srgbClr val="000000"/>
                          </a:solidFill>
                          <a:effectLst/>
                          <a:latin typeface="Arial" panose="020B0604020202020204" pitchFamily="34" charset="0"/>
                          <a:ea typeface="Times New Roman" panose="02020603050405020304" pitchFamily="18" charset="0"/>
                        </a:rPr>
                        <a:t>Generic Assessment Criteria </a:t>
                      </a:r>
                      <a:endParaRPr lang="en-GB" sz="2400" dirty="0">
                        <a:effectLst/>
                        <a:latin typeface="Times New Roman" panose="02020603050405020304" pitchFamily="18" charset="0"/>
                        <a:ea typeface="Times New Roman" panose="02020603050405020304" pitchFamily="18" charset="0"/>
                      </a:endParaRPr>
                    </a:p>
                  </a:txBody>
                  <a:tcPr marL="44225" marR="4422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marL="21590" algn="ctr">
                        <a:buNone/>
                      </a:pPr>
                      <a:r>
                        <a:rPr lang="en-GB" sz="2400" b="1" dirty="0">
                          <a:solidFill>
                            <a:srgbClr val="000000"/>
                          </a:solidFill>
                          <a:effectLst/>
                          <a:latin typeface="Arial" panose="020B0604020202020204" pitchFamily="34" charset="0"/>
                          <a:ea typeface="Times New Roman" panose="02020603050405020304" pitchFamily="18" charset="0"/>
                        </a:rPr>
                        <a:t>Marks available</a:t>
                      </a:r>
                      <a:endParaRPr lang="en-GB" sz="2400" dirty="0">
                        <a:effectLst/>
                        <a:latin typeface="Times New Roman" panose="02020603050405020304" pitchFamily="18" charset="0"/>
                        <a:ea typeface="Times New Roman" panose="02020603050405020304" pitchFamily="18" charset="0"/>
                      </a:endParaRPr>
                    </a:p>
                  </a:txBody>
                  <a:tcPr marL="44225" marR="4422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ctr">
                        <a:buNone/>
                      </a:pPr>
                      <a:r>
                        <a:rPr lang="en-GB" sz="2400" b="1" dirty="0">
                          <a:solidFill>
                            <a:srgbClr val="000000"/>
                          </a:solidFill>
                          <a:effectLst/>
                          <a:latin typeface="Arial" panose="020B0604020202020204" pitchFamily="34" charset="0"/>
                          <a:ea typeface="Times New Roman" panose="02020603050405020304" pitchFamily="18" charset="0"/>
                        </a:rPr>
                        <a:t>Marks</a:t>
                      </a:r>
                      <a:endParaRPr lang="en-GB" sz="2400" dirty="0">
                        <a:effectLst/>
                        <a:latin typeface="Times New Roman" panose="02020603050405020304" pitchFamily="18" charset="0"/>
                        <a:ea typeface="Times New Roman" panose="02020603050405020304" pitchFamily="18" charset="0"/>
                      </a:endParaRPr>
                    </a:p>
                    <a:p>
                      <a:pPr algn="ctr">
                        <a:buNone/>
                      </a:pPr>
                      <a:r>
                        <a:rPr lang="en-GB" sz="2400" b="1" dirty="0">
                          <a:solidFill>
                            <a:srgbClr val="000000"/>
                          </a:solidFill>
                          <a:effectLst/>
                          <a:latin typeface="Arial" panose="020B0604020202020204" pitchFamily="34" charset="0"/>
                          <a:ea typeface="Times New Roman" panose="02020603050405020304" pitchFamily="18" charset="0"/>
                        </a:rPr>
                        <a:t>awarded</a:t>
                      </a:r>
                      <a:endParaRPr lang="en-GB" sz="2400" dirty="0">
                        <a:effectLst/>
                        <a:latin typeface="Times New Roman" panose="02020603050405020304" pitchFamily="18" charset="0"/>
                        <a:ea typeface="Times New Roman" panose="02020603050405020304" pitchFamily="18" charset="0"/>
                      </a:endParaRPr>
                    </a:p>
                  </a:txBody>
                  <a:tcPr marL="44225" marR="4422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4175050408"/>
                  </a:ext>
                </a:extLst>
              </a:tr>
              <a:tr h="317464">
                <a:tc>
                  <a:txBody>
                    <a:bodyPr/>
                    <a:lstStyle/>
                    <a:p>
                      <a:pPr>
                        <a:buNone/>
                      </a:pPr>
                      <a:r>
                        <a:rPr lang="en-GB" sz="1800" b="1" dirty="0">
                          <a:solidFill>
                            <a:srgbClr val="000000"/>
                          </a:solidFill>
                          <a:effectLst/>
                          <a:latin typeface="Arial" panose="020B0604020202020204" pitchFamily="34" charset="0"/>
                          <a:ea typeface="Times New Roman" panose="02020603050405020304" pitchFamily="18" charset="0"/>
                        </a:rPr>
                        <a:t>1. Engagement with Literature Skills</a:t>
                      </a:r>
                      <a:endParaRPr lang="en-GB" sz="1800" dirty="0">
                        <a:effectLst/>
                        <a:latin typeface="Times New Roman" panose="02020603050405020304" pitchFamily="18" charset="0"/>
                        <a:ea typeface="Times New Roman" panose="02020603050405020304" pitchFamily="18" charset="0"/>
                      </a:endParaRPr>
                    </a:p>
                  </a:txBody>
                  <a:tcPr marL="44225" marR="4422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800" dirty="0">
                          <a:solidFill>
                            <a:srgbClr val="000000"/>
                          </a:solidFill>
                          <a:effectLst/>
                          <a:latin typeface="Arial" panose="020B0604020202020204" pitchFamily="34" charset="0"/>
                          <a:ea typeface="Times New Roman" panose="02020603050405020304" pitchFamily="18" charset="0"/>
                        </a:rPr>
                        <a:t>15</a:t>
                      </a:r>
                      <a:endParaRPr lang="en-GB" sz="18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519642434"/>
                  </a:ext>
                </a:extLst>
              </a:tr>
              <a:tr h="282190">
                <a:tc rowSpan="2">
                  <a:txBody>
                    <a:bodyPr/>
                    <a:lstStyle/>
                    <a:p>
                      <a:pPr>
                        <a:spcAft>
                          <a:spcPts val="600"/>
                        </a:spcAft>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38433721"/>
                  </a:ext>
                </a:extLst>
              </a:tr>
              <a:tr h="282190">
                <a:tc vMerge="1">
                  <a:txBody>
                    <a:bodyPr/>
                    <a:lstStyle/>
                    <a:p>
                      <a:endParaRPr lang="en-GB"/>
                    </a:p>
                  </a:txBody>
                  <a:tcPr/>
                </a:tc>
                <a:tc>
                  <a:txBody>
                    <a:bodyPr/>
                    <a:lstStyle/>
                    <a:p>
                      <a:pPr algn="ctr">
                        <a:buNone/>
                      </a:pPr>
                      <a:r>
                        <a:rPr lang="en-GB" sz="1600">
                          <a:effectLst/>
                          <a:latin typeface="Arial" panose="020B0604020202020204" pitchFamily="34" charset="0"/>
                          <a:ea typeface="Times New Roman" panose="02020603050405020304" pitchFamily="18" charset="0"/>
                        </a:rPr>
                        <a:t> </a:t>
                      </a:r>
                      <a:endParaRPr lang="en-GB" sz="160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4062556562"/>
                  </a:ext>
                </a:extLst>
              </a:tr>
              <a:tr h="317464">
                <a:tc>
                  <a:txBody>
                    <a:bodyPr/>
                    <a:lstStyle/>
                    <a:p>
                      <a:pPr>
                        <a:buNone/>
                      </a:pPr>
                      <a:r>
                        <a:rPr lang="en-GB" sz="1800" b="1" dirty="0">
                          <a:solidFill>
                            <a:srgbClr val="000000"/>
                          </a:solidFill>
                          <a:effectLst/>
                          <a:latin typeface="Arial" panose="020B0604020202020204" pitchFamily="34" charset="0"/>
                          <a:ea typeface="Times New Roman" panose="02020603050405020304" pitchFamily="18" charset="0"/>
                        </a:rPr>
                        <a:t>2. Knowledge and Understanding Skills</a:t>
                      </a:r>
                      <a:endParaRPr lang="en-GB" sz="1800" dirty="0">
                        <a:effectLst/>
                        <a:latin typeface="Times New Roman" panose="02020603050405020304" pitchFamily="18" charset="0"/>
                        <a:ea typeface="Times New Roman" panose="02020603050405020304" pitchFamily="18" charset="0"/>
                      </a:endParaRPr>
                    </a:p>
                  </a:txBody>
                  <a:tcPr marL="44225" marR="4422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800" dirty="0">
                          <a:solidFill>
                            <a:srgbClr val="000000"/>
                          </a:solidFill>
                          <a:effectLst/>
                          <a:latin typeface="Arial" panose="020B0604020202020204" pitchFamily="34" charset="0"/>
                          <a:ea typeface="Times New Roman" panose="02020603050405020304" pitchFamily="18" charset="0"/>
                        </a:rPr>
                        <a:t>15</a:t>
                      </a:r>
                      <a:endParaRPr lang="en-GB" sz="18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600">
                          <a:effectLst/>
                          <a:latin typeface="Arial" panose="020B0604020202020204" pitchFamily="34" charset="0"/>
                          <a:ea typeface="Times New Roman" panose="02020603050405020304" pitchFamily="18" charset="0"/>
                        </a:rPr>
                        <a:t> </a:t>
                      </a:r>
                      <a:endParaRPr lang="en-GB" sz="160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779040150"/>
                  </a:ext>
                </a:extLst>
              </a:tr>
              <a:tr h="282190">
                <a:tc rowSpan="2">
                  <a:txBody>
                    <a:bodyPr/>
                    <a:lstStyle/>
                    <a:p>
                      <a:pPr>
                        <a:spcAft>
                          <a:spcPts val="600"/>
                        </a:spcAft>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a:spcAft>
                          <a:spcPts val="600"/>
                        </a:spcAft>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600">
                          <a:effectLst/>
                          <a:latin typeface="Arial" panose="020B0604020202020204" pitchFamily="34" charset="0"/>
                          <a:ea typeface="Times New Roman" panose="02020603050405020304" pitchFamily="18" charset="0"/>
                        </a:rPr>
                        <a:t> </a:t>
                      </a:r>
                      <a:endParaRPr lang="en-GB" sz="160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600">
                          <a:effectLst/>
                          <a:latin typeface="Arial" panose="020B0604020202020204" pitchFamily="34" charset="0"/>
                          <a:ea typeface="Times New Roman" panose="02020603050405020304" pitchFamily="18" charset="0"/>
                        </a:rPr>
                        <a:t> </a:t>
                      </a:r>
                      <a:endParaRPr lang="en-GB" sz="160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13525617"/>
                  </a:ext>
                </a:extLst>
              </a:tr>
              <a:tr h="484753">
                <a:tc vMerge="1">
                  <a:txBody>
                    <a:bodyPr/>
                    <a:lstStyle/>
                    <a:p>
                      <a:endParaRPr lang="en-GB"/>
                    </a:p>
                  </a:txBody>
                  <a:tcPr/>
                </a:tc>
                <a:tc>
                  <a:txBody>
                    <a:bodyPr/>
                    <a:lstStyle/>
                    <a:p>
                      <a:pPr algn="ctr">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3711063203"/>
                  </a:ext>
                </a:extLst>
              </a:tr>
              <a:tr h="317464">
                <a:tc>
                  <a:txBody>
                    <a:bodyPr/>
                    <a:lstStyle/>
                    <a:p>
                      <a:pPr>
                        <a:buNone/>
                      </a:pPr>
                      <a:r>
                        <a:rPr lang="en-GB" sz="1800" b="1" dirty="0">
                          <a:solidFill>
                            <a:srgbClr val="000000"/>
                          </a:solidFill>
                          <a:effectLst/>
                          <a:latin typeface="Arial" panose="020B0604020202020204" pitchFamily="34" charset="0"/>
                          <a:ea typeface="Times New Roman" panose="02020603050405020304" pitchFamily="18" charset="0"/>
                        </a:rPr>
                        <a:t>3. Cognitive and Intellectual Skills</a:t>
                      </a:r>
                      <a:endParaRPr lang="en-GB" sz="1800" dirty="0">
                        <a:effectLst/>
                        <a:latin typeface="Times New Roman" panose="02020603050405020304" pitchFamily="18" charset="0"/>
                        <a:ea typeface="Times New Roman" panose="02020603050405020304" pitchFamily="18" charset="0"/>
                      </a:endParaRPr>
                    </a:p>
                  </a:txBody>
                  <a:tcPr marL="44225" marR="4422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800" dirty="0">
                          <a:solidFill>
                            <a:srgbClr val="000000"/>
                          </a:solidFill>
                          <a:effectLst/>
                          <a:latin typeface="Arial" panose="020B0604020202020204" pitchFamily="34" charset="0"/>
                          <a:ea typeface="Times New Roman" panose="02020603050405020304" pitchFamily="18" charset="0"/>
                        </a:rPr>
                        <a:t>20</a:t>
                      </a:r>
                      <a:endParaRPr lang="en-GB" sz="18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600">
                          <a:effectLst/>
                          <a:latin typeface="Arial" panose="020B0604020202020204" pitchFamily="34" charset="0"/>
                          <a:ea typeface="Times New Roman" panose="02020603050405020304" pitchFamily="18" charset="0"/>
                        </a:rPr>
                        <a:t> </a:t>
                      </a:r>
                      <a:endParaRPr lang="en-GB" sz="160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806294508"/>
                  </a:ext>
                </a:extLst>
              </a:tr>
              <a:tr h="282190">
                <a:tc rowSpan="2">
                  <a:txBody>
                    <a:bodyPr/>
                    <a:lstStyle/>
                    <a:p>
                      <a:pPr>
                        <a:spcAft>
                          <a:spcPts val="600"/>
                        </a:spcAft>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a:spcAft>
                          <a:spcPts val="600"/>
                        </a:spcAft>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78496199"/>
                  </a:ext>
                </a:extLst>
              </a:tr>
              <a:tr h="256966">
                <a:tc vMerge="1">
                  <a:txBody>
                    <a:bodyPr/>
                    <a:lstStyle/>
                    <a:p>
                      <a:endParaRPr lang="en-GB"/>
                    </a:p>
                  </a:txBody>
                  <a:tcPr/>
                </a:tc>
                <a:tc>
                  <a:txBody>
                    <a:bodyPr/>
                    <a:lstStyle/>
                    <a:p>
                      <a:pPr algn="ctr">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1230858835"/>
                  </a:ext>
                </a:extLst>
              </a:tr>
              <a:tr h="471104">
                <a:tc>
                  <a:txBody>
                    <a:bodyPr/>
                    <a:lstStyle/>
                    <a:p>
                      <a:pPr>
                        <a:buNone/>
                      </a:pPr>
                      <a:r>
                        <a:rPr lang="en-GB" sz="1800" b="1" dirty="0">
                          <a:solidFill>
                            <a:srgbClr val="000000"/>
                          </a:solidFill>
                          <a:effectLst/>
                          <a:latin typeface="Arial" panose="020B0604020202020204" pitchFamily="34" charset="0"/>
                          <a:ea typeface="Times New Roman" panose="02020603050405020304" pitchFamily="18" charset="0"/>
                        </a:rPr>
                        <a:t>4. Practical Application Skills</a:t>
                      </a:r>
                      <a:endParaRPr lang="en-GB" sz="1800" dirty="0">
                        <a:effectLst/>
                        <a:latin typeface="Times New Roman" panose="02020603050405020304" pitchFamily="18" charset="0"/>
                        <a:ea typeface="Times New Roman" panose="02020603050405020304" pitchFamily="18" charset="0"/>
                      </a:endParaRPr>
                    </a:p>
                  </a:txBody>
                  <a:tcPr marL="44225" marR="4422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800" dirty="0">
                          <a:solidFill>
                            <a:srgbClr val="000000"/>
                          </a:solidFill>
                          <a:effectLst/>
                          <a:latin typeface="Arial" panose="020B0604020202020204" pitchFamily="34" charset="0"/>
                          <a:ea typeface="Times New Roman" panose="02020603050405020304" pitchFamily="18" charset="0"/>
                        </a:rPr>
                        <a:t>30</a:t>
                      </a:r>
                      <a:endParaRPr lang="en-GB" sz="18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600">
                          <a:effectLst/>
                          <a:latin typeface="Arial" panose="020B0604020202020204" pitchFamily="34" charset="0"/>
                          <a:ea typeface="Times New Roman" panose="02020603050405020304" pitchFamily="18" charset="0"/>
                        </a:rPr>
                        <a:t> </a:t>
                      </a:r>
                      <a:endParaRPr lang="en-GB" sz="160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739017298"/>
                  </a:ext>
                </a:extLst>
              </a:tr>
              <a:tr h="282190">
                <a:tc rowSpan="2">
                  <a:txBody>
                    <a:bodyPr/>
                    <a:lstStyle/>
                    <a:p>
                      <a:pPr>
                        <a:spcAft>
                          <a:spcPts val="600"/>
                        </a:spcAft>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a:spcAft>
                          <a:spcPts val="600"/>
                        </a:spcAft>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rowSpan="2">
                  <a:txBody>
                    <a:bodyPr/>
                    <a:lstStyle/>
                    <a:p>
                      <a:pPr algn="ctr">
                        <a:buNone/>
                      </a:pPr>
                      <a:r>
                        <a:rPr lang="en-GB" sz="1600">
                          <a:effectLst/>
                          <a:latin typeface="Arial" panose="020B0604020202020204" pitchFamily="34" charset="0"/>
                          <a:ea typeface="Times New Roman" panose="02020603050405020304" pitchFamily="18" charset="0"/>
                        </a:rPr>
                        <a:t> </a:t>
                      </a:r>
                      <a:endParaRPr lang="en-GB" sz="160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67290751"/>
                  </a:ext>
                </a:extLst>
              </a:tr>
              <a:tr h="263131">
                <a:tc vMerge="1">
                  <a:txBody>
                    <a:bodyPr/>
                    <a:lstStyle/>
                    <a:p>
                      <a:endParaRPr lang="en-GB"/>
                    </a:p>
                  </a:txBody>
                  <a:tcPr/>
                </a:tc>
                <a:tc>
                  <a:txBody>
                    <a:bodyPr/>
                    <a:lstStyle/>
                    <a:p>
                      <a:pPr algn="ctr">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vMerge="1">
                  <a:txBody>
                    <a:bodyPr/>
                    <a:lstStyle/>
                    <a:p>
                      <a:endParaRPr lang="en-GB"/>
                    </a:p>
                  </a:txBody>
                  <a:tcPr/>
                </a:tc>
                <a:extLst>
                  <a:ext uri="{0D108BD9-81ED-4DB2-BD59-A6C34878D82A}">
                    <a16:rowId xmlns:a16="http://schemas.microsoft.com/office/drawing/2014/main" val="937148274"/>
                  </a:ext>
                </a:extLst>
              </a:tr>
              <a:tr h="317464">
                <a:tc>
                  <a:txBody>
                    <a:bodyPr/>
                    <a:lstStyle/>
                    <a:p>
                      <a:pPr>
                        <a:buNone/>
                      </a:pPr>
                      <a:r>
                        <a:rPr lang="en-GB" sz="1800" b="1" dirty="0">
                          <a:solidFill>
                            <a:srgbClr val="000000"/>
                          </a:solidFill>
                          <a:effectLst/>
                          <a:latin typeface="Arial" panose="020B0604020202020204" pitchFamily="34" charset="0"/>
                          <a:ea typeface="Times New Roman" panose="02020603050405020304" pitchFamily="18" charset="0"/>
                        </a:rPr>
                        <a:t>5. Transferable Skills for Life and Professional Practice</a:t>
                      </a:r>
                      <a:endParaRPr lang="en-GB" sz="1800" dirty="0">
                        <a:effectLst/>
                        <a:latin typeface="Times New Roman" panose="02020603050405020304" pitchFamily="18" charset="0"/>
                        <a:ea typeface="Times New Roman" panose="02020603050405020304" pitchFamily="18" charset="0"/>
                      </a:endParaRPr>
                    </a:p>
                  </a:txBody>
                  <a:tcPr marL="44225" marR="44225"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800" dirty="0">
                          <a:solidFill>
                            <a:srgbClr val="000000"/>
                          </a:solidFill>
                          <a:effectLst/>
                          <a:latin typeface="Arial" panose="020B0604020202020204" pitchFamily="34" charset="0"/>
                          <a:ea typeface="Times New Roman" panose="02020603050405020304" pitchFamily="18" charset="0"/>
                        </a:rPr>
                        <a:t>20</a:t>
                      </a:r>
                      <a:endParaRPr lang="en-GB" sz="18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959876239"/>
                  </a:ext>
                </a:extLst>
              </a:tr>
              <a:tr h="549198">
                <a:tc>
                  <a:txBody>
                    <a:bodyPr/>
                    <a:lstStyle/>
                    <a:p>
                      <a:pPr>
                        <a:spcAft>
                          <a:spcPts val="600"/>
                        </a:spcAft>
                        <a:buNone/>
                      </a:pPr>
                      <a:r>
                        <a:rPr lang="en-GB" sz="5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5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p>
                      <a:pPr>
                        <a:spcAft>
                          <a:spcPts val="600"/>
                        </a:spcAft>
                        <a:buNone/>
                      </a:pPr>
                      <a:r>
                        <a:rPr lang="en-GB" sz="5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a:buNone/>
                      </a:pPr>
                      <a:r>
                        <a:rPr lang="en-GB" sz="10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noFill/>
                  </a:tcPr>
                </a:tc>
                <a:tc>
                  <a:txBody>
                    <a:bodyPr/>
                    <a:lstStyle/>
                    <a:p>
                      <a:pPr algn="ctr">
                        <a:buNone/>
                      </a:pPr>
                      <a:r>
                        <a:rPr lang="en-GB" sz="1000" dirty="0">
                          <a:effectLst/>
                          <a:latin typeface="Arial" panose="020B0604020202020204" pitchFamily="34" charset="0"/>
                          <a:ea typeface="Times New Roman" panose="02020603050405020304" pitchFamily="18" charset="0"/>
                        </a:rPr>
                        <a:t> </a:t>
                      </a:r>
                      <a:endParaRPr lang="en-GB" sz="600" dirty="0">
                        <a:effectLst/>
                        <a:latin typeface="Times New Roman" panose="02020603050405020304" pitchFamily="18" charset="0"/>
                        <a:ea typeface="Times New Roman" panose="02020603050405020304" pitchFamily="18" charset="0"/>
                      </a:endParaRPr>
                    </a:p>
                  </a:txBody>
                  <a:tcPr marL="44225" marR="4422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90809250"/>
                  </a:ext>
                </a:extLst>
              </a:tr>
            </a:tbl>
          </a:graphicData>
        </a:graphic>
      </p:graphicFrame>
    </p:spTree>
    <p:extLst>
      <p:ext uri="{BB962C8B-B14F-4D97-AF65-F5344CB8AC3E}">
        <p14:creationId xmlns:p14="http://schemas.microsoft.com/office/powerpoint/2010/main" val="24909845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TotalTime>
  <Words>692</Words>
  <Application>Microsoft Office PowerPoint</Application>
  <PresentationFormat>Widescreen</PresentationFormat>
  <Paragraphs>93</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Myriad Pro</vt:lpstr>
      <vt:lpstr>Aptos</vt:lpstr>
      <vt:lpstr>Arial</vt:lpstr>
      <vt:lpstr>Times New Roman</vt:lpstr>
      <vt:lpstr>20140311PresentationUWTSDTemplate</vt:lpstr>
      <vt:lpstr>Master of Business Administration   Human Capital Management   Group Presentations for Assessment 2</vt:lpstr>
      <vt:lpstr>PowerPoint Presentation</vt:lpstr>
      <vt:lpstr>PowerPoint Presentation</vt:lpstr>
      <vt:lpstr>PowerPoint Presentation</vt:lpstr>
      <vt:lpstr>Time and Day of Presentation (9.15am to 1.15pm)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Eno Maycock</dc:creator>
  <cp:lastModifiedBy>Eno Maycock</cp:lastModifiedBy>
  <cp:revision>2</cp:revision>
  <dcterms:created xsi:type="dcterms:W3CDTF">2026-03-09T08:02:56Z</dcterms:created>
  <dcterms:modified xsi:type="dcterms:W3CDTF">2026-03-09T08:23:46Z</dcterms:modified>
</cp:coreProperties>
</file>