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1" r:id="rId1"/>
  </p:sldMasterIdLst>
  <p:sldIdLst>
    <p:sldId id="256" r:id="rId2"/>
    <p:sldId id="264" r:id="rId3"/>
    <p:sldId id="258" r:id="rId4"/>
    <p:sldId id="265" r:id="rId5"/>
    <p:sldId id="259" r:id="rId6"/>
    <p:sldId id="262" r:id="rId7"/>
    <p:sldId id="263" r:id="rId8"/>
    <p:sldId id="261" r:id="rId9"/>
    <p:sldId id="266" r:id="rId10"/>
    <p:sldId id="260" r:id="rId11"/>
    <p:sldId id="268" r:id="rId12"/>
    <p:sldId id="267"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6ABDAE-654B-4DB8-9872-47BA31444DD1}" v="47" dt="2023-06-23T08:25:52.1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0" autoAdjust="0"/>
    <p:restoredTop sz="94660"/>
  </p:normalViewPr>
  <p:slideViewPr>
    <p:cSldViewPr snapToGrid="0">
      <p:cViewPr varScale="1">
        <p:scale>
          <a:sx n="59" d="100"/>
          <a:sy n="59" d="100"/>
        </p:scale>
        <p:origin x="92" y="9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mathemba Socikwa (2128581)" userId="7b68f662-5006-4db0-849a-7699f769eb38" providerId="ADAL" clId="{9D6ABDAE-654B-4DB8-9872-47BA31444DD1}"/>
    <pc:docChg chg="undo redo custSel addSld modSld sldOrd">
      <pc:chgData name="Nomathemba Socikwa (2128581)" userId="7b68f662-5006-4db0-849a-7699f769eb38" providerId="ADAL" clId="{9D6ABDAE-654B-4DB8-9872-47BA31444DD1}" dt="2023-06-23T08:25:52.507" v="4978" actId="27636"/>
      <pc:docMkLst>
        <pc:docMk/>
      </pc:docMkLst>
      <pc:sldChg chg="addSp delSp modSp mod modTransition setBg modClrScheme delDesignElem chgLayout">
        <pc:chgData name="Nomathemba Socikwa (2128581)" userId="7b68f662-5006-4db0-849a-7699f769eb38" providerId="ADAL" clId="{9D6ABDAE-654B-4DB8-9872-47BA31444DD1}" dt="2023-06-23T08:25:52.175" v="4974"/>
        <pc:sldMkLst>
          <pc:docMk/>
          <pc:sldMk cId="3478605241" sldId="256"/>
        </pc:sldMkLst>
        <pc:spChg chg="mod">
          <ac:chgData name="Nomathemba Socikwa (2128581)" userId="7b68f662-5006-4db0-849a-7699f769eb38" providerId="ADAL" clId="{9D6ABDAE-654B-4DB8-9872-47BA31444DD1}" dt="2023-06-23T08:23:53.297" v="4962" actId="26606"/>
          <ac:spMkLst>
            <pc:docMk/>
            <pc:sldMk cId="3478605241" sldId="256"/>
            <ac:spMk id="2" creationId="{345F9CE1-16E7-06BF-010A-EB94DE810B67}"/>
          </ac:spMkLst>
        </pc:spChg>
        <pc:spChg chg="mod">
          <ac:chgData name="Nomathemba Socikwa (2128581)" userId="7b68f662-5006-4db0-849a-7699f769eb38" providerId="ADAL" clId="{9D6ABDAE-654B-4DB8-9872-47BA31444DD1}" dt="2023-06-23T08:23:53.297" v="4962" actId="26606"/>
          <ac:spMkLst>
            <pc:docMk/>
            <pc:sldMk cId="3478605241" sldId="256"/>
            <ac:spMk id="3" creationId="{BBAF3C60-C6E5-3C9A-26AD-70A0B842E955}"/>
          </ac:spMkLst>
        </pc:spChg>
        <pc:spChg chg="add del">
          <ac:chgData name="Nomathemba Socikwa (2128581)" userId="7b68f662-5006-4db0-849a-7699f769eb38" providerId="ADAL" clId="{9D6ABDAE-654B-4DB8-9872-47BA31444DD1}" dt="2023-06-19T11:11:43.252" v="181" actId="26606"/>
          <ac:spMkLst>
            <pc:docMk/>
            <pc:sldMk cId="3478605241" sldId="256"/>
            <ac:spMk id="56" creationId="{65735658-270A-8D75-091E-AFB444A3D617}"/>
          </ac:spMkLst>
        </pc:spChg>
        <pc:spChg chg="add del">
          <ac:chgData name="Nomathemba Socikwa (2128581)" userId="7b68f662-5006-4db0-849a-7699f769eb38" providerId="ADAL" clId="{9D6ABDAE-654B-4DB8-9872-47BA31444DD1}" dt="2023-06-19T11:11:43.252" v="181" actId="26606"/>
          <ac:spMkLst>
            <pc:docMk/>
            <pc:sldMk cId="3478605241" sldId="256"/>
            <ac:spMk id="58" creationId="{F9FB1C88-5F1D-C7DF-A4B3-E8EE7F6BF322}"/>
          </ac:spMkLst>
        </pc:spChg>
        <pc:spChg chg="add del">
          <ac:chgData name="Nomathemba Socikwa (2128581)" userId="7b68f662-5006-4db0-849a-7699f769eb38" providerId="ADAL" clId="{9D6ABDAE-654B-4DB8-9872-47BA31444DD1}" dt="2023-06-19T11:11:43.252" v="181" actId="26606"/>
          <ac:spMkLst>
            <pc:docMk/>
            <pc:sldMk cId="3478605241" sldId="256"/>
            <ac:spMk id="60" creationId="{4711BF64-C99B-2F90-ADA1-0C08F9BE8392}"/>
          </ac:spMkLst>
        </pc:spChg>
        <pc:spChg chg="add del mod">
          <ac:chgData name="Nomathemba Socikwa (2128581)" userId="7b68f662-5006-4db0-849a-7699f769eb38" providerId="ADAL" clId="{9D6ABDAE-654B-4DB8-9872-47BA31444DD1}" dt="2023-06-19T11:11:43.179" v="180" actId="26606"/>
          <ac:spMkLst>
            <pc:docMk/>
            <pc:sldMk cId="3478605241" sldId="256"/>
            <ac:spMk id="65" creationId="{8FF23D78-716C-1D34-DB64-3583BD870439}"/>
          </ac:spMkLst>
        </pc:spChg>
        <pc:spChg chg="add del mod">
          <ac:chgData name="Nomathemba Socikwa (2128581)" userId="7b68f662-5006-4db0-849a-7699f769eb38" providerId="ADAL" clId="{9D6ABDAE-654B-4DB8-9872-47BA31444DD1}" dt="2023-06-19T11:11:43.179" v="180" actId="26606"/>
          <ac:spMkLst>
            <pc:docMk/>
            <pc:sldMk cId="3478605241" sldId="256"/>
            <ac:spMk id="67" creationId="{AF66203B-A673-7E0E-5F12-DD51272377AF}"/>
          </ac:spMkLst>
        </pc:spChg>
        <pc:spChg chg="add del mod">
          <ac:chgData name="Nomathemba Socikwa (2128581)" userId="7b68f662-5006-4db0-849a-7699f769eb38" providerId="ADAL" clId="{9D6ABDAE-654B-4DB8-9872-47BA31444DD1}" dt="2023-06-19T11:11:43.179" v="180" actId="26606"/>
          <ac:spMkLst>
            <pc:docMk/>
            <pc:sldMk cId="3478605241" sldId="256"/>
            <ac:spMk id="69" creationId="{F56182AA-A724-809C-012E-85E453D9859E}"/>
          </ac:spMkLst>
        </pc:spChg>
        <pc:spChg chg="add mod ord">
          <ac:chgData name="Nomathemba Socikwa (2128581)" userId="7b68f662-5006-4db0-849a-7699f769eb38" providerId="ADAL" clId="{9D6ABDAE-654B-4DB8-9872-47BA31444DD1}" dt="2023-06-23T08:25:52.175" v="4974"/>
          <ac:spMkLst>
            <pc:docMk/>
            <pc:sldMk cId="3478605241" sldId="256"/>
            <ac:spMk id="71" creationId="{8FF23D78-716C-1D34-DB64-3583BD870439}"/>
          </ac:spMkLst>
        </pc:spChg>
        <pc:spChg chg="add mod">
          <ac:chgData name="Nomathemba Socikwa (2128581)" userId="7b68f662-5006-4db0-849a-7699f769eb38" providerId="ADAL" clId="{9D6ABDAE-654B-4DB8-9872-47BA31444DD1}" dt="2023-06-23T08:25:52.175" v="4974"/>
          <ac:spMkLst>
            <pc:docMk/>
            <pc:sldMk cId="3478605241" sldId="256"/>
            <ac:spMk id="72" creationId="{AF66203B-A673-7E0E-5F12-DD51272377AF}"/>
          </ac:spMkLst>
        </pc:spChg>
        <pc:spChg chg="add mod">
          <ac:chgData name="Nomathemba Socikwa (2128581)" userId="7b68f662-5006-4db0-849a-7699f769eb38" providerId="ADAL" clId="{9D6ABDAE-654B-4DB8-9872-47BA31444DD1}" dt="2023-06-23T08:25:52.175" v="4974"/>
          <ac:spMkLst>
            <pc:docMk/>
            <pc:sldMk cId="3478605241" sldId="256"/>
            <ac:spMk id="73" creationId="{F56182AA-A724-809C-012E-85E453D9859E}"/>
          </ac:spMkLst>
        </pc:spChg>
        <pc:spChg chg="add del">
          <ac:chgData name="Nomathemba Socikwa (2128581)" userId="7b68f662-5006-4db0-849a-7699f769eb38" providerId="ADAL" clId="{9D6ABDAE-654B-4DB8-9872-47BA31444DD1}" dt="2023-06-23T08:24:12.238" v="4964"/>
          <ac:spMkLst>
            <pc:docMk/>
            <pc:sldMk cId="3478605241" sldId="256"/>
            <ac:spMk id="82" creationId="{3F088236-D655-4F88-B238-E16762358025}"/>
          </ac:spMkLst>
        </pc:spChg>
        <pc:spChg chg="add del">
          <ac:chgData name="Nomathemba Socikwa (2128581)" userId="7b68f662-5006-4db0-849a-7699f769eb38" providerId="ADAL" clId="{9D6ABDAE-654B-4DB8-9872-47BA31444DD1}" dt="2023-06-23T08:24:12.238" v="4964"/>
          <ac:spMkLst>
            <pc:docMk/>
            <pc:sldMk cId="3478605241" sldId="256"/>
            <ac:spMk id="84" creationId="{3DAC0C92-199E-475C-9390-119A9B027276}"/>
          </ac:spMkLst>
        </pc:spChg>
        <pc:spChg chg="add del">
          <ac:chgData name="Nomathemba Socikwa (2128581)" userId="7b68f662-5006-4db0-849a-7699f769eb38" providerId="ADAL" clId="{9D6ABDAE-654B-4DB8-9872-47BA31444DD1}" dt="2023-06-23T08:24:12.238" v="4964"/>
          <ac:spMkLst>
            <pc:docMk/>
            <pc:sldMk cId="3478605241" sldId="256"/>
            <ac:spMk id="86" creationId="{C4CFB339-0ED8-4FE2-9EF1-6D1375B8499B}"/>
          </ac:spMkLst>
        </pc:spChg>
        <pc:spChg chg="add del">
          <ac:chgData name="Nomathemba Socikwa (2128581)" userId="7b68f662-5006-4db0-849a-7699f769eb38" providerId="ADAL" clId="{9D6ABDAE-654B-4DB8-9872-47BA31444DD1}" dt="2023-06-23T08:24:12.238" v="4964"/>
          <ac:spMkLst>
            <pc:docMk/>
            <pc:sldMk cId="3478605241" sldId="256"/>
            <ac:spMk id="88" creationId="{31896C80-2069-4431-9C19-83B913734490}"/>
          </ac:spMkLst>
        </pc:spChg>
        <pc:spChg chg="add del">
          <ac:chgData name="Nomathemba Socikwa (2128581)" userId="7b68f662-5006-4db0-849a-7699f769eb38" providerId="ADAL" clId="{9D6ABDAE-654B-4DB8-9872-47BA31444DD1}" dt="2023-06-23T08:24:12.238" v="4964"/>
          <ac:spMkLst>
            <pc:docMk/>
            <pc:sldMk cId="3478605241" sldId="256"/>
            <ac:spMk id="90" creationId="{BF120A21-0841-4823-B0C4-28AEBCEF9B78}"/>
          </ac:spMkLst>
        </pc:spChg>
        <pc:spChg chg="add del">
          <ac:chgData name="Nomathemba Socikwa (2128581)" userId="7b68f662-5006-4db0-849a-7699f769eb38" providerId="ADAL" clId="{9D6ABDAE-654B-4DB8-9872-47BA31444DD1}" dt="2023-06-23T08:24:12.238" v="4964"/>
          <ac:spMkLst>
            <pc:docMk/>
            <pc:sldMk cId="3478605241" sldId="256"/>
            <ac:spMk id="92" creationId="{DBB05BAE-BBD3-4289-899F-A6851503C6B0}"/>
          </ac:spMkLst>
        </pc:spChg>
        <pc:spChg chg="add del">
          <ac:chgData name="Nomathemba Socikwa (2128581)" userId="7b68f662-5006-4db0-849a-7699f769eb38" providerId="ADAL" clId="{9D6ABDAE-654B-4DB8-9872-47BA31444DD1}" dt="2023-06-23T08:24:12.238" v="4964"/>
          <ac:spMkLst>
            <pc:docMk/>
            <pc:sldMk cId="3478605241" sldId="256"/>
            <ac:spMk id="94" creationId="{9874D11C-36F5-4BBE-A490-019A54E953B0}"/>
          </ac:spMkLst>
        </pc:spChg>
        <pc:picChg chg="mod ord">
          <ac:chgData name="Nomathemba Socikwa (2128581)" userId="7b68f662-5006-4db0-849a-7699f769eb38" providerId="ADAL" clId="{9D6ABDAE-654B-4DB8-9872-47BA31444DD1}" dt="2023-06-23T08:23:53.297" v="4962" actId="26606"/>
          <ac:picMkLst>
            <pc:docMk/>
            <pc:sldMk cId="3478605241" sldId="256"/>
            <ac:picMk id="4" creationId="{2ACAE185-7070-CCDE-214C-05BD7F8C5707}"/>
          </ac:picMkLst>
        </pc:picChg>
        <pc:cxnChg chg="add del">
          <ac:chgData name="Nomathemba Socikwa (2128581)" userId="7b68f662-5006-4db0-849a-7699f769eb38" providerId="ADAL" clId="{9D6ABDAE-654B-4DB8-9872-47BA31444DD1}" dt="2023-06-23T08:24:12.238" v="4964"/>
          <ac:cxnSpMkLst>
            <pc:docMk/>
            <pc:sldMk cId="3478605241" sldId="256"/>
            <ac:cxnSpMk id="78" creationId="{64FA5DFF-7FE6-4855-84E6-DFA78EE978BD}"/>
          </ac:cxnSpMkLst>
        </pc:cxnChg>
        <pc:cxnChg chg="add del">
          <ac:chgData name="Nomathemba Socikwa (2128581)" userId="7b68f662-5006-4db0-849a-7699f769eb38" providerId="ADAL" clId="{9D6ABDAE-654B-4DB8-9872-47BA31444DD1}" dt="2023-06-23T08:24:12.238" v="4964"/>
          <ac:cxnSpMkLst>
            <pc:docMk/>
            <pc:sldMk cId="3478605241" sldId="256"/>
            <ac:cxnSpMk id="80" creationId="{2AFD8CBA-54A3-4363-991B-B9C631BBFA74}"/>
          </ac:cxnSpMkLst>
        </pc:cxnChg>
      </pc:sldChg>
      <pc:sldChg chg="addSp modSp mod modTransition">
        <pc:chgData name="Nomathemba Socikwa (2128581)" userId="7b68f662-5006-4db0-849a-7699f769eb38" providerId="ADAL" clId="{9D6ABDAE-654B-4DB8-9872-47BA31444DD1}" dt="2023-06-23T08:25:52.391" v="4975" actId="27636"/>
        <pc:sldMkLst>
          <pc:docMk/>
          <pc:sldMk cId="710489728" sldId="258"/>
        </pc:sldMkLst>
        <pc:spChg chg="mod">
          <ac:chgData name="Nomathemba Socikwa (2128581)" userId="7b68f662-5006-4db0-849a-7699f769eb38" providerId="ADAL" clId="{9D6ABDAE-654B-4DB8-9872-47BA31444DD1}" dt="2023-06-23T08:25:52.175" v="4974"/>
          <ac:spMkLst>
            <pc:docMk/>
            <pc:sldMk cId="710489728" sldId="258"/>
            <ac:spMk id="2" creationId="{23FEA217-5EB7-2C5C-0D75-448FCBD8BEED}"/>
          </ac:spMkLst>
        </pc:spChg>
        <pc:spChg chg="mod">
          <ac:chgData name="Nomathemba Socikwa (2128581)" userId="7b68f662-5006-4db0-849a-7699f769eb38" providerId="ADAL" clId="{9D6ABDAE-654B-4DB8-9872-47BA31444DD1}" dt="2023-06-23T08:25:52.391" v="4975" actId="27636"/>
          <ac:spMkLst>
            <pc:docMk/>
            <pc:sldMk cId="710489728" sldId="258"/>
            <ac:spMk id="3" creationId="{B49A5FFF-24A6-5F0A-9641-2A715D4217C8}"/>
          </ac:spMkLst>
        </pc:spChg>
        <pc:picChg chg="add mod">
          <ac:chgData name="Nomathemba Socikwa (2128581)" userId="7b68f662-5006-4db0-849a-7699f769eb38" providerId="ADAL" clId="{9D6ABDAE-654B-4DB8-9872-47BA31444DD1}" dt="2023-06-21T21:19:28.740" v="1248" actId="14100"/>
          <ac:picMkLst>
            <pc:docMk/>
            <pc:sldMk cId="710489728" sldId="258"/>
            <ac:picMk id="5" creationId="{B2D7E654-044C-137A-8D8C-7C509FD78011}"/>
          </ac:picMkLst>
        </pc:picChg>
      </pc:sldChg>
      <pc:sldChg chg="modSp mod modTransition">
        <pc:chgData name="Nomathemba Socikwa (2128581)" userId="7b68f662-5006-4db0-849a-7699f769eb38" providerId="ADAL" clId="{9D6ABDAE-654B-4DB8-9872-47BA31444DD1}" dt="2023-06-23T08:25:52.175" v="4974"/>
        <pc:sldMkLst>
          <pc:docMk/>
          <pc:sldMk cId="3354549151" sldId="259"/>
        </pc:sldMkLst>
        <pc:spChg chg="mod">
          <ac:chgData name="Nomathemba Socikwa (2128581)" userId="7b68f662-5006-4db0-849a-7699f769eb38" providerId="ADAL" clId="{9D6ABDAE-654B-4DB8-9872-47BA31444DD1}" dt="2023-06-23T08:25:52.175" v="4974"/>
          <ac:spMkLst>
            <pc:docMk/>
            <pc:sldMk cId="3354549151" sldId="259"/>
            <ac:spMk id="2" creationId="{8BBD99C6-8849-5A7C-9100-E26A3553F262}"/>
          </ac:spMkLst>
        </pc:spChg>
        <pc:spChg chg="mod">
          <ac:chgData name="Nomathemba Socikwa (2128581)" userId="7b68f662-5006-4db0-849a-7699f769eb38" providerId="ADAL" clId="{9D6ABDAE-654B-4DB8-9872-47BA31444DD1}" dt="2023-06-23T08:25:52.175" v="4974"/>
          <ac:spMkLst>
            <pc:docMk/>
            <pc:sldMk cId="3354549151" sldId="259"/>
            <ac:spMk id="3" creationId="{0DA88FA3-67C5-BF80-A6E7-8BAAA799C7F2}"/>
          </ac:spMkLst>
        </pc:spChg>
      </pc:sldChg>
      <pc:sldChg chg="modSp mod modTransition">
        <pc:chgData name="Nomathemba Socikwa (2128581)" userId="7b68f662-5006-4db0-849a-7699f769eb38" providerId="ADAL" clId="{9D6ABDAE-654B-4DB8-9872-47BA31444DD1}" dt="2023-06-23T08:25:52.175" v="4974"/>
        <pc:sldMkLst>
          <pc:docMk/>
          <pc:sldMk cId="2536837418" sldId="260"/>
        </pc:sldMkLst>
        <pc:spChg chg="mod">
          <ac:chgData name="Nomathemba Socikwa (2128581)" userId="7b68f662-5006-4db0-849a-7699f769eb38" providerId="ADAL" clId="{9D6ABDAE-654B-4DB8-9872-47BA31444DD1}" dt="2023-06-23T08:25:52.175" v="4974"/>
          <ac:spMkLst>
            <pc:docMk/>
            <pc:sldMk cId="2536837418" sldId="260"/>
            <ac:spMk id="2" creationId="{5FD3F56A-3E01-C836-66C0-87EE4FF5DCFF}"/>
          </ac:spMkLst>
        </pc:spChg>
        <pc:spChg chg="mod">
          <ac:chgData name="Nomathemba Socikwa (2128581)" userId="7b68f662-5006-4db0-849a-7699f769eb38" providerId="ADAL" clId="{9D6ABDAE-654B-4DB8-9872-47BA31444DD1}" dt="2023-06-23T08:25:52.175" v="4974"/>
          <ac:spMkLst>
            <pc:docMk/>
            <pc:sldMk cId="2536837418" sldId="260"/>
            <ac:spMk id="3" creationId="{BFDA107D-9CE4-5D63-FEEE-C4DFF92FC2FC}"/>
          </ac:spMkLst>
        </pc:spChg>
      </pc:sldChg>
      <pc:sldChg chg="addSp delSp modSp mod ord modTransition">
        <pc:chgData name="Nomathemba Socikwa (2128581)" userId="7b68f662-5006-4db0-849a-7699f769eb38" providerId="ADAL" clId="{9D6ABDAE-654B-4DB8-9872-47BA31444DD1}" dt="2023-06-23T08:25:52.438" v="4976" actId="27636"/>
        <pc:sldMkLst>
          <pc:docMk/>
          <pc:sldMk cId="896885713" sldId="261"/>
        </pc:sldMkLst>
        <pc:spChg chg="mod">
          <ac:chgData name="Nomathemba Socikwa (2128581)" userId="7b68f662-5006-4db0-849a-7699f769eb38" providerId="ADAL" clId="{9D6ABDAE-654B-4DB8-9872-47BA31444DD1}" dt="2023-06-23T02:17:36.380" v="4510" actId="1076"/>
          <ac:spMkLst>
            <pc:docMk/>
            <pc:sldMk cId="896885713" sldId="261"/>
            <ac:spMk id="2" creationId="{8AA5D30E-E382-7E31-3C1E-789D441BB0F7}"/>
          </ac:spMkLst>
        </pc:spChg>
        <pc:spChg chg="del mod">
          <ac:chgData name="Nomathemba Socikwa (2128581)" userId="7b68f662-5006-4db0-849a-7699f769eb38" providerId="ADAL" clId="{9D6ABDAE-654B-4DB8-9872-47BA31444DD1}" dt="2023-06-19T11:19:41.178" v="190"/>
          <ac:spMkLst>
            <pc:docMk/>
            <pc:sldMk cId="896885713" sldId="261"/>
            <ac:spMk id="3" creationId="{C2C741F1-C3D1-141A-58FB-D15083087C8B}"/>
          </ac:spMkLst>
        </pc:spChg>
        <pc:spChg chg="add mod">
          <ac:chgData name="Nomathemba Socikwa (2128581)" userId="7b68f662-5006-4db0-849a-7699f769eb38" providerId="ADAL" clId="{9D6ABDAE-654B-4DB8-9872-47BA31444DD1}" dt="2023-06-23T08:25:52.438" v="4976" actId="27636"/>
          <ac:spMkLst>
            <pc:docMk/>
            <pc:sldMk cId="896885713" sldId="261"/>
            <ac:spMk id="6" creationId="{AD85DCCD-ED8C-4FF8-CA66-0C690E946593}"/>
          </ac:spMkLst>
        </pc:spChg>
        <pc:spChg chg="add mod">
          <ac:chgData name="Nomathemba Socikwa (2128581)" userId="7b68f662-5006-4db0-849a-7699f769eb38" providerId="ADAL" clId="{9D6ABDAE-654B-4DB8-9872-47BA31444DD1}" dt="2023-06-23T08:25:52.175" v="4974"/>
          <ac:spMkLst>
            <pc:docMk/>
            <pc:sldMk cId="896885713" sldId="261"/>
            <ac:spMk id="11" creationId="{D0962E7D-B0F3-9F9F-886A-FECAD41C0FD4}"/>
          </ac:spMkLst>
        </pc:spChg>
        <pc:spChg chg="add mod">
          <ac:chgData name="Nomathemba Socikwa (2128581)" userId="7b68f662-5006-4db0-849a-7699f769eb38" providerId="ADAL" clId="{9D6ABDAE-654B-4DB8-9872-47BA31444DD1}" dt="2023-06-23T08:25:52.175" v="4974"/>
          <ac:spMkLst>
            <pc:docMk/>
            <pc:sldMk cId="896885713" sldId="261"/>
            <ac:spMk id="13" creationId="{43407580-433D-D9D7-B9BA-851438EBA83F}"/>
          </ac:spMkLst>
        </pc:spChg>
        <pc:spChg chg="add mod">
          <ac:chgData name="Nomathemba Socikwa (2128581)" userId="7b68f662-5006-4db0-849a-7699f769eb38" providerId="ADAL" clId="{9D6ABDAE-654B-4DB8-9872-47BA31444DD1}" dt="2023-06-23T08:25:52.175" v="4974"/>
          <ac:spMkLst>
            <pc:docMk/>
            <pc:sldMk cId="896885713" sldId="261"/>
            <ac:spMk id="15" creationId="{D30DAEC9-1C4F-2AF8-D57C-6287E3771FB1}"/>
          </ac:spMkLst>
        </pc:spChg>
        <pc:picChg chg="add mod">
          <ac:chgData name="Nomathemba Socikwa (2128581)" userId="7b68f662-5006-4db0-849a-7699f769eb38" providerId="ADAL" clId="{9D6ABDAE-654B-4DB8-9872-47BA31444DD1}" dt="2023-06-19T11:23:17.382" v="200" actId="26606"/>
          <ac:picMkLst>
            <pc:docMk/>
            <pc:sldMk cId="896885713" sldId="261"/>
            <ac:picMk id="4" creationId="{E2F7DE4F-57D7-B307-26D0-FA47240B6468}"/>
          </ac:picMkLst>
        </pc:picChg>
      </pc:sldChg>
      <pc:sldChg chg="modSp new mod modTransition">
        <pc:chgData name="Nomathemba Socikwa (2128581)" userId="7b68f662-5006-4db0-849a-7699f769eb38" providerId="ADAL" clId="{9D6ABDAE-654B-4DB8-9872-47BA31444DD1}" dt="2023-06-23T08:25:52.175" v="4974"/>
        <pc:sldMkLst>
          <pc:docMk/>
          <pc:sldMk cId="2820389972" sldId="262"/>
        </pc:sldMkLst>
        <pc:spChg chg="mod">
          <ac:chgData name="Nomathemba Socikwa (2128581)" userId="7b68f662-5006-4db0-849a-7699f769eb38" providerId="ADAL" clId="{9D6ABDAE-654B-4DB8-9872-47BA31444DD1}" dt="2023-06-23T08:25:52.175" v="4974"/>
          <ac:spMkLst>
            <pc:docMk/>
            <pc:sldMk cId="2820389972" sldId="262"/>
            <ac:spMk id="2" creationId="{8237CFFD-82E4-67F2-B2C6-5E5790D64934}"/>
          </ac:spMkLst>
        </pc:spChg>
        <pc:spChg chg="mod">
          <ac:chgData name="Nomathemba Socikwa (2128581)" userId="7b68f662-5006-4db0-849a-7699f769eb38" providerId="ADAL" clId="{9D6ABDAE-654B-4DB8-9872-47BA31444DD1}" dt="2023-06-23T08:25:52.175" v="4974"/>
          <ac:spMkLst>
            <pc:docMk/>
            <pc:sldMk cId="2820389972" sldId="262"/>
            <ac:spMk id="3" creationId="{5C4AAD17-23BD-5CFD-AA39-A6AE78AC3391}"/>
          </ac:spMkLst>
        </pc:spChg>
      </pc:sldChg>
      <pc:sldChg chg="modSp new mod modTransition">
        <pc:chgData name="Nomathemba Socikwa (2128581)" userId="7b68f662-5006-4db0-849a-7699f769eb38" providerId="ADAL" clId="{9D6ABDAE-654B-4DB8-9872-47BA31444DD1}" dt="2023-06-23T08:25:52.175" v="4974"/>
        <pc:sldMkLst>
          <pc:docMk/>
          <pc:sldMk cId="2550405889" sldId="263"/>
        </pc:sldMkLst>
        <pc:spChg chg="mod">
          <ac:chgData name="Nomathemba Socikwa (2128581)" userId="7b68f662-5006-4db0-849a-7699f769eb38" providerId="ADAL" clId="{9D6ABDAE-654B-4DB8-9872-47BA31444DD1}" dt="2023-06-23T08:25:52.175" v="4974"/>
          <ac:spMkLst>
            <pc:docMk/>
            <pc:sldMk cId="2550405889" sldId="263"/>
            <ac:spMk id="2" creationId="{60190F1D-5196-9628-4B49-042A157CDB0B}"/>
          </ac:spMkLst>
        </pc:spChg>
        <pc:spChg chg="mod">
          <ac:chgData name="Nomathemba Socikwa (2128581)" userId="7b68f662-5006-4db0-849a-7699f769eb38" providerId="ADAL" clId="{9D6ABDAE-654B-4DB8-9872-47BA31444DD1}" dt="2023-06-23T08:25:52.175" v="4974"/>
          <ac:spMkLst>
            <pc:docMk/>
            <pc:sldMk cId="2550405889" sldId="263"/>
            <ac:spMk id="3" creationId="{1A17428A-F4E2-1A63-7EA7-2BF8F4121B17}"/>
          </ac:spMkLst>
        </pc:spChg>
      </pc:sldChg>
      <pc:sldChg chg="addSp delSp modSp new mod">
        <pc:chgData name="Nomathemba Socikwa (2128581)" userId="7b68f662-5006-4db0-849a-7699f769eb38" providerId="ADAL" clId="{9D6ABDAE-654B-4DB8-9872-47BA31444DD1}" dt="2023-06-21T23:07:37.302" v="2437" actId="207"/>
        <pc:sldMkLst>
          <pc:docMk/>
          <pc:sldMk cId="161654247" sldId="264"/>
        </pc:sldMkLst>
        <pc:spChg chg="mod">
          <ac:chgData name="Nomathemba Socikwa (2128581)" userId="7b68f662-5006-4db0-849a-7699f769eb38" providerId="ADAL" clId="{9D6ABDAE-654B-4DB8-9872-47BA31444DD1}" dt="2023-06-21T22:04:57.361" v="1683" actId="1076"/>
          <ac:spMkLst>
            <pc:docMk/>
            <pc:sldMk cId="161654247" sldId="264"/>
            <ac:spMk id="2" creationId="{5A56DF12-A00B-D1FB-00DA-BCAC9AE222EA}"/>
          </ac:spMkLst>
        </pc:spChg>
        <pc:spChg chg="del mod">
          <ac:chgData name="Nomathemba Socikwa (2128581)" userId="7b68f662-5006-4db0-849a-7699f769eb38" providerId="ADAL" clId="{9D6ABDAE-654B-4DB8-9872-47BA31444DD1}" dt="2023-06-21T20:58:51.619" v="1116" actId="22"/>
          <ac:spMkLst>
            <pc:docMk/>
            <pc:sldMk cId="161654247" sldId="264"/>
            <ac:spMk id="3" creationId="{98764304-AE33-4C33-6ABB-CF15633851FB}"/>
          </ac:spMkLst>
        </pc:spChg>
        <pc:graphicFrameChg chg="add mod modGraphic">
          <ac:chgData name="Nomathemba Socikwa (2128581)" userId="7b68f662-5006-4db0-849a-7699f769eb38" providerId="ADAL" clId="{9D6ABDAE-654B-4DB8-9872-47BA31444DD1}" dt="2023-06-21T22:04:21.426" v="1682" actId="14734"/>
          <ac:graphicFrameMkLst>
            <pc:docMk/>
            <pc:sldMk cId="161654247" sldId="264"/>
            <ac:graphicFrameMk id="6" creationId="{B9789C39-4B1C-D7ED-D30E-875E19563473}"/>
          </ac:graphicFrameMkLst>
        </pc:graphicFrameChg>
        <pc:graphicFrameChg chg="add mod modGraphic">
          <ac:chgData name="Nomathemba Socikwa (2128581)" userId="7b68f662-5006-4db0-849a-7699f769eb38" providerId="ADAL" clId="{9D6ABDAE-654B-4DB8-9872-47BA31444DD1}" dt="2023-06-21T23:07:37.302" v="2437" actId="207"/>
          <ac:graphicFrameMkLst>
            <pc:docMk/>
            <pc:sldMk cId="161654247" sldId="264"/>
            <ac:graphicFrameMk id="7" creationId="{4728722F-B1F8-E5C8-7CD9-FD37D5ACA295}"/>
          </ac:graphicFrameMkLst>
        </pc:graphicFrameChg>
        <pc:picChg chg="add mod ord">
          <ac:chgData name="Nomathemba Socikwa (2128581)" userId="7b68f662-5006-4db0-849a-7699f769eb38" providerId="ADAL" clId="{9D6ABDAE-654B-4DB8-9872-47BA31444DD1}" dt="2023-06-21T22:12:06.112" v="1813" actId="1076"/>
          <ac:picMkLst>
            <pc:docMk/>
            <pc:sldMk cId="161654247" sldId="264"/>
            <ac:picMk id="5" creationId="{EA31C27E-A210-CAA6-9C33-BB75EE1986FC}"/>
          </ac:picMkLst>
        </pc:picChg>
      </pc:sldChg>
      <pc:sldChg chg="modSp new mod modTransition">
        <pc:chgData name="Nomathemba Socikwa (2128581)" userId="7b68f662-5006-4db0-849a-7699f769eb38" providerId="ADAL" clId="{9D6ABDAE-654B-4DB8-9872-47BA31444DD1}" dt="2023-06-23T08:25:52.175" v="4974"/>
        <pc:sldMkLst>
          <pc:docMk/>
          <pc:sldMk cId="1017707006" sldId="265"/>
        </pc:sldMkLst>
        <pc:spChg chg="mod">
          <ac:chgData name="Nomathemba Socikwa (2128581)" userId="7b68f662-5006-4db0-849a-7699f769eb38" providerId="ADAL" clId="{9D6ABDAE-654B-4DB8-9872-47BA31444DD1}" dt="2023-06-23T08:25:52.175" v="4974"/>
          <ac:spMkLst>
            <pc:docMk/>
            <pc:sldMk cId="1017707006" sldId="265"/>
            <ac:spMk id="2" creationId="{A8C0D187-3B06-D53B-0E98-A843EBFFF6CB}"/>
          </ac:spMkLst>
        </pc:spChg>
        <pc:spChg chg="mod">
          <ac:chgData name="Nomathemba Socikwa (2128581)" userId="7b68f662-5006-4db0-849a-7699f769eb38" providerId="ADAL" clId="{9D6ABDAE-654B-4DB8-9872-47BA31444DD1}" dt="2023-06-23T08:25:52.175" v="4974"/>
          <ac:spMkLst>
            <pc:docMk/>
            <pc:sldMk cId="1017707006" sldId="265"/>
            <ac:spMk id="3" creationId="{887B009E-9AFF-EB2E-0EFA-1E4C67975D5E}"/>
          </ac:spMkLst>
        </pc:spChg>
      </pc:sldChg>
      <pc:sldChg chg="modSp new mod modTransition">
        <pc:chgData name="Nomathemba Socikwa (2128581)" userId="7b68f662-5006-4db0-849a-7699f769eb38" providerId="ADAL" clId="{9D6ABDAE-654B-4DB8-9872-47BA31444DD1}" dt="2023-06-23T08:25:52.454" v="4977" actId="27636"/>
        <pc:sldMkLst>
          <pc:docMk/>
          <pc:sldMk cId="3468504375" sldId="266"/>
        </pc:sldMkLst>
        <pc:spChg chg="mod">
          <ac:chgData name="Nomathemba Socikwa (2128581)" userId="7b68f662-5006-4db0-849a-7699f769eb38" providerId="ADAL" clId="{9D6ABDAE-654B-4DB8-9872-47BA31444DD1}" dt="2023-06-23T08:25:52.175" v="4974"/>
          <ac:spMkLst>
            <pc:docMk/>
            <pc:sldMk cId="3468504375" sldId="266"/>
            <ac:spMk id="2" creationId="{F32B6A22-EAAA-D2BE-570B-F083CD1FD756}"/>
          </ac:spMkLst>
        </pc:spChg>
        <pc:spChg chg="mod">
          <ac:chgData name="Nomathemba Socikwa (2128581)" userId="7b68f662-5006-4db0-849a-7699f769eb38" providerId="ADAL" clId="{9D6ABDAE-654B-4DB8-9872-47BA31444DD1}" dt="2023-06-23T08:25:52.454" v="4977" actId="27636"/>
          <ac:spMkLst>
            <pc:docMk/>
            <pc:sldMk cId="3468504375" sldId="266"/>
            <ac:spMk id="3" creationId="{6D2BA2FF-5711-77B7-BA9B-2D31813EAB4E}"/>
          </ac:spMkLst>
        </pc:spChg>
      </pc:sldChg>
      <pc:sldChg chg="modSp new mod modTransition">
        <pc:chgData name="Nomathemba Socikwa (2128581)" userId="7b68f662-5006-4db0-849a-7699f769eb38" providerId="ADAL" clId="{9D6ABDAE-654B-4DB8-9872-47BA31444DD1}" dt="2023-06-23T08:25:52.507" v="4978" actId="27636"/>
        <pc:sldMkLst>
          <pc:docMk/>
          <pc:sldMk cId="3668397228" sldId="267"/>
        </pc:sldMkLst>
        <pc:spChg chg="mod">
          <ac:chgData name="Nomathemba Socikwa (2128581)" userId="7b68f662-5006-4db0-849a-7699f769eb38" providerId="ADAL" clId="{9D6ABDAE-654B-4DB8-9872-47BA31444DD1}" dt="2023-06-23T08:25:52.175" v="4974"/>
          <ac:spMkLst>
            <pc:docMk/>
            <pc:sldMk cId="3668397228" sldId="267"/>
            <ac:spMk id="2" creationId="{59E7D036-CE2F-297C-8ED2-620C61F2159F}"/>
          </ac:spMkLst>
        </pc:spChg>
        <pc:spChg chg="mod">
          <ac:chgData name="Nomathemba Socikwa (2128581)" userId="7b68f662-5006-4db0-849a-7699f769eb38" providerId="ADAL" clId="{9D6ABDAE-654B-4DB8-9872-47BA31444DD1}" dt="2023-06-23T08:25:52.507" v="4978" actId="27636"/>
          <ac:spMkLst>
            <pc:docMk/>
            <pc:sldMk cId="3668397228" sldId="267"/>
            <ac:spMk id="3" creationId="{3416365E-E1EB-1C63-4AF5-D944205A74A5}"/>
          </ac:spMkLst>
        </pc:spChg>
      </pc:sldChg>
      <pc:sldChg chg="modSp new mod modTransition">
        <pc:chgData name="Nomathemba Socikwa (2128581)" userId="7b68f662-5006-4db0-849a-7699f769eb38" providerId="ADAL" clId="{9D6ABDAE-654B-4DB8-9872-47BA31444DD1}" dt="2023-06-23T08:22:31.069" v="4958" actId="27636"/>
        <pc:sldMkLst>
          <pc:docMk/>
          <pc:sldMk cId="3435225040" sldId="268"/>
        </pc:sldMkLst>
        <pc:spChg chg="mod">
          <ac:chgData name="Nomathemba Socikwa (2128581)" userId="7b68f662-5006-4db0-849a-7699f769eb38" providerId="ADAL" clId="{9D6ABDAE-654B-4DB8-9872-47BA31444DD1}" dt="2023-06-23T00:39:19.800" v="4169" actId="14100"/>
          <ac:spMkLst>
            <pc:docMk/>
            <pc:sldMk cId="3435225040" sldId="268"/>
            <ac:spMk id="2" creationId="{B6446057-DC36-54EA-0C0C-6AC5B662D258}"/>
          </ac:spMkLst>
        </pc:spChg>
        <pc:spChg chg="mod">
          <ac:chgData name="Nomathemba Socikwa (2128581)" userId="7b68f662-5006-4db0-849a-7699f769eb38" providerId="ADAL" clId="{9D6ABDAE-654B-4DB8-9872-47BA31444DD1}" dt="2023-06-23T08:22:31.069" v="4958" actId="27636"/>
          <ac:spMkLst>
            <pc:docMk/>
            <pc:sldMk cId="3435225040" sldId="268"/>
            <ac:spMk id="3" creationId="{C4EA1C84-C240-2815-A77A-697D8A88ABB6}"/>
          </ac:spMkLst>
        </pc:spChg>
      </pc:sldChg>
      <pc:sldChg chg="modSp new mod modTransition">
        <pc:chgData name="Nomathemba Socikwa (2128581)" userId="7b68f662-5006-4db0-849a-7699f769eb38" providerId="ADAL" clId="{9D6ABDAE-654B-4DB8-9872-47BA31444DD1}" dt="2023-06-23T08:25:52.175" v="4974"/>
        <pc:sldMkLst>
          <pc:docMk/>
          <pc:sldMk cId="772828944" sldId="269"/>
        </pc:sldMkLst>
        <pc:spChg chg="mod">
          <ac:chgData name="Nomathemba Socikwa (2128581)" userId="7b68f662-5006-4db0-849a-7699f769eb38" providerId="ADAL" clId="{9D6ABDAE-654B-4DB8-9872-47BA31444DD1}" dt="2023-06-23T08:25:52.175" v="4974"/>
          <ac:spMkLst>
            <pc:docMk/>
            <pc:sldMk cId="772828944" sldId="269"/>
            <ac:spMk id="2" creationId="{8A09609F-DFFC-93FB-1D9A-E4D8A1B07FD1}"/>
          </ac:spMkLst>
        </pc:spChg>
        <pc:spChg chg="mod">
          <ac:chgData name="Nomathemba Socikwa (2128581)" userId="7b68f662-5006-4db0-849a-7699f769eb38" providerId="ADAL" clId="{9D6ABDAE-654B-4DB8-9872-47BA31444DD1}" dt="2023-06-23T08:25:52.175" v="4974"/>
          <ac:spMkLst>
            <pc:docMk/>
            <pc:sldMk cId="772828944" sldId="269"/>
            <ac:spMk id="3" creationId="{7CF117A4-7DE3-D4C9-7FE6-712B8ADA929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BDDF98-C922-483F-97E9-3E76B0201B42}" type="datetimeFigureOut">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827935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BDDF98-C922-483F-97E9-3E76B0201B42}" type="datetimeFigureOut">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504402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BDDF98-C922-483F-97E9-3E76B0201B42}" type="datetimeFigureOut">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30077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BDDF98-C922-483F-97E9-3E76B0201B42}" type="datetimeFigureOut">
              <a:rPr lang="en-US" smtClean="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059292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BDDF98-C922-483F-97E9-3E76B0201B42}" type="datetimeFigureOut">
              <a:rPr lang="en-US" smtClean="0"/>
              <a:t>6/23/2023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888537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DDF98-C922-483F-97E9-3E76B0201B42}" type="datetimeFigureOut">
              <a:rPr lang="en-US" smtClean="0"/>
              <a:t>6/23/2023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251938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BDDF98-C922-483F-97E9-3E76B0201B42}" type="datetimeFigureOut">
              <a:rPr lang="en-US" smtClean="0"/>
              <a:t>6/23/2023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46300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BDDF98-C922-483F-97E9-3E76B0201B42}" type="datetimeFigureOut">
              <a:rPr lang="en-US" smtClean="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4272598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BDDF98-C922-483F-97E9-3E76B0201B42}" type="datetimeFigureOut">
              <a:rPr lang="en-US" smtClean="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86697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BDDF98-C922-483F-97E9-3E76B0201B42}" type="datetimeFigureOut">
              <a:rPr lang="en-US" smtClean="0"/>
              <a:pPr/>
              <a:t>6/23/2023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B8B3671-A306-4A69-8480-FA9BE839245D}" type="slidenum">
              <a:rPr lang="en-US" smtClean="0"/>
              <a:pPr/>
              <a:t>‹#›</a:t>
            </a:fld>
            <a:endParaRPr lang="en-US"/>
          </a:p>
        </p:txBody>
      </p:sp>
    </p:spTree>
    <p:extLst>
      <p:ext uri="{BB962C8B-B14F-4D97-AF65-F5344CB8AC3E}">
        <p14:creationId xmlns:p14="http://schemas.microsoft.com/office/powerpoint/2010/main" val="42495902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BDDF98-C922-483F-97E9-3E76B0201B42}" type="datetimeFigureOut">
              <a:rPr lang="en-US" smtClean="0"/>
              <a:pPr/>
              <a:t>6/23/2023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B8B3671-A306-4A69-8480-FA9BE839245D}"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05509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BDDF98-C922-483F-97E9-3E76B0201B42}" type="datetimeFigureOut">
              <a:rPr lang="en-US" smtClean="0"/>
              <a:pPr/>
              <a:t>6/23/2023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B8B3671-A306-4A69-8480-FA9BE839245D}" type="slidenum">
              <a:rPr lang="en-US" smtClean="0"/>
              <a:pPr/>
              <a:t>‹#›</a:t>
            </a:fld>
            <a:endParaRPr lang="en-US"/>
          </a:p>
        </p:txBody>
      </p:sp>
    </p:spTree>
    <p:extLst>
      <p:ext uri="{BB962C8B-B14F-4D97-AF65-F5344CB8AC3E}">
        <p14:creationId xmlns:p14="http://schemas.microsoft.com/office/powerpoint/2010/main" val="2300111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BDDF98-C922-483F-97E9-3E76B0201B42}" type="datetimeFigureOut">
              <a:rPr lang="en-US" smtClean="0"/>
              <a:pPr/>
              <a:t>6/23/2023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B8B3671-A306-4A69-8480-FA9BE839245D}"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082482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BDDF98-C922-483F-97E9-3E76B0201B42}" type="datetimeFigureOut">
              <a:rPr lang="en-US" smtClean="0"/>
              <a:pPr/>
              <a:t>6/23/2023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B8B3671-A306-4A69-8480-FA9BE839245D}" type="slidenum">
              <a:rPr lang="en-US" smtClean="0"/>
              <a:pPr/>
              <a:t>‹#›</a:t>
            </a:fld>
            <a:endParaRPr lang="en-US"/>
          </a:p>
        </p:txBody>
      </p:sp>
    </p:spTree>
    <p:extLst>
      <p:ext uri="{BB962C8B-B14F-4D97-AF65-F5344CB8AC3E}">
        <p14:creationId xmlns:p14="http://schemas.microsoft.com/office/powerpoint/2010/main" val="11289539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BDDF98-C922-483F-97E9-3E76B0201B42}" type="datetimeFigureOut">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4583738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BDDF98-C922-483F-97E9-3E76B0201B42}" type="datetimeFigureOut">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111388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DBDDF98-C922-483F-97E9-3E76B0201B42}" type="datetimeFigureOut">
              <a:rPr lang="en-US" smtClean="0"/>
              <a:pPr/>
              <a:t>6/23/2023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B8B3671-A306-4A69-8480-FA9BE839245D}" type="slidenum">
              <a:rPr lang="en-US" smtClean="0"/>
              <a:pPr/>
              <a:t>‹#›</a:t>
            </a:fld>
            <a:endParaRPr lang="en-US"/>
          </a:p>
        </p:txBody>
      </p:sp>
    </p:spTree>
    <p:extLst>
      <p:ext uri="{BB962C8B-B14F-4D97-AF65-F5344CB8AC3E}">
        <p14:creationId xmlns:p14="http://schemas.microsoft.com/office/powerpoint/2010/main" val="4040398828"/>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 id="2147483813" r:id="rId12"/>
    <p:sldLayoutId id="2147483814" r:id="rId13"/>
    <p:sldLayoutId id="2147483815" r:id="rId14"/>
    <p:sldLayoutId id="2147483816" r:id="rId15"/>
    <p:sldLayoutId id="214748381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mailto:a&amp;aSocCare@gmail.com"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shutterstock.com/image-vector/two-cartoon-sad-man-smiling-masks-178150115" TargetMode="External"/><Relationship Id="rId2" Type="http://schemas.openxmlformats.org/officeDocument/2006/relationships/hyperlink" Target="https://www.gmc-uk.org/ethical-guidance/ethical-guidance-for-doctors/delegation-and-referral/delegation-and-referral"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hyperlink" Target="https://www.newham.gov.uk/health-adult-social-care/what-we-do-1/2#:~:text=An%20assessment%20is%20a%20discussion,now%20and%20in%20the%20futur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who.int/news-room/questions-and-answers/item/stres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simplypsychology.org/maslow.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nhs.uk/live-well/alcohol-advice/alcohol-suppor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medicalnewstoday.com/articles/323468?utm_source=ReadNext#detoxification" TargetMode="External"/><Relationship Id="rId2" Type="http://schemas.openxmlformats.org/officeDocument/2006/relationships/hyperlink" Target="https://www.bbcchildreninneed.co.uk/changing-lives/behind-the-bandana/why-conversations-are-a-brilliant-way-to-keep-a-childs-mental-health-on-trac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bcchildreninneed.co.uk/changing-lives/behind-the-bandana/why-conversations-are-a-brilliant-way-to-keep-a-childs-mental-health-on-track" TargetMode="External"/><Relationship Id="rId2" Type="http://schemas.openxmlformats.org/officeDocument/2006/relationships/hyperlink" Target="https://www.medicalnewstoday.com/articles/323468?utm_source=ReadNext#detoxification" TargetMode="External"/><Relationship Id="rId1" Type="http://schemas.openxmlformats.org/officeDocument/2006/relationships/slideLayout" Target="../slideLayouts/slideLayout2.xml"/><Relationship Id="rId6" Type="http://schemas.openxmlformats.org/officeDocument/2006/relationships/hyperlink" Target="https://www.birmingham.gov.uk/info/20019/children_young_people_and_families" TargetMode="External"/><Relationship Id="rId5" Type="http://schemas.openxmlformats.org/officeDocument/2006/relationships/hyperlink" Target="https://www.medicalnewstoday.com/articles/157163#symptoms" TargetMode="External"/><Relationship Id="rId4" Type="http://schemas.openxmlformats.org/officeDocument/2006/relationships/hyperlink" Target="https://assets.publishing.service.gov.uk/government/uploads/system/uploads/attachment_data/file/942454/Working_together_to_safeguard_children_inter_agency_guidance.pdf"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who.int/news-room/questions-and-answers/item/stress" TargetMode="External"/><Relationship Id="rId2" Type="http://schemas.openxmlformats.org/officeDocument/2006/relationships/hyperlink" Target="https://www.simplypsychology.org/maslow.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lorized light photo effects">
            <a:extLst>
              <a:ext uri="{FF2B5EF4-FFF2-40B4-BE49-F238E27FC236}">
                <a16:creationId xmlns:a16="http://schemas.microsoft.com/office/drawing/2014/main" id="{2ACAE185-7070-CCDE-214C-05BD7F8C5707}"/>
              </a:ext>
            </a:extLst>
          </p:cNvPr>
          <p:cNvPicPr>
            <a:picLocks noChangeAspect="1"/>
          </p:cNvPicPr>
          <p:nvPr/>
        </p:nvPicPr>
        <p:blipFill rotWithShape="1">
          <a:blip r:embed="rId2"/>
          <a:srcRect l="1571" r="21320"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p:spPr>
      </p:pic>
      <p:sp>
        <p:nvSpPr>
          <p:cNvPr id="2" name="Title 1">
            <a:extLst>
              <a:ext uri="{FF2B5EF4-FFF2-40B4-BE49-F238E27FC236}">
                <a16:creationId xmlns:a16="http://schemas.microsoft.com/office/drawing/2014/main" id="{345F9CE1-16E7-06BF-010A-EB94DE810B67}"/>
              </a:ext>
            </a:extLst>
          </p:cNvPr>
          <p:cNvSpPr>
            <a:spLocks noGrp="1"/>
          </p:cNvSpPr>
          <p:nvPr>
            <p:ph type="title"/>
          </p:nvPr>
        </p:nvSpPr>
        <p:spPr>
          <a:xfrm>
            <a:off x="677333" y="609600"/>
            <a:ext cx="3851123" cy="1320800"/>
          </a:xfrm>
        </p:spPr>
        <p:txBody>
          <a:bodyPr>
            <a:normAutofit/>
          </a:bodyPr>
          <a:lstStyle/>
          <a:p>
            <a:pPr>
              <a:lnSpc>
                <a:spcPct val="90000"/>
              </a:lnSpc>
            </a:pPr>
            <a:r>
              <a:rPr lang="en-GB" sz="2000"/>
              <a:t>Case study E</a:t>
            </a:r>
            <a:br>
              <a:rPr lang="en-GB" sz="2000"/>
            </a:br>
            <a:r>
              <a:rPr lang="en-GB" sz="2000" err="1"/>
              <a:t>Ataa</a:t>
            </a:r>
            <a:r>
              <a:rPr lang="en-GB" sz="2000"/>
              <a:t> Sarpong 2027066</a:t>
            </a:r>
            <a:br>
              <a:rPr lang="en-GB" sz="2000"/>
            </a:br>
            <a:r>
              <a:rPr lang="en-GB" sz="2000"/>
              <a:t>Amanda Socikwa 2128581</a:t>
            </a:r>
            <a:br>
              <a:rPr lang="en-GB" sz="2000"/>
            </a:br>
            <a:endParaRPr lang="en-GB" sz="2000"/>
          </a:p>
        </p:txBody>
      </p:sp>
      <p:sp>
        <p:nvSpPr>
          <p:cNvPr id="3" name="Subtitle 2">
            <a:extLst>
              <a:ext uri="{FF2B5EF4-FFF2-40B4-BE49-F238E27FC236}">
                <a16:creationId xmlns:a16="http://schemas.microsoft.com/office/drawing/2014/main" id="{BBAF3C60-C6E5-3C9A-26AD-70A0B842E955}"/>
              </a:ext>
            </a:extLst>
          </p:cNvPr>
          <p:cNvSpPr>
            <a:spLocks noGrp="1"/>
          </p:cNvSpPr>
          <p:nvPr>
            <p:ph idx="1"/>
          </p:nvPr>
        </p:nvSpPr>
        <p:spPr>
          <a:xfrm>
            <a:off x="677334" y="2160589"/>
            <a:ext cx="3851122" cy="3880773"/>
          </a:xfrm>
        </p:spPr>
        <p:txBody>
          <a:bodyPr>
            <a:normAutofit/>
          </a:bodyPr>
          <a:lstStyle/>
          <a:p>
            <a:r>
              <a:rPr lang="en-GB"/>
              <a:t>Lecture name Debra Odeh</a:t>
            </a:r>
          </a:p>
          <a:p>
            <a:r>
              <a:rPr lang="en-GB"/>
              <a:t>Programme </a:t>
            </a:r>
            <a:r>
              <a:rPr lang="en-GB" err="1"/>
              <a:t>Bsc</a:t>
            </a:r>
            <a:r>
              <a:rPr lang="en-GB"/>
              <a:t> Health and Social care</a:t>
            </a:r>
          </a:p>
          <a:p>
            <a:r>
              <a:rPr lang="en-GB"/>
              <a:t>Module code BMHP5004-BIRM</a:t>
            </a:r>
          </a:p>
          <a:p>
            <a:r>
              <a:rPr lang="en-GB"/>
              <a:t>Assignment tittle  Group presentation</a:t>
            </a:r>
          </a:p>
          <a:p>
            <a:r>
              <a:rPr lang="en-GB"/>
              <a:t>Due date Friday 23</a:t>
            </a:r>
            <a:r>
              <a:rPr lang="en-GB" baseline="30000"/>
              <a:t>rd</a:t>
            </a:r>
            <a:r>
              <a:rPr lang="en-GB"/>
              <a:t> 14:00</a:t>
            </a:r>
          </a:p>
        </p:txBody>
      </p:sp>
      <p:sp>
        <p:nvSpPr>
          <p:cNvPr id="71"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p:txBody>
          <a:bodyPr>
            <a:normAutofit/>
          </a:bodyPr>
          <a:lstStyle/>
          <a:p>
            <a:pPr>
              <a:spcAft>
                <a:spcPts val="600"/>
              </a:spcAft>
            </a:pPr>
            <a:fld id="{4C701225-30CA-416E-A6F8-D6014ABB4476}" type="datetime1">
              <a:rPr lang="en-US">
                <a:solidFill>
                  <a:srgbClr val="FFFFFF"/>
                </a:solidFill>
              </a:rPr>
              <a:pPr>
                <a:spcAft>
                  <a:spcPts val="600"/>
                </a:spcAft>
              </a:pPr>
              <a:t>6/23/2023</a:t>
            </a:fld>
            <a:endParaRPr lang="en-US">
              <a:solidFill>
                <a:srgbClr val="FFFFFF"/>
              </a:solidFill>
            </a:endParaRPr>
          </a:p>
        </p:txBody>
      </p:sp>
      <p:sp>
        <p:nvSpPr>
          <p:cNvPr id="72"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p:txBody>
          <a:bodyPr>
            <a:normAutofit/>
          </a:bodyPr>
          <a:lstStyle/>
          <a:p>
            <a:pPr>
              <a:spcAft>
                <a:spcPts val="600"/>
              </a:spcAft>
            </a:pPr>
            <a:r>
              <a:rPr lang="en-US"/>
              <a:t>Sample Footer Text</a:t>
            </a:r>
          </a:p>
        </p:txBody>
      </p:sp>
      <p:sp>
        <p:nvSpPr>
          <p:cNvPr id="7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p:txBody>
          <a:bodyPr>
            <a:normAutofit/>
          </a:bodyPr>
          <a:lstStyle/>
          <a:p>
            <a:pPr>
              <a:spcAft>
                <a:spcPts val="600"/>
              </a:spcAft>
            </a:pPr>
            <a:fld id="{1437450A-6C25-4B4D-B27D-E1E9B2CE4682}" type="slidenum">
              <a:rPr lang="en-US">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47860524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6DF12-A00B-D1FB-00DA-BCAC9AE222EA}"/>
              </a:ext>
            </a:extLst>
          </p:cNvPr>
          <p:cNvSpPr>
            <a:spLocks noGrp="1"/>
          </p:cNvSpPr>
          <p:nvPr>
            <p:ph type="title"/>
          </p:nvPr>
        </p:nvSpPr>
        <p:spPr>
          <a:xfrm>
            <a:off x="1154151" y="54944"/>
            <a:ext cx="9601200" cy="1309687"/>
          </a:xfrm>
        </p:spPr>
        <p:txBody>
          <a:bodyPr>
            <a:normAutofit fontScale="90000"/>
          </a:bodyPr>
          <a:lstStyle/>
          <a:p>
            <a:r>
              <a:rPr lang="en-GB" dirty="0"/>
              <a:t>A&amp;A HEALTH AND SOCIAL CARE</a:t>
            </a:r>
            <a:br>
              <a:rPr lang="en-GB" dirty="0"/>
            </a:br>
            <a:r>
              <a:rPr lang="en-GB" dirty="0"/>
              <a:t>first point for referrals for children, young adults and families </a:t>
            </a:r>
          </a:p>
        </p:txBody>
      </p:sp>
      <p:pic>
        <p:nvPicPr>
          <p:cNvPr id="5" name="Content Placeholder 4">
            <a:extLst>
              <a:ext uri="{FF2B5EF4-FFF2-40B4-BE49-F238E27FC236}">
                <a16:creationId xmlns:a16="http://schemas.microsoft.com/office/drawing/2014/main" id="{EA31C27E-A210-CAA6-9C33-BB75EE1986FC}"/>
              </a:ext>
            </a:extLst>
          </p:cNvPr>
          <p:cNvPicPr>
            <a:picLocks noGrp="1" noChangeAspect="1"/>
          </p:cNvPicPr>
          <p:nvPr>
            <p:ph idx="1"/>
          </p:nvPr>
        </p:nvPicPr>
        <p:blipFill>
          <a:blip r:embed="rId2"/>
          <a:stretch>
            <a:fillRect/>
          </a:stretch>
        </p:blipFill>
        <p:spPr>
          <a:xfrm>
            <a:off x="577216" y="2141462"/>
            <a:ext cx="6662357" cy="3506100"/>
          </a:xfrm>
        </p:spPr>
      </p:pic>
      <p:graphicFrame>
        <p:nvGraphicFramePr>
          <p:cNvPr id="6" name="Table 6">
            <a:extLst>
              <a:ext uri="{FF2B5EF4-FFF2-40B4-BE49-F238E27FC236}">
                <a16:creationId xmlns:a16="http://schemas.microsoft.com/office/drawing/2014/main" id="{B9789C39-4B1C-D7ED-D30E-875E19563473}"/>
              </a:ext>
            </a:extLst>
          </p:cNvPr>
          <p:cNvGraphicFramePr>
            <a:graphicFrameLocks noGrp="1"/>
          </p:cNvGraphicFramePr>
          <p:nvPr>
            <p:extLst>
              <p:ext uri="{D42A27DB-BD31-4B8C-83A1-F6EECF244321}">
                <p14:modId xmlns:p14="http://schemas.microsoft.com/office/powerpoint/2010/main" val="1722454253"/>
              </p:ext>
            </p:extLst>
          </p:nvPr>
        </p:nvGraphicFramePr>
        <p:xfrm>
          <a:off x="1624676" y="16251314"/>
          <a:ext cx="8128000" cy="2011680"/>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val="4178358462"/>
                    </a:ext>
                  </a:extLst>
                </a:gridCol>
              </a:tblGrid>
              <a:tr h="735853">
                <a:tc>
                  <a:txBody>
                    <a:bodyPr/>
                    <a:lstStyle/>
                    <a:p>
                      <a:r>
                        <a:rPr lang="en-GB" dirty="0"/>
                        <a:t>APP: </a:t>
                      </a:r>
                      <a:r>
                        <a:rPr lang="en-GB" dirty="0" err="1"/>
                        <a:t>A&amp;AH&amp;SocCareAPP</a:t>
                      </a:r>
                      <a:endParaRPr lang="en-GB" dirty="0"/>
                    </a:p>
                    <a:p>
                      <a:r>
                        <a:rPr lang="en-GB" dirty="0"/>
                        <a:t>Snapchat: @a&amp;aSocCare</a:t>
                      </a:r>
                    </a:p>
                    <a:p>
                      <a:r>
                        <a:rPr lang="en-GB" dirty="0"/>
                        <a:t>Insta: @a&amp;aSocCare</a:t>
                      </a:r>
                    </a:p>
                    <a:p>
                      <a:r>
                        <a:rPr lang="en-GB" dirty="0"/>
                        <a:t>Email: </a:t>
                      </a:r>
                      <a:r>
                        <a:rPr lang="en-GB" dirty="0">
                          <a:hlinkClick r:id="rId3"/>
                        </a:rPr>
                        <a:t>a&amp;aSocCare@gmail.com</a:t>
                      </a:r>
                      <a:endParaRPr lang="en-GB" dirty="0"/>
                    </a:p>
                    <a:p>
                      <a:r>
                        <a:rPr lang="en-GB" dirty="0"/>
                        <a:t>Fax: 01211231231</a:t>
                      </a:r>
                    </a:p>
                    <a:p>
                      <a:r>
                        <a:rPr lang="en-GB" dirty="0"/>
                        <a:t>Number: 0121012312</a:t>
                      </a:r>
                    </a:p>
                    <a:p>
                      <a:endParaRPr lang="en-GB" dirty="0"/>
                    </a:p>
                  </a:txBody>
                  <a:tcPr/>
                </a:tc>
                <a:extLst>
                  <a:ext uri="{0D108BD9-81ED-4DB2-BD59-A6C34878D82A}">
                    <a16:rowId xmlns:a16="http://schemas.microsoft.com/office/drawing/2014/main" val="3713352479"/>
                  </a:ext>
                </a:extLst>
              </a:tr>
            </a:tbl>
          </a:graphicData>
        </a:graphic>
      </p:graphicFrame>
      <p:graphicFrame>
        <p:nvGraphicFramePr>
          <p:cNvPr id="7" name="Table 7">
            <a:extLst>
              <a:ext uri="{FF2B5EF4-FFF2-40B4-BE49-F238E27FC236}">
                <a16:creationId xmlns:a16="http://schemas.microsoft.com/office/drawing/2014/main" id="{4728722F-B1F8-E5C8-7CD9-FD37D5ACA295}"/>
              </a:ext>
            </a:extLst>
          </p:cNvPr>
          <p:cNvGraphicFramePr>
            <a:graphicFrameLocks noGrp="1"/>
          </p:cNvGraphicFramePr>
          <p:nvPr>
            <p:extLst>
              <p:ext uri="{D42A27DB-BD31-4B8C-83A1-F6EECF244321}">
                <p14:modId xmlns:p14="http://schemas.microsoft.com/office/powerpoint/2010/main" val="1487594595"/>
              </p:ext>
            </p:extLst>
          </p:nvPr>
        </p:nvGraphicFramePr>
        <p:xfrm>
          <a:off x="7481454" y="4791376"/>
          <a:ext cx="3416531" cy="2011680"/>
        </p:xfrm>
        <a:graphic>
          <a:graphicData uri="http://schemas.openxmlformats.org/drawingml/2006/table">
            <a:tbl>
              <a:tblPr firstRow="1" bandRow="1">
                <a:tableStyleId>{5C22544A-7EE6-4342-B048-85BDC9FD1C3A}</a:tableStyleId>
              </a:tblPr>
              <a:tblGrid>
                <a:gridCol w="3416531">
                  <a:extLst>
                    <a:ext uri="{9D8B030D-6E8A-4147-A177-3AD203B41FA5}">
                      <a16:colId xmlns:a16="http://schemas.microsoft.com/office/drawing/2014/main" val="352606081"/>
                    </a:ext>
                  </a:extLst>
                </a:gridCol>
              </a:tblGrid>
              <a:tr h="1483711">
                <a:tc>
                  <a:txBody>
                    <a:bodyPr/>
                    <a:lstStyle/>
                    <a:p>
                      <a:r>
                        <a:rPr lang="en-GB" dirty="0"/>
                        <a:t>APP: </a:t>
                      </a:r>
                      <a:r>
                        <a:rPr lang="en-GB" dirty="0" err="1"/>
                        <a:t>A&amp;AH&amp;SocCareAPP</a:t>
                      </a:r>
                      <a:endParaRPr lang="en-GB" dirty="0"/>
                    </a:p>
                    <a:p>
                      <a:r>
                        <a:rPr lang="en-GB" dirty="0"/>
                        <a:t>SNAPCHAT: @a&amp;aSocCare</a:t>
                      </a:r>
                    </a:p>
                    <a:p>
                      <a:r>
                        <a:rPr lang="en-GB" dirty="0"/>
                        <a:t>INSTA: @a&amp;aSocCare</a:t>
                      </a:r>
                    </a:p>
                    <a:p>
                      <a:r>
                        <a:rPr lang="en-GB" dirty="0"/>
                        <a:t>NUMBER: 0121123123</a:t>
                      </a:r>
                    </a:p>
                    <a:p>
                      <a:r>
                        <a:rPr lang="en-GB" dirty="0"/>
                        <a:t>FAX: 0121012312</a:t>
                      </a:r>
                    </a:p>
                    <a:p>
                      <a:r>
                        <a:rPr lang="en-GB" dirty="0"/>
                        <a:t>EMAIL: a&amp;aSocCare@gmail.com</a:t>
                      </a:r>
                    </a:p>
                  </a:txBody>
                  <a:tcPr>
                    <a:solidFill>
                      <a:schemeClr val="bg1">
                        <a:lumMod val="50000"/>
                      </a:schemeClr>
                    </a:solidFill>
                  </a:tcPr>
                </a:tc>
                <a:extLst>
                  <a:ext uri="{0D108BD9-81ED-4DB2-BD59-A6C34878D82A}">
                    <a16:rowId xmlns:a16="http://schemas.microsoft.com/office/drawing/2014/main" val="98194666"/>
                  </a:ext>
                </a:extLst>
              </a:tr>
            </a:tbl>
          </a:graphicData>
        </a:graphic>
      </p:graphicFrame>
    </p:spTree>
    <p:extLst>
      <p:ext uri="{BB962C8B-B14F-4D97-AF65-F5344CB8AC3E}">
        <p14:creationId xmlns:p14="http://schemas.microsoft.com/office/powerpoint/2010/main" val="161654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EA217-5EB7-2C5C-0D75-448FCBD8BEED}"/>
              </a:ext>
            </a:extLst>
          </p:cNvPr>
          <p:cNvSpPr>
            <a:spLocks noGrp="1"/>
          </p:cNvSpPr>
          <p:nvPr>
            <p:ph type="title"/>
          </p:nvPr>
        </p:nvSpPr>
        <p:spPr/>
        <p:txBody>
          <a:bodyPr/>
          <a:lstStyle/>
          <a:p>
            <a:r>
              <a:rPr lang="en-GB" dirty="0"/>
              <a:t>Referral E</a:t>
            </a:r>
          </a:p>
        </p:txBody>
      </p:sp>
      <p:sp>
        <p:nvSpPr>
          <p:cNvPr id="3" name="Content Placeholder 2">
            <a:extLst>
              <a:ext uri="{FF2B5EF4-FFF2-40B4-BE49-F238E27FC236}">
                <a16:creationId xmlns:a16="http://schemas.microsoft.com/office/drawing/2014/main" id="{B49A5FFF-24A6-5F0A-9641-2A715D4217C8}"/>
              </a:ext>
            </a:extLst>
          </p:cNvPr>
          <p:cNvSpPr>
            <a:spLocks noGrp="1"/>
          </p:cNvSpPr>
          <p:nvPr>
            <p:ph idx="1"/>
          </p:nvPr>
        </p:nvSpPr>
        <p:spPr>
          <a:xfrm>
            <a:off x="1295400" y="2261062"/>
            <a:ext cx="9601200" cy="4114800"/>
          </a:xfrm>
        </p:spPr>
        <p:txBody>
          <a:bodyPr>
            <a:normAutofit fontScale="92500" lnSpcReduction="20000"/>
          </a:bodyPr>
          <a:lstStyle/>
          <a:p>
            <a:pPr marL="0" indent="0">
              <a:buNone/>
            </a:pPr>
            <a:endParaRPr lang="en-GB" dirty="0"/>
          </a:p>
          <a:p>
            <a:pPr marL="0" indent="0">
              <a:buNone/>
            </a:pPr>
            <a:r>
              <a:rPr lang="en-GB" dirty="0"/>
              <a:t>A referral is when a team arrange for another practitioner to provide a service that falls outside their professional competence (gmc-uk.org). </a:t>
            </a:r>
          </a:p>
          <a:p>
            <a:pPr marL="0" indent="0">
              <a:buNone/>
            </a:pPr>
            <a:r>
              <a:rPr lang="en-GB" dirty="0"/>
              <a:t>Therefore, this referral was made by an antisocial behaviour team to our team A&amp;A health and social care. The family has arrears on their rent. Emotionally, physically abuse and domestic violence from the father. </a:t>
            </a:r>
          </a:p>
          <a:p>
            <a:pPr marL="0" indent="0">
              <a:buNone/>
            </a:pPr>
            <a:r>
              <a:rPr lang="en-GB" dirty="0"/>
              <a:t>The two children are not attending school which are boys, one is the age of primary school and the other one is of secondary school. They both living with their mother who is suspected to be alcoholic. </a:t>
            </a:r>
          </a:p>
          <a:p>
            <a:endParaRPr lang="en-GB" dirty="0"/>
          </a:p>
          <a:p>
            <a:r>
              <a:rPr lang="en-GB" dirty="0">
                <a:hlinkClick r:id="rId2"/>
              </a:rPr>
              <a:t>https://www.gmc-uk.org/ethical-guidance/ethical-guidance-for-doctors/delegation-and-referral/delegation-and-referral</a:t>
            </a:r>
            <a:r>
              <a:rPr lang="en-GB" dirty="0"/>
              <a:t> [accessed 18 June 2023]</a:t>
            </a:r>
          </a:p>
          <a:p>
            <a:r>
              <a:rPr lang="en-GB" dirty="0">
                <a:hlinkClick r:id="rId3"/>
              </a:rPr>
              <a:t>https://www.shutterstock.com/image-vector/two-cartoon-sad-man-smiling-masks-178150115</a:t>
            </a:r>
            <a:r>
              <a:rPr lang="en-GB" dirty="0"/>
              <a:t> [accessed 18 June 2023]</a:t>
            </a:r>
          </a:p>
          <a:p>
            <a:pPr marL="0" indent="0">
              <a:buNone/>
            </a:pPr>
            <a:endParaRPr lang="en-GB" dirty="0"/>
          </a:p>
          <a:p>
            <a:endParaRPr lang="en-GB" dirty="0"/>
          </a:p>
          <a:p>
            <a:endParaRPr lang="en-GB" dirty="0"/>
          </a:p>
        </p:txBody>
      </p:sp>
      <p:pic>
        <p:nvPicPr>
          <p:cNvPr id="5" name="Picture 4">
            <a:extLst>
              <a:ext uri="{FF2B5EF4-FFF2-40B4-BE49-F238E27FC236}">
                <a16:creationId xmlns:a16="http://schemas.microsoft.com/office/drawing/2014/main" id="{B2D7E654-044C-137A-8D8C-7C509FD78011}"/>
              </a:ext>
            </a:extLst>
          </p:cNvPr>
          <p:cNvPicPr>
            <a:picLocks noChangeAspect="1"/>
          </p:cNvPicPr>
          <p:nvPr/>
        </p:nvPicPr>
        <p:blipFill>
          <a:blip r:embed="rId4"/>
          <a:stretch>
            <a:fillRect/>
          </a:stretch>
        </p:blipFill>
        <p:spPr>
          <a:xfrm>
            <a:off x="4912823" y="0"/>
            <a:ext cx="6932814" cy="2502131"/>
          </a:xfrm>
          <a:prstGeom prst="rect">
            <a:avLst/>
          </a:prstGeom>
        </p:spPr>
      </p:pic>
    </p:spTree>
    <p:extLst>
      <p:ext uri="{BB962C8B-B14F-4D97-AF65-F5344CB8AC3E}">
        <p14:creationId xmlns:p14="http://schemas.microsoft.com/office/powerpoint/2010/main" val="710489728"/>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0D187-3B06-D53B-0E98-A843EBFFF6CB}"/>
              </a:ext>
            </a:extLst>
          </p:cNvPr>
          <p:cNvSpPr>
            <a:spLocks noGrp="1"/>
          </p:cNvSpPr>
          <p:nvPr>
            <p:ph type="title"/>
          </p:nvPr>
        </p:nvSpPr>
        <p:spPr/>
        <p:txBody>
          <a:bodyPr/>
          <a:lstStyle/>
          <a:p>
            <a:r>
              <a:rPr lang="en-GB" dirty="0"/>
              <a:t>The aim </a:t>
            </a:r>
          </a:p>
        </p:txBody>
      </p:sp>
      <p:sp>
        <p:nvSpPr>
          <p:cNvPr id="3" name="Content Placeholder 2">
            <a:extLst>
              <a:ext uri="{FF2B5EF4-FFF2-40B4-BE49-F238E27FC236}">
                <a16:creationId xmlns:a16="http://schemas.microsoft.com/office/drawing/2014/main" id="{887B009E-9AFF-EB2E-0EFA-1E4C67975D5E}"/>
              </a:ext>
            </a:extLst>
          </p:cNvPr>
          <p:cNvSpPr>
            <a:spLocks noGrp="1"/>
          </p:cNvSpPr>
          <p:nvPr>
            <p:ph idx="1"/>
          </p:nvPr>
        </p:nvSpPr>
        <p:spPr/>
        <p:txBody>
          <a:bodyPr>
            <a:normAutofit/>
          </a:bodyPr>
          <a:lstStyle/>
          <a:p>
            <a:pPr marL="0" indent="0">
              <a:buNone/>
            </a:pPr>
            <a:r>
              <a:rPr lang="en-GB" dirty="0"/>
              <a:t>Our team is going to follow up the referral by arranging a home visit and do an assessment with the family, to assess their needs and create a plan.</a:t>
            </a:r>
          </a:p>
          <a:p>
            <a:pPr marL="0" indent="0">
              <a:buNone/>
            </a:pPr>
            <a:r>
              <a:rPr lang="en-GB" dirty="0"/>
              <a:t>According to (newham.gov.uk) An assessment is a conversation between the client and/or their advocate in order to understand the situation and needs. Together with a practitioner, the client will find out what assistance and support may be provided to lessen, postpone, or prevent their need for care and support now and in the future. </a:t>
            </a:r>
          </a:p>
          <a:p>
            <a:pPr marL="0" indent="0">
              <a:buNone/>
            </a:pPr>
            <a:r>
              <a:rPr lang="en-GB" dirty="0"/>
              <a:t>Therefore, our team will find out what can suit the family need and put things in place to prevent any escalation of the current situation.</a:t>
            </a:r>
          </a:p>
          <a:p>
            <a:pPr marL="0" indent="0">
              <a:buNone/>
            </a:pPr>
            <a:r>
              <a:rPr lang="en-GB" dirty="0">
                <a:hlinkClick r:id="rId2"/>
              </a:rPr>
              <a:t>https://www.newham.gov.uk/health-adult-social-care/what-we-do-1/2#:~:text=An%20assessment%20is%20a%20discussion,now%20and%20in%20the%20future</a:t>
            </a:r>
            <a:r>
              <a:rPr lang="en-GB" dirty="0"/>
              <a:t>. [accessed 16 June 2023]</a:t>
            </a:r>
          </a:p>
        </p:txBody>
      </p:sp>
    </p:spTree>
    <p:extLst>
      <p:ext uri="{BB962C8B-B14F-4D97-AF65-F5344CB8AC3E}">
        <p14:creationId xmlns:p14="http://schemas.microsoft.com/office/powerpoint/2010/main" val="1017707006"/>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D99C6-8849-5A7C-9100-E26A3553F262}"/>
              </a:ext>
            </a:extLst>
          </p:cNvPr>
          <p:cNvSpPr>
            <a:spLocks noGrp="1"/>
          </p:cNvSpPr>
          <p:nvPr>
            <p:ph type="title"/>
          </p:nvPr>
        </p:nvSpPr>
        <p:spPr/>
        <p:txBody>
          <a:bodyPr/>
          <a:lstStyle/>
          <a:p>
            <a:r>
              <a:rPr lang="en-GB" dirty="0"/>
              <a:t>Implication of the situation</a:t>
            </a:r>
          </a:p>
        </p:txBody>
      </p:sp>
      <p:sp>
        <p:nvSpPr>
          <p:cNvPr id="3" name="Content Placeholder 2">
            <a:extLst>
              <a:ext uri="{FF2B5EF4-FFF2-40B4-BE49-F238E27FC236}">
                <a16:creationId xmlns:a16="http://schemas.microsoft.com/office/drawing/2014/main" id="{0DA88FA3-67C5-BF80-A6E7-8BAAA799C7F2}"/>
              </a:ext>
            </a:extLst>
          </p:cNvPr>
          <p:cNvSpPr>
            <a:spLocks noGrp="1"/>
          </p:cNvSpPr>
          <p:nvPr>
            <p:ph idx="1"/>
          </p:nvPr>
        </p:nvSpPr>
        <p:spPr/>
        <p:txBody>
          <a:bodyPr>
            <a:normAutofit/>
          </a:bodyPr>
          <a:lstStyle/>
          <a:p>
            <a:pPr marL="0" indent="0">
              <a:buNone/>
            </a:pPr>
            <a:r>
              <a:rPr lang="en-GB" dirty="0"/>
              <a:t>Stress of not affording the rent as according to (who.int) stress is defined as a condition of anxiety or mental strain is brought on by a challenging situations. Children not going to school, the schools will be involved and the local school authorities which the parents can end up being fined.</a:t>
            </a:r>
          </a:p>
          <a:p>
            <a:pPr marL="0" indent="0">
              <a:buNone/>
            </a:pPr>
            <a:r>
              <a:rPr lang="en-GB" dirty="0"/>
              <a:t>Antisocial behaviour which can lead the boys being nuisance in the community.</a:t>
            </a:r>
          </a:p>
          <a:p>
            <a:pPr marL="0" indent="0">
              <a:buNone/>
            </a:pPr>
            <a:r>
              <a:rPr lang="en-GB" dirty="0"/>
              <a:t>Not at stable family because of the abuse in different forms.</a:t>
            </a:r>
          </a:p>
          <a:p>
            <a:pPr marL="0" indent="0">
              <a:buNone/>
            </a:pPr>
            <a:r>
              <a:rPr lang="en-GB" dirty="0"/>
              <a:t>Negative environment mother suspicion of drinking a lot. </a:t>
            </a:r>
          </a:p>
          <a:p>
            <a:pPr marL="0" indent="0">
              <a:buNone/>
            </a:pPr>
            <a:r>
              <a:rPr lang="en-GB" dirty="0"/>
              <a:t>Anger of not being able to control the situation</a:t>
            </a:r>
          </a:p>
          <a:p>
            <a:r>
              <a:rPr lang="en-GB" dirty="0"/>
              <a:t>https://www.who.int/news-room/questions-and-answers/item/stress</a:t>
            </a:r>
          </a:p>
        </p:txBody>
      </p:sp>
    </p:spTree>
    <p:extLst>
      <p:ext uri="{BB962C8B-B14F-4D97-AF65-F5344CB8AC3E}">
        <p14:creationId xmlns:p14="http://schemas.microsoft.com/office/powerpoint/2010/main" val="3354549151"/>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7CFFD-82E4-67F2-B2C6-5E5790D64934}"/>
              </a:ext>
            </a:extLst>
          </p:cNvPr>
          <p:cNvSpPr>
            <a:spLocks noGrp="1"/>
          </p:cNvSpPr>
          <p:nvPr>
            <p:ph type="title"/>
          </p:nvPr>
        </p:nvSpPr>
        <p:spPr/>
        <p:txBody>
          <a:bodyPr/>
          <a:lstStyle/>
          <a:p>
            <a:r>
              <a:rPr lang="en-GB" dirty="0"/>
              <a:t>the risk factors related to the mother suspected alcoholism</a:t>
            </a:r>
          </a:p>
        </p:txBody>
      </p:sp>
      <p:sp>
        <p:nvSpPr>
          <p:cNvPr id="3" name="Content Placeholder 2">
            <a:extLst>
              <a:ext uri="{FF2B5EF4-FFF2-40B4-BE49-F238E27FC236}">
                <a16:creationId xmlns:a16="http://schemas.microsoft.com/office/drawing/2014/main" id="{5C4AAD17-23BD-5CFD-AA39-A6AE78AC3391}"/>
              </a:ext>
            </a:extLst>
          </p:cNvPr>
          <p:cNvSpPr>
            <a:spLocks noGrp="1"/>
          </p:cNvSpPr>
          <p:nvPr>
            <p:ph idx="1"/>
          </p:nvPr>
        </p:nvSpPr>
        <p:spPr/>
        <p:txBody>
          <a:bodyPr>
            <a:normAutofit fontScale="92500" lnSpcReduction="20000"/>
          </a:bodyPr>
          <a:lstStyle/>
          <a:p>
            <a:pPr marL="0" indent="0">
              <a:buNone/>
            </a:pPr>
            <a:r>
              <a:rPr lang="en-GB" dirty="0"/>
              <a:t>The following points are based on (medicalnewstoday.com) Abuse of alcohol is associated with some stress hormones. When stress and anxiety are high, some people turn to alcohol in an effort to block out the chaos. The mother turned to alcohol because of the unstable life in the family.</a:t>
            </a:r>
          </a:p>
          <a:p>
            <a:pPr marL="0" indent="0">
              <a:buNone/>
            </a:pPr>
            <a:r>
              <a:rPr lang="en-GB" dirty="0"/>
              <a:t>The National Institute on Alcohol Abuse and Alcoholism (NIAAA) defines alcohol use disorder as an impaired capacity to cease or control alcohol use disregarding the detrimental effects on social, occupational, or health outcomes. the team understand that the mother was abusing alcohol in order not to think a lot about the family issues.</a:t>
            </a:r>
          </a:p>
          <a:p>
            <a:pPr marL="0" indent="0">
              <a:buNone/>
            </a:pPr>
            <a:r>
              <a:rPr lang="en-GB" dirty="0"/>
              <a:t>The mother is unable to know when or how to quit drinking due to her problems in the house. She spend a lot of time thinking about alcohol and she is unable to control how much she consume, even when it is substantially interfering with her life at home and financially. This can lead to the mother using the child benefits to buy alcohol than food and clothing.</a:t>
            </a:r>
          </a:p>
          <a:p>
            <a:pPr marL="0" indent="0">
              <a:buNone/>
            </a:pPr>
            <a:r>
              <a:rPr lang="en-GB" dirty="0"/>
              <a:t>How to treat alcoholism. [online]. Available at: https://www.medicalnewstoday.com/articles/157163#symptoms..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20389972"/>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90F1D-5196-9628-4B49-042A157CDB0B}"/>
              </a:ext>
            </a:extLst>
          </p:cNvPr>
          <p:cNvSpPr>
            <a:spLocks noGrp="1"/>
          </p:cNvSpPr>
          <p:nvPr>
            <p:ph type="title"/>
          </p:nvPr>
        </p:nvSpPr>
        <p:spPr/>
        <p:txBody>
          <a:bodyPr/>
          <a:lstStyle/>
          <a:p>
            <a:r>
              <a:rPr lang="en-GB" dirty="0"/>
              <a:t>the risk factors related to the children  </a:t>
            </a:r>
          </a:p>
        </p:txBody>
      </p:sp>
      <p:sp>
        <p:nvSpPr>
          <p:cNvPr id="3" name="Content Placeholder 2">
            <a:extLst>
              <a:ext uri="{FF2B5EF4-FFF2-40B4-BE49-F238E27FC236}">
                <a16:creationId xmlns:a16="http://schemas.microsoft.com/office/drawing/2014/main" id="{1A17428A-F4E2-1A63-7EA7-2BF8F4121B17}"/>
              </a:ext>
            </a:extLst>
          </p:cNvPr>
          <p:cNvSpPr>
            <a:spLocks noGrp="1"/>
          </p:cNvSpPr>
          <p:nvPr>
            <p:ph idx="1"/>
          </p:nvPr>
        </p:nvSpPr>
        <p:spPr/>
        <p:txBody>
          <a:bodyPr>
            <a:normAutofit fontScale="92500" lnSpcReduction="10000"/>
          </a:bodyPr>
          <a:lstStyle/>
          <a:p>
            <a:pPr marL="0" indent="0">
              <a:buNone/>
            </a:pPr>
            <a:r>
              <a:rPr lang="en-GB" dirty="0"/>
              <a:t>Children not going to school can lead to antisocial behaviour as there is no control or it can be due to unstable family life due to emotionally and physically abuse.</a:t>
            </a:r>
          </a:p>
          <a:p>
            <a:pPr marL="0" indent="0">
              <a:buNone/>
            </a:pPr>
            <a:r>
              <a:rPr lang="en-GB" dirty="0"/>
              <a:t>Stress is a normal human reaction that forces people to deal with risks and obstacles in their life therefore, anyone can go through periods of stress (who.int).</a:t>
            </a:r>
          </a:p>
          <a:p>
            <a:pPr marL="0" indent="0">
              <a:buNone/>
            </a:pPr>
            <a:r>
              <a:rPr lang="en-GB" dirty="0"/>
              <a:t>According to (psychology.iresearchnet.com) The term "antisocial behaviour" is used to describe a variety of actions that are damaging to other people. These actions include starting physical fights, bullying, deceiving others for personal gain, acting carelessly around others, and even committing crimes that do not directly harm others but have a detrimental impact on them indirectly. Which means the boys can end up being in the situations mentioned above.</a:t>
            </a:r>
          </a:p>
          <a:p>
            <a:pPr marL="0" indent="0">
              <a:buNone/>
            </a:pPr>
            <a:endParaRPr lang="en-GB" dirty="0"/>
          </a:p>
          <a:p>
            <a:r>
              <a:rPr lang="en-GB" dirty="0">
                <a:hlinkClick r:id="rId2"/>
              </a:rPr>
              <a:t>https://www.who.int/news-room/questions-and-answers/item/stress</a:t>
            </a:r>
            <a:endParaRPr lang="en-GB" dirty="0"/>
          </a:p>
          <a:p>
            <a:r>
              <a:rPr lang="en-GB" dirty="0"/>
              <a:t>https://psychology.iresearchnet.com/social-psychology/antisocial-behavior/</a:t>
            </a:r>
          </a:p>
          <a:p>
            <a:endParaRPr lang="en-GB" dirty="0"/>
          </a:p>
        </p:txBody>
      </p:sp>
    </p:spTree>
    <p:extLst>
      <p:ext uri="{BB962C8B-B14F-4D97-AF65-F5344CB8AC3E}">
        <p14:creationId xmlns:p14="http://schemas.microsoft.com/office/powerpoint/2010/main" val="2550405889"/>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5D30E-E382-7E31-3C1E-789D441BB0F7}"/>
              </a:ext>
            </a:extLst>
          </p:cNvPr>
          <p:cNvSpPr>
            <a:spLocks noGrp="1"/>
          </p:cNvSpPr>
          <p:nvPr>
            <p:ph type="title"/>
          </p:nvPr>
        </p:nvSpPr>
        <p:spPr>
          <a:xfrm>
            <a:off x="5156990" y="1746616"/>
            <a:ext cx="5739611" cy="1417552"/>
          </a:xfrm>
        </p:spPr>
        <p:txBody>
          <a:bodyPr vert="horz" lIns="91440" tIns="45720" rIns="91440" bIns="45720" rtlCol="0" anchor="ctr">
            <a:normAutofit/>
          </a:bodyPr>
          <a:lstStyle/>
          <a:p>
            <a:pPr>
              <a:lnSpc>
                <a:spcPct val="110000"/>
              </a:lnSpc>
            </a:pPr>
            <a:r>
              <a:rPr lang="en-US" sz="2600" kern="1200" cap="all" spc="500" baseline="0" dirty="0">
                <a:solidFill>
                  <a:schemeClr val="tx1"/>
                </a:solidFill>
                <a:latin typeface="+mj-lt"/>
                <a:ea typeface="+mj-ea"/>
                <a:cs typeface="+mj-cs"/>
              </a:rPr>
              <a:t>assessment of this family to improve the current situation </a:t>
            </a:r>
          </a:p>
        </p:txBody>
      </p:sp>
      <p:pic>
        <p:nvPicPr>
          <p:cNvPr id="4" name="Content Placeholder 3">
            <a:extLst>
              <a:ext uri="{FF2B5EF4-FFF2-40B4-BE49-F238E27FC236}">
                <a16:creationId xmlns:a16="http://schemas.microsoft.com/office/drawing/2014/main" id="{E2F7DE4F-57D7-B307-26D0-FA47240B6468}"/>
              </a:ext>
            </a:extLst>
          </p:cNvPr>
          <p:cNvPicPr>
            <a:picLocks noGrp="1" noChangeAspect="1"/>
          </p:cNvPicPr>
          <p:nvPr>
            <p:ph idx="1"/>
          </p:nvPr>
        </p:nvPicPr>
        <p:blipFill>
          <a:blip r:embed="rId2"/>
          <a:stretch>
            <a:fillRect/>
          </a:stretch>
        </p:blipFill>
        <p:spPr>
          <a:xfrm>
            <a:off x="960004" y="2074817"/>
            <a:ext cx="3684848" cy="2708363"/>
          </a:xfrm>
          <a:prstGeom prst="rect">
            <a:avLst/>
          </a:prstGeom>
          <a:noFill/>
        </p:spPr>
      </p:pic>
      <p:sp>
        <p:nvSpPr>
          <p:cNvPr id="11" name="Date Placeholder 12">
            <a:extLst>
              <a:ext uri="{FF2B5EF4-FFF2-40B4-BE49-F238E27FC236}">
                <a16:creationId xmlns:a16="http://schemas.microsoft.com/office/drawing/2014/main" id="{D0962E7D-B0F3-9F9F-886A-FECAD41C0FD4}"/>
              </a:ext>
            </a:extLst>
          </p:cNvPr>
          <p:cNvSpPr>
            <a:spLocks noGrp="1"/>
          </p:cNvSpPr>
          <p:nvPr>
            <p:ph type="dt" sz="half" idx="10"/>
          </p:nvPr>
        </p:nvSpPr>
        <p:spPr/>
        <p:txBody>
          <a:bodyPr/>
          <a:lstStyle/>
          <a:p>
            <a:pPr>
              <a:spcAft>
                <a:spcPts val="600"/>
              </a:spcAft>
            </a:pPr>
            <a:fld id="{32FFE4B1-E05E-43F1-8D04-E79D715A1F64}" type="datetime1">
              <a:rPr lang="en-US" smtClean="0"/>
              <a:pPr>
                <a:spcAft>
                  <a:spcPts val="600"/>
                </a:spcAft>
              </a:pPr>
              <a:t>6/23/2023</a:t>
            </a:fld>
            <a:endParaRPr lang="en-US"/>
          </a:p>
        </p:txBody>
      </p:sp>
      <p:sp>
        <p:nvSpPr>
          <p:cNvPr id="13" name="Footer Placeholder 13">
            <a:extLst>
              <a:ext uri="{FF2B5EF4-FFF2-40B4-BE49-F238E27FC236}">
                <a16:creationId xmlns:a16="http://schemas.microsoft.com/office/drawing/2014/main" id="{43407580-433D-D9D7-B9BA-851438EBA83F}"/>
              </a:ext>
            </a:extLst>
          </p:cNvPr>
          <p:cNvSpPr>
            <a:spLocks noGrp="1"/>
          </p:cNvSpPr>
          <p:nvPr>
            <p:ph type="ftr" sz="quarter" idx="11"/>
          </p:nvPr>
        </p:nvSpPr>
        <p:spPr/>
        <p:txBody>
          <a:bodyPr/>
          <a:lstStyle/>
          <a:p>
            <a:pPr>
              <a:spcAft>
                <a:spcPts val="600"/>
              </a:spcAft>
            </a:pPr>
            <a:r>
              <a:rPr lang="en-US"/>
              <a:t>Sample Footer Text</a:t>
            </a:r>
          </a:p>
        </p:txBody>
      </p:sp>
      <p:sp>
        <p:nvSpPr>
          <p:cNvPr id="15" name="Slide Number Placeholder 14">
            <a:extLst>
              <a:ext uri="{FF2B5EF4-FFF2-40B4-BE49-F238E27FC236}">
                <a16:creationId xmlns:a16="http://schemas.microsoft.com/office/drawing/2014/main" id="{D30DAEC9-1C4F-2AF8-D57C-6287E3771FB1}"/>
              </a:ext>
            </a:extLst>
          </p:cNvPr>
          <p:cNvSpPr>
            <a:spLocks noGrp="1"/>
          </p:cNvSpPr>
          <p:nvPr>
            <p:ph type="sldNum" sz="quarter" idx="12"/>
          </p:nvPr>
        </p:nvSpPr>
        <p:spPr/>
        <p:txBody>
          <a:bodyPr/>
          <a:lstStyle/>
          <a:p>
            <a:pPr>
              <a:spcAft>
                <a:spcPts val="600"/>
              </a:spcAft>
            </a:pPr>
            <a:fld id="{1437450A-6C25-4B4D-B27D-E1E9B2CE4682}" type="slidenum">
              <a:rPr lang="en-US" smtClean="0"/>
              <a:pPr>
                <a:spcAft>
                  <a:spcPts val="600"/>
                </a:spcAft>
              </a:pPr>
              <a:t>8</a:t>
            </a:fld>
            <a:endParaRPr lang="en-US"/>
          </a:p>
        </p:txBody>
      </p:sp>
      <p:sp>
        <p:nvSpPr>
          <p:cNvPr id="6" name="TextBox 5">
            <a:extLst>
              <a:ext uri="{FF2B5EF4-FFF2-40B4-BE49-F238E27FC236}">
                <a16:creationId xmlns:a16="http://schemas.microsoft.com/office/drawing/2014/main" id="{AD85DCCD-ED8C-4FF8-CA66-0C690E946593}"/>
              </a:ext>
            </a:extLst>
          </p:cNvPr>
          <p:cNvSpPr txBox="1"/>
          <p:nvPr/>
        </p:nvSpPr>
        <p:spPr>
          <a:xfrm>
            <a:off x="6096001" y="3311012"/>
            <a:ext cx="4800600" cy="2594487"/>
          </a:xfrm>
        </p:spPr>
        <p:txBody>
          <a:bodyPr vert="horz" lIns="91440" tIns="45720" rIns="91440" bIns="45720" rtlCol="0">
            <a:normAutofit fontScale="85000" lnSpcReduction="20000"/>
          </a:bodyPr>
          <a:lstStyle/>
          <a:p>
            <a:pPr>
              <a:lnSpc>
                <a:spcPct val="110000"/>
              </a:lnSpc>
              <a:spcAft>
                <a:spcPts val="600"/>
              </a:spcAft>
            </a:pPr>
            <a:r>
              <a:rPr lang="en-US" dirty="0"/>
              <a:t>Working Together to Safeguard Children 2018 (publishing.service.gov.uk)</a:t>
            </a:r>
          </a:p>
          <a:p>
            <a:pPr>
              <a:lnSpc>
                <a:spcPct val="110000"/>
              </a:lnSpc>
              <a:spcAft>
                <a:spcPts val="600"/>
              </a:spcAft>
            </a:pPr>
            <a:endParaRPr lang="en-US" dirty="0"/>
          </a:p>
          <a:p>
            <a:pPr>
              <a:lnSpc>
                <a:spcPct val="110000"/>
              </a:lnSpc>
              <a:spcAft>
                <a:spcPts val="600"/>
              </a:spcAft>
            </a:pPr>
            <a:r>
              <a:rPr lang="en-US" dirty="0"/>
              <a:t>Picture from </a:t>
            </a:r>
            <a:r>
              <a:rPr lang="en-GB" dirty="0"/>
              <a:t>BMHP5004 Children, Young people and Families Safeguarding slide 11</a:t>
            </a:r>
          </a:p>
          <a:p>
            <a:pPr>
              <a:lnSpc>
                <a:spcPct val="110000"/>
              </a:lnSpc>
              <a:spcAft>
                <a:spcPts val="600"/>
              </a:spcAft>
            </a:pPr>
            <a:endParaRPr lang="en-US" dirty="0"/>
          </a:p>
          <a:p>
            <a:pPr>
              <a:lnSpc>
                <a:spcPct val="110000"/>
              </a:lnSpc>
              <a:spcAft>
                <a:spcPts val="600"/>
              </a:spcAft>
            </a:pPr>
            <a:r>
              <a:rPr lang="en-US" dirty="0"/>
              <a:t>Keeping children safe in education: information for all school and college staff (publishing.service.gov.uk)</a:t>
            </a:r>
          </a:p>
          <a:p>
            <a:pPr>
              <a:lnSpc>
                <a:spcPct val="110000"/>
              </a:lnSpc>
              <a:spcAft>
                <a:spcPts val="600"/>
              </a:spcAft>
            </a:pPr>
            <a:r>
              <a:rPr lang="en-US" dirty="0"/>
              <a:t>Safeguarding adults | SCIE</a:t>
            </a:r>
          </a:p>
        </p:txBody>
      </p:sp>
    </p:spTree>
    <p:extLst>
      <p:ext uri="{BB962C8B-B14F-4D97-AF65-F5344CB8AC3E}">
        <p14:creationId xmlns:p14="http://schemas.microsoft.com/office/powerpoint/2010/main" val="896885713"/>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B6A22-EAAA-D2BE-570B-F083CD1FD756}"/>
              </a:ext>
            </a:extLst>
          </p:cNvPr>
          <p:cNvSpPr>
            <a:spLocks noGrp="1"/>
          </p:cNvSpPr>
          <p:nvPr>
            <p:ph type="title"/>
          </p:nvPr>
        </p:nvSpPr>
        <p:spPr/>
        <p:txBody>
          <a:bodyPr/>
          <a:lstStyle/>
          <a:p>
            <a:r>
              <a:rPr lang="en-GB" dirty="0"/>
              <a:t>Maslow's hierarchy of needs </a:t>
            </a:r>
          </a:p>
        </p:txBody>
      </p:sp>
      <p:sp>
        <p:nvSpPr>
          <p:cNvPr id="3" name="Content Placeholder 2">
            <a:extLst>
              <a:ext uri="{FF2B5EF4-FFF2-40B4-BE49-F238E27FC236}">
                <a16:creationId xmlns:a16="http://schemas.microsoft.com/office/drawing/2014/main" id="{6D2BA2FF-5711-77B7-BA9B-2D31813EAB4E}"/>
              </a:ext>
            </a:extLst>
          </p:cNvPr>
          <p:cNvSpPr>
            <a:spLocks noGrp="1"/>
          </p:cNvSpPr>
          <p:nvPr>
            <p:ph idx="1"/>
          </p:nvPr>
        </p:nvSpPr>
        <p:spPr/>
        <p:txBody>
          <a:bodyPr>
            <a:normAutofit/>
          </a:bodyPr>
          <a:lstStyle/>
          <a:p>
            <a:pPr marL="0" indent="0">
              <a:buNone/>
            </a:pPr>
            <a:r>
              <a:rPr lang="en-GB" dirty="0"/>
              <a:t>Maslow's hierarchy of needs is a psychological theory of motivation that includes a five-tier model of human needs that is frequently represented as levels within a pyramid. The needs are as follows, going along the hierarchy of importance: physiological (clothing and food) Prior to addressing higher wants, people must attend to lower needs in the hierarchy.</a:t>
            </a:r>
          </a:p>
          <a:p>
            <a:pPr marL="0" indent="0">
              <a:buNone/>
            </a:pPr>
            <a:r>
              <a:rPr lang="en-GB" dirty="0"/>
              <a:t>The family needs to start from basic needs. This will require multi agencies to provide the needs and wants of the family and individuals, from the lower hierarchy to higher hierarchy of Maslow. Local governments are required under section 10 of the Children Act 2004 to foster inter-agency cooperation in order to improve the welfare of all children. </a:t>
            </a:r>
          </a:p>
          <a:p>
            <a:pPr marL="0" indent="0">
              <a:buNone/>
            </a:pPr>
            <a:r>
              <a:rPr lang="en-GB" dirty="0">
                <a:hlinkClick r:id="rId2"/>
              </a:rPr>
              <a:t>https://www.simplypsychology.org/maslow.html</a:t>
            </a:r>
            <a:endParaRPr lang="en-GB" dirty="0"/>
          </a:p>
          <a:p>
            <a:pPr marL="0" indent="0">
              <a:buNone/>
            </a:pPr>
            <a:r>
              <a:rPr lang="en-GB" dirty="0"/>
              <a:t>Working Together to Safeguard Children 2018 (publishing.service.gov.uk) </a:t>
            </a:r>
          </a:p>
        </p:txBody>
      </p:sp>
    </p:spTree>
    <p:extLst>
      <p:ext uri="{BB962C8B-B14F-4D97-AF65-F5344CB8AC3E}">
        <p14:creationId xmlns:p14="http://schemas.microsoft.com/office/powerpoint/2010/main" val="3468504375"/>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3F56A-3E01-C836-66C0-87EE4FF5DCFF}"/>
              </a:ext>
            </a:extLst>
          </p:cNvPr>
          <p:cNvSpPr>
            <a:spLocks noGrp="1"/>
          </p:cNvSpPr>
          <p:nvPr>
            <p:ph type="title"/>
          </p:nvPr>
        </p:nvSpPr>
        <p:spPr/>
        <p:txBody>
          <a:bodyPr/>
          <a:lstStyle/>
          <a:p>
            <a:r>
              <a:rPr lang="en-GB" dirty="0"/>
              <a:t>Teams and services to be involved</a:t>
            </a:r>
          </a:p>
        </p:txBody>
      </p:sp>
      <p:sp>
        <p:nvSpPr>
          <p:cNvPr id="3" name="Content Placeholder 2">
            <a:extLst>
              <a:ext uri="{FF2B5EF4-FFF2-40B4-BE49-F238E27FC236}">
                <a16:creationId xmlns:a16="http://schemas.microsoft.com/office/drawing/2014/main" id="{BFDA107D-9CE4-5D63-FEEE-C4DFF92FC2FC}"/>
              </a:ext>
            </a:extLst>
          </p:cNvPr>
          <p:cNvSpPr>
            <a:spLocks noGrp="1"/>
          </p:cNvSpPr>
          <p:nvPr>
            <p:ph idx="1"/>
          </p:nvPr>
        </p:nvSpPr>
        <p:spPr/>
        <p:txBody>
          <a:bodyPr>
            <a:normAutofit fontScale="92500" lnSpcReduction="10000"/>
          </a:bodyPr>
          <a:lstStyle/>
          <a:p>
            <a:pPr marL="0" indent="0">
              <a:buNone/>
            </a:pPr>
            <a:r>
              <a:rPr lang="en-GB" dirty="0"/>
              <a:t>What are CAMHS? Child and Adolescent Mental Health Services (CAMHS) are services that support young people experiencing poor mental health, or difficult feelings or experiences. CAMHS can work with schools, charities and local authorities (birmingham.gov.uk).</a:t>
            </a:r>
          </a:p>
          <a:p>
            <a:pPr marL="0" indent="0">
              <a:buNone/>
            </a:pPr>
            <a:r>
              <a:rPr lang="en-GB" dirty="0"/>
              <a:t>A helpful acronym to remember the 5 parts is SHEEP – Every child shall be: Safe, Healthy, Enjoy/Achieve, Economic, Positive contribution. Each of these aims is subject to a detailed framework whereby multi-agency partnerships work together to achieve the objectives of the initiative. </a:t>
            </a:r>
          </a:p>
          <a:p>
            <a:pPr marL="0" indent="0">
              <a:buNone/>
            </a:pPr>
            <a:r>
              <a:rPr lang="en-GB" dirty="0"/>
              <a:t>For the mother she will benefit from her GP as it is a fantastic place to start. For her to be as accurate and truthful as she can when describing how much she drink and any issues it might be causing her (nhs.uk).</a:t>
            </a:r>
          </a:p>
          <a:p>
            <a:r>
              <a:rPr lang="en-GB" dirty="0">
                <a:hlinkClick r:id="rId2"/>
              </a:rPr>
              <a:t>https://www.nhs.uk/live-well/alcohol-advice/alcohol-support/</a:t>
            </a:r>
            <a:r>
              <a:rPr lang="en-GB" dirty="0"/>
              <a:t> </a:t>
            </a:r>
          </a:p>
          <a:p>
            <a:r>
              <a:rPr lang="en-GB" dirty="0"/>
              <a:t>https://www.birmingham.gov.uk/info/20019/children_young_people_and_families</a:t>
            </a:r>
          </a:p>
        </p:txBody>
      </p:sp>
    </p:spTree>
    <p:extLst>
      <p:ext uri="{BB962C8B-B14F-4D97-AF65-F5344CB8AC3E}">
        <p14:creationId xmlns:p14="http://schemas.microsoft.com/office/powerpoint/2010/main" val="2536837418"/>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46057-DC36-54EA-0C0C-6AC5B662D258}"/>
              </a:ext>
            </a:extLst>
          </p:cNvPr>
          <p:cNvSpPr>
            <a:spLocks noGrp="1"/>
          </p:cNvSpPr>
          <p:nvPr>
            <p:ph type="title"/>
          </p:nvPr>
        </p:nvSpPr>
        <p:spPr>
          <a:xfrm>
            <a:off x="1295400" y="1"/>
            <a:ext cx="9601200" cy="906086"/>
          </a:xfrm>
        </p:spPr>
        <p:txBody>
          <a:bodyPr/>
          <a:lstStyle/>
          <a:p>
            <a:r>
              <a:rPr lang="en-GB" dirty="0"/>
              <a:t>Recommendations </a:t>
            </a:r>
          </a:p>
        </p:txBody>
      </p:sp>
      <p:sp>
        <p:nvSpPr>
          <p:cNvPr id="3" name="Content Placeholder 2">
            <a:extLst>
              <a:ext uri="{FF2B5EF4-FFF2-40B4-BE49-F238E27FC236}">
                <a16:creationId xmlns:a16="http://schemas.microsoft.com/office/drawing/2014/main" id="{C4EA1C84-C240-2815-A77A-697D8A88ABB6}"/>
              </a:ext>
            </a:extLst>
          </p:cNvPr>
          <p:cNvSpPr>
            <a:spLocks noGrp="1"/>
          </p:cNvSpPr>
          <p:nvPr>
            <p:ph idx="1"/>
          </p:nvPr>
        </p:nvSpPr>
        <p:spPr>
          <a:xfrm>
            <a:off x="130629" y="723207"/>
            <a:ext cx="11364685" cy="5860473"/>
          </a:xfrm>
        </p:spPr>
        <p:txBody>
          <a:bodyPr>
            <a:normAutofit fontScale="92500" lnSpcReduction="20000"/>
          </a:bodyPr>
          <a:lstStyle/>
          <a:p>
            <a:r>
              <a:rPr lang="en-GB" dirty="0"/>
              <a:t>For the BBC children in need to support the children and young people's mental health in the early stages of experiencing difficulties and before those difficulties deteriorate, BBC Children in Need knows that early intervention is key. By way of the mental health initiative of BBC Children in Need, bbcchildreninneed.co.uk/ </a:t>
            </a:r>
          </a:p>
          <a:p>
            <a:r>
              <a:rPr lang="en-GB" dirty="0"/>
              <a:t>For the mother we will recommend the detoxification which comes first in a therapy plan. Limiting withdrawal symptoms and removing the alcohol from the body.</a:t>
            </a:r>
          </a:p>
          <a:p>
            <a:r>
              <a:rPr lang="en-GB" dirty="0"/>
              <a:t>According to the Substance Abuse and Mental Health Services Administration (SAMHSA), a treatment place will be 80% of the time utilise substances to lessen withdrawal symptoms (medicalnewstoday.com). </a:t>
            </a:r>
          </a:p>
          <a:p>
            <a:r>
              <a:rPr lang="en-GB" dirty="0"/>
              <a:t>For the father to be referred to anger management</a:t>
            </a:r>
          </a:p>
          <a:p>
            <a:r>
              <a:rPr lang="en-GB" dirty="0"/>
              <a:t>For the family according to (transform.england.nhs.uk) A multidisciplinary team (MDT) is a collection of healthcare specialists from different organisations and professions (such as general practitioners, social workers, and nurses) that work together to decide how best to treat specific with the family and as them individual. MDTs are used in both healthcare and care sectors. Therefore, our team will refer the children, the mother, the father and the family to the services they need for their needs and wants. Like social inclusion, rehabilitation, counselling, debt adviser, wellbeing team, and so on</a:t>
            </a:r>
          </a:p>
          <a:p>
            <a:r>
              <a:rPr lang="en-GB" dirty="0"/>
              <a:t>BBC Children in Need, available at </a:t>
            </a:r>
            <a:r>
              <a:rPr lang="en-GB" dirty="0">
                <a:hlinkClick r:id="rId2"/>
              </a:rPr>
              <a:t>https://www.bbcchildreninneed.co.uk/changing-lives/behind-the-bandana/why-conversations-are-a-brilliant-way-to-keep-a-childs-mental-health-on-track</a:t>
            </a:r>
            <a:endParaRPr lang="en-GB" dirty="0"/>
          </a:p>
          <a:p>
            <a:r>
              <a:rPr lang="en-GB" dirty="0"/>
              <a:t>Addiction treatment: First steps, types, and medications. [online]. Available at: </a:t>
            </a:r>
            <a:r>
              <a:rPr lang="en-GB" dirty="0">
                <a:hlinkClick r:id="rId3"/>
              </a:rPr>
              <a:t>https://www.medicalnewstoday.com/articles/323468?utm_source=</a:t>
            </a:r>
            <a:r>
              <a:rPr lang="en-GB" dirty="0" err="1">
                <a:hlinkClick r:id="rId3"/>
              </a:rPr>
              <a:t>ReadNext#detoxification</a:t>
            </a:r>
            <a:r>
              <a:rPr lang="en-GB" dirty="0"/>
              <a:t>..</a:t>
            </a:r>
          </a:p>
          <a:p>
            <a:r>
              <a:rPr lang="en-GB" dirty="0"/>
              <a:t>Information sharing in Multidisciplinary Teams (MDTs) - NHS Transformation Directorate. [online]. Available at: https://transform.england.nhs.uk/information-governance/guidance/information-governance-guidance-support-multidisciplinary-teams-mdts/..</a:t>
            </a:r>
          </a:p>
          <a:p>
            <a:endParaRPr lang="en-GB" dirty="0"/>
          </a:p>
        </p:txBody>
      </p:sp>
    </p:spTree>
    <p:extLst>
      <p:ext uri="{BB962C8B-B14F-4D97-AF65-F5344CB8AC3E}">
        <p14:creationId xmlns:p14="http://schemas.microsoft.com/office/powerpoint/2010/main" val="3435225040"/>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7D036-CE2F-297C-8ED2-620C61F2159F}"/>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3416365E-E1EB-1C63-4AF5-D944205A74A5}"/>
              </a:ext>
            </a:extLst>
          </p:cNvPr>
          <p:cNvSpPr>
            <a:spLocks noGrp="1"/>
          </p:cNvSpPr>
          <p:nvPr>
            <p:ph idx="1"/>
          </p:nvPr>
        </p:nvSpPr>
        <p:spPr>
          <a:xfrm>
            <a:off x="-53788" y="1813432"/>
            <a:ext cx="10950388" cy="4979253"/>
          </a:xfrm>
        </p:spPr>
        <p:txBody>
          <a:bodyPr>
            <a:normAutofit fontScale="85000" lnSpcReduction="10000"/>
          </a:bodyPr>
          <a:lstStyle/>
          <a:p>
            <a:r>
              <a:rPr lang="en-GB" dirty="0"/>
              <a:t>Addiction treatment: First steps, types, and medications. [online]. Available at: </a:t>
            </a:r>
            <a:r>
              <a:rPr lang="en-GB" dirty="0">
                <a:hlinkClick r:id="rId2"/>
              </a:rPr>
              <a:t>https://www.medicalnewstoday.com/articles/323468?utm_source=ReadNext#detoxification</a:t>
            </a:r>
            <a:r>
              <a:rPr lang="en-GB" dirty="0"/>
              <a:t>. [accessed 16 June 2023]</a:t>
            </a:r>
          </a:p>
          <a:p>
            <a:endParaRPr lang="en-GB" dirty="0"/>
          </a:p>
          <a:p>
            <a:r>
              <a:rPr lang="en-GB" dirty="0"/>
              <a:t>BBC Children in Need, available at </a:t>
            </a:r>
            <a:r>
              <a:rPr lang="en-GB" dirty="0">
                <a:hlinkClick r:id="rId3"/>
              </a:rPr>
              <a:t>https://www.bbcchildreninneed.co.uk/changing-lives/behind-the-bandana/why-conversations-are-a-brilliant-way-to-keep-a-childs-mental-health-on-track</a:t>
            </a:r>
            <a:r>
              <a:rPr lang="en-GB" dirty="0"/>
              <a:t> [</a:t>
            </a:r>
            <a:r>
              <a:rPr lang="en-GB"/>
              <a:t>accessed 10 </a:t>
            </a:r>
            <a:r>
              <a:rPr lang="en-GB" dirty="0"/>
              <a:t>June 2023]</a:t>
            </a:r>
          </a:p>
          <a:p>
            <a:r>
              <a:rPr lang="en-GB" dirty="0"/>
              <a:t>HM Government (2018) Working Together to Safeguard Children </a:t>
            </a:r>
            <a:r>
              <a:rPr lang="en-GB" dirty="0">
                <a:hlinkClick r:id="rId4"/>
              </a:rPr>
              <a:t>https://assets.publishing.service.gov.uk/government/uploads/system/uploads/attachment_data/file/942454/Working_together_to_safeguard_children_inter_agency_guidance.pdf</a:t>
            </a:r>
            <a:r>
              <a:rPr lang="en-GB" dirty="0"/>
              <a:t> [accessed 11 June 2023]</a:t>
            </a:r>
          </a:p>
          <a:p>
            <a:r>
              <a:rPr lang="en-GB" dirty="0"/>
              <a:t>How to treat alcoholism. [online]. Available at: </a:t>
            </a:r>
            <a:r>
              <a:rPr lang="en-GB" dirty="0">
                <a:hlinkClick r:id="rId5"/>
              </a:rPr>
              <a:t>https://www.medicalnewstoday.com/articles/157163#symptoms</a:t>
            </a:r>
            <a:r>
              <a:rPr lang="en-GB" dirty="0"/>
              <a:t> [accessed 14 June 2023]</a:t>
            </a:r>
          </a:p>
          <a:p>
            <a:r>
              <a:rPr lang="en-GB" dirty="0"/>
              <a:t>https://psychology.iresearchnet.com/social-psychology/antisocial-behavior/https://www.nhs.uk/live-well/alcohol-advice/alcohol-support[accessed 16 June 2023]</a:t>
            </a:r>
          </a:p>
          <a:p>
            <a:r>
              <a:rPr lang="en-GB" dirty="0">
                <a:hlinkClick r:id="rId6"/>
              </a:rPr>
              <a:t>https://www.birmingham.gov.uk/info/20019/children_young_people_and_families</a:t>
            </a:r>
            <a:r>
              <a:rPr lang="en-GB" dirty="0"/>
              <a:t> [accessed 22 June 2023]</a:t>
            </a:r>
          </a:p>
          <a:p>
            <a:r>
              <a:rPr lang="en-GB" dirty="0"/>
              <a:t>https://www.gmc-uk.org/ethical-guidance/ethical-guidance-for-doctors/delegation-an d-referral/delegation-and-referral [accessed 18 June 2023]</a:t>
            </a:r>
          </a:p>
          <a:p>
            <a:r>
              <a:rPr lang="en-GB" dirty="0"/>
              <a:t>https://www.newham.gov.uk/health-adult-social-care/what-we-do-1/2#:~:text=An%20assessment%20is%20a%20discussion,now%20and%20in%20the%20future. [accessed 21 June 2023]</a:t>
            </a:r>
          </a:p>
          <a:p>
            <a:endParaRPr lang="en-GB" dirty="0"/>
          </a:p>
          <a:p>
            <a:endParaRPr lang="en-GB" dirty="0"/>
          </a:p>
          <a:p>
            <a:endParaRPr lang="en-GB" dirty="0"/>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3668397228"/>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9609F-DFFC-93FB-1D9A-E4D8A1B07FD1}"/>
              </a:ext>
            </a:extLst>
          </p:cNvPr>
          <p:cNvSpPr>
            <a:spLocks noGrp="1"/>
          </p:cNvSpPr>
          <p:nvPr>
            <p:ph type="title"/>
          </p:nvPr>
        </p:nvSpPr>
        <p:spPr/>
        <p:txBody>
          <a:bodyPr/>
          <a:lstStyle/>
          <a:p>
            <a:r>
              <a:rPr lang="en-GB" dirty="0" err="1"/>
              <a:t>Refference</a:t>
            </a:r>
            <a:r>
              <a:rPr lang="en-GB" dirty="0"/>
              <a:t> </a:t>
            </a:r>
          </a:p>
        </p:txBody>
      </p:sp>
      <p:sp>
        <p:nvSpPr>
          <p:cNvPr id="3" name="Content Placeholder 2">
            <a:extLst>
              <a:ext uri="{FF2B5EF4-FFF2-40B4-BE49-F238E27FC236}">
                <a16:creationId xmlns:a16="http://schemas.microsoft.com/office/drawing/2014/main" id="{7CF117A4-7DE3-D4C9-7FE6-712B8ADA9298}"/>
              </a:ext>
            </a:extLst>
          </p:cNvPr>
          <p:cNvSpPr>
            <a:spLocks noGrp="1"/>
          </p:cNvSpPr>
          <p:nvPr>
            <p:ph idx="1"/>
          </p:nvPr>
        </p:nvSpPr>
        <p:spPr/>
        <p:txBody>
          <a:bodyPr>
            <a:normAutofit fontScale="85000" lnSpcReduction="20000"/>
          </a:bodyPr>
          <a:lstStyle/>
          <a:p>
            <a:r>
              <a:rPr lang="en-GB" dirty="0"/>
              <a:t>https://www.nhs.uk/live-well/alcohol-advice/alcohol-support/ </a:t>
            </a:r>
          </a:p>
          <a:p>
            <a:r>
              <a:rPr lang="en-GB" dirty="0"/>
              <a:t>https://www.shutterstock.com/image-vector/two-cartoon-sad-man-smiling-masks-178150115 [accessed 18 June 2023]</a:t>
            </a:r>
          </a:p>
          <a:p>
            <a:r>
              <a:rPr lang="en-GB" dirty="0">
                <a:hlinkClick r:id="rId2"/>
              </a:rPr>
              <a:t>https://www.simplypsychology.org/maslow.html</a:t>
            </a:r>
            <a:r>
              <a:rPr lang="en-GB" dirty="0"/>
              <a:t> [accessed 16 June 2023]</a:t>
            </a:r>
          </a:p>
          <a:p>
            <a:r>
              <a:rPr lang="en-GB" dirty="0">
                <a:hlinkClick r:id="rId3"/>
              </a:rPr>
              <a:t>https://www.who.int/news-room/questions-and-answers/item/stress</a:t>
            </a:r>
            <a:r>
              <a:rPr lang="en-GB" dirty="0"/>
              <a:t> [accessed 21 June 2023]</a:t>
            </a:r>
          </a:p>
          <a:p>
            <a:r>
              <a:rPr lang="en-GB" dirty="0"/>
              <a:t>Information sharing in Multidisciplinary Teams (MDTs) - NHS Transformation Directorate. [online]. Available at: https://transform.england.nhs.uk/information-governance/guidance/information-governance-guidance-support-multidisciplinary-teams-mdts/. [accessed 20 June 2023]</a:t>
            </a:r>
          </a:p>
          <a:p>
            <a:r>
              <a:rPr lang="en-GB" dirty="0"/>
              <a:t>Keeping children safe in education: information for all school and college staff (publishing.service.gov.uk)</a:t>
            </a:r>
          </a:p>
          <a:p>
            <a:r>
              <a:rPr lang="en-GB" dirty="0"/>
              <a:t>Safeguarding adults | SCIE [accessed 14 June 2023]</a:t>
            </a:r>
          </a:p>
          <a:p>
            <a:r>
              <a:rPr lang="en-GB" dirty="0"/>
              <a:t>Working Together to Safeguard Children 2018 (publishing.service.gov.uk) [accessed 17 June 2023]</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772828944"/>
      </p:ext>
    </p:extLst>
  </p:cSld>
  <p:clrMapOvr>
    <a:masterClrMapping/>
  </p:clrMapOvr>
  <p:transition spd="slow">
    <p:push dir="u"/>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6247</TotalTime>
  <Words>2164</Words>
  <Application>Microsoft Office PowerPoint</Application>
  <PresentationFormat>Widescreen</PresentationFormat>
  <Paragraphs>114</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Trebuchet MS</vt:lpstr>
      <vt:lpstr>Wingdings 3</vt:lpstr>
      <vt:lpstr>Facet</vt:lpstr>
      <vt:lpstr>Case study E Ataa Sarpong 2027066 Amanda Socikwa 2128581 </vt:lpstr>
      <vt:lpstr>A&amp;A HEALTH AND SOCIAL CARE first point for referrals for children, young adults and families </vt:lpstr>
      <vt:lpstr>Referral E</vt:lpstr>
      <vt:lpstr>The aim </vt:lpstr>
      <vt:lpstr>Implication of the situation</vt:lpstr>
      <vt:lpstr>the risk factors related to the mother suspected alcoholism</vt:lpstr>
      <vt:lpstr>the risk factors related to the children  </vt:lpstr>
      <vt:lpstr>assessment of this family to improve the current situation </vt:lpstr>
      <vt:lpstr>Maslow's hierarchy of needs </vt:lpstr>
      <vt:lpstr>Teams and services to be involved</vt:lpstr>
      <vt:lpstr>Recommendations </vt:lpstr>
      <vt:lpstr>References </vt:lpstr>
      <vt:lpstr>Refference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E Ataa Sarpong 2027066 Amanda Socikwa 2128581 </dc:title>
  <dc:creator>Nomathemba Socikwa (2128581)</dc:creator>
  <cp:lastModifiedBy>Nomathemba Socikwa (2128581)</cp:lastModifiedBy>
  <cp:revision>1</cp:revision>
  <dcterms:created xsi:type="dcterms:W3CDTF">2023-06-10T10:38:59Z</dcterms:created>
  <dcterms:modified xsi:type="dcterms:W3CDTF">2023-06-23T08:25:59Z</dcterms:modified>
</cp:coreProperties>
</file>