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4.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5.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3"/>
    <p:sldMasterId id="2147483656" r:id="rId4"/>
    <p:sldMasterId id="2147483658" r:id="rId5"/>
    <p:sldMasterId id="2147483662" r:id="rId6"/>
    <p:sldMasterId id="2147483736" r:id="rId7"/>
    <p:sldMasterId id="2147483666" r:id="rId8"/>
  </p:sldMasterIdLst>
  <p:notesMasterIdLst>
    <p:notesMasterId r:id="rId37"/>
  </p:notesMasterIdLst>
  <p:sldIdLst>
    <p:sldId id="452" r:id="rId9"/>
    <p:sldId id="457" r:id="rId10"/>
    <p:sldId id="458" r:id="rId11"/>
    <p:sldId id="449" r:id="rId12"/>
    <p:sldId id="453" r:id="rId13"/>
    <p:sldId id="454" r:id="rId14"/>
    <p:sldId id="472" r:id="rId15"/>
    <p:sldId id="456" r:id="rId16"/>
    <p:sldId id="455" r:id="rId17"/>
    <p:sldId id="459" r:id="rId18"/>
    <p:sldId id="462" r:id="rId19"/>
    <p:sldId id="463" r:id="rId20"/>
    <p:sldId id="460" r:id="rId21"/>
    <p:sldId id="461" r:id="rId22"/>
    <p:sldId id="464" r:id="rId23"/>
    <p:sldId id="466" r:id="rId24"/>
    <p:sldId id="467" r:id="rId25"/>
    <p:sldId id="295" r:id="rId26"/>
    <p:sldId id="468" r:id="rId27"/>
    <p:sldId id="469" r:id="rId28"/>
    <p:sldId id="470" r:id="rId29"/>
    <p:sldId id="471" r:id="rId30"/>
    <p:sldId id="299" r:id="rId31"/>
    <p:sldId id="300" r:id="rId32"/>
    <p:sldId id="301" r:id="rId33"/>
    <p:sldId id="302" r:id="rId34"/>
    <p:sldId id="475" r:id="rId35"/>
    <p:sldId id="278"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205"/>
    <p:restoredTop sz="96327"/>
  </p:normalViewPr>
  <p:slideViewPr>
    <p:cSldViewPr snapToGrid="0" snapToObjects="1">
      <p:cViewPr varScale="1">
        <p:scale>
          <a:sx n="66" d="100"/>
          <a:sy n="66" d="100"/>
        </p:scale>
        <p:origin x="63" y="6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viewProps" Target="viewProps.xml"/><Relationship Id="rId21" Type="http://schemas.openxmlformats.org/officeDocument/2006/relationships/slide" Target="slides/slide13.xml"/><Relationship Id="rId34" Type="http://schemas.openxmlformats.org/officeDocument/2006/relationships/slide" Target="slides/slide26.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2.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8" Type="http://schemas.openxmlformats.org/officeDocument/2006/relationships/slideMaster" Target="slideMasters/slideMaster6.xml"/><Relationship Id="rId3" Type="http://schemas.openxmlformats.org/officeDocument/2006/relationships/slideMaster" Target="slideMasters/slideMaster1.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77BDC5-7A55-4E68-9242-B07A718D3570}"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9D3B0172-342C-4A7C-A9CE-87F7B3FBEA0C}">
      <dgm:prSet/>
      <dgm:spPr/>
      <dgm:t>
        <a:bodyPr/>
        <a:lstStyle/>
        <a:p>
          <a:r>
            <a:rPr lang="en-GB"/>
            <a:t>What is Shame? </a:t>
          </a:r>
          <a:endParaRPr lang="en-US"/>
        </a:p>
      </dgm:t>
    </dgm:pt>
    <dgm:pt modelId="{82AA9D82-220A-491D-A6E1-F9D96098A187}" type="parTrans" cxnId="{D824B7D4-87CD-4A1E-B69F-DAF3D372AF7A}">
      <dgm:prSet/>
      <dgm:spPr/>
      <dgm:t>
        <a:bodyPr/>
        <a:lstStyle/>
        <a:p>
          <a:endParaRPr lang="en-US"/>
        </a:p>
      </dgm:t>
    </dgm:pt>
    <dgm:pt modelId="{3404777F-5423-455E-A9EC-E4C83A8D74C7}" type="sibTrans" cxnId="{D824B7D4-87CD-4A1E-B69F-DAF3D372AF7A}">
      <dgm:prSet/>
      <dgm:spPr/>
      <dgm:t>
        <a:bodyPr/>
        <a:lstStyle/>
        <a:p>
          <a:endParaRPr lang="en-US"/>
        </a:p>
      </dgm:t>
    </dgm:pt>
    <dgm:pt modelId="{C48D321A-322B-4D53-9E84-EEC00A78CEB2}">
      <dgm:prSet/>
      <dgm:spPr/>
      <dgm:t>
        <a:bodyPr/>
        <a:lstStyle/>
        <a:p>
          <a:r>
            <a:rPr lang="en-GB"/>
            <a:t>When think about the word what comes to mind?  </a:t>
          </a:r>
          <a:endParaRPr lang="en-US"/>
        </a:p>
      </dgm:t>
    </dgm:pt>
    <dgm:pt modelId="{ABC0F9F7-E7BF-4080-9385-78CB46FD462D}" type="parTrans" cxnId="{46D3BE5F-39B3-457C-B7DB-5CFF4BDB18CD}">
      <dgm:prSet/>
      <dgm:spPr/>
      <dgm:t>
        <a:bodyPr/>
        <a:lstStyle/>
        <a:p>
          <a:endParaRPr lang="en-US"/>
        </a:p>
      </dgm:t>
    </dgm:pt>
    <dgm:pt modelId="{9771B7FE-956C-4126-85AA-D636562C5E1C}" type="sibTrans" cxnId="{46D3BE5F-39B3-457C-B7DB-5CFF4BDB18CD}">
      <dgm:prSet/>
      <dgm:spPr/>
      <dgm:t>
        <a:bodyPr/>
        <a:lstStyle/>
        <a:p>
          <a:endParaRPr lang="en-US"/>
        </a:p>
      </dgm:t>
    </dgm:pt>
    <dgm:pt modelId="{EF3DDCF5-089E-4F34-BC7D-40D497F3FA8B}" type="pres">
      <dgm:prSet presAssocID="{3677BDC5-7A55-4E68-9242-B07A718D3570}" presName="hierChild1" presStyleCnt="0">
        <dgm:presLayoutVars>
          <dgm:chPref val="1"/>
          <dgm:dir/>
          <dgm:animOne val="branch"/>
          <dgm:animLvl val="lvl"/>
          <dgm:resizeHandles/>
        </dgm:presLayoutVars>
      </dgm:prSet>
      <dgm:spPr/>
    </dgm:pt>
    <dgm:pt modelId="{535BE0E7-12EC-429E-8A93-2AF185D0F728}" type="pres">
      <dgm:prSet presAssocID="{9D3B0172-342C-4A7C-A9CE-87F7B3FBEA0C}" presName="hierRoot1" presStyleCnt="0"/>
      <dgm:spPr/>
    </dgm:pt>
    <dgm:pt modelId="{A205A397-A8F9-4A03-B1BF-2452BC2D2C23}" type="pres">
      <dgm:prSet presAssocID="{9D3B0172-342C-4A7C-A9CE-87F7B3FBEA0C}" presName="composite" presStyleCnt="0"/>
      <dgm:spPr/>
    </dgm:pt>
    <dgm:pt modelId="{63DADE7E-7DB4-4CD5-B811-988E12966B24}" type="pres">
      <dgm:prSet presAssocID="{9D3B0172-342C-4A7C-A9CE-87F7B3FBEA0C}" presName="background" presStyleLbl="node0" presStyleIdx="0" presStyleCnt="2"/>
      <dgm:spPr/>
    </dgm:pt>
    <dgm:pt modelId="{D51B90FC-30D9-45AC-8F00-6DE816BDD0EA}" type="pres">
      <dgm:prSet presAssocID="{9D3B0172-342C-4A7C-A9CE-87F7B3FBEA0C}" presName="text" presStyleLbl="fgAcc0" presStyleIdx="0" presStyleCnt="2">
        <dgm:presLayoutVars>
          <dgm:chPref val="3"/>
        </dgm:presLayoutVars>
      </dgm:prSet>
      <dgm:spPr/>
    </dgm:pt>
    <dgm:pt modelId="{E7B94106-3DBA-41AF-8910-847D6ECA2C60}" type="pres">
      <dgm:prSet presAssocID="{9D3B0172-342C-4A7C-A9CE-87F7B3FBEA0C}" presName="hierChild2" presStyleCnt="0"/>
      <dgm:spPr/>
    </dgm:pt>
    <dgm:pt modelId="{34D1AEE9-7120-40BA-8E1B-9AE76C7CDD20}" type="pres">
      <dgm:prSet presAssocID="{C48D321A-322B-4D53-9E84-EEC00A78CEB2}" presName="hierRoot1" presStyleCnt="0"/>
      <dgm:spPr/>
    </dgm:pt>
    <dgm:pt modelId="{527A5EBD-85C7-4B7A-AE20-AFCE9824D2E2}" type="pres">
      <dgm:prSet presAssocID="{C48D321A-322B-4D53-9E84-EEC00A78CEB2}" presName="composite" presStyleCnt="0"/>
      <dgm:spPr/>
    </dgm:pt>
    <dgm:pt modelId="{570005FA-90C7-44C4-A07A-2ACE1514E741}" type="pres">
      <dgm:prSet presAssocID="{C48D321A-322B-4D53-9E84-EEC00A78CEB2}" presName="background" presStyleLbl="node0" presStyleIdx="1" presStyleCnt="2"/>
      <dgm:spPr/>
    </dgm:pt>
    <dgm:pt modelId="{16088FDB-80BB-487E-91BD-07FD571211CC}" type="pres">
      <dgm:prSet presAssocID="{C48D321A-322B-4D53-9E84-EEC00A78CEB2}" presName="text" presStyleLbl="fgAcc0" presStyleIdx="1" presStyleCnt="2" custLinFactNeighborX="301" custLinFactNeighborY="60">
        <dgm:presLayoutVars>
          <dgm:chPref val="3"/>
        </dgm:presLayoutVars>
      </dgm:prSet>
      <dgm:spPr/>
    </dgm:pt>
    <dgm:pt modelId="{4A8B40A5-C72E-4856-9C74-98C3E0F694F4}" type="pres">
      <dgm:prSet presAssocID="{C48D321A-322B-4D53-9E84-EEC00A78CEB2}" presName="hierChild2" presStyleCnt="0"/>
      <dgm:spPr/>
    </dgm:pt>
  </dgm:ptLst>
  <dgm:cxnLst>
    <dgm:cxn modelId="{46D3BE5F-39B3-457C-B7DB-5CFF4BDB18CD}" srcId="{3677BDC5-7A55-4E68-9242-B07A718D3570}" destId="{C48D321A-322B-4D53-9E84-EEC00A78CEB2}" srcOrd="1" destOrd="0" parTransId="{ABC0F9F7-E7BF-4080-9385-78CB46FD462D}" sibTransId="{9771B7FE-956C-4126-85AA-D636562C5E1C}"/>
    <dgm:cxn modelId="{36AC7CA8-B6D9-4420-AF14-ED4EB0CC3C99}" type="presOf" srcId="{9D3B0172-342C-4A7C-A9CE-87F7B3FBEA0C}" destId="{D51B90FC-30D9-45AC-8F00-6DE816BDD0EA}" srcOrd="0" destOrd="0" presId="urn:microsoft.com/office/officeart/2005/8/layout/hierarchy1"/>
    <dgm:cxn modelId="{D824B7D4-87CD-4A1E-B69F-DAF3D372AF7A}" srcId="{3677BDC5-7A55-4E68-9242-B07A718D3570}" destId="{9D3B0172-342C-4A7C-A9CE-87F7B3FBEA0C}" srcOrd="0" destOrd="0" parTransId="{82AA9D82-220A-491D-A6E1-F9D96098A187}" sibTransId="{3404777F-5423-455E-A9EC-E4C83A8D74C7}"/>
    <dgm:cxn modelId="{33F216E6-D44B-4623-A72D-BA8510906388}" type="presOf" srcId="{3677BDC5-7A55-4E68-9242-B07A718D3570}" destId="{EF3DDCF5-089E-4F34-BC7D-40D497F3FA8B}" srcOrd="0" destOrd="0" presId="urn:microsoft.com/office/officeart/2005/8/layout/hierarchy1"/>
    <dgm:cxn modelId="{8C4170E7-08F2-4735-B995-C906A6683F92}" type="presOf" srcId="{C48D321A-322B-4D53-9E84-EEC00A78CEB2}" destId="{16088FDB-80BB-487E-91BD-07FD571211CC}" srcOrd="0" destOrd="0" presId="urn:microsoft.com/office/officeart/2005/8/layout/hierarchy1"/>
    <dgm:cxn modelId="{E9582A9A-0337-4C5B-A542-28A6E0E61BCA}" type="presParOf" srcId="{EF3DDCF5-089E-4F34-BC7D-40D497F3FA8B}" destId="{535BE0E7-12EC-429E-8A93-2AF185D0F728}" srcOrd="0" destOrd="0" presId="urn:microsoft.com/office/officeart/2005/8/layout/hierarchy1"/>
    <dgm:cxn modelId="{C089472D-CA72-4FEF-B5DA-1E8B45BF4CDE}" type="presParOf" srcId="{535BE0E7-12EC-429E-8A93-2AF185D0F728}" destId="{A205A397-A8F9-4A03-B1BF-2452BC2D2C23}" srcOrd="0" destOrd="0" presId="urn:microsoft.com/office/officeart/2005/8/layout/hierarchy1"/>
    <dgm:cxn modelId="{0C418FDA-D167-4EB1-8CCB-83CBF00F3AB9}" type="presParOf" srcId="{A205A397-A8F9-4A03-B1BF-2452BC2D2C23}" destId="{63DADE7E-7DB4-4CD5-B811-988E12966B24}" srcOrd="0" destOrd="0" presId="urn:microsoft.com/office/officeart/2005/8/layout/hierarchy1"/>
    <dgm:cxn modelId="{6CB96DD3-378E-472A-9658-837DE66E69F1}" type="presParOf" srcId="{A205A397-A8F9-4A03-B1BF-2452BC2D2C23}" destId="{D51B90FC-30D9-45AC-8F00-6DE816BDD0EA}" srcOrd="1" destOrd="0" presId="urn:microsoft.com/office/officeart/2005/8/layout/hierarchy1"/>
    <dgm:cxn modelId="{BF1B609B-8E90-45E4-9041-707733CE975B}" type="presParOf" srcId="{535BE0E7-12EC-429E-8A93-2AF185D0F728}" destId="{E7B94106-3DBA-41AF-8910-847D6ECA2C60}" srcOrd="1" destOrd="0" presId="urn:microsoft.com/office/officeart/2005/8/layout/hierarchy1"/>
    <dgm:cxn modelId="{08639B4C-B556-4759-B0B0-6DCB7674D9DA}" type="presParOf" srcId="{EF3DDCF5-089E-4F34-BC7D-40D497F3FA8B}" destId="{34D1AEE9-7120-40BA-8E1B-9AE76C7CDD20}" srcOrd="1" destOrd="0" presId="urn:microsoft.com/office/officeart/2005/8/layout/hierarchy1"/>
    <dgm:cxn modelId="{64D6C5C5-1F56-4700-BABD-DF3620B64314}" type="presParOf" srcId="{34D1AEE9-7120-40BA-8E1B-9AE76C7CDD20}" destId="{527A5EBD-85C7-4B7A-AE20-AFCE9824D2E2}" srcOrd="0" destOrd="0" presId="urn:microsoft.com/office/officeart/2005/8/layout/hierarchy1"/>
    <dgm:cxn modelId="{CC4CD2BE-F789-4CD5-9E47-D8320DC407CA}" type="presParOf" srcId="{527A5EBD-85C7-4B7A-AE20-AFCE9824D2E2}" destId="{570005FA-90C7-44C4-A07A-2ACE1514E741}" srcOrd="0" destOrd="0" presId="urn:microsoft.com/office/officeart/2005/8/layout/hierarchy1"/>
    <dgm:cxn modelId="{2128D2E9-458A-4487-980D-D96191F66DF8}" type="presParOf" srcId="{527A5EBD-85C7-4B7A-AE20-AFCE9824D2E2}" destId="{16088FDB-80BB-487E-91BD-07FD571211CC}" srcOrd="1" destOrd="0" presId="urn:microsoft.com/office/officeart/2005/8/layout/hierarchy1"/>
    <dgm:cxn modelId="{B8083A55-4DB2-4CF7-B7F6-2CD8E67811C9}" type="presParOf" srcId="{34D1AEE9-7120-40BA-8E1B-9AE76C7CDD20}" destId="{4A8B40A5-C72E-4856-9C74-98C3E0F694F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DD5807E-B39D-428B-A251-484339AA2486}" type="doc">
      <dgm:prSet loTypeId="urn:microsoft.com/office/officeart/2005/8/layout/hierarchy1" loCatId="hierarchy" qsTypeId="urn:microsoft.com/office/officeart/2005/8/quickstyle/simple2" qsCatId="simple" csTypeId="urn:microsoft.com/office/officeart/2005/8/colors/colorful2" csCatId="colorful"/>
      <dgm:spPr/>
      <dgm:t>
        <a:bodyPr/>
        <a:lstStyle/>
        <a:p>
          <a:endParaRPr lang="en-US"/>
        </a:p>
      </dgm:t>
    </dgm:pt>
    <dgm:pt modelId="{1E040C3F-9AE8-4010-A98D-EF8C4D71086C}">
      <dgm:prSet/>
      <dgm:spPr/>
      <dgm:t>
        <a:bodyPr/>
        <a:lstStyle/>
        <a:p>
          <a:r>
            <a:rPr lang="en-GB"/>
            <a:t>Do we therefore overlook shame?</a:t>
          </a:r>
          <a:endParaRPr lang="en-US"/>
        </a:p>
      </dgm:t>
    </dgm:pt>
    <dgm:pt modelId="{F1B760CF-3A78-4A45-AE22-BD4F0A80C5DB}" type="parTrans" cxnId="{1A58E9CD-1473-47D4-87F0-BCEF4777850A}">
      <dgm:prSet/>
      <dgm:spPr/>
      <dgm:t>
        <a:bodyPr/>
        <a:lstStyle/>
        <a:p>
          <a:endParaRPr lang="en-US"/>
        </a:p>
      </dgm:t>
    </dgm:pt>
    <dgm:pt modelId="{6A75AC18-8D6E-4B48-ABBF-0A6C13368623}" type="sibTrans" cxnId="{1A58E9CD-1473-47D4-87F0-BCEF4777850A}">
      <dgm:prSet/>
      <dgm:spPr/>
      <dgm:t>
        <a:bodyPr/>
        <a:lstStyle/>
        <a:p>
          <a:endParaRPr lang="en-US"/>
        </a:p>
      </dgm:t>
    </dgm:pt>
    <dgm:pt modelId="{7DD15488-8654-4212-B80B-80E2DD210B54}">
      <dgm:prSet/>
      <dgm:spPr/>
      <dgm:t>
        <a:bodyPr/>
        <a:lstStyle/>
        <a:p>
          <a:r>
            <a:rPr lang="en-GB"/>
            <a:t>Consider your own feelings about your client work and reconsider whether shame has appeared, when taken in these three contexts.</a:t>
          </a:r>
          <a:endParaRPr lang="en-US"/>
        </a:p>
      </dgm:t>
    </dgm:pt>
    <dgm:pt modelId="{95A8C4A9-8C42-440D-9A88-18C425E8E0DE}" type="parTrans" cxnId="{36C539FF-B1DC-4DA5-8D65-034E995E5FD6}">
      <dgm:prSet/>
      <dgm:spPr/>
      <dgm:t>
        <a:bodyPr/>
        <a:lstStyle/>
        <a:p>
          <a:endParaRPr lang="en-US"/>
        </a:p>
      </dgm:t>
    </dgm:pt>
    <dgm:pt modelId="{BD643DF4-2E57-427E-ABB0-5A0EAF2528E4}" type="sibTrans" cxnId="{36C539FF-B1DC-4DA5-8D65-034E995E5FD6}">
      <dgm:prSet/>
      <dgm:spPr/>
      <dgm:t>
        <a:bodyPr/>
        <a:lstStyle/>
        <a:p>
          <a:endParaRPr lang="en-US"/>
        </a:p>
      </dgm:t>
    </dgm:pt>
    <dgm:pt modelId="{F7926BF8-C488-4239-B988-AA23F2F091D4}" type="pres">
      <dgm:prSet presAssocID="{7DD5807E-B39D-428B-A251-484339AA2486}" presName="hierChild1" presStyleCnt="0">
        <dgm:presLayoutVars>
          <dgm:chPref val="1"/>
          <dgm:dir/>
          <dgm:animOne val="branch"/>
          <dgm:animLvl val="lvl"/>
          <dgm:resizeHandles/>
        </dgm:presLayoutVars>
      </dgm:prSet>
      <dgm:spPr/>
    </dgm:pt>
    <dgm:pt modelId="{330E6249-C2BE-43BE-B217-94DB3FBD979A}" type="pres">
      <dgm:prSet presAssocID="{1E040C3F-9AE8-4010-A98D-EF8C4D71086C}" presName="hierRoot1" presStyleCnt="0"/>
      <dgm:spPr/>
    </dgm:pt>
    <dgm:pt modelId="{BC71C093-F406-406D-A8CB-CD7C3264A795}" type="pres">
      <dgm:prSet presAssocID="{1E040C3F-9AE8-4010-A98D-EF8C4D71086C}" presName="composite" presStyleCnt="0"/>
      <dgm:spPr/>
    </dgm:pt>
    <dgm:pt modelId="{8F5AB3AA-EDE7-4501-8B4C-219F638A38F7}" type="pres">
      <dgm:prSet presAssocID="{1E040C3F-9AE8-4010-A98D-EF8C4D71086C}" presName="background" presStyleLbl="node0" presStyleIdx="0" presStyleCnt="2"/>
      <dgm:spPr/>
    </dgm:pt>
    <dgm:pt modelId="{BFEA0008-C294-4F8B-B839-019E929F11B8}" type="pres">
      <dgm:prSet presAssocID="{1E040C3F-9AE8-4010-A98D-EF8C4D71086C}" presName="text" presStyleLbl="fgAcc0" presStyleIdx="0" presStyleCnt="2">
        <dgm:presLayoutVars>
          <dgm:chPref val="3"/>
        </dgm:presLayoutVars>
      </dgm:prSet>
      <dgm:spPr/>
    </dgm:pt>
    <dgm:pt modelId="{42A0FA20-9D66-4D98-AE0B-12FAD6ECD7E8}" type="pres">
      <dgm:prSet presAssocID="{1E040C3F-9AE8-4010-A98D-EF8C4D71086C}" presName="hierChild2" presStyleCnt="0"/>
      <dgm:spPr/>
    </dgm:pt>
    <dgm:pt modelId="{7C718D3E-575D-4576-A2EA-D201091A7A1C}" type="pres">
      <dgm:prSet presAssocID="{7DD15488-8654-4212-B80B-80E2DD210B54}" presName="hierRoot1" presStyleCnt="0"/>
      <dgm:spPr/>
    </dgm:pt>
    <dgm:pt modelId="{462171E1-6AF0-4379-A3FD-CEC66412D768}" type="pres">
      <dgm:prSet presAssocID="{7DD15488-8654-4212-B80B-80E2DD210B54}" presName="composite" presStyleCnt="0"/>
      <dgm:spPr/>
    </dgm:pt>
    <dgm:pt modelId="{E2619F93-11D5-446A-87DE-0FEFB36EEE38}" type="pres">
      <dgm:prSet presAssocID="{7DD15488-8654-4212-B80B-80E2DD210B54}" presName="background" presStyleLbl="node0" presStyleIdx="1" presStyleCnt="2"/>
      <dgm:spPr/>
    </dgm:pt>
    <dgm:pt modelId="{3FD2681A-6D6E-4902-860E-85458F62C712}" type="pres">
      <dgm:prSet presAssocID="{7DD15488-8654-4212-B80B-80E2DD210B54}" presName="text" presStyleLbl="fgAcc0" presStyleIdx="1" presStyleCnt="2">
        <dgm:presLayoutVars>
          <dgm:chPref val="3"/>
        </dgm:presLayoutVars>
      </dgm:prSet>
      <dgm:spPr/>
    </dgm:pt>
    <dgm:pt modelId="{58F24EDA-244F-487D-9213-D8913AE59DC3}" type="pres">
      <dgm:prSet presAssocID="{7DD15488-8654-4212-B80B-80E2DD210B54}" presName="hierChild2" presStyleCnt="0"/>
      <dgm:spPr/>
    </dgm:pt>
  </dgm:ptLst>
  <dgm:cxnLst>
    <dgm:cxn modelId="{53188C75-EB0F-4B52-94EA-7F8905FDCDC6}" type="presOf" srcId="{1E040C3F-9AE8-4010-A98D-EF8C4D71086C}" destId="{BFEA0008-C294-4F8B-B839-019E929F11B8}" srcOrd="0" destOrd="0" presId="urn:microsoft.com/office/officeart/2005/8/layout/hierarchy1"/>
    <dgm:cxn modelId="{6E7D40BE-CEDE-42E4-9F47-613E0E3E65F5}" type="presOf" srcId="{7DD5807E-B39D-428B-A251-484339AA2486}" destId="{F7926BF8-C488-4239-B988-AA23F2F091D4}" srcOrd="0" destOrd="0" presId="urn:microsoft.com/office/officeart/2005/8/layout/hierarchy1"/>
    <dgm:cxn modelId="{1A58E9CD-1473-47D4-87F0-BCEF4777850A}" srcId="{7DD5807E-B39D-428B-A251-484339AA2486}" destId="{1E040C3F-9AE8-4010-A98D-EF8C4D71086C}" srcOrd="0" destOrd="0" parTransId="{F1B760CF-3A78-4A45-AE22-BD4F0A80C5DB}" sibTransId="{6A75AC18-8D6E-4B48-ABBF-0A6C13368623}"/>
    <dgm:cxn modelId="{B8EE3DD9-195C-476B-92F9-788C111D03D6}" type="presOf" srcId="{7DD15488-8654-4212-B80B-80E2DD210B54}" destId="{3FD2681A-6D6E-4902-860E-85458F62C712}" srcOrd="0" destOrd="0" presId="urn:microsoft.com/office/officeart/2005/8/layout/hierarchy1"/>
    <dgm:cxn modelId="{36C539FF-B1DC-4DA5-8D65-034E995E5FD6}" srcId="{7DD5807E-B39D-428B-A251-484339AA2486}" destId="{7DD15488-8654-4212-B80B-80E2DD210B54}" srcOrd="1" destOrd="0" parTransId="{95A8C4A9-8C42-440D-9A88-18C425E8E0DE}" sibTransId="{BD643DF4-2E57-427E-ABB0-5A0EAF2528E4}"/>
    <dgm:cxn modelId="{B416977F-A71A-44BC-AACE-A77A8EF99912}" type="presParOf" srcId="{F7926BF8-C488-4239-B988-AA23F2F091D4}" destId="{330E6249-C2BE-43BE-B217-94DB3FBD979A}" srcOrd="0" destOrd="0" presId="urn:microsoft.com/office/officeart/2005/8/layout/hierarchy1"/>
    <dgm:cxn modelId="{09D7698E-42A2-48EC-8FFD-85E135F03BCF}" type="presParOf" srcId="{330E6249-C2BE-43BE-B217-94DB3FBD979A}" destId="{BC71C093-F406-406D-A8CB-CD7C3264A795}" srcOrd="0" destOrd="0" presId="urn:microsoft.com/office/officeart/2005/8/layout/hierarchy1"/>
    <dgm:cxn modelId="{C6A7B3E7-8D53-40A4-96FC-09C8EA22CAEA}" type="presParOf" srcId="{BC71C093-F406-406D-A8CB-CD7C3264A795}" destId="{8F5AB3AA-EDE7-4501-8B4C-219F638A38F7}" srcOrd="0" destOrd="0" presId="urn:microsoft.com/office/officeart/2005/8/layout/hierarchy1"/>
    <dgm:cxn modelId="{EDFCB15B-7898-46BD-9048-174445D5F0A5}" type="presParOf" srcId="{BC71C093-F406-406D-A8CB-CD7C3264A795}" destId="{BFEA0008-C294-4F8B-B839-019E929F11B8}" srcOrd="1" destOrd="0" presId="urn:microsoft.com/office/officeart/2005/8/layout/hierarchy1"/>
    <dgm:cxn modelId="{5E455762-B7D7-4E39-9A4F-4F9084A92E59}" type="presParOf" srcId="{330E6249-C2BE-43BE-B217-94DB3FBD979A}" destId="{42A0FA20-9D66-4D98-AE0B-12FAD6ECD7E8}" srcOrd="1" destOrd="0" presId="urn:microsoft.com/office/officeart/2005/8/layout/hierarchy1"/>
    <dgm:cxn modelId="{C59ABB2E-98E5-4344-9311-7AFE7718DF26}" type="presParOf" srcId="{F7926BF8-C488-4239-B988-AA23F2F091D4}" destId="{7C718D3E-575D-4576-A2EA-D201091A7A1C}" srcOrd="1" destOrd="0" presId="urn:microsoft.com/office/officeart/2005/8/layout/hierarchy1"/>
    <dgm:cxn modelId="{8DA9103A-5BCB-4213-832A-CD07486D3C54}" type="presParOf" srcId="{7C718D3E-575D-4576-A2EA-D201091A7A1C}" destId="{462171E1-6AF0-4379-A3FD-CEC66412D768}" srcOrd="0" destOrd="0" presId="urn:microsoft.com/office/officeart/2005/8/layout/hierarchy1"/>
    <dgm:cxn modelId="{2D210B81-67AB-4F5F-8699-05B4A609870D}" type="presParOf" srcId="{462171E1-6AF0-4379-A3FD-CEC66412D768}" destId="{E2619F93-11D5-446A-87DE-0FEFB36EEE38}" srcOrd="0" destOrd="0" presId="urn:microsoft.com/office/officeart/2005/8/layout/hierarchy1"/>
    <dgm:cxn modelId="{51C88474-BC14-4580-9F71-9F226602458C}" type="presParOf" srcId="{462171E1-6AF0-4379-A3FD-CEC66412D768}" destId="{3FD2681A-6D6E-4902-860E-85458F62C712}" srcOrd="1" destOrd="0" presId="urn:microsoft.com/office/officeart/2005/8/layout/hierarchy1"/>
    <dgm:cxn modelId="{122630D2-A680-4B19-B083-F3F0CD376475}" type="presParOf" srcId="{7C718D3E-575D-4576-A2EA-D201091A7A1C}" destId="{58F24EDA-244F-487D-9213-D8913AE59DC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DADE7E-7DB4-4CD5-B811-988E12966B24}">
      <dsp:nvSpPr>
        <dsp:cNvPr id="0" name=""/>
        <dsp:cNvSpPr/>
      </dsp:nvSpPr>
      <dsp:spPr>
        <a:xfrm>
          <a:off x="113248" y="1850"/>
          <a:ext cx="4823721" cy="306306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D51B90FC-30D9-45AC-8F00-6DE816BDD0EA}">
      <dsp:nvSpPr>
        <dsp:cNvPr id="0" name=""/>
        <dsp:cNvSpPr/>
      </dsp:nvSpPr>
      <dsp:spPr>
        <a:xfrm>
          <a:off x="649217" y="511020"/>
          <a:ext cx="4823721" cy="306306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1450" tIns="171450" rIns="171450" bIns="171450" numCol="1" spcCol="1270" anchor="ctr" anchorCtr="0">
          <a:noAutofit/>
        </a:bodyPr>
        <a:lstStyle/>
        <a:p>
          <a:pPr marL="0" lvl="0" indent="0" algn="ctr" defTabSz="2000250">
            <a:lnSpc>
              <a:spcPct val="90000"/>
            </a:lnSpc>
            <a:spcBef>
              <a:spcPct val="0"/>
            </a:spcBef>
            <a:spcAft>
              <a:spcPct val="35000"/>
            </a:spcAft>
            <a:buNone/>
          </a:pPr>
          <a:r>
            <a:rPr lang="en-GB" sz="4500" kern="1200"/>
            <a:t>What is Shame? </a:t>
          </a:r>
          <a:endParaRPr lang="en-US" sz="4500" kern="1200"/>
        </a:p>
      </dsp:txBody>
      <dsp:txXfrm>
        <a:off x="738931" y="600734"/>
        <a:ext cx="4644293" cy="2883635"/>
      </dsp:txXfrm>
    </dsp:sp>
    <dsp:sp modelId="{570005FA-90C7-44C4-A07A-2ACE1514E741}">
      <dsp:nvSpPr>
        <dsp:cNvPr id="0" name=""/>
        <dsp:cNvSpPr/>
      </dsp:nvSpPr>
      <dsp:spPr>
        <a:xfrm>
          <a:off x="6023427" y="3688"/>
          <a:ext cx="4823721" cy="306306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16088FDB-80BB-487E-91BD-07FD571211CC}">
      <dsp:nvSpPr>
        <dsp:cNvPr id="0" name=""/>
        <dsp:cNvSpPr/>
      </dsp:nvSpPr>
      <dsp:spPr>
        <a:xfrm>
          <a:off x="6559396" y="512858"/>
          <a:ext cx="4823721" cy="306306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1450" tIns="171450" rIns="171450" bIns="171450" numCol="1" spcCol="1270" anchor="ctr" anchorCtr="0">
          <a:noAutofit/>
        </a:bodyPr>
        <a:lstStyle/>
        <a:p>
          <a:pPr marL="0" lvl="0" indent="0" algn="ctr" defTabSz="2000250">
            <a:lnSpc>
              <a:spcPct val="90000"/>
            </a:lnSpc>
            <a:spcBef>
              <a:spcPct val="0"/>
            </a:spcBef>
            <a:spcAft>
              <a:spcPct val="35000"/>
            </a:spcAft>
            <a:buNone/>
          </a:pPr>
          <a:r>
            <a:rPr lang="en-GB" sz="4500" kern="1200"/>
            <a:t>When think about the word what comes to mind?  </a:t>
          </a:r>
          <a:endParaRPr lang="en-US" sz="4500" kern="1200"/>
        </a:p>
      </dsp:txBody>
      <dsp:txXfrm>
        <a:off x="6649110" y="602572"/>
        <a:ext cx="4644293" cy="28836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5AB3AA-EDE7-4501-8B4C-219F638A38F7}">
      <dsp:nvSpPr>
        <dsp:cNvPr id="0" name=""/>
        <dsp:cNvSpPr/>
      </dsp:nvSpPr>
      <dsp:spPr>
        <a:xfrm>
          <a:off x="66218" y="1652"/>
          <a:ext cx="4466255" cy="283607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BFEA0008-C294-4F8B-B839-019E929F11B8}">
      <dsp:nvSpPr>
        <dsp:cNvPr id="0" name=""/>
        <dsp:cNvSpPr/>
      </dsp:nvSpPr>
      <dsp:spPr>
        <a:xfrm>
          <a:off x="562468" y="473090"/>
          <a:ext cx="4466255" cy="283607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Do we therefore overlook shame?</a:t>
          </a:r>
          <a:endParaRPr lang="en-US" sz="2900" kern="1200"/>
        </a:p>
      </dsp:txBody>
      <dsp:txXfrm>
        <a:off x="645534" y="556156"/>
        <a:ext cx="4300123" cy="2669940"/>
      </dsp:txXfrm>
    </dsp:sp>
    <dsp:sp modelId="{E2619F93-11D5-446A-87DE-0FEFB36EEE38}">
      <dsp:nvSpPr>
        <dsp:cNvPr id="0" name=""/>
        <dsp:cNvSpPr/>
      </dsp:nvSpPr>
      <dsp:spPr>
        <a:xfrm>
          <a:off x="5524975" y="1652"/>
          <a:ext cx="4466255" cy="283607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3FD2681A-6D6E-4902-860E-85458F62C712}">
      <dsp:nvSpPr>
        <dsp:cNvPr id="0" name=""/>
        <dsp:cNvSpPr/>
      </dsp:nvSpPr>
      <dsp:spPr>
        <a:xfrm>
          <a:off x="6021225" y="473090"/>
          <a:ext cx="4466255" cy="283607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Consider your own feelings about your client work and reconsider whether shame has appeared, when taken in these three contexts.</a:t>
          </a:r>
          <a:endParaRPr lang="en-US" sz="2900" kern="1200"/>
        </a:p>
      </dsp:txBody>
      <dsp:txXfrm>
        <a:off x="6104291" y="556156"/>
        <a:ext cx="4300123" cy="266994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68664E-6253-4E66-8E8F-4BC77034F1D5}" type="datetimeFigureOut">
              <a:rPr lang="en-GB" smtClean="0"/>
              <a:t>09/10/2024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576088-1740-40EE-B7A0-3ECC9DD05007}" type="slidenum">
              <a:rPr lang="en-GB" smtClean="0"/>
              <a:t>‹#›</a:t>
            </a:fld>
            <a:endParaRPr lang="en-GB"/>
          </a:p>
        </p:txBody>
      </p:sp>
    </p:spTree>
    <p:extLst>
      <p:ext uri="{BB962C8B-B14F-4D97-AF65-F5344CB8AC3E}">
        <p14:creationId xmlns:p14="http://schemas.microsoft.com/office/powerpoint/2010/main" val="10613942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as with any avoidance, that which is most feared most needs to be faced. The most natural response to the experience of shame (i.e., to hide) is the most toxic, whereas the least automatic or natural (i.e., to expose the source of the shame) is the most healing. As the old adage goes, one needs to “let the air get at it.” It is only when shame reaches the light of day that the healing process can begin.</a:t>
            </a:r>
            <a:endParaRPr lang="en-US"/>
          </a:p>
          <a:p>
            <a:r>
              <a:rPr lang="en-GB" dirty="0"/>
              <a:t> “drawing attention to the shameful experience often only intensifies the impulse to retreat and close down emotionally.</a:t>
            </a:r>
            <a:endParaRPr lang="en-US"/>
          </a:p>
          <a:p>
            <a:r>
              <a:rPr lang="en-GB" dirty="0"/>
              <a:t> From this perspective, all emotions evolved for good reason—they are (or were) useful in some contexts but not in others (e.g., Izard, 1977). Shame, in particular, was likely adaptive in more primitive, preverbal, hierarchical societies but is less adaptive than </a:t>
            </a:r>
            <a:r>
              <a:rPr lang="en-GB" dirty="0" err="1"/>
              <a:t>behaviorfocused</a:t>
            </a:r>
            <a:r>
              <a:rPr lang="en-GB" dirty="0"/>
              <a:t> guilt in most modern contexts (Tangney &amp; Salovey, 2010). In the case of shame, </a:t>
            </a:r>
          </a:p>
        </p:txBody>
      </p:sp>
      <p:sp>
        <p:nvSpPr>
          <p:cNvPr id="4" name="Slide Number Placeholder 3"/>
          <p:cNvSpPr>
            <a:spLocks noGrp="1"/>
          </p:cNvSpPr>
          <p:nvPr>
            <p:ph type="sldNum" sz="quarter" idx="5"/>
          </p:nvPr>
        </p:nvSpPr>
        <p:spPr/>
        <p:txBody>
          <a:bodyPr/>
          <a:lstStyle/>
          <a:p>
            <a:fld id="{A6044D37-B412-4541-ACC6-CB565DE6A202}" type="slidenum">
              <a:rPr lang="en-GB" smtClean="0"/>
              <a:t>25</a:t>
            </a:fld>
            <a:endParaRPr lang="en-GB"/>
          </a:p>
        </p:txBody>
      </p:sp>
    </p:spTree>
    <p:extLst>
      <p:ext uri="{BB962C8B-B14F-4D97-AF65-F5344CB8AC3E}">
        <p14:creationId xmlns:p14="http://schemas.microsoft.com/office/powerpoint/2010/main" val="32052812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Gilbert noted, however, because shame-prone (i.e., self-critical) people have had little experience with compassion (from others or toward the self), it is incumbent upon therapists to teach it. A key aim of Gilbert’s compassion focused therapy is to teach clients to become more attentive to and accepting of their feelings and needs.</a:t>
            </a:r>
            <a:endParaRPr lang="en-US" dirty="0"/>
          </a:p>
          <a:p>
            <a:r>
              <a:rPr lang="en-GB" dirty="0"/>
              <a:t>One method for enhancing self-compassion, suggested by Furukawa and Hunt (Chapter 8), is to ask the client to imagine giving advice or comfort to a real or imaginary friend who has a similar shame-inducing problem.</a:t>
            </a:r>
          </a:p>
        </p:txBody>
      </p:sp>
      <p:sp>
        <p:nvSpPr>
          <p:cNvPr id="4" name="Slide Number Placeholder 3"/>
          <p:cNvSpPr>
            <a:spLocks noGrp="1"/>
          </p:cNvSpPr>
          <p:nvPr>
            <p:ph type="sldNum" sz="quarter" idx="5"/>
          </p:nvPr>
        </p:nvSpPr>
        <p:spPr/>
        <p:txBody>
          <a:bodyPr/>
          <a:lstStyle/>
          <a:p>
            <a:fld id="{A6044D37-B412-4541-ACC6-CB565DE6A202}" type="slidenum">
              <a:rPr lang="en-GB" smtClean="0"/>
              <a:t>26</a:t>
            </a:fld>
            <a:endParaRPr lang="en-GB"/>
          </a:p>
        </p:txBody>
      </p:sp>
    </p:spTree>
    <p:extLst>
      <p:ext uri="{BB962C8B-B14F-4D97-AF65-F5344CB8AC3E}">
        <p14:creationId xmlns:p14="http://schemas.microsoft.com/office/powerpoint/2010/main" val="11218330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28</a:t>
            </a:fld>
            <a:endParaRPr lang="en-GB"/>
          </a:p>
        </p:txBody>
      </p:sp>
    </p:spTree>
    <p:extLst>
      <p:ext uri="{BB962C8B-B14F-4D97-AF65-F5344CB8AC3E}">
        <p14:creationId xmlns:p14="http://schemas.microsoft.com/office/powerpoint/2010/main" val="11823517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2FDAF3-D79C-49F4-80D8-0BFD0555A41C}" type="datetimeFigureOut">
              <a:rPr lang="en-GB" smtClean="0"/>
              <a:t>09/10/2024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28413711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 Id="rId9" Type="http://schemas.openxmlformats.org/officeDocument/2006/relationships/image" Target="../media/image6.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slideLayout" Target="../slideLayouts/slideLayout14.xml"/><Relationship Id="rId1" Type="http://schemas.openxmlformats.org/officeDocument/2006/relationships/slideLayout" Target="../slideLayouts/slideLayout13.xml"/><Relationship Id="rId5" Type="http://schemas.openxmlformats.org/officeDocument/2006/relationships/image" Target="../media/image13.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5.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8.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5" Type="http://schemas.openxmlformats.org/officeDocument/2006/relationships/slideLayout" Target="../slideLayouts/slideLayout26.xml"/><Relationship Id="rId4" Type="http://schemas.openxmlformats.org/officeDocument/2006/relationships/slideLayout" Target="../slideLayouts/slideLayout25.xml"/><Relationship Id="rId9"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 id="214748375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psN1DORYYV0&amp;t=2s" TargetMode="Externa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hyperlink" Target="https://www.youtube.com/watch?v=R17ZqgnqiAU" TargetMode="Externa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EDEA287-D496-7267-ACC1-C451042DD775}"/>
              </a:ext>
            </a:extLst>
          </p:cNvPr>
          <p:cNvSpPr>
            <a:spLocks noGrp="1"/>
          </p:cNvSpPr>
          <p:nvPr>
            <p:ph idx="1"/>
          </p:nvPr>
        </p:nvSpPr>
        <p:spPr/>
        <p:txBody>
          <a:bodyPr/>
          <a:lstStyle/>
          <a:p>
            <a:pPr marL="0" indent="0">
              <a:buNone/>
            </a:pPr>
            <a:r>
              <a:rPr lang="en-GB" sz="4000" dirty="0"/>
              <a:t>Week 3 – October 10</a:t>
            </a:r>
            <a:r>
              <a:rPr lang="en-GB" sz="4000" baseline="30000" dirty="0"/>
              <a:t>th</a:t>
            </a:r>
          </a:p>
          <a:p>
            <a:pPr marL="0" indent="0">
              <a:buNone/>
            </a:pPr>
            <a:endParaRPr lang="en-GB" sz="4000" dirty="0"/>
          </a:p>
          <a:p>
            <a:pPr marL="0" indent="0">
              <a:buNone/>
            </a:pPr>
            <a:r>
              <a:rPr lang="en-GB" sz="4000" i="1" dirty="0"/>
              <a:t>Introduction to Shame </a:t>
            </a:r>
          </a:p>
          <a:p>
            <a:pPr marL="0" indent="0">
              <a:buNone/>
            </a:pPr>
            <a:endParaRPr lang="en-GB" dirty="0"/>
          </a:p>
        </p:txBody>
      </p:sp>
    </p:spTree>
    <p:extLst>
      <p:ext uri="{BB962C8B-B14F-4D97-AF65-F5344CB8AC3E}">
        <p14:creationId xmlns:p14="http://schemas.microsoft.com/office/powerpoint/2010/main" val="19573004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C0DEF-4E59-2DA5-C332-9BF1C0685E89}"/>
              </a:ext>
            </a:extLst>
          </p:cNvPr>
          <p:cNvSpPr>
            <a:spLocks noGrp="1"/>
          </p:cNvSpPr>
          <p:nvPr>
            <p:ph type="title"/>
          </p:nvPr>
        </p:nvSpPr>
        <p:spPr/>
        <p:txBody>
          <a:bodyPr/>
          <a:lstStyle/>
          <a:p>
            <a:r>
              <a:rPr lang="en-GB" b="1" dirty="0"/>
              <a:t>Schedule for today</a:t>
            </a:r>
          </a:p>
        </p:txBody>
      </p:sp>
      <p:sp>
        <p:nvSpPr>
          <p:cNvPr id="3" name="Content Placeholder 2">
            <a:extLst>
              <a:ext uri="{FF2B5EF4-FFF2-40B4-BE49-F238E27FC236}">
                <a16:creationId xmlns:a16="http://schemas.microsoft.com/office/drawing/2014/main" id="{72D5579B-1A30-56DB-67D9-9F77676D11F5}"/>
              </a:ext>
            </a:extLst>
          </p:cNvPr>
          <p:cNvSpPr>
            <a:spLocks noGrp="1"/>
          </p:cNvSpPr>
          <p:nvPr>
            <p:ph idx="1"/>
          </p:nvPr>
        </p:nvSpPr>
        <p:spPr/>
        <p:txBody>
          <a:bodyPr>
            <a:normAutofit fontScale="92500" lnSpcReduction="10000"/>
          </a:bodyPr>
          <a:lstStyle/>
          <a:p>
            <a:r>
              <a:rPr lang="en-GB" dirty="0"/>
              <a:t>Checking in – Ground Technique  - Connecting to a Resourceful State/Restoration. </a:t>
            </a:r>
          </a:p>
          <a:p>
            <a:r>
              <a:rPr lang="en-GB" dirty="0"/>
              <a:t>Q &amp; A about Assessment 1 – Presentation -  Schedule to be available next week. </a:t>
            </a:r>
          </a:p>
          <a:p>
            <a:r>
              <a:rPr lang="en-GB" dirty="0"/>
              <a:t>Introduction on Shame – PPT</a:t>
            </a:r>
          </a:p>
          <a:p>
            <a:pPr marL="0" indent="0">
              <a:buNone/>
            </a:pPr>
            <a:r>
              <a:rPr lang="en-GB" dirty="0"/>
              <a:t>Afternoon</a:t>
            </a:r>
          </a:p>
          <a:p>
            <a:r>
              <a:rPr lang="en-GB" dirty="0"/>
              <a:t>Discussion on your experiences of Shame in the therapeutic space thus far</a:t>
            </a:r>
          </a:p>
          <a:p>
            <a:r>
              <a:rPr lang="en-GB" dirty="0"/>
              <a:t>Dyads – Reflecting on Shame, what is coming up for you in relation to counselling practice.  - </a:t>
            </a:r>
            <a:r>
              <a:rPr lang="en-GB" dirty="0" err="1"/>
              <a:t>Utlise</a:t>
            </a:r>
            <a:r>
              <a:rPr lang="en-GB" dirty="0"/>
              <a:t> your </a:t>
            </a:r>
            <a:r>
              <a:rPr lang="en-GB" dirty="0" err="1"/>
              <a:t>Resouorceful</a:t>
            </a:r>
            <a:r>
              <a:rPr lang="en-GB" dirty="0"/>
              <a:t> State.  </a:t>
            </a:r>
          </a:p>
          <a:p>
            <a:r>
              <a:rPr lang="en-GB" dirty="0"/>
              <a:t>Closing round – Check out</a:t>
            </a:r>
          </a:p>
          <a:p>
            <a:endParaRPr lang="en-GB" dirty="0"/>
          </a:p>
          <a:p>
            <a:endParaRPr lang="en-GB" dirty="0"/>
          </a:p>
          <a:p>
            <a:endParaRPr lang="en-GB" dirty="0"/>
          </a:p>
        </p:txBody>
      </p:sp>
    </p:spTree>
    <p:extLst>
      <p:ext uri="{BB962C8B-B14F-4D97-AF65-F5344CB8AC3E}">
        <p14:creationId xmlns:p14="http://schemas.microsoft.com/office/powerpoint/2010/main" val="36594370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6" name="Picture 2" descr="Free Draw Nature illustration and picture">
            <a:extLst>
              <a:ext uri="{FF2B5EF4-FFF2-40B4-BE49-F238E27FC236}">
                <a16:creationId xmlns:a16="http://schemas.microsoft.com/office/drawing/2014/main" id="{03C2B5E7-8117-41E8-8E46-12CB3864310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2615"/>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14100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04254-2865-722B-E088-3609D724BA21}"/>
              </a:ext>
            </a:extLst>
          </p:cNvPr>
          <p:cNvSpPr>
            <a:spLocks noGrp="1"/>
          </p:cNvSpPr>
          <p:nvPr>
            <p:ph type="title"/>
          </p:nvPr>
        </p:nvSpPr>
        <p:spPr>
          <a:xfrm>
            <a:off x="358219" y="365125"/>
            <a:ext cx="11481847" cy="1325563"/>
          </a:xfrm>
        </p:spPr>
        <p:txBody>
          <a:bodyPr anchor="ctr">
            <a:normAutofit/>
          </a:bodyPr>
          <a:lstStyle/>
          <a:p>
            <a:r>
              <a:rPr lang="en-GB" b="1"/>
              <a:t>Introduction to Shame/Working with Shame </a:t>
            </a:r>
          </a:p>
        </p:txBody>
      </p:sp>
      <p:graphicFrame>
        <p:nvGraphicFramePr>
          <p:cNvPr id="5" name="Content Placeholder 2">
            <a:extLst>
              <a:ext uri="{FF2B5EF4-FFF2-40B4-BE49-F238E27FC236}">
                <a16:creationId xmlns:a16="http://schemas.microsoft.com/office/drawing/2014/main" id="{2C6819C0-EF71-A3B7-0E3C-1D2B7810FB76}"/>
              </a:ext>
            </a:extLst>
          </p:cNvPr>
          <p:cNvGraphicFramePr>
            <a:graphicFrameLocks noGrp="1"/>
          </p:cNvGraphicFramePr>
          <p:nvPr>
            <p:ph idx="1"/>
            <p:extLst>
              <p:ext uri="{D42A27DB-BD31-4B8C-83A1-F6EECF244321}">
                <p14:modId xmlns:p14="http://schemas.microsoft.com/office/powerpoint/2010/main" val="2390565342"/>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221634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CCDE4-A9B3-125E-2B12-7C186AF9A9D8}"/>
              </a:ext>
            </a:extLst>
          </p:cNvPr>
          <p:cNvSpPr>
            <a:spLocks noGrp="1"/>
          </p:cNvSpPr>
          <p:nvPr>
            <p:ph type="title"/>
          </p:nvPr>
        </p:nvSpPr>
        <p:spPr/>
        <p:txBody>
          <a:bodyPr/>
          <a:lstStyle/>
          <a:p>
            <a:r>
              <a:rPr lang="en-GB" b="1" dirty="0"/>
              <a:t>Definitions  </a:t>
            </a:r>
          </a:p>
        </p:txBody>
      </p:sp>
      <p:sp>
        <p:nvSpPr>
          <p:cNvPr id="3" name="Content Placeholder 2">
            <a:extLst>
              <a:ext uri="{FF2B5EF4-FFF2-40B4-BE49-F238E27FC236}">
                <a16:creationId xmlns:a16="http://schemas.microsoft.com/office/drawing/2014/main" id="{FFE7E268-1E97-E086-5E10-DF7D0A1D52C6}"/>
              </a:ext>
            </a:extLst>
          </p:cNvPr>
          <p:cNvSpPr>
            <a:spLocks noGrp="1"/>
          </p:cNvSpPr>
          <p:nvPr>
            <p:ph idx="1"/>
          </p:nvPr>
        </p:nvSpPr>
        <p:spPr/>
        <p:txBody>
          <a:bodyPr>
            <a:normAutofit/>
          </a:bodyPr>
          <a:lstStyle/>
          <a:p>
            <a:r>
              <a:rPr lang="en-GB" b="0" i="0" dirty="0">
                <a:solidFill>
                  <a:srgbClr val="181818"/>
                </a:solidFill>
                <a:effectLst/>
                <a:highlight>
                  <a:srgbClr val="FFFFFF"/>
                </a:highlight>
              </a:rPr>
              <a:t>“Shame is the deepest of the “negative emotions,” a feeling we will do almost anything to avoid. Unfortunately, our abiding fear of shame impairs our ability to see reality.” Gabor Mate </a:t>
            </a:r>
          </a:p>
          <a:p>
            <a:r>
              <a:rPr lang="en-GB" dirty="0">
                <a:solidFill>
                  <a:srgbClr val="2C2D30"/>
                </a:solidFill>
              </a:rPr>
              <a:t>Shame</a:t>
            </a:r>
            <a:r>
              <a:rPr lang="en-GB" b="0" i="0" dirty="0">
                <a:solidFill>
                  <a:srgbClr val="2C2D30"/>
                </a:solidFill>
                <a:effectLst/>
              </a:rPr>
              <a:t> is a very painful experience involving complex emotions such as </a:t>
            </a:r>
            <a:r>
              <a:rPr lang="en-GB" b="0" i="0" u="none" strike="noStrike" dirty="0">
                <a:solidFill>
                  <a:srgbClr val="2C2D30"/>
                </a:solidFill>
                <a:effectLst/>
              </a:rPr>
              <a:t>anxiety, anger</a:t>
            </a:r>
            <a:r>
              <a:rPr lang="en-GB" b="0" i="0" dirty="0">
                <a:solidFill>
                  <a:srgbClr val="2C2D30"/>
                </a:solidFill>
                <a:effectLst/>
              </a:rPr>
              <a:t>, and disgust, and an intense sense of self as flawed or bad, with a sense of interpersonal threat of rejection or attack</a:t>
            </a:r>
            <a:r>
              <a:rPr lang="en-GB" b="0" i="0" dirty="0">
                <a:solidFill>
                  <a:srgbClr val="2C2D30"/>
                </a:solidFill>
                <a:effectLst/>
                <a:latin typeface="Proxima Nova Regular"/>
              </a:rPr>
              <a:t>. </a:t>
            </a:r>
            <a:r>
              <a:rPr lang="en-GB" dirty="0">
                <a:solidFill>
                  <a:srgbClr val="2C2D30"/>
                </a:solidFill>
                <a:latin typeface="Proxima Nova Regular"/>
              </a:rPr>
              <a:t>Gilbert (2009)</a:t>
            </a:r>
          </a:p>
          <a:p>
            <a:r>
              <a:rPr lang="en-GB" kern="100" dirty="0" err="1">
                <a:effectLst/>
                <a:ea typeface="DengXian" panose="02010600030101010101" pitchFamily="2" charset="-122"/>
                <a:cs typeface="Arial" panose="020B0604020202020204" pitchFamily="34" charset="0"/>
              </a:rPr>
              <a:t>Brené</a:t>
            </a:r>
            <a:r>
              <a:rPr lang="en-GB" kern="100" dirty="0">
                <a:effectLst/>
                <a:ea typeface="DengXian" panose="02010600030101010101" pitchFamily="2" charset="-122"/>
                <a:cs typeface="Arial" panose="020B0604020202020204" pitchFamily="34" charset="0"/>
              </a:rPr>
              <a:t> Brown (2003)  "the intensely painful feeling or experience of believing that we are flawed and therefore unworthy of love and belonging“   </a:t>
            </a:r>
          </a:p>
          <a:p>
            <a:endParaRPr lang="en-GB" dirty="0"/>
          </a:p>
        </p:txBody>
      </p:sp>
    </p:spTree>
    <p:extLst>
      <p:ext uri="{BB962C8B-B14F-4D97-AF65-F5344CB8AC3E}">
        <p14:creationId xmlns:p14="http://schemas.microsoft.com/office/powerpoint/2010/main" val="20881095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41FD4-FF9C-AFA9-5CF5-5B99BD0D0FB1}"/>
              </a:ext>
            </a:extLst>
          </p:cNvPr>
          <p:cNvSpPr>
            <a:spLocks noGrp="1"/>
          </p:cNvSpPr>
          <p:nvPr>
            <p:ph type="title"/>
          </p:nvPr>
        </p:nvSpPr>
        <p:spPr/>
        <p:txBody>
          <a:bodyPr/>
          <a:lstStyle/>
          <a:p>
            <a:r>
              <a:rPr lang="en-GB" b="1" dirty="0"/>
              <a:t>Research of Shame</a:t>
            </a:r>
          </a:p>
        </p:txBody>
      </p:sp>
      <p:sp>
        <p:nvSpPr>
          <p:cNvPr id="3" name="Content Placeholder 2">
            <a:extLst>
              <a:ext uri="{FF2B5EF4-FFF2-40B4-BE49-F238E27FC236}">
                <a16:creationId xmlns:a16="http://schemas.microsoft.com/office/drawing/2014/main" id="{8B088EFB-7B8D-F121-181E-793BDA01C7FE}"/>
              </a:ext>
            </a:extLst>
          </p:cNvPr>
          <p:cNvSpPr>
            <a:spLocks noGrp="1"/>
          </p:cNvSpPr>
          <p:nvPr>
            <p:ph idx="1"/>
          </p:nvPr>
        </p:nvSpPr>
        <p:spPr>
          <a:xfrm>
            <a:off x="358219" y="1499389"/>
            <a:ext cx="11481847" cy="3902170"/>
          </a:xfrm>
        </p:spPr>
        <p:txBody>
          <a:bodyPr>
            <a:normAutofit fontScale="77500" lnSpcReduction="20000"/>
          </a:bodyPr>
          <a:lstStyle/>
          <a:p>
            <a:pPr>
              <a:lnSpc>
                <a:spcPct val="120000"/>
              </a:lnSpc>
            </a:pPr>
            <a:r>
              <a:rPr lang="en-GB" sz="3100" dirty="0"/>
              <a:t>Shame is generally considered as a particularly intense, and often incapacitating, unwanted emotion involving feelings of inferiority, defectiveness, powerlessness, uselessness, isolation and self-consciousness, along with a desire to escape, hide or conceal deficiencies</a:t>
            </a:r>
          </a:p>
          <a:p>
            <a:pPr>
              <a:lnSpc>
                <a:spcPct val="120000"/>
              </a:lnSpc>
            </a:pPr>
            <a:r>
              <a:rPr lang="en-GB" sz="3100" dirty="0"/>
              <a:t>It is linked with feelings of being devalued, dishonoured, demoted, discredited, ridiculed, humiliated, ostracized and scorned (Gilbert 1997, 2007). Shame is also related to feelings of aloneness, alienation, isolation and disconnection from others (Gilbert 1998, 2007; Nathanson 1994; Tangney and Dearing 2002). However, the focus of what is shaming is very much constrained by one’s social norms and cultural values (Fessler 2007; Leeming and Boyle 2004).</a:t>
            </a:r>
          </a:p>
          <a:p>
            <a:endParaRPr lang="en-GB" dirty="0"/>
          </a:p>
        </p:txBody>
      </p:sp>
    </p:spTree>
    <p:extLst>
      <p:ext uri="{BB962C8B-B14F-4D97-AF65-F5344CB8AC3E}">
        <p14:creationId xmlns:p14="http://schemas.microsoft.com/office/powerpoint/2010/main" val="10454865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41DEA-0FF7-068F-BE8E-EF09EB7001DE}"/>
              </a:ext>
            </a:extLst>
          </p:cNvPr>
          <p:cNvSpPr>
            <a:spLocks noGrp="1"/>
          </p:cNvSpPr>
          <p:nvPr>
            <p:ph type="title"/>
          </p:nvPr>
        </p:nvSpPr>
        <p:spPr/>
        <p:txBody>
          <a:bodyPr/>
          <a:lstStyle/>
          <a:p>
            <a:r>
              <a:rPr lang="en-GB" dirty="0"/>
              <a:t>Blum (2008) </a:t>
            </a:r>
          </a:p>
        </p:txBody>
      </p:sp>
      <p:sp>
        <p:nvSpPr>
          <p:cNvPr id="3" name="Content Placeholder 2">
            <a:extLst>
              <a:ext uri="{FF2B5EF4-FFF2-40B4-BE49-F238E27FC236}">
                <a16:creationId xmlns:a16="http://schemas.microsoft.com/office/drawing/2014/main" id="{54F06A11-A3E1-6E3B-2C34-6C51B2B21594}"/>
              </a:ext>
            </a:extLst>
          </p:cNvPr>
          <p:cNvSpPr>
            <a:spLocks noGrp="1"/>
          </p:cNvSpPr>
          <p:nvPr>
            <p:ph idx="1"/>
          </p:nvPr>
        </p:nvSpPr>
        <p:spPr/>
        <p:txBody>
          <a:bodyPr/>
          <a:lstStyle/>
          <a:p>
            <a:r>
              <a:rPr lang="en-GB" sz="2800" b="0" i="0" u="none" strike="noStrike" kern="1200" dirty="0">
                <a:solidFill>
                  <a:schemeClr val="tx1"/>
                </a:solidFill>
                <a:effectLst/>
                <a:latin typeface="+mn-lt"/>
                <a:ea typeface="+mn-ea"/>
                <a:cs typeface="+mn-cs"/>
              </a:rPr>
              <a:t>Examined the research on the felt phenomena of shame and derived a three-part description: (a) intense emotional pain, including the possibility of anger and rage against self and/or others; (b) a feeling of wanting to hide; and (c) a feeling that the self is bad, unworthy, and somehow deficient.</a:t>
            </a:r>
            <a:endParaRPr lang="en-GB" dirty="0"/>
          </a:p>
          <a:p>
            <a:endParaRPr lang="en-GB" dirty="0"/>
          </a:p>
        </p:txBody>
      </p:sp>
    </p:spTree>
    <p:extLst>
      <p:ext uri="{BB962C8B-B14F-4D97-AF65-F5344CB8AC3E}">
        <p14:creationId xmlns:p14="http://schemas.microsoft.com/office/powerpoint/2010/main" val="37590510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4D55B0-6722-E260-DDAE-BD34D26FBF03}"/>
              </a:ext>
            </a:extLst>
          </p:cNvPr>
          <p:cNvSpPr>
            <a:spLocks noGrp="1"/>
          </p:cNvSpPr>
          <p:nvPr>
            <p:ph idx="1"/>
          </p:nvPr>
        </p:nvSpPr>
        <p:spPr>
          <a:xfrm>
            <a:off x="358219" y="805543"/>
            <a:ext cx="11481847" cy="4596016"/>
          </a:xfrm>
        </p:spPr>
        <p:txBody>
          <a:bodyPr>
            <a:normAutofit/>
          </a:bodyPr>
          <a:lstStyle/>
          <a:p>
            <a:r>
              <a:rPr lang="en-GB" sz="3600" dirty="0"/>
              <a:t>Shame is a complex and psychological construct</a:t>
            </a:r>
          </a:p>
          <a:p>
            <a:r>
              <a:rPr lang="en-GB" sz="3600" dirty="0"/>
              <a:t>It consists of negative thoughts that can attack self, self-worth and self-belief</a:t>
            </a:r>
          </a:p>
          <a:p>
            <a:r>
              <a:rPr lang="en-GB" sz="3600" dirty="0"/>
              <a:t>It can cause emotional pain</a:t>
            </a:r>
          </a:p>
          <a:p>
            <a:r>
              <a:rPr lang="en-GB" sz="3600" dirty="0"/>
              <a:t>And can be demonstrated through various body signals as well as behaviours</a:t>
            </a:r>
          </a:p>
          <a:p>
            <a:r>
              <a:rPr lang="en-GB" sz="3600" dirty="0"/>
              <a:t>Shame has the potential to be pervasive and creates feelings of inadequacy</a:t>
            </a:r>
          </a:p>
          <a:p>
            <a:endParaRPr lang="en-US" dirty="0"/>
          </a:p>
          <a:p>
            <a:endParaRPr lang="en-US" i="1" dirty="0"/>
          </a:p>
          <a:p>
            <a:endParaRPr lang="en-US" dirty="0"/>
          </a:p>
          <a:p>
            <a:endParaRPr lang="en-US" dirty="0"/>
          </a:p>
          <a:p>
            <a:endParaRPr lang="en-GB" dirty="0"/>
          </a:p>
        </p:txBody>
      </p:sp>
    </p:spTree>
    <p:extLst>
      <p:ext uri="{BB962C8B-B14F-4D97-AF65-F5344CB8AC3E}">
        <p14:creationId xmlns:p14="http://schemas.microsoft.com/office/powerpoint/2010/main" val="20127088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5B2CC-8FD5-ABE6-7ACB-9E0F886AE188}"/>
              </a:ext>
            </a:extLst>
          </p:cNvPr>
          <p:cNvSpPr>
            <a:spLocks noGrp="1"/>
          </p:cNvSpPr>
          <p:nvPr>
            <p:ph type="title"/>
          </p:nvPr>
        </p:nvSpPr>
        <p:spPr/>
        <p:txBody>
          <a:bodyPr/>
          <a:lstStyle/>
          <a:p>
            <a:r>
              <a:rPr lang="en-GB" dirty="0"/>
              <a:t>Guilt or Shame….</a:t>
            </a:r>
          </a:p>
        </p:txBody>
      </p:sp>
      <p:pic>
        <p:nvPicPr>
          <p:cNvPr id="2050" name="Picture 2" descr="Border Collie puppy caught in the act A border collie puppy caught pulling a cushion apart on the sofa. Dog Stock Photo">
            <a:extLst>
              <a:ext uri="{FF2B5EF4-FFF2-40B4-BE49-F238E27FC236}">
                <a16:creationId xmlns:a16="http://schemas.microsoft.com/office/drawing/2014/main" id="{FC6C6336-4FA5-A54E-31F3-868D1E9D061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545656" y="1528395"/>
            <a:ext cx="5087544" cy="393755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Free Cat Ginger photo and picture">
            <a:extLst>
              <a:ext uri="{FF2B5EF4-FFF2-40B4-BE49-F238E27FC236}">
                <a16:creationId xmlns:a16="http://schemas.microsoft.com/office/drawing/2014/main" id="{C8DB8825-C2B8-AB5C-8544-2E2D6781C4B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8219" y="1528395"/>
            <a:ext cx="5469555" cy="39969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31424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E95A8-0A7F-F949-3738-898A9CF8A403}"/>
              </a:ext>
            </a:extLst>
          </p:cNvPr>
          <p:cNvSpPr>
            <a:spLocks noGrp="1"/>
          </p:cNvSpPr>
          <p:nvPr>
            <p:ph type="title"/>
          </p:nvPr>
        </p:nvSpPr>
        <p:spPr>
          <a:xfrm>
            <a:off x="358219" y="365125"/>
            <a:ext cx="11481847" cy="1325563"/>
          </a:xfrm>
        </p:spPr>
        <p:txBody>
          <a:bodyPr anchor="ctr">
            <a:normAutofit/>
          </a:bodyPr>
          <a:lstStyle/>
          <a:p>
            <a:pPr algn="ctr"/>
            <a:r>
              <a:rPr lang="en-GB" dirty="0"/>
              <a:t>Group/Pairs  - What is the difference between Guilt/shame</a:t>
            </a:r>
          </a:p>
        </p:txBody>
      </p:sp>
      <p:pic>
        <p:nvPicPr>
          <p:cNvPr id="3078" name="Picture 6" descr="Free Team Unity vector and picture">
            <a:extLst>
              <a:ext uri="{FF2B5EF4-FFF2-40B4-BE49-F238E27FC236}">
                <a16:creationId xmlns:a16="http://schemas.microsoft.com/office/drawing/2014/main" id="{ADC332E8-08DD-23D4-7465-87C48313094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051175" y="1975644"/>
            <a:ext cx="6096000" cy="3276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50514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6D056-A773-108C-51EE-156402F48359}"/>
              </a:ext>
            </a:extLst>
          </p:cNvPr>
          <p:cNvSpPr>
            <a:spLocks noGrp="1"/>
          </p:cNvSpPr>
          <p:nvPr>
            <p:ph type="title"/>
          </p:nvPr>
        </p:nvSpPr>
        <p:spPr/>
        <p:txBody>
          <a:bodyPr/>
          <a:lstStyle/>
          <a:p>
            <a:r>
              <a:rPr lang="en-GB" dirty="0" err="1"/>
              <a:t>Brene</a:t>
            </a:r>
            <a:r>
              <a:rPr lang="en-GB" dirty="0"/>
              <a:t> Brown </a:t>
            </a:r>
            <a:r>
              <a:rPr lang="en-GB" sz="3200" b="1" dirty="0">
                <a:hlinkClick r:id="rId2"/>
              </a:rPr>
              <a:t>Listening to shame | </a:t>
            </a:r>
            <a:r>
              <a:rPr lang="en-GB" sz="3200" b="1" dirty="0" err="1">
                <a:hlinkClick r:id="rId2"/>
              </a:rPr>
              <a:t>Brené</a:t>
            </a:r>
            <a:r>
              <a:rPr lang="en-GB" sz="3200" b="1" dirty="0">
                <a:hlinkClick r:id="rId2"/>
              </a:rPr>
              <a:t> Brown | TED - YouTube</a:t>
            </a:r>
            <a:endParaRPr lang="en-GB" sz="3200" b="1" dirty="0"/>
          </a:p>
        </p:txBody>
      </p:sp>
      <p:sp>
        <p:nvSpPr>
          <p:cNvPr id="3" name="Content Placeholder 2">
            <a:extLst>
              <a:ext uri="{FF2B5EF4-FFF2-40B4-BE49-F238E27FC236}">
                <a16:creationId xmlns:a16="http://schemas.microsoft.com/office/drawing/2014/main" id="{1AFBF446-EF5D-B550-A7C1-4056758D27E1}"/>
              </a:ext>
            </a:extLst>
          </p:cNvPr>
          <p:cNvSpPr>
            <a:spLocks noGrp="1"/>
          </p:cNvSpPr>
          <p:nvPr>
            <p:ph idx="1"/>
          </p:nvPr>
        </p:nvSpPr>
        <p:spPr/>
        <p:txBody>
          <a:bodyPr>
            <a:normAutofit/>
          </a:bodyPr>
          <a:lstStyle/>
          <a:p>
            <a:r>
              <a:rPr lang="en-GB" dirty="0"/>
              <a:t>Researched shame, guilt, and worthiness. </a:t>
            </a:r>
          </a:p>
          <a:p>
            <a:r>
              <a:rPr lang="en-GB" dirty="0"/>
              <a:t>Guilt is related with feeling responsible for a mistake that was made, but also understanding how it happened and being motivated to do better next time.</a:t>
            </a:r>
          </a:p>
          <a:p>
            <a:r>
              <a:rPr lang="en-GB" dirty="0"/>
              <a:t> Shame is more associated with feelings of being inadequate or as though something wrong is inherent to you. This can be much harder to process than guilt as it gets its power from believing deeper-rooted concepts could be true about yourself</a:t>
            </a:r>
          </a:p>
        </p:txBody>
      </p:sp>
    </p:spTree>
    <p:extLst>
      <p:ext uri="{BB962C8B-B14F-4D97-AF65-F5344CB8AC3E}">
        <p14:creationId xmlns:p14="http://schemas.microsoft.com/office/powerpoint/2010/main" val="39417531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0268E-F7E3-DB5E-AEFA-A5FD94EDB508}"/>
              </a:ext>
            </a:extLst>
          </p:cNvPr>
          <p:cNvSpPr>
            <a:spLocks noGrp="1"/>
          </p:cNvSpPr>
          <p:nvPr>
            <p:ph type="title"/>
          </p:nvPr>
        </p:nvSpPr>
        <p:spPr/>
        <p:txBody>
          <a:bodyPr>
            <a:normAutofit/>
          </a:bodyPr>
          <a:lstStyle/>
          <a:p>
            <a:r>
              <a:rPr lang="en-GB" dirty="0"/>
              <a:t>Gabor Mate – Attachment Emotion  - Compassionate Presence</a:t>
            </a:r>
          </a:p>
        </p:txBody>
      </p:sp>
      <p:sp>
        <p:nvSpPr>
          <p:cNvPr id="3" name="Content Placeholder 2">
            <a:extLst>
              <a:ext uri="{FF2B5EF4-FFF2-40B4-BE49-F238E27FC236}">
                <a16:creationId xmlns:a16="http://schemas.microsoft.com/office/drawing/2014/main" id="{539F1B6C-4664-8643-EA50-AA352B6726A8}"/>
              </a:ext>
            </a:extLst>
          </p:cNvPr>
          <p:cNvSpPr>
            <a:spLocks noGrp="1"/>
          </p:cNvSpPr>
          <p:nvPr>
            <p:ph idx="1"/>
          </p:nvPr>
        </p:nvSpPr>
        <p:spPr/>
        <p:txBody>
          <a:bodyPr>
            <a:normAutofit fontScale="85000" lnSpcReduction="20000"/>
          </a:bodyPr>
          <a:lstStyle/>
          <a:p>
            <a:endParaRPr lang="en-GB" dirty="0"/>
          </a:p>
          <a:p>
            <a:pPr marL="0" indent="0">
              <a:buNone/>
            </a:pPr>
            <a:r>
              <a:rPr lang="en-GB" dirty="0"/>
              <a:t>Unpacking the Circle of Shame with </a:t>
            </a:r>
            <a:r>
              <a:rPr lang="en-GB" dirty="0" err="1"/>
              <a:t>Dr.</a:t>
            </a:r>
            <a:r>
              <a:rPr lang="en-GB" dirty="0"/>
              <a:t> Gabor Maté and </a:t>
            </a:r>
            <a:r>
              <a:rPr lang="en-GB" dirty="0" err="1"/>
              <a:t>Dr.</a:t>
            </a:r>
            <a:r>
              <a:rPr lang="en-GB" dirty="0"/>
              <a:t> Richard C. Schwartz  </a:t>
            </a:r>
            <a:r>
              <a:rPr lang="en-GB" dirty="0">
                <a:hlinkClick r:id="rId2"/>
              </a:rPr>
              <a:t>Unpacking the Circle of Shame with </a:t>
            </a:r>
            <a:r>
              <a:rPr lang="en-GB" dirty="0" err="1">
                <a:hlinkClick r:id="rId2"/>
              </a:rPr>
              <a:t>Dr.</a:t>
            </a:r>
            <a:r>
              <a:rPr lang="en-GB" dirty="0">
                <a:hlinkClick r:id="rId2"/>
              </a:rPr>
              <a:t> Gabor Maté and </a:t>
            </a:r>
            <a:r>
              <a:rPr lang="en-GB" dirty="0" err="1">
                <a:hlinkClick r:id="rId2"/>
              </a:rPr>
              <a:t>Dr.</a:t>
            </a:r>
            <a:r>
              <a:rPr lang="en-GB" dirty="0">
                <a:hlinkClick r:id="rId2"/>
              </a:rPr>
              <a:t> Richard C. Schwartz (youtube.com)</a:t>
            </a:r>
            <a:endParaRPr lang="en-GB" dirty="0"/>
          </a:p>
          <a:p>
            <a:pPr marL="0" indent="0">
              <a:buNone/>
            </a:pPr>
            <a:r>
              <a:rPr lang="en-GB" dirty="0" err="1"/>
              <a:t>Dr.</a:t>
            </a:r>
            <a:r>
              <a:rPr lang="en-GB" dirty="0"/>
              <a:t> Gabor Mate, shame is an attachment emotion, meaning that it stems from our earliest relationships with caregivers and can shape our view of ourselves throughout our lives. He argues that over time, we learn how to express emotions through interactions with our primary caregivers—experiences that become hardwired into our brains as we develop emotionally and psychologically. If we had a secure attachment with our caregivers growing up, then it is likely that we will have a healthy relationship with feelings of shame later on in life; however, if our early relationships were insecure or unhealthy for any reason then we may struggle more with feelings of shame later on in life due to unresolved issues from earlier experiences. </a:t>
            </a:r>
          </a:p>
          <a:p>
            <a:pPr marL="0" indent="0">
              <a:buNone/>
            </a:pPr>
            <a:endParaRPr lang="en-GB" dirty="0"/>
          </a:p>
        </p:txBody>
      </p:sp>
    </p:spTree>
    <p:extLst>
      <p:ext uri="{BB962C8B-B14F-4D97-AF65-F5344CB8AC3E}">
        <p14:creationId xmlns:p14="http://schemas.microsoft.com/office/powerpoint/2010/main" val="6811423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1EE09-1873-D032-203B-F218122311D7}"/>
              </a:ext>
            </a:extLst>
          </p:cNvPr>
          <p:cNvSpPr>
            <a:spLocks noGrp="1"/>
          </p:cNvSpPr>
          <p:nvPr>
            <p:ph type="title"/>
          </p:nvPr>
        </p:nvSpPr>
        <p:spPr/>
        <p:txBody>
          <a:bodyPr/>
          <a:lstStyle/>
          <a:p>
            <a:pPr algn="ctr"/>
            <a:r>
              <a:rPr lang="en-GB" dirty="0"/>
              <a:t>Humanistic Theoretical Approaches perspectives on Shame</a:t>
            </a:r>
          </a:p>
        </p:txBody>
      </p:sp>
      <p:sp>
        <p:nvSpPr>
          <p:cNvPr id="3" name="Content Placeholder 2">
            <a:extLst>
              <a:ext uri="{FF2B5EF4-FFF2-40B4-BE49-F238E27FC236}">
                <a16:creationId xmlns:a16="http://schemas.microsoft.com/office/drawing/2014/main" id="{7B968B93-1F8D-94B8-59E4-61647960563D}"/>
              </a:ext>
            </a:extLst>
          </p:cNvPr>
          <p:cNvSpPr>
            <a:spLocks noGrp="1"/>
          </p:cNvSpPr>
          <p:nvPr>
            <p:ph idx="1"/>
          </p:nvPr>
        </p:nvSpPr>
        <p:spPr/>
        <p:txBody>
          <a:bodyPr/>
          <a:lstStyle/>
          <a:p>
            <a:r>
              <a:rPr lang="en-GB" dirty="0"/>
              <a:t>Gestalt</a:t>
            </a:r>
          </a:p>
          <a:p>
            <a:r>
              <a:rPr lang="en-GB" dirty="0"/>
              <a:t>Emotion Focused Therapy</a:t>
            </a:r>
          </a:p>
          <a:p>
            <a:r>
              <a:rPr lang="en-GB" dirty="0"/>
              <a:t>Compassion Focused Therapy (CFT)</a:t>
            </a:r>
          </a:p>
          <a:p>
            <a:r>
              <a:rPr lang="en-GB" dirty="0"/>
              <a:t>Person-Centred</a:t>
            </a:r>
          </a:p>
          <a:p>
            <a:r>
              <a:rPr lang="en-GB" dirty="0"/>
              <a:t>Internal Family Systems</a:t>
            </a:r>
          </a:p>
          <a:p>
            <a:r>
              <a:rPr lang="en-GB" dirty="0"/>
              <a:t>Others</a:t>
            </a:r>
          </a:p>
          <a:p>
            <a:endParaRPr lang="en-GB" dirty="0"/>
          </a:p>
          <a:p>
            <a:endParaRPr lang="en-GB" dirty="0"/>
          </a:p>
        </p:txBody>
      </p:sp>
    </p:spTree>
    <p:extLst>
      <p:ext uri="{BB962C8B-B14F-4D97-AF65-F5344CB8AC3E}">
        <p14:creationId xmlns:p14="http://schemas.microsoft.com/office/powerpoint/2010/main" val="10269509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553F3-C691-1087-0A82-8D5A26C0F717}"/>
              </a:ext>
            </a:extLst>
          </p:cNvPr>
          <p:cNvSpPr>
            <a:spLocks noGrp="1"/>
          </p:cNvSpPr>
          <p:nvPr>
            <p:ph type="title"/>
          </p:nvPr>
        </p:nvSpPr>
        <p:spPr/>
        <p:txBody>
          <a:bodyPr/>
          <a:lstStyle/>
          <a:p>
            <a:pPr algn="ctr"/>
            <a:r>
              <a:rPr lang="en-GB"/>
              <a:t>Group/Pairs – Theoretical Approaches </a:t>
            </a:r>
            <a:endParaRPr lang="en-GB" dirty="0"/>
          </a:p>
        </p:txBody>
      </p:sp>
      <p:pic>
        <p:nvPicPr>
          <p:cNvPr id="4098" name="Picture 2" descr="Free Team Unity vector and picture">
            <a:extLst>
              <a:ext uri="{FF2B5EF4-FFF2-40B4-BE49-F238E27FC236}">
                <a16:creationId xmlns:a16="http://schemas.microsoft.com/office/drawing/2014/main" id="{F274313F-2738-6FBF-045D-3DA8B75FA65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051175" y="3068638"/>
            <a:ext cx="6096000" cy="3276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917245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ADF68-DCD3-FB93-FC91-50DA6E6FEADD}"/>
              </a:ext>
            </a:extLst>
          </p:cNvPr>
          <p:cNvSpPr>
            <a:spLocks noGrp="1"/>
          </p:cNvSpPr>
          <p:nvPr>
            <p:ph type="title"/>
          </p:nvPr>
        </p:nvSpPr>
        <p:spPr/>
        <p:txBody>
          <a:bodyPr/>
          <a:lstStyle/>
          <a:p>
            <a:pPr algn="ctr"/>
            <a:r>
              <a:rPr lang="en-GB" dirty="0"/>
              <a:t>How does shame present itself in client work</a:t>
            </a:r>
            <a:br>
              <a:rPr lang="en-GB" dirty="0"/>
            </a:br>
            <a:r>
              <a:rPr lang="en-GB" dirty="0"/>
              <a:t>The Clients Shame</a:t>
            </a:r>
          </a:p>
        </p:txBody>
      </p:sp>
      <p:sp>
        <p:nvSpPr>
          <p:cNvPr id="3" name="Content Placeholder 2">
            <a:extLst>
              <a:ext uri="{FF2B5EF4-FFF2-40B4-BE49-F238E27FC236}">
                <a16:creationId xmlns:a16="http://schemas.microsoft.com/office/drawing/2014/main" id="{58DA69B2-9ACA-8AF6-0012-292FB74E8612}"/>
              </a:ext>
            </a:extLst>
          </p:cNvPr>
          <p:cNvSpPr>
            <a:spLocks noGrp="1"/>
          </p:cNvSpPr>
          <p:nvPr>
            <p:ph idx="1"/>
          </p:nvPr>
        </p:nvSpPr>
        <p:spPr/>
        <p:txBody>
          <a:bodyPr/>
          <a:lstStyle/>
          <a:p>
            <a:pPr>
              <a:spcAft>
                <a:spcPts val="0"/>
              </a:spcAft>
            </a:pPr>
            <a:r>
              <a:rPr lang="en-GB" sz="2800" dirty="0">
                <a:ea typeface="+mn-lt"/>
                <a:cs typeface="+mn-lt"/>
              </a:rPr>
              <a:t>The concerns that clients bring into the therapy room can be a result of years of psychological or behavioural problems. </a:t>
            </a:r>
            <a:endParaRPr lang="en-US" sz="2800" dirty="0">
              <a:ea typeface="+mn-lt"/>
              <a:cs typeface="+mn-lt"/>
            </a:endParaRPr>
          </a:p>
          <a:p>
            <a:pPr>
              <a:spcAft>
                <a:spcPts val="0"/>
              </a:spcAft>
            </a:pPr>
            <a:r>
              <a:rPr lang="en-GB" sz="2800" dirty="0">
                <a:ea typeface="+mn-lt"/>
                <a:cs typeface="+mn-lt"/>
              </a:rPr>
              <a:t>Clients have often spent a long time trying to resolve the problem, but have been unsuccessful, so when they reach the therapy room there can be deep seated feelings of stigma and shame. </a:t>
            </a:r>
            <a:endParaRPr lang="en-US" sz="2800" dirty="0">
              <a:ea typeface="+mn-lt"/>
              <a:cs typeface="+mn-lt"/>
            </a:endParaRPr>
          </a:p>
          <a:p>
            <a:pPr>
              <a:spcAft>
                <a:spcPts val="0"/>
              </a:spcAft>
            </a:pPr>
            <a:r>
              <a:rPr lang="en-GB" sz="2800" dirty="0">
                <a:ea typeface="+mn-lt"/>
                <a:cs typeface="+mn-lt"/>
              </a:rPr>
              <a:t>There is a vast amount of literature that indicates that shame underpins so many mental health issues. </a:t>
            </a:r>
            <a:endParaRPr lang="en-GB" sz="2800" dirty="0"/>
          </a:p>
          <a:p>
            <a:endParaRPr lang="en-GB" dirty="0"/>
          </a:p>
        </p:txBody>
      </p:sp>
    </p:spTree>
    <p:extLst>
      <p:ext uri="{BB962C8B-B14F-4D97-AF65-F5344CB8AC3E}">
        <p14:creationId xmlns:p14="http://schemas.microsoft.com/office/powerpoint/2010/main" val="19729701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ACAEA-B1F2-00F5-3C46-FB0E832DB8D2}"/>
              </a:ext>
            </a:extLst>
          </p:cNvPr>
          <p:cNvSpPr>
            <a:spLocks noGrp="1"/>
          </p:cNvSpPr>
          <p:nvPr>
            <p:ph type="title"/>
          </p:nvPr>
        </p:nvSpPr>
        <p:spPr/>
        <p:txBody>
          <a:bodyPr/>
          <a:lstStyle/>
          <a:p>
            <a:r>
              <a:rPr lang="en-GB" dirty="0"/>
              <a:t>Therapeutic Space and Shame</a:t>
            </a:r>
          </a:p>
        </p:txBody>
      </p:sp>
      <p:sp>
        <p:nvSpPr>
          <p:cNvPr id="3" name="Content Placeholder 2">
            <a:extLst>
              <a:ext uri="{FF2B5EF4-FFF2-40B4-BE49-F238E27FC236}">
                <a16:creationId xmlns:a16="http://schemas.microsoft.com/office/drawing/2014/main" id="{F6228DF0-CF97-6CA3-7D32-A963A9F48873}"/>
              </a:ext>
            </a:extLst>
          </p:cNvPr>
          <p:cNvSpPr>
            <a:spLocks noGrp="1"/>
          </p:cNvSpPr>
          <p:nvPr>
            <p:ph idx="1"/>
          </p:nvPr>
        </p:nvSpPr>
        <p:spPr/>
        <p:txBody>
          <a:bodyPr/>
          <a:lstStyle/>
          <a:p>
            <a:pPr>
              <a:spcAft>
                <a:spcPts val="0"/>
              </a:spcAft>
            </a:pPr>
            <a:r>
              <a:rPr lang="en-GB" sz="2800" dirty="0">
                <a:ea typeface="+mn-lt"/>
                <a:cs typeface="+mn-lt"/>
              </a:rPr>
              <a:t>As we are all very aware there is still a social stigma related to attending Counselling sessions. </a:t>
            </a:r>
            <a:endParaRPr lang="en-US" sz="2800" dirty="0">
              <a:ea typeface="+mn-lt"/>
              <a:cs typeface="+mn-lt"/>
            </a:endParaRPr>
          </a:p>
          <a:p>
            <a:pPr>
              <a:spcAft>
                <a:spcPts val="0"/>
              </a:spcAft>
            </a:pPr>
            <a:r>
              <a:rPr lang="en-GB" sz="2800" dirty="0">
                <a:ea typeface="+mn-lt"/>
                <a:cs typeface="+mn-lt"/>
              </a:rPr>
              <a:t>When they enter the room, they are expected to share some very deep intimate secrets about themselves. They are often expected to explore themes that define their failings and limitations. </a:t>
            </a:r>
            <a:endParaRPr lang="en-US" sz="2800" dirty="0">
              <a:ea typeface="+mn-lt"/>
              <a:cs typeface="+mn-lt"/>
            </a:endParaRPr>
          </a:p>
          <a:p>
            <a:endParaRPr lang="en-GB" dirty="0"/>
          </a:p>
        </p:txBody>
      </p:sp>
    </p:spTree>
    <p:extLst>
      <p:ext uri="{BB962C8B-B14F-4D97-AF65-F5344CB8AC3E}">
        <p14:creationId xmlns:p14="http://schemas.microsoft.com/office/powerpoint/2010/main" val="10799516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CCB28-73D3-A193-1CB0-B095F9CDD52A}"/>
              </a:ext>
            </a:extLst>
          </p:cNvPr>
          <p:cNvSpPr>
            <a:spLocks noGrp="1"/>
          </p:cNvSpPr>
          <p:nvPr>
            <p:ph type="title"/>
          </p:nvPr>
        </p:nvSpPr>
        <p:spPr/>
        <p:txBody>
          <a:bodyPr/>
          <a:lstStyle/>
          <a:p>
            <a:r>
              <a:rPr lang="en-GB" dirty="0"/>
              <a:t>Therapist and Shame</a:t>
            </a:r>
          </a:p>
        </p:txBody>
      </p:sp>
      <p:sp>
        <p:nvSpPr>
          <p:cNvPr id="3" name="Content Placeholder 2">
            <a:extLst>
              <a:ext uri="{FF2B5EF4-FFF2-40B4-BE49-F238E27FC236}">
                <a16:creationId xmlns:a16="http://schemas.microsoft.com/office/drawing/2014/main" id="{075E617E-7058-2161-9D3E-CF8042495FFA}"/>
              </a:ext>
            </a:extLst>
          </p:cNvPr>
          <p:cNvSpPr>
            <a:spLocks noGrp="1"/>
          </p:cNvSpPr>
          <p:nvPr>
            <p:ph idx="1"/>
          </p:nvPr>
        </p:nvSpPr>
        <p:spPr/>
        <p:txBody>
          <a:bodyPr/>
          <a:lstStyle/>
          <a:p>
            <a:pPr>
              <a:spcAft>
                <a:spcPts val="0"/>
              </a:spcAft>
            </a:pPr>
            <a:r>
              <a:rPr lang="en-GB" sz="2800" dirty="0">
                <a:ea typeface="+mn-lt"/>
                <a:cs typeface="+mn-lt"/>
              </a:rPr>
              <a:t>The therapist can often feel vulnerable, an imposter, discomfort with uncertainty.</a:t>
            </a:r>
            <a:endParaRPr lang="en-US" sz="2800" dirty="0">
              <a:ea typeface="+mn-lt"/>
              <a:cs typeface="+mn-lt"/>
            </a:endParaRPr>
          </a:p>
          <a:p>
            <a:pPr>
              <a:spcAft>
                <a:spcPts val="0"/>
              </a:spcAft>
            </a:pPr>
            <a:r>
              <a:rPr lang="en-GB" sz="2800" dirty="0">
                <a:ea typeface="+mn-lt"/>
                <a:cs typeface="+mn-lt"/>
              </a:rPr>
              <a:t>These are all very human feelings and raise shameful emotions relating to our own limitations and vulnerabilities</a:t>
            </a:r>
          </a:p>
          <a:p>
            <a:endParaRPr lang="en-GB" dirty="0"/>
          </a:p>
        </p:txBody>
      </p:sp>
    </p:spTree>
    <p:extLst>
      <p:ext uri="{BB962C8B-B14F-4D97-AF65-F5344CB8AC3E}">
        <p14:creationId xmlns:p14="http://schemas.microsoft.com/office/powerpoint/2010/main" val="39413826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35479-3685-4275-AF55-79EF88364640}"/>
              </a:ext>
            </a:extLst>
          </p:cNvPr>
          <p:cNvSpPr>
            <a:spLocks noGrp="1"/>
          </p:cNvSpPr>
          <p:nvPr>
            <p:ph type="title"/>
          </p:nvPr>
        </p:nvSpPr>
        <p:spPr>
          <a:xfrm>
            <a:off x="810000" y="447188"/>
            <a:ext cx="10571998" cy="970450"/>
          </a:xfrm>
        </p:spPr>
        <p:txBody>
          <a:bodyPr>
            <a:normAutofit/>
          </a:bodyPr>
          <a:lstStyle/>
          <a:p>
            <a:r>
              <a:rPr lang="en-GB" b="1" dirty="0"/>
              <a:t>Shame overlooked?</a:t>
            </a:r>
          </a:p>
        </p:txBody>
      </p:sp>
      <p:graphicFrame>
        <p:nvGraphicFramePr>
          <p:cNvPr id="5" name="Content Placeholder 2">
            <a:extLst>
              <a:ext uri="{FF2B5EF4-FFF2-40B4-BE49-F238E27FC236}">
                <a16:creationId xmlns:a16="http://schemas.microsoft.com/office/drawing/2014/main" id="{3C6563F0-2AD1-47D9-B17E-1A7CA3A646E7}"/>
              </a:ext>
            </a:extLst>
          </p:cNvPr>
          <p:cNvGraphicFramePr>
            <a:graphicFrameLocks noGrp="1"/>
          </p:cNvGraphicFramePr>
          <p:nvPr>
            <p:ph idx="1"/>
          </p:nvPr>
        </p:nvGraphicFramePr>
        <p:xfrm>
          <a:off x="819150" y="2548647"/>
          <a:ext cx="10553700" cy="33108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423776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CCA7C-20C0-292E-33FF-DC45A905BB6B}"/>
              </a:ext>
            </a:extLst>
          </p:cNvPr>
          <p:cNvSpPr>
            <a:spLocks noGrp="1"/>
          </p:cNvSpPr>
          <p:nvPr>
            <p:ph type="title"/>
          </p:nvPr>
        </p:nvSpPr>
        <p:spPr/>
        <p:txBody>
          <a:bodyPr/>
          <a:lstStyle/>
          <a:p>
            <a:r>
              <a:rPr lang="en-GB" b="1" dirty="0"/>
              <a:t>Recognising Shame</a:t>
            </a:r>
          </a:p>
        </p:txBody>
      </p:sp>
      <p:sp>
        <p:nvSpPr>
          <p:cNvPr id="3" name="Content Placeholder 2">
            <a:extLst>
              <a:ext uri="{FF2B5EF4-FFF2-40B4-BE49-F238E27FC236}">
                <a16:creationId xmlns:a16="http://schemas.microsoft.com/office/drawing/2014/main" id="{655AE841-B7CC-E115-2984-8AFE6403C144}"/>
              </a:ext>
            </a:extLst>
          </p:cNvPr>
          <p:cNvSpPr>
            <a:spLocks noGrp="1"/>
          </p:cNvSpPr>
          <p:nvPr>
            <p:ph idx="1"/>
          </p:nvPr>
        </p:nvSpPr>
        <p:spPr/>
        <p:txBody>
          <a:bodyPr/>
          <a:lstStyle/>
          <a:p>
            <a:pPr>
              <a:spcAft>
                <a:spcPts val="0"/>
              </a:spcAft>
            </a:pPr>
            <a:r>
              <a:rPr lang="en-GB" sz="2800" dirty="0">
                <a:ea typeface="+mn-lt"/>
                <a:cs typeface="+mn-lt"/>
              </a:rPr>
              <a:t>How might we recognise shame from the cues that the clients are giving us?</a:t>
            </a:r>
            <a:endParaRPr lang="en-US" sz="2800" dirty="0">
              <a:ea typeface="+mn-lt"/>
              <a:cs typeface="+mn-lt"/>
            </a:endParaRPr>
          </a:p>
          <a:p>
            <a:pPr>
              <a:spcAft>
                <a:spcPts val="0"/>
              </a:spcAft>
            </a:pPr>
            <a:r>
              <a:rPr lang="en-GB" sz="2800" dirty="0">
                <a:ea typeface="+mn-lt"/>
                <a:cs typeface="+mn-lt"/>
              </a:rPr>
              <a:t>Decreased eye contact, shuffling in seat, change in posture</a:t>
            </a:r>
            <a:endParaRPr lang="en-US" sz="2800" dirty="0">
              <a:ea typeface="+mn-lt"/>
              <a:cs typeface="+mn-lt"/>
            </a:endParaRPr>
          </a:p>
          <a:p>
            <a:pPr>
              <a:spcAft>
                <a:spcPts val="0"/>
              </a:spcAft>
            </a:pPr>
            <a:r>
              <a:rPr lang="en-GB" sz="2800" dirty="0">
                <a:ea typeface="+mn-lt"/>
                <a:cs typeface="+mn-lt"/>
              </a:rPr>
              <a:t>Changes in tone of voice (stammering, tightened voice, restricted speech)</a:t>
            </a:r>
            <a:endParaRPr lang="en-US" sz="2800" dirty="0">
              <a:ea typeface="+mn-lt"/>
              <a:cs typeface="+mn-lt"/>
            </a:endParaRPr>
          </a:p>
          <a:p>
            <a:pPr>
              <a:spcAft>
                <a:spcPts val="0"/>
              </a:spcAft>
            </a:pPr>
            <a:r>
              <a:rPr lang="en-GB" sz="2800" dirty="0">
                <a:ea typeface="+mn-lt"/>
                <a:cs typeface="+mn-lt"/>
              </a:rPr>
              <a:t>Self-deprecating stories and comments</a:t>
            </a:r>
            <a:endParaRPr lang="en-US" sz="2800" dirty="0">
              <a:ea typeface="+mn-lt"/>
              <a:cs typeface="+mn-lt"/>
            </a:endParaRPr>
          </a:p>
          <a:p>
            <a:pPr>
              <a:spcAft>
                <a:spcPts val="0"/>
              </a:spcAft>
            </a:pPr>
            <a:r>
              <a:rPr lang="en-GB" sz="2800" dirty="0">
                <a:ea typeface="+mn-lt"/>
                <a:cs typeface="+mn-lt"/>
              </a:rPr>
              <a:t>Laughter</a:t>
            </a:r>
            <a:endParaRPr lang="en-US" sz="2800" dirty="0">
              <a:ea typeface="+mn-lt"/>
              <a:cs typeface="+mn-lt"/>
            </a:endParaRPr>
          </a:p>
          <a:p>
            <a:pPr>
              <a:spcAft>
                <a:spcPts val="0"/>
              </a:spcAft>
            </a:pPr>
            <a:r>
              <a:rPr lang="en-GB" sz="2800" dirty="0">
                <a:ea typeface="+mn-lt"/>
                <a:cs typeface="+mn-lt"/>
              </a:rPr>
              <a:t>What about the vocabulary?</a:t>
            </a:r>
            <a:endParaRPr lang="en-GB" sz="2800" dirty="0"/>
          </a:p>
          <a:p>
            <a:endParaRPr lang="en-GB" dirty="0"/>
          </a:p>
        </p:txBody>
      </p:sp>
    </p:spTree>
    <p:extLst>
      <p:ext uri="{BB962C8B-B14F-4D97-AF65-F5344CB8AC3E}">
        <p14:creationId xmlns:p14="http://schemas.microsoft.com/office/powerpoint/2010/main" val="35029950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3565D-DBE9-1C2E-3CC4-CAFBA08B48F1}"/>
              </a:ext>
            </a:extLst>
          </p:cNvPr>
          <p:cNvSpPr>
            <a:spLocks noGrp="1"/>
          </p:cNvSpPr>
          <p:nvPr>
            <p:ph type="title"/>
          </p:nvPr>
        </p:nvSpPr>
        <p:spPr/>
        <p:txBody>
          <a:bodyPr/>
          <a:lstStyle/>
          <a:p>
            <a:r>
              <a:rPr lang="en-GB" b="1" dirty="0"/>
              <a:t>What might cause Shame</a:t>
            </a:r>
          </a:p>
        </p:txBody>
      </p:sp>
      <p:sp>
        <p:nvSpPr>
          <p:cNvPr id="3" name="Content Placeholder 2">
            <a:extLst>
              <a:ext uri="{FF2B5EF4-FFF2-40B4-BE49-F238E27FC236}">
                <a16:creationId xmlns:a16="http://schemas.microsoft.com/office/drawing/2014/main" id="{4D62489C-89F5-AA85-0462-582B3191863E}"/>
              </a:ext>
            </a:extLst>
          </p:cNvPr>
          <p:cNvSpPr>
            <a:spLocks noGrp="1"/>
          </p:cNvSpPr>
          <p:nvPr>
            <p:ph idx="1"/>
          </p:nvPr>
        </p:nvSpPr>
        <p:spPr/>
        <p:txBody>
          <a:bodyPr/>
          <a:lstStyle/>
          <a:p>
            <a:r>
              <a:rPr lang="en-GB" sz="2800" dirty="0">
                <a:ea typeface="+mn-lt"/>
                <a:cs typeface="+mn-lt"/>
              </a:rPr>
              <a:t>Can arise either from experiences outside of the therapeutic space, or inside and within the therapeutic relationship.</a:t>
            </a:r>
          </a:p>
          <a:p>
            <a:endParaRPr lang="en-GB" dirty="0"/>
          </a:p>
        </p:txBody>
      </p:sp>
    </p:spTree>
    <p:extLst>
      <p:ext uri="{BB962C8B-B14F-4D97-AF65-F5344CB8AC3E}">
        <p14:creationId xmlns:p14="http://schemas.microsoft.com/office/powerpoint/2010/main" val="26874804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D995C-B043-DD6F-C903-5D5DBE4B2AF6}"/>
              </a:ext>
            </a:extLst>
          </p:cNvPr>
          <p:cNvSpPr>
            <a:spLocks noGrp="1"/>
          </p:cNvSpPr>
          <p:nvPr>
            <p:ph type="title"/>
          </p:nvPr>
        </p:nvSpPr>
        <p:spPr/>
        <p:txBody>
          <a:bodyPr>
            <a:normAutofit/>
          </a:bodyPr>
          <a:lstStyle/>
          <a:p>
            <a:r>
              <a:rPr lang="en-GB" b="1" dirty="0"/>
              <a:t>External and Internal Shame (Gilbert, 2003)</a:t>
            </a:r>
          </a:p>
        </p:txBody>
      </p:sp>
      <p:sp>
        <p:nvSpPr>
          <p:cNvPr id="3" name="Content Placeholder 2">
            <a:extLst>
              <a:ext uri="{FF2B5EF4-FFF2-40B4-BE49-F238E27FC236}">
                <a16:creationId xmlns:a16="http://schemas.microsoft.com/office/drawing/2014/main" id="{FC8E584A-B3C4-73F1-4147-515F5C45598F}"/>
              </a:ext>
            </a:extLst>
          </p:cNvPr>
          <p:cNvSpPr>
            <a:spLocks noGrp="1"/>
          </p:cNvSpPr>
          <p:nvPr>
            <p:ph idx="1"/>
          </p:nvPr>
        </p:nvSpPr>
        <p:spPr/>
        <p:txBody>
          <a:bodyPr/>
          <a:lstStyle/>
          <a:p>
            <a:r>
              <a:rPr lang="en-GB" sz="2800" dirty="0">
                <a:ea typeface="+mn-lt"/>
                <a:cs typeface="+mn-lt"/>
              </a:rPr>
              <a:t>External: The individual believes that other people see them as a failure, worthless. They believe that others have or will reject or even attack the self.</a:t>
            </a:r>
          </a:p>
          <a:p>
            <a:r>
              <a:rPr lang="en-GB" sz="2800" dirty="0">
                <a:ea typeface="+mn-lt"/>
                <a:cs typeface="+mn-lt"/>
              </a:rPr>
              <a:t>Internal: how an individual judges themselves, this might be feeling themselves to be inadequate, undesirable and have many shortcomings.</a:t>
            </a:r>
          </a:p>
          <a:p>
            <a:endParaRPr lang="en-GB" sz="2800" dirty="0">
              <a:ea typeface="+mn-lt"/>
              <a:cs typeface="+mn-lt"/>
            </a:endParaRPr>
          </a:p>
          <a:p>
            <a:r>
              <a:rPr lang="en-GB" sz="2800" dirty="0">
                <a:ea typeface="+mn-lt"/>
                <a:cs typeface="+mn-lt"/>
              </a:rPr>
              <a:t>What behaviours might you see with both types of shame?</a:t>
            </a:r>
          </a:p>
          <a:p>
            <a:endParaRPr lang="en-GB" dirty="0"/>
          </a:p>
        </p:txBody>
      </p:sp>
    </p:spTree>
    <p:extLst>
      <p:ext uri="{BB962C8B-B14F-4D97-AF65-F5344CB8AC3E}">
        <p14:creationId xmlns:p14="http://schemas.microsoft.com/office/powerpoint/2010/main" val="9692024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23DB3-952F-4757-9879-5090512420C2}"/>
              </a:ext>
            </a:extLst>
          </p:cNvPr>
          <p:cNvSpPr>
            <a:spLocks noGrp="1"/>
          </p:cNvSpPr>
          <p:nvPr>
            <p:ph type="title"/>
          </p:nvPr>
        </p:nvSpPr>
        <p:spPr/>
        <p:txBody>
          <a:bodyPr/>
          <a:lstStyle/>
          <a:p>
            <a:r>
              <a:rPr lang="en-GB" sz="4400" b="1" dirty="0">
                <a:solidFill>
                  <a:schemeClr val="tx1"/>
                </a:solidFill>
              </a:rPr>
              <a:t>Shame and Suicide</a:t>
            </a:r>
            <a:endParaRPr lang="en-GB" b="1" dirty="0"/>
          </a:p>
        </p:txBody>
      </p:sp>
      <p:sp>
        <p:nvSpPr>
          <p:cNvPr id="3" name="Content Placeholder 2">
            <a:extLst>
              <a:ext uri="{FF2B5EF4-FFF2-40B4-BE49-F238E27FC236}">
                <a16:creationId xmlns:a16="http://schemas.microsoft.com/office/drawing/2014/main" id="{D52567CB-609D-60BE-0070-E72E122C532B}"/>
              </a:ext>
            </a:extLst>
          </p:cNvPr>
          <p:cNvSpPr>
            <a:spLocks noGrp="1"/>
          </p:cNvSpPr>
          <p:nvPr>
            <p:ph idx="1"/>
          </p:nvPr>
        </p:nvSpPr>
        <p:spPr/>
        <p:txBody>
          <a:bodyPr/>
          <a:lstStyle/>
          <a:p>
            <a:r>
              <a:rPr lang="en-GB" dirty="0">
                <a:ea typeface="+mn-lt"/>
                <a:cs typeface="+mn-lt"/>
              </a:rPr>
              <a:t>Gilbert (2014) described how therapists may experience anticipatory shame when faced with a suicidal client, envisioning the shame of failing as a therapist should the client commit suicide and the shame and humiliation of being taken to court for failing to prevent the suicide</a:t>
            </a:r>
            <a:endParaRPr lang="en-GB" dirty="0"/>
          </a:p>
          <a:p>
            <a:endParaRPr lang="en-GB" dirty="0"/>
          </a:p>
        </p:txBody>
      </p:sp>
    </p:spTree>
    <p:extLst>
      <p:ext uri="{BB962C8B-B14F-4D97-AF65-F5344CB8AC3E}">
        <p14:creationId xmlns:p14="http://schemas.microsoft.com/office/powerpoint/2010/main" val="9141193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08200-A43B-42A8-83D1-F51A6F224C3E}"/>
              </a:ext>
            </a:extLst>
          </p:cNvPr>
          <p:cNvSpPr>
            <a:spLocks noGrp="1"/>
          </p:cNvSpPr>
          <p:nvPr>
            <p:ph type="title"/>
          </p:nvPr>
        </p:nvSpPr>
        <p:spPr>
          <a:xfrm>
            <a:off x="358219" y="365125"/>
            <a:ext cx="11481847" cy="1325563"/>
          </a:xfrm>
        </p:spPr>
        <p:txBody>
          <a:bodyPr anchor="ctr">
            <a:normAutofit/>
          </a:bodyPr>
          <a:lstStyle/>
          <a:p>
            <a:r>
              <a:rPr lang="en-GB" b="1" dirty="0"/>
              <a:t>How do we work with shame?  An Example </a:t>
            </a:r>
          </a:p>
        </p:txBody>
      </p:sp>
      <p:sp>
        <p:nvSpPr>
          <p:cNvPr id="3" name="Content Placeholder 2">
            <a:extLst>
              <a:ext uri="{FF2B5EF4-FFF2-40B4-BE49-F238E27FC236}">
                <a16:creationId xmlns:a16="http://schemas.microsoft.com/office/drawing/2014/main" id="{ABF1B976-89DE-4225-909F-288067115146}"/>
              </a:ext>
            </a:extLst>
          </p:cNvPr>
          <p:cNvSpPr>
            <a:spLocks noGrp="1"/>
          </p:cNvSpPr>
          <p:nvPr>
            <p:ph idx="1"/>
          </p:nvPr>
        </p:nvSpPr>
        <p:spPr>
          <a:xfrm>
            <a:off x="358219" y="1825625"/>
            <a:ext cx="11481847" cy="3575934"/>
          </a:xfrm>
        </p:spPr>
        <p:txBody>
          <a:bodyPr>
            <a:normAutofit/>
          </a:bodyPr>
          <a:lstStyle/>
          <a:p>
            <a:pPr>
              <a:spcAft>
                <a:spcPts val="0"/>
              </a:spcAft>
            </a:pPr>
            <a:r>
              <a:rPr lang="en-GB" dirty="0"/>
              <a:t>The Emotion-Focused Therapy approach is particularly useful when working with clients who are experiencing shame.</a:t>
            </a:r>
            <a:endParaRPr lang="en-US" dirty="0"/>
          </a:p>
          <a:p>
            <a:pPr>
              <a:spcAft>
                <a:spcPts val="0"/>
              </a:spcAft>
            </a:pPr>
            <a:r>
              <a:rPr lang="en-GB" dirty="0"/>
              <a:t>Relational validation</a:t>
            </a:r>
            <a:endParaRPr lang="en-US" dirty="0"/>
          </a:p>
          <a:p>
            <a:pPr>
              <a:spcAft>
                <a:spcPts val="0"/>
              </a:spcAft>
            </a:pPr>
            <a:r>
              <a:rPr lang="en-GB" dirty="0"/>
              <a:t>Accessing and acknowledging shame</a:t>
            </a:r>
            <a:endParaRPr lang="en-US" dirty="0"/>
          </a:p>
          <a:p>
            <a:pPr>
              <a:spcAft>
                <a:spcPts val="0"/>
              </a:spcAft>
            </a:pPr>
            <a:r>
              <a:rPr lang="en-GB" dirty="0"/>
              <a:t>Shame regulation</a:t>
            </a:r>
            <a:endParaRPr lang="en-US" dirty="0"/>
          </a:p>
          <a:p>
            <a:pPr>
              <a:spcAft>
                <a:spcPts val="0"/>
              </a:spcAft>
            </a:pPr>
            <a:r>
              <a:rPr lang="en-GB" dirty="0"/>
              <a:t>Transformation of shame</a:t>
            </a:r>
          </a:p>
        </p:txBody>
      </p:sp>
    </p:spTree>
    <p:extLst>
      <p:ext uri="{BB962C8B-B14F-4D97-AF65-F5344CB8AC3E}">
        <p14:creationId xmlns:p14="http://schemas.microsoft.com/office/powerpoint/2010/main" val="35368334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DB7AA-B979-49D3-8E79-4BB49F39EB52}"/>
              </a:ext>
            </a:extLst>
          </p:cNvPr>
          <p:cNvSpPr>
            <a:spLocks noGrp="1"/>
          </p:cNvSpPr>
          <p:nvPr>
            <p:ph type="title"/>
          </p:nvPr>
        </p:nvSpPr>
        <p:spPr>
          <a:xfrm>
            <a:off x="451515" y="1734857"/>
            <a:ext cx="3765483" cy="3388287"/>
          </a:xfrm>
        </p:spPr>
        <p:txBody>
          <a:bodyPr anchor="ctr">
            <a:normAutofit/>
          </a:bodyPr>
          <a:lstStyle/>
          <a:p>
            <a:r>
              <a:rPr lang="en-GB" dirty="0"/>
              <a:t>Relational Validation</a:t>
            </a:r>
          </a:p>
        </p:txBody>
      </p:sp>
      <p:sp>
        <p:nvSpPr>
          <p:cNvPr id="3" name="Content Placeholder 2">
            <a:extLst>
              <a:ext uri="{FF2B5EF4-FFF2-40B4-BE49-F238E27FC236}">
                <a16:creationId xmlns:a16="http://schemas.microsoft.com/office/drawing/2014/main" id="{4FBCB3BB-C8FC-4324-A386-C5CB4DD602AB}"/>
              </a:ext>
            </a:extLst>
          </p:cNvPr>
          <p:cNvSpPr>
            <a:spLocks noGrp="1"/>
          </p:cNvSpPr>
          <p:nvPr>
            <p:ph idx="1"/>
          </p:nvPr>
        </p:nvSpPr>
        <p:spPr>
          <a:xfrm>
            <a:off x="4299383" y="978993"/>
            <a:ext cx="7763881" cy="4900014"/>
          </a:xfrm>
          <a:effectLst/>
        </p:spPr>
        <p:txBody>
          <a:bodyPr>
            <a:normAutofit/>
          </a:bodyPr>
          <a:lstStyle/>
          <a:p>
            <a:endParaRPr lang="en-GB" sz="2000" dirty="0">
              <a:ea typeface="+mn-lt"/>
              <a:cs typeface="+mn-lt"/>
            </a:endParaRPr>
          </a:p>
          <a:p>
            <a:endParaRPr lang="en-GB" sz="2000" dirty="0">
              <a:ea typeface="+mn-lt"/>
              <a:cs typeface="+mn-lt"/>
            </a:endParaRPr>
          </a:p>
          <a:p>
            <a:endParaRPr lang="en-GB" sz="2000" dirty="0">
              <a:ea typeface="+mn-lt"/>
              <a:cs typeface="+mn-lt"/>
            </a:endParaRPr>
          </a:p>
          <a:p>
            <a:endParaRPr lang="en-GB" sz="2000" dirty="0">
              <a:ea typeface="+mn-lt"/>
              <a:cs typeface="+mn-lt"/>
            </a:endParaRPr>
          </a:p>
          <a:p>
            <a:r>
              <a:rPr lang="en-GB" sz="3200" dirty="0">
                <a:ea typeface="+mn-lt"/>
                <a:cs typeface="+mn-lt"/>
              </a:rPr>
              <a:t>The relationship is central to any exploration of shame. Having a collaborative relationship, that works on the client’s values and not the imposed therapist values will allow the client to feel safe enough to start to explore their feelings of shame</a:t>
            </a:r>
            <a:r>
              <a:rPr lang="en-GB" sz="2000" dirty="0">
                <a:ea typeface="+mn-lt"/>
                <a:cs typeface="+mn-lt"/>
              </a:rPr>
              <a:t>.</a:t>
            </a:r>
            <a:endParaRPr lang="en-GB" sz="2000" dirty="0"/>
          </a:p>
        </p:txBody>
      </p:sp>
    </p:spTree>
    <p:extLst>
      <p:ext uri="{BB962C8B-B14F-4D97-AF65-F5344CB8AC3E}">
        <p14:creationId xmlns:p14="http://schemas.microsoft.com/office/powerpoint/2010/main" val="33377109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560A0-3835-4BE4-BD81-EFF2F4D0B310}"/>
              </a:ext>
            </a:extLst>
          </p:cNvPr>
          <p:cNvSpPr>
            <a:spLocks noGrp="1"/>
          </p:cNvSpPr>
          <p:nvPr>
            <p:ph type="title"/>
          </p:nvPr>
        </p:nvSpPr>
        <p:spPr>
          <a:xfrm>
            <a:off x="810000" y="447188"/>
            <a:ext cx="10571998" cy="970450"/>
          </a:xfrm>
          <a:effectLst/>
        </p:spPr>
        <p:txBody>
          <a:bodyPr>
            <a:normAutofit/>
          </a:bodyPr>
          <a:lstStyle/>
          <a:p>
            <a:r>
              <a:rPr lang="en-GB" dirty="0"/>
              <a:t>Accessing and Acknowledging Shame</a:t>
            </a:r>
          </a:p>
        </p:txBody>
      </p:sp>
      <p:sp>
        <p:nvSpPr>
          <p:cNvPr id="3" name="Content Placeholder 2">
            <a:extLst>
              <a:ext uri="{FF2B5EF4-FFF2-40B4-BE49-F238E27FC236}">
                <a16:creationId xmlns:a16="http://schemas.microsoft.com/office/drawing/2014/main" id="{34DF802C-1CAF-4BC4-BD26-B3E66BA2BEC2}"/>
              </a:ext>
            </a:extLst>
          </p:cNvPr>
          <p:cNvSpPr>
            <a:spLocks noGrp="1"/>
          </p:cNvSpPr>
          <p:nvPr>
            <p:ph idx="1"/>
          </p:nvPr>
        </p:nvSpPr>
        <p:spPr>
          <a:xfrm>
            <a:off x="687220" y="2350693"/>
            <a:ext cx="10967120" cy="3636511"/>
          </a:xfrm>
          <a:effectLst/>
        </p:spPr>
        <p:txBody>
          <a:bodyPr>
            <a:normAutofit/>
          </a:bodyPr>
          <a:lstStyle/>
          <a:p>
            <a:pPr>
              <a:spcAft>
                <a:spcPts val="0"/>
              </a:spcAft>
            </a:pPr>
            <a:r>
              <a:rPr lang="en-GB" dirty="0">
                <a:ea typeface="+mn-lt"/>
                <a:cs typeface="+mn-lt"/>
              </a:rPr>
              <a:t>The therapist needs to work with the client to bring the shame to the surface. </a:t>
            </a:r>
            <a:endParaRPr lang="en-US" dirty="0">
              <a:ea typeface="+mn-lt"/>
              <a:cs typeface="+mn-lt"/>
            </a:endParaRPr>
          </a:p>
          <a:p>
            <a:pPr>
              <a:spcAft>
                <a:spcPts val="0"/>
              </a:spcAft>
            </a:pPr>
            <a:r>
              <a:rPr lang="en-GB" dirty="0">
                <a:ea typeface="+mn-lt"/>
                <a:cs typeface="+mn-lt"/>
              </a:rPr>
              <a:t>We don’t like to talk about things that feel shameful, so raising these out of the deep place where they have been hiding is key to transformation.</a:t>
            </a:r>
            <a:endParaRPr lang="en-US" dirty="0">
              <a:ea typeface="+mn-lt"/>
              <a:cs typeface="+mn-lt"/>
            </a:endParaRPr>
          </a:p>
          <a:p>
            <a:pPr>
              <a:spcAft>
                <a:spcPts val="0"/>
              </a:spcAft>
            </a:pPr>
            <a:r>
              <a:rPr lang="en-GB" dirty="0">
                <a:ea typeface="+mn-lt"/>
                <a:cs typeface="+mn-lt"/>
              </a:rPr>
              <a:t>Normalising the feelings can help to lessen the pain the client might be experiencing as they identify and work with their shame.</a:t>
            </a:r>
            <a:endParaRPr lang="en-GB" dirty="0"/>
          </a:p>
        </p:txBody>
      </p:sp>
    </p:spTree>
    <p:extLst>
      <p:ext uri="{BB962C8B-B14F-4D97-AF65-F5344CB8AC3E}">
        <p14:creationId xmlns:p14="http://schemas.microsoft.com/office/powerpoint/2010/main" val="34861697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769B0-E987-44F4-B16C-7FF68E353E4E}"/>
              </a:ext>
            </a:extLst>
          </p:cNvPr>
          <p:cNvSpPr>
            <a:spLocks noGrp="1"/>
          </p:cNvSpPr>
          <p:nvPr>
            <p:ph type="title"/>
          </p:nvPr>
        </p:nvSpPr>
        <p:spPr>
          <a:xfrm>
            <a:off x="451515" y="1734857"/>
            <a:ext cx="3765483" cy="3388287"/>
          </a:xfrm>
        </p:spPr>
        <p:txBody>
          <a:bodyPr anchor="ctr">
            <a:normAutofit/>
          </a:bodyPr>
          <a:lstStyle/>
          <a:p>
            <a:r>
              <a:rPr lang="en-GB" dirty="0"/>
              <a:t>Shame Regulation</a:t>
            </a:r>
            <a:endParaRPr lang="en-US" dirty="0"/>
          </a:p>
        </p:txBody>
      </p:sp>
      <p:sp>
        <p:nvSpPr>
          <p:cNvPr id="3" name="Content Placeholder 2">
            <a:extLst>
              <a:ext uri="{FF2B5EF4-FFF2-40B4-BE49-F238E27FC236}">
                <a16:creationId xmlns:a16="http://schemas.microsoft.com/office/drawing/2014/main" id="{64DA9653-0B91-4BB0-A261-8DCF2FD62E20}"/>
              </a:ext>
            </a:extLst>
          </p:cNvPr>
          <p:cNvSpPr>
            <a:spLocks noGrp="1"/>
          </p:cNvSpPr>
          <p:nvPr>
            <p:ph idx="1"/>
          </p:nvPr>
        </p:nvSpPr>
        <p:spPr>
          <a:xfrm>
            <a:off x="4657193" y="1993505"/>
            <a:ext cx="7638931" cy="3885501"/>
          </a:xfrm>
          <a:effectLst/>
        </p:spPr>
        <p:txBody>
          <a:bodyPr>
            <a:normAutofit/>
          </a:bodyPr>
          <a:lstStyle/>
          <a:p>
            <a:pPr>
              <a:spcAft>
                <a:spcPts val="0"/>
              </a:spcAft>
            </a:pPr>
            <a:r>
              <a:rPr lang="en-GB" sz="3200" dirty="0">
                <a:ea typeface="+mn-lt"/>
                <a:cs typeface="+mn-lt"/>
              </a:rPr>
              <a:t>The next EFT task is to help clients to regulate the experience.</a:t>
            </a:r>
            <a:endParaRPr lang="en-US" sz="3200" dirty="0">
              <a:ea typeface="+mn-lt"/>
              <a:cs typeface="+mn-lt"/>
            </a:endParaRPr>
          </a:p>
          <a:p>
            <a:pPr>
              <a:spcAft>
                <a:spcPts val="0"/>
              </a:spcAft>
            </a:pPr>
            <a:r>
              <a:rPr lang="en-GB" sz="3200" dirty="0">
                <a:ea typeface="+mn-lt"/>
                <a:cs typeface="+mn-lt"/>
              </a:rPr>
              <a:t>Greenburg suggests self-soothing or distraction techniques</a:t>
            </a:r>
            <a:endParaRPr lang="en-US" sz="3200" dirty="0">
              <a:ea typeface="+mn-lt"/>
              <a:cs typeface="+mn-lt"/>
            </a:endParaRPr>
          </a:p>
          <a:p>
            <a:pPr>
              <a:spcAft>
                <a:spcPts val="0"/>
              </a:spcAft>
            </a:pPr>
            <a:r>
              <a:rPr lang="en-GB" sz="3200" dirty="0">
                <a:ea typeface="+mn-lt"/>
                <a:cs typeface="+mn-lt"/>
              </a:rPr>
              <a:t>Others suggest mindfulness or meditation techniques</a:t>
            </a:r>
          </a:p>
          <a:p>
            <a:pPr>
              <a:spcAft>
                <a:spcPts val="0"/>
              </a:spcAft>
            </a:pPr>
            <a:r>
              <a:rPr lang="en-GB" sz="3200" dirty="0">
                <a:ea typeface="+mn-lt"/>
                <a:cs typeface="+mn-lt"/>
              </a:rPr>
              <a:t>Self-compassion</a:t>
            </a:r>
            <a:endParaRPr lang="en-GB" sz="3200" dirty="0"/>
          </a:p>
        </p:txBody>
      </p:sp>
    </p:spTree>
    <p:extLst>
      <p:ext uri="{BB962C8B-B14F-4D97-AF65-F5344CB8AC3E}">
        <p14:creationId xmlns:p14="http://schemas.microsoft.com/office/powerpoint/2010/main" val="34018922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F492A-F849-7FCD-3CEF-A00D66F2BCAF}"/>
              </a:ext>
            </a:extLst>
          </p:cNvPr>
          <p:cNvSpPr>
            <a:spLocks noGrp="1"/>
          </p:cNvSpPr>
          <p:nvPr>
            <p:ph type="title"/>
          </p:nvPr>
        </p:nvSpPr>
        <p:spPr/>
        <p:txBody>
          <a:bodyPr/>
          <a:lstStyle/>
          <a:p>
            <a:r>
              <a:rPr lang="en-GB" dirty="0"/>
              <a:t>How does shame present itself within various client presentations or populations </a:t>
            </a:r>
          </a:p>
        </p:txBody>
      </p:sp>
      <p:sp>
        <p:nvSpPr>
          <p:cNvPr id="3" name="Content Placeholder 2">
            <a:extLst>
              <a:ext uri="{FF2B5EF4-FFF2-40B4-BE49-F238E27FC236}">
                <a16:creationId xmlns:a16="http://schemas.microsoft.com/office/drawing/2014/main" id="{CBB44368-5A79-CD78-AAA8-AE728B471DF8}"/>
              </a:ext>
            </a:extLst>
          </p:cNvPr>
          <p:cNvSpPr>
            <a:spLocks noGrp="1"/>
          </p:cNvSpPr>
          <p:nvPr>
            <p:ph idx="1"/>
          </p:nvPr>
        </p:nvSpPr>
        <p:spPr/>
        <p:txBody>
          <a:bodyPr>
            <a:normAutofit/>
          </a:bodyPr>
          <a:lstStyle/>
          <a:p>
            <a:r>
              <a:rPr lang="en-GB" sz="4800" dirty="0"/>
              <a:t>Cultural Context</a:t>
            </a:r>
          </a:p>
          <a:p>
            <a:r>
              <a:rPr lang="en-GB" sz="4800" dirty="0"/>
              <a:t>Men and Shame </a:t>
            </a:r>
          </a:p>
          <a:p>
            <a:r>
              <a:rPr lang="en-GB" sz="4800" dirty="0"/>
              <a:t>Suicide and Shame </a:t>
            </a:r>
          </a:p>
          <a:p>
            <a:r>
              <a:rPr lang="en-GB" sz="4800" dirty="0"/>
              <a:t>Other </a:t>
            </a:r>
          </a:p>
        </p:txBody>
      </p:sp>
    </p:spTree>
    <p:extLst>
      <p:ext uri="{BB962C8B-B14F-4D97-AF65-F5344CB8AC3E}">
        <p14:creationId xmlns:p14="http://schemas.microsoft.com/office/powerpoint/2010/main" val="24887143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1515" y="1734857"/>
            <a:ext cx="3765483" cy="3388287"/>
          </a:xfrm>
        </p:spPr>
        <p:txBody>
          <a:bodyPr anchor="ctr">
            <a:normAutofit/>
          </a:bodyPr>
          <a:lstStyle/>
          <a:p>
            <a:r>
              <a:rPr lang="en-GB" dirty="0"/>
              <a:t>References</a:t>
            </a:r>
          </a:p>
        </p:txBody>
      </p:sp>
      <p:sp>
        <p:nvSpPr>
          <p:cNvPr id="3" name="Content Placeholder 2"/>
          <p:cNvSpPr>
            <a:spLocks noGrp="1"/>
          </p:cNvSpPr>
          <p:nvPr>
            <p:ph idx="1"/>
          </p:nvPr>
        </p:nvSpPr>
        <p:spPr>
          <a:xfrm>
            <a:off x="4310743" y="2209326"/>
            <a:ext cx="7366315" cy="3104313"/>
          </a:xfrm>
          <a:effectLst/>
        </p:spPr>
        <p:txBody>
          <a:bodyPr>
            <a:normAutofit/>
          </a:bodyPr>
          <a:lstStyle/>
          <a:p>
            <a:r>
              <a:rPr lang="en-GB" sz="2000" dirty="0"/>
              <a:t>Blum, A. (2008) Shame and Guilt: Misconceptions and Controversies. A critical review of the literature. </a:t>
            </a:r>
            <a:r>
              <a:rPr lang="en-GB" sz="2000" i="1" dirty="0"/>
              <a:t>Traumatology</a:t>
            </a:r>
            <a:r>
              <a:rPr lang="en-GB" sz="2000" dirty="0"/>
              <a:t> </a:t>
            </a:r>
            <a:r>
              <a:rPr lang="en-GB" sz="2000" i="1" dirty="0"/>
              <a:t>14. </a:t>
            </a:r>
            <a:r>
              <a:rPr lang="en-GB" sz="2000" dirty="0"/>
              <a:t>91-102</a:t>
            </a:r>
          </a:p>
          <a:p>
            <a:pPr marL="0" indent="0">
              <a:buNone/>
            </a:pPr>
            <a:endParaRPr lang="en-GB" sz="2000" dirty="0"/>
          </a:p>
          <a:p>
            <a:r>
              <a:rPr lang="en-GB" sz="2000" dirty="0"/>
              <a:t> Gilbert, P. (2003) Evolution, Social Roles, and the Differences in Shame and Guilt. Social research. 70 (4), 1205–1230.</a:t>
            </a:r>
          </a:p>
          <a:p>
            <a:endParaRPr lang="en-GB" sz="2000" dirty="0"/>
          </a:p>
        </p:txBody>
      </p:sp>
    </p:spTree>
    <p:extLst>
      <p:ext uri="{BB962C8B-B14F-4D97-AF65-F5344CB8AC3E}">
        <p14:creationId xmlns:p14="http://schemas.microsoft.com/office/powerpoint/2010/main" val="4048929709"/>
      </p:ext>
    </p:extLst>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0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BA246F22-0EB5-4550-AFE3-E76377E2520C}">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C631988-8B3D-4C58-BC3C-5331EFCE26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D8165B4-6D73-47E4-9DB8-7EF2173A382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1739</Words>
  <Application>Microsoft Office PowerPoint</Application>
  <PresentationFormat>Widescreen</PresentationFormat>
  <Paragraphs>117</Paragraphs>
  <Slides>28</Slides>
  <Notes>3</Notes>
  <HiddenSlides>0</HiddenSlides>
  <MMClips>0</MMClips>
  <ScaleCrop>false</ScaleCrop>
  <HeadingPairs>
    <vt:vector size="6" baseType="variant">
      <vt:variant>
        <vt:lpstr>Fonts Used</vt:lpstr>
      </vt:variant>
      <vt:variant>
        <vt:i4>6</vt:i4>
      </vt:variant>
      <vt:variant>
        <vt:lpstr>Theme</vt:lpstr>
      </vt:variant>
      <vt:variant>
        <vt:i4>6</vt:i4>
      </vt:variant>
      <vt:variant>
        <vt:lpstr>Slide Titles</vt:lpstr>
      </vt:variant>
      <vt:variant>
        <vt:i4>28</vt:i4>
      </vt:variant>
    </vt:vector>
  </HeadingPairs>
  <TitlesOfParts>
    <vt:vector size="40" baseType="lpstr">
      <vt:lpstr>DengXian</vt:lpstr>
      <vt:lpstr>Proxima Nova Regular</vt:lpstr>
      <vt:lpstr>Aptos</vt:lpstr>
      <vt:lpstr>Arial</vt:lpstr>
      <vt:lpstr>Calibri</vt:lpstr>
      <vt:lpstr>Calibri Light</vt:lpstr>
      <vt:lpstr>UWTSD Title Page 1</vt:lpstr>
      <vt:lpstr>UWTSD Text 1</vt:lpstr>
      <vt:lpstr>UWTSD Text 2</vt:lpstr>
      <vt:lpstr>UWTSD Text 3</vt:lpstr>
      <vt:lpstr>UWTSD Text 4</vt:lpstr>
      <vt:lpstr>UWTSD Logo Variations place image in Background</vt:lpstr>
      <vt:lpstr>PowerPoint Presentation</vt:lpstr>
      <vt:lpstr>Schedule for today</vt:lpstr>
      <vt:lpstr>PowerPoint Presentation</vt:lpstr>
      <vt:lpstr>Introduction to Shame/Working with Shame </vt:lpstr>
      <vt:lpstr>Definitions  </vt:lpstr>
      <vt:lpstr>Research of Shame</vt:lpstr>
      <vt:lpstr>Blum (2008) </vt:lpstr>
      <vt:lpstr>PowerPoint Presentation</vt:lpstr>
      <vt:lpstr>Guilt or Shame….</vt:lpstr>
      <vt:lpstr>Group/Pairs  - What is the difference between Guilt/shame</vt:lpstr>
      <vt:lpstr>Brene Brown Listening to shame | Brené Brown | TED - YouTube</vt:lpstr>
      <vt:lpstr>Gabor Mate – Attachment Emotion  - Compassionate Presence</vt:lpstr>
      <vt:lpstr>Humanistic Theoretical Approaches perspectives on Shame</vt:lpstr>
      <vt:lpstr>Group/Pairs – Theoretical Approaches </vt:lpstr>
      <vt:lpstr>How does shame present itself in client work The Clients Shame</vt:lpstr>
      <vt:lpstr>Therapeutic Space and Shame</vt:lpstr>
      <vt:lpstr>Therapist and Shame</vt:lpstr>
      <vt:lpstr>Shame overlooked?</vt:lpstr>
      <vt:lpstr>Recognising Shame</vt:lpstr>
      <vt:lpstr>What might cause Shame</vt:lpstr>
      <vt:lpstr>External and Internal Shame (Gilbert, 2003)</vt:lpstr>
      <vt:lpstr>Shame and Suicide</vt:lpstr>
      <vt:lpstr>How do we work with shame?  An Example </vt:lpstr>
      <vt:lpstr>Relational Validation</vt:lpstr>
      <vt:lpstr>Accessing and Acknowledging Shame</vt:lpstr>
      <vt:lpstr>Shame Regulation</vt:lpstr>
      <vt:lpstr>How does shame present itself within various client presentations or populations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Ruth Groff</cp:lastModifiedBy>
  <cp:revision>28</cp:revision>
  <dcterms:created xsi:type="dcterms:W3CDTF">2021-03-09T15:35:42Z</dcterms:created>
  <dcterms:modified xsi:type="dcterms:W3CDTF">2024-10-09T16:06:38Z</dcterms:modified>
</cp:coreProperties>
</file>