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3"/>
    <p:sldId id="257" r:id="rId4"/>
    <p:sldId id="258" r:id="rId5"/>
    <p:sldId id="259" r:id="rId7"/>
    <p:sldId id="260" r:id="rId8"/>
    <p:sldId id="261" r:id="rId9"/>
    <p:sldId id="262" r:id="rId10"/>
    <p:sldId id="263" r:id="rId11"/>
    <p:sldId id="264" r:id="rId12"/>
    <p:sldId id="265" r:id="rId13"/>
    <p:sldId id="266"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0" d="100"/>
          <a:sy n="60" d="100"/>
        </p:scale>
        <p:origin x="-96" y="-1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F37BB61-0731-4E2F-8D87-81D0441044D0}"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10926F-D676-41EB-88C4-D31A40480898}"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 This presentation examines in detail the infrastructure that is vital to secure housing. It emphasizes the critical role that health and safety play inside the housekeeping area. The recognition of those factors is fundamental for the overall well-being and operations of the team. The purpose of this presentation is to increase cognizance and foster a deeper dedication to responsibility. This also encourages excellence with the help of significant guidelines. The presentation focuses on a culture that prioritizes safety, responsibility and excellence in the housekeeping domain by emphasizing these principles.</a:t>
            </a: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 Adherence to health and safety guidelines has a good sized impact on individuals' wellness. It is developing safe surroundings for each group member. This commitment also extends to the group’s operational pleasant, with strong safety practices which is impacting the operational performance. Accordingly, the narrative backs up its claims with statistics and real-world examples. By emphasizing the benefits of prioritizing housekeeping safety, it underscores the essential importance of fostering a culture that promotes individual health and a well-functioning population.</a:t>
            </a:r>
            <a:endParaRPr lang="en-US" b="0" dirty="0" smtClean="0">
              <a:effectLst/>
            </a:endParaRPr>
          </a:p>
          <a:p>
            <a:br>
              <a:rPr lang="en-US" dirty="0" smtClean="0"/>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smtClean="0">
                <a:effectLst/>
              </a:rPr>
            </a:br>
            <a:r>
              <a:rPr lang="en-US" sz="1200" b="0" i="0" u="none" strike="noStrike" kern="1200" dirty="0" smtClean="0">
                <a:solidFill>
                  <a:schemeClr val="tx1"/>
                </a:solidFill>
                <a:effectLst/>
                <a:latin typeface="+mn-lt"/>
                <a:ea typeface="+mn-ea"/>
                <a:cs typeface="+mn-cs"/>
              </a:rPr>
              <a:t>It highlights the important elements of our carefully crafted health and safety guide. It focuses on the basic precautions, advanced techniques, and necessary equipment described in the guide. This acts as a precursor and invites the audience to delve into subsequent slides to explore this important direction. While it shows that, it builds on these basics, the study aims to ensure that with a full understanding of the basic principles. This also guides the housekeeping security protocol. Finally, this helps to promote a culture of meticulous adherence and implementation within the team. </a:t>
            </a:r>
            <a:endParaRPr lang="en-US" b="0" dirty="0" smtClean="0">
              <a:effectLst/>
            </a:endParaRPr>
          </a:p>
          <a:p>
            <a:br>
              <a:rPr lang="en-US" dirty="0" smtClean="0"/>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This explores the dynamic panorama of health and safety practices in the hospitality industry. It gives a tangible instance of successful implementation by highlighting precise inns or agencies that are known for their excellence. With ideas from those enterprise leaders, the study aims to reinforce the crucial significance of sturdy health and safety control. As the circulate toward the commitment to excellence at the Colchester Town Center (Castle) Hotel, this will help to guide the approach for growing the surroundings. This helps to create an environment that helps the well-being of both teams and guests. </a:t>
            </a: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 This highlights the significance of training the housekeeping group at the Colchester Town Center (Castle) Hotel. By addressing potential risks and their outcomes, training is a proactive measure to mitigate the threats. It equips the housekeeping group with essential understanding and competencies and fosters a lifestyle of performance and safety. This helps to improve operational performance and provides an impact on guest satisfaction. The awareness of maintaining excessive requirements of cleanliness and protection reflects the dedication to supplying a secure and alluring environment for the team and valued guests.</a:t>
            </a:r>
            <a:endParaRPr lang="en-US" b="0" dirty="0" smtClean="0">
              <a:effectLst/>
            </a:endParaRPr>
          </a:p>
          <a:p>
            <a:br>
              <a:rPr lang="en-US" b="0" dirty="0" smtClean="0">
                <a:effectLst/>
              </a:rPr>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Implementing daily reviews based on health and safety guidelines for systematic safety reviews. This helps to foster a culture of proactive risk management. Conduct tailored training for specific roles within the housekeeping team.  This helps to make sure that safety measures are targeted and implemented practically. Conduct interactive sessions that reflect real-world issues. This can help increase understanding and engagement among the team members. Implement a responsive plan to facilitate continuous improvement. It can done by adapting to changing security requirements. Share industry-specific case studies to demonstrate how health and safety measures are effectively implemented in different situations. Identify and highlight individuals within the management team. It can done via the recruitment staff who exemplify exceptional adherence to health and safety guidelines, and who set an example for the team.</a:t>
            </a: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In training, a team of workers need to prioritize personal protective equipment (PPE) to ensure their safety. Room entry mandates a courteous knock before getting access, respecting occupants' privacy. Regular equipment exams are vital and foster a lifestyle of safety by ensuring tools are in optimal condition. Adhering to precise suggestions for chemical utilization mitigates capacity hazards. This helps to promote each individual and collective well-being. Lastly, a thorough understanding of emergency procedures, encompassing exit routes and protocols, ensures a fast and steady response in important conditions. It also prioritizes the protection of both housekeeping personnel and visitors at the Colchester Town Centre (Castle) Hotel.</a:t>
            </a:r>
            <a:endParaRPr lang="en-US" b="0" dirty="0" smtClean="0">
              <a:effectLst/>
            </a:endParaRPr>
          </a:p>
          <a:p>
            <a:br>
              <a:rPr lang="en-US" b="0" dirty="0" smtClean="0">
                <a:effectLst/>
              </a:rPr>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It promotes a culture of communication and continuous improvement by encouraging open dialogue and feedback. Regular training and workshops reinforce the importance of safety measures. Collaborative and cooperative efforts to create a safe working environment at Colchester City Center (Castle) Hotel is a shared responsibility This approach not only improves employee morale but contributes to health and safety Shop group structure all are effective.</a:t>
            </a:r>
            <a:endParaRPr lang="en-US" b="0" dirty="0" smtClean="0">
              <a:effectLst/>
            </a:endParaRPr>
          </a:p>
          <a:p>
            <a:br>
              <a:rPr lang="en-US" dirty="0" smtClean="0"/>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smtClean="0">
                <a:solidFill>
                  <a:schemeClr val="tx1"/>
                </a:solidFill>
                <a:effectLst/>
                <a:latin typeface="+mn-lt"/>
                <a:ea typeface="+mn-ea"/>
                <a:cs typeface="+mn-cs"/>
              </a:rPr>
              <a:t>Identify and celebrate individuals in the housekeeping community who demonstrate consistent adherence to health and safety guidelines. Model their progress to improve safety practices within the team. Show appreciation for their commitment to maintaining a safe working environment while promoting a culture of responsibility and excellence at the Colchester Town Center (Castle) Hotel.</a:t>
            </a:r>
            <a:endParaRPr lang="en-US" b="0" dirty="0" smtClean="0">
              <a:effectLst/>
            </a:endParaRPr>
          </a:p>
          <a:p>
            <a:br>
              <a:rPr lang="en-US" dirty="0" smtClean="0"/>
            </a:b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Ensuring health and safety is critical at Colchester Town Center (Castle) Hotel and is committed to reflecting fine industry practice. It highlights the significance of presenting a top-level view of health and safety tips. Respecting the right training is essential to reduce capability risks. A practical application </a:t>
            </a:r>
            <a:r>
              <a:rPr lang="en-US" sz="1200" b="0" i="0" u="none" strike="noStrike" kern="1200" dirty="0" err="1" smtClean="0">
                <a:solidFill>
                  <a:schemeClr val="tx1"/>
                </a:solidFill>
                <a:effectLst/>
                <a:latin typeface="+mn-lt"/>
                <a:ea typeface="+mn-ea"/>
                <a:cs typeface="+mn-cs"/>
              </a:rPr>
              <a:t>modelled</a:t>
            </a:r>
            <a:r>
              <a:rPr lang="en-US" sz="1200" b="0" i="0" u="none" strike="noStrike" kern="1200" dirty="0" smtClean="0">
                <a:solidFill>
                  <a:schemeClr val="tx1"/>
                </a:solidFill>
                <a:effectLst/>
                <a:latin typeface="+mn-lt"/>
                <a:ea typeface="+mn-ea"/>
                <a:cs typeface="+mn-cs"/>
              </a:rPr>
              <a:t> on real-world scenarios is the cornerstone. Employee engagement occurs through open dialogue and recognition. This complete study effectively highlights the important function of fitness and protection and also outlines practical steps, which ensure a safe and secure environment at the Colchester Town Center (Castle) Hotel.</a:t>
            </a:r>
            <a:endParaRPr lang="en-US" dirty="0"/>
          </a:p>
        </p:txBody>
      </p:sp>
      <p:sp>
        <p:nvSpPr>
          <p:cNvPr id="4" name="Slide Number Placeholder 3"/>
          <p:cNvSpPr>
            <a:spLocks noGrp="1"/>
          </p:cNvSpPr>
          <p:nvPr>
            <p:ph type="sldNum" sz="quarter" idx="10"/>
          </p:nvPr>
        </p:nvSpPr>
        <p:spPr/>
        <p:txBody>
          <a:bodyPr/>
          <a:lstStyle/>
          <a:p>
            <a:fld id="{4010926F-D676-41EB-88C4-D31A40480898}"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43282956-166F-4880-BEE7-AE839952B069}" type="datetimeFigureOut">
              <a:rPr lang="en-US" smtClean="0"/>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10A7B0-14B1-4FEB-A5F4-E595DFEB8952}" type="slidenum">
              <a:rPr lang="en-US" smtClean="0"/>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43282956-166F-4880-BEE7-AE839952B069}" type="datetimeFigureOut">
              <a:rPr lang="en-US" smtClean="0"/>
            </a:fld>
            <a:endParaRPr lang="en-US"/>
          </a:p>
        </p:txBody>
      </p:sp>
      <p:sp>
        <p:nvSpPr>
          <p:cNvPr id="9" name="Slide Number Placeholder 8"/>
          <p:cNvSpPr>
            <a:spLocks noGrp="1"/>
          </p:cNvSpPr>
          <p:nvPr>
            <p:ph type="sldNum" sz="quarter" idx="15"/>
          </p:nvPr>
        </p:nvSpPr>
        <p:spPr/>
        <p:txBody>
          <a:bodyPr rtlCol="0"/>
          <a:lstStyle/>
          <a:p>
            <a:fld id="{B610A7B0-14B1-4FEB-A5F4-E595DFEB8952}" type="slidenum">
              <a:rPr lang="en-US" smtClean="0"/>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endParaRPr kumimoji="0" lang="en-US" smtClean="0"/>
          </a:p>
        </p:txBody>
      </p:sp>
      <p:sp>
        <p:nvSpPr>
          <p:cNvPr id="4" name="Date Placeholder 3"/>
          <p:cNvSpPr>
            <a:spLocks noGrp="1"/>
          </p:cNvSpPr>
          <p:nvPr>
            <p:ph type="dt" sz="half" idx="10"/>
          </p:nvPr>
        </p:nvSpPr>
        <p:spPr bwMode="auto">
          <a:xfrm rot="5400000">
            <a:off x="7763256" y="1170432"/>
            <a:ext cx="2286000" cy="381000"/>
          </a:xfrm>
        </p:spPr>
        <p:txBody>
          <a:bodyPr/>
          <a:lstStyle/>
          <a:p>
            <a:fld id="{43282956-166F-4880-BEE7-AE839952B069}" type="datetimeFigureOut">
              <a:rPr lang="en-US" smtClean="0"/>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10A7B0-14B1-4FEB-A5F4-E595DFEB8952}"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3282956-166F-4880-BEE7-AE839952B06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10A7B0-14B1-4FEB-A5F4-E595DFEB8952}" type="slidenum">
              <a:rPr lang="en-US" smtClean="0"/>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43282956-166F-4880-BEE7-AE839952B06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10A7B0-14B1-4FEB-A5F4-E595DFEB8952}" type="slidenum">
              <a:rPr lang="en-US" smtClean="0"/>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endParaRPr kumimoji="0" lang="en-US" smtClean="0"/>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endParaRPr kumimoji="0" lang="en-US" smtClean="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43282956-166F-4880-BEE7-AE839952B069}" type="datetimeFigureOut">
              <a:rPr lang="en-US" smtClean="0"/>
            </a:fld>
            <a:endParaRPr lang="en-US"/>
          </a:p>
        </p:txBody>
      </p:sp>
      <p:sp>
        <p:nvSpPr>
          <p:cNvPr id="7" name="Slide Number Placeholder 6"/>
          <p:cNvSpPr>
            <a:spLocks noGrp="1"/>
          </p:cNvSpPr>
          <p:nvPr>
            <p:ph type="sldNum" sz="quarter" idx="11"/>
          </p:nvPr>
        </p:nvSpPr>
        <p:spPr/>
        <p:txBody>
          <a:bodyPr rtlCol="0"/>
          <a:lstStyle/>
          <a:p>
            <a:fld id="{B610A7B0-14B1-4FEB-A5F4-E595DFEB8952}" type="slidenum">
              <a:rPr lang="en-US" smtClean="0"/>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82956-166F-4880-BEE7-AE839952B06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10A7B0-14B1-4FEB-A5F4-E595DFEB8952}"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endParaRPr kumimoji="0" lang="en-US" smtClean="0"/>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43282956-166F-4880-BEE7-AE839952B069}" type="datetimeFigureOut">
              <a:rPr lang="en-US" smtClean="0"/>
            </a:fld>
            <a:endParaRPr lang="en-US"/>
          </a:p>
        </p:txBody>
      </p:sp>
      <p:sp>
        <p:nvSpPr>
          <p:cNvPr id="22" name="Slide Number Placeholder 21"/>
          <p:cNvSpPr>
            <a:spLocks noGrp="1"/>
          </p:cNvSpPr>
          <p:nvPr>
            <p:ph type="sldNum" sz="quarter" idx="15"/>
          </p:nvPr>
        </p:nvSpPr>
        <p:spPr/>
        <p:txBody>
          <a:bodyPr rtlCol="0"/>
          <a:lstStyle/>
          <a:p>
            <a:fld id="{B610A7B0-14B1-4FEB-A5F4-E595DFEB8952}" type="slidenum">
              <a:rPr lang="en-US" smtClean="0"/>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endParaRPr kumimoji="0" lang="en-US" smtClean="0"/>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43282956-166F-4880-BEE7-AE839952B069}" type="datetimeFigureOut">
              <a:rPr lang="en-US" smtClean="0"/>
            </a:fld>
            <a:endParaRPr lang="en-US"/>
          </a:p>
        </p:txBody>
      </p:sp>
      <p:sp>
        <p:nvSpPr>
          <p:cNvPr id="18" name="Slide Number Placeholder 17"/>
          <p:cNvSpPr>
            <a:spLocks noGrp="1"/>
          </p:cNvSpPr>
          <p:nvPr>
            <p:ph type="sldNum" sz="quarter" idx="11"/>
          </p:nvPr>
        </p:nvSpPr>
        <p:spPr/>
        <p:txBody>
          <a:bodyPr rtlCol="0"/>
          <a:lstStyle/>
          <a:p>
            <a:fld id="{B610A7B0-14B1-4FEB-A5F4-E595DFEB8952}" type="slidenum">
              <a:rPr lang="en-US" smtClean="0"/>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282956-166F-4880-BEE7-AE839952B0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10A7B0-14B1-4FEB-A5F4-E595DFEB8952}"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282956-166F-4880-BEE7-AE839952B06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10A7B0-14B1-4FEB-A5F4-E595DFEB8952}"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endParaRPr kumimoji="0" lang="en-US" smtClean="0"/>
          </a:p>
          <a:p>
            <a:pPr lvl="1" eaLnBrk="1" latinLnBrk="0" hangingPunct="1"/>
            <a:r>
              <a:rPr kumimoji="0" lang="en-US" smtClean="0"/>
              <a:t>Second level</a:t>
            </a:r>
            <a:endParaRPr kumimoji="0" lang="en-US" smtClean="0"/>
          </a:p>
          <a:p>
            <a:pPr lvl="2" eaLnBrk="1" latinLnBrk="0" hangingPunct="1"/>
            <a:r>
              <a:rPr kumimoji="0" lang="en-US" smtClean="0"/>
              <a:t>Third level</a:t>
            </a:r>
            <a:endParaRPr kumimoji="0" lang="en-US" smtClean="0"/>
          </a:p>
          <a:p>
            <a:pPr lvl="3" eaLnBrk="1" latinLnBrk="0" hangingPunct="1"/>
            <a:r>
              <a:rPr kumimoji="0" lang="en-US" smtClean="0"/>
              <a:t>Fourth level</a:t>
            </a:r>
            <a:endParaRPr kumimoji="0" lang="en-US" smtClean="0"/>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43282956-166F-4880-BEE7-AE839952B069}" type="datetimeFigureOut">
              <a:rPr lang="en-US" smtClean="0"/>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10A7B0-14B1-4FEB-A5F4-E595DFEB8952}"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panose="05000000000000000000"/>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panose="05020102010507070707"/>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panose="05000000000000000000"/>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panose="05000000000000000000"/>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panose="05020102010507070707"/>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panose="05000000000000000000"/>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914400"/>
            <a:ext cx="7175351" cy="1793167"/>
          </a:xfrm>
        </p:spPr>
        <p:txBody>
          <a:bodyPr>
            <a:normAutofit/>
          </a:bodyPr>
          <a:lstStyle/>
          <a:p>
            <a:r>
              <a:rPr lang="en-US" dirty="0" smtClean="0"/>
              <a:t>Essential Health and Safety Training for Housekeeping Team </a:t>
            </a:r>
            <a:endParaRPr lang="en-US" dirty="0"/>
          </a:p>
        </p:txBody>
      </p:sp>
      <p:sp>
        <p:nvSpPr>
          <p:cNvPr id="3" name="Subtitle 2"/>
          <p:cNvSpPr>
            <a:spLocks noGrp="1"/>
          </p:cNvSpPr>
          <p:nvPr>
            <p:ph type="subTitle" idx="1"/>
          </p:nvPr>
        </p:nvSpPr>
        <p:spPr/>
        <p:txBody>
          <a:bodyPr/>
          <a:lstStyle/>
          <a:p>
            <a:r>
              <a:rPr lang="en-US" dirty="0"/>
              <a:t>Student Name- Lidia Leva </a:t>
            </a:r>
            <a:endParaRPr lang="en-US" dirty="0"/>
          </a:p>
          <a:p>
            <a:r>
              <a:rPr lang="en-US" dirty="0"/>
              <a:t>Student ID- 2242891</a:t>
            </a:r>
            <a:endParaRPr lang="en-US" dirty="0"/>
          </a:p>
          <a:p>
            <a:r>
              <a:rPr lang="en-US" dirty="0"/>
              <a:t>Module leader : Natalie Brailsford</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Agenda</a:t>
            </a:r>
            <a:endParaRPr lang="en-US" dirty="0"/>
          </a:p>
        </p:txBody>
      </p:sp>
      <p:sp>
        <p:nvSpPr>
          <p:cNvPr id="3" name="Content Placeholder 2"/>
          <p:cNvSpPr>
            <a:spLocks noGrp="1"/>
          </p:cNvSpPr>
          <p:nvPr>
            <p:ph sz="quarter" idx="1"/>
          </p:nvPr>
        </p:nvSpPr>
        <p:spPr/>
        <p:txBody>
          <a:bodyPr>
            <a:normAutofit fontScale="47500" lnSpcReduction="20000"/>
          </a:bodyPr>
          <a:lstStyle/>
          <a:p>
            <a:r>
              <a:rPr lang="en-US" sz="3800" b="1" dirty="0" smtClean="0"/>
              <a:t>Introduction to Health and Safety</a:t>
            </a:r>
            <a:endParaRPr lang="en-US" sz="3800" b="1" dirty="0" smtClean="0"/>
          </a:p>
          <a:p>
            <a:pPr>
              <a:spcBef>
                <a:spcPts val="0"/>
              </a:spcBef>
            </a:pPr>
            <a:r>
              <a:rPr lang="en-US" sz="3800" b="1" dirty="0" smtClean="0">
                <a:solidFill>
                  <a:srgbClr val="000000"/>
                </a:solidFill>
              </a:rPr>
              <a:t>Importance </a:t>
            </a:r>
            <a:r>
              <a:rPr lang="en-US" sz="3800" b="1" dirty="0">
                <a:solidFill>
                  <a:srgbClr val="000000"/>
                </a:solidFill>
              </a:rPr>
              <a:t>of Housekeeping Safety</a:t>
            </a:r>
            <a:endParaRPr lang="en-US" sz="3800" b="1" dirty="0"/>
          </a:p>
          <a:p>
            <a:r>
              <a:rPr lang="en-US" sz="3800" b="1" dirty="0"/>
              <a:t>Overview of Health and Safety Guide</a:t>
            </a:r>
            <a:endParaRPr lang="en-US" sz="3800" b="1" dirty="0"/>
          </a:p>
          <a:p>
            <a:r>
              <a:rPr lang="en-US" sz="3800" b="1" dirty="0" smtClean="0"/>
              <a:t>Industry </a:t>
            </a:r>
            <a:r>
              <a:rPr lang="en-US" sz="3800" b="1" dirty="0"/>
              <a:t>Best Practices</a:t>
            </a:r>
            <a:endParaRPr lang="en-US" sz="3800" b="1" dirty="0"/>
          </a:p>
          <a:p>
            <a:r>
              <a:rPr lang="en-US" sz="3800" b="1" dirty="0"/>
              <a:t>Justifications for Training</a:t>
            </a:r>
            <a:endParaRPr lang="en-US" sz="3800" b="1" dirty="0"/>
          </a:p>
          <a:p>
            <a:r>
              <a:rPr lang="en-US" sz="3800" b="1" dirty="0"/>
              <a:t>Real-world application: </a:t>
            </a:r>
            <a:endParaRPr lang="en-US" sz="3800" b="1" dirty="0"/>
          </a:p>
          <a:p>
            <a:r>
              <a:rPr lang="en-US" sz="3800" b="1" dirty="0"/>
              <a:t>Demonstrate the procedure: </a:t>
            </a:r>
            <a:endParaRPr lang="en-US" sz="3800" b="1" dirty="0"/>
          </a:p>
          <a:p>
            <a:r>
              <a:rPr lang="en-US" sz="3800" b="1" dirty="0"/>
              <a:t>Employee engagement</a:t>
            </a:r>
            <a:endParaRPr lang="en-US" sz="3800" b="1" dirty="0"/>
          </a:p>
          <a:p>
            <a:r>
              <a:rPr lang="en-US" sz="3800" b="1" dirty="0"/>
              <a:t>Recognition of Excellence</a:t>
            </a:r>
            <a:endParaRPr lang="en-US" sz="3800" b="1" dirty="0"/>
          </a:p>
          <a:p>
            <a:r>
              <a:rPr lang="en-US" sz="3800" b="1" dirty="0"/>
              <a:t>Summary and Conclusion</a:t>
            </a:r>
            <a:endParaRPr lang="en-US" sz="3800" b="1" dirty="0"/>
          </a:p>
          <a:p>
            <a:r>
              <a:rPr lang="en-US" sz="3800" b="1" dirty="0" smtClean="0"/>
              <a:t>References</a:t>
            </a: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US" dirty="0"/>
              <a:t> </a:t>
            </a:r>
            <a:r>
              <a:rPr lang="en-US" b="1" dirty="0"/>
              <a:t>Introduction to Health and Safety. </a:t>
            </a:r>
            <a:br>
              <a:rPr lang="en-US" b="0" dirty="0" smtClean="0">
                <a:effectLst/>
              </a:rPr>
            </a:br>
            <a:br>
              <a:rPr lang="en-US" dirty="0" smtClean="0"/>
            </a:br>
            <a:endParaRPr lang="en-US" dirty="0"/>
          </a:p>
        </p:txBody>
      </p:sp>
      <p:sp>
        <p:nvSpPr>
          <p:cNvPr id="3" name="Content Placeholder 2"/>
          <p:cNvSpPr>
            <a:spLocks noGrp="1"/>
          </p:cNvSpPr>
          <p:nvPr>
            <p:ph sz="quarter" idx="1"/>
          </p:nvPr>
        </p:nvSpPr>
        <p:spPr/>
        <p:txBody>
          <a:bodyPr/>
          <a:lstStyle/>
          <a:p>
            <a:pPr algn="just" fontAlgn="base"/>
            <a:r>
              <a:rPr lang="en-US" dirty="0"/>
              <a:t>This presentation explores the importance of ensuring a safe housing environment.</a:t>
            </a:r>
            <a:endParaRPr lang="en-US" dirty="0"/>
          </a:p>
          <a:p>
            <a:pPr algn="just" fontAlgn="base"/>
            <a:r>
              <a:rPr lang="en-US" dirty="0"/>
              <a:t>This also highlights the essential role of Health and safety which plays the vital role in the housekeeping department (</a:t>
            </a:r>
            <a:r>
              <a:rPr lang="en-US" dirty="0" err="1"/>
              <a:t>Rosemberg</a:t>
            </a:r>
            <a:r>
              <a:rPr lang="en-US" dirty="0"/>
              <a:t> 2020). </a:t>
            </a:r>
            <a:endParaRPr lang="en-US" dirty="0"/>
          </a:p>
          <a:p>
            <a:pPr algn="just" fontAlgn="base"/>
            <a:r>
              <a:rPr lang="en-US" dirty="0"/>
              <a:t>This presentation's purpose is to plant awareness as well as responsibility and excellence via important guidelines. </a:t>
            </a:r>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Importance of Housekeeping Safety</a:t>
            </a:r>
            <a:endParaRPr lang="en-US" dirty="0"/>
          </a:p>
        </p:txBody>
      </p:sp>
      <p:sp>
        <p:nvSpPr>
          <p:cNvPr id="3" name="Content Placeholder 2"/>
          <p:cNvSpPr>
            <a:spLocks noGrp="1"/>
          </p:cNvSpPr>
          <p:nvPr>
            <p:ph sz="quarter" idx="1"/>
          </p:nvPr>
        </p:nvSpPr>
        <p:spPr/>
        <p:txBody>
          <a:bodyPr>
            <a:normAutofit/>
          </a:bodyPr>
          <a:lstStyle/>
          <a:p>
            <a:pPr algn="just" fontAlgn="base"/>
            <a:r>
              <a:rPr lang="en-US" dirty="0"/>
              <a:t>This has a significant impact on the health and safety guidelines for individuals' well-being (</a:t>
            </a:r>
            <a:r>
              <a:rPr lang="en-US" dirty="0" err="1"/>
              <a:t>Robina</a:t>
            </a:r>
            <a:r>
              <a:rPr lang="en-US" dirty="0"/>
              <a:t>-Ramirez et al. 2021). </a:t>
            </a:r>
            <a:endParaRPr lang="en-US" dirty="0"/>
          </a:p>
          <a:p>
            <a:pPr algn="just" fontAlgn="base"/>
            <a:r>
              <a:rPr lang="en-US" dirty="0"/>
              <a:t>Underscore the good impact on the team's efficiency via various safety practices. </a:t>
            </a:r>
            <a:endParaRPr lang="en-US" dirty="0"/>
          </a:p>
          <a:p>
            <a:pPr algn="just" fontAlgn="base"/>
            <a:r>
              <a:rPr lang="en-US" dirty="0"/>
              <a:t>This presentation is aligned with some statistical and real-world examples to highlight the importance of </a:t>
            </a:r>
            <a:r>
              <a:rPr lang="en-US" dirty="0" err="1"/>
              <a:t>prioritising</a:t>
            </a:r>
            <a:r>
              <a:rPr lang="en-US" dirty="0"/>
              <a:t> housekeeping safety. </a:t>
            </a:r>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 Overview of Health and Safety Guide</a:t>
            </a:r>
            <a:endParaRPr lang="en-US" dirty="0"/>
          </a:p>
        </p:txBody>
      </p:sp>
      <p:sp>
        <p:nvSpPr>
          <p:cNvPr id="3" name="Content Placeholder 2"/>
          <p:cNvSpPr>
            <a:spLocks noGrp="1"/>
          </p:cNvSpPr>
          <p:nvPr>
            <p:ph sz="quarter" idx="1"/>
          </p:nvPr>
        </p:nvSpPr>
        <p:spPr/>
        <p:txBody>
          <a:bodyPr/>
          <a:lstStyle/>
          <a:p>
            <a:pPr fontAlgn="base"/>
            <a:r>
              <a:rPr lang="en-US" dirty="0"/>
              <a:t>It </a:t>
            </a:r>
            <a:r>
              <a:rPr lang="en-US" dirty="0" err="1"/>
              <a:t>emphasises</a:t>
            </a:r>
            <a:r>
              <a:rPr lang="en-US" dirty="0"/>
              <a:t> major precautions as well as procedures and equipment outlined in the guide (</a:t>
            </a:r>
            <a:r>
              <a:rPr lang="en-US" dirty="0" err="1"/>
              <a:t>Kuo</a:t>
            </a:r>
            <a:r>
              <a:rPr lang="en-US" dirty="0"/>
              <a:t> et al. 2020). </a:t>
            </a:r>
            <a:endParaRPr lang="en-US" dirty="0"/>
          </a:p>
          <a:p>
            <a:pPr fontAlgn="base"/>
            <a:r>
              <a:rPr lang="en-US" dirty="0"/>
              <a:t>This also provides an overview and sets the stage for an depth exploration of significant guidelines. </a:t>
            </a:r>
            <a:endParaRPr lang="en-US"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Industry </a:t>
            </a:r>
            <a:r>
              <a:rPr lang="en-US" b="1" dirty="0"/>
              <a:t>Best Practices</a:t>
            </a:r>
            <a:endParaRPr lang="en-US" dirty="0"/>
          </a:p>
        </p:txBody>
      </p:sp>
      <p:sp>
        <p:nvSpPr>
          <p:cNvPr id="3" name="Content Placeholder 2"/>
          <p:cNvSpPr>
            <a:spLocks noGrp="1"/>
          </p:cNvSpPr>
          <p:nvPr>
            <p:ph sz="quarter" idx="1"/>
          </p:nvPr>
        </p:nvSpPr>
        <p:spPr/>
        <p:txBody>
          <a:bodyPr>
            <a:normAutofit/>
          </a:bodyPr>
          <a:lstStyle/>
          <a:p>
            <a:pPr fontAlgn="base"/>
            <a:r>
              <a:rPr lang="en-US" dirty="0"/>
              <a:t>This is helping to demonstrate health and safety practices in the hospitality industry.</a:t>
            </a:r>
            <a:endParaRPr lang="en-US" dirty="0"/>
          </a:p>
          <a:p>
            <a:pPr fontAlgn="base"/>
            <a:r>
              <a:rPr lang="en-US" dirty="0"/>
              <a:t>Highlight precise hotels or organizations which can be regarded for their excellence in this area (Zhang et al. 2020).</a:t>
            </a:r>
            <a:endParaRPr lang="en-US" dirty="0"/>
          </a:p>
          <a:p>
            <a:pPr fontAlgn="base"/>
            <a:r>
              <a:rPr lang="en-US" dirty="0"/>
              <a:t>Gain inspiration from enterprise leaders and reinforce the importance of implementing health and safety measures at the Colchester Town Center (Castle) Hotel.</a:t>
            </a:r>
            <a:endParaRPr lang="en-US" dirty="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Justifications for Training</a:t>
            </a:r>
            <a:endParaRPr lang="en-US" dirty="0"/>
          </a:p>
        </p:txBody>
      </p:sp>
      <p:sp>
        <p:nvSpPr>
          <p:cNvPr id="3" name="Content Placeholder 2"/>
          <p:cNvSpPr>
            <a:spLocks noGrp="1"/>
          </p:cNvSpPr>
          <p:nvPr>
            <p:ph sz="quarter" idx="1"/>
          </p:nvPr>
        </p:nvSpPr>
        <p:spPr/>
        <p:txBody>
          <a:bodyPr>
            <a:normAutofit/>
          </a:bodyPr>
          <a:lstStyle/>
          <a:p>
            <a:pPr fontAlgn="base"/>
            <a:r>
              <a:rPr lang="en-US" dirty="0"/>
              <a:t>The trainings help to decrease the potential risks and consequences. </a:t>
            </a:r>
            <a:endParaRPr lang="en-US" dirty="0"/>
          </a:p>
          <a:p>
            <a:pPr fontAlgn="base"/>
            <a:r>
              <a:rPr lang="en-US" dirty="0"/>
              <a:t>This can provide the housekeeping theme with the appropriate knowledge and skills to make sure of a good working culture (Sharma et al. 2021). </a:t>
            </a:r>
            <a:endParaRPr lang="en-US" dirty="0"/>
          </a:p>
          <a:p>
            <a:pPr fontAlgn="base"/>
            <a:r>
              <a:rPr lang="en-US" dirty="0"/>
              <a:t>Improve operational performance by fostering a culture of health and protection cognizance.</a:t>
            </a:r>
            <a:endParaRPr lang="en-US" dirty="0"/>
          </a:p>
          <a:p>
            <a:pPr fontAlgn="base"/>
            <a:r>
              <a:rPr lang="en-US" dirty="0"/>
              <a:t>Contribute to visitor delight by retaining high standards of cleanliness and protection at the Colchester Town Center (Castle) Hotel.</a:t>
            </a:r>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Real-world application </a:t>
            </a:r>
            <a:endParaRPr lang="en-US" dirty="0"/>
          </a:p>
        </p:txBody>
      </p:sp>
      <p:sp>
        <p:nvSpPr>
          <p:cNvPr id="3" name="Content Placeholder 2"/>
          <p:cNvSpPr>
            <a:spLocks noGrp="1"/>
          </p:cNvSpPr>
          <p:nvPr>
            <p:ph sz="quarter" idx="1"/>
          </p:nvPr>
        </p:nvSpPr>
        <p:spPr/>
        <p:txBody>
          <a:bodyPr>
            <a:normAutofit fontScale="92500"/>
          </a:bodyPr>
          <a:lstStyle/>
          <a:p>
            <a:pPr fontAlgn="base"/>
            <a:r>
              <a:rPr lang="en-US" dirty="0"/>
              <a:t>Implementation of daily inspection is primarily based on recommendations for systematic protection inspections.</a:t>
            </a:r>
            <a:endParaRPr lang="en-US" dirty="0"/>
          </a:p>
          <a:p>
            <a:pPr fontAlgn="base"/>
            <a:r>
              <a:rPr lang="en-US" dirty="0"/>
              <a:t>Tailor training to unique roles in the housekeeping group for focused application (Chan et al. 2021).</a:t>
            </a:r>
            <a:endParaRPr lang="en-US" dirty="0"/>
          </a:p>
          <a:p>
            <a:pPr fontAlgn="base"/>
            <a:r>
              <a:rPr lang="en-US" dirty="0"/>
              <a:t>For regular improvement, there is a need to establish a feedback mechanism. </a:t>
            </a:r>
            <a:endParaRPr lang="en-US" dirty="0"/>
          </a:p>
          <a:p>
            <a:pPr fontAlgn="base"/>
            <a:r>
              <a:rPr lang="en-US" dirty="0"/>
              <a:t> There is a need to do an industry-specific case study to showcase a successful </a:t>
            </a:r>
            <a:r>
              <a:rPr lang="en-US" dirty="0" smtClean="0"/>
              <a:t>application (Salem et al. 2021).</a:t>
            </a:r>
            <a:r>
              <a:rPr lang="en-US" dirty="0"/>
              <a:t> </a:t>
            </a:r>
            <a:endParaRPr lang="en-US" dirty="0"/>
          </a:p>
          <a:p>
            <a:pPr fontAlgn="base"/>
            <a:r>
              <a:rPr lang="en-US" dirty="0"/>
              <a:t>This highlights individuals within the industry or placement property who exemplify the health and safety guidelines. </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Demonstrate the </a:t>
            </a:r>
            <a:r>
              <a:rPr lang="en-US" b="1" dirty="0" smtClean="0"/>
              <a:t>procedure</a:t>
            </a:r>
            <a:endParaRPr lang="en-US" dirty="0"/>
          </a:p>
        </p:txBody>
      </p:sp>
      <p:sp>
        <p:nvSpPr>
          <p:cNvPr id="3" name="Content Placeholder 2"/>
          <p:cNvSpPr>
            <a:spLocks noGrp="1"/>
          </p:cNvSpPr>
          <p:nvPr>
            <p:ph sz="quarter" idx="1"/>
          </p:nvPr>
        </p:nvSpPr>
        <p:spPr>
          <a:xfrm>
            <a:off x="457200" y="1600200"/>
            <a:ext cx="4495800" cy="4648200"/>
          </a:xfrm>
        </p:spPr>
        <p:txBody>
          <a:bodyPr>
            <a:normAutofit fontScale="92500" lnSpcReduction="10000"/>
          </a:bodyPr>
          <a:lstStyle/>
          <a:p>
            <a:r>
              <a:rPr lang="en-US" dirty="0"/>
              <a:t> Preparation: Make sure that personal protective equipment (PPE) is used.</a:t>
            </a:r>
            <a:endParaRPr lang="en-US" b="0" dirty="0" smtClean="0">
              <a:effectLst/>
            </a:endParaRPr>
          </a:p>
          <a:p>
            <a:r>
              <a:rPr lang="en-US" dirty="0"/>
              <a:t> Room Entry: Knock the door before the entrance of a room. </a:t>
            </a:r>
            <a:endParaRPr lang="en-US" b="0" dirty="0" smtClean="0">
              <a:effectLst/>
            </a:endParaRPr>
          </a:p>
          <a:p>
            <a:r>
              <a:rPr lang="en-US" dirty="0"/>
              <a:t> Equipment Check: Inspect the cleaning tools for safety (</a:t>
            </a:r>
            <a:r>
              <a:rPr lang="en-US" dirty="0" err="1"/>
              <a:t>Robina-Ramírez</a:t>
            </a:r>
            <a:r>
              <a:rPr lang="en-US" dirty="0"/>
              <a:t> et al. 2022). </a:t>
            </a:r>
            <a:endParaRPr lang="en-US" b="0" dirty="0" smtClean="0">
              <a:effectLst/>
            </a:endParaRPr>
          </a:p>
          <a:p>
            <a:r>
              <a:rPr lang="en-US" dirty="0"/>
              <a:t> Chemical Usage: Need to follow the guidelines for the cleaning agents. </a:t>
            </a:r>
            <a:endParaRPr lang="en-US" b="0" dirty="0" smtClean="0">
              <a:effectLst/>
            </a:endParaRPr>
          </a:p>
          <a:p>
            <a:r>
              <a:rPr lang="en-US" dirty="0"/>
              <a:t>Emergency procedures: There is a need to exit the route and procedure. </a:t>
            </a:r>
            <a:endParaRPr lang="en-US" b="0" dirty="0" smtClean="0">
              <a:effectLst/>
            </a:endParaRPr>
          </a:p>
          <a:p>
            <a:pPr marL="0" indent="0">
              <a:buNone/>
            </a:pPr>
            <a:endParaRPr lang="en-US" dirty="0"/>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860526" y="1828799"/>
            <a:ext cx="3943927" cy="2502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886972" y="4724400"/>
            <a:ext cx="1891037" cy="261610"/>
          </a:xfrm>
          <a:prstGeom prst="rect">
            <a:avLst/>
          </a:prstGeom>
          <a:noFill/>
        </p:spPr>
        <p:txBody>
          <a:bodyPr wrap="square" rtlCol="0">
            <a:spAutoFit/>
          </a:bodyPr>
          <a:lstStyle/>
          <a:p>
            <a:r>
              <a:rPr lang="en-US" sz="1100" dirty="0" smtClean="0"/>
              <a:t>Source: Le and Phi 2021</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Employee </a:t>
            </a:r>
            <a:r>
              <a:rPr lang="en-US" b="1" dirty="0"/>
              <a:t>engagement</a:t>
            </a:r>
            <a:endParaRPr lang="en-US" dirty="0"/>
          </a:p>
        </p:txBody>
      </p:sp>
      <p:sp>
        <p:nvSpPr>
          <p:cNvPr id="3" name="Content Placeholder 2"/>
          <p:cNvSpPr>
            <a:spLocks noGrp="1"/>
          </p:cNvSpPr>
          <p:nvPr>
            <p:ph sz="quarter" idx="1"/>
          </p:nvPr>
        </p:nvSpPr>
        <p:spPr/>
        <p:txBody>
          <a:bodyPr>
            <a:normAutofit/>
          </a:bodyPr>
          <a:lstStyle/>
          <a:p>
            <a:r>
              <a:rPr lang="en-US" dirty="0"/>
              <a:t>Encourage open conversation and feedback.</a:t>
            </a:r>
            <a:endParaRPr lang="en-US" b="0" dirty="0" smtClean="0">
              <a:effectLst/>
            </a:endParaRPr>
          </a:p>
          <a:p>
            <a:r>
              <a:rPr lang="en-US" dirty="0"/>
              <a:t>Recognize and praise exemplary adherence to suggestions (Duarte et al. 2023).</a:t>
            </a:r>
            <a:endParaRPr lang="en-US" b="0" dirty="0" smtClean="0">
              <a:effectLst/>
            </a:endParaRPr>
          </a:p>
          <a:p>
            <a:r>
              <a:rPr lang="en-US" dirty="0"/>
              <a:t>To enforce ordinary training and workshops.</a:t>
            </a:r>
            <a:endParaRPr lang="en-US" b="0" dirty="0" smtClean="0">
              <a:effectLst/>
            </a:endParaRPr>
          </a:p>
          <a:p>
            <a:r>
              <a:rPr lang="en-US" dirty="0"/>
              <a:t>Ensure concerted efforts to keep a safe working environment at the Colchester Town Center (Castle) Hotel.</a:t>
            </a:r>
            <a:endParaRPr lang="en-US" b="0" dirty="0" smtClean="0">
              <a:effectLst/>
            </a:endParaRPr>
          </a:p>
          <a:p>
            <a:pPr marL="0" indent="0">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143000"/>
          </a:xfrm>
        </p:spPr>
        <p:txBody>
          <a:bodyPr>
            <a:normAutofit fontScale="90000"/>
          </a:bodyPr>
          <a:lstStyle/>
          <a:p>
            <a:r>
              <a:rPr lang="en-US" b="1" dirty="0"/>
              <a:t>Recognition of Excellence</a:t>
            </a:r>
            <a:br>
              <a:rPr lang="en-US" b="0" dirty="0" smtClean="0">
                <a:effectLst/>
              </a:rPr>
            </a:br>
            <a:br>
              <a:rPr lang="en-US" dirty="0" smtClean="0"/>
            </a:br>
            <a:endParaRPr lang="en-US" dirty="0"/>
          </a:p>
        </p:txBody>
      </p:sp>
      <p:sp>
        <p:nvSpPr>
          <p:cNvPr id="3" name="Content Placeholder 2"/>
          <p:cNvSpPr>
            <a:spLocks noGrp="1"/>
          </p:cNvSpPr>
          <p:nvPr>
            <p:ph sz="quarter" idx="1"/>
          </p:nvPr>
        </p:nvSpPr>
        <p:spPr/>
        <p:txBody>
          <a:bodyPr>
            <a:normAutofit/>
          </a:bodyPr>
          <a:lstStyle/>
          <a:p>
            <a:pPr fontAlgn="base"/>
            <a:r>
              <a:rPr lang="en-US" dirty="0"/>
              <a:t>Recognize and celebrate those people inside the housekeeping community who consistently reveal adherence to health and safety </a:t>
            </a:r>
            <a:r>
              <a:rPr lang="en-US" dirty="0" smtClean="0"/>
              <a:t>tips (</a:t>
            </a:r>
            <a:r>
              <a:rPr lang="en-US" dirty="0" err="1" smtClean="0"/>
              <a:t>Xie</a:t>
            </a:r>
            <a:r>
              <a:rPr lang="en-US" dirty="0" smtClean="0"/>
              <a:t> et al. 2020).</a:t>
            </a:r>
            <a:endParaRPr lang="en-US" dirty="0"/>
          </a:p>
          <a:p>
            <a:pPr fontAlgn="base"/>
            <a:r>
              <a:rPr lang="en-US" dirty="0"/>
              <a:t>Identify accomplishments as role models to improve safety traditions (</a:t>
            </a:r>
            <a:r>
              <a:rPr lang="en-US" dirty="0" err="1"/>
              <a:t>Teng</a:t>
            </a:r>
            <a:r>
              <a:rPr lang="en-US" dirty="0"/>
              <a:t> et al. 2021).</a:t>
            </a:r>
            <a:endParaRPr lang="en-US" dirty="0"/>
          </a:p>
          <a:p>
            <a:pPr fontAlgn="base"/>
            <a:r>
              <a:rPr lang="en-US" dirty="0"/>
              <a:t>Express the appreciation for his or her will provide dedication to keeping a secure work surroundings. </a:t>
            </a:r>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Summary and Conclusion</a:t>
            </a:r>
            <a:endParaRPr lang="en-US" dirty="0"/>
          </a:p>
        </p:txBody>
      </p:sp>
      <p:sp>
        <p:nvSpPr>
          <p:cNvPr id="3" name="Content Placeholder 2"/>
          <p:cNvSpPr>
            <a:spLocks noGrp="1"/>
          </p:cNvSpPr>
          <p:nvPr>
            <p:ph sz="quarter" idx="1"/>
          </p:nvPr>
        </p:nvSpPr>
        <p:spPr/>
        <p:txBody>
          <a:bodyPr>
            <a:normAutofit/>
          </a:bodyPr>
          <a:lstStyle/>
          <a:p>
            <a:pPr fontAlgn="base"/>
            <a:r>
              <a:rPr lang="en-US" dirty="0"/>
              <a:t>Emphasize the vital significance of health and safety at Colchester Town Centre (Castle) Hotel.</a:t>
            </a:r>
            <a:endParaRPr lang="en-US" dirty="0"/>
          </a:p>
          <a:p>
            <a:pPr fontAlgn="base"/>
            <a:r>
              <a:rPr lang="en-US" dirty="0"/>
              <a:t>Showcase enterprise best practices for perception.</a:t>
            </a:r>
            <a:endParaRPr lang="en-US" dirty="0"/>
          </a:p>
          <a:p>
            <a:pPr fontAlgn="base"/>
            <a:r>
              <a:rPr lang="en-US" dirty="0"/>
              <a:t>Provide a top-level view of the health and safety manual.</a:t>
            </a:r>
            <a:endParaRPr lang="en-US" dirty="0"/>
          </a:p>
          <a:p>
            <a:pPr fontAlgn="base"/>
            <a:r>
              <a:rPr lang="en-US" dirty="0"/>
              <a:t>Justify the need for schooling to decrease capability risks.</a:t>
            </a:r>
            <a:endParaRPr lang="en-US" dirty="0"/>
          </a:p>
          <a:p>
            <a:pPr fontAlgn="base"/>
            <a:r>
              <a:rPr lang="en-US" dirty="0"/>
              <a:t>Demonstrate realistic application through real-world examples.</a:t>
            </a:r>
            <a:endParaRPr lang="en-US" dirty="0"/>
          </a:p>
          <a:p>
            <a:pPr fontAlgn="base"/>
            <a:r>
              <a:rPr lang="en-US" dirty="0"/>
              <a:t>Discuss techniques for attracting employees in retaining a safe working environment.</a:t>
            </a:r>
            <a:endParaRPr lang="en-US" dirty="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sz="quarter" idx="1"/>
          </p:nvPr>
        </p:nvSpPr>
        <p:spPr>
          <a:xfrm>
            <a:off x="457200" y="1600200"/>
            <a:ext cx="8305800" cy="5105400"/>
          </a:xfrm>
        </p:spPr>
        <p:txBody>
          <a:bodyPr>
            <a:normAutofit fontScale="47500" lnSpcReduction="20000"/>
          </a:bodyPr>
          <a:lstStyle/>
          <a:p>
            <a:pPr fontAlgn="base"/>
            <a:r>
              <a:rPr lang="en-US" dirty="0" err="1"/>
              <a:t>Rosemberg</a:t>
            </a:r>
            <a:r>
              <a:rPr lang="en-US" dirty="0"/>
              <a:t>, M.A.S., 2020. Health and safety considerations for hotel cleaners during Covid-19. </a:t>
            </a:r>
            <a:r>
              <a:rPr lang="en-US" i="1" dirty="0"/>
              <a:t>Occupational Medicine</a:t>
            </a:r>
            <a:r>
              <a:rPr lang="en-US" dirty="0"/>
              <a:t>, </a:t>
            </a:r>
            <a:r>
              <a:rPr lang="en-US" i="1" dirty="0"/>
              <a:t>70</a:t>
            </a:r>
            <a:r>
              <a:rPr lang="en-US" dirty="0"/>
              <a:t>(5), pp.382-383.</a:t>
            </a:r>
            <a:endParaRPr lang="en-US" dirty="0"/>
          </a:p>
          <a:p>
            <a:pPr fontAlgn="base"/>
            <a:r>
              <a:rPr lang="en-US" dirty="0" err="1"/>
              <a:t>Robina</a:t>
            </a:r>
            <a:r>
              <a:rPr lang="en-US" dirty="0"/>
              <a:t>-Ramirez, R., Medina-</a:t>
            </a:r>
            <a:r>
              <a:rPr lang="en-US" dirty="0" err="1"/>
              <a:t>Merodio</a:t>
            </a:r>
            <a:r>
              <a:rPr lang="en-US" dirty="0"/>
              <a:t>, J.A., Moreno-Luna, L., Jimenez-</a:t>
            </a:r>
            <a:r>
              <a:rPr lang="en-US" dirty="0" err="1"/>
              <a:t>Naranjo</a:t>
            </a:r>
            <a:r>
              <a:rPr lang="en-US" dirty="0"/>
              <a:t>, H.V. and Sánchez-Oro, M., 2021. Safety and health measures for COVID-19 transition period in the hotel industry in Spain. </a:t>
            </a:r>
            <a:r>
              <a:rPr lang="en-US" i="1" dirty="0"/>
              <a:t>International Journal of Environmental Research and Public Health</a:t>
            </a:r>
            <a:r>
              <a:rPr lang="en-US" dirty="0"/>
              <a:t>, </a:t>
            </a:r>
            <a:r>
              <a:rPr lang="en-US" i="1" dirty="0"/>
              <a:t>18</a:t>
            </a:r>
            <a:r>
              <a:rPr lang="en-US" dirty="0"/>
              <a:t>(2), p.718.</a:t>
            </a:r>
            <a:endParaRPr lang="en-US" dirty="0"/>
          </a:p>
          <a:p>
            <a:pPr fontAlgn="base"/>
            <a:r>
              <a:rPr lang="en-US" dirty="0" err="1"/>
              <a:t>Kuo</a:t>
            </a:r>
            <a:r>
              <a:rPr lang="en-US" dirty="0"/>
              <a:t>, N.T., Cheng, Y.S., Chang, K.C. and Ying, W.H., 2020. Establishing a measurement scale for safety culture in the hotel industry. </a:t>
            </a:r>
            <a:r>
              <a:rPr lang="en-US" i="1" dirty="0"/>
              <a:t>Journal of Hospitality and Tourism Management</a:t>
            </a:r>
            <a:r>
              <a:rPr lang="en-US" dirty="0"/>
              <a:t>, </a:t>
            </a:r>
            <a:r>
              <a:rPr lang="en-US" i="1" dirty="0"/>
              <a:t>42</a:t>
            </a:r>
            <a:r>
              <a:rPr lang="en-US" dirty="0"/>
              <a:t>, pp.12-28.</a:t>
            </a:r>
            <a:endParaRPr lang="en-US" dirty="0"/>
          </a:p>
          <a:p>
            <a:pPr fontAlgn="base"/>
            <a:r>
              <a:rPr lang="en-US" dirty="0"/>
              <a:t>Zhang, J., </a:t>
            </a:r>
            <a:r>
              <a:rPr lang="en-US" dirty="0" err="1"/>
              <a:t>Xie</a:t>
            </a:r>
            <a:r>
              <a:rPr lang="en-US" dirty="0"/>
              <a:t>, C., Wang, J., Morrison, A.M. and Coca-</a:t>
            </a:r>
            <a:r>
              <a:rPr lang="en-US" dirty="0" err="1"/>
              <a:t>Stefaniak</a:t>
            </a:r>
            <a:r>
              <a:rPr lang="en-US" dirty="0"/>
              <a:t>, J.A., 2020. Responding to a major global crisis: the effects of hotel safety leadership on employee safety behavior during COVID-19. </a:t>
            </a:r>
            <a:r>
              <a:rPr lang="en-US" i="1" dirty="0"/>
              <a:t>International Journal of Contemporary Hospitality Management</a:t>
            </a:r>
            <a:r>
              <a:rPr lang="en-US" dirty="0"/>
              <a:t>, </a:t>
            </a:r>
            <a:r>
              <a:rPr lang="en-US" i="1" dirty="0"/>
              <a:t>32</a:t>
            </a:r>
            <a:r>
              <a:rPr lang="en-US" dirty="0"/>
              <a:t>(11), pp.3365-3389.</a:t>
            </a:r>
            <a:endParaRPr lang="en-US" dirty="0"/>
          </a:p>
          <a:p>
            <a:pPr fontAlgn="base"/>
            <a:r>
              <a:rPr lang="en-US" dirty="0"/>
              <a:t>Sharma, A., Shin, H., Santa-</a:t>
            </a:r>
            <a:r>
              <a:rPr lang="en-US" dirty="0" err="1"/>
              <a:t>María</a:t>
            </a:r>
            <a:r>
              <a:rPr lang="en-US" dirty="0"/>
              <a:t>, M.J. and </a:t>
            </a:r>
            <a:r>
              <a:rPr lang="en-US" dirty="0" err="1"/>
              <a:t>Nicolau</a:t>
            </a:r>
            <a:r>
              <a:rPr lang="en-US" dirty="0"/>
              <a:t>, J.L., 2021. Hotels' COVID-19 innovation and performance. </a:t>
            </a:r>
            <a:r>
              <a:rPr lang="en-US" i="1" dirty="0"/>
              <a:t>Annals of Tourism Research</a:t>
            </a:r>
            <a:r>
              <a:rPr lang="en-US" dirty="0"/>
              <a:t>, </a:t>
            </a:r>
            <a:r>
              <a:rPr lang="en-US" i="1" dirty="0"/>
              <a:t>88</a:t>
            </a:r>
            <a:r>
              <a:rPr lang="en-US" dirty="0"/>
              <a:t>, p.103180.</a:t>
            </a:r>
            <a:endParaRPr lang="en-US" dirty="0"/>
          </a:p>
          <a:p>
            <a:pPr fontAlgn="base"/>
            <a:r>
              <a:rPr lang="en-US" dirty="0"/>
              <a:t>Chan, J., </a:t>
            </a:r>
            <a:r>
              <a:rPr lang="en-US" dirty="0" err="1"/>
              <a:t>Gao</a:t>
            </a:r>
            <a:r>
              <a:rPr lang="en-US" dirty="0"/>
              <a:t>, Y.L. and McGinley, S., 2021. Updates in service standards in hotels: how COVID-19 changed operations. </a:t>
            </a:r>
            <a:r>
              <a:rPr lang="en-US" i="1" dirty="0"/>
              <a:t>International Journal of Contemporary Hospitality Management</a:t>
            </a:r>
            <a:r>
              <a:rPr lang="en-US" dirty="0"/>
              <a:t>, </a:t>
            </a:r>
            <a:r>
              <a:rPr lang="en-US" i="1" dirty="0"/>
              <a:t>33</a:t>
            </a:r>
            <a:r>
              <a:rPr lang="en-US" dirty="0"/>
              <a:t>(5), pp.1668-1687.</a:t>
            </a:r>
            <a:endParaRPr lang="en-US" dirty="0"/>
          </a:p>
          <a:p>
            <a:pPr fontAlgn="base"/>
            <a:r>
              <a:rPr lang="en-US" dirty="0" err="1"/>
              <a:t>Robina-Ramírez</a:t>
            </a:r>
            <a:r>
              <a:rPr lang="en-US" dirty="0"/>
              <a:t>, R., Medina-</a:t>
            </a:r>
            <a:r>
              <a:rPr lang="en-US" dirty="0" err="1"/>
              <a:t>Merodio</a:t>
            </a:r>
            <a:r>
              <a:rPr lang="en-US" dirty="0"/>
              <a:t>, J.A. and </a:t>
            </a:r>
            <a:r>
              <a:rPr lang="en-US" dirty="0" err="1"/>
              <a:t>Estriegana</a:t>
            </a:r>
            <a:r>
              <a:rPr lang="en-US" dirty="0"/>
              <a:t>, R., 2022. What do urban and rural hotel managers say about the future of hotels after COVID-19? The new meaning of safety experiences. </a:t>
            </a:r>
            <a:r>
              <a:rPr lang="en-US" i="1" dirty="0"/>
              <a:t>Cities</a:t>
            </a:r>
            <a:r>
              <a:rPr lang="en-US" dirty="0"/>
              <a:t>, </a:t>
            </a:r>
            <a:r>
              <a:rPr lang="en-US" i="1" dirty="0"/>
              <a:t>120</a:t>
            </a:r>
            <a:r>
              <a:rPr lang="en-US" dirty="0"/>
              <a:t>, p.103492.</a:t>
            </a:r>
            <a:endParaRPr lang="en-US" dirty="0"/>
          </a:p>
          <a:p>
            <a:pPr fontAlgn="base"/>
            <a:r>
              <a:rPr lang="en-US" dirty="0"/>
              <a:t>Duarte, P., Santos </a:t>
            </a:r>
            <a:r>
              <a:rPr lang="en-US" dirty="0" err="1"/>
              <a:t>Estevão</a:t>
            </a:r>
            <a:r>
              <a:rPr lang="en-US" dirty="0"/>
              <a:t>, C., Cabral, A., </a:t>
            </a:r>
            <a:r>
              <a:rPr lang="en-US" dirty="0" err="1"/>
              <a:t>Campón</a:t>
            </a:r>
            <a:r>
              <a:rPr lang="en-US" dirty="0"/>
              <a:t>-Cerro, A.M. and </a:t>
            </a:r>
            <a:r>
              <a:rPr lang="en-US" dirty="0" err="1"/>
              <a:t>Yuliati</a:t>
            </a:r>
            <a:r>
              <a:rPr lang="en-US" dirty="0"/>
              <a:t>, U., 2023. Is it possible to feel safe in hotels during the COVID-19? Key factors in hotel guests’ risk and safety perception. </a:t>
            </a:r>
            <a:r>
              <a:rPr lang="en-US" i="1" dirty="0"/>
              <a:t>Anatolia</a:t>
            </a:r>
            <a:r>
              <a:rPr lang="en-US" dirty="0"/>
              <a:t>, </a:t>
            </a:r>
            <a:r>
              <a:rPr lang="en-US" i="1" dirty="0"/>
              <a:t>34</a:t>
            </a:r>
            <a:r>
              <a:rPr lang="en-US" dirty="0"/>
              <a:t>(4), pp.579-592.</a:t>
            </a:r>
            <a:endParaRPr lang="en-US" dirty="0"/>
          </a:p>
          <a:p>
            <a:pPr fontAlgn="base"/>
            <a:r>
              <a:rPr lang="en-US" dirty="0" err="1"/>
              <a:t>Teng</a:t>
            </a:r>
            <a:r>
              <a:rPr lang="en-US" dirty="0"/>
              <a:t>, Y.M., Wu, K.S. and </a:t>
            </a:r>
            <a:r>
              <a:rPr lang="en-US" dirty="0" err="1"/>
              <a:t>Xu</a:t>
            </a:r>
            <a:r>
              <a:rPr lang="en-US" dirty="0"/>
              <a:t>, D., 2021. The association between fear of coronavirus disease 2019, mental health, and turnover intention among quarantine hotel employees in China. </a:t>
            </a:r>
            <a:r>
              <a:rPr lang="en-US" i="1" dirty="0"/>
              <a:t>Frontiers in Public Health</a:t>
            </a:r>
            <a:r>
              <a:rPr lang="en-US" dirty="0"/>
              <a:t>, </a:t>
            </a:r>
            <a:r>
              <a:rPr lang="en-US" i="1" dirty="0"/>
              <a:t>9</a:t>
            </a:r>
            <a:r>
              <a:rPr lang="en-US" dirty="0"/>
              <a:t>, p.668774.</a:t>
            </a:r>
            <a:endParaRPr lang="en-US" dirty="0"/>
          </a:p>
          <a:p>
            <a:pPr fontAlgn="base"/>
            <a:r>
              <a:rPr lang="en-US" dirty="0"/>
              <a:t>Le, D. and Phi, G., 2021. Strategic responses of the hotel sector to COVID-19: Toward a refined pandemic crisis management framework. </a:t>
            </a:r>
            <a:r>
              <a:rPr lang="en-US" i="1" dirty="0"/>
              <a:t>International Journal of Hospitality Management</a:t>
            </a:r>
            <a:r>
              <a:rPr lang="en-US" dirty="0"/>
              <a:t>, </a:t>
            </a:r>
            <a:r>
              <a:rPr lang="en-US" i="1" dirty="0"/>
              <a:t>94</a:t>
            </a:r>
            <a:r>
              <a:rPr lang="en-US" dirty="0"/>
              <a:t>, p.102808.</a:t>
            </a:r>
            <a:endParaRPr lang="en-US" dirty="0"/>
          </a:p>
          <a:p>
            <a:pPr fontAlgn="base"/>
            <a:r>
              <a:rPr lang="en-US" dirty="0" err="1"/>
              <a:t>Xie</a:t>
            </a:r>
            <a:r>
              <a:rPr lang="en-US" dirty="0"/>
              <a:t>, C., Zhang, J., Chen, Y., Morrison, A.M. and Lin, Z., 2020. Measuring hotel employee perceived job risk: dimensions and scale development. </a:t>
            </a:r>
            <a:r>
              <a:rPr lang="en-US" i="1" dirty="0"/>
              <a:t>International Journal of Contemporary Hospitality Management</a:t>
            </a:r>
            <a:r>
              <a:rPr lang="en-US" dirty="0"/>
              <a:t>, </a:t>
            </a:r>
            <a:r>
              <a:rPr lang="en-US" i="1" dirty="0"/>
              <a:t>32</a:t>
            </a:r>
            <a:r>
              <a:rPr lang="en-US" dirty="0"/>
              <a:t>(2), pp.730-748.</a:t>
            </a:r>
            <a:endParaRPr lang="en-US" dirty="0"/>
          </a:p>
          <a:p>
            <a:r>
              <a:rPr lang="en-US" dirty="0"/>
              <a:t>Salem, I.E., </a:t>
            </a:r>
            <a:r>
              <a:rPr lang="en-US" dirty="0" err="1"/>
              <a:t>Elbaz</a:t>
            </a:r>
            <a:r>
              <a:rPr lang="en-US" dirty="0"/>
              <a:t>, A.M., </a:t>
            </a:r>
            <a:r>
              <a:rPr lang="en-US" dirty="0" err="1"/>
              <a:t>Elkhwesky</a:t>
            </a:r>
            <a:r>
              <a:rPr lang="en-US" dirty="0"/>
              <a:t>, Z. and Ghazi, K.M., 2021. The COVID-19 pandemic: The mitigating role of government and hotel support of hotel employees in Egypt. </a:t>
            </a:r>
            <a:r>
              <a:rPr lang="en-US" i="1" dirty="0"/>
              <a:t>Tourism Management</a:t>
            </a:r>
            <a:r>
              <a:rPr lang="en-US" dirty="0"/>
              <a:t>, </a:t>
            </a:r>
            <a:r>
              <a:rPr lang="en-US" i="1" dirty="0"/>
              <a:t>85</a:t>
            </a:r>
            <a:r>
              <a:rPr lang="en-US" dirty="0"/>
              <a:t>, p.104305.</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Thank you. </a:t>
            </a:r>
            <a:endParaRPr lang="en-US" dirty="0"/>
          </a:p>
        </p:txBody>
      </p:sp>
      <p:sp>
        <p:nvSpPr>
          <p:cNvPr id="3" name="Content Placeholder 2"/>
          <p:cNvSpPr>
            <a:spLocks noGrp="1"/>
          </p:cNvSpPr>
          <p:nvPr>
            <p:ph sz="quarter" idx="1"/>
          </p:nvPr>
        </p:nvSpPr>
        <p:spPr/>
        <p:txBody>
          <a:bodyPr/>
          <a:lstStyle/>
          <a:p>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0</TotalTime>
  <Words>6850</Words>
  <Application>WPS Presentation</Application>
  <PresentationFormat>On-screen Show (4:3)</PresentationFormat>
  <Paragraphs>116</Paragraphs>
  <Slides>14</Slides>
  <Notes>10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14</vt:i4>
      </vt:variant>
    </vt:vector>
  </HeadingPairs>
  <TitlesOfParts>
    <vt:vector size="24" baseType="lpstr">
      <vt:lpstr>Arial</vt:lpstr>
      <vt:lpstr>SimSun</vt:lpstr>
      <vt:lpstr>Wingdings</vt:lpstr>
      <vt:lpstr>Wingdings</vt:lpstr>
      <vt:lpstr>Wingdings 2</vt:lpstr>
      <vt:lpstr>Century Schoolbook</vt:lpstr>
      <vt:lpstr>Microsoft YaHei</vt:lpstr>
      <vt:lpstr>Arial Unicode MS</vt:lpstr>
      <vt:lpstr>Calibri</vt:lpstr>
      <vt:lpstr>Oriel</vt:lpstr>
      <vt:lpstr>Essential Health and Safety Training for Housekeeping Team </vt:lpstr>
      <vt:lpstr>Agenda</vt:lpstr>
      <vt:lpstr> Introduction to Health and Safety.   </vt:lpstr>
      <vt:lpstr>Importance of Housekeeping Safety</vt:lpstr>
      <vt:lpstr> Overview of Health and Safety Guide</vt:lpstr>
      <vt:lpstr>Industry Best Practices</vt:lpstr>
      <vt:lpstr>Justifications for Training</vt:lpstr>
      <vt:lpstr>Real-world application </vt:lpstr>
      <vt:lpstr>Demonstrate the procedure</vt:lpstr>
      <vt:lpstr>Employee engagement</vt:lpstr>
      <vt:lpstr>Recognition of Excellence  </vt:lpstr>
      <vt:lpstr>Summary and Conclusion</vt:lpstr>
      <vt:lpstr>References</vt:lpstr>
      <vt:lpstr>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Essential Health and Safety Training for Housekeeping Team</dc:title>
  <dc:creator>asus</dc:creator>
  <cp:lastModifiedBy>Alina</cp:lastModifiedBy>
  <cp:revision>5</cp:revision>
  <dcterms:created xsi:type="dcterms:W3CDTF">2024-01-22T11:21:00Z</dcterms:created>
  <dcterms:modified xsi:type="dcterms:W3CDTF">2024-01-22T14:30:04Z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BCD73C98E2754C028B0F9E17FAB658FC_12</vt:lpwstr>
  </property>
  <property fmtid="{D5CDD505-2E9C-101B-9397-08002B2CF9AE}" pid="3" name="KSOProductBuildVer">
    <vt:lpwstr>2057-12.2.0.13431</vt:lpwstr>
  </property>
</Properties>
</file>