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89" r:id="rId3"/>
    <p:sldId id="299" r:id="rId4"/>
    <p:sldId id="297" r:id="rId5"/>
    <p:sldId id="291" r:id="rId6"/>
    <p:sldId id="269" r:id="rId7"/>
    <p:sldId id="295" r:id="rId8"/>
    <p:sldId id="275" r:id="rId9"/>
    <p:sldId id="293" r:id="rId10"/>
    <p:sldId id="296" r:id="rId11"/>
    <p:sldId id="258" r:id="rId12"/>
    <p:sldId id="292" r:id="rId13"/>
    <p:sldId id="270" r:id="rId14"/>
    <p:sldId id="290" r:id="rId15"/>
    <p:sldId id="294" r:id="rId16"/>
    <p:sldId id="300" r:id="rId17"/>
    <p:sldId id="286" r:id="rId18"/>
    <p:sldId id="288" r:id="rId19"/>
    <p:sldId id="298" r:id="rId20"/>
    <p:sldId id="305" r:id="rId21"/>
    <p:sldId id="303" r:id="rId22"/>
    <p:sldId id="287" r:id="rId23"/>
    <p:sldId id="304" r:id="rId2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17"/>
    <a:srgbClr val="004821"/>
    <a:srgbClr val="FF00FF"/>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27" autoAdjust="0"/>
    <p:restoredTop sz="94712" autoAdjust="0"/>
  </p:normalViewPr>
  <p:slideViewPr>
    <p:cSldViewPr>
      <p:cViewPr varScale="1">
        <p:scale>
          <a:sx n="66" d="100"/>
          <a:sy n="66" d="100"/>
        </p:scale>
        <p:origin x="834" y="78"/>
      </p:cViewPr>
      <p:guideLst>
        <p:guide orient="horz" pos="2160"/>
        <p:guide pos="2880"/>
      </p:guideLst>
    </p:cSldViewPr>
  </p:slideViewPr>
  <p:outlineViewPr>
    <p:cViewPr>
      <p:scale>
        <a:sx n="33" d="100"/>
        <a:sy n="33" d="100"/>
      </p:scale>
      <p:origin x="0" y="-2982"/>
    </p:cViewPr>
  </p:outlin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heguardian.com/books/2008/jun/10/johnwyndha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heguardian.com/books/2008/jun/10/johnwyndha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firstshowing.net/2008/steven-spielberg-might-direct-john-wyndhams-chock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427984" y="2204864"/>
            <a:ext cx="4452640" cy="3528566"/>
          </a:xfrm>
        </p:spPr>
        <p:txBody>
          <a:bodyPr/>
          <a:lstStyle/>
          <a:p>
            <a:pPr algn="l" eaLnBrk="1" hangingPunct="1"/>
            <a:br>
              <a:rPr lang="en-GB" altLang="en-US" sz="4400" b="0" dirty="0">
                <a:effectLst/>
                <a:latin typeface="Palatino Linotype" panose="02040502050505030304" pitchFamily="18" charset="0"/>
              </a:rPr>
            </a:br>
            <a:br>
              <a:rPr lang="en-GB" altLang="en-US" sz="2000" b="0" dirty="0">
                <a:effectLst/>
                <a:latin typeface="Palatino Linotype" panose="02040502050505030304" pitchFamily="18" charset="0"/>
              </a:rPr>
            </a:br>
            <a:r>
              <a:rPr lang="en-GB" altLang="en-US" sz="3400" b="0" dirty="0">
                <a:solidFill>
                  <a:srgbClr val="00B0F0"/>
                </a:solidFill>
                <a:effectLst/>
              </a:rPr>
              <a:t>John Wyndham </a:t>
            </a:r>
            <a:r>
              <a:rPr lang="en-GB" sz="3400" b="0" dirty="0">
                <a:solidFill>
                  <a:srgbClr val="00B0F0"/>
                </a:solidFill>
                <a:effectLst/>
              </a:rPr>
              <a:t> </a:t>
            </a:r>
            <a:br>
              <a:rPr lang="en-GB" sz="3400" b="0" dirty="0">
                <a:solidFill>
                  <a:srgbClr val="00B0F0"/>
                </a:solidFill>
                <a:effectLst/>
              </a:rPr>
            </a:br>
            <a:r>
              <a:rPr lang="en-GB" sz="3400" b="0" i="1" dirty="0" err="1">
                <a:solidFill>
                  <a:srgbClr val="00B0F0"/>
                </a:solidFill>
                <a:effectLst/>
              </a:rPr>
              <a:t>Chocky</a:t>
            </a:r>
            <a:r>
              <a:rPr lang="en-GB" sz="3400" b="0" dirty="0">
                <a:solidFill>
                  <a:srgbClr val="00B0F0"/>
                </a:solidFill>
                <a:effectLst/>
              </a:rPr>
              <a:t> (1968) </a:t>
            </a:r>
            <a:br>
              <a:rPr lang="en-GB" sz="3400" b="0" dirty="0">
                <a:solidFill>
                  <a:srgbClr val="00B0F0"/>
                </a:solidFill>
                <a:effectLst/>
              </a:rPr>
            </a:br>
            <a:r>
              <a:rPr lang="en-GB" sz="3400" b="0" dirty="0">
                <a:solidFill>
                  <a:srgbClr val="00B0F0"/>
                </a:solidFill>
                <a:effectLst/>
              </a:rPr>
              <a:t>Sci fi </a:t>
            </a:r>
            <a:r>
              <a:rPr lang="en-GB" sz="3400" b="0" i="1" dirty="0">
                <a:solidFill>
                  <a:srgbClr val="00B0F0"/>
                </a:solidFill>
                <a:effectLst/>
              </a:rPr>
              <a:t>&amp; </a:t>
            </a:r>
            <a:r>
              <a:rPr lang="en-GB" sz="3400" b="0" dirty="0">
                <a:solidFill>
                  <a:srgbClr val="00B0F0"/>
                </a:solidFill>
                <a:effectLst/>
              </a:rPr>
              <a:t>the evolution of communication </a:t>
            </a:r>
            <a:endParaRPr lang="en-GB" altLang="en-US" sz="3400" b="0" dirty="0">
              <a:solidFill>
                <a:srgbClr val="00B0F0"/>
              </a:solidFill>
              <a:effectLst/>
            </a:endParaRPr>
          </a:p>
        </p:txBody>
      </p:sp>
      <p:sp>
        <p:nvSpPr>
          <p:cNvPr id="3075" name="Rectangle 3"/>
          <p:cNvSpPr>
            <a:spLocks noGrp="1" noChangeArrowheads="1"/>
          </p:cNvSpPr>
          <p:nvPr>
            <p:ph type="subTitle" idx="1"/>
          </p:nvPr>
        </p:nvSpPr>
        <p:spPr>
          <a:xfrm>
            <a:off x="609183" y="575257"/>
            <a:ext cx="7192888" cy="625475"/>
          </a:xfrm>
        </p:spPr>
        <p:txBody>
          <a:bodyPr/>
          <a:lstStyle/>
          <a:p>
            <a:pPr algn="l" eaLnBrk="1" hangingPunct="1"/>
            <a:r>
              <a:rPr lang="en-GB" sz="2400" dirty="0">
                <a:solidFill>
                  <a:schemeClr val="accent1">
                    <a:lumMod val="20000"/>
                    <a:lumOff val="80000"/>
                  </a:schemeClr>
                </a:solidFill>
                <a:effectLst/>
                <a:latin typeface="Felix Titling" panose="04060505060202020A04" pitchFamily="82" charset="0"/>
              </a:rPr>
              <a:t>HPEN7008/CSEN 7030: </a:t>
            </a:r>
            <a:r>
              <a:rPr lang="en-GB" altLang="en-US" sz="1800" dirty="0">
                <a:solidFill>
                  <a:schemeClr val="accent1">
                    <a:lumMod val="20000"/>
                    <a:lumOff val="80000"/>
                  </a:schemeClr>
                </a:solidFill>
                <a:effectLst/>
                <a:latin typeface="Felix Titling" panose="04060505060202020A04" pitchFamily="82" charset="0"/>
              </a:rPr>
              <a:t> </a:t>
            </a:r>
            <a:r>
              <a:rPr lang="en-GB" altLang="en-US" sz="2000" dirty="0">
                <a:solidFill>
                  <a:schemeClr val="accent1">
                    <a:lumMod val="20000"/>
                    <a:lumOff val="80000"/>
                  </a:schemeClr>
                </a:solidFill>
                <a:effectLst/>
                <a:latin typeface="Felix Titling" panose="04060505060202020A04" pitchFamily="82" charset="0"/>
              </a:rPr>
              <a:t>the child in time</a:t>
            </a:r>
            <a:endParaRPr lang="en-GB" altLang="en-US" sz="2000" dirty="0">
              <a:solidFill>
                <a:schemeClr val="accent1">
                  <a:lumMod val="20000"/>
                  <a:lumOff val="80000"/>
                </a:schemeClr>
              </a:solidFill>
              <a:effectLst/>
              <a:latin typeface="Perpetua Titling MT" panose="02020502060505020804" pitchFamily="18" charset="0"/>
            </a:endParaRPr>
          </a:p>
        </p:txBody>
      </p:sp>
      <p:pic>
        <p:nvPicPr>
          <p:cNvPr id="4" name="Picture 3" descr="A close up of a map&#10;&#10;Description automatically generated">
            <a:extLst>
              <a:ext uri="{FF2B5EF4-FFF2-40B4-BE49-F238E27FC236}">
                <a16:creationId xmlns:a16="http://schemas.microsoft.com/office/drawing/2014/main" id="{FFC9BED1-04E9-42B5-B78C-01522CADD64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376" y="1426555"/>
            <a:ext cx="4107664" cy="5085184"/>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1540" y="188640"/>
            <a:ext cx="8280920" cy="6480720"/>
          </a:xfrm>
          <a:noFill/>
        </p:spPr>
        <p:txBody>
          <a:bodyPr>
            <a:normAutofit fontScale="92500" lnSpcReduction="20000"/>
          </a:bodyPr>
          <a:lstStyle/>
          <a:p>
            <a:pPr marL="0" indent="0">
              <a:lnSpc>
                <a:spcPct val="120000"/>
              </a:lnSpc>
              <a:spcBef>
                <a:spcPts val="600"/>
              </a:spcBef>
              <a:buNone/>
            </a:pPr>
            <a:r>
              <a:rPr lang="en-GB" sz="3500" dirty="0">
                <a:solidFill>
                  <a:schemeClr val="accent5">
                    <a:lumMod val="40000"/>
                    <a:lumOff val="60000"/>
                  </a:schemeClr>
                </a:solidFill>
                <a:effectLst/>
                <a:latin typeface="Felix Titling" panose="04060505060202020A04" pitchFamily="82" charset="0"/>
              </a:rPr>
              <a:t>LEARNING OUTCOMES</a:t>
            </a:r>
          </a:p>
          <a:p>
            <a:pPr marL="0" indent="0">
              <a:lnSpc>
                <a:spcPct val="120000"/>
              </a:lnSpc>
              <a:spcBef>
                <a:spcPts val="600"/>
              </a:spcBef>
              <a:buNone/>
            </a:pPr>
            <a:endParaRPr lang="en-GB" sz="1700" dirty="0">
              <a:solidFill>
                <a:schemeClr val="accent5">
                  <a:lumMod val="40000"/>
                  <a:lumOff val="60000"/>
                </a:schemeClr>
              </a:solidFill>
              <a:effectLst/>
              <a:latin typeface="Felix Titling" panose="04060505060202020A04" pitchFamily="82" charset="0"/>
            </a:endParaRP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demonstrate  advanced and sustained understanding of </a:t>
            </a:r>
            <a:r>
              <a:rPr lang="en-GB" sz="2400" dirty="0">
                <a:solidFill>
                  <a:srgbClr val="FFC000"/>
                </a:solidFill>
                <a:latin typeface="Century Gothic" panose="020B0502020202020204" pitchFamily="34" charset="0"/>
              </a:rPr>
              <a:t>the historical and cultural construction </a:t>
            </a:r>
            <a:r>
              <a:rPr lang="en-GB" sz="2400" dirty="0">
                <a:solidFill>
                  <a:schemeClr val="accent5">
                    <a:lumMod val="40000"/>
                    <a:lumOff val="60000"/>
                  </a:schemeClr>
                </a:solidFill>
                <a:latin typeface="Century Gothic" panose="020B0502020202020204" pitchFamily="34" charset="0"/>
              </a:rPr>
              <a:t>of the figure of the child;</a:t>
            </a: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demonstrate a detailed knowledge and understanding of the </a:t>
            </a:r>
            <a:r>
              <a:rPr lang="en-GB" sz="2400" dirty="0">
                <a:solidFill>
                  <a:srgbClr val="FFC000"/>
                </a:solidFill>
                <a:latin typeface="Century Gothic" panose="020B0502020202020204" pitchFamily="34" charset="0"/>
              </a:rPr>
              <a:t>cultural and historical significance of child figures</a:t>
            </a:r>
            <a:r>
              <a:rPr lang="en-GB" sz="2400" dirty="0">
                <a:solidFill>
                  <a:schemeClr val="accent1">
                    <a:lumMod val="20000"/>
                    <a:lumOff val="80000"/>
                  </a:schemeClr>
                </a:solidFill>
                <a:latin typeface="Century Gothic" panose="020B0502020202020204" pitchFamily="34" charset="0"/>
              </a:rPr>
              <a:t> </a:t>
            </a:r>
            <a:r>
              <a:rPr lang="en-GB" sz="2400" dirty="0">
                <a:solidFill>
                  <a:schemeClr val="accent5">
                    <a:lumMod val="40000"/>
                    <a:lumOff val="60000"/>
                  </a:schemeClr>
                </a:solidFill>
                <a:latin typeface="Century Gothic" panose="020B0502020202020204" pitchFamily="34" charset="0"/>
              </a:rPr>
              <a:t>in mainstream and children’s literary texts; </a:t>
            </a: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account for the emergence of </a:t>
            </a:r>
            <a:r>
              <a:rPr lang="en-GB" sz="2400" dirty="0">
                <a:solidFill>
                  <a:srgbClr val="FFC000"/>
                </a:solidFill>
                <a:latin typeface="Century Gothic" panose="020B0502020202020204" pitchFamily="34" charset="0"/>
              </a:rPr>
              <a:t>the child as a significant </a:t>
            </a:r>
            <a:r>
              <a:rPr lang="en-GB" sz="2400" dirty="0" err="1">
                <a:solidFill>
                  <a:srgbClr val="FFC000"/>
                </a:solidFill>
                <a:latin typeface="Century Gothic" panose="020B0502020202020204" pitchFamily="34" charset="0"/>
              </a:rPr>
              <a:t>topos</a:t>
            </a:r>
            <a:r>
              <a:rPr lang="en-GB" sz="2400" dirty="0">
                <a:solidFill>
                  <a:srgbClr val="FFC000"/>
                </a:solidFill>
                <a:latin typeface="Century Gothic" panose="020B0502020202020204" pitchFamily="34" charset="0"/>
              </a:rPr>
              <a:t> </a:t>
            </a:r>
            <a:r>
              <a:rPr lang="en-GB" sz="2400" dirty="0">
                <a:solidFill>
                  <a:schemeClr val="accent5">
                    <a:lumMod val="40000"/>
                    <a:lumOff val="60000"/>
                  </a:schemeClr>
                </a:solidFill>
                <a:latin typeface="Century Gothic" panose="020B0502020202020204" pitchFamily="34" charset="0"/>
              </a:rPr>
              <a:t>within the development of the novel;</a:t>
            </a: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demonstrate a critically informed understanding of </a:t>
            </a:r>
            <a:r>
              <a:rPr lang="en-GB" sz="2400" dirty="0">
                <a:solidFill>
                  <a:srgbClr val="FFC000"/>
                </a:solidFill>
                <a:latin typeface="Century Gothic" panose="020B0502020202020204" pitchFamily="34" charset="0"/>
              </a:rPr>
              <a:t>the evolution of children’s literature and of its depictions of children;  </a:t>
            </a: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employ a range of </a:t>
            </a:r>
            <a:r>
              <a:rPr lang="en-GB" sz="2400" dirty="0">
                <a:solidFill>
                  <a:srgbClr val="FFC000"/>
                </a:solidFill>
                <a:latin typeface="Century Gothic" panose="020B0502020202020204" pitchFamily="34" charset="0"/>
              </a:rPr>
              <a:t>different critical and theoretical perspectives </a:t>
            </a:r>
            <a:r>
              <a:rPr lang="en-GB" sz="2400" dirty="0">
                <a:solidFill>
                  <a:schemeClr val="accent5">
                    <a:lumMod val="40000"/>
                    <a:lumOff val="60000"/>
                  </a:schemeClr>
                </a:solidFill>
                <a:latin typeface="Century Gothic" panose="020B0502020202020204" pitchFamily="34" charset="0"/>
              </a:rPr>
              <a:t>in order to make informed readings of literary texts.</a:t>
            </a:r>
          </a:p>
        </p:txBody>
      </p:sp>
    </p:spTree>
    <p:extLst>
      <p:ext uri="{BB962C8B-B14F-4D97-AF65-F5344CB8AC3E}">
        <p14:creationId xmlns:p14="http://schemas.microsoft.com/office/powerpoint/2010/main" val="3906414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F942-8693-4CCB-A284-25A6AF24A584}"/>
              </a:ext>
            </a:extLst>
          </p:cNvPr>
          <p:cNvSpPr>
            <a:spLocks noGrp="1"/>
          </p:cNvSpPr>
          <p:nvPr>
            <p:ph type="title"/>
          </p:nvPr>
        </p:nvSpPr>
        <p:spPr>
          <a:xfrm>
            <a:off x="457200" y="274638"/>
            <a:ext cx="8229600" cy="634082"/>
          </a:xfrm>
        </p:spPr>
        <p:txBody>
          <a:bodyPr/>
          <a:lstStyle/>
          <a:p>
            <a:r>
              <a:rPr lang="en-GB" sz="3600" b="0" dirty="0">
                <a:solidFill>
                  <a:srgbClr val="FFC000"/>
                </a:solidFill>
                <a:effectLst/>
                <a:latin typeface="Felix Titling" panose="04060505060202020A04" pitchFamily="82" charset="0"/>
              </a:rPr>
              <a:t>Overall </a:t>
            </a:r>
          </a:p>
        </p:txBody>
      </p:sp>
      <p:sp>
        <p:nvSpPr>
          <p:cNvPr id="3" name="Content Placeholder 2">
            <a:extLst>
              <a:ext uri="{FF2B5EF4-FFF2-40B4-BE49-F238E27FC236}">
                <a16:creationId xmlns:a16="http://schemas.microsoft.com/office/drawing/2014/main" id="{20B1B92D-70F7-4A4E-A3DE-CF0A6638D0E7}"/>
              </a:ext>
            </a:extLst>
          </p:cNvPr>
          <p:cNvSpPr>
            <a:spLocks noGrp="1"/>
          </p:cNvSpPr>
          <p:nvPr>
            <p:ph idx="1"/>
          </p:nvPr>
        </p:nvSpPr>
        <p:spPr>
          <a:xfrm>
            <a:off x="457200" y="1124744"/>
            <a:ext cx="8229600" cy="5112568"/>
          </a:xfrm>
        </p:spPr>
        <p:txBody>
          <a:bodyPr/>
          <a:lstStyle/>
          <a:p>
            <a:pPr>
              <a:buFont typeface="Wingdings" panose="05000000000000000000" pitchFamily="2" charset="2"/>
              <a:buChar char="§"/>
            </a:pPr>
            <a:r>
              <a:rPr lang="en-GB" sz="2200" dirty="0">
                <a:effectLst/>
                <a:latin typeface="Century Gothic" panose="020B0502020202020204" pitchFamily="34" charset="0"/>
              </a:rPr>
              <a:t>Always interested in the potential of the mind </a:t>
            </a:r>
          </a:p>
          <a:p>
            <a:pPr>
              <a:buFont typeface="Wingdings" panose="05000000000000000000" pitchFamily="2" charset="2"/>
              <a:buChar char="§"/>
            </a:pPr>
            <a:r>
              <a:rPr lang="en-GB" sz="2200" dirty="0">
                <a:effectLst/>
                <a:latin typeface="Century Gothic" panose="020B0502020202020204" pitchFamily="34" charset="0"/>
              </a:rPr>
              <a:t>Influence of Romantic ideas of the child. </a:t>
            </a:r>
          </a:p>
          <a:p>
            <a:pPr>
              <a:buFont typeface="Wingdings" panose="05000000000000000000" pitchFamily="2" charset="2"/>
              <a:buChar char="§"/>
            </a:pPr>
            <a:r>
              <a:rPr lang="en-GB" sz="2200" dirty="0">
                <a:effectLst/>
                <a:latin typeface="Century Gothic" panose="020B0502020202020204" pitchFamily="34" charset="0"/>
              </a:rPr>
              <a:t>Refiguring the family  - the father son relationship </a:t>
            </a:r>
          </a:p>
          <a:p>
            <a:pPr>
              <a:buFont typeface="Wingdings" panose="05000000000000000000" pitchFamily="2" charset="2"/>
              <a:buChar char="§"/>
            </a:pPr>
            <a:r>
              <a:rPr lang="en-GB" sz="2200" dirty="0">
                <a:effectLst/>
                <a:latin typeface="Century Gothic" panose="020B0502020202020204" pitchFamily="34" charset="0"/>
              </a:rPr>
              <a:t>A sense of a corrupt world of brokers of power  in earlier novels (</a:t>
            </a:r>
            <a:r>
              <a:rPr lang="en-GB" sz="2200" i="1" dirty="0">
                <a:effectLst/>
                <a:latin typeface="Century Gothic" panose="020B0502020202020204" pitchFamily="34" charset="0"/>
              </a:rPr>
              <a:t>The Day of the Triffids, The Kraken Awakes, The Trouble with Lichen, The Chrysalids)</a:t>
            </a:r>
          </a:p>
          <a:p>
            <a:pPr>
              <a:buFont typeface="Wingdings" panose="05000000000000000000" pitchFamily="2" charset="2"/>
              <a:buChar char="§"/>
            </a:pPr>
            <a:r>
              <a:rPr lang="en-GB" sz="2200" dirty="0">
                <a:effectLst/>
                <a:latin typeface="Century Gothic" panose="020B0502020202020204" pitchFamily="34" charset="0"/>
              </a:rPr>
              <a:t>This appears to fade into the background in the late domestic novel, </a:t>
            </a:r>
            <a:r>
              <a:rPr lang="en-GB" sz="2200" i="1" dirty="0" err="1">
                <a:effectLst/>
                <a:latin typeface="Century Gothic" panose="020B0502020202020204" pitchFamily="34" charset="0"/>
              </a:rPr>
              <a:t>Chocky</a:t>
            </a:r>
            <a:r>
              <a:rPr lang="en-GB" sz="2200" dirty="0">
                <a:effectLst/>
                <a:latin typeface="Century Gothic" panose="020B0502020202020204" pitchFamily="34" charset="0"/>
              </a:rPr>
              <a:t> . Nevertheless these corporate interests are still the forces that inhibit the development of science and the sustainability of the planet and from whom he must be protected </a:t>
            </a:r>
          </a:p>
          <a:p>
            <a:pPr>
              <a:buFont typeface="Wingdings" panose="05000000000000000000" pitchFamily="2" charset="2"/>
              <a:buChar char="§"/>
            </a:pPr>
            <a:r>
              <a:rPr lang="en-GB" sz="2200" dirty="0">
                <a:effectLst/>
                <a:latin typeface="Century Gothic" panose="020B0502020202020204" pitchFamily="34" charset="0"/>
              </a:rPr>
              <a:t>certainly science fiction elements of the utopia - but here </a:t>
            </a:r>
            <a:r>
              <a:rPr lang="en-GB" sz="2200" i="1" dirty="0">
                <a:effectLst/>
                <a:latin typeface="Century Gothic" panose="020B0502020202020204" pitchFamily="34" charset="0"/>
              </a:rPr>
              <a:t>we are visited by </a:t>
            </a:r>
            <a:r>
              <a:rPr lang="en-GB" sz="2200" dirty="0">
                <a:effectLst/>
                <a:latin typeface="Century Gothic" panose="020B0502020202020204" pitchFamily="34" charset="0"/>
              </a:rPr>
              <a:t>a superior intelligence rather than </a:t>
            </a:r>
            <a:r>
              <a:rPr lang="en-GB" sz="2200" i="1" dirty="0">
                <a:effectLst/>
                <a:latin typeface="Century Gothic" panose="020B0502020202020204" pitchFamily="34" charset="0"/>
              </a:rPr>
              <a:t>we visit and report back</a:t>
            </a:r>
            <a:r>
              <a:rPr lang="en-GB" sz="2200" dirty="0">
                <a:effectLst/>
                <a:latin typeface="Century Gothic" panose="020B0502020202020204" pitchFamily="34" charset="0"/>
              </a:rPr>
              <a:t>.</a:t>
            </a:r>
          </a:p>
          <a:p>
            <a:pPr>
              <a:buFont typeface="Wingdings" panose="05000000000000000000" pitchFamily="2" charset="2"/>
              <a:buChar char="§"/>
            </a:pPr>
            <a:endParaRPr lang="en-GB" sz="2400" dirty="0">
              <a:effectLst/>
            </a:endParaRPr>
          </a:p>
        </p:txBody>
      </p:sp>
    </p:spTree>
    <p:extLst>
      <p:ext uri="{BB962C8B-B14F-4D97-AF65-F5344CB8AC3E}">
        <p14:creationId xmlns:p14="http://schemas.microsoft.com/office/powerpoint/2010/main" val="435216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0938-72E2-4026-86CF-DC1697AD3789}"/>
              </a:ext>
            </a:extLst>
          </p:cNvPr>
          <p:cNvSpPr>
            <a:spLocks noGrp="1"/>
          </p:cNvSpPr>
          <p:nvPr>
            <p:ph type="title"/>
          </p:nvPr>
        </p:nvSpPr>
        <p:spPr>
          <a:xfrm>
            <a:off x="0" y="28983"/>
            <a:ext cx="9144000" cy="1143000"/>
          </a:xfrm>
        </p:spPr>
        <p:txBody>
          <a:bodyPr/>
          <a:lstStyle/>
          <a:p>
            <a:r>
              <a:rPr lang="en-GB" sz="2800" b="0" dirty="0">
                <a:solidFill>
                  <a:srgbClr val="FFC000"/>
                </a:solidFill>
                <a:effectLst/>
                <a:latin typeface="Felix Titling" panose="04060505060202020A04" pitchFamily="82" charset="0"/>
              </a:rPr>
              <a:t>The strange heart of </a:t>
            </a:r>
            <a:r>
              <a:rPr lang="en-GB" sz="2800" b="0" dirty="0" err="1">
                <a:solidFill>
                  <a:srgbClr val="FFC000"/>
                </a:solidFill>
                <a:effectLst/>
                <a:latin typeface="Felix Titling" panose="04060505060202020A04" pitchFamily="82" charset="0"/>
              </a:rPr>
              <a:t>surburban</a:t>
            </a:r>
            <a:r>
              <a:rPr lang="en-GB" sz="2800" b="0" dirty="0">
                <a:solidFill>
                  <a:srgbClr val="FFC000"/>
                </a:solidFill>
                <a:effectLst/>
                <a:latin typeface="Felix Titling" panose="04060505060202020A04" pitchFamily="82" charset="0"/>
              </a:rPr>
              <a:t> normality</a:t>
            </a:r>
          </a:p>
        </p:txBody>
      </p:sp>
      <p:sp>
        <p:nvSpPr>
          <p:cNvPr id="3" name="Content Placeholder 2">
            <a:extLst>
              <a:ext uri="{FF2B5EF4-FFF2-40B4-BE49-F238E27FC236}">
                <a16:creationId xmlns:a16="http://schemas.microsoft.com/office/drawing/2014/main" id="{E07A753E-B6B2-49D9-A1D7-C48E99CDB2B3}"/>
              </a:ext>
            </a:extLst>
          </p:cNvPr>
          <p:cNvSpPr>
            <a:spLocks noGrp="1"/>
          </p:cNvSpPr>
          <p:nvPr>
            <p:ph idx="1"/>
          </p:nvPr>
        </p:nvSpPr>
        <p:spPr>
          <a:xfrm>
            <a:off x="457200" y="1171983"/>
            <a:ext cx="8229600" cy="5579365"/>
          </a:xfrm>
        </p:spPr>
        <p:txBody>
          <a:bodyPr/>
          <a:lstStyle/>
          <a:p>
            <a:pPr marL="0" indent="0">
              <a:buNone/>
            </a:pPr>
            <a:r>
              <a:rPr lang="en-GB" sz="2200" dirty="0">
                <a:effectLst/>
                <a:latin typeface="Century Gothic" panose="020B0502020202020204" pitchFamily="34" charset="0"/>
              </a:rPr>
              <a:t>Christopher Priest famously summed up the most frequently voiced criticism of Wyndham's work when he described him as </a:t>
            </a:r>
            <a:r>
              <a:rPr lang="en-GB" sz="2200" dirty="0">
                <a:solidFill>
                  <a:srgbClr val="FFC000"/>
                </a:solidFill>
                <a:effectLst/>
                <a:latin typeface="Century Gothic" panose="020B0502020202020204" pitchFamily="34" charset="0"/>
              </a:rPr>
              <a:t>"the master of the middle-class catastrophe". </a:t>
            </a:r>
            <a:r>
              <a:rPr lang="en-GB" sz="2200" dirty="0">
                <a:effectLst/>
                <a:latin typeface="Century Gothic" panose="020B0502020202020204" pitchFamily="34" charset="0"/>
              </a:rPr>
              <a:t>Brian Aldiss condemned </a:t>
            </a:r>
            <a:r>
              <a:rPr lang="en-GB" sz="2200" i="1" dirty="0">
                <a:effectLst/>
                <a:latin typeface="Century Gothic" panose="020B0502020202020204" pitchFamily="34" charset="0"/>
              </a:rPr>
              <a:t>The Day of the Triffids </a:t>
            </a:r>
            <a:r>
              <a:rPr lang="en-GB" sz="2200" dirty="0">
                <a:effectLst/>
                <a:latin typeface="Century Gothic" panose="020B0502020202020204" pitchFamily="34" charset="0"/>
              </a:rPr>
              <a:t>and</a:t>
            </a:r>
            <a:r>
              <a:rPr lang="en-GB" sz="2200" i="1" dirty="0">
                <a:effectLst/>
                <a:latin typeface="Century Gothic" panose="020B0502020202020204" pitchFamily="34" charset="0"/>
              </a:rPr>
              <a:t> The Kraken Wakes</a:t>
            </a:r>
            <a:r>
              <a:rPr lang="en-GB" sz="2200" dirty="0">
                <a:effectLst/>
                <a:latin typeface="Century Gothic" panose="020B0502020202020204" pitchFamily="34" charset="0"/>
              </a:rPr>
              <a:t> on the same basis, saying that the books "were totally devoid of ideas, but read smoothly, and thus reached a maximum audience, which enjoyed cosy disasters." </a:t>
            </a:r>
          </a:p>
          <a:p>
            <a:pPr marL="0" indent="0">
              <a:buNone/>
            </a:pPr>
            <a:endParaRPr lang="en-GB" sz="2200" dirty="0">
              <a:effectLst/>
              <a:latin typeface="Century Gothic" panose="020B0502020202020204" pitchFamily="34" charset="0"/>
            </a:endParaRPr>
          </a:p>
          <a:p>
            <a:pPr marL="0" indent="0">
              <a:buNone/>
            </a:pPr>
            <a:r>
              <a:rPr lang="en-GB" sz="2200" dirty="0">
                <a:effectLst/>
                <a:latin typeface="Century Gothic" panose="020B0502020202020204" pitchFamily="34" charset="0"/>
              </a:rPr>
              <a:t>While the tone of Wyndham's stories may occasionally strike modern readers as quaint, their "cosiness" serves a serious purpose. </a:t>
            </a:r>
            <a:r>
              <a:rPr lang="en-GB" sz="2200" dirty="0">
                <a:solidFill>
                  <a:srgbClr val="FFC000"/>
                </a:solidFill>
                <a:effectLst/>
                <a:latin typeface="Century Gothic" panose="020B0502020202020204" pitchFamily="34" charset="0"/>
              </a:rPr>
              <a:t>His innocuously English backdrops are central to the power of his novels, implying that apocalypse could occur at any time - or, indeed, be happening in the next village at this moment</a:t>
            </a:r>
            <a:r>
              <a:rPr lang="en-GB" sz="2400" dirty="0">
                <a:solidFill>
                  <a:srgbClr val="FFC000"/>
                </a:solidFill>
                <a:effectLst/>
              </a:rPr>
              <a:t>. </a:t>
            </a:r>
          </a:p>
        </p:txBody>
      </p:sp>
    </p:spTree>
    <p:extLst>
      <p:ext uri="{BB962C8B-B14F-4D97-AF65-F5344CB8AC3E}">
        <p14:creationId xmlns:p14="http://schemas.microsoft.com/office/powerpoint/2010/main" val="2425925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9B2C-FECF-4DF8-9CBA-A6DD311141F5}"/>
              </a:ext>
            </a:extLst>
          </p:cNvPr>
          <p:cNvSpPr>
            <a:spLocks noGrp="1"/>
          </p:cNvSpPr>
          <p:nvPr>
            <p:ph type="title"/>
          </p:nvPr>
        </p:nvSpPr>
        <p:spPr>
          <a:xfrm>
            <a:off x="282352" y="15032"/>
            <a:ext cx="8579296" cy="893734"/>
          </a:xfrm>
        </p:spPr>
        <p:txBody>
          <a:bodyPr/>
          <a:lstStyle/>
          <a:p>
            <a:r>
              <a:rPr lang="en-GB" sz="2800" b="0" dirty="0">
                <a:solidFill>
                  <a:srgbClr val="FFC000"/>
                </a:solidFill>
                <a:effectLst/>
                <a:latin typeface="Felix Titling" panose="04060505060202020A04" pitchFamily="82" charset="0"/>
              </a:rPr>
              <a:t>Debates about the formation of the mind</a:t>
            </a:r>
          </a:p>
        </p:txBody>
      </p:sp>
      <p:sp>
        <p:nvSpPr>
          <p:cNvPr id="3" name="Content Placeholder 2">
            <a:extLst>
              <a:ext uri="{FF2B5EF4-FFF2-40B4-BE49-F238E27FC236}">
                <a16:creationId xmlns:a16="http://schemas.microsoft.com/office/drawing/2014/main" id="{41679797-0B96-4842-AC47-3F5126E24097}"/>
              </a:ext>
            </a:extLst>
          </p:cNvPr>
          <p:cNvSpPr>
            <a:spLocks noGrp="1"/>
          </p:cNvSpPr>
          <p:nvPr>
            <p:ph idx="1"/>
          </p:nvPr>
        </p:nvSpPr>
        <p:spPr>
          <a:xfrm>
            <a:off x="457200" y="908766"/>
            <a:ext cx="8229600" cy="5575350"/>
          </a:xfrm>
        </p:spPr>
        <p:txBody>
          <a:bodyPr/>
          <a:lstStyle/>
          <a:p>
            <a:pPr marL="0" indent="0">
              <a:buNone/>
            </a:pPr>
            <a:r>
              <a:rPr lang="en-GB" sz="2400" dirty="0">
                <a:effectLst/>
              </a:rPr>
              <a:t>'Are we,' she suddenly demanded one evening, staring into the loops of her knitting with a slight squint, 'are we I wonder, doing the right thing in playing up to this nonsense? </a:t>
            </a:r>
            <a:r>
              <a:rPr lang="en-GB" sz="2400" u="sng" dirty="0">
                <a:effectLst/>
              </a:rPr>
              <a:t>I know you shouldn't crush a child's imagination, </a:t>
            </a:r>
            <a:r>
              <a:rPr lang="en-GB" sz="2400" dirty="0">
                <a:effectLst/>
              </a:rPr>
              <a:t>and all that, but what nobody tells you is how far is enough. There comes a stage when it begins to get a bit like conspiracy. I mean, if everyone goes around pretending to believe in things that aren't there, </a:t>
            </a:r>
            <a:r>
              <a:rPr lang="en-GB" sz="2400" dirty="0">
                <a:solidFill>
                  <a:srgbClr val="FFC000"/>
                </a:solidFill>
                <a:effectLst/>
              </a:rPr>
              <a:t>how on earth is a child going to learn to distinguish what really is, from what really isn't</a:t>
            </a:r>
            <a:r>
              <a:rPr lang="en-GB" sz="2400" dirty="0">
                <a:effectLst/>
              </a:rPr>
              <a:t>.’ </a:t>
            </a:r>
          </a:p>
          <a:p>
            <a:pPr marL="0" indent="0">
              <a:buNone/>
            </a:pPr>
            <a:endParaRPr lang="en-GB" sz="800" dirty="0">
              <a:effectLst/>
            </a:endParaRPr>
          </a:p>
          <a:p>
            <a:pPr marL="0" indent="0">
              <a:buNone/>
            </a:pPr>
            <a:r>
              <a:rPr lang="en-GB" sz="2400" dirty="0">
                <a:effectLst/>
              </a:rPr>
              <a:t>'Careful, darling,' I told her. 'You're steering close to dangerous waters. </a:t>
            </a:r>
            <a:r>
              <a:rPr lang="en-GB" sz="2400" dirty="0">
                <a:solidFill>
                  <a:srgbClr val="FFC000"/>
                </a:solidFill>
                <a:effectLst/>
              </a:rPr>
              <a:t>It chiefly depends on who, and how many, believe what isn't really is.’</a:t>
            </a:r>
          </a:p>
          <a:p>
            <a:pPr marL="0" indent="0">
              <a:buNone/>
            </a:pPr>
            <a:endParaRPr lang="en-GB" sz="800" dirty="0">
              <a:solidFill>
                <a:srgbClr val="FFC000"/>
              </a:solidFill>
              <a:effectLst/>
            </a:endParaRPr>
          </a:p>
          <a:p>
            <a:pPr marL="0" indent="0">
              <a:buNone/>
            </a:pPr>
            <a:r>
              <a:rPr lang="en-GB" sz="2400" dirty="0">
                <a:effectLst/>
              </a:rPr>
              <a:t> She nodded. Then she went on: 'It'd be a most unfortunate thing if we found out on that we're helping to stabilize a fantasy-system that we ought to be trying to dispel. …..' </a:t>
            </a:r>
          </a:p>
        </p:txBody>
      </p:sp>
    </p:spTree>
    <p:extLst>
      <p:ext uri="{BB962C8B-B14F-4D97-AF65-F5344CB8AC3E}">
        <p14:creationId xmlns:p14="http://schemas.microsoft.com/office/powerpoint/2010/main" val="778117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1ECA5C-D089-4A92-BD84-330FE9BADE67}"/>
              </a:ext>
            </a:extLst>
          </p:cNvPr>
          <p:cNvSpPr>
            <a:spLocks noGrp="1"/>
          </p:cNvSpPr>
          <p:nvPr>
            <p:ph type="title"/>
          </p:nvPr>
        </p:nvSpPr>
        <p:spPr/>
        <p:txBody>
          <a:bodyPr/>
          <a:lstStyle/>
          <a:p>
            <a:r>
              <a:rPr lang="en-GB" b="0" dirty="0">
                <a:effectLst/>
                <a:latin typeface="Felix Titling" panose="04060505060202020A04" pitchFamily="82" charset="0"/>
              </a:rPr>
              <a:t>Science fiction </a:t>
            </a:r>
          </a:p>
        </p:txBody>
      </p:sp>
      <p:sp>
        <p:nvSpPr>
          <p:cNvPr id="2" name="Rectangle 1">
            <a:extLst>
              <a:ext uri="{FF2B5EF4-FFF2-40B4-BE49-F238E27FC236}">
                <a16:creationId xmlns:a16="http://schemas.microsoft.com/office/drawing/2014/main" id="{28B58F88-7DA7-40EC-9060-64B8286A64C7}"/>
              </a:ext>
            </a:extLst>
          </p:cNvPr>
          <p:cNvSpPr/>
          <p:nvPr/>
        </p:nvSpPr>
        <p:spPr>
          <a:xfrm>
            <a:off x="457200" y="1556792"/>
            <a:ext cx="8229600" cy="3816429"/>
          </a:xfrm>
          <a:prstGeom prst="rect">
            <a:avLst/>
          </a:prstGeom>
        </p:spPr>
        <p:txBody>
          <a:bodyPr wrap="square">
            <a:spAutoFit/>
          </a:bodyPr>
          <a:lstStyle/>
          <a:p>
            <a:r>
              <a:rPr lang="en-GB" sz="2200" dirty="0">
                <a:solidFill>
                  <a:schemeClr val="accent5">
                    <a:lumMod val="40000"/>
                    <a:lumOff val="60000"/>
                  </a:schemeClr>
                </a:solidFill>
                <a:latin typeface="Century Gothic" panose="020B0502020202020204" pitchFamily="34" charset="0"/>
              </a:rPr>
              <a:t>the conclusion that leaps out of John </a:t>
            </a:r>
            <a:r>
              <a:rPr lang="en-GB" sz="2200" dirty="0" err="1">
                <a:solidFill>
                  <a:schemeClr val="accent5">
                    <a:lumMod val="40000"/>
                    <a:lumOff val="60000"/>
                  </a:schemeClr>
                </a:solidFill>
                <a:latin typeface="Century Gothic" panose="020B0502020202020204" pitchFamily="34" charset="0"/>
              </a:rPr>
              <a:t>Rieder's</a:t>
            </a:r>
            <a:r>
              <a:rPr lang="en-GB" sz="2200" dirty="0">
                <a:solidFill>
                  <a:schemeClr val="accent5">
                    <a:lumMod val="40000"/>
                    <a:lumOff val="60000"/>
                  </a:schemeClr>
                </a:solidFill>
                <a:latin typeface="Century Gothic" panose="020B0502020202020204" pitchFamily="34" charset="0"/>
              </a:rPr>
              <a:t> excellent essay, 'On Defining SF, Or Not', is that </a:t>
            </a:r>
            <a:r>
              <a:rPr lang="en-GB" sz="2200" dirty="0">
                <a:solidFill>
                  <a:srgbClr val="FFC000"/>
                </a:solidFill>
                <a:latin typeface="Century Gothic" panose="020B0502020202020204" pitchFamily="34" charset="0"/>
              </a:rPr>
              <a:t>there is no satisfactory way of defining science fiction since there is no satisfactory way of reaching agreement about the subject of our discussion. </a:t>
            </a:r>
            <a:r>
              <a:rPr lang="en-GB" sz="2200" dirty="0">
                <a:solidFill>
                  <a:schemeClr val="accent5">
                    <a:lumMod val="40000"/>
                    <a:lumOff val="60000"/>
                  </a:schemeClr>
                </a:solidFill>
                <a:latin typeface="Century Gothic" panose="020B0502020202020204" pitchFamily="34" charset="0"/>
              </a:rPr>
              <a:t>The final and longest piece in this second section, 'Time Travel and the Mechanics of Narrative' by David Wittenberg, looks at the way time devices in </a:t>
            </a:r>
            <a:r>
              <a:rPr lang="en-GB" sz="2200" i="1" dirty="0">
                <a:solidFill>
                  <a:schemeClr val="accent5">
                    <a:lumMod val="40000"/>
                    <a:lumOff val="60000"/>
                  </a:schemeClr>
                </a:solidFill>
                <a:latin typeface="Century Gothic" panose="020B0502020202020204" pitchFamily="34" charset="0"/>
              </a:rPr>
              <a:t>sf</a:t>
            </a:r>
            <a:r>
              <a:rPr lang="en-GB" sz="2200" dirty="0">
                <a:solidFill>
                  <a:schemeClr val="accent5">
                    <a:lumMod val="40000"/>
                    <a:lumOff val="60000"/>
                  </a:schemeClr>
                </a:solidFill>
                <a:latin typeface="Century Gothic" panose="020B0502020202020204" pitchFamily="34" charset="0"/>
              </a:rPr>
              <a:t> such as time machines or alternate histories, mirror narratological devices. Rather,</a:t>
            </a:r>
            <a:r>
              <a:rPr lang="en-GB" sz="2200" dirty="0">
                <a:solidFill>
                  <a:srgbClr val="FFC000"/>
                </a:solidFill>
                <a:latin typeface="Century Gothic" panose="020B0502020202020204" pitchFamily="34" charset="0"/>
              </a:rPr>
              <a:t> </a:t>
            </a:r>
            <a:r>
              <a:rPr lang="en-GB" sz="2200" b="1" dirty="0">
                <a:solidFill>
                  <a:srgbClr val="FFC000"/>
                </a:solidFill>
                <a:latin typeface="Century Gothic" panose="020B0502020202020204" pitchFamily="34" charset="0"/>
              </a:rPr>
              <a:t>science fiction provides the example or metaphor by which some theory or notion or aspect of the real is examined.</a:t>
            </a:r>
            <a:endParaRPr lang="en-GB" sz="2200" dirty="0">
              <a:solidFill>
                <a:srgbClr val="FFC000"/>
              </a:solidFill>
              <a:latin typeface="Century Gothic" panose="020B0502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3EE9-7F96-4FB4-83F2-57FF4BADF0EA}"/>
              </a:ext>
            </a:extLst>
          </p:cNvPr>
          <p:cNvSpPr>
            <a:spLocks noGrp="1"/>
          </p:cNvSpPr>
          <p:nvPr>
            <p:ph type="title"/>
          </p:nvPr>
        </p:nvSpPr>
        <p:spPr/>
        <p:txBody>
          <a:bodyPr/>
          <a:lstStyle/>
          <a:p>
            <a:r>
              <a:rPr lang="en-GB" sz="3600" b="0" dirty="0">
                <a:solidFill>
                  <a:srgbClr val="FFC000"/>
                </a:solidFill>
                <a:effectLst/>
                <a:latin typeface="Felix Titling" panose="04060505060202020A04" pitchFamily="82" charset="0"/>
              </a:rPr>
              <a:t>Introducing ideas</a:t>
            </a:r>
          </a:p>
        </p:txBody>
      </p:sp>
      <p:sp>
        <p:nvSpPr>
          <p:cNvPr id="3" name="Content Placeholder 2">
            <a:extLst>
              <a:ext uri="{FF2B5EF4-FFF2-40B4-BE49-F238E27FC236}">
                <a16:creationId xmlns:a16="http://schemas.microsoft.com/office/drawing/2014/main" id="{2FE97D72-FCC6-41D6-A9BD-3DB13BD4B557}"/>
              </a:ext>
            </a:extLst>
          </p:cNvPr>
          <p:cNvSpPr>
            <a:spLocks noGrp="1"/>
          </p:cNvSpPr>
          <p:nvPr>
            <p:ph idx="1"/>
          </p:nvPr>
        </p:nvSpPr>
        <p:spPr>
          <a:xfrm>
            <a:off x="457200" y="1417638"/>
            <a:ext cx="8229600" cy="5165724"/>
          </a:xfrm>
        </p:spPr>
        <p:txBody>
          <a:bodyPr/>
          <a:lstStyle/>
          <a:p>
            <a:pPr marL="0" indent="0">
              <a:buNone/>
            </a:pPr>
            <a:r>
              <a:rPr lang="en-GB" sz="2400" dirty="0">
                <a:effectLst/>
              </a:rPr>
              <a:t>Most of your power is being used to build machines to consume power faster and faster, while your sources of power remain finite. There can be only one end to that.’ </a:t>
            </a:r>
          </a:p>
          <a:p>
            <a:pPr marL="0" indent="0">
              <a:buNone/>
            </a:pPr>
            <a:r>
              <a:rPr lang="en-GB" sz="2400" dirty="0">
                <a:effectLst/>
              </a:rPr>
              <a:t>'You have a point there,' I agreed. 'What, in your opinion, ought we to be doing?’ </a:t>
            </a:r>
          </a:p>
          <a:p>
            <a:pPr marL="0" indent="0">
              <a:buNone/>
            </a:pPr>
            <a:r>
              <a:rPr lang="en-GB" sz="2400" dirty="0">
                <a:solidFill>
                  <a:srgbClr val="FFC000"/>
                </a:solidFill>
                <a:effectLst/>
              </a:rPr>
              <a:t>'You should be employing your resources, while you still have them, to develop the use of a source of power which is not finite</a:t>
            </a:r>
            <a:r>
              <a:rPr lang="en-GB" sz="2400" dirty="0">
                <a:effectLst/>
              </a:rPr>
              <a:t>. Once you have an infinite supply of power you will have broken out of the closed circle of your solar-economy. You will </a:t>
            </a:r>
            <a:r>
              <a:rPr lang="en-GB" sz="2400" dirty="0">
                <a:solidFill>
                  <a:srgbClr val="FFC000"/>
                </a:solidFill>
                <a:effectLst/>
              </a:rPr>
              <a:t>no longer be isolated and condemned to eventual degeneration upon wasted resources.</a:t>
            </a:r>
            <a:r>
              <a:rPr lang="en-GB" sz="2400" dirty="0">
                <a:effectLst/>
              </a:rPr>
              <a:t> You will become a part of the larger creation, for a source of infinite power is a source of infinite possibilities.' </a:t>
            </a:r>
          </a:p>
        </p:txBody>
      </p:sp>
    </p:spTree>
    <p:extLst>
      <p:ext uri="{BB962C8B-B14F-4D97-AF65-F5344CB8AC3E}">
        <p14:creationId xmlns:p14="http://schemas.microsoft.com/office/powerpoint/2010/main" val="2636752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F5943F-A592-40B7-9495-0B7E1F30E45F}"/>
              </a:ext>
            </a:extLst>
          </p:cNvPr>
          <p:cNvSpPr/>
          <p:nvPr/>
        </p:nvSpPr>
        <p:spPr>
          <a:xfrm>
            <a:off x="431540" y="836712"/>
            <a:ext cx="8280920" cy="5940088"/>
          </a:xfrm>
          <a:prstGeom prst="rect">
            <a:avLst/>
          </a:prstGeom>
        </p:spPr>
        <p:txBody>
          <a:bodyPr wrap="square">
            <a:spAutoFit/>
          </a:bodyPr>
          <a:lstStyle/>
          <a:p>
            <a:pPr>
              <a:spcAft>
                <a:spcPts val="600"/>
              </a:spcAft>
            </a:pPr>
            <a:r>
              <a:rPr lang="en-GB" sz="2000" i="1" dirty="0">
                <a:solidFill>
                  <a:srgbClr val="FFC000"/>
                </a:solidFill>
                <a:latin typeface="Century Gothic" panose="020B0502020202020204" pitchFamily="34" charset="0"/>
              </a:rPr>
              <a:t>The Day of the Triffids, </a:t>
            </a:r>
            <a:r>
              <a:rPr lang="en-GB" sz="2000" dirty="0">
                <a:latin typeface="Century Gothic" panose="020B0502020202020204" pitchFamily="34" charset="0"/>
              </a:rPr>
              <a:t>Wyndham's first significant novel, has been permanently in print since its publication in </a:t>
            </a:r>
            <a:r>
              <a:rPr lang="en-GB" sz="2000" dirty="0">
                <a:solidFill>
                  <a:srgbClr val="FFC000"/>
                </a:solidFill>
                <a:latin typeface="Century Gothic" panose="020B0502020202020204" pitchFamily="34" charset="0"/>
              </a:rPr>
              <a:t>1951, </a:t>
            </a:r>
            <a:r>
              <a:rPr lang="en-GB" sz="2000" dirty="0">
                <a:latin typeface="Century Gothic" panose="020B0502020202020204" pitchFamily="34" charset="0"/>
              </a:rPr>
              <a:t>and remains one of his most widely-read and highly acclaimed works. His vision of a world in which monstrous, carnivorous plants terrorise the population following a meteor shower has captivated readers for over half a century; the wry, dry tone which became a hallmark of his writing accounting at least in part for the novel's success.</a:t>
            </a:r>
          </a:p>
          <a:p>
            <a:pPr>
              <a:spcAft>
                <a:spcPts val="600"/>
              </a:spcAft>
            </a:pPr>
            <a:r>
              <a:rPr lang="en-GB" sz="2000" dirty="0">
                <a:latin typeface="Century Gothic" panose="020B0502020202020204" pitchFamily="34" charset="0"/>
              </a:rPr>
              <a:t> </a:t>
            </a:r>
            <a:r>
              <a:rPr lang="en-GB" sz="2000" i="1" dirty="0">
                <a:solidFill>
                  <a:srgbClr val="FFC000"/>
                </a:solidFill>
                <a:latin typeface="Century Gothic" panose="020B0502020202020204" pitchFamily="34" charset="0"/>
              </a:rPr>
              <a:t>The Chrysalids </a:t>
            </a:r>
            <a:r>
              <a:rPr lang="en-GB" sz="2000" dirty="0">
                <a:solidFill>
                  <a:srgbClr val="FFC000"/>
                </a:solidFill>
                <a:latin typeface="Century Gothic" panose="020B0502020202020204" pitchFamily="34" charset="0"/>
              </a:rPr>
              <a:t>(1955), </a:t>
            </a:r>
            <a:r>
              <a:rPr lang="en-GB" sz="2000" dirty="0">
                <a:latin typeface="Century Gothic" panose="020B0502020202020204" pitchFamily="34" charset="0"/>
              </a:rPr>
              <a:t>set in a rigidly pious community in the future where genetic mutations from the "true image" are ruthlessly stamped out, paints a profoundly human picture of the world in the wake of a nuclear holocaust. </a:t>
            </a:r>
          </a:p>
          <a:p>
            <a:pPr>
              <a:spcAft>
                <a:spcPts val="600"/>
              </a:spcAft>
            </a:pPr>
            <a:r>
              <a:rPr lang="en-GB" sz="2000" dirty="0">
                <a:solidFill>
                  <a:srgbClr val="FFC000"/>
                </a:solidFill>
                <a:latin typeface="Century Gothic" panose="020B0502020202020204" pitchFamily="34" charset="0"/>
              </a:rPr>
              <a:t>In</a:t>
            </a:r>
            <a:r>
              <a:rPr lang="en-GB" sz="2000" i="1" dirty="0">
                <a:solidFill>
                  <a:srgbClr val="FFC000"/>
                </a:solidFill>
                <a:latin typeface="Century Gothic" panose="020B0502020202020204" pitchFamily="34" charset="0"/>
              </a:rPr>
              <a:t> </a:t>
            </a:r>
            <a:r>
              <a:rPr lang="en-GB" sz="2000" i="1" dirty="0" err="1">
                <a:solidFill>
                  <a:srgbClr val="FFC000"/>
                </a:solidFill>
                <a:latin typeface="Century Gothic" panose="020B0502020202020204" pitchFamily="34" charset="0"/>
              </a:rPr>
              <a:t>Chocky</a:t>
            </a:r>
            <a:r>
              <a:rPr lang="en-GB" sz="2000" i="1" dirty="0">
                <a:solidFill>
                  <a:srgbClr val="FFC000"/>
                </a:solidFill>
                <a:latin typeface="Century Gothic" panose="020B0502020202020204" pitchFamily="34" charset="0"/>
              </a:rPr>
              <a:t> </a:t>
            </a:r>
            <a:r>
              <a:rPr lang="en-GB" sz="2000" dirty="0">
                <a:solidFill>
                  <a:srgbClr val="FFC000"/>
                </a:solidFill>
                <a:latin typeface="Century Gothic" panose="020B0502020202020204" pitchFamily="34" charset="0"/>
              </a:rPr>
              <a:t>(1968), </a:t>
            </a:r>
            <a:r>
              <a:rPr lang="en-GB" sz="2000" dirty="0">
                <a:latin typeface="Century Gothic" panose="020B0502020202020204" pitchFamily="34" charset="0"/>
              </a:rPr>
              <a:t>one of his last books, the parents of a young boy slowly realise that rather than talking to himself, their son is playing host to a being from another planet. The domestic scale allows Wyndham to concentrate on character development; the result is more personal, but just as intriguing.</a:t>
            </a:r>
          </a:p>
          <a:p>
            <a:pPr>
              <a:spcAft>
                <a:spcPts val="600"/>
              </a:spcAft>
            </a:pPr>
            <a:r>
              <a:rPr lang="en-GB" sz="2000" i="1" dirty="0">
                <a:latin typeface="Century Gothic" panose="020B0502020202020204" pitchFamily="34" charset="0"/>
              </a:rPr>
              <a:t> Guardian  </a:t>
            </a:r>
            <a:r>
              <a:rPr lang="en-GB" sz="2000" dirty="0">
                <a:latin typeface="Century Gothic" panose="020B0502020202020204" pitchFamily="34" charset="0"/>
              </a:rPr>
              <a:t>overview: </a:t>
            </a:r>
            <a:r>
              <a:rPr lang="en-GB" sz="2000" dirty="0">
                <a:hlinkClick r:id="rId2"/>
              </a:rPr>
              <a:t>https://www.theguardian.com/books/2008/jun/10/johnwyndham</a:t>
            </a:r>
            <a:r>
              <a:rPr lang="en-GB" sz="2000" dirty="0">
                <a:latin typeface="Century Gothic" panose="020B0502020202020204" pitchFamily="34" charset="0"/>
              </a:rPr>
              <a:t>  </a:t>
            </a:r>
          </a:p>
        </p:txBody>
      </p:sp>
      <p:sp>
        <p:nvSpPr>
          <p:cNvPr id="3" name="Rectangle 2">
            <a:extLst>
              <a:ext uri="{FF2B5EF4-FFF2-40B4-BE49-F238E27FC236}">
                <a16:creationId xmlns:a16="http://schemas.microsoft.com/office/drawing/2014/main" id="{2F96C544-57F4-467A-BC95-7B3D73199D43}"/>
              </a:ext>
            </a:extLst>
          </p:cNvPr>
          <p:cNvSpPr/>
          <p:nvPr/>
        </p:nvSpPr>
        <p:spPr>
          <a:xfrm>
            <a:off x="219302" y="188640"/>
            <a:ext cx="8705396" cy="461665"/>
          </a:xfrm>
          <a:prstGeom prst="rect">
            <a:avLst/>
          </a:prstGeom>
        </p:spPr>
        <p:txBody>
          <a:bodyPr wrap="none">
            <a:spAutoFit/>
          </a:bodyPr>
          <a:lstStyle/>
          <a:p>
            <a:r>
              <a:rPr lang="en-GB" sz="2400" dirty="0">
                <a:solidFill>
                  <a:srgbClr val="FFC000"/>
                </a:solidFill>
                <a:latin typeface="Felix Titling" panose="04060505060202020A04" pitchFamily="82" charset="0"/>
              </a:rPr>
              <a:t>From global catastrophe to future improvement.</a:t>
            </a:r>
          </a:p>
        </p:txBody>
      </p:sp>
    </p:spTree>
    <p:extLst>
      <p:ext uri="{BB962C8B-B14F-4D97-AF65-F5344CB8AC3E}">
        <p14:creationId xmlns:p14="http://schemas.microsoft.com/office/powerpoint/2010/main" val="3137312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E7E4A-6449-49D6-A00C-86231BBE84B5}"/>
              </a:ext>
            </a:extLst>
          </p:cNvPr>
          <p:cNvSpPr>
            <a:spLocks noGrp="1"/>
          </p:cNvSpPr>
          <p:nvPr>
            <p:ph type="title"/>
          </p:nvPr>
        </p:nvSpPr>
        <p:spPr/>
        <p:txBody>
          <a:bodyPr/>
          <a:lstStyle/>
          <a:p>
            <a:r>
              <a:rPr lang="en-GB" sz="3600" b="0" dirty="0">
                <a:solidFill>
                  <a:srgbClr val="FFC000"/>
                </a:solidFill>
                <a:effectLst/>
                <a:latin typeface="Felix Titling" panose="04060505060202020A04" pitchFamily="82" charset="0"/>
              </a:rPr>
              <a:t>Wyndham &amp; history </a:t>
            </a:r>
          </a:p>
        </p:txBody>
      </p:sp>
      <p:sp>
        <p:nvSpPr>
          <p:cNvPr id="3" name="Content Placeholder 2">
            <a:extLst>
              <a:ext uri="{FF2B5EF4-FFF2-40B4-BE49-F238E27FC236}">
                <a16:creationId xmlns:a16="http://schemas.microsoft.com/office/drawing/2014/main" id="{A9318285-42FC-4B1A-888F-8F20A4E1F400}"/>
              </a:ext>
            </a:extLst>
          </p:cNvPr>
          <p:cNvSpPr>
            <a:spLocks noGrp="1"/>
          </p:cNvSpPr>
          <p:nvPr>
            <p:ph idx="1"/>
          </p:nvPr>
        </p:nvSpPr>
        <p:spPr/>
        <p:txBody>
          <a:bodyPr/>
          <a:lstStyle/>
          <a:p>
            <a:pPr marL="0" indent="0">
              <a:buNone/>
            </a:pPr>
            <a:r>
              <a:rPr lang="en-GB" sz="2200" dirty="0">
                <a:effectLst/>
                <a:latin typeface="Century Gothic" panose="020B0502020202020204" pitchFamily="34" charset="0"/>
              </a:rPr>
              <a:t>Although Wyndham was writing at the height of the cold war, his anticipation of the rise of genetic engineering means that the story remains just as relevant - and terrifying - today. </a:t>
            </a:r>
            <a:r>
              <a:rPr lang="en-GB" sz="2200" dirty="0">
                <a:solidFill>
                  <a:srgbClr val="FFC000"/>
                </a:solidFill>
                <a:effectLst/>
                <a:latin typeface="Century Gothic" panose="020B0502020202020204" pitchFamily="34" charset="0"/>
              </a:rPr>
              <a:t>Wyndham was also redefining the science fiction genre. Up until the late 1940s, sci-fi was almost exclusively set in space and involved what Wyndham himself described as "the adventures of galactic gangsters". By choosing instead to write about situations that were rational extensions of the present day, </a:t>
            </a:r>
            <a:r>
              <a:rPr lang="en-GB" sz="2200" dirty="0">
                <a:effectLst/>
                <a:latin typeface="Century Gothic" panose="020B0502020202020204" pitchFamily="34" charset="0"/>
              </a:rPr>
              <a:t>Wyndham pioneered a form of sci-fi that he labelled "logical fantasy" but which is widely known now as "speculative fiction". </a:t>
            </a:r>
          </a:p>
          <a:p>
            <a:pPr marL="0" indent="0">
              <a:buNone/>
            </a:pPr>
            <a:r>
              <a:rPr lang="en-GB" sz="2400" dirty="0">
                <a:hlinkClick r:id="rId2"/>
              </a:rPr>
              <a:t>https://www.theguardian.com/books/2008/jun/10/johnwyndham</a:t>
            </a:r>
            <a:endParaRPr lang="en-GB" sz="2400" dirty="0">
              <a:effectLst/>
            </a:endParaRPr>
          </a:p>
        </p:txBody>
      </p:sp>
    </p:spTree>
    <p:extLst>
      <p:ext uri="{BB962C8B-B14F-4D97-AF65-F5344CB8AC3E}">
        <p14:creationId xmlns:p14="http://schemas.microsoft.com/office/powerpoint/2010/main" val="2854451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3015-8754-4839-B63B-0D0FFD318491}"/>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rPr>
              <a:t>Possibilities of expansion and improvement</a:t>
            </a:r>
          </a:p>
        </p:txBody>
      </p:sp>
      <p:sp>
        <p:nvSpPr>
          <p:cNvPr id="3" name="Content Placeholder 2">
            <a:extLst>
              <a:ext uri="{FF2B5EF4-FFF2-40B4-BE49-F238E27FC236}">
                <a16:creationId xmlns:a16="http://schemas.microsoft.com/office/drawing/2014/main" id="{65F6A1BD-E186-4058-AA0C-B5BC640BBE9E}"/>
              </a:ext>
            </a:extLst>
          </p:cNvPr>
          <p:cNvSpPr>
            <a:spLocks noGrp="1"/>
          </p:cNvSpPr>
          <p:nvPr>
            <p:ph idx="1"/>
          </p:nvPr>
        </p:nvSpPr>
        <p:spPr>
          <a:xfrm>
            <a:off x="457200" y="1988840"/>
            <a:ext cx="8229600" cy="4137323"/>
          </a:xfrm>
        </p:spPr>
        <p:txBody>
          <a:bodyPr/>
          <a:lstStyle/>
          <a:p>
            <a:pPr marL="0" indent="0">
              <a:buNone/>
            </a:pPr>
            <a:r>
              <a:rPr lang="en-GB" sz="2400" dirty="0">
                <a:effectLst/>
              </a:rPr>
              <a:t>Intelligent forms are rare. </a:t>
            </a:r>
            <a:r>
              <a:rPr lang="en-GB" sz="2400" u="sng" dirty="0">
                <a:effectLst/>
              </a:rPr>
              <a:t>In each form they owe a duty to all other forms. </a:t>
            </a:r>
            <a:r>
              <a:rPr lang="en-GB" sz="2400" dirty="0">
                <a:solidFill>
                  <a:srgbClr val="FFC000"/>
                </a:solidFill>
                <a:effectLst/>
              </a:rPr>
              <a:t>Today we can help you over some obstacles; it may be you will so develop that in some future time you will be able to help us, or others, over obstacles</a:t>
            </a:r>
            <a:r>
              <a:rPr lang="en-GB" sz="2400" dirty="0">
                <a:effectLst/>
              </a:rPr>
              <a:t>. The employment of </a:t>
            </a:r>
            <a:r>
              <a:rPr lang="en-GB" sz="2400" dirty="0" err="1">
                <a:effectLst/>
              </a:rPr>
              <a:t>xxxxx</a:t>
            </a:r>
            <a:r>
              <a:rPr lang="en-GB" sz="2400" dirty="0">
                <a:effectLst/>
              </a:rPr>
              <a:t> is only the first thing we can teach you. </a:t>
            </a:r>
            <a:r>
              <a:rPr lang="en-GB" sz="2400" dirty="0">
                <a:solidFill>
                  <a:srgbClr val="FFC000"/>
                </a:solidFill>
                <a:effectLst/>
              </a:rPr>
              <a:t>It will liberate your world from a great deal of hard work, and clear it for your future development.’</a:t>
            </a:r>
          </a:p>
          <a:p>
            <a:pPr marL="0" indent="0">
              <a:buNone/>
            </a:pPr>
            <a:r>
              <a:rPr lang="en-GB" sz="2400" dirty="0">
                <a:effectLst/>
              </a:rPr>
              <a:t> 'So we are, in fact, a kind of investment for you?’ </a:t>
            </a:r>
          </a:p>
          <a:p>
            <a:pPr marL="0" indent="0">
              <a:buNone/>
            </a:pPr>
            <a:r>
              <a:rPr lang="en-GB" sz="2400" dirty="0">
                <a:effectLst/>
              </a:rPr>
              <a:t>'You could also say that if a teacher does not teach his pupils to overtake him there can be no advance.' </a:t>
            </a:r>
          </a:p>
        </p:txBody>
      </p:sp>
    </p:spTree>
    <p:extLst>
      <p:ext uri="{BB962C8B-B14F-4D97-AF65-F5344CB8AC3E}">
        <p14:creationId xmlns:p14="http://schemas.microsoft.com/office/powerpoint/2010/main" val="244399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CDA47F-34A8-45C4-A58F-557F4D854CCA}"/>
              </a:ext>
            </a:extLst>
          </p:cNvPr>
          <p:cNvSpPr>
            <a:spLocks noGrp="1"/>
          </p:cNvSpPr>
          <p:nvPr>
            <p:ph type="title"/>
          </p:nvPr>
        </p:nvSpPr>
        <p:spPr>
          <a:xfrm>
            <a:off x="457200" y="274638"/>
            <a:ext cx="8229600" cy="634082"/>
          </a:xfrm>
        </p:spPr>
        <p:txBody>
          <a:bodyPr/>
          <a:lstStyle/>
          <a:p>
            <a:r>
              <a:rPr lang="en-GB" sz="3600" b="0" dirty="0">
                <a:solidFill>
                  <a:srgbClr val="FFC000"/>
                </a:solidFill>
                <a:effectLst/>
                <a:latin typeface="Felix Titling" panose="04060505060202020A04" pitchFamily="82" charset="0"/>
              </a:rPr>
              <a:t>The optimism of the late 1960s</a:t>
            </a:r>
          </a:p>
        </p:txBody>
      </p:sp>
      <p:sp>
        <p:nvSpPr>
          <p:cNvPr id="6" name="Rectangle 5">
            <a:extLst>
              <a:ext uri="{FF2B5EF4-FFF2-40B4-BE49-F238E27FC236}">
                <a16:creationId xmlns:a16="http://schemas.microsoft.com/office/drawing/2014/main" id="{4E5FCE95-69DB-415A-9B6D-1CD718DCEE47}"/>
              </a:ext>
            </a:extLst>
          </p:cNvPr>
          <p:cNvSpPr/>
          <p:nvPr/>
        </p:nvSpPr>
        <p:spPr>
          <a:xfrm>
            <a:off x="212676" y="1196752"/>
            <a:ext cx="8718648" cy="5663089"/>
          </a:xfrm>
          <a:prstGeom prst="rect">
            <a:avLst/>
          </a:prstGeom>
        </p:spPr>
        <p:txBody>
          <a:bodyPr wrap="square">
            <a:spAutoFit/>
          </a:bodyPr>
          <a:lstStyle/>
          <a:p>
            <a:r>
              <a:rPr lang="en-GB" sz="2200" dirty="0" err="1">
                <a:latin typeface="Century Gothic" panose="020B0502020202020204" pitchFamily="34" charset="0"/>
              </a:rPr>
              <a:t>Chocky</a:t>
            </a:r>
            <a:r>
              <a:rPr lang="en-GB" sz="2200" dirty="0">
                <a:latin typeface="Century Gothic" panose="020B0502020202020204" pitchFamily="34" charset="0"/>
              </a:rPr>
              <a:t> herself has something to say about us. </a:t>
            </a:r>
            <a:r>
              <a:rPr lang="en-GB" sz="2200" dirty="0">
                <a:solidFill>
                  <a:srgbClr val="FFC000"/>
                </a:solidFill>
                <a:latin typeface="Century Gothic" panose="020B0502020202020204" pitchFamily="34" charset="0"/>
              </a:rPr>
              <a:t>We are worth helping and might succeed in time. We are intelligent, and intelligence is “a holy thing, to be fostered and treasured.” </a:t>
            </a:r>
            <a:r>
              <a:rPr lang="en-GB" sz="2200" dirty="0">
                <a:latin typeface="Century Gothic" panose="020B0502020202020204" pitchFamily="34" charset="0"/>
              </a:rPr>
              <a:t>Our technology, however, sucks, especially “oil engines,” a “deplorable perversion—dirty, noisy, poisonous.” Her solution—that we should use cosmic radiation as our energy source—will probably not cause many of us to shout “Eureka!” but that’s what it’s often like in earlier sci-fi. ….</a:t>
            </a:r>
          </a:p>
          <a:p>
            <a:endParaRPr lang="en-GB" sz="1000" dirty="0">
              <a:latin typeface="Century Gothic" panose="020B0502020202020204" pitchFamily="34" charset="0"/>
            </a:endParaRPr>
          </a:p>
          <a:p>
            <a:r>
              <a:rPr lang="en-GB" sz="2200" dirty="0">
                <a:latin typeface="Century Gothic" panose="020B0502020202020204" pitchFamily="34" charset="0"/>
              </a:rPr>
              <a:t>Meanwhile, Wyndham keeps the novel’s tone light: </a:t>
            </a:r>
            <a:r>
              <a:rPr lang="en-GB" sz="2200" i="1" dirty="0" err="1">
                <a:latin typeface="Century Gothic" panose="020B0502020202020204" pitchFamily="34" charset="0"/>
              </a:rPr>
              <a:t>Chocky</a:t>
            </a:r>
            <a:r>
              <a:rPr lang="en-GB" sz="2200" i="1" dirty="0">
                <a:latin typeface="Century Gothic" panose="020B0502020202020204" pitchFamily="34" charset="0"/>
              </a:rPr>
              <a:t> </a:t>
            </a:r>
            <a:r>
              <a:rPr lang="en-GB" sz="2200" dirty="0">
                <a:latin typeface="Century Gothic" panose="020B0502020202020204" pitchFamily="34" charset="0"/>
              </a:rPr>
              <a:t>is close to a domestic comedy, much like </a:t>
            </a:r>
            <a:r>
              <a:rPr lang="en-GB" sz="2200" i="1" dirty="0">
                <a:latin typeface="Century Gothic" panose="020B0502020202020204" pitchFamily="34" charset="0"/>
              </a:rPr>
              <a:t>E.T.</a:t>
            </a:r>
            <a:r>
              <a:rPr lang="en-GB" sz="2200" dirty="0">
                <a:latin typeface="Century Gothic" panose="020B0502020202020204" pitchFamily="34" charset="0"/>
              </a:rPr>
              <a:t>, a film I’m guessing may have been partly inspired by it. And lo, Steven Spielberg </a:t>
            </a:r>
            <a:r>
              <a:rPr lang="en-GB" sz="2200" dirty="0">
                <a:latin typeface="Century Gothic" panose="020B0502020202020204" pitchFamily="34" charset="0"/>
                <a:hlinkClick r:id="rId2">
                  <a:extLst>
                    <a:ext uri="{A12FA001-AC4F-418D-AE19-62706E023703}">
                      <ahyp:hlinkClr xmlns:ahyp="http://schemas.microsoft.com/office/drawing/2018/hyperlinkcolor" val="tx"/>
                    </a:ext>
                  </a:extLst>
                </a:hlinkClick>
              </a:rPr>
              <a:t>has picked up the film rights</a:t>
            </a:r>
            <a:r>
              <a:rPr lang="en-GB" sz="2200" dirty="0">
                <a:latin typeface="Century Gothic" panose="020B0502020202020204" pitchFamily="34" charset="0"/>
              </a:rPr>
              <a:t> to it. If nothing else, we may soon come to learn what </a:t>
            </a:r>
            <a:r>
              <a:rPr lang="en-GB" sz="2200" dirty="0" err="1">
                <a:latin typeface="Century Gothic" panose="020B0502020202020204" pitchFamily="34" charset="0"/>
              </a:rPr>
              <a:t>Chocky</a:t>
            </a:r>
            <a:r>
              <a:rPr lang="en-GB" sz="2200" dirty="0">
                <a:latin typeface="Century Gothic" panose="020B0502020202020204" pitchFamily="34" charset="0"/>
              </a:rPr>
              <a:t> looks like.</a:t>
            </a:r>
            <a:endParaRPr lang="en-GB" sz="2200" b="0" i="0" dirty="0">
              <a:effectLst/>
              <a:latin typeface="Century Gothic" panose="020B0502020202020204" pitchFamily="34" charset="0"/>
            </a:endParaRPr>
          </a:p>
          <a:p>
            <a:r>
              <a:rPr lang="en-GB" sz="2200" dirty="0">
                <a:latin typeface="Century Gothic" panose="020B0502020202020204" pitchFamily="34" charset="0"/>
              </a:rPr>
              <a:t>	- Margaret Atwood, ‘</a:t>
            </a:r>
            <a:r>
              <a:rPr lang="en-GB" sz="2200" dirty="0" err="1">
                <a:latin typeface="Century Gothic" panose="020B0502020202020204" pitchFamily="34" charset="0"/>
              </a:rPr>
              <a:t>Chocky</a:t>
            </a:r>
            <a:r>
              <a:rPr lang="en-GB" sz="2200" dirty="0">
                <a:latin typeface="Century Gothic" panose="020B0502020202020204" pitchFamily="34" charset="0"/>
              </a:rPr>
              <a:t>, the Kindly Body Snatcher’, 	introduction to 2015 edition of </a:t>
            </a:r>
            <a:r>
              <a:rPr lang="en-GB" sz="2200" i="1" dirty="0" err="1">
                <a:latin typeface="Century Gothic" panose="020B0502020202020204" pitchFamily="34" charset="0"/>
              </a:rPr>
              <a:t>Chocky</a:t>
            </a:r>
            <a:r>
              <a:rPr lang="en-GB" sz="2200" dirty="0">
                <a:latin typeface="Century Gothic" panose="020B0502020202020204" pitchFamily="34" charset="0"/>
              </a:rPr>
              <a:t> </a:t>
            </a:r>
          </a:p>
          <a:p>
            <a:endParaRPr lang="en-GB" sz="2200" b="0" i="0" dirty="0">
              <a:effectLst/>
              <a:latin typeface="Century Gothic" panose="020B0502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54C646-6E25-4330-8468-86640C9FFC4B}"/>
              </a:ext>
            </a:extLst>
          </p:cNvPr>
          <p:cNvSpPr>
            <a:spLocks noGrp="1"/>
          </p:cNvSpPr>
          <p:nvPr>
            <p:ph idx="1"/>
          </p:nvPr>
        </p:nvSpPr>
        <p:spPr>
          <a:xfrm>
            <a:off x="323528" y="152636"/>
            <a:ext cx="8496944" cy="6552728"/>
          </a:xfrm>
        </p:spPr>
        <p:txBody>
          <a:bodyPr/>
          <a:lstStyle/>
          <a:p>
            <a:pPr marL="0" indent="0">
              <a:spcBef>
                <a:spcPts val="0"/>
              </a:spcBef>
              <a:spcAft>
                <a:spcPts val="600"/>
              </a:spcAft>
              <a:buNone/>
            </a:pPr>
            <a:r>
              <a:rPr lang="en-GB" sz="2400" dirty="0">
                <a:effectLst/>
              </a:rPr>
              <a:t>'But intelligent life is rare... very rare indeed... the rarest thing in creation...’</a:t>
            </a:r>
          </a:p>
          <a:p>
            <a:pPr marL="0" indent="0">
              <a:spcBef>
                <a:spcPts val="0"/>
              </a:spcBef>
              <a:spcAft>
                <a:spcPts val="600"/>
              </a:spcAft>
              <a:buNone/>
            </a:pPr>
            <a:r>
              <a:rPr lang="en-GB" sz="2400" dirty="0">
                <a:effectLst/>
              </a:rPr>
              <a:t> 'But the most precious...’ </a:t>
            </a:r>
          </a:p>
          <a:p>
            <a:pPr marL="0" indent="0">
              <a:spcBef>
                <a:spcPts val="0"/>
              </a:spcBef>
              <a:spcAft>
                <a:spcPts val="600"/>
              </a:spcAft>
              <a:buNone/>
            </a:pPr>
            <a:r>
              <a:rPr lang="en-GB" sz="2400" dirty="0">
                <a:effectLst/>
              </a:rPr>
              <a:t>'For </a:t>
            </a:r>
            <a:r>
              <a:rPr lang="en-GB" sz="2400" dirty="0">
                <a:solidFill>
                  <a:srgbClr val="FFC000"/>
                </a:solidFill>
                <a:effectLst/>
              </a:rPr>
              <a:t>intelligent life is the only thing that gives meaning to the universe. It is a holy thing, to be fostered and treasured</a:t>
            </a:r>
            <a:r>
              <a:rPr lang="en-GB" sz="2400" dirty="0">
                <a:effectLst/>
              </a:rPr>
              <a:t>.’</a:t>
            </a:r>
          </a:p>
          <a:p>
            <a:pPr marL="0" indent="0">
              <a:spcBef>
                <a:spcPts val="0"/>
              </a:spcBef>
              <a:spcAft>
                <a:spcPts val="600"/>
              </a:spcAft>
              <a:buNone/>
            </a:pPr>
            <a:r>
              <a:rPr lang="en-GB" sz="2400" dirty="0">
                <a:effectLst/>
              </a:rPr>
              <a:t> 'Therefore, the support of all intelligent forms is a sacred duty. </a:t>
            </a:r>
            <a:r>
              <a:rPr lang="en-GB" sz="2400" dirty="0">
                <a:solidFill>
                  <a:srgbClr val="FFC000"/>
                </a:solidFill>
                <a:effectLst/>
              </a:rPr>
              <a:t>Even the merest spark of reason must be fanned in the hope of a flame. Frustrated intelligence must have its bonds broken. </a:t>
            </a:r>
            <a:r>
              <a:rPr lang="en-GB" sz="2400" dirty="0">
                <a:effectLst/>
              </a:rPr>
              <a:t>Narrow-channelled intelligence must be given the power to widen out. High intelligence must be learned from. That is why I have stayed here.’</a:t>
            </a:r>
          </a:p>
          <a:p>
            <a:pPr marL="0" indent="0">
              <a:spcBef>
                <a:spcPts val="0"/>
              </a:spcBef>
              <a:spcAft>
                <a:spcPts val="600"/>
              </a:spcAft>
              <a:buNone/>
            </a:pPr>
            <a:r>
              <a:rPr lang="en-GB" sz="2400" dirty="0">
                <a:effectLst/>
              </a:rPr>
              <a:t> 'And into which of these categories do you think the Intelligent life of this planet falls?' I asked. </a:t>
            </a:r>
          </a:p>
          <a:p>
            <a:pPr marL="0" indent="0">
              <a:spcBef>
                <a:spcPts val="0"/>
              </a:spcBef>
              <a:spcAft>
                <a:spcPts val="600"/>
              </a:spcAft>
              <a:buNone/>
            </a:pPr>
            <a:r>
              <a:rPr lang="en-GB" sz="2400" dirty="0">
                <a:effectLst/>
              </a:rPr>
              <a:t>The </a:t>
            </a:r>
            <a:r>
              <a:rPr lang="en-GB" sz="2400" dirty="0" err="1">
                <a:effectLst/>
              </a:rPr>
              <a:t>Chocky</a:t>
            </a:r>
            <a:r>
              <a:rPr lang="en-GB" sz="2400" dirty="0">
                <a:effectLst/>
              </a:rPr>
              <a:t>-Matthew voice answered that without hesitation. 'Narrow-channelled. It has recently managed to overcome some of its frustrations by its own efforts--which is hopefully good progress at your age. It is now in a groove of primitive technology.'</a:t>
            </a:r>
          </a:p>
        </p:txBody>
      </p:sp>
    </p:spTree>
    <p:extLst>
      <p:ext uri="{BB962C8B-B14F-4D97-AF65-F5344CB8AC3E}">
        <p14:creationId xmlns:p14="http://schemas.microsoft.com/office/powerpoint/2010/main" val="3313880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321568" y="99902"/>
            <a:ext cx="9144000" cy="578494"/>
          </a:xfrm>
        </p:spPr>
        <p:txBody>
          <a:bodyPr/>
          <a:lstStyle/>
          <a:p>
            <a:pPr eaLnBrk="1" hangingPunct="1">
              <a:lnSpc>
                <a:spcPct val="90000"/>
              </a:lnSpc>
              <a:buNone/>
              <a:defRPr/>
            </a:pPr>
            <a:r>
              <a:rPr lang="en-GB" dirty="0" err="1">
                <a:solidFill>
                  <a:srgbClr val="FFC000"/>
                </a:solidFill>
                <a:latin typeface="Felix Titling" panose="04060505060202020A04" pitchFamily="82" charset="0"/>
                <a:cs typeface="Times New Roman" pitchFamily="18" charset="0"/>
              </a:rPr>
              <a:t>Chocky</a:t>
            </a:r>
            <a:r>
              <a:rPr lang="en-GB" dirty="0">
                <a:solidFill>
                  <a:srgbClr val="FFC000"/>
                </a:solidFill>
                <a:latin typeface="Felix Titling" panose="04060505060202020A04" pitchFamily="82" charset="0"/>
                <a:cs typeface="Times New Roman" pitchFamily="18" charset="0"/>
              </a:rPr>
              <a:t>, the Kindly Body Snatcher </a:t>
            </a:r>
            <a:r>
              <a:rPr lang="en-GB" sz="4400" dirty="0">
                <a:solidFill>
                  <a:srgbClr val="FFC000"/>
                </a:solidFill>
                <a:effectLst/>
                <a:latin typeface="Felix Titling" panose="04060505060202020A04" pitchFamily="82" charset="0"/>
              </a:rPr>
              <a:t> </a:t>
            </a:r>
            <a:endParaRPr lang="en-GB" sz="3600" dirty="0">
              <a:solidFill>
                <a:srgbClr val="FFC000"/>
              </a:solidFill>
              <a:effectLst/>
              <a:latin typeface="Felix Titling" panose="04060505060202020A04" pitchFamily="82" charset="0"/>
            </a:endParaRPr>
          </a:p>
        </p:txBody>
      </p:sp>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4" name="Rectangle 3">
            <a:extLst>
              <a:ext uri="{FF2B5EF4-FFF2-40B4-BE49-F238E27FC236}">
                <a16:creationId xmlns:a16="http://schemas.microsoft.com/office/drawing/2014/main" id="{ADE33E7F-613B-4529-A868-F6B4E5249C54}"/>
              </a:ext>
            </a:extLst>
          </p:cNvPr>
          <p:cNvSpPr/>
          <p:nvPr/>
        </p:nvSpPr>
        <p:spPr>
          <a:xfrm>
            <a:off x="348343" y="836540"/>
            <a:ext cx="8676456" cy="6124754"/>
          </a:xfrm>
          <a:prstGeom prst="rect">
            <a:avLst/>
          </a:prstGeom>
        </p:spPr>
        <p:txBody>
          <a:bodyPr wrap="square">
            <a:spAutoFit/>
          </a:bodyPr>
          <a:lstStyle/>
          <a:p>
            <a:r>
              <a:rPr lang="en-GB" sz="2000" dirty="0" err="1">
                <a:latin typeface="Century Gothic" panose="020B0502020202020204" pitchFamily="34" charset="0"/>
              </a:rPr>
              <a:t>Chocky</a:t>
            </a:r>
            <a:r>
              <a:rPr lang="en-GB" sz="2000" dirty="0">
                <a:latin typeface="Century Gothic" panose="020B0502020202020204" pitchFamily="34" charset="0"/>
              </a:rPr>
              <a:t> is quite different from the earlier Wyndham novels. It is not an adventure saga, and the human race is not threatened in it. There are no monsters, either animal or vegetable, to be fought or outwitted by the embattled hero and/or heroine. </a:t>
            </a:r>
            <a:r>
              <a:rPr lang="en-GB" sz="2000" dirty="0">
                <a:solidFill>
                  <a:srgbClr val="FFC000"/>
                </a:solidFill>
                <a:latin typeface="Century Gothic" panose="020B0502020202020204" pitchFamily="34" charset="0"/>
              </a:rPr>
              <a:t>There is an alien that gets inside a human being, which is not a new idea. </a:t>
            </a:r>
            <a:r>
              <a:rPr lang="en-GB" sz="2000" dirty="0">
                <a:latin typeface="Century Gothic" panose="020B0502020202020204" pitchFamily="34" charset="0"/>
              </a:rPr>
              <a:t>We sci-fi fans had already seen a lot of those, both in B movies such as </a:t>
            </a:r>
            <a:r>
              <a:rPr lang="en-GB" sz="2000" i="1" dirty="0">
                <a:latin typeface="Century Gothic" panose="020B0502020202020204" pitchFamily="34" charset="0"/>
              </a:rPr>
              <a:t>Invaders From Mars </a:t>
            </a:r>
            <a:r>
              <a:rPr lang="en-GB" sz="2000" dirty="0">
                <a:latin typeface="Century Gothic" panose="020B0502020202020204" pitchFamily="34" charset="0"/>
              </a:rPr>
              <a:t>(1953) and in novels such as </a:t>
            </a:r>
            <a:r>
              <a:rPr lang="en-GB" sz="2000" i="1" dirty="0">
                <a:latin typeface="Century Gothic" panose="020B0502020202020204" pitchFamily="34" charset="0"/>
              </a:rPr>
              <a:t>The Body Snatchers </a:t>
            </a:r>
            <a:r>
              <a:rPr lang="en-GB" sz="2000" dirty="0">
                <a:latin typeface="Century Gothic" panose="020B0502020202020204" pitchFamily="34" charset="0"/>
              </a:rPr>
              <a:t>(1955), both of which were obvious metaphors for the dreaded communist infiltrators that were assumed to be worming their way into the minds of innocent North Americans.</a:t>
            </a:r>
          </a:p>
          <a:p>
            <a:endParaRPr lang="en-GB" sz="1200" dirty="0">
              <a:latin typeface="Century Gothic" panose="020B0502020202020204" pitchFamily="34" charset="0"/>
            </a:endParaRPr>
          </a:p>
          <a:p>
            <a:r>
              <a:rPr lang="en-GB" sz="2000" dirty="0">
                <a:latin typeface="Century Gothic" panose="020B0502020202020204" pitchFamily="34" charset="0"/>
              </a:rPr>
              <a:t>But </a:t>
            </a:r>
            <a:r>
              <a:rPr lang="en-GB" sz="2000" dirty="0" err="1">
                <a:solidFill>
                  <a:srgbClr val="FFC000"/>
                </a:solidFill>
                <a:latin typeface="Century Gothic" panose="020B0502020202020204" pitchFamily="34" charset="0"/>
              </a:rPr>
              <a:t>Chocky</a:t>
            </a:r>
            <a:r>
              <a:rPr lang="en-GB" sz="2000" dirty="0">
                <a:solidFill>
                  <a:srgbClr val="FFC000"/>
                </a:solidFill>
                <a:latin typeface="Century Gothic" panose="020B0502020202020204" pitchFamily="34" charset="0"/>
              </a:rPr>
              <a:t> is not an evil alien; it is a benevolent one. Its intention is to bring humanity to a higher level—the level reached on its own planet—by revealing scientific knowledge through the medium of its chosen human host</a:t>
            </a:r>
            <a:r>
              <a:rPr lang="en-GB" sz="2000" dirty="0">
                <a:latin typeface="Century Gothic" panose="020B0502020202020204" pitchFamily="34" charset="0"/>
              </a:rPr>
              <a:t>, with whom it can communicate via interstellar telepathy. Unfortunately, it can only reach </a:t>
            </a:r>
            <a:r>
              <a:rPr lang="en-GB" sz="2000" dirty="0">
                <a:solidFill>
                  <a:srgbClr val="FFC000"/>
                </a:solidFill>
                <a:latin typeface="Century Gothic" panose="020B0502020202020204" pitchFamily="34" charset="0"/>
              </a:rPr>
              <a:t>a host mind that is open and malleable</a:t>
            </a:r>
            <a:r>
              <a:rPr lang="en-GB" sz="2000" dirty="0">
                <a:latin typeface="Century Gothic" panose="020B0502020202020204" pitchFamily="34" charset="0"/>
              </a:rPr>
              <a:t>. That is how it has come to install itself inside the head of young Matthew, 11 years old and hitherto unremarkable.</a:t>
            </a:r>
          </a:p>
          <a:p>
            <a:endParaRPr lang="en-GB" sz="800" dirty="0">
              <a:latin typeface="Century Gothic" panose="020B0502020202020204" pitchFamily="34" charset="0"/>
            </a:endParaRPr>
          </a:p>
          <a:p>
            <a:pPr algn="r"/>
            <a:r>
              <a:rPr lang="en-GB" sz="2000" dirty="0">
                <a:latin typeface="Century Gothic" panose="020B0502020202020204" pitchFamily="34" charset="0"/>
              </a:rPr>
              <a:t>Margaret Atwood, 2015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9ED6F-6FB1-41BB-B116-2408452054C8}"/>
              </a:ext>
            </a:extLst>
          </p:cNvPr>
          <p:cNvSpPr>
            <a:spLocks noGrp="1"/>
          </p:cNvSpPr>
          <p:nvPr>
            <p:ph type="title"/>
          </p:nvPr>
        </p:nvSpPr>
        <p:spPr/>
        <p:txBody>
          <a:bodyPr/>
          <a:lstStyle/>
          <a:p>
            <a:r>
              <a:rPr lang="en-GB" sz="3600" b="0" dirty="0">
                <a:solidFill>
                  <a:srgbClr val="FFC000"/>
                </a:solidFill>
                <a:effectLst/>
                <a:latin typeface="Felix Titling" panose="04060505060202020A04" pitchFamily="82" charset="0"/>
              </a:rPr>
              <a:t>The return of Rousseau</a:t>
            </a:r>
          </a:p>
        </p:txBody>
      </p:sp>
      <p:sp>
        <p:nvSpPr>
          <p:cNvPr id="3" name="Content Placeholder 2">
            <a:extLst>
              <a:ext uri="{FF2B5EF4-FFF2-40B4-BE49-F238E27FC236}">
                <a16:creationId xmlns:a16="http://schemas.microsoft.com/office/drawing/2014/main" id="{5936EC16-C481-4286-8205-14127A8046D9}"/>
              </a:ext>
            </a:extLst>
          </p:cNvPr>
          <p:cNvSpPr>
            <a:spLocks noGrp="1"/>
          </p:cNvSpPr>
          <p:nvPr>
            <p:ph idx="1"/>
          </p:nvPr>
        </p:nvSpPr>
        <p:spPr/>
        <p:txBody>
          <a:bodyPr/>
          <a:lstStyle/>
          <a:p>
            <a:pPr marL="0" indent="0">
              <a:buNone/>
            </a:pPr>
            <a:r>
              <a:rPr lang="en-GB" sz="2400" dirty="0">
                <a:effectLst/>
                <a:latin typeface="Century Gothic" panose="020B0502020202020204" pitchFamily="34" charset="0"/>
              </a:rPr>
              <a:t>Most lovers of the genre begin reading it in their early teens, and many sf stories are about children. Whether or not sf is essentially juvenile in its appeal, there is no doubt that many of its writers are fascinated by childhood and its thematic corollaries: </a:t>
            </a:r>
            <a:r>
              <a:rPr lang="en-GB" sz="2400" dirty="0">
                <a:solidFill>
                  <a:srgbClr val="FFC000"/>
                </a:solidFill>
                <a:effectLst/>
                <a:latin typeface="Century Gothic" panose="020B0502020202020204" pitchFamily="34" charset="0"/>
              </a:rPr>
              <a:t>innocence and potentiality.</a:t>
            </a:r>
          </a:p>
          <a:p>
            <a:pPr marL="0" indent="0">
              <a:buNone/>
            </a:pPr>
            <a:endParaRPr lang="en-GB" sz="2400" dirty="0">
              <a:effectLst/>
              <a:latin typeface="Century Gothic" panose="020B0502020202020204" pitchFamily="34" charset="0"/>
            </a:endParaRPr>
          </a:p>
          <a:p>
            <a:pPr marL="0" indent="0">
              <a:buNone/>
            </a:pPr>
            <a:r>
              <a:rPr lang="en-GB" sz="2400" dirty="0">
                <a:effectLst/>
                <a:latin typeface="Century Gothic" panose="020B0502020202020204" pitchFamily="34" charset="0"/>
              </a:rPr>
              <a:t>Why does </a:t>
            </a:r>
            <a:r>
              <a:rPr lang="en-GB" sz="2400" dirty="0" err="1">
                <a:effectLst/>
                <a:latin typeface="Century Gothic" panose="020B0502020202020204" pitchFamily="34" charset="0"/>
              </a:rPr>
              <a:t>Chocky</a:t>
            </a:r>
            <a:r>
              <a:rPr lang="en-GB" sz="2400" dirty="0">
                <a:effectLst/>
                <a:latin typeface="Century Gothic" panose="020B0502020202020204" pitchFamily="34" charset="0"/>
              </a:rPr>
              <a:t> choose Matthew? </a:t>
            </a:r>
          </a:p>
          <a:p>
            <a:pPr marL="0" indent="0">
              <a:buNone/>
            </a:pPr>
            <a:endParaRPr lang="en-GB" sz="2400" dirty="0">
              <a:effectLst/>
              <a:latin typeface="Century Gothic" panose="020B0502020202020204" pitchFamily="34" charset="0"/>
            </a:endParaRPr>
          </a:p>
        </p:txBody>
      </p:sp>
    </p:spTree>
    <p:extLst>
      <p:ext uri="{BB962C8B-B14F-4D97-AF65-F5344CB8AC3E}">
        <p14:creationId xmlns:p14="http://schemas.microsoft.com/office/powerpoint/2010/main" val="2148797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E279A-FAEE-4F27-8605-45784B12B4D6}"/>
              </a:ext>
            </a:extLst>
          </p:cNvPr>
          <p:cNvSpPr>
            <a:spLocks noGrp="1"/>
          </p:cNvSpPr>
          <p:nvPr>
            <p:ph type="title"/>
          </p:nvPr>
        </p:nvSpPr>
        <p:spPr>
          <a:xfrm>
            <a:off x="457200" y="260648"/>
            <a:ext cx="8229600" cy="576064"/>
          </a:xfrm>
        </p:spPr>
        <p:txBody>
          <a:bodyPr/>
          <a:lstStyle/>
          <a:p>
            <a:r>
              <a:rPr lang="en-GB" sz="3200" b="0" dirty="0">
                <a:solidFill>
                  <a:srgbClr val="FFC000"/>
                </a:solidFill>
                <a:effectLst/>
                <a:latin typeface="Felix Titling" panose="04060505060202020A04" pitchFamily="82" charset="0"/>
              </a:rPr>
              <a:t>The potential of the child</a:t>
            </a:r>
          </a:p>
        </p:txBody>
      </p:sp>
      <p:sp>
        <p:nvSpPr>
          <p:cNvPr id="3" name="Content Placeholder 2">
            <a:extLst>
              <a:ext uri="{FF2B5EF4-FFF2-40B4-BE49-F238E27FC236}">
                <a16:creationId xmlns:a16="http://schemas.microsoft.com/office/drawing/2014/main" id="{F73CE728-5ED7-4C90-BDF1-CC157C6957DD}"/>
              </a:ext>
            </a:extLst>
          </p:cNvPr>
          <p:cNvSpPr>
            <a:spLocks noGrp="1"/>
          </p:cNvSpPr>
          <p:nvPr>
            <p:ph idx="1"/>
          </p:nvPr>
        </p:nvSpPr>
        <p:spPr>
          <a:xfrm>
            <a:off x="354360" y="1045929"/>
            <a:ext cx="8435280" cy="5544616"/>
          </a:xfrm>
        </p:spPr>
        <p:txBody>
          <a:bodyPr/>
          <a:lstStyle/>
          <a:p>
            <a:pPr marL="0" indent="0">
              <a:buNone/>
            </a:pPr>
            <a:r>
              <a:rPr lang="en-GB" sz="2400" dirty="0">
                <a:effectLst/>
              </a:rPr>
              <a:t>Why, I wanted to know, out of millions of possible hosts, had </a:t>
            </a:r>
            <a:r>
              <a:rPr lang="en-GB" sz="2400" dirty="0" err="1">
                <a:effectLst/>
              </a:rPr>
              <a:t>Chocky</a:t>
            </a:r>
            <a:r>
              <a:rPr lang="en-GB" sz="2400" dirty="0">
                <a:effectLst/>
              </a:rPr>
              <a:t> chosen to come here and 'haunt' Matthew. </a:t>
            </a:r>
          </a:p>
          <a:p>
            <a:pPr marL="0" indent="0">
              <a:buNone/>
            </a:pPr>
            <a:r>
              <a:rPr lang="en-GB" sz="2400" dirty="0" err="1">
                <a:effectLst/>
              </a:rPr>
              <a:t>Chocky</a:t>
            </a:r>
            <a:r>
              <a:rPr lang="en-GB" sz="2400" dirty="0">
                <a:effectLst/>
              </a:rPr>
              <a:t> explained that 'millions' was a gross overstatement. Conditions varied with the type of intelligent life-form, of course, but here there was a number of qualifications that had to be fulfilled. </a:t>
            </a:r>
            <a:r>
              <a:rPr lang="en-GB" sz="2400" u="sng" dirty="0">
                <a:effectLst/>
              </a:rPr>
              <a:t>First</a:t>
            </a:r>
            <a:r>
              <a:rPr lang="en-GB" sz="2400" dirty="0">
                <a:effectLst/>
              </a:rPr>
              <a:t>, </a:t>
            </a:r>
            <a:r>
              <a:rPr lang="en-GB" sz="2400" dirty="0">
                <a:solidFill>
                  <a:srgbClr val="FFC000"/>
                </a:solidFill>
                <a:effectLst/>
              </a:rPr>
              <a:t>the subject had to have the type of mind that was susceptible to her communications</a:t>
            </a:r>
            <a:r>
              <a:rPr lang="en-GB" sz="2400" dirty="0">
                <a:effectLst/>
              </a:rPr>
              <a:t>. This was by no means common. </a:t>
            </a:r>
            <a:r>
              <a:rPr lang="en-GB" sz="2400" u="sng" dirty="0">
                <a:effectLst/>
              </a:rPr>
              <a:t>Second</a:t>
            </a:r>
            <a:r>
              <a:rPr lang="en-GB" sz="2400" dirty="0">
                <a:effectLst/>
              </a:rPr>
              <a:t>, </a:t>
            </a:r>
            <a:r>
              <a:rPr lang="en-GB" sz="2400" dirty="0">
                <a:solidFill>
                  <a:srgbClr val="FFC000"/>
                </a:solidFill>
                <a:effectLst/>
              </a:rPr>
              <a:t>it had to be a young mind. </a:t>
            </a:r>
            <a:r>
              <a:rPr lang="en-GB" sz="2400" u="sng" dirty="0">
                <a:effectLst/>
              </a:rPr>
              <a:t>Third</a:t>
            </a:r>
            <a:r>
              <a:rPr lang="en-GB" sz="2400" dirty="0">
                <a:effectLst/>
              </a:rPr>
              <a:t>, it must be a </a:t>
            </a:r>
            <a:r>
              <a:rPr lang="en-GB" sz="2400" dirty="0">
                <a:solidFill>
                  <a:srgbClr val="FFC000"/>
                </a:solidFill>
                <a:effectLst/>
              </a:rPr>
              <a:t>mind with a potential of development </a:t>
            </a:r>
            <a:r>
              <a:rPr lang="en-GB" sz="2400" dirty="0">
                <a:effectLst/>
              </a:rPr>
              <a:t>- which, according to her, a surprising proportion have not. </a:t>
            </a:r>
            <a:r>
              <a:rPr lang="en-GB" sz="2400" u="sng" dirty="0">
                <a:effectLst/>
              </a:rPr>
              <a:t>Fourth</a:t>
            </a:r>
            <a:r>
              <a:rPr lang="en-GB" sz="2400" dirty="0">
                <a:effectLst/>
              </a:rPr>
              <a:t>, its owner must inhabit a </a:t>
            </a:r>
            <a:r>
              <a:rPr lang="en-GB" sz="2400" dirty="0">
                <a:solidFill>
                  <a:srgbClr val="FFC000"/>
                </a:solidFill>
                <a:effectLst/>
              </a:rPr>
              <a:t>technologically advanced country where the educational opportunities are good</a:t>
            </a:r>
            <a:r>
              <a:rPr lang="en-GB" sz="2400" dirty="0">
                <a:effectLst/>
              </a:rPr>
              <a:t>. These requirements narrowed the field remarkably, but eventually her search had brought her to Matthew who fulfilled all of them.</a:t>
            </a:r>
          </a:p>
        </p:txBody>
      </p:sp>
    </p:spTree>
    <p:extLst>
      <p:ext uri="{BB962C8B-B14F-4D97-AF65-F5344CB8AC3E}">
        <p14:creationId xmlns:p14="http://schemas.microsoft.com/office/powerpoint/2010/main" val="3678797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15999B-BA3B-4E27-A34A-B60279BA9B47}"/>
              </a:ext>
            </a:extLst>
          </p:cNvPr>
          <p:cNvSpPr>
            <a:spLocks noGrp="1"/>
          </p:cNvSpPr>
          <p:nvPr>
            <p:ph idx="1"/>
          </p:nvPr>
        </p:nvSpPr>
        <p:spPr>
          <a:xfrm>
            <a:off x="467544" y="817926"/>
            <a:ext cx="8496944" cy="5733020"/>
          </a:xfrm>
        </p:spPr>
        <p:txBody>
          <a:bodyPr/>
          <a:lstStyle/>
          <a:p>
            <a:pPr marL="0" indent="0">
              <a:buNone/>
            </a:pPr>
            <a:r>
              <a:rPr lang="en-GB" sz="2200" dirty="0">
                <a:effectLst/>
                <a:latin typeface="Century Gothic" panose="020B0502020202020204" pitchFamily="34" charset="0"/>
              </a:rPr>
              <a:t>Here the child is not on his own (as in </a:t>
            </a:r>
            <a:r>
              <a:rPr lang="en-GB" sz="2200" i="1" dirty="0">
                <a:effectLst/>
                <a:latin typeface="Century Gothic" panose="020B0502020202020204" pitchFamily="34" charset="0"/>
              </a:rPr>
              <a:t>Alice</a:t>
            </a:r>
            <a:r>
              <a:rPr lang="en-GB" sz="2200" dirty="0">
                <a:effectLst/>
                <a:latin typeface="Century Gothic" panose="020B0502020202020204" pitchFamily="34" charset="0"/>
              </a:rPr>
              <a:t>) and not only in groups based around siblings (</a:t>
            </a:r>
            <a:r>
              <a:rPr lang="en-GB" sz="2200" i="1" dirty="0">
                <a:effectLst/>
                <a:latin typeface="Century Gothic" panose="020B0502020202020204" pitchFamily="34" charset="0"/>
              </a:rPr>
              <a:t>Five Children and I</a:t>
            </a:r>
            <a:r>
              <a:rPr lang="en-GB" sz="2200" dirty="0">
                <a:effectLst/>
                <a:latin typeface="Century Gothic" panose="020B0502020202020204" pitchFamily="34" charset="0"/>
              </a:rPr>
              <a:t>t) or school groups (</a:t>
            </a:r>
            <a:r>
              <a:rPr lang="en-GB" sz="2200" i="1" dirty="0">
                <a:effectLst/>
                <a:latin typeface="Century Gothic" panose="020B0502020202020204" pitchFamily="34" charset="0"/>
              </a:rPr>
              <a:t>The Coral Island </a:t>
            </a:r>
            <a:r>
              <a:rPr lang="en-GB" sz="2200" dirty="0">
                <a:effectLst/>
                <a:latin typeface="Century Gothic" panose="020B0502020202020204" pitchFamily="34" charset="0"/>
              </a:rPr>
              <a:t>or its disturbing  underbelly, </a:t>
            </a:r>
            <a:r>
              <a:rPr lang="en-GB" sz="2200" i="1" dirty="0">
                <a:effectLst/>
                <a:latin typeface="Century Gothic" panose="020B0502020202020204" pitchFamily="34" charset="0"/>
              </a:rPr>
              <a:t>Lord of the Flies</a:t>
            </a:r>
            <a:r>
              <a:rPr lang="en-GB" sz="2200" dirty="0">
                <a:effectLst/>
                <a:latin typeface="Century Gothic" panose="020B0502020202020204" pitchFamily="34" charset="0"/>
              </a:rPr>
              <a:t>). Importance here is in the relationship between a boy and his (adoptive) father . This is very unusual as the father in so many of these stories has been defined by his work or his absence. He may be cold and a bit distant. </a:t>
            </a:r>
          </a:p>
          <a:p>
            <a:pPr marL="0" indent="0">
              <a:buNone/>
            </a:pPr>
            <a:endParaRPr lang="en-GB" sz="800" dirty="0">
              <a:effectLst/>
              <a:latin typeface="Century Gothic" panose="020B0502020202020204" pitchFamily="34" charset="0"/>
            </a:endParaRPr>
          </a:p>
          <a:p>
            <a:pPr marL="0" indent="0">
              <a:buNone/>
            </a:pPr>
            <a:r>
              <a:rPr lang="en-GB" sz="2200" dirty="0">
                <a:effectLst/>
                <a:latin typeface="Century Gothic" panose="020B0502020202020204" pitchFamily="34" charset="0"/>
              </a:rPr>
              <a:t>Matthew learns to look - to notice things to learn by looking through others' eyes: questions of empathy. His father has to do that as well until finally he and </a:t>
            </a:r>
            <a:r>
              <a:rPr lang="en-GB" sz="2200" dirty="0" err="1">
                <a:effectLst/>
                <a:latin typeface="Century Gothic" panose="020B0502020202020204" pitchFamily="34" charset="0"/>
              </a:rPr>
              <a:t>Chocky</a:t>
            </a:r>
            <a:r>
              <a:rPr lang="en-GB" sz="2200" dirty="0">
                <a:effectLst/>
                <a:latin typeface="Century Gothic" panose="020B0502020202020204" pitchFamily="34" charset="0"/>
              </a:rPr>
              <a:t> communicate directly</a:t>
            </a:r>
          </a:p>
          <a:p>
            <a:pPr marL="0" indent="0">
              <a:buNone/>
            </a:pPr>
            <a:endParaRPr lang="en-GB" sz="800" dirty="0">
              <a:effectLst/>
              <a:latin typeface="Century Gothic" panose="020B0502020202020204" pitchFamily="34" charset="0"/>
            </a:endParaRPr>
          </a:p>
          <a:p>
            <a:pPr marL="0" indent="0">
              <a:buNone/>
            </a:pPr>
            <a:r>
              <a:rPr lang="en-GB" sz="2200" dirty="0">
                <a:effectLst/>
                <a:latin typeface="Century Gothic" panose="020B0502020202020204" pitchFamily="34" charset="0"/>
              </a:rPr>
              <a:t>In </a:t>
            </a:r>
            <a:r>
              <a:rPr lang="en-GB" sz="2200" i="1" dirty="0" err="1">
                <a:effectLst/>
                <a:latin typeface="Century Gothic" panose="020B0502020202020204" pitchFamily="34" charset="0"/>
              </a:rPr>
              <a:t>Chocky</a:t>
            </a:r>
            <a:r>
              <a:rPr lang="en-GB" sz="2200" dirty="0">
                <a:effectLst/>
                <a:latin typeface="Century Gothic" panose="020B0502020202020204" pitchFamily="34" charset="0"/>
              </a:rPr>
              <a:t> however, the narrator-father is emotionally intelligent and thoughtful of his child’s world and point of view.  Indeed he is protective of his son against the social conformity represented by his wife’s sisters. </a:t>
            </a:r>
            <a:endParaRPr lang="en-GB" sz="2400" dirty="0">
              <a:effectLst/>
              <a:latin typeface="Century Gothic" panose="020B0502020202020204" pitchFamily="34" charset="0"/>
            </a:endParaRPr>
          </a:p>
          <a:p>
            <a:pPr marL="0" indent="0">
              <a:buNone/>
            </a:pPr>
            <a:endParaRPr lang="en-GB" sz="2400" dirty="0">
              <a:effectLst/>
              <a:latin typeface="Century Gothic" panose="020B0502020202020204" pitchFamily="34" charset="0"/>
            </a:endParaRPr>
          </a:p>
        </p:txBody>
      </p:sp>
      <p:sp>
        <p:nvSpPr>
          <p:cNvPr id="4" name="Rectangle 3">
            <a:extLst>
              <a:ext uri="{FF2B5EF4-FFF2-40B4-BE49-F238E27FC236}">
                <a16:creationId xmlns:a16="http://schemas.microsoft.com/office/drawing/2014/main" id="{FF395057-5A38-464E-97F4-D6EF55B88C72}"/>
              </a:ext>
            </a:extLst>
          </p:cNvPr>
          <p:cNvSpPr txBox="1">
            <a:spLocks noChangeArrowheads="1"/>
          </p:cNvSpPr>
          <p:nvPr/>
        </p:nvSpPr>
        <p:spPr bwMode="auto">
          <a:xfrm>
            <a:off x="179512" y="197238"/>
            <a:ext cx="9206680" cy="6206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eaLnBrk="1" hangingPunct="1">
              <a:lnSpc>
                <a:spcPct val="90000"/>
              </a:lnSpc>
              <a:buNone/>
              <a:defRPr/>
            </a:pPr>
            <a:r>
              <a:rPr lang="en-GB" sz="2400" kern="0" dirty="0">
                <a:solidFill>
                  <a:srgbClr val="FFC000"/>
                </a:solidFill>
                <a:latin typeface="Felix Titling" panose="04060505060202020A04" pitchFamily="82" charset="0"/>
                <a:cs typeface="Times New Roman" pitchFamily="18" charset="0"/>
              </a:rPr>
              <a:t>the new family &amp;the shifting nature of childhood </a:t>
            </a:r>
            <a:endParaRPr lang="en-GB" sz="2400" kern="0" dirty="0">
              <a:effectLst/>
              <a:cs typeface="Times New Roman" pitchFamily="18" charset="0"/>
            </a:endParaRPr>
          </a:p>
          <a:p>
            <a:pPr algn="ctr" eaLnBrk="1" hangingPunct="1">
              <a:lnSpc>
                <a:spcPct val="90000"/>
              </a:lnSpc>
              <a:buFont typeface="Wingdings" pitchFamily="2" charset="2"/>
              <a:buNone/>
              <a:defRPr/>
            </a:pPr>
            <a:endParaRPr lang="en-GB" sz="1000" kern="0" dirty="0">
              <a:effectLst/>
              <a:cs typeface="Times New Roman" pitchFamily="18" charset="0"/>
            </a:endParaRPr>
          </a:p>
        </p:txBody>
      </p:sp>
    </p:spTree>
    <p:extLst>
      <p:ext uri="{BB962C8B-B14F-4D97-AF65-F5344CB8AC3E}">
        <p14:creationId xmlns:p14="http://schemas.microsoft.com/office/powerpoint/2010/main" val="2269798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2" name="Rectangle 1">
            <a:extLst>
              <a:ext uri="{FF2B5EF4-FFF2-40B4-BE49-F238E27FC236}">
                <a16:creationId xmlns:a16="http://schemas.microsoft.com/office/drawing/2014/main" id="{4798C145-9051-4448-96BA-56F4A9B03B10}"/>
              </a:ext>
            </a:extLst>
          </p:cNvPr>
          <p:cNvSpPr/>
          <p:nvPr/>
        </p:nvSpPr>
        <p:spPr>
          <a:xfrm>
            <a:off x="360161" y="1146988"/>
            <a:ext cx="8424936" cy="5478423"/>
          </a:xfrm>
          <a:prstGeom prst="rect">
            <a:avLst/>
          </a:prstGeom>
        </p:spPr>
        <p:txBody>
          <a:bodyPr wrap="square">
            <a:spAutoFit/>
          </a:bodyPr>
          <a:lstStyle/>
          <a:p>
            <a:r>
              <a:rPr lang="en-GB" sz="2200" dirty="0">
                <a:latin typeface="Century Gothic" panose="020B0502020202020204" pitchFamily="34" charset="0"/>
              </a:rPr>
              <a:t>The </a:t>
            </a:r>
            <a:r>
              <a:rPr lang="en-GB" sz="2200" dirty="0">
                <a:solidFill>
                  <a:srgbClr val="FFC000"/>
                </a:solidFill>
                <a:latin typeface="Century Gothic" panose="020B0502020202020204" pitchFamily="34" charset="0"/>
              </a:rPr>
              <a:t>narrator of </a:t>
            </a:r>
            <a:r>
              <a:rPr lang="en-GB" sz="2200" i="1" dirty="0" err="1">
                <a:solidFill>
                  <a:srgbClr val="FFC000"/>
                </a:solidFill>
                <a:latin typeface="Century Gothic" panose="020B0502020202020204" pitchFamily="34" charset="0"/>
              </a:rPr>
              <a:t>Chocky</a:t>
            </a:r>
            <a:r>
              <a:rPr lang="en-GB" sz="2200" i="1" dirty="0">
                <a:solidFill>
                  <a:srgbClr val="FFC000"/>
                </a:solidFill>
                <a:latin typeface="Century Gothic" panose="020B0502020202020204" pitchFamily="34" charset="0"/>
              </a:rPr>
              <a:t> </a:t>
            </a:r>
            <a:r>
              <a:rPr lang="en-GB" sz="2200" dirty="0">
                <a:solidFill>
                  <a:srgbClr val="FFC000"/>
                </a:solidFill>
                <a:latin typeface="Century Gothic" panose="020B0502020202020204" pitchFamily="34" charset="0"/>
              </a:rPr>
              <a:t>is neither </a:t>
            </a:r>
            <a:r>
              <a:rPr lang="en-GB" sz="2200" dirty="0" err="1">
                <a:solidFill>
                  <a:srgbClr val="FFC000"/>
                </a:solidFill>
                <a:latin typeface="Century Gothic" panose="020B0502020202020204" pitchFamily="34" charset="0"/>
              </a:rPr>
              <a:t>Chocky</a:t>
            </a:r>
            <a:r>
              <a:rPr lang="en-GB" sz="2200" dirty="0">
                <a:solidFill>
                  <a:srgbClr val="FFC000"/>
                </a:solidFill>
                <a:latin typeface="Century Gothic" panose="020B0502020202020204" pitchFamily="34" charset="0"/>
              </a:rPr>
              <a:t> herself nor her hosting human being, Matthew. </a:t>
            </a:r>
            <a:r>
              <a:rPr lang="en-GB" sz="2200" dirty="0">
                <a:latin typeface="Century Gothic" panose="020B0502020202020204" pitchFamily="34" charset="0"/>
              </a:rPr>
              <a:t>Instead it is Matthew’s adoptive father, representing the voice of an inquiring reason … The drama begins when both parents observe Matthew talking out loud to an invisible entity. At first they think it may be an “imaginary friend,” like the one their daughter had conversed with in time past. But </a:t>
            </a:r>
            <a:r>
              <a:rPr lang="en-GB" sz="2200" dirty="0" err="1">
                <a:latin typeface="Century Gothic" panose="020B0502020202020204" pitchFamily="34" charset="0"/>
              </a:rPr>
              <a:t>Chocky</a:t>
            </a:r>
            <a:r>
              <a:rPr lang="en-GB" sz="2200" dirty="0">
                <a:latin typeface="Century Gothic" panose="020B0502020202020204" pitchFamily="34" charset="0"/>
              </a:rPr>
              <a:t> appears to be of a different order. </a:t>
            </a:r>
            <a:r>
              <a:rPr lang="en-GB" sz="2200" dirty="0">
                <a:solidFill>
                  <a:srgbClr val="FFC000"/>
                </a:solidFill>
                <a:latin typeface="Century Gothic" panose="020B0502020202020204" pitchFamily="34" charset="0"/>
              </a:rPr>
              <a:t>She needs to have the things Matthew is looking at, such as cows, explained to her as if she’s never seen them before and finds examples of modern technology, such as cars, both clumsy and silly.</a:t>
            </a:r>
            <a:r>
              <a:rPr lang="en-GB" sz="2200" dirty="0">
                <a:latin typeface="Century Gothic" panose="020B0502020202020204" pitchFamily="34" charset="0"/>
              </a:rPr>
              <a:t> With mounting alarm, the parents—and those they consult— eliminate the various possibilities. Matthew is not schizophrenic, nor is he a victim of demonic possession, or what might now be called multiple personality disorder. </a:t>
            </a:r>
            <a:r>
              <a:rPr lang="en-GB" sz="2000" dirty="0">
                <a:latin typeface="Century Gothic" panose="020B0502020202020204" pitchFamily="34" charset="0"/>
              </a:rPr>
              <a:t>					Margaret Atwood </a:t>
            </a:r>
          </a:p>
        </p:txBody>
      </p:sp>
      <p:sp>
        <p:nvSpPr>
          <p:cNvPr id="9" name="Rectangle 3">
            <a:extLst>
              <a:ext uri="{FF2B5EF4-FFF2-40B4-BE49-F238E27FC236}">
                <a16:creationId xmlns:a16="http://schemas.microsoft.com/office/drawing/2014/main" id="{A3983EFF-9CCB-4609-992E-788472CF8764}"/>
              </a:ext>
            </a:extLst>
          </p:cNvPr>
          <p:cNvSpPr txBox="1">
            <a:spLocks noChangeArrowheads="1"/>
          </p:cNvSpPr>
          <p:nvPr/>
        </p:nvSpPr>
        <p:spPr bwMode="auto">
          <a:xfrm>
            <a:off x="107504" y="267855"/>
            <a:ext cx="8784976" cy="71287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eaLnBrk="1" hangingPunct="1">
              <a:lnSpc>
                <a:spcPct val="90000"/>
              </a:lnSpc>
              <a:buFont typeface="Wingdings" pitchFamily="2" charset="2"/>
              <a:buNone/>
              <a:defRPr/>
            </a:pPr>
            <a:r>
              <a:rPr lang="en-GB" sz="4000" kern="0" dirty="0">
                <a:solidFill>
                  <a:srgbClr val="CCCC99"/>
                </a:solidFill>
                <a:latin typeface="Felix Titling" panose="04060505060202020A04" pitchFamily="82" charset="0"/>
                <a:cs typeface="Times New Roman" pitchFamily="18" charset="0"/>
              </a:rPr>
              <a:t>	</a:t>
            </a:r>
            <a:r>
              <a:rPr lang="en-GB" kern="0" dirty="0">
                <a:solidFill>
                  <a:srgbClr val="FFC000"/>
                </a:solidFill>
                <a:latin typeface="Felix Titling" panose="04060505060202020A04" pitchFamily="82" charset="0"/>
                <a:cs typeface="Times New Roman" pitchFamily="18" charset="0"/>
              </a:rPr>
              <a:t>the new role of the father figure</a:t>
            </a:r>
            <a:endParaRPr lang="en-GB" kern="0" dirty="0">
              <a:solidFill>
                <a:srgbClr val="FFC000"/>
              </a:solidFill>
              <a:effectLst/>
              <a:latin typeface="Felix Titling" panose="04060505060202020A04" pitchFamily="82" charset="0"/>
              <a:cs typeface="Times New Roman" pitchFamily="18" charset="0"/>
            </a:endParaRPr>
          </a:p>
          <a:p>
            <a:pPr eaLnBrk="1" hangingPunct="1">
              <a:lnSpc>
                <a:spcPct val="90000"/>
              </a:lnSpc>
              <a:buFont typeface="Wingdings" pitchFamily="2" charset="2"/>
              <a:buNone/>
              <a:defRPr/>
            </a:pPr>
            <a:endParaRPr lang="en-GB" sz="800" kern="0" dirty="0">
              <a:effectLst/>
              <a:cs typeface="Times New Roman" pitchFamily="18" charset="0"/>
            </a:endParaRPr>
          </a:p>
          <a:p>
            <a:pPr algn="ctr" eaLnBrk="1" hangingPunct="1">
              <a:lnSpc>
                <a:spcPct val="90000"/>
              </a:lnSpc>
              <a:buFont typeface="Wingdings" pitchFamily="2" charset="2"/>
              <a:buNone/>
              <a:defRPr/>
            </a:pPr>
            <a:endParaRPr lang="en-GB" sz="1000" kern="0" dirty="0">
              <a:effectLst/>
              <a:cs typeface="Times New Roman" pitchFamily="18" charset="0"/>
            </a:endParaRPr>
          </a:p>
        </p:txBody>
      </p:sp>
    </p:spTree>
    <p:extLst>
      <p:ext uri="{BB962C8B-B14F-4D97-AF65-F5344CB8AC3E}">
        <p14:creationId xmlns:p14="http://schemas.microsoft.com/office/powerpoint/2010/main" val="2373676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84EB-A497-415A-B713-92678638156E}"/>
              </a:ext>
            </a:extLst>
          </p:cNvPr>
          <p:cNvSpPr>
            <a:spLocks noGrp="1"/>
          </p:cNvSpPr>
          <p:nvPr>
            <p:ph type="title"/>
          </p:nvPr>
        </p:nvSpPr>
        <p:spPr>
          <a:xfrm>
            <a:off x="678396" y="274638"/>
            <a:ext cx="7787208" cy="1143000"/>
          </a:xfrm>
        </p:spPr>
        <p:txBody>
          <a:bodyPr/>
          <a:lstStyle/>
          <a:p>
            <a:r>
              <a:rPr lang="en-GB" sz="3200" b="0" dirty="0">
                <a:solidFill>
                  <a:srgbClr val="FFC000"/>
                </a:solidFill>
                <a:effectLst/>
                <a:latin typeface="Felix Titling" panose="04060505060202020A04" pitchFamily="82" charset="0"/>
              </a:rPr>
              <a:t>The potential of the ordinary / the normal</a:t>
            </a:r>
          </a:p>
        </p:txBody>
      </p:sp>
      <p:sp>
        <p:nvSpPr>
          <p:cNvPr id="3" name="Content Placeholder 2">
            <a:extLst>
              <a:ext uri="{FF2B5EF4-FFF2-40B4-BE49-F238E27FC236}">
                <a16:creationId xmlns:a16="http://schemas.microsoft.com/office/drawing/2014/main" id="{25CD1AC6-E7BD-4298-B642-08019D15C203}"/>
              </a:ext>
            </a:extLst>
          </p:cNvPr>
          <p:cNvSpPr>
            <a:spLocks noGrp="1"/>
          </p:cNvSpPr>
          <p:nvPr>
            <p:ph idx="1"/>
          </p:nvPr>
        </p:nvSpPr>
        <p:spPr>
          <a:xfrm>
            <a:off x="457200" y="1600200"/>
            <a:ext cx="8229600" cy="4983162"/>
          </a:xfrm>
        </p:spPr>
        <p:txBody>
          <a:bodyPr/>
          <a:lstStyle/>
          <a:p>
            <a:pPr marL="0" indent="0">
              <a:buNone/>
            </a:pPr>
            <a:r>
              <a:rPr lang="en-GB" sz="2400" dirty="0">
                <a:effectLst/>
              </a:rPr>
              <a:t>He paused a moment, and then turned to Mary 'Tell me, Mrs Gore, </a:t>
            </a:r>
            <a:r>
              <a:rPr lang="en-GB" sz="2400" dirty="0">
                <a:solidFill>
                  <a:srgbClr val="FFC000"/>
                </a:solidFill>
                <a:effectLst/>
              </a:rPr>
              <a:t>normally</a:t>
            </a:r>
            <a:r>
              <a:rPr lang="en-GB" sz="2400" dirty="0">
                <a:effectLst/>
              </a:rPr>
              <a:t>--that is to say before this </a:t>
            </a:r>
            <a:r>
              <a:rPr lang="en-GB" sz="2400" dirty="0" err="1">
                <a:effectLst/>
              </a:rPr>
              <a:t>Chocky</a:t>
            </a:r>
            <a:r>
              <a:rPr lang="en-GB" sz="2400" dirty="0">
                <a:effectLst/>
              </a:rPr>
              <a:t> business set in--would you have called him a highly imaginative boy?’ </a:t>
            </a:r>
          </a:p>
          <a:p>
            <a:pPr marL="0" indent="0">
              <a:buNone/>
            </a:pPr>
            <a:r>
              <a:rPr lang="en-GB" sz="2400" dirty="0">
                <a:effectLst/>
              </a:rPr>
              <a:t>Mary considered. 'I don't think so,' she said. 'As a little boy, he was very suggestible. I mean, he was always afraid of dark rooms--but that's not quite the same thing, is it? No, </a:t>
            </a:r>
            <a:r>
              <a:rPr lang="en-GB" sz="2400" dirty="0">
                <a:solidFill>
                  <a:srgbClr val="FFC000"/>
                </a:solidFill>
                <a:effectLst/>
              </a:rPr>
              <a:t>I'd not say he was highly imaginative - just ordinaril</a:t>
            </a:r>
            <a:r>
              <a:rPr lang="en-GB" sz="2400" dirty="0">
                <a:effectLst/>
              </a:rPr>
              <a:t>y. </a:t>
            </a:r>
          </a:p>
          <a:p>
            <a:pPr marL="0" indent="0">
              <a:buNone/>
            </a:pPr>
            <a:r>
              <a:rPr lang="en-GB" sz="2400" dirty="0">
                <a:effectLst/>
              </a:rPr>
              <a:t>Landis nodded. </a:t>
            </a:r>
            <a:r>
              <a:rPr lang="en-GB" sz="2400" b="1" u="sng" dirty="0">
                <a:solidFill>
                  <a:srgbClr val="FFC000"/>
                </a:solidFill>
                <a:effectLst/>
              </a:rPr>
              <a:t>'An open mind is a difficult thing to keep. </a:t>
            </a:r>
            <a:r>
              <a:rPr lang="en-GB" sz="2400" dirty="0">
                <a:effectLst/>
              </a:rPr>
              <a:t>I must admit that from what David told me I rather suspected he might be an imaginative child who had been reading too much fantastic stuff--to a point where he was having difficulty in distinguishing it from reality. That set me on the wrong track...'</a:t>
            </a:r>
          </a:p>
        </p:txBody>
      </p:sp>
    </p:spTree>
    <p:extLst>
      <p:ext uri="{BB962C8B-B14F-4D97-AF65-F5344CB8AC3E}">
        <p14:creationId xmlns:p14="http://schemas.microsoft.com/office/powerpoint/2010/main" val="1182392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34E1-520E-44D4-A05C-5E1C7C18F4BB}"/>
              </a:ext>
            </a:extLst>
          </p:cNvPr>
          <p:cNvSpPr>
            <a:spLocks noGrp="1"/>
          </p:cNvSpPr>
          <p:nvPr>
            <p:ph type="title"/>
          </p:nvPr>
        </p:nvSpPr>
        <p:spPr>
          <a:xfrm>
            <a:off x="16768" y="0"/>
            <a:ext cx="8907996" cy="764704"/>
          </a:xfrm>
        </p:spPr>
        <p:txBody>
          <a:bodyPr/>
          <a:lstStyle/>
          <a:p>
            <a:r>
              <a:rPr lang="en-GB" sz="3200" b="0" dirty="0">
                <a:solidFill>
                  <a:srgbClr val="FFC000"/>
                </a:solidFill>
                <a:effectLst/>
                <a:latin typeface="Felix Titling" panose="04060505060202020A04" pitchFamily="82" charset="0"/>
              </a:rPr>
              <a:t>gender &amp; androgyny</a:t>
            </a:r>
          </a:p>
        </p:txBody>
      </p:sp>
      <p:sp>
        <p:nvSpPr>
          <p:cNvPr id="3" name="Content Placeholder 2">
            <a:extLst>
              <a:ext uri="{FF2B5EF4-FFF2-40B4-BE49-F238E27FC236}">
                <a16:creationId xmlns:a16="http://schemas.microsoft.com/office/drawing/2014/main" id="{A601C9B7-A055-4401-98F5-8A42DC0CB164}"/>
              </a:ext>
            </a:extLst>
          </p:cNvPr>
          <p:cNvSpPr>
            <a:spLocks noGrp="1"/>
          </p:cNvSpPr>
          <p:nvPr>
            <p:ph idx="1"/>
          </p:nvPr>
        </p:nvSpPr>
        <p:spPr>
          <a:xfrm>
            <a:off x="351697" y="729432"/>
            <a:ext cx="8238138" cy="6128568"/>
          </a:xfrm>
        </p:spPr>
        <p:txBody>
          <a:bodyPr/>
          <a:lstStyle/>
          <a:p>
            <a:pPr marL="0" indent="0">
              <a:buNone/>
            </a:pPr>
            <a:r>
              <a:rPr lang="en-GB" sz="2200" dirty="0">
                <a:effectLst/>
                <a:latin typeface="Century Gothic" panose="020B0502020202020204" pitchFamily="34" charset="0"/>
              </a:rPr>
              <a:t>More than this of course Wyndham is challenging the role of the bourgeois society in stifling necessary change. This is the case in </a:t>
            </a:r>
            <a:r>
              <a:rPr lang="en-GB" sz="2200" i="1" dirty="0" err="1">
                <a:effectLst/>
                <a:latin typeface="Century Gothic" panose="020B0502020202020204" pitchFamily="34" charset="0"/>
              </a:rPr>
              <a:t>Chocky</a:t>
            </a:r>
            <a:r>
              <a:rPr lang="en-GB" sz="2200" dirty="0">
                <a:effectLst/>
                <a:latin typeface="Century Gothic" panose="020B0502020202020204" pitchFamily="34" charset="0"/>
              </a:rPr>
              <a:t> as much as in his more dramatic novels. The hidden edge only comes out briefly with a reference to the interests of the  big companies with which </a:t>
            </a:r>
            <a:r>
              <a:rPr lang="en-GB" sz="2200" dirty="0" err="1">
                <a:effectLst/>
                <a:latin typeface="Century Gothic" panose="020B0502020202020204" pitchFamily="34" charset="0"/>
              </a:rPr>
              <a:t>Forbe</a:t>
            </a:r>
            <a:r>
              <a:rPr lang="en-GB" sz="2200" dirty="0">
                <a:effectLst/>
                <a:latin typeface="Century Gothic" panose="020B0502020202020204" pitchFamily="34" charset="0"/>
              </a:rPr>
              <a:t> is engaged  for whom the life of a small boy would not be worth much</a:t>
            </a:r>
          </a:p>
          <a:p>
            <a:pPr marL="0" indent="0">
              <a:buNone/>
            </a:pPr>
            <a:endParaRPr lang="en-GB" sz="800" dirty="0">
              <a:effectLst/>
              <a:latin typeface="Century Gothic" panose="020B0502020202020204" pitchFamily="34" charset="0"/>
            </a:endParaRPr>
          </a:p>
          <a:p>
            <a:pPr marL="0" indent="0">
              <a:buNone/>
            </a:pPr>
            <a:r>
              <a:rPr lang="en-GB" sz="2200" dirty="0">
                <a:effectLst/>
                <a:latin typeface="Century Gothic" panose="020B0502020202020204" pitchFamily="34" charset="0"/>
              </a:rPr>
              <a:t>The </a:t>
            </a:r>
            <a:r>
              <a:rPr lang="en-GB" sz="2200" dirty="0" err="1">
                <a:effectLst/>
                <a:latin typeface="Century Gothic" panose="020B0502020202020204" pitchFamily="34" charset="0"/>
              </a:rPr>
              <a:t>socal</a:t>
            </a:r>
            <a:r>
              <a:rPr lang="en-GB" sz="2200" dirty="0">
                <a:effectLst/>
                <a:latin typeface="Century Gothic" panose="020B0502020202020204" pitchFamily="34" charset="0"/>
              </a:rPr>
              <a:t> conformity of Mary’s family is stifling and makes her ill: David’s retort to one of them who is snidely hinting that Matthew isn’t ‘normal’  is to suggest that the normality of her son is boring and average</a:t>
            </a:r>
          </a:p>
          <a:p>
            <a:pPr marL="0" indent="0">
              <a:buNone/>
            </a:pPr>
            <a:endParaRPr lang="en-GB" sz="800" dirty="0">
              <a:effectLst/>
              <a:latin typeface="Century Gothic" panose="020B0502020202020204" pitchFamily="34" charset="0"/>
            </a:endParaRPr>
          </a:p>
          <a:p>
            <a:pPr marL="0" indent="0">
              <a:buNone/>
            </a:pPr>
            <a:r>
              <a:rPr lang="en-GB" sz="2200" dirty="0">
                <a:effectLst/>
                <a:latin typeface="Century Gothic" panose="020B0502020202020204" pitchFamily="34" charset="0"/>
              </a:rPr>
              <a:t>Equally interesting is the focus on the constructed nature of  gender – On what is male/ female ? a completely different world to that of </a:t>
            </a:r>
            <a:r>
              <a:rPr lang="en-GB" sz="2200" i="1" dirty="0">
                <a:effectLst/>
                <a:latin typeface="Century Gothic" panose="020B0502020202020204" pitchFamily="34" charset="0"/>
              </a:rPr>
              <a:t>Lord of Flies</a:t>
            </a:r>
            <a:r>
              <a:rPr lang="en-GB" sz="2200" dirty="0">
                <a:effectLst/>
                <a:latin typeface="Century Gothic" panose="020B0502020202020204" pitchFamily="34" charset="0"/>
              </a:rPr>
              <a:t>. There is no biological basis for  the distinction – just behaviour and that is read by Mary in terms of power. </a:t>
            </a:r>
          </a:p>
          <a:p>
            <a:pPr marL="0" indent="0">
              <a:buNone/>
            </a:pPr>
            <a:endParaRPr lang="en-GB" sz="2400" dirty="0">
              <a:effectLst/>
            </a:endParaRPr>
          </a:p>
        </p:txBody>
      </p:sp>
    </p:spTree>
    <p:extLst>
      <p:ext uri="{BB962C8B-B14F-4D97-AF65-F5344CB8AC3E}">
        <p14:creationId xmlns:p14="http://schemas.microsoft.com/office/powerpoint/2010/main" val="3163907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FED71-5511-45DE-BC9D-CC242D6C3687}"/>
              </a:ext>
            </a:extLst>
          </p:cNvPr>
          <p:cNvSpPr>
            <a:spLocks noGrp="1"/>
          </p:cNvSpPr>
          <p:nvPr>
            <p:ph type="title"/>
          </p:nvPr>
        </p:nvSpPr>
        <p:spPr>
          <a:xfrm>
            <a:off x="457200" y="39089"/>
            <a:ext cx="8229600" cy="706090"/>
          </a:xfrm>
        </p:spPr>
        <p:txBody>
          <a:bodyPr/>
          <a:lstStyle/>
          <a:p>
            <a:r>
              <a:rPr lang="en-GB" sz="3600" b="0" dirty="0">
                <a:solidFill>
                  <a:srgbClr val="FFC000"/>
                </a:solidFill>
                <a:effectLst/>
                <a:latin typeface="Felix Titling" panose="04060505060202020A04" pitchFamily="82" charset="0"/>
              </a:rPr>
              <a:t>gender</a:t>
            </a:r>
          </a:p>
        </p:txBody>
      </p:sp>
      <p:sp>
        <p:nvSpPr>
          <p:cNvPr id="3" name="Content Placeholder 2">
            <a:extLst>
              <a:ext uri="{FF2B5EF4-FFF2-40B4-BE49-F238E27FC236}">
                <a16:creationId xmlns:a16="http://schemas.microsoft.com/office/drawing/2014/main" id="{56868A29-7850-45F5-B3B5-31DBF6334073}"/>
              </a:ext>
            </a:extLst>
          </p:cNvPr>
          <p:cNvSpPr>
            <a:spLocks noGrp="1"/>
          </p:cNvSpPr>
          <p:nvPr>
            <p:ph idx="1"/>
          </p:nvPr>
        </p:nvSpPr>
        <p:spPr>
          <a:xfrm>
            <a:off x="448883" y="1052736"/>
            <a:ext cx="8363272" cy="5334127"/>
          </a:xfrm>
        </p:spPr>
        <p:txBody>
          <a:bodyPr/>
          <a:lstStyle/>
          <a:p>
            <a:pPr marL="0" indent="0">
              <a:buNone/>
            </a:pPr>
            <a:r>
              <a:rPr lang="en-GB" sz="2400" dirty="0">
                <a:effectLst/>
              </a:rPr>
              <a:t>Matthew explained: '</a:t>
            </a:r>
            <a:r>
              <a:rPr lang="en-GB" sz="2400" dirty="0" err="1">
                <a:effectLst/>
              </a:rPr>
              <a:t>Chocky</a:t>
            </a:r>
            <a:r>
              <a:rPr lang="en-GB" sz="2400" dirty="0">
                <a:effectLst/>
              </a:rPr>
              <a:t> does talk rather like a boy, but a lot of the time it's not about the sort of thing boys talk about--if you see what I mean. And sometimes there is a bit of--well, you know the sort of snooty way chaps' older sisters often get...?’ </a:t>
            </a:r>
          </a:p>
          <a:p>
            <a:pPr marL="0" indent="0">
              <a:buNone/>
            </a:pPr>
            <a:r>
              <a:rPr lang="en-GB" sz="2400" dirty="0">
                <a:effectLst/>
              </a:rPr>
              <a:t>I said I did, and after we had discussed these and a few other characteristics we decided that </a:t>
            </a:r>
            <a:r>
              <a:rPr lang="en-GB" sz="2400" dirty="0" err="1">
                <a:effectLst/>
              </a:rPr>
              <a:t>Chocky's</a:t>
            </a:r>
            <a:r>
              <a:rPr lang="en-GB" sz="2400" dirty="0">
                <a:effectLst/>
              </a:rPr>
              <a:t> balance did on the whole lean more to the F than the M, and agreed that in future it would be convenient to class </a:t>
            </a:r>
            <a:r>
              <a:rPr lang="en-GB" sz="2400" dirty="0" err="1">
                <a:effectLst/>
              </a:rPr>
              <a:t>Chocky</a:t>
            </a:r>
            <a:r>
              <a:rPr lang="en-GB" sz="2400" dirty="0">
                <a:effectLst/>
              </a:rPr>
              <a:t> as feminine. </a:t>
            </a:r>
          </a:p>
          <a:p>
            <a:pPr marL="0" indent="0">
              <a:buNone/>
            </a:pPr>
            <a:r>
              <a:rPr lang="en-GB" sz="2400" dirty="0">
                <a:effectLst/>
              </a:rPr>
              <a:t>Mary gave me a thoughtful look when I reported to her that, at least, was settled. 'The point it is gives more personification if </a:t>
            </a:r>
            <a:r>
              <a:rPr lang="en-GB" sz="2400" dirty="0" err="1">
                <a:effectLst/>
              </a:rPr>
              <a:t>Chocky</a:t>
            </a:r>
            <a:r>
              <a:rPr lang="en-GB" sz="2400" dirty="0">
                <a:effectLst/>
              </a:rPr>
              <a:t> is one or the other--not just an it, I explained. … ‘And as Matthew feels there is not much similarity to any of the boys he knows.. </a:t>
            </a:r>
          </a:p>
          <a:p>
            <a:pPr marL="0" indent="0">
              <a:buNone/>
            </a:pPr>
            <a:r>
              <a:rPr lang="en-GB" sz="2400" dirty="0">
                <a:effectLst/>
              </a:rPr>
              <a:t>'You decide she's feminine because you feel it will help you and Matthew to attack her,' Mary declared. </a:t>
            </a:r>
          </a:p>
        </p:txBody>
      </p:sp>
    </p:spTree>
    <p:extLst>
      <p:ext uri="{BB962C8B-B14F-4D97-AF65-F5344CB8AC3E}">
        <p14:creationId xmlns:p14="http://schemas.microsoft.com/office/powerpoint/2010/main" val="3794093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0286F-F1E9-4AA1-A97D-8D68E8085E83}"/>
              </a:ext>
            </a:extLst>
          </p:cNvPr>
          <p:cNvSpPr>
            <a:spLocks noGrp="1"/>
          </p:cNvSpPr>
          <p:nvPr>
            <p:ph type="title"/>
          </p:nvPr>
        </p:nvSpPr>
        <p:spPr>
          <a:xfrm>
            <a:off x="457200" y="274638"/>
            <a:ext cx="8686800" cy="1426170"/>
          </a:xfrm>
        </p:spPr>
        <p:txBody>
          <a:bodyPr/>
          <a:lstStyle/>
          <a:p>
            <a:r>
              <a:rPr lang="en-GB" dirty="0"/>
              <a:t>‘</a:t>
            </a:r>
            <a:br>
              <a:rPr lang="en-GB" dirty="0"/>
            </a:br>
            <a:r>
              <a:rPr lang="en-GB" sz="3200" b="0" dirty="0" err="1">
                <a:solidFill>
                  <a:srgbClr val="FFC000"/>
                </a:solidFill>
                <a:effectLst/>
                <a:latin typeface="Felix Titling" panose="04060505060202020A04" pitchFamily="82" charset="0"/>
              </a:rPr>
              <a:t>chocky</a:t>
            </a:r>
            <a:r>
              <a:rPr lang="en-GB" sz="3200" b="0" dirty="0">
                <a:solidFill>
                  <a:srgbClr val="FFC000"/>
                </a:solidFill>
                <a:effectLst/>
                <a:latin typeface="Felix Titling" panose="04060505060202020A04" pitchFamily="82" charset="0"/>
              </a:rPr>
              <a:t> : translating </a:t>
            </a:r>
            <a:r>
              <a:rPr lang="en-GB" sz="3200" b="0" dirty="0" err="1">
                <a:solidFill>
                  <a:srgbClr val="FFC000"/>
                </a:solidFill>
                <a:effectLst/>
                <a:latin typeface="Felix Titling" panose="04060505060202020A04" pitchFamily="82" charset="0"/>
              </a:rPr>
              <a:t>wyndham’s</a:t>
            </a:r>
            <a:r>
              <a:rPr lang="en-GB" sz="3200" b="0" dirty="0">
                <a:solidFill>
                  <a:srgbClr val="FFC000"/>
                </a:solidFill>
                <a:effectLst/>
                <a:latin typeface="Felix Titling" panose="04060505060202020A04" pitchFamily="82" charset="0"/>
              </a:rPr>
              <a:t> formula from social catastrophe to the family</a:t>
            </a:r>
            <a:br>
              <a:rPr lang="en-GB" dirty="0"/>
            </a:br>
            <a:endParaRPr lang="en-GB" dirty="0"/>
          </a:p>
        </p:txBody>
      </p:sp>
      <p:sp>
        <p:nvSpPr>
          <p:cNvPr id="3" name="Content Placeholder 2">
            <a:extLst>
              <a:ext uri="{FF2B5EF4-FFF2-40B4-BE49-F238E27FC236}">
                <a16:creationId xmlns:a16="http://schemas.microsoft.com/office/drawing/2014/main" id="{B2847D4B-BADA-4912-BB69-442CA207F28F}"/>
              </a:ext>
            </a:extLst>
          </p:cNvPr>
          <p:cNvSpPr>
            <a:spLocks noGrp="1"/>
          </p:cNvSpPr>
          <p:nvPr>
            <p:ph idx="1"/>
          </p:nvPr>
        </p:nvSpPr>
        <p:spPr>
          <a:xfrm>
            <a:off x="430131" y="1844824"/>
            <a:ext cx="8270576" cy="4406478"/>
          </a:xfrm>
        </p:spPr>
        <p:txBody>
          <a:bodyPr/>
          <a:lstStyle/>
          <a:p>
            <a:pPr marL="0" indent="0">
              <a:buNone/>
            </a:pPr>
            <a:r>
              <a:rPr lang="en-GB" sz="2200" dirty="0">
                <a:effectLst/>
                <a:latin typeface="Century Gothic" panose="020B0502020202020204" pitchFamily="34" charset="0"/>
              </a:rPr>
              <a:t>Wyndham’s formula follows </a:t>
            </a:r>
            <a:r>
              <a:rPr lang="en-GB" sz="2200" dirty="0">
                <a:solidFill>
                  <a:srgbClr val="FFC000"/>
                </a:solidFill>
                <a:effectLst/>
                <a:latin typeface="Century Gothic" panose="020B0502020202020204" pitchFamily="34" charset="0"/>
              </a:rPr>
              <a:t>a person with no extraordinary powers of their own, </a:t>
            </a:r>
            <a:r>
              <a:rPr lang="en-GB" sz="2200" dirty="0">
                <a:effectLst/>
                <a:latin typeface="Century Gothic" panose="020B0502020202020204" pitchFamily="34" charset="0"/>
              </a:rPr>
              <a:t>as they narrate their encounter with some supposedly alien (and sometimes malevolent) being. </a:t>
            </a:r>
            <a:r>
              <a:rPr lang="en-GB" sz="2200" dirty="0">
                <a:solidFill>
                  <a:srgbClr val="FFC000"/>
                </a:solidFill>
                <a:effectLst/>
                <a:latin typeface="Century Gothic" panose="020B0502020202020204" pitchFamily="34" charset="0"/>
              </a:rPr>
              <a:t>Established authority figures </a:t>
            </a:r>
            <a:r>
              <a:rPr lang="en-GB" sz="2200" dirty="0">
                <a:effectLst/>
                <a:latin typeface="Century Gothic" panose="020B0502020202020204" pitchFamily="34" charset="0"/>
              </a:rPr>
              <a:t>working within science, politics, and the law </a:t>
            </a:r>
            <a:r>
              <a:rPr lang="en-GB" sz="2200" dirty="0">
                <a:solidFill>
                  <a:srgbClr val="FFC000"/>
                </a:solidFill>
                <a:effectLst/>
                <a:latin typeface="Century Gothic" panose="020B0502020202020204" pitchFamily="34" charset="0"/>
              </a:rPr>
              <a:t>resist any adaptation to the new situation, </a:t>
            </a:r>
            <a:r>
              <a:rPr lang="en-GB" sz="2200" dirty="0">
                <a:effectLst/>
                <a:latin typeface="Century Gothic" panose="020B0502020202020204" pitchFamily="34" charset="0"/>
              </a:rPr>
              <a:t>while academics enter to explain why humanity should be willing to adapt itself as a matter of survival. Wyndham’s works therefore repeatedly assert that life is an endless, violent struggle for dominance, a struggle which respectable society attempts to conceal.</a:t>
            </a:r>
          </a:p>
          <a:p>
            <a:pPr marL="400050" lvl="1" indent="0">
              <a:buNone/>
            </a:pPr>
            <a:endParaRPr lang="en-GB" sz="800" dirty="0">
              <a:effectLst/>
              <a:latin typeface="Century Gothic" panose="020B0502020202020204" pitchFamily="34" charset="0"/>
            </a:endParaRPr>
          </a:p>
          <a:p>
            <a:pPr marL="400050" lvl="1" indent="0">
              <a:buNone/>
            </a:pPr>
            <a:r>
              <a:rPr lang="en-GB" sz="2000" dirty="0">
                <a:effectLst/>
                <a:latin typeface="Century Gothic" panose="020B0502020202020204" pitchFamily="34" charset="0"/>
              </a:rPr>
              <a:t>Miles Link ‘“A Very Primitive Matter”: John Wyndham on Catastrophe and Survival’, </a:t>
            </a:r>
            <a:r>
              <a:rPr lang="en-GB" sz="2000" i="1" dirty="0">
                <a:effectLst/>
                <a:latin typeface="Century Gothic" panose="020B0502020202020204" pitchFamily="34" charset="0"/>
              </a:rPr>
              <a:t>The Irish Journal of Gothic and Horror Studie</a:t>
            </a:r>
            <a:r>
              <a:rPr lang="en-GB" sz="2000" dirty="0">
                <a:effectLst/>
                <a:latin typeface="Century Gothic" panose="020B0502020202020204" pitchFamily="34" charset="0"/>
              </a:rPr>
              <a:t>s 14 (Summer 2015) </a:t>
            </a:r>
          </a:p>
        </p:txBody>
      </p:sp>
    </p:spTree>
    <p:extLst>
      <p:ext uri="{BB962C8B-B14F-4D97-AF65-F5344CB8AC3E}">
        <p14:creationId xmlns:p14="http://schemas.microsoft.com/office/powerpoint/2010/main" val="3051184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0032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48BB3-7187-4787-974F-6AD5E3780E1F}"/>
              </a:ext>
            </a:extLst>
          </p:cNvPr>
          <p:cNvSpPr>
            <a:spLocks noGrp="1"/>
          </p:cNvSpPr>
          <p:nvPr>
            <p:ph type="title"/>
          </p:nvPr>
        </p:nvSpPr>
        <p:spPr>
          <a:xfrm>
            <a:off x="457200" y="274638"/>
            <a:ext cx="8229600" cy="562074"/>
          </a:xfrm>
        </p:spPr>
        <p:txBody>
          <a:bodyPr/>
          <a:lstStyle/>
          <a:p>
            <a:r>
              <a:rPr lang="en-GB" sz="3200" b="0" dirty="0">
                <a:solidFill>
                  <a:srgbClr val="FFC000"/>
                </a:solidFill>
                <a:effectLst/>
                <a:latin typeface="Felix Titling" panose="04060505060202020A04" pitchFamily="82" charset="0"/>
              </a:rPr>
              <a:t>The question of normality  </a:t>
            </a:r>
          </a:p>
        </p:txBody>
      </p:sp>
      <p:sp>
        <p:nvSpPr>
          <p:cNvPr id="3" name="Content Placeholder 2">
            <a:extLst>
              <a:ext uri="{FF2B5EF4-FFF2-40B4-BE49-F238E27FC236}">
                <a16:creationId xmlns:a16="http://schemas.microsoft.com/office/drawing/2014/main" id="{DC865B2D-2639-4BF0-BD86-3A8971DF90BE}"/>
              </a:ext>
            </a:extLst>
          </p:cNvPr>
          <p:cNvSpPr>
            <a:spLocks noGrp="1"/>
          </p:cNvSpPr>
          <p:nvPr>
            <p:ph idx="1"/>
          </p:nvPr>
        </p:nvSpPr>
        <p:spPr>
          <a:xfrm>
            <a:off x="347567" y="1052736"/>
            <a:ext cx="8448866" cy="5595273"/>
          </a:xfrm>
        </p:spPr>
        <p:txBody>
          <a:bodyPr/>
          <a:lstStyle/>
          <a:p>
            <a:pPr marL="0" indent="0">
              <a:buNone/>
            </a:pPr>
            <a:r>
              <a:rPr lang="en-GB" sz="2400" dirty="0">
                <a:effectLst/>
              </a:rPr>
              <a:t>'Darling, I know you didn't take to Landis, but he quite highly thought of, you know. He wouldn't say he's doubtful whether Matthew really needs help if he didn't mean it. We're both worried, but simply because we don’t understand: </a:t>
            </a:r>
            <a:r>
              <a:rPr lang="en-GB" sz="2400" dirty="0">
                <a:solidFill>
                  <a:srgbClr val="FFC000"/>
                </a:solidFill>
                <a:effectLst/>
              </a:rPr>
              <a:t>we're really no reason to think that this thing is unusual it is therefore harmful. </a:t>
            </a:r>
            <a:r>
              <a:rPr lang="en-GB" sz="2400" dirty="0">
                <a:effectLst/>
              </a:rPr>
              <a:t>I feel quite sure that if Landis had seen cause for alarm he'd have told us so.'</a:t>
            </a:r>
          </a:p>
          <a:p>
            <a:pPr marL="0" indent="0">
              <a:buNone/>
            </a:pPr>
            <a:r>
              <a:rPr lang="en-GB" sz="2400" dirty="0">
                <a:effectLst/>
              </a:rPr>
              <a:t>'I don't suppose he felt any. Matthew isn't his boy. He's just an unusual, rather puzzling case: quite interesting now, </a:t>
            </a:r>
            <a:r>
              <a:rPr lang="en-GB" sz="2400" dirty="0">
                <a:solidFill>
                  <a:srgbClr val="FFC000"/>
                </a:solidFill>
                <a:effectLst/>
              </a:rPr>
              <a:t>but if he became normal again he'd no longer be interesting.'</a:t>
            </a:r>
          </a:p>
          <a:p>
            <a:pPr marL="0" indent="0">
              <a:buNone/>
            </a:pPr>
            <a:r>
              <a:rPr lang="en-GB" sz="2400" dirty="0">
                <a:effectLst/>
              </a:rPr>
              <a:t>'Darling, that's a dreadful thing to imply. Besides, you know, </a:t>
            </a:r>
            <a:r>
              <a:rPr lang="en-GB" sz="2400" dirty="0">
                <a:solidFill>
                  <a:srgbClr val="FFC000"/>
                </a:solidFill>
                <a:effectLst/>
              </a:rPr>
              <a:t>Matthew isn’t abnormal: he's perfectly normal</a:t>
            </a:r>
            <a:r>
              <a:rPr lang="en-GB" sz="2400" dirty="0">
                <a:effectLst/>
              </a:rPr>
              <a:t>, but plus something - which is quite different.'</a:t>
            </a:r>
          </a:p>
          <a:p>
            <a:pPr marL="0" indent="0">
              <a:buNone/>
            </a:pPr>
            <a:r>
              <a:rPr lang="en-GB" sz="2400" dirty="0">
                <a:effectLst/>
              </a:rPr>
              <a:t>Mary gave me the look she keeps for hair-splitting, and some other forms of tiresomeness.</a:t>
            </a:r>
          </a:p>
          <a:p>
            <a:pPr marL="0" indent="0">
              <a:buNone/>
            </a:pPr>
            <a:endParaRPr lang="en-GB" sz="2400" dirty="0">
              <a:effectLst/>
            </a:endParaRPr>
          </a:p>
        </p:txBody>
      </p:sp>
    </p:spTree>
    <p:extLst>
      <p:ext uri="{BB962C8B-B14F-4D97-AF65-F5344CB8AC3E}">
        <p14:creationId xmlns:p14="http://schemas.microsoft.com/office/powerpoint/2010/main" val="282511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F079-1B22-474F-B8A2-2749FF9A7D97}"/>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rPr>
              <a:t>Devaluing the less dramatic </a:t>
            </a:r>
          </a:p>
        </p:txBody>
      </p:sp>
      <p:sp>
        <p:nvSpPr>
          <p:cNvPr id="3" name="Content Placeholder 2">
            <a:extLst>
              <a:ext uri="{FF2B5EF4-FFF2-40B4-BE49-F238E27FC236}">
                <a16:creationId xmlns:a16="http://schemas.microsoft.com/office/drawing/2014/main" id="{7698F87D-8004-465C-B986-31E3165BD8F4}"/>
              </a:ext>
            </a:extLst>
          </p:cNvPr>
          <p:cNvSpPr>
            <a:spLocks noGrp="1"/>
          </p:cNvSpPr>
          <p:nvPr>
            <p:ph idx="1"/>
          </p:nvPr>
        </p:nvSpPr>
        <p:spPr>
          <a:xfrm>
            <a:off x="457200" y="1772816"/>
            <a:ext cx="8229600" cy="4525963"/>
          </a:xfrm>
        </p:spPr>
        <p:txBody>
          <a:bodyPr/>
          <a:lstStyle/>
          <a:p>
            <a:pPr marL="0" indent="0">
              <a:buNone/>
            </a:pPr>
            <a:r>
              <a:rPr lang="en-GB" sz="2400" dirty="0">
                <a:effectLst/>
              </a:rPr>
              <a:t> </a:t>
            </a:r>
            <a:r>
              <a:rPr lang="en-GB" sz="2400" dirty="0">
                <a:effectLst/>
                <a:latin typeface="Century Gothic" panose="020B0502020202020204" pitchFamily="34" charset="0"/>
              </a:rPr>
              <a:t>For Aldiss to dismiss </a:t>
            </a:r>
            <a:r>
              <a:rPr lang="en-GB" sz="2400" i="1" dirty="0">
                <a:effectLst/>
                <a:latin typeface="Century Gothic" panose="020B0502020202020204" pitchFamily="34" charset="0"/>
              </a:rPr>
              <a:t>Triffids</a:t>
            </a:r>
            <a:r>
              <a:rPr lang="en-GB" sz="2400" dirty="0">
                <a:effectLst/>
                <a:latin typeface="Century Gothic" panose="020B0502020202020204" pitchFamily="34" charset="0"/>
              </a:rPr>
              <a:t> as ‘devoid of ideas’ is to suggest that ‘science fiction’ should be judged by an author’s novelty productions (which, in the last analysis, is the creation of new commodities for sale), rather than according to how such works reflect and are reflected in social processes. Such criteria mean that novels such as Wyndham’s, which exploit the uncertainties of an established order by introducing an antagonist that confounds that order, will be left undervalued. </a:t>
            </a:r>
          </a:p>
          <a:p>
            <a:pPr marL="0" indent="0">
              <a:buNone/>
            </a:pPr>
            <a:r>
              <a:rPr lang="en-GB" sz="2400" dirty="0">
                <a:effectLst/>
                <a:latin typeface="Century Gothic" panose="020B0502020202020204" pitchFamily="34" charset="0"/>
              </a:rPr>
              <a:t>	 </a:t>
            </a:r>
            <a:r>
              <a:rPr lang="en-GB" sz="2000" dirty="0">
                <a:effectLst/>
                <a:latin typeface="Century Gothic" panose="020B0502020202020204" pitchFamily="34" charset="0"/>
              </a:rPr>
              <a:t>Link </a:t>
            </a:r>
            <a:endParaRPr lang="en-GB" sz="2400" dirty="0">
              <a:effectLst/>
              <a:latin typeface="Century Gothic" panose="020B0502020202020204" pitchFamily="34" charset="0"/>
            </a:endParaRPr>
          </a:p>
        </p:txBody>
      </p:sp>
    </p:spTree>
    <p:extLst>
      <p:ext uri="{BB962C8B-B14F-4D97-AF65-F5344CB8AC3E}">
        <p14:creationId xmlns:p14="http://schemas.microsoft.com/office/powerpoint/2010/main" val="2182153980"/>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1117</TotalTime>
  <Words>3404</Words>
  <Application>Microsoft Office PowerPoint</Application>
  <PresentationFormat>On-screen Show (4:3)</PresentationFormat>
  <Paragraphs>107</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Century Gothic</vt:lpstr>
      <vt:lpstr>Felix Titling</vt:lpstr>
      <vt:lpstr>Garamond</vt:lpstr>
      <vt:lpstr>Palatino Linotype</vt:lpstr>
      <vt:lpstr>Perpetua Titling MT</vt:lpstr>
      <vt:lpstr>Times New Roman</vt:lpstr>
      <vt:lpstr>Wingdings</vt:lpstr>
      <vt:lpstr>Stream</vt:lpstr>
      <vt:lpstr>  John Wyndham   Chocky (1968)  Sci fi &amp; the evolution of communication </vt:lpstr>
      <vt:lpstr>PowerPoint Presentation</vt:lpstr>
      <vt:lpstr>Overall </vt:lpstr>
      <vt:lpstr>The strange heart of surburban normality</vt:lpstr>
      <vt:lpstr>Debates about the formation of the mind</vt:lpstr>
      <vt:lpstr>Science fiction </vt:lpstr>
      <vt:lpstr>Introducing ideas</vt:lpstr>
      <vt:lpstr>PowerPoint Presentation</vt:lpstr>
      <vt:lpstr>Wyndham &amp; history </vt:lpstr>
      <vt:lpstr>Possibilities of expansion and improvement</vt:lpstr>
      <vt:lpstr>The optimism of the late 1960s</vt:lpstr>
      <vt:lpstr>PowerPoint Presentation</vt:lpstr>
      <vt:lpstr>PowerPoint Presentation</vt:lpstr>
      <vt:lpstr>The return of Rousseau</vt:lpstr>
      <vt:lpstr>The potential of the child</vt:lpstr>
      <vt:lpstr>PowerPoint Presentation</vt:lpstr>
      <vt:lpstr>PowerPoint Presentation</vt:lpstr>
      <vt:lpstr>The potential of the ordinary / the normal</vt:lpstr>
      <vt:lpstr>gender &amp; androgyny</vt:lpstr>
      <vt:lpstr>gender</vt:lpstr>
      <vt:lpstr>‘ chocky : translating wyndham’s formula from social catastrophe to the family </vt:lpstr>
      <vt:lpstr>The question of normality  </vt:lpstr>
      <vt:lpstr>Devaluing the less dramatic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77</cp:revision>
  <dcterms:created xsi:type="dcterms:W3CDTF">1601-01-01T00:00:00Z</dcterms:created>
  <dcterms:modified xsi:type="dcterms:W3CDTF">2020-03-16T20:34:36Z</dcterms:modified>
</cp:coreProperties>
</file>