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AA0292-44EA-4B45-9BCD-9DCB69612306}" type="doc">
      <dgm:prSet loTypeId="urn:microsoft.com/office/officeart/2016/7/layout/BasicLinearProcessNumbered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3236EE1-611C-4E25-84FF-5BB99B64C795}">
      <dgm:prSet/>
      <dgm:spPr/>
      <dgm:t>
        <a:bodyPr/>
        <a:lstStyle/>
        <a:p>
          <a:r>
            <a:rPr lang="zh-CN" dirty="0"/>
            <a:t>中国更重视人们，比如建造胡同，这样他们就可以更加社交，</a:t>
          </a:r>
          <a:endParaRPr lang="en-US" dirty="0"/>
        </a:p>
      </dgm:t>
    </dgm:pt>
    <dgm:pt modelId="{1A33CB00-0F66-4F1E-8B05-C917060C5A88}" type="parTrans" cxnId="{48F021C4-E53C-474B-93F1-98CC1627D476}">
      <dgm:prSet/>
      <dgm:spPr/>
      <dgm:t>
        <a:bodyPr/>
        <a:lstStyle/>
        <a:p>
          <a:endParaRPr lang="en-US"/>
        </a:p>
      </dgm:t>
    </dgm:pt>
    <dgm:pt modelId="{07549378-5A10-4761-B6BA-818B8C392F6E}" type="sibTrans" cxnId="{48F021C4-E53C-474B-93F1-98CC1627D476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C0B1740C-BDF5-4361-87BA-7746DFDD84E3}">
      <dgm:prSet/>
      <dgm:spPr/>
      <dgm:t>
        <a:bodyPr/>
        <a:lstStyle/>
        <a:p>
          <a:r>
            <a:rPr lang="zh-CN"/>
            <a:t>我最喜欢中国的思维方式。</a:t>
          </a:r>
          <a:endParaRPr lang="en-US"/>
        </a:p>
      </dgm:t>
    </dgm:pt>
    <dgm:pt modelId="{91D0A893-23D7-4F80-A121-80B9704566D1}" type="parTrans" cxnId="{70149F89-AA35-4254-8399-AF6C3B001E4E}">
      <dgm:prSet/>
      <dgm:spPr/>
      <dgm:t>
        <a:bodyPr/>
        <a:lstStyle/>
        <a:p>
          <a:endParaRPr lang="en-US"/>
        </a:p>
      </dgm:t>
    </dgm:pt>
    <dgm:pt modelId="{EF4BBDB6-A65F-4EC4-8801-62A9E6F02B93}" type="sibTrans" cxnId="{70149F89-AA35-4254-8399-AF6C3B001E4E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82BB199F-32C5-4635-A7CF-0BE757CE911D}">
      <dgm:prSet/>
      <dgm:spPr/>
      <dgm:t>
        <a:bodyPr/>
        <a:lstStyle/>
        <a:p>
          <a:r>
            <a:rPr lang="zh-CN"/>
            <a:t>我们最终都是人， 但是我认为他们的思维方式不同</a:t>
          </a:r>
          <a:endParaRPr lang="en-US"/>
        </a:p>
      </dgm:t>
    </dgm:pt>
    <dgm:pt modelId="{11CDEBE9-92B8-4D5F-A82E-5C3EAA06264D}" type="parTrans" cxnId="{1402E349-70FB-41FA-ADB7-762A5A9C97F8}">
      <dgm:prSet/>
      <dgm:spPr/>
      <dgm:t>
        <a:bodyPr/>
        <a:lstStyle/>
        <a:p>
          <a:endParaRPr lang="en-US"/>
        </a:p>
      </dgm:t>
    </dgm:pt>
    <dgm:pt modelId="{FA9A3D4A-E7F8-4590-8FF6-C326F6F10372}" type="sibTrans" cxnId="{1402E349-70FB-41FA-ADB7-762A5A9C97F8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336004B3-E0A3-47AE-84D4-0FB9A5214225}" type="pres">
      <dgm:prSet presAssocID="{CEAA0292-44EA-4B45-9BCD-9DCB69612306}" presName="Name0" presStyleCnt="0">
        <dgm:presLayoutVars>
          <dgm:animLvl val="lvl"/>
          <dgm:resizeHandles val="exact"/>
        </dgm:presLayoutVars>
      </dgm:prSet>
      <dgm:spPr/>
    </dgm:pt>
    <dgm:pt modelId="{8B90ABD3-47F9-4BEA-A44C-F93F421624DA}" type="pres">
      <dgm:prSet presAssocID="{A3236EE1-611C-4E25-84FF-5BB99B64C795}" presName="compositeNode" presStyleCnt="0">
        <dgm:presLayoutVars>
          <dgm:bulletEnabled val="1"/>
        </dgm:presLayoutVars>
      </dgm:prSet>
      <dgm:spPr/>
    </dgm:pt>
    <dgm:pt modelId="{84D4ED8B-8855-454D-81DC-98423CED7CA9}" type="pres">
      <dgm:prSet presAssocID="{A3236EE1-611C-4E25-84FF-5BB99B64C795}" presName="bgRect" presStyleLbl="bgAccFollowNode1" presStyleIdx="0" presStyleCnt="3"/>
      <dgm:spPr/>
    </dgm:pt>
    <dgm:pt modelId="{BB0D73A8-5D45-4059-9530-D2EED5F42EDA}" type="pres">
      <dgm:prSet presAssocID="{07549378-5A10-4761-B6BA-818B8C392F6E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9FC345F5-7289-4EBB-9056-ED13612BD14F}" type="pres">
      <dgm:prSet presAssocID="{A3236EE1-611C-4E25-84FF-5BB99B64C795}" presName="bottomLine" presStyleLbl="alignNode1" presStyleIdx="1" presStyleCnt="6">
        <dgm:presLayoutVars/>
      </dgm:prSet>
      <dgm:spPr/>
    </dgm:pt>
    <dgm:pt modelId="{4BC1EC77-F5ED-4B6F-AC3B-2B9967DFDEEF}" type="pres">
      <dgm:prSet presAssocID="{A3236EE1-611C-4E25-84FF-5BB99B64C795}" presName="nodeText" presStyleLbl="bgAccFollowNode1" presStyleIdx="0" presStyleCnt="3">
        <dgm:presLayoutVars>
          <dgm:bulletEnabled val="1"/>
        </dgm:presLayoutVars>
      </dgm:prSet>
      <dgm:spPr/>
    </dgm:pt>
    <dgm:pt modelId="{872E43EF-A5BC-4699-8C3D-72C881A682DE}" type="pres">
      <dgm:prSet presAssocID="{07549378-5A10-4761-B6BA-818B8C392F6E}" presName="sibTrans" presStyleCnt="0"/>
      <dgm:spPr/>
    </dgm:pt>
    <dgm:pt modelId="{171393F7-F62D-4E30-A5FF-D5DDDFE875DE}" type="pres">
      <dgm:prSet presAssocID="{C0B1740C-BDF5-4361-87BA-7746DFDD84E3}" presName="compositeNode" presStyleCnt="0">
        <dgm:presLayoutVars>
          <dgm:bulletEnabled val="1"/>
        </dgm:presLayoutVars>
      </dgm:prSet>
      <dgm:spPr/>
    </dgm:pt>
    <dgm:pt modelId="{1B3AB7E8-B351-4922-8EA9-16BD652A16D2}" type="pres">
      <dgm:prSet presAssocID="{C0B1740C-BDF5-4361-87BA-7746DFDD84E3}" presName="bgRect" presStyleLbl="bgAccFollowNode1" presStyleIdx="1" presStyleCnt="3"/>
      <dgm:spPr/>
    </dgm:pt>
    <dgm:pt modelId="{A83320A1-FFE3-4C32-8679-F675D5B4E455}" type="pres">
      <dgm:prSet presAssocID="{EF4BBDB6-A65F-4EC4-8801-62A9E6F02B93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8959AE13-5E7B-4D20-B7CD-DBC205187AF1}" type="pres">
      <dgm:prSet presAssocID="{C0B1740C-BDF5-4361-87BA-7746DFDD84E3}" presName="bottomLine" presStyleLbl="alignNode1" presStyleIdx="3" presStyleCnt="6">
        <dgm:presLayoutVars/>
      </dgm:prSet>
      <dgm:spPr/>
    </dgm:pt>
    <dgm:pt modelId="{3E320E46-C69A-4480-A0EE-E41768903056}" type="pres">
      <dgm:prSet presAssocID="{C0B1740C-BDF5-4361-87BA-7746DFDD84E3}" presName="nodeText" presStyleLbl="bgAccFollowNode1" presStyleIdx="1" presStyleCnt="3">
        <dgm:presLayoutVars>
          <dgm:bulletEnabled val="1"/>
        </dgm:presLayoutVars>
      </dgm:prSet>
      <dgm:spPr/>
    </dgm:pt>
    <dgm:pt modelId="{6E606EF0-B73F-40F8-948F-86DA3DB00305}" type="pres">
      <dgm:prSet presAssocID="{EF4BBDB6-A65F-4EC4-8801-62A9E6F02B93}" presName="sibTrans" presStyleCnt="0"/>
      <dgm:spPr/>
    </dgm:pt>
    <dgm:pt modelId="{2C1A2507-5090-4C80-8C7E-4BC8E6454A35}" type="pres">
      <dgm:prSet presAssocID="{82BB199F-32C5-4635-A7CF-0BE757CE911D}" presName="compositeNode" presStyleCnt="0">
        <dgm:presLayoutVars>
          <dgm:bulletEnabled val="1"/>
        </dgm:presLayoutVars>
      </dgm:prSet>
      <dgm:spPr/>
    </dgm:pt>
    <dgm:pt modelId="{D8BCA4FE-B962-4EBD-931E-37B29AD13BDB}" type="pres">
      <dgm:prSet presAssocID="{82BB199F-32C5-4635-A7CF-0BE757CE911D}" presName="bgRect" presStyleLbl="bgAccFollowNode1" presStyleIdx="2" presStyleCnt="3"/>
      <dgm:spPr/>
    </dgm:pt>
    <dgm:pt modelId="{2B4C5B2A-29E5-4A50-BC2E-95E5BF403A19}" type="pres">
      <dgm:prSet presAssocID="{FA9A3D4A-E7F8-4590-8FF6-C326F6F10372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F4F5B295-5F42-4AB2-8959-7B5B746288B3}" type="pres">
      <dgm:prSet presAssocID="{82BB199F-32C5-4635-A7CF-0BE757CE911D}" presName="bottomLine" presStyleLbl="alignNode1" presStyleIdx="5" presStyleCnt="6">
        <dgm:presLayoutVars/>
      </dgm:prSet>
      <dgm:spPr/>
    </dgm:pt>
    <dgm:pt modelId="{DD5D953E-F1CA-4AF3-8F86-8FD6839990FE}" type="pres">
      <dgm:prSet presAssocID="{82BB199F-32C5-4635-A7CF-0BE757CE911D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28D7EB46-5D94-45B5-99C4-745C1AEE95B8}" type="presOf" srcId="{A3236EE1-611C-4E25-84FF-5BB99B64C795}" destId="{84D4ED8B-8855-454D-81DC-98423CED7CA9}" srcOrd="0" destOrd="0" presId="urn:microsoft.com/office/officeart/2016/7/layout/BasicLinearProcessNumbered"/>
    <dgm:cxn modelId="{1402E349-70FB-41FA-ADB7-762A5A9C97F8}" srcId="{CEAA0292-44EA-4B45-9BCD-9DCB69612306}" destId="{82BB199F-32C5-4635-A7CF-0BE757CE911D}" srcOrd="2" destOrd="0" parTransId="{11CDEBE9-92B8-4D5F-A82E-5C3EAA06264D}" sibTransId="{FA9A3D4A-E7F8-4590-8FF6-C326F6F10372}"/>
    <dgm:cxn modelId="{A5C5E84A-7E5F-47D3-B710-908BD4DF56B7}" type="presOf" srcId="{EF4BBDB6-A65F-4EC4-8801-62A9E6F02B93}" destId="{A83320A1-FFE3-4C32-8679-F675D5B4E455}" srcOrd="0" destOrd="0" presId="urn:microsoft.com/office/officeart/2016/7/layout/BasicLinearProcessNumbered"/>
    <dgm:cxn modelId="{88E66772-437C-48C1-A715-14FE3E91B03F}" type="presOf" srcId="{07549378-5A10-4761-B6BA-818B8C392F6E}" destId="{BB0D73A8-5D45-4059-9530-D2EED5F42EDA}" srcOrd="0" destOrd="0" presId="urn:microsoft.com/office/officeart/2016/7/layout/BasicLinearProcessNumbered"/>
    <dgm:cxn modelId="{F11E7D72-4D36-4D66-AB08-A91C01D2D1D5}" type="presOf" srcId="{FA9A3D4A-E7F8-4590-8FF6-C326F6F10372}" destId="{2B4C5B2A-29E5-4A50-BC2E-95E5BF403A19}" srcOrd="0" destOrd="0" presId="urn:microsoft.com/office/officeart/2016/7/layout/BasicLinearProcessNumbered"/>
    <dgm:cxn modelId="{ED3A6653-C500-49CE-9DD7-7A131E2D9FE3}" type="presOf" srcId="{C0B1740C-BDF5-4361-87BA-7746DFDD84E3}" destId="{3E320E46-C69A-4480-A0EE-E41768903056}" srcOrd="1" destOrd="0" presId="urn:microsoft.com/office/officeart/2016/7/layout/BasicLinearProcessNumbered"/>
    <dgm:cxn modelId="{70149F89-AA35-4254-8399-AF6C3B001E4E}" srcId="{CEAA0292-44EA-4B45-9BCD-9DCB69612306}" destId="{C0B1740C-BDF5-4361-87BA-7746DFDD84E3}" srcOrd="1" destOrd="0" parTransId="{91D0A893-23D7-4F80-A121-80B9704566D1}" sibTransId="{EF4BBDB6-A65F-4EC4-8801-62A9E6F02B93}"/>
    <dgm:cxn modelId="{E30D90AE-CC91-4122-B3B1-ACA7D5F48570}" type="presOf" srcId="{82BB199F-32C5-4635-A7CF-0BE757CE911D}" destId="{D8BCA4FE-B962-4EBD-931E-37B29AD13BDB}" srcOrd="0" destOrd="0" presId="urn:microsoft.com/office/officeart/2016/7/layout/BasicLinearProcessNumbered"/>
    <dgm:cxn modelId="{48F021C4-E53C-474B-93F1-98CC1627D476}" srcId="{CEAA0292-44EA-4B45-9BCD-9DCB69612306}" destId="{A3236EE1-611C-4E25-84FF-5BB99B64C795}" srcOrd="0" destOrd="0" parTransId="{1A33CB00-0F66-4F1E-8B05-C917060C5A88}" sibTransId="{07549378-5A10-4761-B6BA-818B8C392F6E}"/>
    <dgm:cxn modelId="{8D94E4CC-2622-4331-92D8-89CC9981221C}" type="presOf" srcId="{A3236EE1-611C-4E25-84FF-5BB99B64C795}" destId="{4BC1EC77-F5ED-4B6F-AC3B-2B9967DFDEEF}" srcOrd="1" destOrd="0" presId="urn:microsoft.com/office/officeart/2016/7/layout/BasicLinearProcessNumbered"/>
    <dgm:cxn modelId="{D1D963DE-4E71-4670-A6AA-32DF1640D0B8}" type="presOf" srcId="{82BB199F-32C5-4635-A7CF-0BE757CE911D}" destId="{DD5D953E-F1CA-4AF3-8F86-8FD6839990FE}" srcOrd="1" destOrd="0" presId="urn:microsoft.com/office/officeart/2016/7/layout/BasicLinearProcessNumbered"/>
    <dgm:cxn modelId="{4AE79FEA-CC7F-45CB-AA25-EB93EE2D15F8}" type="presOf" srcId="{CEAA0292-44EA-4B45-9BCD-9DCB69612306}" destId="{336004B3-E0A3-47AE-84D4-0FB9A5214225}" srcOrd="0" destOrd="0" presId="urn:microsoft.com/office/officeart/2016/7/layout/BasicLinearProcessNumbered"/>
    <dgm:cxn modelId="{4462E4EA-8A07-4CBC-9EC8-4C42E321DD87}" type="presOf" srcId="{C0B1740C-BDF5-4361-87BA-7746DFDD84E3}" destId="{1B3AB7E8-B351-4922-8EA9-16BD652A16D2}" srcOrd="0" destOrd="0" presId="urn:microsoft.com/office/officeart/2016/7/layout/BasicLinearProcessNumbered"/>
    <dgm:cxn modelId="{BBD4F332-328F-468F-9404-D2295822FDA9}" type="presParOf" srcId="{336004B3-E0A3-47AE-84D4-0FB9A5214225}" destId="{8B90ABD3-47F9-4BEA-A44C-F93F421624DA}" srcOrd="0" destOrd="0" presId="urn:microsoft.com/office/officeart/2016/7/layout/BasicLinearProcessNumbered"/>
    <dgm:cxn modelId="{6EAE2A95-0F92-47FF-8B27-EDA319E88153}" type="presParOf" srcId="{8B90ABD3-47F9-4BEA-A44C-F93F421624DA}" destId="{84D4ED8B-8855-454D-81DC-98423CED7CA9}" srcOrd="0" destOrd="0" presId="urn:microsoft.com/office/officeart/2016/7/layout/BasicLinearProcessNumbered"/>
    <dgm:cxn modelId="{DFD4EBB5-6FD9-4931-B405-1DE0688B8D8C}" type="presParOf" srcId="{8B90ABD3-47F9-4BEA-A44C-F93F421624DA}" destId="{BB0D73A8-5D45-4059-9530-D2EED5F42EDA}" srcOrd="1" destOrd="0" presId="urn:microsoft.com/office/officeart/2016/7/layout/BasicLinearProcessNumbered"/>
    <dgm:cxn modelId="{41F1FBA2-A8E1-4078-999D-F66837A663C8}" type="presParOf" srcId="{8B90ABD3-47F9-4BEA-A44C-F93F421624DA}" destId="{9FC345F5-7289-4EBB-9056-ED13612BD14F}" srcOrd="2" destOrd="0" presId="urn:microsoft.com/office/officeart/2016/7/layout/BasicLinearProcessNumbered"/>
    <dgm:cxn modelId="{63781D05-E065-4434-A207-03A7531F3F92}" type="presParOf" srcId="{8B90ABD3-47F9-4BEA-A44C-F93F421624DA}" destId="{4BC1EC77-F5ED-4B6F-AC3B-2B9967DFDEEF}" srcOrd="3" destOrd="0" presId="urn:microsoft.com/office/officeart/2016/7/layout/BasicLinearProcessNumbered"/>
    <dgm:cxn modelId="{94434812-56BE-4D4B-9EFC-54B251A2FB5E}" type="presParOf" srcId="{336004B3-E0A3-47AE-84D4-0FB9A5214225}" destId="{872E43EF-A5BC-4699-8C3D-72C881A682DE}" srcOrd="1" destOrd="0" presId="urn:microsoft.com/office/officeart/2016/7/layout/BasicLinearProcessNumbered"/>
    <dgm:cxn modelId="{B4B22D4F-8273-45DB-B2AC-088F8B2DDED3}" type="presParOf" srcId="{336004B3-E0A3-47AE-84D4-0FB9A5214225}" destId="{171393F7-F62D-4E30-A5FF-D5DDDFE875DE}" srcOrd="2" destOrd="0" presId="urn:microsoft.com/office/officeart/2016/7/layout/BasicLinearProcessNumbered"/>
    <dgm:cxn modelId="{37D24252-E4DC-4B0C-A1CD-B779A6530B5B}" type="presParOf" srcId="{171393F7-F62D-4E30-A5FF-D5DDDFE875DE}" destId="{1B3AB7E8-B351-4922-8EA9-16BD652A16D2}" srcOrd="0" destOrd="0" presId="urn:microsoft.com/office/officeart/2016/7/layout/BasicLinearProcessNumbered"/>
    <dgm:cxn modelId="{3E155422-E208-401F-A8F7-C92D33BA5FB4}" type="presParOf" srcId="{171393F7-F62D-4E30-A5FF-D5DDDFE875DE}" destId="{A83320A1-FFE3-4C32-8679-F675D5B4E455}" srcOrd="1" destOrd="0" presId="urn:microsoft.com/office/officeart/2016/7/layout/BasicLinearProcessNumbered"/>
    <dgm:cxn modelId="{1430E38B-4AFC-4C2A-AAE8-567F8086D54F}" type="presParOf" srcId="{171393F7-F62D-4E30-A5FF-D5DDDFE875DE}" destId="{8959AE13-5E7B-4D20-B7CD-DBC205187AF1}" srcOrd="2" destOrd="0" presId="urn:microsoft.com/office/officeart/2016/7/layout/BasicLinearProcessNumbered"/>
    <dgm:cxn modelId="{0252DF68-984A-487B-8D47-C7EEF2563308}" type="presParOf" srcId="{171393F7-F62D-4E30-A5FF-D5DDDFE875DE}" destId="{3E320E46-C69A-4480-A0EE-E41768903056}" srcOrd="3" destOrd="0" presId="urn:microsoft.com/office/officeart/2016/7/layout/BasicLinearProcessNumbered"/>
    <dgm:cxn modelId="{86758C37-5382-42BC-8972-5E927B483C7B}" type="presParOf" srcId="{336004B3-E0A3-47AE-84D4-0FB9A5214225}" destId="{6E606EF0-B73F-40F8-948F-86DA3DB00305}" srcOrd="3" destOrd="0" presId="urn:microsoft.com/office/officeart/2016/7/layout/BasicLinearProcessNumbered"/>
    <dgm:cxn modelId="{82763F5F-64BB-4B33-848B-29FF2ED35B71}" type="presParOf" srcId="{336004B3-E0A3-47AE-84D4-0FB9A5214225}" destId="{2C1A2507-5090-4C80-8C7E-4BC8E6454A35}" srcOrd="4" destOrd="0" presId="urn:microsoft.com/office/officeart/2016/7/layout/BasicLinearProcessNumbered"/>
    <dgm:cxn modelId="{1FB2C221-080E-4826-B0B0-BE13B508817B}" type="presParOf" srcId="{2C1A2507-5090-4C80-8C7E-4BC8E6454A35}" destId="{D8BCA4FE-B962-4EBD-931E-37B29AD13BDB}" srcOrd="0" destOrd="0" presId="urn:microsoft.com/office/officeart/2016/7/layout/BasicLinearProcessNumbered"/>
    <dgm:cxn modelId="{5EE3EE16-B731-4651-922B-ACD1C268CB9F}" type="presParOf" srcId="{2C1A2507-5090-4C80-8C7E-4BC8E6454A35}" destId="{2B4C5B2A-29E5-4A50-BC2E-95E5BF403A19}" srcOrd="1" destOrd="0" presId="urn:microsoft.com/office/officeart/2016/7/layout/BasicLinearProcessNumbered"/>
    <dgm:cxn modelId="{A29EBF28-711D-4B90-B278-6C5237A80AC5}" type="presParOf" srcId="{2C1A2507-5090-4C80-8C7E-4BC8E6454A35}" destId="{F4F5B295-5F42-4AB2-8959-7B5B746288B3}" srcOrd="2" destOrd="0" presId="urn:microsoft.com/office/officeart/2016/7/layout/BasicLinearProcessNumbered"/>
    <dgm:cxn modelId="{172E7D17-55D8-4ED8-91BB-A54948DD16AC}" type="presParOf" srcId="{2C1A2507-5090-4C80-8C7E-4BC8E6454A35}" destId="{DD5D953E-F1CA-4AF3-8F86-8FD6839990FE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D4ED8B-8855-454D-81DC-98423CED7CA9}">
      <dsp:nvSpPr>
        <dsp:cNvPr id="0" name=""/>
        <dsp:cNvSpPr/>
      </dsp:nvSpPr>
      <dsp:spPr>
        <a:xfrm>
          <a:off x="0" y="1132383"/>
          <a:ext cx="2029023" cy="2840632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91" tIns="330200" rIns="158191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sz="1600" kern="1200" dirty="0"/>
            <a:t>中国更重视人们，比如建造胡同，这样他们就可以更加社交，</a:t>
          </a:r>
          <a:endParaRPr lang="en-US" sz="1600" kern="1200" dirty="0"/>
        </a:p>
      </dsp:txBody>
      <dsp:txXfrm>
        <a:off x="0" y="2211824"/>
        <a:ext cx="2029023" cy="1704379"/>
      </dsp:txXfrm>
    </dsp:sp>
    <dsp:sp modelId="{BB0D73A8-5D45-4059-9530-D2EED5F42EDA}">
      <dsp:nvSpPr>
        <dsp:cNvPr id="0" name=""/>
        <dsp:cNvSpPr/>
      </dsp:nvSpPr>
      <dsp:spPr>
        <a:xfrm>
          <a:off x="588416" y="1416446"/>
          <a:ext cx="852189" cy="85218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6440" tIns="12700" rIns="66440" bIns="1270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1</a:t>
          </a:r>
        </a:p>
      </dsp:txBody>
      <dsp:txXfrm>
        <a:off x="713216" y="1541246"/>
        <a:ext cx="602589" cy="602589"/>
      </dsp:txXfrm>
    </dsp:sp>
    <dsp:sp modelId="{9FC345F5-7289-4EBB-9056-ED13612BD14F}">
      <dsp:nvSpPr>
        <dsp:cNvPr id="0" name=""/>
        <dsp:cNvSpPr/>
      </dsp:nvSpPr>
      <dsp:spPr>
        <a:xfrm>
          <a:off x="0" y="3972944"/>
          <a:ext cx="2029023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B3AB7E8-B351-4922-8EA9-16BD652A16D2}">
      <dsp:nvSpPr>
        <dsp:cNvPr id="0" name=""/>
        <dsp:cNvSpPr/>
      </dsp:nvSpPr>
      <dsp:spPr>
        <a:xfrm>
          <a:off x="2231925" y="1132383"/>
          <a:ext cx="2029023" cy="2840632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91" tIns="330200" rIns="158191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sz="1600" kern="1200"/>
            <a:t>我最喜欢中国的思维方式。</a:t>
          </a:r>
          <a:endParaRPr lang="en-US" sz="1600" kern="1200"/>
        </a:p>
      </dsp:txBody>
      <dsp:txXfrm>
        <a:off x="2231925" y="2211824"/>
        <a:ext cx="2029023" cy="1704379"/>
      </dsp:txXfrm>
    </dsp:sp>
    <dsp:sp modelId="{A83320A1-FFE3-4C32-8679-F675D5B4E455}">
      <dsp:nvSpPr>
        <dsp:cNvPr id="0" name=""/>
        <dsp:cNvSpPr/>
      </dsp:nvSpPr>
      <dsp:spPr>
        <a:xfrm>
          <a:off x="2820342" y="1416446"/>
          <a:ext cx="852189" cy="85218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6440" tIns="12700" rIns="66440" bIns="1270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2</a:t>
          </a:r>
        </a:p>
      </dsp:txBody>
      <dsp:txXfrm>
        <a:off x="2945142" y="1541246"/>
        <a:ext cx="602589" cy="602589"/>
      </dsp:txXfrm>
    </dsp:sp>
    <dsp:sp modelId="{8959AE13-5E7B-4D20-B7CD-DBC205187AF1}">
      <dsp:nvSpPr>
        <dsp:cNvPr id="0" name=""/>
        <dsp:cNvSpPr/>
      </dsp:nvSpPr>
      <dsp:spPr>
        <a:xfrm>
          <a:off x="2231925" y="3972944"/>
          <a:ext cx="2029023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8BCA4FE-B962-4EBD-931E-37B29AD13BDB}">
      <dsp:nvSpPr>
        <dsp:cNvPr id="0" name=""/>
        <dsp:cNvSpPr/>
      </dsp:nvSpPr>
      <dsp:spPr>
        <a:xfrm>
          <a:off x="4463851" y="1132383"/>
          <a:ext cx="2029023" cy="2840632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91" tIns="330200" rIns="158191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sz="1600" kern="1200"/>
            <a:t>我们最终都是人， 但是我认为他们的思维方式不同</a:t>
          </a:r>
          <a:endParaRPr lang="en-US" sz="1600" kern="1200"/>
        </a:p>
      </dsp:txBody>
      <dsp:txXfrm>
        <a:off x="4463851" y="2211824"/>
        <a:ext cx="2029023" cy="1704379"/>
      </dsp:txXfrm>
    </dsp:sp>
    <dsp:sp modelId="{2B4C5B2A-29E5-4A50-BC2E-95E5BF403A19}">
      <dsp:nvSpPr>
        <dsp:cNvPr id="0" name=""/>
        <dsp:cNvSpPr/>
      </dsp:nvSpPr>
      <dsp:spPr>
        <a:xfrm>
          <a:off x="5052268" y="1416446"/>
          <a:ext cx="852189" cy="85218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6440" tIns="12700" rIns="66440" bIns="1270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3</a:t>
          </a:r>
        </a:p>
      </dsp:txBody>
      <dsp:txXfrm>
        <a:off x="5177068" y="1541246"/>
        <a:ext cx="602589" cy="602589"/>
      </dsp:txXfrm>
    </dsp:sp>
    <dsp:sp modelId="{F4F5B295-5F42-4AB2-8959-7B5B746288B3}">
      <dsp:nvSpPr>
        <dsp:cNvPr id="0" name=""/>
        <dsp:cNvSpPr/>
      </dsp:nvSpPr>
      <dsp:spPr>
        <a:xfrm>
          <a:off x="4463851" y="3972944"/>
          <a:ext cx="2029023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75C31-CB5B-4CEB-B249-B87C2578CD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DE4651-1CB8-4104-8317-68C692CCBE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Click to edit Master subtitle style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0D7C66-5425-4EF4-B527-CC4FFB44B7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CFB03-47EC-4053-A0E3-53EE932A6896}" type="datetimeFigureOut">
              <a:rPr lang="zh-CN" altLang="en-US" smtClean="0"/>
              <a:t>2019/2/2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850E90-DD61-4499-8484-BFB78128CC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408C46-AA41-48D1-B1D3-7F3274DA34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34A01-B495-472C-BDAE-A11D78D74AD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202633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4BE6A-5E82-459F-B684-72A262A471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D5CA6B-F046-4BBA-9C17-E8D079AC55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02170-64B0-4941-948F-4882F66AD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CFB03-47EC-4053-A0E3-53EE932A6896}" type="datetimeFigureOut">
              <a:rPr lang="zh-CN" altLang="en-US" smtClean="0"/>
              <a:t>2019/2/2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F92723-4489-44EB-A41C-8BE6B9960B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554B1F-A588-46F6-988C-B524E99B91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34A01-B495-472C-BDAE-A11D78D74AD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713744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994DB-7F72-43EE-9030-8DD9DDF29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D74DC8-42A1-42A8-8E18-8137E00DE1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altLang="zh-CN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809B54-C36D-4BDA-816A-57A0260C4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CFB03-47EC-4053-A0E3-53EE932A6896}" type="datetimeFigureOut">
              <a:rPr lang="zh-CN" altLang="en-US" smtClean="0"/>
              <a:t>2019/2/2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720774-AB00-49F3-A2F2-54CE68315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94CDCC-8442-4CA4-B449-10E024B50A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34A01-B495-472C-BDAE-A11D78D74AD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517498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C1A56-1A56-4831-974B-755EC16DBE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3696F6-9849-4DC7-9078-30933B3F92F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6C9A23-07EC-4FE2-8123-BBB4B5C81B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E2F662-0EEF-4026-9C99-B0CF47588C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CFB03-47EC-4053-A0E3-53EE932A6896}" type="datetimeFigureOut">
              <a:rPr lang="zh-CN" altLang="en-US" smtClean="0"/>
              <a:t>2019/2/2</a:t>
            </a:fld>
            <a:endParaRPr lang="zh-CN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25B0F0-157F-4038-8A3F-9A6609857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7BD19F-96B5-4851-A85D-E6F6FE6E71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34A01-B495-472C-BDAE-A11D78D74AD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66265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CF8DE-AD98-4470-95D1-D215E7BED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3124B4-08BE-4A9F-A63A-0D4ABC1ACA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4F70A5-FCD9-4A84-B2D1-8F0D37A35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E0E8D18-975E-4D9F-99CF-337094154CB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FAC4E7-17C7-4501-8BEA-3F64C794A6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D90E61-5D26-4991-A76C-E487B45CC8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CFB03-47EC-4053-A0E3-53EE932A6896}" type="datetimeFigureOut">
              <a:rPr lang="zh-CN" altLang="en-US" smtClean="0"/>
              <a:t>2019/2/2</a:t>
            </a:fld>
            <a:endParaRPr lang="zh-CN" alt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A13D5B-72BB-413F-9260-A78A728B6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92CE049-2E11-4F6E-A10A-8C202B8C5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34A01-B495-472C-BDAE-A11D78D74AD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525682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7230B-0917-44DA-A2CC-0D10DF68FC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CCF298-CCCF-4EA9-8C92-7C2860B899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CFB03-47EC-4053-A0E3-53EE932A6896}" type="datetimeFigureOut">
              <a:rPr lang="zh-CN" altLang="en-US" smtClean="0"/>
              <a:t>2019/2/2</a:t>
            </a:fld>
            <a:endParaRPr lang="zh-CN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F6191A-CBFC-425A-911A-042763DB30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BBB846-56EA-47FD-82BF-04A25FC89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34A01-B495-472C-BDAE-A11D78D74AD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726110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4B4E47A-D347-494B-ACDA-3FF9DB85FD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CFB03-47EC-4053-A0E3-53EE932A6896}" type="datetimeFigureOut">
              <a:rPr lang="zh-CN" altLang="en-US" smtClean="0"/>
              <a:t>2019/2/2</a:t>
            </a:fld>
            <a:endParaRPr lang="zh-CN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8B51627-FE50-4201-B38E-D552367CA5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31BFF4-42BA-4862-94C3-2CBCF9D85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34A01-B495-472C-BDAE-A11D78D74AD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921890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5E6EA-77AF-4CAC-A1D0-BDCB256DA2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768AFC-5270-48F9-B3BC-FE32255C9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2803C7-D9B2-4430-8E80-26A1738FBE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D1F6F9-C60B-4ED9-B0D4-E07D47FD5E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CFB03-47EC-4053-A0E3-53EE932A6896}" type="datetimeFigureOut">
              <a:rPr lang="zh-CN" altLang="en-US" smtClean="0"/>
              <a:t>2019/2/2</a:t>
            </a:fld>
            <a:endParaRPr lang="zh-CN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354765-CF96-40FD-A969-435A9343B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26656D-EEBC-4B48-8221-E22006518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34A01-B495-472C-BDAE-A11D78D74AD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618731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8AE7B-AC0D-4BE9-8731-90DA5EF039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0313F96-0615-4636-91A2-D5CFC534F5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33D83E-4F1F-4EB5-B9EF-23BA714659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E078CC-DE5C-46F6-8026-414993B4F4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CFB03-47EC-4053-A0E3-53EE932A6896}" type="datetimeFigureOut">
              <a:rPr lang="zh-CN" altLang="en-US" smtClean="0"/>
              <a:t>2019/2/2</a:t>
            </a:fld>
            <a:endParaRPr lang="zh-CN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1E912E-8835-4261-A448-5F4E3A873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7753B3-7C9E-4359-BC07-1F9C1C3B91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34A01-B495-472C-BDAE-A11D78D74AD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82767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20D19-790D-40AD-BC43-BBEA1AA947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22AC11-4C9D-4D38-9AC3-C35908A09A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D3B8E6-5D96-4F7D-BEEA-C6BB734425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CFB03-47EC-4053-A0E3-53EE932A6896}" type="datetimeFigureOut">
              <a:rPr lang="zh-CN" altLang="en-US" smtClean="0"/>
              <a:t>2019/2/2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2D73D3-2610-45F1-9708-5EA363848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28A37E-F8DC-4E66-AFE6-19CA1D4D78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34A01-B495-472C-BDAE-A11D78D74AD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224416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78FB7B-170A-47A2-956C-F6DDF638E0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C266DD-06DC-4184-94EE-6794D70C71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125DA7-AF26-4CA0-9DAD-9202115E8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CFB03-47EC-4053-A0E3-53EE932A6896}" type="datetimeFigureOut">
              <a:rPr lang="zh-CN" altLang="en-US" smtClean="0"/>
              <a:t>2019/2/2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2E76A4-7D37-47D7-8FE0-63DD499DDA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F07B5E-12DB-4CBF-984D-D7A0F7051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34A01-B495-472C-BDAE-A11D78D74AD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086998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9F9B06-0253-49F9-A05F-DC891DCB9E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FD369A-63C3-4BD4-826A-33B079592E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9D29FD-19A2-47A9-B93C-C196FE02DA2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CCFB03-47EC-4053-A0E3-53EE932A6896}" type="datetimeFigureOut">
              <a:rPr lang="zh-CN" altLang="en-US" smtClean="0"/>
              <a:t>2019/2/2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2CF7FD-2486-460C-B151-347E3D9CD32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5FD8AA-EE40-4609-8244-C7D900D5A3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634A01-B495-472C-BDAE-A11D78D74AD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957367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291C0-14DE-4E36-BCEA-CD16307666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9113" y="1122363"/>
            <a:ext cx="11198087" cy="2387600"/>
          </a:xfrm>
        </p:spPr>
        <p:txBody>
          <a:bodyPr/>
          <a:lstStyle/>
          <a:p>
            <a:r>
              <a:rPr lang="zh-CN" altLang="zh-CN" dirty="0">
                <a:solidFill>
                  <a:schemeClr val="bg1"/>
                </a:solidFill>
              </a:rPr>
              <a:t>浅谈英国人和中国人的思维方式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D686EB-DF0B-4E6A-9063-7B387A52DAE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018493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2CB8A9-5D60-4BD4-983B-58E60D9131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98" y="1396289"/>
            <a:ext cx="6387102" cy="1325563"/>
          </a:xfrm>
        </p:spPr>
        <p:txBody>
          <a:bodyPr>
            <a:normAutofit/>
          </a:bodyPr>
          <a:lstStyle/>
          <a:p>
            <a:r>
              <a:rPr lang="zh-CN" altLang="en-US" dirty="0"/>
              <a:t>家的重要性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FAD946-F043-4765-A2BD-F56B58EDE0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542" y="2871982"/>
            <a:ext cx="6382657" cy="3181684"/>
          </a:xfrm>
        </p:spPr>
        <p:txBody>
          <a:bodyPr anchor="t">
            <a:normAutofit/>
          </a:bodyPr>
          <a:lstStyle/>
          <a:p>
            <a:r>
              <a:rPr lang="zh-CN" altLang="zh-CN" sz="2400" dirty="0"/>
              <a:t>在中国，旧村建这样的 </a:t>
            </a:r>
            <a:endParaRPr lang="en-US" altLang="zh-CN" sz="2400" dirty="0"/>
          </a:p>
          <a:p>
            <a:r>
              <a:rPr lang="zh-CN" altLang="zh-CN" sz="2400" dirty="0"/>
              <a:t>每个人都认识每个人</a:t>
            </a:r>
            <a:r>
              <a:rPr lang="zh-CN" altLang="en-US" sz="2400" dirty="0"/>
              <a:t>，所以它创建了一个社区</a:t>
            </a:r>
            <a:endParaRPr lang="en-US" altLang="zh-CN" sz="2400" dirty="0"/>
          </a:p>
          <a:p>
            <a:endParaRPr lang="en-US" altLang="zh-CN" sz="2400" dirty="0"/>
          </a:p>
          <a:p>
            <a:endParaRPr lang="en-US" altLang="zh-CN" sz="2400" dirty="0"/>
          </a:p>
          <a:p>
            <a:r>
              <a:rPr lang="zh-CN" altLang="en-US" sz="2400" dirty="0"/>
              <a:t>在英国，</a:t>
            </a:r>
            <a:r>
              <a:rPr lang="zh-CN" altLang="zh-CN" sz="2400" dirty="0"/>
              <a:t>每个人分开居住</a:t>
            </a:r>
            <a:endParaRPr lang="en-US" altLang="zh-CN" sz="2400" dirty="0"/>
          </a:p>
          <a:p>
            <a:r>
              <a:rPr lang="zh-CN" altLang="zh-CN" sz="2400" dirty="0"/>
              <a:t>大多数人都有自己的花园</a:t>
            </a:r>
            <a:r>
              <a:rPr lang="en-US" altLang="zh-CN" sz="2400" dirty="0"/>
              <a:t>, </a:t>
            </a:r>
            <a:r>
              <a:rPr lang="zh-CN" altLang="zh-CN" sz="2400" dirty="0"/>
              <a:t>不共享</a:t>
            </a:r>
            <a:endParaRPr lang="en-US" altLang="zh-CN" sz="240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C6A2225-94AF-4BC4-98F4-77746E7B10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5108" y="1"/>
            <a:ext cx="4666892" cy="3612937"/>
          </a:xfrm>
          <a:custGeom>
            <a:avLst/>
            <a:gdLst>
              <a:gd name="connsiteX0" fmla="*/ 192227 w 4666892"/>
              <a:gd name="connsiteY0" fmla="*/ 0 h 3612937"/>
              <a:gd name="connsiteX1" fmla="*/ 4666892 w 4666892"/>
              <a:gd name="connsiteY1" fmla="*/ 0 h 3612937"/>
              <a:gd name="connsiteX2" fmla="*/ 4666892 w 4666892"/>
              <a:gd name="connsiteY2" fmla="*/ 2643684 h 3612937"/>
              <a:gd name="connsiteX3" fmla="*/ 4657487 w 4666892"/>
              <a:gd name="connsiteY3" fmla="*/ 2656262 h 3612937"/>
              <a:gd name="connsiteX4" fmla="*/ 2628900 w 4666892"/>
              <a:gd name="connsiteY4" fmla="*/ 3612937 h 3612937"/>
              <a:gd name="connsiteX5" fmla="*/ 0 w 4666892"/>
              <a:gd name="connsiteY5" fmla="*/ 984037 h 3612937"/>
              <a:gd name="connsiteX6" fmla="*/ 118190 w 4666892"/>
              <a:gd name="connsiteY6" fmla="*/ 202283 h 3612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66892" h="3612937">
                <a:moveTo>
                  <a:pt x="192227" y="0"/>
                </a:moveTo>
                <a:lnTo>
                  <a:pt x="4666892" y="0"/>
                </a:lnTo>
                <a:lnTo>
                  <a:pt x="4666892" y="2643684"/>
                </a:lnTo>
                <a:lnTo>
                  <a:pt x="4657487" y="2656262"/>
                </a:lnTo>
                <a:cubicBezTo>
                  <a:pt x="4175308" y="3240527"/>
                  <a:pt x="3445594" y="3612937"/>
                  <a:pt x="2628900" y="3612937"/>
                </a:cubicBezTo>
                <a:cubicBezTo>
                  <a:pt x="1176999" y="3612937"/>
                  <a:pt x="0" y="2435938"/>
                  <a:pt x="0" y="984037"/>
                </a:cubicBezTo>
                <a:cubicBezTo>
                  <a:pt x="0" y="711806"/>
                  <a:pt x="41379" y="449239"/>
                  <a:pt x="118190" y="2022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picture containing military vehicle&#10;&#10;Description automatically generated">
            <a:extLst>
              <a:ext uri="{FF2B5EF4-FFF2-40B4-BE49-F238E27FC236}">
                <a16:creationId xmlns:a16="http://schemas.microsoft.com/office/drawing/2014/main" id="{03A4FB74-CE65-4162-861D-409B741452F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500" b="-1"/>
          <a:stretch/>
        </p:blipFill>
        <p:spPr>
          <a:xfrm>
            <a:off x="7689829" y="10"/>
            <a:ext cx="4502173" cy="3448209"/>
          </a:xfrm>
          <a:custGeom>
            <a:avLst/>
            <a:gdLst>
              <a:gd name="connsiteX0" fmla="*/ 205627 w 4502173"/>
              <a:gd name="connsiteY0" fmla="*/ 0 h 3448219"/>
              <a:gd name="connsiteX1" fmla="*/ 4502173 w 4502173"/>
              <a:gd name="connsiteY1" fmla="*/ 0 h 3448219"/>
              <a:gd name="connsiteX2" fmla="*/ 4502173 w 4502173"/>
              <a:gd name="connsiteY2" fmla="*/ 2368934 h 3448219"/>
              <a:gd name="connsiteX3" fmla="*/ 4365663 w 4502173"/>
              <a:gd name="connsiteY3" fmla="*/ 2551486 h 3448219"/>
              <a:gd name="connsiteX4" fmla="*/ 2464181 w 4502173"/>
              <a:gd name="connsiteY4" fmla="*/ 3448219 h 3448219"/>
              <a:gd name="connsiteX5" fmla="*/ 0 w 4502173"/>
              <a:gd name="connsiteY5" fmla="*/ 984038 h 3448219"/>
              <a:gd name="connsiteX6" fmla="*/ 193648 w 4502173"/>
              <a:gd name="connsiteY6" fmla="*/ 24867 h 34482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02173" h="3448219">
                <a:moveTo>
                  <a:pt x="205627" y="0"/>
                </a:moveTo>
                <a:lnTo>
                  <a:pt x="4502173" y="0"/>
                </a:lnTo>
                <a:lnTo>
                  <a:pt x="4502173" y="2368934"/>
                </a:lnTo>
                <a:lnTo>
                  <a:pt x="4365663" y="2551486"/>
                </a:lnTo>
                <a:cubicBezTo>
                  <a:pt x="3913696" y="3099144"/>
                  <a:pt x="3229704" y="3448219"/>
                  <a:pt x="2464181" y="3448219"/>
                </a:cubicBezTo>
                <a:cubicBezTo>
                  <a:pt x="1103251" y="3448219"/>
                  <a:pt x="0" y="2344968"/>
                  <a:pt x="0" y="984038"/>
                </a:cubicBezTo>
                <a:cubicBezTo>
                  <a:pt x="0" y="643806"/>
                  <a:pt x="68954" y="319678"/>
                  <a:pt x="193648" y="24867"/>
                </a:cubicBezTo>
                <a:close/>
              </a:path>
            </a:pathLst>
          </a:cu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48F5915-2CE1-4F74-88C5-D4366893D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4737" y="3918051"/>
            <a:ext cx="3587263" cy="2939948"/>
          </a:xfrm>
          <a:custGeom>
            <a:avLst/>
            <a:gdLst>
              <a:gd name="connsiteX0" fmla="*/ 2070613 w 3587263"/>
              <a:gd name="connsiteY0" fmla="*/ 0 h 2939948"/>
              <a:gd name="connsiteX1" fmla="*/ 3534758 w 3587263"/>
              <a:gd name="connsiteY1" fmla="*/ 606469 h 2939948"/>
              <a:gd name="connsiteX2" fmla="*/ 3587263 w 3587263"/>
              <a:gd name="connsiteY2" fmla="*/ 664240 h 2939948"/>
              <a:gd name="connsiteX3" fmla="*/ 3587263 w 3587263"/>
              <a:gd name="connsiteY3" fmla="*/ 2939948 h 2939948"/>
              <a:gd name="connsiteX4" fmla="*/ 193241 w 3587263"/>
              <a:gd name="connsiteY4" fmla="*/ 2939948 h 2939948"/>
              <a:gd name="connsiteX5" fmla="*/ 162719 w 3587263"/>
              <a:gd name="connsiteY5" fmla="*/ 2876589 h 2939948"/>
              <a:gd name="connsiteX6" fmla="*/ 0 w 3587263"/>
              <a:gd name="connsiteY6" fmla="*/ 2070613 h 2939948"/>
              <a:gd name="connsiteX7" fmla="*/ 2070613 w 3587263"/>
              <a:gd name="connsiteY7" fmla="*/ 0 h 2939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87263" h="2939948">
                <a:moveTo>
                  <a:pt x="2070613" y="0"/>
                </a:moveTo>
                <a:cubicBezTo>
                  <a:pt x="2642397" y="0"/>
                  <a:pt x="3160050" y="231761"/>
                  <a:pt x="3534758" y="606469"/>
                </a:cubicBezTo>
                <a:lnTo>
                  <a:pt x="3587263" y="664240"/>
                </a:lnTo>
                <a:lnTo>
                  <a:pt x="3587263" y="2939948"/>
                </a:lnTo>
                <a:lnTo>
                  <a:pt x="193241" y="2939948"/>
                </a:lnTo>
                <a:lnTo>
                  <a:pt x="162719" y="2876589"/>
                </a:lnTo>
                <a:cubicBezTo>
                  <a:pt x="57940" y="2628865"/>
                  <a:pt x="0" y="2356505"/>
                  <a:pt x="0" y="2070613"/>
                </a:cubicBezTo>
                <a:cubicBezTo>
                  <a:pt x="0" y="927045"/>
                  <a:pt x="927045" y="0"/>
                  <a:pt x="2070613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display case in a store&#10;&#10;Description automatically generated">
            <a:extLst>
              <a:ext uri="{FF2B5EF4-FFF2-40B4-BE49-F238E27FC236}">
                <a16:creationId xmlns:a16="http://schemas.microsoft.com/office/drawing/2014/main" id="{08B07AC0-28E7-432F-B673-B95F44BA725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39" r="13583" b="-4"/>
          <a:stretch/>
        </p:blipFill>
        <p:spPr>
          <a:xfrm>
            <a:off x="8768827" y="4082141"/>
            <a:ext cx="3423175" cy="2775859"/>
          </a:xfrm>
          <a:custGeom>
            <a:avLst/>
            <a:gdLst>
              <a:gd name="connsiteX0" fmla="*/ 1906524 w 3423175"/>
              <a:gd name="connsiteY0" fmla="*/ 0 h 2775859"/>
              <a:gd name="connsiteX1" fmla="*/ 3377691 w 3423175"/>
              <a:gd name="connsiteY1" fmla="*/ 693798 h 2775859"/>
              <a:gd name="connsiteX2" fmla="*/ 3423175 w 3423175"/>
              <a:gd name="connsiteY2" fmla="*/ 754624 h 2775859"/>
              <a:gd name="connsiteX3" fmla="*/ 3423175 w 3423175"/>
              <a:gd name="connsiteY3" fmla="*/ 2775859 h 2775859"/>
              <a:gd name="connsiteX4" fmla="*/ 211114 w 3423175"/>
              <a:gd name="connsiteY4" fmla="*/ 2775859 h 2775859"/>
              <a:gd name="connsiteX5" fmla="*/ 149824 w 3423175"/>
              <a:gd name="connsiteY5" fmla="*/ 2648629 h 2775859"/>
              <a:gd name="connsiteX6" fmla="*/ 0 w 3423175"/>
              <a:gd name="connsiteY6" fmla="*/ 1906524 h 2775859"/>
              <a:gd name="connsiteX7" fmla="*/ 1906524 w 3423175"/>
              <a:gd name="connsiteY7" fmla="*/ 0 h 2775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23175" h="2775859">
                <a:moveTo>
                  <a:pt x="1906524" y="0"/>
                </a:moveTo>
                <a:cubicBezTo>
                  <a:pt x="2498805" y="0"/>
                  <a:pt x="3028006" y="270078"/>
                  <a:pt x="3377691" y="693798"/>
                </a:cubicBezTo>
                <a:lnTo>
                  <a:pt x="3423175" y="754624"/>
                </a:lnTo>
                <a:lnTo>
                  <a:pt x="3423175" y="2775859"/>
                </a:lnTo>
                <a:lnTo>
                  <a:pt x="211114" y="2775859"/>
                </a:lnTo>
                <a:lnTo>
                  <a:pt x="149824" y="2648629"/>
                </a:lnTo>
                <a:cubicBezTo>
                  <a:pt x="53349" y="2420536"/>
                  <a:pt x="0" y="2169760"/>
                  <a:pt x="0" y="1906524"/>
                </a:cubicBezTo>
                <a:cubicBezTo>
                  <a:pt x="0" y="853580"/>
                  <a:pt x="853580" y="0"/>
                  <a:pt x="190652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642066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86A12-C9A2-4DE4-B1BF-2F5150E3FB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98" y="1396289"/>
            <a:ext cx="5277333" cy="1325563"/>
          </a:xfrm>
        </p:spPr>
        <p:txBody>
          <a:bodyPr>
            <a:normAutofit/>
          </a:bodyPr>
          <a:lstStyle/>
          <a:p>
            <a:r>
              <a:rPr lang="zh-CN" altLang="en-US" dirty="0"/>
              <a:t>家庭的重要性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4942A-8BF2-4410-BE88-A438A1D1E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543" y="2871982"/>
            <a:ext cx="4558309" cy="3181684"/>
          </a:xfrm>
        </p:spPr>
        <p:txBody>
          <a:bodyPr anchor="t">
            <a:normAutofit lnSpcReduction="10000"/>
          </a:bodyPr>
          <a:lstStyle/>
          <a:p>
            <a:r>
              <a:rPr lang="zh-CN" altLang="zh-CN" sz="2400" dirty="0"/>
              <a:t>写信的时候，订单是： 国家，身份，姓氏，所以家庭和国籍比个人更重要</a:t>
            </a:r>
            <a:endParaRPr lang="en-US" altLang="zh-CN" sz="2400" dirty="0"/>
          </a:p>
          <a:p>
            <a:r>
              <a:rPr lang="zh-CN" altLang="en-US" sz="2400" dirty="0"/>
              <a:t>此外，这两个国家如果人们是陌生人，我们将使用他们的职业</a:t>
            </a:r>
            <a:endParaRPr lang="en-US" altLang="zh-CN" sz="2400" dirty="0"/>
          </a:p>
          <a:p>
            <a:r>
              <a:rPr lang="zh-CN" altLang="en-US" sz="2400" dirty="0"/>
              <a:t>这种家的重要性也体现在写汉字。</a:t>
            </a:r>
            <a:endParaRPr lang="en-US" altLang="zh-CN" sz="2400" dirty="0"/>
          </a:p>
          <a:p>
            <a:r>
              <a:rPr lang="zh-CN" altLang="zh-CN" sz="2400" dirty="0"/>
              <a:t>在中国比英国父母更重要。</a:t>
            </a:r>
            <a:endParaRPr lang="zh-CN" altLang="en-US" sz="2400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C99A8FB7-A79B-4BC9-9D56-B79587F6AA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5005" y="2650637"/>
            <a:ext cx="3118104" cy="311810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B6114379-CEF2-4927-BEAC-763037C09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9597" y="2815229"/>
            <a:ext cx="2788920" cy="278892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08ED35D-0E1B-4E47-8B06-4EA98F17B3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286" b="90000" l="6765" r="90000">
                        <a14:foregroundMark x1="17794" y1="38857" x2="21618" y2="69429"/>
                        <a14:foregroundMark x1="21618" y1="69429" x2="22500" y2="71143"/>
                        <a14:foregroundMark x1="6765" y1="27714" x2="22794" y2="29429"/>
                        <a14:foregroundMark x1="22794" y1="29429" x2="24265" y2="28571"/>
                        <a14:foregroundMark x1="58382" y1="22000" x2="80735" y2="13429"/>
                        <a14:foregroundMark x1="63235" y1="11714" x2="72794" y2="10000"/>
                        <a14:foregroundMark x1="66324" y1="10857" x2="68971" y2="8286"/>
                        <a14:foregroundMark x1="67206" y1="2286" x2="66324" y2="4857"/>
                        <a14:foregroundMark x1="25147" y1="26857" x2="36912" y2="37143"/>
                        <a14:foregroundMark x1="64559" y1="28571" x2="79706" y2="47429"/>
                        <a14:foregroundMark x1="79706" y1="47429" x2="80294" y2="49143"/>
                        <a14:foregroundMark x1="62353" y1="30286" x2="62353" y2="47429"/>
                        <a14:foregroundMark x1="66324" y1="36286" x2="69853" y2="44857"/>
                        <a14:foregroundMark x1="63676" y1="32857" x2="62353" y2="54286"/>
                        <a14:foregroundMark x1="64118" y1="39714" x2="73235" y2="56000"/>
                        <a14:foregroundMark x1="67647" y1="37143" x2="83676" y2="47429"/>
                        <a14:foregroundMark x1="83676" y1="47429" x2="84706" y2="47429"/>
                        <a14:foregroundMark x1="79853" y1="44857" x2="86029" y2="49143"/>
                        <a14:foregroundMark x1="58382" y1="10857" x2="61912" y2="33714"/>
                        <a14:foregroundMark x1="59265" y1="17714" x2="79412" y2="18571"/>
                        <a14:foregroundMark x1="78088" y1="16000" x2="76324" y2="37143"/>
                        <a14:foregroundMark x1="74559" y1="20286" x2="71176" y2="41429"/>
                        <a14:foregroundMark x1="63676" y1="10857" x2="63235" y2="3457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7235" y="3356340"/>
            <a:ext cx="3028386" cy="1559618"/>
          </a:xfrm>
          <a:prstGeom prst="rect">
            <a:avLst/>
          </a:prstGeom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B23893E2-3349-46D7-A7AA-B9E447957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96859" y="0"/>
            <a:ext cx="4198060" cy="3650200"/>
          </a:xfrm>
          <a:custGeom>
            <a:avLst/>
            <a:gdLst>
              <a:gd name="connsiteX0" fmla="*/ 262846 w 4198060"/>
              <a:gd name="connsiteY0" fmla="*/ 0 h 3650200"/>
              <a:gd name="connsiteX1" fmla="*/ 4198060 w 4198060"/>
              <a:gd name="connsiteY1" fmla="*/ 0 h 3650200"/>
              <a:gd name="connsiteX2" fmla="*/ 4198060 w 4198060"/>
              <a:gd name="connsiteY2" fmla="*/ 3021648 h 3650200"/>
              <a:gd name="connsiteX3" fmla="*/ 4142653 w 4198060"/>
              <a:gd name="connsiteY3" fmla="*/ 3072005 h 3650200"/>
              <a:gd name="connsiteX4" fmla="*/ 2532040 w 4198060"/>
              <a:gd name="connsiteY4" fmla="*/ 3650200 h 3650200"/>
              <a:gd name="connsiteX5" fmla="*/ 0 w 4198060"/>
              <a:gd name="connsiteY5" fmla="*/ 1118160 h 3650200"/>
              <a:gd name="connsiteX6" fmla="*/ 198981 w 4198060"/>
              <a:gd name="connsiteY6" fmla="*/ 132576 h 365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98060" h="3650200">
                <a:moveTo>
                  <a:pt x="262846" y="0"/>
                </a:moveTo>
                <a:lnTo>
                  <a:pt x="4198060" y="0"/>
                </a:lnTo>
                <a:lnTo>
                  <a:pt x="4198060" y="3021648"/>
                </a:lnTo>
                <a:lnTo>
                  <a:pt x="4142653" y="3072005"/>
                </a:lnTo>
                <a:cubicBezTo>
                  <a:pt x="3704967" y="3433216"/>
                  <a:pt x="3143843" y="3650200"/>
                  <a:pt x="2532040" y="3650200"/>
                </a:cubicBezTo>
                <a:cubicBezTo>
                  <a:pt x="1133633" y="3650200"/>
                  <a:pt x="0" y="2516567"/>
                  <a:pt x="0" y="1118160"/>
                </a:cubicBezTo>
                <a:cubicBezTo>
                  <a:pt x="0" y="768558"/>
                  <a:pt x="70852" y="435505"/>
                  <a:pt x="198981" y="132576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C14C23C8-0D86-4D9E-A9C7-76291675C4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0603" y="1"/>
            <a:ext cx="4034316" cy="3486455"/>
          </a:xfrm>
          <a:custGeom>
            <a:avLst/>
            <a:gdLst>
              <a:gd name="connsiteX0" fmla="*/ 280681 w 4034316"/>
              <a:gd name="connsiteY0" fmla="*/ 0 h 3486455"/>
              <a:gd name="connsiteX1" fmla="*/ 4034316 w 4034316"/>
              <a:gd name="connsiteY1" fmla="*/ 0 h 3486455"/>
              <a:gd name="connsiteX2" fmla="*/ 4034316 w 4034316"/>
              <a:gd name="connsiteY2" fmla="*/ 2800630 h 3486455"/>
              <a:gd name="connsiteX3" fmla="*/ 3874752 w 4034316"/>
              <a:gd name="connsiteY3" fmla="*/ 2945652 h 3486455"/>
              <a:gd name="connsiteX4" fmla="*/ 2368296 w 4034316"/>
              <a:gd name="connsiteY4" fmla="*/ 3486455 h 3486455"/>
              <a:gd name="connsiteX5" fmla="*/ 0 w 4034316"/>
              <a:gd name="connsiteY5" fmla="*/ 1118159 h 3486455"/>
              <a:gd name="connsiteX6" fmla="*/ 186113 w 4034316"/>
              <a:gd name="connsiteY6" fmla="*/ 196311 h 3486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34316" h="3486455">
                <a:moveTo>
                  <a:pt x="280681" y="0"/>
                </a:moveTo>
                <a:lnTo>
                  <a:pt x="4034316" y="0"/>
                </a:lnTo>
                <a:lnTo>
                  <a:pt x="4034316" y="2800630"/>
                </a:lnTo>
                <a:lnTo>
                  <a:pt x="3874752" y="2945652"/>
                </a:lnTo>
                <a:cubicBezTo>
                  <a:pt x="3465371" y="3283503"/>
                  <a:pt x="2940535" y="3486455"/>
                  <a:pt x="2368296" y="3486455"/>
                </a:cubicBezTo>
                <a:cubicBezTo>
                  <a:pt x="1060322" y="3486455"/>
                  <a:pt x="0" y="2426133"/>
                  <a:pt x="0" y="1118159"/>
                </a:cubicBezTo>
                <a:cubicBezTo>
                  <a:pt x="0" y="791166"/>
                  <a:pt x="66270" y="479650"/>
                  <a:pt x="186113" y="19631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2B7592FE-10D1-4664-B623-353F47C8D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8132" y="4032250"/>
            <a:ext cx="3303868" cy="2825750"/>
          </a:xfrm>
          <a:custGeom>
            <a:avLst/>
            <a:gdLst>
              <a:gd name="connsiteX0" fmla="*/ 1888600 w 3303868"/>
              <a:gd name="connsiteY0" fmla="*/ 0 h 2825750"/>
              <a:gd name="connsiteX1" fmla="*/ 3224042 w 3303868"/>
              <a:gd name="connsiteY1" fmla="*/ 553158 h 2825750"/>
              <a:gd name="connsiteX2" fmla="*/ 3303868 w 3303868"/>
              <a:gd name="connsiteY2" fmla="*/ 640989 h 2825750"/>
              <a:gd name="connsiteX3" fmla="*/ 3303868 w 3303868"/>
              <a:gd name="connsiteY3" fmla="*/ 2825750 h 2825750"/>
              <a:gd name="connsiteX4" fmla="*/ 250380 w 3303868"/>
              <a:gd name="connsiteY4" fmla="*/ 2825750 h 2825750"/>
              <a:gd name="connsiteX5" fmla="*/ 227944 w 3303868"/>
              <a:gd name="connsiteY5" fmla="*/ 2788819 h 2825750"/>
              <a:gd name="connsiteX6" fmla="*/ 0 w 3303868"/>
              <a:gd name="connsiteY6" fmla="*/ 1888600 h 2825750"/>
              <a:gd name="connsiteX7" fmla="*/ 1888600 w 3303868"/>
              <a:gd name="connsiteY7" fmla="*/ 0 h 282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03868" h="2825750">
                <a:moveTo>
                  <a:pt x="1888600" y="0"/>
                </a:moveTo>
                <a:cubicBezTo>
                  <a:pt x="2410123" y="0"/>
                  <a:pt x="2882273" y="211389"/>
                  <a:pt x="3224042" y="553158"/>
                </a:cubicBezTo>
                <a:lnTo>
                  <a:pt x="3303868" y="640989"/>
                </a:lnTo>
                <a:lnTo>
                  <a:pt x="3303868" y="2825750"/>
                </a:lnTo>
                <a:lnTo>
                  <a:pt x="250380" y="2825750"/>
                </a:lnTo>
                <a:lnTo>
                  <a:pt x="227944" y="2788819"/>
                </a:lnTo>
                <a:cubicBezTo>
                  <a:pt x="82574" y="2521217"/>
                  <a:pt x="0" y="2214552"/>
                  <a:pt x="0" y="1888600"/>
                </a:cubicBezTo>
                <a:cubicBezTo>
                  <a:pt x="0" y="845555"/>
                  <a:pt x="845555" y="0"/>
                  <a:pt x="188860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32248578-C6EF-47FB-8B88-AD65C27452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53088" y="4197206"/>
            <a:ext cx="3138912" cy="2660795"/>
          </a:xfrm>
          <a:custGeom>
            <a:avLst/>
            <a:gdLst>
              <a:gd name="connsiteX0" fmla="*/ 1723644 w 3138912"/>
              <a:gd name="connsiteY0" fmla="*/ 0 h 2660795"/>
              <a:gd name="connsiteX1" fmla="*/ 3053691 w 3138912"/>
              <a:gd name="connsiteY1" fmla="*/ 627247 h 2660795"/>
              <a:gd name="connsiteX2" fmla="*/ 3138912 w 3138912"/>
              <a:gd name="connsiteY2" fmla="*/ 741211 h 2660795"/>
              <a:gd name="connsiteX3" fmla="*/ 3138912 w 3138912"/>
              <a:gd name="connsiteY3" fmla="*/ 2660795 h 2660795"/>
              <a:gd name="connsiteX4" fmla="*/ 278239 w 3138912"/>
              <a:gd name="connsiteY4" fmla="*/ 2660795 h 2660795"/>
              <a:gd name="connsiteX5" fmla="*/ 208035 w 3138912"/>
              <a:gd name="connsiteY5" fmla="*/ 2545235 h 2660795"/>
              <a:gd name="connsiteX6" fmla="*/ 0 w 3138912"/>
              <a:gd name="connsiteY6" fmla="*/ 1723644 h 2660795"/>
              <a:gd name="connsiteX7" fmla="*/ 1723644 w 3138912"/>
              <a:gd name="connsiteY7" fmla="*/ 0 h 2660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38912" h="2660795">
                <a:moveTo>
                  <a:pt x="1723644" y="0"/>
                </a:moveTo>
                <a:cubicBezTo>
                  <a:pt x="2259111" y="0"/>
                  <a:pt x="2737550" y="244172"/>
                  <a:pt x="3053691" y="627247"/>
                </a:cubicBezTo>
                <a:lnTo>
                  <a:pt x="3138912" y="741211"/>
                </a:lnTo>
                <a:lnTo>
                  <a:pt x="3138912" y="2660795"/>
                </a:lnTo>
                <a:lnTo>
                  <a:pt x="278239" y="2660795"/>
                </a:lnTo>
                <a:lnTo>
                  <a:pt x="208035" y="2545235"/>
                </a:lnTo>
                <a:cubicBezTo>
                  <a:pt x="75362" y="2301006"/>
                  <a:pt x="0" y="2021126"/>
                  <a:pt x="0" y="1723644"/>
                </a:cubicBezTo>
                <a:cubicBezTo>
                  <a:pt x="0" y="771702"/>
                  <a:pt x="771702" y="0"/>
                  <a:pt x="1723644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0370FAE8-A4BF-4155-96BF-96A2F721C5F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8881" y="-34050"/>
            <a:ext cx="3573119" cy="2751300"/>
          </a:xfrm>
          <a:prstGeom prst="rect">
            <a:avLst/>
          </a:prstGeom>
        </p:spPr>
      </p:pic>
      <p:pic>
        <p:nvPicPr>
          <p:cNvPr id="7" name="Picture 6" descr="A picture containing object, clock, watch&#10;&#10;Description automatically generated">
            <a:extLst>
              <a:ext uri="{FF2B5EF4-FFF2-40B4-BE49-F238E27FC236}">
                <a16:creationId xmlns:a16="http://schemas.microsoft.com/office/drawing/2014/main" id="{E7448A6D-321D-4DB8-8DDC-95E02142ABD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2150" y="5418218"/>
            <a:ext cx="2407535" cy="704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27783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E841F-469A-45D0-9F21-BE63E972FD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zh-CN" altLang="en-US" dirty="0"/>
              <a:t>了解其他人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1F06E-8772-4FF1-8515-5C311E98B2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anchor="t">
            <a:normAutofit/>
          </a:bodyPr>
          <a:lstStyle/>
          <a:p>
            <a:r>
              <a:rPr lang="zh-CN" altLang="en-US" sz="1800"/>
              <a:t>在中国，</a:t>
            </a:r>
            <a:r>
              <a:rPr lang="zh-CN" altLang="zh-CN" sz="1800"/>
              <a:t>要改善生活，你必须了解他人。</a:t>
            </a:r>
            <a:endParaRPr lang="en-US" altLang="zh-CN" sz="1800"/>
          </a:p>
          <a:p>
            <a:r>
              <a:rPr lang="zh-CN" altLang="zh-CN" sz="1800"/>
              <a:t>在英国，主要是，良好的考试成绩和工作经验可以帮助您找到工作</a:t>
            </a:r>
          </a:p>
          <a:p>
            <a:endParaRPr lang="zh-CN" altLang="en-US" sz="180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B6EE5D57-A21E-4601-8C5D-0FE468702C7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25" r="34159" b="1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734171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DCDEDC-4C3C-44E4-A3C6-26FE4A3BE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98" y="1396289"/>
            <a:ext cx="6387102" cy="1325563"/>
          </a:xfrm>
        </p:spPr>
        <p:txBody>
          <a:bodyPr>
            <a:normAutofit/>
          </a:bodyPr>
          <a:lstStyle/>
          <a:p>
            <a:r>
              <a:rPr lang="zh-CN" altLang="en-US"/>
              <a:t>食物的</a:t>
            </a:r>
            <a:r>
              <a:rPr lang="zh-CN" altLang="en-US" dirty="0"/>
              <a:t>重要性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6C9CC6-96A4-47D8-810E-4380437853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542" y="2871982"/>
            <a:ext cx="6382657" cy="3181684"/>
          </a:xfrm>
        </p:spPr>
        <p:txBody>
          <a:bodyPr anchor="t">
            <a:normAutofit/>
          </a:bodyPr>
          <a:lstStyle/>
          <a:p>
            <a:r>
              <a:rPr lang="zh-CN" altLang="zh-CN" sz="1800"/>
              <a:t>在中国，食物很重要</a:t>
            </a:r>
            <a:r>
              <a:rPr lang="en-US" altLang="zh-CN" sz="1800"/>
              <a:t>, </a:t>
            </a:r>
            <a:r>
              <a:rPr lang="zh-CN" altLang="zh-CN" sz="1800"/>
              <a:t>他们不是问</a:t>
            </a:r>
            <a:r>
              <a:rPr lang="en-US" altLang="zh-CN" sz="1800"/>
              <a:t>“</a:t>
            </a:r>
            <a:r>
              <a:rPr lang="zh-CN" altLang="zh-CN" sz="1800"/>
              <a:t>你好吗</a:t>
            </a:r>
            <a:r>
              <a:rPr lang="en-US" altLang="zh-CN" sz="1800"/>
              <a:t>”</a:t>
            </a:r>
            <a:r>
              <a:rPr lang="zh-CN" altLang="zh-CN" sz="1800"/>
              <a:t>，而是问</a:t>
            </a:r>
            <a:r>
              <a:rPr lang="en-US" altLang="zh-CN" sz="1800"/>
              <a:t>“</a:t>
            </a:r>
            <a:r>
              <a:rPr lang="zh-CN" altLang="zh-CN" sz="1800"/>
              <a:t>吃了吗？</a:t>
            </a:r>
            <a:r>
              <a:rPr lang="en-US" altLang="zh-CN" sz="1800"/>
              <a:t>”</a:t>
            </a:r>
          </a:p>
          <a:p>
            <a:r>
              <a:rPr lang="zh-CN" altLang="zh-CN" sz="1800"/>
              <a:t>吃饭是他们自己的文化的象征</a:t>
            </a:r>
          </a:p>
          <a:p>
            <a:r>
              <a:rPr lang="zh-CN" altLang="en-US" sz="1800"/>
              <a:t>在英国，</a:t>
            </a:r>
            <a:r>
              <a:rPr lang="zh-CN" altLang="zh-CN" sz="1800"/>
              <a:t>我觉得英国人吃食物是为了生存而不是因为帮助我们的文化发展。</a:t>
            </a:r>
          </a:p>
          <a:p>
            <a:endParaRPr lang="zh-CN" altLang="zh-CN" sz="1800"/>
          </a:p>
        </p:txBody>
      </p:sp>
      <p:sp>
        <p:nvSpPr>
          <p:cNvPr id="20" name="Freeform: Shape 11">
            <a:extLst>
              <a:ext uri="{FF2B5EF4-FFF2-40B4-BE49-F238E27FC236}">
                <a16:creationId xmlns:a16="http://schemas.microsoft.com/office/drawing/2014/main" id="{2C6A2225-94AF-4BC4-98F4-77746E7B10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5108" y="1"/>
            <a:ext cx="4666892" cy="3612937"/>
          </a:xfrm>
          <a:custGeom>
            <a:avLst/>
            <a:gdLst>
              <a:gd name="connsiteX0" fmla="*/ 192227 w 4666892"/>
              <a:gd name="connsiteY0" fmla="*/ 0 h 3612937"/>
              <a:gd name="connsiteX1" fmla="*/ 4666892 w 4666892"/>
              <a:gd name="connsiteY1" fmla="*/ 0 h 3612937"/>
              <a:gd name="connsiteX2" fmla="*/ 4666892 w 4666892"/>
              <a:gd name="connsiteY2" fmla="*/ 2643684 h 3612937"/>
              <a:gd name="connsiteX3" fmla="*/ 4657487 w 4666892"/>
              <a:gd name="connsiteY3" fmla="*/ 2656262 h 3612937"/>
              <a:gd name="connsiteX4" fmla="*/ 2628900 w 4666892"/>
              <a:gd name="connsiteY4" fmla="*/ 3612937 h 3612937"/>
              <a:gd name="connsiteX5" fmla="*/ 0 w 4666892"/>
              <a:gd name="connsiteY5" fmla="*/ 984037 h 3612937"/>
              <a:gd name="connsiteX6" fmla="*/ 118190 w 4666892"/>
              <a:gd name="connsiteY6" fmla="*/ 202283 h 3612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66892" h="3612937">
                <a:moveTo>
                  <a:pt x="192227" y="0"/>
                </a:moveTo>
                <a:lnTo>
                  <a:pt x="4666892" y="0"/>
                </a:lnTo>
                <a:lnTo>
                  <a:pt x="4666892" y="2643684"/>
                </a:lnTo>
                <a:lnTo>
                  <a:pt x="4657487" y="2656262"/>
                </a:lnTo>
                <a:cubicBezTo>
                  <a:pt x="4175308" y="3240527"/>
                  <a:pt x="3445594" y="3612937"/>
                  <a:pt x="2628900" y="3612937"/>
                </a:cubicBezTo>
                <a:cubicBezTo>
                  <a:pt x="1176999" y="3612937"/>
                  <a:pt x="0" y="2435938"/>
                  <a:pt x="0" y="984037"/>
                </a:cubicBezTo>
                <a:cubicBezTo>
                  <a:pt x="0" y="711806"/>
                  <a:pt x="41379" y="449239"/>
                  <a:pt x="118190" y="2022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picture containing food, sweet, indoor, table&#10;&#10;Description automatically generated">
            <a:extLst>
              <a:ext uri="{FF2B5EF4-FFF2-40B4-BE49-F238E27FC236}">
                <a16:creationId xmlns:a16="http://schemas.microsoft.com/office/drawing/2014/main" id="{AF81C7F7-972D-4195-9E8A-863205ED0A8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2076"/>
          <a:stretch/>
        </p:blipFill>
        <p:spPr>
          <a:xfrm>
            <a:off x="7689829" y="10"/>
            <a:ext cx="4502173" cy="3448209"/>
          </a:xfrm>
          <a:custGeom>
            <a:avLst/>
            <a:gdLst>
              <a:gd name="connsiteX0" fmla="*/ 205627 w 4502173"/>
              <a:gd name="connsiteY0" fmla="*/ 0 h 3448219"/>
              <a:gd name="connsiteX1" fmla="*/ 4502173 w 4502173"/>
              <a:gd name="connsiteY1" fmla="*/ 0 h 3448219"/>
              <a:gd name="connsiteX2" fmla="*/ 4502173 w 4502173"/>
              <a:gd name="connsiteY2" fmla="*/ 2368934 h 3448219"/>
              <a:gd name="connsiteX3" fmla="*/ 4365663 w 4502173"/>
              <a:gd name="connsiteY3" fmla="*/ 2551486 h 3448219"/>
              <a:gd name="connsiteX4" fmla="*/ 2464181 w 4502173"/>
              <a:gd name="connsiteY4" fmla="*/ 3448219 h 3448219"/>
              <a:gd name="connsiteX5" fmla="*/ 0 w 4502173"/>
              <a:gd name="connsiteY5" fmla="*/ 984038 h 3448219"/>
              <a:gd name="connsiteX6" fmla="*/ 193648 w 4502173"/>
              <a:gd name="connsiteY6" fmla="*/ 24867 h 34482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02173" h="3448219">
                <a:moveTo>
                  <a:pt x="205627" y="0"/>
                </a:moveTo>
                <a:lnTo>
                  <a:pt x="4502173" y="0"/>
                </a:lnTo>
                <a:lnTo>
                  <a:pt x="4502173" y="2368934"/>
                </a:lnTo>
                <a:lnTo>
                  <a:pt x="4365663" y="2551486"/>
                </a:lnTo>
                <a:cubicBezTo>
                  <a:pt x="3913696" y="3099144"/>
                  <a:pt x="3229704" y="3448219"/>
                  <a:pt x="2464181" y="3448219"/>
                </a:cubicBezTo>
                <a:cubicBezTo>
                  <a:pt x="1103251" y="3448219"/>
                  <a:pt x="0" y="2344968"/>
                  <a:pt x="0" y="984038"/>
                </a:cubicBezTo>
                <a:cubicBezTo>
                  <a:pt x="0" y="643806"/>
                  <a:pt x="68954" y="319678"/>
                  <a:pt x="193648" y="24867"/>
                </a:cubicBezTo>
                <a:close/>
              </a:path>
            </a:pathLst>
          </a:custGeom>
        </p:spPr>
      </p:pic>
      <p:sp>
        <p:nvSpPr>
          <p:cNvPr id="21" name="Freeform: Shape 13">
            <a:extLst>
              <a:ext uri="{FF2B5EF4-FFF2-40B4-BE49-F238E27FC236}">
                <a16:creationId xmlns:a16="http://schemas.microsoft.com/office/drawing/2014/main" id="{648F5915-2CE1-4F74-88C5-D4366893D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4737" y="3918051"/>
            <a:ext cx="3587263" cy="2939948"/>
          </a:xfrm>
          <a:custGeom>
            <a:avLst/>
            <a:gdLst>
              <a:gd name="connsiteX0" fmla="*/ 2070613 w 3587263"/>
              <a:gd name="connsiteY0" fmla="*/ 0 h 2939948"/>
              <a:gd name="connsiteX1" fmla="*/ 3534758 w 3587263"/>
              <a:gd name="connsiteY1" fmla="*/ 606469 h 2939948"/>
              <a:gd name="connsiteX2" fmla="*/ 3587263 w 3587263"/>
              <a:gd name="connsiteY2" fmla="*/ 664240 h 2939948"/>
              <a:gd name="connsiteX3" fmla="*/ 3587263 w 3587263"/>
              <a:gd name="connsiteY3" fmla="*/ 2939948 h 2939948"/>
              <a:gd name="connsiteX4" fmla="*/ 193241 w 3587263"/>
              <a:gd name="connsiteY4" fmla="*/ 2939948 h 2939948"/>
              <a:gd name="connsiteX5" fmla="*/ 162719 w 3587263"/>
              <a:gd name="connsiteY5" fmla="*/ 2876589 h 2939948"/>
              <a:gd name="connsiteX6" fmla="*/ 0 w 3587263"/>
              <a:gd name="connsiteY6" fmla="*/ 2070613 h 2939948"/>
              <a:gd name="connsiteX7" fmla="*/ 2070613 w 3587263"/>
              <a:gd name="connsiteY7" fmla="*/ 0 h 2939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87263" h="2939948">
                <a:moveTo>
                  <a:pt x="2070613" y="0"/>
                </a:moveTo>
                <a:cubicBezTo>
                  <a:pt x="2642397" y="0"/>
                  <a:pt x="3160050" y="231761"/>
                  <a:pt x="3534758" y="606469"/>
                </a:cubicBezTo>
                <a:lnTo>
                  <a:pt x="3587263" y="664240"/>
                </a:lnTo>
                <a:lnTo>
                  <a:pt x="3587263" y="2939948"/>
                </a:lnTo>
                <a:lnTo>
                  <a:pt x="193241" y="2939948"/>
                </a:lnTo>
                <a:lnTo>
                  <a:pt x="162719" y="2876589"/>
                </a:lnTo>
                <a:cubicBezTo>
                  <a:pt x="57940" y="2628865"/>
                  <a:pt x="0" y="2356505"/>
                  <a:pt x="0" y="2070613"/>
                </a:cubicBezTo>
                <a:cubicBezTo>
                  <a:pt x="0" y="927045"/>
                  <a:pt x="927045" y="0"/>
                  <a:pt x="2070613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white bowl filled with pasta and broccoli on a plate&#10;&#10;Description automatically generated">
            <a:extLst>
              <a:ext uri="{FF2B5EF4-FFF2-40B4-BE49-F238E27FC236}">
                <a16:creationId xmlns:a16="http://schemas.microsoft.com/office/drawing/2014/main" id="{A8FFDA18-6173-4773-A10A-4D0A847CB50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85" r="-5" b="-5"/>
          <a:stretch/>
        </p:blipFill>
        <p:spPr>
          <a:xfrm>
            <a:off x="8768827" y="4082141"/>
            <a:ext cx="3423175" cy="2775859"/>
          </a:xfrm>
          <a:custGeom>
            <a:avLst/>
            <a:gdLst>
              <a:gd name="connsiteX0" fmla="*/ 1906524 w 3423175"/>
              <a:gd name="connsiteY0" fmla="*/ 0 h 2775859"/>
              <a:gd name="connsiteX1" fmla="*/ 3377691 w 3423175"/>
              <a:gd name="connsiteY1" fmla="*/ 693798 h 2775859"/>
              <a:gd name="connsiteX2" fmla="*/ 3423175 w 3423175"/>
              <a:gd name="connsiteY2" fmla="*/ 754624 h 2775859"/>
              <a:gd name="connsiteX3" fmla="*/ 3423175 w 3423175"/>
              <a:gd name="connsiteY3" fmla="*/ 2775859 h 2775859"/>
              <a:gd name="connsiteX4" fmla="*/ 211114 w 3423175"/>
              <a:gd name="connsiteY4" fmla="*/ 2775859 h 2775859"/>
              <a:gd name="connsiteX5" fmla="*/ 149824 w 3423175"/>
              <a:gd name="connsiteY5" fmla="*/ 2648629 h 2775859"/>
              <a:gd name="connsiteX6" fmla="*/ 0 w 3423175"/>
              <a:gd name="connsiteY6" fmla="*/ 1906524 h 2775859"/>
              <a:gd name="connsiteX7" fmla="*/ 1906524 w 3423175"/>
              <a:gd name="connsiteY7" fmla="*/ 0 h 2775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23175" h="2775859">
                <a:moveTo>
                  <a:pt x="1906524" y="0"/>
                </a:moveTo>
                <a:cubicBezTo>
                  <a:pt x="2498805" y="0"/>
                  <a:pt x="3028006" y="270078"/>
                  <a:pt x="3377691" y="693798"/>
                </a:cubicBezTo>
                <a:lnTo>
                  <a:pt x="3423175" y="754624"/>
                </a:lnTo>
                <a:lnTo>
                  <a:pt x="3423175" y="2775859"/>
                </a:lnTo>
                <a:lnTo>
                  <a:pt x="211114" y="2775859"/>
                </a:lnTo>
                <a:lnTo>
                  <a:pt x="149824" y="2648629"/>
                </a:lnTo>
                <a:cubicBezTo>
                  <a:pt x="53349" y="2420536"/>
                  <a:pt x="0" y="2169760"/>
                  <a:pt x="0" y="1906524"/>
                </a:cubicBezTo>
                <a:cubicBezTo>
                  <a:pt x="0" y="853580"/>
                  <a:pt x="853580" y="0"/>
                  <a:pt x="190652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614376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9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25" name="Group 11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644A590-F736-4385-9F42-051FC035B5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zh-CN" altLang="en-US" sz="4000" dirty="0">
                <a:solidFill>
                  <a:srgbClr val="FFFFFF"/>
                </a:solidFill>
              </a:rPr>
              <a:t>结论</a:t>
            </a: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9A9A4101-9781-4ADD-9983-0847232424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595843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112298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367</Words>
  <Application>Microsoft Office PowerPoint</Application>
  <PresentationFormat>Widescreen</PresentationFormat>
  <Paragraphs>27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等线</vt:lpstr>
      <vt:lpstr>等线 Light</vt:lpstr>
      <vt:lpstr>Arial</vt:lpstr>
      <vt:lpstr>Calibri</vt:lpstr>
      <vt:lpstr>Office Theme</vt:lpstr>
      <vt:lpstr>浅谈英国人和中国人的思维方式</vt:lpstr>
      <vt:lpstr>家的重要性</vt:lpstr>
      <vt:lpstr>家庭的重要性</vt:lpstr>
      <vt:lpstr>了解其他人</vt:lpstr>
      <vt:lpstr>食物的重要性</vt:lpstr>
      <vt:lpstr>结论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浅谈英国人和中国人的思维方式</dc:title>
  <dc:creator>Elizabeth Wright (1700885)</dc:creator>
  <cp:lastModifiedBy>Elizabeth Wright (1700885)</cp:lastModifiedBy>
  <cp:revision>2</cp:revision>
  <dcterms:created xsi:type="dcterms:W3CDTF">2019-01-30T17:58:18Z</dcterms:created>
  <dcterms:modified xsi:type="dcterms:W3CDTF">2019-02-02T17:23:51Z</dcterms:modified>
</cp:coreProperties>
</file>