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handoutMasterIdLst>
    <p:handoutMasterId r:id="rId26"/>
  </p:handoutMasterIdLst>
  <p:sldIdLst>
    <p:sldId id="256" r:id="rId2"/>
    <p:sldId id="319" r:id="rId3"/>
    <p:sldId id="295" r:id="rId4"/>
    <p:sldId id="296" r:id="rId5"/>
    <p:sldId id="312" r:id="rId6"/>
    <p:sldId id="269" r:id="rId7"/>
    <p:sldId id="317" r:id="rId8"/>
    <p:sldId id="308" r:id="rId9"/>
    <p:sldId id="309" r:id="rId10"/>
    <p:sldId id="275" r:id="rId11"/>
    <p:sldId id="316" r:id="rId12"/>
    <p:sldId id="297" r:id="rId13"/>
    <p:sldId id="298" r:id="rId14"/>
    <p:sldId id="300" r:id="rId15"/>
    <p:sldId id="301" r:id="rId16"/>
    <p:sldId id="302" r:id="rId17"/>
    <p:sldId id="303" r:id="rId18"/>
    <p:sldId id="304" r:id="rId19"/>
    <p:sldId id="315" r:id="rId20"/>
    <p:sldId id="282" r:id="rId21"/>
    <p:sldId id="284" r:id="rId22"/>
    <p:sldId id="320" r:id="rId23"/>
    <p:sldId id="321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EB73E4-2109-4818-93F1-2DE870B52FCA}" type="doc">
      <dgm:prSet loTypeId="urn:microsoft.com/office/officeart/2005/8/layout/vList5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73C87D99-0B12-47B4-9A8E-A13A8B475A1F}">
      <dgm:prSet phldrT="[Text]"/>
      <dgm:spPr/>
      <dgm:t>
        <a:bodyPr/>
        <a:lstStyle/>
        <a:p>
          <a:r>
            <a:rPr lang="en-US" dirty="0" smtClean="0"/>
            <a:t>Influencers</a:t>
          </a:r>
          <a:endParaRPr lang="en-GB" dirty="0"/>
        </a:p>
      </dgm:t>
    </dgm:pt>
    <dgm:pt modelId="{AA728F33-1EE5-4B0F-AD8F-97E7E72F498D}" type="parTrans" cxnId="{B73C8DEF-C69E-48FE-BA69-4C6ADF3B755A}">
      <dgm:prSet/>
      <dgm:spPr/>
      <dgm:t>
        <a:bodyPr/>
        <a:lstStyle/>
        <a:p>
          <a:endParaRPr lang="en-GB"/>
        </a:p>
      </dgm:t>
    </dgm:pt>
    <dgm:pt modelId="{98F8478D-F7EE-4A60-9ADC-6C16194AB296}" type="sibTrans" cxnId="{B73C8DEF-C69E-48FE-BA69-4C6ADF3B755A}">
      <dgm:prSet/>
      <dgm:spPr/>
      <dgm:t>
        <a:bodyPr/>
        <a:lstStyle/>
        <a:p>
          <a:endParaRPr lang="en-GB"/>
        </a:p>
      </dgm:t>
    </dgm:pt>
    <dgm:pt modelId="{F21357BC-1EEA-429E-A448-36DADE926CF2}">
      <dgm:prSet phldrT="[Text]"/>
      <dgm:spPr/>
      <dgm:t>
        <a:bodyPr/>
        <a:lstStyle/>
        <a:p>
          <a:r>
            <a:rPr lang="en-US" dirty="0" err="1" smtClean="0"/>
            <a:t>Functionals</a:t>
          </a:r>
          <a:endParaRPr lang="en-GB" dirty="0"/>
        </a:p>
      </dgm:t>
    </dgm:pt>
    <dgm:pt modelId="{5CBB31F7-3980-4521-89E2-2ED98191DB26}" type="parTrans" cxnId="{A68F5964-E863-4D06-B51D-A07F568C0CF5}">
      <dgm:prSet/>
      <dgm:spPr/>
      <dgm:t>
        <a:bodyPr/>
        <a:lstStyle/>
        <a:p>
          <a:endParaRPr lang="en-GB"/>
        </a:p>
      </dgm:t>
    </dgm:pt>
    <dgm:pt modelId="{B331BB9E-996D-4EFB-90C5-ED15C72CCE87}" type="sibTrans" cxnId="{A68F5964-E863-4D06-B51D-A07F568C0CF5}">
      <dgm:prSet/>
      <dgm:spPr/>
      <dgm:t>
        <a:bodyPr/>
        <a:lstStyle/>
        <a:p>
          <a:endParaRPr lang="en-GB"/>
        </a:p>
      </dgm:t>
    </dgm:pt>
    <dgm:pt modelId="{5A6822EA-BEA5-4C77-86D7-11392CAA1B64}">
      <dgm:prSet phldrT="[Text]"/>
      <dgm:spPr/>
      <dgm:t>
        <a:bodyPr/>
        <a:lstStyle/>
        <a:p>
          <a:r>
            <a:rPr lang="en-US" dirty="0" smtClean="0"/>
            <a:t>Knowledge Seekers</a:t>
          </a:r>
          <a:endParaRPr lang="en-GB" dirty="0"/>
        </a:p>
      </dgm:t>
    </dgm:pt>
    <dgm:pt modelId="{9D8F49DB-F779-48A7-AF0E-70441A257888}" type="parTrans" cxnId="{2B241028-3C0C-4038-959F-4D94B6B6F3AE}">
      <dgm:prSet/>
      <dgm:spPr/>
      <dgm:t>
        <a:bodyPr/>
        <a:lstStyle/>
        <a:p>
          <a:endParaRPr lang="en-GB"/>
        </a:p>
      </dgm:t>
    </dgm:pt>
    <dgm:pt modelId="{D8CFD3CF-F5F6-4A8A-8E9C-F1D24C0AEE3A}" type="sibTrans" cxnId="{2B241028-3C0C-4038-959F-4D94B6B6F3AE}">
      <dgm:prSet/>
      <dgm:spPr/>
      <dgm:t>
        <a:bodyPr/>
        <a:lstStyle/>
        <a:p>
          <a:endParaRPr lang="en-GB"/>
        </a:p>
      </dgm:t>
    </dgm:pt>
    <dgm:pt modelId="{6FD697BE-C4BD-40F0-A7A2-17D4191CE0A5}">
      <dgm:prSet phldrT="[Text]"/>
      <dgm:spPr/>
      <dgm:t>
        <a:bodyPr/>
        <a:lstStyle/>
        <a:p>
          <a:r>
            <a:rPr lang="en-US" dirty="0" smtClean="0"/>
            <a:t>Networkers</a:t>
          </a:r>
          <a:endParaRPr lang="en-GB" dirty="0"/>
        </a:p>
      </dgm:t>
    </dgm:pt>
    <dgm:pt modelId="{0FAD40A3-A3CD-4F15-9F1C-8CA933A7197B}" type="parTrans" cxnId="{A166D672-7A66-452D-82D0-40804A204D4F}">
      <dgm:prSet/>
      <dgm:spPr/>
      <dgm:t>
        <a:bodyPr/>
        <a:lstStyle/>
        <a:p>
          <a:endParaRPr lang="en-GB"/>
        </a:p>
      </dgm:t>
    </dgm:pt>
    <dgm:pt modelId="{7FDAB869-6DC6-4598-A9E9-5EF7AD682DAF}" type="sibTrans" cxnId="{A166D672-7A66-452D-82D0-40804A204D4F}">
      <dgm:prSet/>
      <dgm:spPr/>
      <dgm:t>
        <a:bodyPr/>
        <a:lstStyle/>
        <a:p>
          <a:endParaRPr lang="en-GB"/>
        </a:p>
      </dgm:t>
    </dgm:pt>
    <dgm:pt modelId="{D12C4EBB-00BC-41AC-9CE4-F6ED7C60C0FC}">
      <dgm:prSet phldrT="[Text]"/>
      <dgm:spPr/>
      <dgm:t>
        <a:bodyPr/>
        <a:lstStyle/>
        <a:p>
          <a:r>
            <a:rPr lang="en-US" dirty="0" smtClean="0"/>
            <a:t>Aspirers</a:t>
          </a:r>
          <a:endParaRPr lang="en-GB" dirty="0"/>
        </a:p>
      </dgm:t>
    </dgm:pt>
    <dgm:pt modelId="{787B74C0-7720-4ABB-819D-2D0CE23B8A61}" type="parTrans" cxnId="{9E9DE761-A928-4DFA-BD6A-D085C13406E1}">
      <dgm:prSet/>
      <dgm:spPr/>
      <dgm:t>
        <a:bodyPr/>
        <a:lstStyle/>
        <a:p>
          <a:endParaRPr lang="en-GB"/>
        </a:p>
      </dgm:t>
    </dgm:pt>
    <dgm:pt modelId="{746CAD7D-A2E6-43F9-88B2-663E194BE649}" type="sibTrans" cxnId="{9E9DE761-A928-4DFA-BD6A-D085C13406E1}">
      <dgm:prSet/>
      <dgm:spPr/>
      <dgm:t>
        <a:bodyPr/>
        <a:lstStyle/>
        <a:p>
          <a:endParaRPr lang="en-GB"/>
        </a:p>
      </dgm:t>
    </dgm:pt>
    <dgm:pt modelId="{349631D2-4E3D-49F9-905D-4AFF65A3E501}">
      <dgm:prSet phldrT="[Text]"/>
      <dgm:spPr/>
      <dgm:t>
        <a:bodyPr/>
        <a:lstStyle/>
        <a:p>
          <a:r>
            <a:rPr lang="en-US" dirty="0" smtClean="0"/>
            <a:t>Communicators</a:t>
          </a:r>
          <a:endParaRPr lang="en-GB" dirty="0"/>
        </a:p>
      </dgm:t>
    </dgm:pt>
    <dgm:pt modelId="{2B41B039-50E7-4B7F-9AE6-1E73505F3A13}" type="parTrans" cxnId="{53458988-281D-4F41-A153-476A5282B3E8}">
      <dgm:prSet/>
      <dgm:spPr/>
    </dgm:pt>
    <dgm:pt modelId="{23BE53B2-9ECD-4BFF-9B2C-27968FF59849}" type="sibTrans" cxnId="{53458988-281D-4F41-A153-476A5282B3E8}">
      <dgm:prSet/>
      <dgm:spPr/>
    </dgm:pt>
    <dgm:pt modelId="{365D667B-25E9-4F2C-8B2F-ED686DF7A6C1}" type="pres">
      <dgm:prSet presAssocID="{8AEB73E4-2109-4818-93F1-2DE870B52FC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B752776-77DF-4713-A175-F52B95FB49DA}" type="pres">
      <dgm:prSet presAssocID="{73C87D99-0B12-47B4-9A8E-A13A8B475A1F}" presName="linNode" presStyleCnt="0"/>
      <dgm:spPr/>
    </dgm:pt>
    <dgm:pt modelId="{2182B976-795B-4FA7-BFD0-44C2269C5D86}" type="pres">
      <dgm:prSet presAssocID="{73C87D99-0B12-47B4-9A8E-A13A8B475A1F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0A42C6-9CD3-4CF3-823E-9F90A5C6EA63}" type="pres">
      <dgm:prSet presAssocID="{98F8478D-F7EE-4A60-9ADC-6C16194AB296}" presName="sp" presStyleCnt="0"/>
      <dgm:spPr/>
    </dgm:pt>
    <dgm:pt modelId="{C2DCED47-E409-4068-8E76-969ABA419228}" type="pres">
      <dgm:prSet presAssocID="{349631D2-4E3D-49F9-905D-4AFF65A3E501}" presName="linNode" presStyleCnt="0"/>
      <dgm:spPr/>
    </dgm:pt>
    <dgm:pt modelId="{5973DC9F-0D51-4B94-8E38-7B4708F08B58}" type="pres">
      <dgm:prSet presAssocID="{349631D2-4E3D-49F9-905D-4AFF65A3E501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34290A-94DD-424A-8922-2A1F6843D912}" type="pres">
      <dgm:prSet presAssocID="{23BE53B2-9ECD-4BFF-9B2C-27968FF59849}" presName="sp" presStyleCnt="0"/>
      <dgm:spPr/>
    </dgm:pt>
    <dgm:pt modelId="{F96AC211-7E36-4058-88E7-7C58499032AF}" type="pres">
      <dgm:prSet presAssocID="{5A6822EA-BEA5-4C77-86D7-11392CAA1B64}" presName="linNode" presStyleCnt="0"/>
      <dgm:spPr/>
    </dgm:pt>
    <dgm:pt modelId="{2871A8BD-1D52-4B28-8766-F3D193E213EB}" type="pres">
      <dgm:prSet presAssocID="{5A6822EA-BEA5-4C77-86D7-11392CAA1B64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3C729CC-62F4-401D-95CC-3842589F5648}" type="pres">
      <dgm:prSet presAssocID="{D8CFD3CF-F5F6-4A8A-8E9C-F1D24C0AEE3A}" presName="sp" presStyleCnt="0"/>
      <dgm:spPr/>
    </dgm:pt>
    <dgm:pt modelId="{AF02160D-D4A1-4050-8E2D-FBD0D03CB155}" type="pres">
      <dgm:prSet presAssocID="{6FD697BE-C4BD-40F0-A7A2-17D4191CE0A5}" presName="linNode" presStyleCnt="0"/>
      <dgm:spPr/>
    </dgm:pt>
    <dgm:pt modelId="{7E366B8A-FFBF-4F02-9307-08AEEE877F2D}" type="pres">
      <dgm:prSet presAssocID="{6FD697BE-C4BD-40F0-A7A2-17D4191CE0A5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3D3AAE-031A-4B60-9D70-919F64FB542D}" type="pres">
      <dgm:prSet presAssocID="{7FDAB869-6DC6-4598-A9E9-5EF7AD682DAF}" presName="sp" presStyleCnt="0"/>
      <dgm:spPr/>
    </dgm:pt>
    <dgm:pt modelId="{95EBD51F-1E67-43AB-AB48-F49D5BAFEB07}" type="pres">
      <dgm:prSet presAssocID="{D12C4EBB-00BC-41AC-9CE4-F6ED7C60C0FC}" presName="linNode" presStyleCnt="0"/>
      <dgm:spPr/>
    </dgm:pt>
    <dgm:pt modelId="{5A1AF665-4B29-4021-BB5F-39C828E753B5}" type="pres">
      <dgm:prSet presAssocID="{D12C4EBB-00BC-41AC-9CE4-F6ED7C60C0FC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14E1D2-17F3-4740-AC83-DB12BE2593F4}" type="pres">
      <dgm:prSet presAssocID="{746CAD7D-A2E6-43F9-88B2-663E194BE649}" presName="sp" presStyleCnt="0"/>
      <dgm:spPr/>
    </dgm:pt>
    <dgm:pt modelId="{A118FEF7-B7B3-4EBB-9501-2F1107F4D873}" type="pres">
      <dgm:prSet presAssocID="{F21357BC-1EEA-429E-A448-36DADE926CF2}" presName="linNode" presStyleCnt="0"/>
      <dgm:spPr/>
    </dgm:pt>
    <dgm:pt modelId="{DECACB95-AE7B-467E-B574-6495B79AF265}" type="pres">
      <dgm:prSet presAssocID="{F21357BC-1EEA-429E-A448-36DADE926CF2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6774D9F-670D-4283-82AD-9A1126E398E6}" type="presOf" srcId="{F21357BC-1EEA-429E-A448-36DADE926CF2}" destId="{DECACB95-AE7B-467E-B574-6495B79AF265}" srcOrd="0" destOrd="0" presId="urn:microsoft.com/office/officeart/2005/8/layout/vList5"/>
    <dgm:cxn modelId="{A166D672-7A66-452D-82D0-40804A204D4F}" srcId="{8AEB73E4-2109-4818-93F1-2DE870B52FCA}" destId="{6FD697BE-C4BD-40F0-A7A2-17D4191CE0A5}" srcOrd="3" destOrd="0" parTransId="{0FAD40A3-A3CD-4F15-9F1C-8CA933A7197B}" sibTransId="{7FDAB869-6DC6-4598-A9E9-5EF7AD682DAF}"/>
    <dgm:cxn modelId="{4A2C50CA-63C1-42DF-A09C-259AC6D4095E}" type="presOf" srcId="{6FD697BE-C4BD-40F0-A7A2-17D4191CE0A5}" destId="{7E366B8A-FFBF-4F02-9307-08AEEE877F2D}" srcOrd="0" destOrd="0" presId="urn:microsoft.com/office/officeart/2005/8/layout/vList5"/>
    <dgm:cxn modelId="{56211EC8-E249-4BA2-9497-E9600C44EE10}" type="presOf" srcId="{73C87D99-0B12-47B4-9A8E-A13A8B475A1F}" destId="{2182B976-795B-4FA7-BFD0-44C2269C5D86}" srcOrd="0" destOrd="0" presId="urn:microsoft.com/office/officeart/2005/8/layout/vList5"/>
    <dgm:cxn modelId="{2B241028-3C0C-4038-959F-4D94B6B6F3AE}" srcId="{8AEB73E4-2109-4818-93F1-2DE870B52FCA}" destId="{5A6822EA-BEA5-4C77-86D7-11392CAA1B64}" srcOrd="2" destOrd="0" parTransId="{9D8F49DB-F779-48A7-AF0E-70441A257888}" sibTransId="{D8CFD3CF-F5F6-4A8A-8E9C-F1D24C0AEE3A}"/>
    <dgm:cxn modelId="{B73C8DEF-C69E-48FE-BA69-4C6ADF3B755A}" srcId="{8AEB73E4-2109-4818-93F1-2DE870B52FCA}" destId="{73C87D99-0B12-47B4-9A8E-A13A8B475A1F}" srcOrd="0" destOrd="0" parTransId="{AA728F33-1EE5-4B0F-AD8F-97E7E72F498D}" sibTransId="{98F8478D-F7EE-4A60-9ADC-6C16194AB296}"/>
    <dgm:cxn modelId="{069A1A98-601F-45FB-806F-F261075DD240}" type="presOf" srcId="{8AEB73E4-2109-4818-93F1-2DE870B52FCA}" destId="{365D667B-25E9-4F2C-8B2F-ED686DF7A6C1}" srcOrd="0" destOrd="0" presId="urn:microsoft.com/office/officeart/2005/8/layout/vList5"/>
    <dgm:cxn modelId="{405470D2-6931-447C-B69C-BD8BA267A0D9}" type="presOf" srcId="{5A6822EA-BEA5-4C77-86D7-11392CAA1B64}" destId="{2871A8BD-1D52-4B28-8766-F3D193E213EB}" srcOrd="0" destOrd="0" presId="urn:microsoft.com/office/officeart/2005/8/layout/vList5"/>
    <dgm:cxn modelId="{A68F5964-E863-4D06-B51D-A07F568C0CF5}" srcId="{8AEB73E4-2109-4818-93F1-2DE870B52FCA}" destId="{F21357BC-1EEA-429E-A448-36DADE926CF2}" srcOrd="5" destOrd="0" parTransId="{5CBB31F7-3980-4521-89E2-2ED98191DB26}" sibTransId="{B331BB9E-996D-4EFB-90C5-ED15C72CCE87}"/>
    <dgm:cxn modelId="{9E9DE761-A928-4DFA-BD6A-D085C13406E1}" srcId="{8AEB73E4-2109-4818-93F1-2DE870B52FCA}" destId="{D12C4EBB-00BC-41AC-9CE4-F6ED7C60C0FC}" srcOrd="4" destOrd="0" parTransId="{787B74C0-7720-4ABB-819D-2D0CE23B8A61}" sibTransId="{746CAD7D-A2E6-43F9-88B2-663E194BE649}"/>
    <dgm:cxn modelId="{53458988-281D-4F41-A153-476A5282B3E8}" srcId="{8AEB73E4-2109-4818-93F1-2DE870B52FCA}" destId="{349631D2-4E3D-49F9-905D-4AFF65A3E501}" srcOrd="1" destOrd="0" parTransId="{2B41B039-50E7-4B7F-9AE6-1E73505F3A13}" sibTransId="{23BE53B2-9ECD-4BFF-9B2C-27968FF59849}"/>
    <dgm:cxn modelId="{3258391F-E233-46C5-93C1-B87D192856AD}" type="presOf" srcId="{D12C4EBB-00BC-41AC-9CE4-F6ED7C60C0FC}" destId="{5A1AF665-4B29-4021-BB5F-39C828E753B5}" srcOrd="0" destOrd="0" presId="urn:microsoft.com/office/officeart/2005/8/layout/vList5"/>
    <dgm:cxn modelId="{F3532839-DAF3-4EB2-A990-838F9E54A82E}" type="presOf" srcId="{349631D2-4E3D-49F9-905D-4AFF65A3E501}" destId="{5973DC9F-0D51-4B94-8E38-7B4708F08B58}" srcOrd="0" destOrd="0" presId="urn:microsoft.com/office/officeart/2005/8/layout/vList5"/>
    <dgm:cxn modelId="{86AFDECD-76D2-4365-AA93-A8179C238AFC}" type="presParOf" srcId="{365D667B-25E9-4F2C-8B2F-ED686DF7A6C1}" destId="{1B752776-77DF-4713-A175-F52B95FB49DA}" srcOrd="0" destOrd="0" presId="urn:microsoft.com/office/officeart/2005/8/layout/vList5"/>
    <dgm:cxn modelId="{9CB8D074-16B6-4F72-AE64-79D9808C769B}" type="presParOf" srcId="{1B752776-77DF-4713-A175-F52B95FB49DA}" destId="{2182B976-795B-4FA7-BFD0-44C2269C5D86}" srcOrd="0" destOrd="0" presId="urn:microsoft.com/office/officeart/2005/8/layout/vList5"/>
    <dgm:cxn modelId="{B697FDDE-38D4-4DCD-8DF2-557816904177}" type="presParOf" srcId="{365D667B-25E9-4F2C-8B2F-ED686DF7A6C1}" destId="{8C0A42C6-9CD3-4CF3-823E-9F90A5C6EA63}" srcOrd="1" destOrd="0" presId="urn:microsoft.com/office/officeart/2005/8/layout/vList5"/>
    <dgm:cxn modelId="{BD859E36-4E89-4F29-8400-B01EB046CC62}" type="presParOf" srcId="{365D667B-25E9-4F2C-8B2F-ED686DF7A6C1}" destId="{C2DCED47-E409-4068-8E76-969ABA419228}" srcOrd="2" destOrd="0" presId="urn:microsoft.com/office/officeart/2005/8/layout/vList5"/>
    <dgm:cxn modelId="{6E3E4D5A-396F-494E-B6E4-33793A7B923C}" type="presParOf" srcId="{C2DCED47-E409-4068-8E76-969ABA419228}" destId="{5973DC9F-0D51-4B94-8E38-7B4708F08B58}" srcOrd="0" destOrd="0" presId="urn:microsoft.com/office/officeart/2005/8/layout/vList5"/>
    <dgm:cxn modelId="{481796D8-C892-4D1D-B682-E8AE109C63C6}" type="presParOf" srcId="{365D667B-25E9-4F2C-8B2F-ED686DF7A6C1}" destId="{2334290A-94DD-424A-8922-2A1F6843D912}" srcOrd="3" destOrd="0" presId="urn:microsoft.com/office/officeart/2005/8/layout/vList5"/>
    <dgm:cxn modelId="{AB7EAA7F-0683-4EB0-B611-18FE5BB819D0}" type="presParOf" srcId="{365D667B-25E9-4F2C-8B2F-ED686DF7A6C1}" destId="{F96AC211-7E36-4058-88E7-7C58499032AF}" srcOrd="4" destOrd="0" presId="urn:microsoft.com/office/officeart/2005/8/layout/vList5"/>
    <dgm:cxn modelId="{00F650CF-A3A7-4290-A041-36A7720FC0D5}" type="presParOf" srcId="{F96AC211-7E36-4058-88E7-7C58499032AF}" destId="{2871A8BD-1D52-4B28-8766-F3D193E213EB}" srcOrd="0" destOrd="0" presId="urn:microsoft.com/office/officeart/2005/8/layout/vList5"/>
    <dgm:cxn modelId="{E08DE479-6CE0-41FA-9734-55C7E9132BE1}" type="presParOf" srcId="{365D667B-25E9-4F2C-8B2F-ED686DF7A6C1}" destId="{03C729CC-62F4-401D-95CC-3842589F5648}" srcOrd="5" destOrd="0" presId="urn:microsoft.com/office/officeart/2005/8/layout/vList5"/>
    <dgm:cxn modelId="{86C9A269-1CBB-4718-96C9-F4406CFA7F57}" type="presParOf" srcId="{365D667B-25E9-4F2C-8B2F-ED686DF7A6C1}" destId="{AF02160D-D4A1-4050-8E2D-FBD0D03CB155}" srcOrd="6" destOrd="0" presId="urn:microsoft.com/office/officeart/2005/8/layout/vList5"/>
    <dgm:cxn modelId="{7CD77DBB-22E2-4D93-BFC5-3568811E8777}" type="presParOf" srcId="{AF02160D-D4A1-4050-8E2D-FBD0D03CB155}" destId="{7E366B8A-FFBF-4F02-9307-08AEEE877F2D}" srcOrd="0" destOrd="0" presId="urn:microsoft.com/office/officeart/2005/8/layout/vList5"/>
    <dgm:cxn modelId="{64F417F8-C65C-408A-8C53-F2F98AD84A73}" type="presParOf" srcId="{365D667B-25E9-4F2C-8B2F-ED686DF7A6C1}" destId="{763D3AAE-031A-4B60-9D70-919F64FB542D}" srcOrd="7" destOrd="0" presId="urn:microsoft.com/office/officeart/2005/8/layout/vList5"/>
    <dgm:cxn modelId="{382CDF75-866C-4A02-A1F2-97A7AE502A0E}" type="presParOf" srcId="{365D667B-25E9-4F2C-8B2F-ED686DF7A6C1}" destId="{95EBD51F-1E67-43AB-AB48-F49D5BAFEB07}" srcOrd="8" destOrd="0" presId="urn:microsoft.com/office/officeart/2005/8/layout/vList5"/>
    <dgm:cxn modelId="{54010D4D-CD45-4D57-98FD-311DE8DBA133}" type="presParOf" srcId="{95EBD51F-1E67-43AB-AB48-F49D5BAFEB07}" destId="{5A1AF665-4B29-4021-BB5F-39C828E753B5}" srcOrd="0" destOrd="0" presId="urn:microsoft.com/office/officeart/2005/8/layout/vList5"/>
    <dgm:cxn modelId="{63819336-4919-428F-B48A-25B981F2304E}" type="presParOf" srcId="{365D667B-25E9-4F2C-8B2F-ED686DF7A6C1}" destId="{3814E1D2-17F3-4740-AC83-DB12BE2593F4}" srcOrd="9" destOrd="0" presId="urn:microsoft.com/office/officeart/2005/8/layout/vList5"/>
    <dgm:cxn modelId="{55611FFB-0DDB-42F6-8B4B-EC148A9D1093}" type="presParOf" srcId="{365D667B-25E9-4F2C-8B2F-ED686DF7A6C1}" destId="{A118FEF7-B7B3-4EBB-9501-2F1107F4D873}" srcOrd="10" destOrd="0" presId="urn:microsoft.com/office/officeart/2005/8/layout/vList5"/>
    <dgm:cxn modelId="{362310FF-5BD9-4A37-A8CD-BCED5A0BA521}" type="presParOf" srcId="{A118FEF7-B7B3-4EBB-9501-2F1107F4D873}" destId="{DECACB95-AE7B-467E-B574-6495B79AF26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82B976-795B-4FA7-BFD0-44C2269C5D86}">
      <dsp:nvSpPr>
        <dsp:cNvPr id="0" name=""/>
        <dsp:cNvSpPr/>
      </dsp:nvSpPr>
      <dsp:spPr>
        <a:xfrm>
          <a:off x="1463040" y="1171"/>
          <a:ext cx="1645920" cy="6819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Influencers</a:t>
          </a:r>
          <a:endParaRPr lang="en-GB" sz="1600" kern="1200" dirty="0"/>
        </a:p>
      </dsp:txBody>
      <dsp:txXfrm>
        <a:off x="1496328" y="34459"/>
        <a:ext cx="1579344" cy="615328"/>
      </dsp:txXfrm>
    </dsp:sp>
    <dsp:sp modelId="{5973DC9F-0D51-4B94-8E38-7B4708F08B58}">
      <dsp:nvSpPr>
        <dsp:cNvPr id="0" name=""/>
        <dsp:cNvSpPr/>
      </dsp:nvSpPr>
      <dsp:spPr>
        <a:xfrm>
          <a:off x="1463040" y="717171"/>
          <a:ext cx="1645920" cy="68190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Communicators</a:t>
          </a:r>
          <a:endParaRPr lang="en-GB" sz="1600" kern="1200" dirty="0"/>
        </a:p>
      </dsp:txBody>
      <dsp:txXfrm>
        <a:off x="1496328" y="750459"/>
        <a:ext cx="1579344" cy="615328"/>
      </dsp:txXfrm>
    </dsp:sp>
    <dsp:sp modelId="{2871A8BD-1D52-4B28-8766-F3D193E213EB}">
      <dsp:nvSpPr>
        <dsp:cNvPr id="0" name=""/>
        <dsp:cNvSpPr/>
      </dsp:nvSpPr>
      <dsp:spPr>
        <a:xfrm>
          <a:off x="1463040" y="1433171"/>
          <a:ext cx="1645920" cy="68190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Knowledge Seekers</a:t>
          </a:r>
          <a:endParaRPr lang="en-GB" sz="1600" kern="1200" dirty="0"/>
        </a:p>
      </dsp:txBody>
      <dsp:txXfrm>
        <a:off x="1496328" y="1466459"/>
        <a:ext cx="1579344" cy="615328"/>
      </dsp:txXfrm>
    </dsp:sp>
    <dsp:sp modelId="{7E366B8A-FFBF-4F02-9307-08AEEE877F2D}">
      <dsp:nvSpPr>
        <dsp:cNvPr id="0" name=""/>
        <dsp:cNvSpPr/>
      </dsp:nvSpPr>
      <dsp:spPr>
        <a:xfrm>
          <a:off x="1463040" y="2149171"/>
          <a:ext cx="1645920" cy="68190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Networkers</a:t>
          </a:r>
          <a:endParaRPr lang="en-GB" sz="1600" kern="1200" dirty="0"/>
        </a:p>
      </dsp:txBody>
      <dsp:txXfrm>
        <a:off x="1496328" y="2182459"/>
        <a:ext cx="1579344" cy="615328"/>
      </dsp:txXfrm>
    </dsp:sp>
    <dsp:sp modelId="{5A1AF665-4B29-4021-BB5F-39C828E753B5}">
      <dsp:nvSpPr>
        <dsp:cNvPr id="0" name=""/>
        <dsp:cNvSpPr/>
      </dsp:nvSpPr>
      <dsp:spPr>
        <a:xfrm>
          <a:off x="1463040" y="2865171"/>
          <a:ext cx="1645920" cy="68190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Aspirers</a:t>
          </a:r>
          <a:endParaRPr lang="en-GB" sz="1600" kern="1200" dirty="0"/>
        </a:p>
      </dsp:txBody>
      <dsp:txXfrm>
        <a:off x="1496328" y="2898459"/>
        <a:ext cx="1579344" cy="615328"/>
      </dsp:txXfrm>
    </dsp:sp>
    <dsp:sp modelId="{DECACB95-AE7B-467E-B574-6495B79AF265}">
      <dsp:nvSpPr>
        <dsp:cNvPr id="0" name=""/>
        <dsp:cNvSpPr/>
      </dsp:nvSpPr>
      <dsp:spPr>
        <a:xfrm>
          <a:off x="1463040" y="3581171"/>
          <a:ext cx="1645920" cy="6819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 smtClean="0"/>
            <a:t>Functionals</a:t>
          </a:r>
          <a:endParaRPr lang="en-GB" sz="1600" kern="1200" dirty="0"/>
        </a:p>
      </dsp:txBody>
      <dsp:txXfrm>
        <a:off x="1496328" y="3614459"/>
        <a:ext cx="1579344" cy="615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r">
              <a:defRPr sz="1200"/>
            </a:lvl1pPr>
          </a:lstStyle>
          <a:p>
            <a:fld id="{6953E2D3-5E61-4E3D-8436-F4723C4E89E2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r">
              <a:defRPr sz="1200"/>
            </a:lvl1pPr>
          </a:lstStyle>
          <a:p>
            <a:fld id="{D236FE96-7B11-4123-AA12-43A8D609307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6446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r">
              <a:defRPr sz="1200"/>
            </a:lvl1pPr>
          </a:lstStyle>
          <a:p>
            <a:fld id="{ED3B46F0-326B-4D2E-8080-94948C7508D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3" tIns="45711" rIns="91423" bIns="4571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23" tIns="45711" rIns="91423" bIns="45711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r">
              <a:defRPr sz="1200"/>
            </a:lvl1pPr>
          </a:lstStyle>
          <a:p>
            <a:fld id="{02DDB092-F715-4220-8F05-AE9C80D2D7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757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ACE0C-2105-43E1-9294-D1AB37D75C8C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B3FC1-B3DD-4446-AE94-0A8843973C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AE203-E1F0-426A-B258-4118C8309649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0CC10-8E60-4062-804A-09402428EA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47162-B1B6-46B7-945C-293DD5B23594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FF1F2-26F9-4494-A40B-BBF98C2729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B4FAF-C69C-4B3D-BD86-27A636C0C588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FD2CC-A00E-479A-A921-E72C77604B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6C4DE-BB0D-4CE4-A31E-33652F4EB556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EF214-0F8B-4477-841B-AFC84ABE43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26976-EE61-44A5-9610-F9A98283B413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B83DE-BB9D-453C-B393-E5E6289CC9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6E206-8681-42F1-97A1-0FC6EB415833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BD857-2352-4A00-B662-E20F28C479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871E8-0E6E-4E0A-820C-E781B124A505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1E07C-7D27-4D97-B5C6-E44C7406E7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A230D-B001-4D0B-B577-C3B2335ACA18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8A7E8-47C2-4411-A869-4F8D6E1147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04283-B1ED-4583-86E6-14CAD404C9CF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4CD65-5592-4F3B-ABCE-13B77EFB0F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99ED2-8398-41CC-930B-8D95714ACD8A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9334E-439F-40BA-9709-287BE42A4F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CB25140E-76EC-4C1B-9373-3896056A13CB}" type="datetimeFigureOut">
              <a:rPr lang="en-US"/>
              <a:pPr>
                <a:defRPr/>
              </a:pPr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91DF6DB3-03CC-4A8E-A08A-C993AA0F12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1031" name="Picture 6" descr="SMU-Logo-colour-Longline.jpg"/>
          <p:cNvPicPr>
            <a:picLocks noChangeAspect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28650" y="5786438"/>
            <a:ext cx="8515350" cy="94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UMf7FWGdCw&amp;feature=fvs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6hPtGD0rI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4ba1BqJ4S2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Marketing Communication Strategy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7097442" cy="1285884"/>
          </a:xfrm>
        </p:spPr>
        <p:txBody>
          <a:bodyPr/>
          <a:lstStyle/>
          <a:p>
            <a:r>
              <a:rPr lang="en-US" dirty="0" smtClean="0"/>
              <a:t>Digital technology and Marketing </a:t>
            </a:r>
            <a:r>
              <a:rPr lang="en-US" dirty="0" err="1" smtClean="0"/>
              <a:t>Comms</a:t>
            </a:r>
            <a:endParaRPr lang="en-US" dirty="0" smtClean="0"/>
          </a:p>
          <a:p>
            <a:r>
              <a:rPr lang="en-US" dirty="0" smtClean="0"/>
              <a:t>By Will </a:t>
            </a:r>
            <a:r>
              <a:rPr lang="en-US" dirty="0" smtClean="0"/>
              <a:t>Fleming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/>
              <a:t>Technology and marketing….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sz="2800" dirty="0" smtClean="0"/>
              <a:t>People are technology driven and use it so marketers have to get involved and engage with it to get to them…..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e-mailing – “old technology” already?!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Data mining – combining data from different sources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Chip technology and tracking systems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SMS texting – personal, </a:t>
            </a:r>
            <a:r>
              <a:rPr lang="en-GB" sz="2800" b="1" dirty="0" smtClean="0"/>
              <a:t>one-to-one</a:t>
            </a:r>
            <a:r>
              <a:rPr lang="en-GB" sz="2800" dirty="0" smtClean="0"/>
              <a:t> communications!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….dare we say relationship driven[?]: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The changing face of technology…</a:t>
            </a:r>
            <a:endParaRPr lang="en-GB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714348" y="1196752"/>
            <a:ext cx="8072494" cy="4608512"/>
          </a:xfrm>
        </p:spPr>
        <p:txBody>
          <a:bodyPr/>
          <a:lstStyle/>
          <a:p>
            <a:r>
              <a:rPr lang="en-GB" sz="2600" dirty="0" smtClean="0"/>
              <a:t>New devices (e.g. Tablets, smart phones, games consoles)</a:t>
            </a:r>
          </a:p>
          <a:p>
            <a:r>
              <a:rPr lang="en-GB" sz="2600" dirty="0" smtClean="0"/>
              <a:t>New platforms</a:t>
            </a:r>
          </a:p>
          <a:p>
            <a:r>
              <a:rPr lang="en-GB" sz="2600" dirty="0" smtClean="0"/>
              <a:t>New content formats</a:t>
            </a:r>
          </a:p>
          <a:p>
            <a:r>
              <a:rPr lang="en-GB" sz="2600" dirty="0" smtClean="0"/>
              <a:t>Wider access</a:t>
            </a:r>
          </a:p>
          <a:p>
            <a:r>
              <a:rPr lang="en-GB" sz="2600" dirty="0" smtClean="0"/>
              <a:t>Biometrics</a:t>
            </a:r>
          </a:p>
          <a:p>
            <a:r>
              <a:rPr lang="en-GB" sz="2600" dirty="0" smtClean="0"/>
              <a:t>Augmented reality</a:t>
            </a:r>
          </a:p>
          <a:p>
            <a:r>
              <a:rPr lang="en-GB" sz="2600" dirty="0" smtClean="0"/>
              <a:t>New media/ methods for communicating</a:t>
            </a:r>
          </a:p>
          <a:p>
            <a:pPr marL="0" indent="0">
              <a:buNone/>
            </a:pPr>
            <a:r>
              <a:rPr lang="en-GB" sz="2600" dirty="0">
                <a:hlinkClick r:id="rId2"/>
              </a:rPr>
              <a:t>http://www.youtube.com/watch?v=lUMf7FWGdCw&amp;feature=fvst</a:t>
            </a:r>
            <a:r>
              <a:rPr lang="en-GB" sz="2600" dirty="0"/>
              <a:t> </a:t>
            </a:r>
          </a:p>
          <a:p>
            <a:pPr marL="0" indent="0">
              <a:buNone/>
            </a:pPr>
            <a:endParaRPr lang="en-GB" sz="2600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Digital Media is also …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3989039"/>
          </a:xfrm>
        </p:spPr>
        <p:txBody>
          <a:bodyPr/>
          <a:lstStyle/>
          <a:p>
            <a:r>
              <a:rPr lang="en-GB" sz="2800" dirty="0" smtClean="0"/>
              <a:t>Converging</a:t>
            </a:r>
          </a:p>
          <a:p>
            <a:pPr lvl="1"/>
            <a:r>
              <a:rPr lang="en-GB" sz="2400" dirty="0" smtClean="0"/>
              <a:t>Technologies, Content, Media ownership</a:t>
            </a:r>
          </a:p>
          <a:p>
            <a:pPr>
              <a:buFont typeface="Wingdings" pitchFamily="2" charset="2"/>
              <a:buChar char="ü"/>
            </a:pPr>
            <a:r>
              <a:rPr lang="en-GB" sz="2800" dirty="0" smtClean="0"/>
              <a:t>34% of UK households watch TV online</a:t>
            </a:r>
          </a:p>
          <a:p>
            <a:pPr>
              <a:buFont typeface="Wingdings" pitchFamily="2" charset="2"/>
              <a:buChar char="ü"/>
            </a:pPr>
            <a:r>
              <a:rPr lang="en-GB" sz="2800" dirty="0" smtClean="0"/>
              <a:t>12% listen to the radio online</a:t>
            </a:r>
          </a:p>
          <a:p>
            <a:pPr>
              <a:buFont typeface="Wingdings" pitchFamily="2" charset="2"/>
              <a:buChar char="ü"/>
            </a:pPr>
            <a:r>
              <a:rPr lang="en-GB" sz="2800" dirty="0" smtClean="0"/>
              <a:t>20% access the internet using their mobiles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hlinkClick r:id="rId2"/>
              </a:rPr>
              <a:t>http://</a:t>
            </a:r>
            <a:r>
              <a:rPr lang="en-GB" sz="2800" dirty="0" smtClean="0">
                <a:hlinkClick r:id="rId2"/>
              </a:rPr>
              <a:t>www.youtube.com/watch?v=P6hPtGD0rIc</a:t>
            </a:r>
            <a:r>
              <a:rPr lang="en-GB" sz="2800" dirty="0" smtClean="0"/>
              <a:t> </a:t>
            </a:r>
          </a:p>
          <a:p>
            <a:r>
              <a:rPr lang="en-GB" sz="2800" b="1" dirty="0" smtClean="0"/>
              <a:t>And has created Web </a:t>
            </a:r>
            <a:r>
              <a:rPr lang="en-GB" sz="2800" b="1" dirty="0"/>
              <a:t>2.0 technology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endParaRPr lang="en-GB" dirty="0" smtClean="0"/>
          </a:p>
        </p:txBody>
      </p:sp>
      <p:sp>
        <p:nvSpPr>
          <p:cNvPr id="18436" name="TextBox 3"/>
          <p:cNvSpPr txBox="1">
            <a:spLocks noChangeArrowheads="1"/>
          </p:cNvSpPr>
          <p:nvPr/>
        </p:nvSpPr>
        <p:spPr bwMode="auto">
          <a:xfrm>
            <a:off x="6429375" y="6286500"/>
            <a:ext cx="2438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>
                <a:latin typeface="Calibri" pitchFamily="34" charset="0"/>
              </a:rPr>
              <a:t>Ofcom (2009)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Web 2.0?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Technologies that go beyond one-way communication on the web.</a:t>
            </a:r>
          </a:p>
          <a:p>
            <a:r>
              <a:rPr lang="en-US" dirty="0" smtClean="0"/>
              <a:t>Key concepts are </a:t>
            </a:r>
            <a:endParaRPr lang="en-GB" dirty="0" smtClean="0"/>
          </a:p>
          <a:p>
            <a:pPr lvl="1"/>
            <a:r>
              <a:rPr lang="en-US" b="1" i="1" dirty="0" smtClean="0"/>
              <a:t>Interactivity</a:t>
            </a:r>
          </a:p>
          <a:p>
            <a:pPr lvl="1"/>
            <a:r>
              <a:rPr lang="en-US" b="1" i="1" dirty="0" smtClean="0"/>
              <a:t>Sharing information</a:t>
            </a:r>
            <a:endParaRPr lang="en-GB" b="1" i="1" dirty="0" smtClean="0"/>
          </a:p>
          <a:p>
            <a:pPr lvl="1"/>
            <a:r>
              <a:rPr lang="en-GB" b="1" i="1" dirty="0" smtClean="0"/>
              <a:t>Social networking</a:t>
            </a:r>
          </a:p>
          <a:p>
            <a:pPr lvl="1"/>
            <a:r>
              <a:rPr lang="en-GB" b="1" i="1" dirty="0" smtClean="0"/>
              <a:t>User-generated content (</a:t>
            </a:r>
            <a:r>
              <a:rPr lang="en-GB" b="1" i="1" dirty="0" err="1" smtClean="0"/>
              <a:t>UGC</a:t>
            </a:r>
            <a:r>
              <a:rPr lang="en-GB" b="1" i="1" dirty="0" smtClean="0"/>
              <a:t>)</a:t>
            </a:r>
            <a:endParaRPr lang="en-GB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 smtClean="0"/>
              <a:t>Questions for marketers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5072071" cy="4114800"/>
          </a:xfrm>
        </p:spPr>
        <p:txBody>
          <a:bodyPr/>
          <a:lstStyle/>
          <a:p>
            <a:r>
              <a:rPr lang="en-GB" dirty="0" smtClean="0"/>
              <a:t>How is web 2.0 changing marketing?</a:t>
            </a:r>
          </a:p>
          <a:p>
            <a:r>
              <a:rPr lang="en-US" dirty="0" smtClean="0"/>
              <a:t>How are </a:t>
            </a:r>
            <a:r>
              <a:rPr lang="en-US" dirty="0" err="1" smtClean="0"/>
              <a:t>organisations</a:t>
            </a:r>
            <a:r>
              <a:rPr lang="en-US" dirty="0" smtClean="0"/>
              <a:t> using web 2.0 technologies to support their marketing?</a:t>
            </a:r>
            <a:endParaRPr lang="en-GB" dirty="0" smtClean="0"/>
          </a:p>
          <a:p>
            <a:r>
              <a:rPr lang="en-GB" dirty="0" smtClean="0"/>
              <a:t>How will it affect them as marketers or managers?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8999" b="9899"/>
          <a:stretch>
            <a:fillRect/>
          </a:stretch>
        </p:blipFill>
        <p:spPr bwMode="auto">
          <a:xfrm>
            <a:off x="5715008" y="2285992"/>
            <a:ext cx="3156784" cy="2530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do marketers use web 2.0?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8072494" cy="4114816"/>
          </a:xfrm>
        </p:spPr>
        <p:txBody>
          <a:bodyPr/>
          <a:lstStyle/>
          <a:p>
            <a:r>
              <a:rPr lang="en-US" dirty="0" smtClean="0"/>
              <a:t>Brand engagement</a:t>
            </a:r>
          </a:p>
          <a:p>
            <a:r>
              <a:rPr lang="en-US" dirty="0" smtClean="0"/>
              <a:t>New media options</a:t>
            </a:r>
          </a:p>
          <a:p>
            <a:r>
              <a:rPr lang="en-US" dirty="0" smtClean="0"/>
              <a:t>Greater opportunity for integration</a:t>
            </a:r>
          </a:p>
          <a:p>
            <a:r>
              <a:rPr lang="en-US" dirty="0" smtClean="0"/>
              <a:t>Gaining customer insights</a:t>
            </a:r>
          </a:p>
          <a:p>
            <a:r>
              <a:rPr lang="en-US" dirty="0" smtClean="0"/>
              <a:t>Reputation management</a:t>
            </a:r>
          </a:p>
          <a:p>
            <a:r>
              <a:rPr lang="en-US" dirty="0" smtClean="0"/>
              <a:t>Targeting</a:t>
            </a:r>
          </a:p>
          <a:p>
            <a:r>
              <a:rPr lang="en-US" dirty="0" smtClean="0"/>
              <a:t>Measuring success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Working with web 2.0 – the basics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563072" cy="4525963"/>
          </a:xfrm>
        </p:spPr>
        <p:txBody>
          <a:bodyPr/>
          <a:lstStyle/>
          <a:p>
            <a:r>
              <a:rPr lang="en-GB" dirty="0" smtClean="0"/>
              <a:t>Blogs</a:t>
            </a:r>
          </a:p>
          <a:p>
            <a:pPr lvl="1"/>
            <a:r>
              <a:rPr lang="en-GB" dirty="0" smtClean="0"/>
              <a:t>Company blog</a:t>
            </a:r>
          </a:p>
          <a:p>
            <a:pPr lvl="1"/>
            <a:r>
              <a:rPr lang="en-GB" dirty="0" smtClean="0"/>
              <a:t>Blogs by key personnel</a:t>
            </a:r>
          </a:p>
          <a:p>
            <a:pPr lvl="1"/>
            <a:r>
              <a:rPr lang="en-GB" dirty="0" smtClean="0"/>
              <a:t>Lead user blogs </a:t>
            </a:r>
          </a:p>
          <a:p>
            <a:pPr lvl="1"/>
            <a:r>
              <a:rPr lang="en-GB" dirty="0" smtClean="0"/>
              <a:t>Comment on other people’s blogs</a:t>
            </a:r>
          </a:p>
          <a:p>
            <a:r>
              <a:rPr lang="en-GB" dirty="0" smtClean="0"/>
              <a:t>Social bookmarking &amp; Reciprocal links</a:t>
            </a:r>
          </a:p>
          <a:p>
            <a:pPr lvl="1"/>
            <a:r>
              <a:rPr lang="en-GB" dirty="0" smtClean="0"/>
              <a:t>Improve Search Rankings</a:t>
            </a:r>
          </a:p>
        </p:txBody>
      </p:sp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143125"/>
            <a:ext cx="1438275" cy="43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13" y="2928938"/>
            <a:ext cx="123825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13" y="4357688"/>
            <a:ext cx="1181100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13" y="5000625"/>
            <a:ext cx="12192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Working with web 2.0 –  the basics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714348" y="1484784"/>
            <a:ext cx="8072494" cy="4230233"/>
          </a:xfrm>
        </p:spPr>
        <p:txBody>
          <a:bodyPr/>
          <a:lstStyle/>
          <a:p>
            <a:r>
              <a:rPr lang="en-US" sz="2400" dirty="0" smtClean="0"/>
              <a:t>Social Media</a:t>
            </a:r>
          </a:p>
          <a:p>
            <a:pPr lvl="1"/>
            <a:r>
              <a:rPr lang="en-US" sz="2400" dirty="0" smtClean="0"/>
              <a:t>Social networks e.g. </a:t>
            </a:r>
            <a:r>
              <a:rPr lang="en-US" sz="2400" dirty="0" err="1" smtClean="0"/>
              <a:t>Facebook</a:t>
            </a:r>
            <a:r>
              <a:rPr lang="en-US" sz="2400" dirty="0" smtClean="0"/>
              <a:t>  </a:t>
            </a:r>
          </a:p>
          <a:p>
            <a:pPr lvl="1"/>
            <a:r>
              <a:rPr lang="en-US" sz="2400" dirty="0" smtClean="0"/>
              <a:t>Micro-blogging e.g. Twitter</a:t>
            </a:r>
          </a:p>
          <a:p>
            <a:r>
              <a:rPr lang="en-US" sz="2400" dirty="0" smtClean="0"/>
              <a:t>Media sharing e.g. </a:t>
            </a:r>
            <a:r>
              <a:rPr lang="en-US" sz="2400" dirty="0" err="1" smtClean="0"/>
              <a:t>Youtube</a:t>
            </a:r>
            <a:r>
              <a:rPr lang="en-US" sz="2400" dirty="0" smtClean="0"/>
              <a:t>, </a:t>
            </a:r>
            <a:r>
              <a:rPr lang="en-US" sz="2400" dirty="0" err="1" smtClean="0"/>
              <a:t>Vimeo</a:t>
            </a:r>
            <a:r>
              <a:rPr lang="en-US" sz="2400" dirty="0" smtClean="0"/>
              <a:t>, Picasa Flickr </a:t>
            </a:r>
          </a:p>
          <a:p>
            <a:r>
              <a:rPr lang="en-GB" sz="2400" dirty="0" smtClean="0"/>
              <a:t>Wikis</a:t>
            </a:r>
            <a:endParaRPr lang="en-GB" sz="2400" dirty="0"/>
          </a:p>
          <a:p>
            <a:pPr lvl="1"/>
            <a:r>
              <a:rPr lang="en-GB" sz="2400" dirty="0"/>
              <a:t>Make sure your Wikipedia entry is correct and up to date</a:t>
            </a:r>
          </a:p>
          <a:p>
            <a:r>
              <a:rPr lang="en-GB" sz="2400" dirty="0"/>
              <a:t>Forums and Reviews</a:t>
            </a:r>
          </a:p>
          <a:p>
            <a:pPr lvl="1"/>
            <a:r>
              <a:rPr lang="en-GB" sz="2400" dirty="0"/>
              <a:t>Monitor and </a:t>
            </a:r>
            <a:r>
              <a:rPr lang="en-GB" sz="2400" dirty="0" smtClean="0"/>
              <a:t>contribute </a:t>
            </a:r>
            <a:endParaRPr lang="en-GB" sz="2400" dirty="0"/>
          </a:p>
          <a:p>
            <a:pPr lvl="1"/>
            <a:endParaRPr lang="en-US" sz="3200" dirty="0" smtClean="0"/>
          </a:p>
          <a:p>
            <a:pPr lvl="1"/>
            <a:endParaRPr lang="en-US" sz="3200" dirty="0" smtClean="0"/>
          </a:p>
          <a:p>
            <a:pPr lvl="1"/>
            <a:endParaRPr lang="en-GB" sz="2000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221088"/>
            <a:ext cx="223224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75" y="1785938"/>
            <a:ext cx="5929313" cy="4114800"/>
          </a:xfrm>
        </p:spPr>
        <p:txBody>
          <a:bodyPr/>
          <a:lstStyle/>
          <a:p>
            <a:pPr>
              <a:buFontTx/>
              <a:buNone/>
            </a:pPr>
            <a:endParaRPr lang="da-DK" sz="2400" smtClean="0">
              <a:latin typeface="Arial" pitchFamily="34" charset="0"/>
            </a:endParaRPr>
          </a:p>
          <a:p>
            <a:pPr>
              <a:buFontTx/>
              <a:buNone/>
            </a:pPr>
            <a:endParaRPr lang="da-DK" sz="2400" smtClean="0">
              <a:latin typeface="Arial" pitchFamily="34" charset="0"/>
            </a:endParaRPr>
          </a:p>
        </p:txBody>
      </p:sp>
      <p:sp>
        <p:nvSpPr>
          <p:cNvPr id="60421" name="Text Box 5"/>
          <p:cNvSpPr txBox="1">
            <a:spLocks noChangeArrowheads="1"/>
          </p:cNvSpPr>
          <p:nvPr/>
        </p:nvSpPr>
        <p:spPr bwMode="auto">
          <a:xfrm>
            <a:off x="467545" y="1357313"/>
            <a:ext cx="6207894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da-DK" sz="2800" dirty="0" smtClean="0">
                <a:latin typeface="+mn-lt"/>
              </a:rPr>
              <a:t>Contemporary </a:t>
            </a:r>
            <a:r>
              <a:rPr lang="da-DK" sz="2800" dirty="0">
                <a:latin typeface="+mn-lt"/>
              </a:rPr>
              <a:t>marketers need to realise that they </a:t>
            </a:r>
            <a:r>
              <a:rPr lang="da-DK" sz="2800" i="1" dirty="0">
                <a:latin typeface="+mn-lt"/>
              </a:rPr>
              <a:t>no longer </a:t>
            </a:r>
            <a:r>
              <a:rPr lang="da-DK" sz="2800" dirty="0">
                <a:latin typeface="+mn-lt"/>
              </a:rPr>
              <a:t>are the </a:t>
            </a:r>
            <a:r>
              <a:rPr lang="da-DK" sz="2800" i="1" dirty="0">
                <a:latin typeface="+mn-lt"/>
              </a:rPr>
              <a:t>masters</a:t>
            </a:r>
            <a:r>
              <a:rPr lang="da-DK" sz="2800" dirty="0">
                <a:latin typeface="+mn-lt"/>
              </a:rPr>
              <a:t> of meaning, that their products and messages are creations with a life of their own, and that their intended receivers are </a:t>
            </a:r>
            <a:r>
              <a:rPr lang="da-DK" sz="2800" u="sng" dirty="0">
                <a:latin typeface="+mn-lt"/>
              </a:rPr>
              <a:t>not passive targets </a:t>
            </a:r>
            <a:r>
              <a:rPr lang="da-DK" sz="2800" dirty="0">
                <a:latin typeface="+mn-lt"/>
              </a:rPr>
              <a:t>but creative partners in the production of experiences and identities.</a:t>
            </a:r>
          </a:p>
        </p:txBody>
      </p:sp>
      <p:sp>
        <p:nvSpPr>
          <p:cNvPr id="21508" name="Title 5"/>
          <p:cNvSpPr>
            <a:spLocks noGrp="1"/>
          </p:cNvSpPr>
          <p:nvPr>
            <p:ph type="title"/>
          </p:nvPr>
        </p:nvSpPr>
        <p:spPr>
          <a:xfrm>
            <a:off x="251521" y="285750"/>
            <a:ext cx="8892480" cy="928688"/>
          </a:xfrm>
        </p:spPr>
        <p:txBody>
          <a:bodyPr/>
          <a:lstStyle/>
          <a:p>
            <a:r>
              <a:rPr lang="en-GB" dirty="0" smtClean="0"/>
              <a:t>What does it mean for marketing today?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14688" y="5286375"/>
            <a:ext cx="31432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en-GB" sz="1600" dirty="0" err="1">
                <a:latin typeface="+mn-lt"/>
              </a:rPr>
              <a:t>Firat</a:t>
            </a:r>
            <a:r>
              <a:rPr lang="en-GB" sz="1600" dirty="0">
                <a:latin typeface="+mn-lt"/>
              </a:rPr>
              <a:t> &amp; </a:t>
            </a:r>
            <a:r>
              <a:rPr lang="en-GB" sz="1600" dirty="0" err="1">
                <a:latin typeface="+mn-lt"/>
              </a:rPr>
              <a:t>Christansen</a:t>
            </a:r>
            <a:r>
              <a:rPr lang="en-GB" sz="1600" dirty="0">
                <a:latin typeface="+mn-lt"/>
              </a:rPr>
              <a:t> (2005)</a:t>
            </a:r>
          </a:p>
        </p:txBody>
      </p:sp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2" cstate="print"/>
          <a:srcRect l="20103" r="36188"/>
          <a:stretch>
            <a:fillRect/>
          </a:stretch>
        </p:blipFill>
        <p:spPr bwMode="auto">
          <a:xfrm>
            <a:off x="6929438" y="1428750"/>
            <a:ext cx="1744662" cy="4100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589240"/>
            <a:ext cx="16002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consumer profiling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755576" y="1412776"/>
            <a:ext cx="4577732" cy="4114816"/>
          </a:xfrm>
        </p:spPr>
        <p:txBody>
          <a:bodyPr/>
          <a:lstStyle/>
          <a:p>
            <a:r>
              <a:rPr lang="en-US" dirty="0" smtClean="0"/>
              <a:t>Are online customers different?  </a:t>
            </a:r>
          </a:p>
          <a:p>
            <a:r>
              <a:rPr lang="en-US" dirty="0" smtClean="0"/>
              <a:t>Do we need to classify them?</a:t>
            </a:r>
          </a:p>
          <a:p>
            <a:r>
              <a:rPr lang="en-US" dirty="0" smtClean="0"/>
              <a:t>Does online and offline </a:t>
            </a:r>
            <a:r>
              <a:rPr lang="en-US" dirty="0" err="1" smtClean="0"/>
              <a:t>behaviour</a:t>
            </a:r>
            <a:r>
              <a:rPr lang="en-US" dirty="0" smtClean="0"/>
              <a:t> differ?</a:t>
            </a:r>
          </a:p>
          <a:p>
            <a:r>
              <a:rPr lang="en-US" dirty="0" smtClean="0"/>
              <a:t>What impact might that have on </a:t>
            </a:r>
            <a:r>
              <a:rPr lang="en-US" dirty="0" err="1" smtClean="0"/>
              <a:t>organisations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endParaRPr lang="en-GB" dirty="0"/>
          </a:p>
        </p:txBody>
      </p:sp>
      <p:graphicFrame>
        <p:nvGraphicFramePr>
          <p:cNvPr id="9" name="Diagram 8"/>
          <p:cNvGraphicFramePr/>
          <p:nvPr/>
        </p:nvGraphicFramePr>
        <p:xfrm>
          <a:off x="4572000" y="1397000"/>
          <a:ext cx="4572000" cy="4264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7164288" y="57332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TNS</a:t>
            </a:r>
            <a:r>
              <a:rPr lang="en-US" dirty="0" smtClean="0"/>
              <a:t>, 2010)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Web 2.0 and the marketing communications mix</a:t>
            </a:r>
            <a:endParaRPr lang="en-GB" dirty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Web 2.0 technologies have affected every aspect of the traditional marketing communications mix</a:t>
            </a:r>
          </a:p>
          <a:p>
            <a:pPr lvl="1"/>
            <a:r>
              <a:rPr lang="en-GB" dirty="0" smtClean="0"/>
              <a:t>Advertising</a:t>
            </a:r>
          </a:p>
          <a:p>
            <a:pPr lvl="1"/>
            <a:r>
              <a:rPr lang="en-GB" dirty="0" smtClean="0"/>
              <a:t>Public Relations</a:t>
            </a:r>
          </a:p>
          <a:p>
            <a:pPr lvl="1"/>
            <a:r>
              <a:rPr lang="en-GB" dirty="0" smtClean="0"/>
              <a:t>Direct marketing</a:t>
            </a:r>
          </a:p>
          <a:p>
            <a:pPr lvl="1"/>
            <a:r>
              <a:rPr lang="en-GB" dirty="0" smtClean="0"/>
              <a:t>Sales promotions</a:t>
            </a:r>
          </a:p>
          <a:p>
            <a:pPr lvl="1"/>
            <a:r>
              <a:rPr lang="en-GB" dirty="0" smtClean="0"/>
              <a:t>Personal selling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Online advertising objectives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Used to create and maintain brand awareness, and encourage particular behaviours</a:t>
            </a:r>
          </a:p>
          <a:p>
            <a:pPr lvl="1"/>
            <a:r>
              <a:rPr lang="en-GB" dirty="0" smtClean="0"/>
              <a:t>Delivering content</a:t>
            </a:r>
          </a:p>
          <a:p>
            <a:pPr lvl="1"/>
            <a:r>
              <a:rPr lang="en-GB" dirty="0" smtClean="0"/>
              <a:t>Enabling transactions</a:t>
            </a:r>
          </a:p>
          <a:p>
            <a:pPr lvl="1"/>
            <a:r>
              <a:rPr lang="en-GB" dirty="0" smtClean="0"/>
              <a:t>Shaping attitudes</a:t>
            </a:r>
          </a:p>
          <a:p>
            <a:pPr lvl="1"/>
            <a:r>
              <a:rPr lang="en-GB" dirty="0" smtClean="0"/>
              <a:t>Soliciting response</a:t>
            </a:r>
          </a:p>
          <a:p>
            <a:pPr lvl="1"/>
            <a:r>
              <a:rPr lang="en-GB" dirty="0" smtClean="0"/>
              <a:t>Improving retention</a:t>
            </a:r>
          </a:p>
          <a:p>
            <a:pPr algn="r">
              <a:buFont typeface="Arial" pitchFamily="34" charset="0"/>
              <a:buNone/>
            </a:pPr>
            <a:r>
              <a:rPr lang="en-GB" sz="2000" dirty="0" smtClean="0"/>
              <a:t>(</a:t>
            </a:r>
            <a:r>
              <a:rPr lang="en-GB" sz="2000" dirty="0" err="1" smtClean="0"/>
              <a:t>Cartellieri</a:t>
            </a:r>
            <a:r>
              <a:rPr lang="en-GB" sz="2000" dirty="0" smtClean="0"/>
              <a:t> et al, 1997)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Types of online advertising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4721748" cy="4114816"/>
          </a:xfrm>
        </p:spPr>
        <p:txBody>
          <a:bodyPr/>
          <a:lstStyle/>
          <a:p>
            <a:pPr eaLnBrk="1" hangingPunct="1"/>
            <a:r>
              <a:rPr lang="en-US" sz="2800" dirty="0" smtClean="0"/>
              <a:t>Display:</a:t>
            </a:r>
            <a:endParaRPr lang="en-GB" sz="2800" dirty="0" smtClean="0"/>
          </a:p>
          <a:p>
            <a:pPr lvl="1" eaLnBrk="1" hangingPunct="1"/>
            <a:r>
              <a:rPr lang="en-GB" sz="2400" dirty="0" smtClean="0"/>
              <a:t>Banners</a:t>
            </a:r>
          </a:p>
          <a:p>
            <a:pPr lvl="1" eaLnBrk="1" hangingPunct="1"/>
            <a:r>
              <a:rPr lang="en-GB" sz="2400" dirty="0" smtClean="0"/>
              <a:t>Skyscrapers</a:t>
            </a:r>
          </a:p>
          <a:p>
            <a:pPr lvl="1" eaLnBrk="1" hangingPunct="1"/>
            <a:r>
              <a:rPr lang="en-GB" sz="2400" dirty="0" smtClean="0"/>
              <a:t>Pop-ups</a:t>
            </a:r>
          </a:p>
          <a:p>
            <a:pPr lvl="1" eaLnBrk="1" hangingPunct="1"/>
            <a:r>
              <a:rPr lang="en-GB" sz="2400" dirty="0" err="1" smtClean="0"/>
              <a:t>Expandables</a:t>
            </a:r>
            <a:endParaRPr lang="en-GB" sz="2400" dirty="0" smtClean="0"/>
          </a:p>
          <a:p>
            <a:pPr lvl="1" eaLnBrk="1" hangingPunct="1"/>
            <a:r>
              <a:rPr lang="en-GB" sz="2400" dirty="0" err="1" smtClean="0"/>
              <a:t>MPUs</a:t>
            </a:r>
            <a:r>
              <a:rPr lang="en-GB" sz="2400" dirty="0" smtClean="0"/>
              <a:t> </a:t>
            </a:r>
          </a:p>
          <a:p>
            <a:pPr lvl="1" eaLnBrk="1" hangingPunct="1"/>
            <a:r>
              <a:rPr lang="en-GB" sz="2400" dirty="0" err="1" smtClean="0"/>
              <a:t>Microsites</a:t>
            </a:r>
            <a:endParaRPr lang="en-GB" sz="2400" dirty="0" smtClean="0"/>
          </a:p>
          <a:p>
            <a:pPr lvl="1" eaLnBrk="1" hangingPunct="1"/>
            <a:r>
              <a:rPr lang="en-GB" sz="2400" dirty="0" smtClean="0"/>
              <a:t>Flash/video (pre-rolls, skins )</a:t>
            </a:r>
          </a:p>
          <a:p>
            <a:pPr lvl="1" eaLnBrk="1" hangingPunct="1"/>
            <a:r>
              <a:rPr lang="en-GB" sz="2400" dirty="0" smtClean="0"/>
              <a:t>‘rich media’ executions</a:t>
            </a:r>
          </a:p>
          <a:p>
            <a:endParaRPr lang="en-GB" dirty="0" smtClean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004048" y="1628800"/>
            <a:ext cx="4139952" cy="411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Search: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US" sz="2400" dirty="0" smtClean="0">
                <a:cs typeface="Arial" pitchFamily="34" charset="0"/>
              </a:rPr>
              <a:t>Pay Per Click (</a:t>
            </a:r>
            <a:r>
              <a:rPr lang="en-US" sz="2400" dirty="0" err="1" smtClean="0">
                <a:cs typeface="Arial" pitchFamily="34" charset="0"/>
              </a:rPr>
              <a:t>PPC</a:t>
            </a:r>
            <a:r>
              <a:rPr lang="en-US" sz="2400" dirty="0" smtClean="0">
                <a:cs typeface="Arial" pitchFamily="34" charset="0"/>
              </a:rPr>
              <a:t>)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US" sz="2400" dirty="0" smtClean="0">
                <a:cs typeface="Arial" pitchFamily="34" charset="0"/>
              </a:rPr>
              <a:t>Page impressions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  <a:p>
            <a:pPr marL="285750" indent="-28575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Arial" pitchFamily="34" charset="0"/>
              </a:rPr>
              <a:t>Viral: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400" dirty="0" smtClean="0">
                <a:cs typeface="Arial" pitchFamily="34" charset="0"/>
              </a:rPr>
              <a:t>Distributed via social media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hlinkClick r:id="rId2"/>
              </a:rPr>
              <a:t>Application</a:t>
            </a:r>
          </a:p>
          <a:p>
            <a:pPr marL="800100" lvl="1" indent="-3429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hlinkClick r:id="rId2"/>
              </a:rPr>
              <a:t>http</a:t>
            </a:r>
            <a:r>
              <a:rPr lang="en-GB" sz="2000" dirty="0">
                <a:hlinkClick r:id="rId2"/>
              </a:rPr>
              <a:t>://www.youtube.com/watch?v=4ba1BqJ4S2M</a:t>
            </a:r>
            <a:r>
              <a:rPr lang="en-GB" sz="2000" dirty="0"/>
              <a:t>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Online sales promotions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Sales promotions provoke instant responses and so are well suited to online communication</a:t>
            </a:r>
          </a:p>
          <a:p>
            <a:r>
              <a:rPr lang="en-GB" sz="2800" dirty="0" smtClean="0"/>
              <a:t>The internet offers opportunities for creative and integrated sales promotions</a:t>
            </a:r>
          </a:p>
          <a:p>
            <a:r>
              <a:rPr lang="en-GB" sz="2800" dirty="0" smtClean="0"/>
              <a:t>Forms of online sales promotions include</a:t>
            </a:r>
          </a:p>
          <a:p>
            <a:pPr lvl="1"/>
            <a:r>
              <a:rPr lang="en-GB" sz="2400" dirty="0" smtClean="0"/>
              <a:t>Price deals</a:t>
            </a:r>
          </a:p>
          <a:p>
            <a:pPr lvl="1"/>
            <a:r>
              <a:rPr lang="en-GB" sz="2400" dirty="0" smtClean="0"/>
              <a:t>Electronic voucher codes/coupons</a:t>
            </a:r>
          </a:p>
          <a:p>
            <a:pPr lvl="1"/>
            <a:r>
              <a:rPr lang="en-GB" sz="2400" dirty="0" smtClean="0"/>
              <a:t>Online competitions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Digital direct marketing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Digital media now plays a major role in direct marketing communications</a:t>
            </a:r>
          </a:p>
          <a:p>
            <a:pPr lvl="1"/>
            <a:r>
              <a:rPr lang="en-GB" sz="2400" dirty="0" smtClean="0"/>
              <a:t>Email</a:t>
            </a:r>
          </a:p>
          <a:p>
            <a:pPr lvl="1"/>
            <a:r>
              <a:rPr lang="en-GB" sz="2400" dirty="0" smtClean="0"/>
              <a:t>SMS</a:t>
            </a:r>
          </a:p>
          <a:p>
            <a:pPr lvl="1"/>
            <a:r>
              <a:rPr lang="en-GB" sz="2400" dirty="0" smtClean="0"/>
              <a:t>MMS</a:t>
            </a:r>
          </a:p>
          <a:p>
            <a:pPr lvl="1"/>
            <a:r>
              <a:rPr lang="en-GB" sz="2400" dirty="0" smtClean="0"/>
              <a:t>VOIP</a:t>
            </a:r>
          </a:p>
          <a:p>
            <a:r>
              <a:rPr lang="en-GB" sz="2800" dirty="0" smtClean="0"/>
              <a:t>Traditional media DM campaigns are also used to drive traffic to digital formats (e.g. </a:t>
            </a:r>
            <a:r>
              <a:rPr lang="en-GB" sz="2800" dirty="0" err="1" smtClean="0"/>
              <a:t>Microsites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Often used in conjunction with sales promotions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Online PR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268760"/>
            <a:ext cx="8072494" cy="4536504"/>
          </a:xfrm>
        </p:spPr>
        <p:txBody>
          <a:bodyPr/>
          <a:lstStyle/>
          <a:p>
            <a:pPr marL="457200" indent="-457200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US" sz="2400" dirty="0" smtClean="0"/>
              <a:t>PR professionals must now conduct media relations with nontraditional journalists—“citizen journalists” and “bloggers” </a:t>
            </a:r>
          </a:p>
          <a:p>
            <a:pPr marL="457200" indent="-457200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US" sz="2400" dirty="0" smtClean="0"/>
              <a:t>They have new media to monitor and respond to Electronic PR Tools such as Video News Releases, Electronic News releases, Online Press Rooms, Social networking sites</a:t>
            </a:r>
          </a:p>
          <a:p>
            <a:pPr marL="457200" indent="-457200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US" sz="2400" dirty="0" smtClean="0"/>
              <a:t>Consumers can pass on information about brands with speed and ease</a:t>
            </a:r>
          </a:p>
          <a:p>
            <a:pPr marL="457200" indent="-457200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US" sz="2400" dirty="0" smtClean="0"/>
              <a:t>Need to be aware of digital presence &amp; responses to manage reputation.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Online personal selling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Contact made easier with customers through:</a:t>
            </a:r>
          </a:p>
          <a:p>
            <a:pPr lvl="1"/>
            <a:r>
              <a:rPr lang="en-GB" dirty="0" smtClean="0"/>
              <a:t>Video conferencing</a:t>
            </a:r>
          </a:p>
          <a:p>
            <a:pPr lvl="1"/>
            <a:r>
              <a:rPr lang="en-GB" dirty="0" smtClean="0"/>
              <a:t>Voice over internet protocol (VOIP)</a:t>
            </a:r>
          </a:p>
          <a:p>
            <a:r>
              <a:rPr lang="en-GB" dirty="0" smtClean="0"/>
              <a:t>Quality presentations possible</a:t>
            </a:r>
          </a:p>
          <a:p>
            <a:r>
              <a:rPr lang="en-GB" dirty="0" smtClean="0"/>
              <a:t>Information and updates easily provided</a:t>
            </a:r>
          </a:p>
          <a:p>
            <a:r>
              <a:rPr lang="en-GB" dirty="0" smtClean="0"/>
              <a:t>Brochures with full product portfolio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Questions to consider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Compare traditional types of media with the new types of media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 smtClean="0"/>
              <a:t>What are the benefits and the drawbacks of using web2.0 technologies?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How do you integrate web 2.0 into marketing plans? And what issues might need to be considered?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‘Traditional Media’ Vs ‘New Media’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sz="half" idx="1"/>
          </p:nvPr>
        </p:nvSpPr>
        <p:spPr>
          <a:xfrm>
            <a:off x="1071538" y="1571612"/>
            <a:ext cx="4186808" cy="4525963"/>
          </a:xfrm>
        </p:spPr>
        <p:txBody>
          <a:bodyPr/>
          <a:lstStyle/>
          <a:p>
            <a:r>
              <a:rPr lang="en-GB" dirty="0" smtClean="0"/>
              <a:t>Traditional</a:t>
            </a:r>
          </a:p>
          <a:p>
            <a:pPr lvl="1"/>
            <a:r>
              <a:rPr lang="en-GB" dirty="0" smtClean="0"/>
              <a:t>TV</a:t>
            </a:r>
          </a:p>
          <a:p>
            <a:pPr lvl="1"/>
            <a:r>
              <a:rPr lang="en-GB" dirty="0" smtClean="0"/>
              <a:t>Radio</a:t>
            </a:r>
          </a:p>
          <a:p>
            <a:pPr lvl="1"/>
            <a:r>
              <a:rPr lang="en-GB" dirty="0" smtClean="0"/>
              <a:t>Newspapers</a:t>
            </a:r>
          </a:p>
          <a:p>
            <a:pPr lvl="1"/>
            <a:r>
              <a:rPr lang="en-GB" dirty="0" smtClean="0"/>
              <a:t>Magazines</a:t>
            </a:r>
          </a:p>
          <a:p>
            <a:pPr lvl="1"/>
            <a:r>
              <a:rPr lang="en-GB" dirty="0" smtClean="0"/>
              <a:t>Cinema</a:t>
            </a:r>
          </a:p>
          <a:p>
            <a:pPr lvl="1"/>
            <a:r>
              <a:rPr lang="en-GB" dirty="0" smtClean="0"/>
              <a:t>Outdoor/Ambient</a:t>
            </a:r>
          </a:p>
          <a:p>
            <a:r>
              <a:rPr lang="en-GB" dirty="0" smtClean="0"/>
              <a:t>But they are all changing....</a:t>
            </a:r>
          </a:p>
          <a:p>
            <a:endParaRPr lang="en-GB" dirty="0" smtClean="0"/>
          </a:p>
        </p:txBody>
      </p:sp>
      <p:sp>
        <p:nvSpPr>
          <p:cNvPr id="4100" name="Content Placeholder 3"/>
          <p:cNvSpPr>
            <a:spLocks noGrp="1"/>
          </p:cNvSpPr>
          <p:nvPr>
            <p:ph sz="half" idx="2"/>
          </p:nvPr>
        </p:nvSpPr>
        <p:spPr>
          <a:xfrm>
            <a:off x="4786314" y="1500174"/>
            <a:ext cx="5220072" cy="4525963"/>
          </a:xfrm>
        </p:spPr>
        <p:txBody>
          <a:bodyPr/>
          <a:lstStyle/>
          <a:p>
            <a:r>
              <a:rPr lang="en-GB" sz="2400" dirty="0" smtClean="0"/>
              <a:t>New</a:t>
            </a:r>
          </a:p>
          <a:p>
            <a:pPr lvl="1"/>
            <a:r>
              <a:rPr lang="en-GB" sz="2000" dirty="0" smtClean="0"/>
              <a:t>Web sites</a:t>
            </a:r>
          </a:p>
          <a:p>
            <a:pPr lvl="1"/>
            <a:r>
              <a:rPr lang="en-GB" sz="2000" dirty="0" smtClean="0"/>
              <a:t>Search (</a:t>
            </a:r>
            <a:r>
              <a:rPr lang="en-GB" sz="2000" dirty="0" err="1" smtClean="0"/>
              <a:t>PPC</a:t>
            </a:r>
            <a:r>
              <a:rPr lang="en-GB" sz="2000" dirty="0" smtClean="0"/>
              <a:t>)</a:t>
            </a:r>
          </a:p>
          <a:p>
            <a:pPr lvl="1"/>
            <a:r>
              <a:rPr lang="en-GB" sz="2000" dirty="0" smtClean="0"/>
              <a:t>Blogs</a:t>
            </a:r>
          </a:p>
          <a:p>
            <a:pPr lvl="1"/>
            <a:r>
              <a:rPr lang="en-US" sz="2000" dirty="0" smtClean="0"/>
              <a:t>Wikis</a:t>
            </a:r>
            <a:endParaRPr lang="en-GB" sz="2000" dirty="0" smtClean="0"/>
          </a:p>
          <a:p>
            <a:pPr lvl="1"/>
            <a:r>
              <a:rPr lang="en-GB" sz="2000" dirty="0" smtClean="0"/>
              <a:t>Social media</a:t>
            </a:r>
          </a:p>
          <a:p>
            <a:pPr lvl="1"/>
            <a:r>
              <a:rPr lang="en-GB" sz="2000" dirty="0" smtClean="0"/>
              <a:t>Digital TV &amp; Radio</a:t>
            </a:r>
          </a:p>
          <a:p>
            <a:pPr lvl="1"/>
            <a:r>
              <a:rPr lang="en-GB" sz="2000" dirty="0" smtClean="0"/>
              <a:t>Mobile media</a:t>
            </a:r>
          </a:p>
          <a:p>
            <a:pPr lvl="1"/>
            <a:r>
              <a:rPr lang="en-GB" sz="2000" dirty="0" smtClean="0"/>
              <a:t>Podcasts</a:t>
            </a:r>
          </a:p>
          <a:p>
            <a:pPr lvl="1"/>
            <a:r>
              <a:rPr lang="en-GB" sz="2000" dirty="0" smtClean="0"/>
              <a:t>Video</a:t>
            </a:r>
          </a:p>
          <a:p>
            <a:pPr lvl="1"/>
            <a:r>
              <a:rPr lang="en-GB" sz="2000" dirty="0" smtClean="0"/>
              <a:t>In game</a:t>
            </a:r>
          </a:p>
          <a:p>
            <a:pPr>
              <a:buFont typeface="Arial" pitchFamily="34" charset="0"/>
              <a:buNone/>
            </a:pPr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Traditional vs new media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500166" y="1643048"/>
          <a:ext cx="6600226" cy="4018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300113"/>
                <a:gridCol w="3300113"/>
              </a:tblGrid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Traditional media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New media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One-to-many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One-to-one and many-to-many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monologue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dialogue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Active provision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Passive provision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Mass marketing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Individualised marketing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General</a:t>
                      </a:r>
                      <a:r>
                        <a:rPr lang="en-GB" baseline="0" dirty="0" smtClean="0"/>
                        <a:t> need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Personalised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Branding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Information</a:t>
                      </a:r>
                      <a:endParaRPr lang="en-GB" dirty="0"/>
                    </a:p>
                  </a:txBody>
                  <a:tcPr/>
                </a:tc>
              </a:tr>
              <a:tr h="502275">
                <a:tc>
                  <a:txBody>
                    <a:bodyPr/>
                    <a:lstStyle/>
                    <a:p>
                      <a:r>
                        <a:rPr lang="en-GB" dirty="0" smtClean="0"/>
                        <a:t>Segmentation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Communities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57938" y="6286500"/>
            <a:ext cx="2500312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en-GB" dirty="0">
                <a:latin typeface="+mn-lt"/>
              </a:rPr>
              <a:t>Fill (2009)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critique……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Some Benefits </a:t>
            </a:r>
          </a:p>
          <a:p>
            <a:pPr marL="514350" indent="-514350"/>
            <a:r>
              <a:rPr lang="en-GB" dirty="0" smtClean="0"/>
              <a:t>Interactivity </a:t>
            </a:r>
          </a:p>
          <a:p>
            <a:pPr marL="514350" indent="-514350"/>
            <a:r>
              <a:rPr lang="en-GB" dirty="0" smtClean="0"/>
              <a:t>sharing </a:t>
            </a:r>
          </a:p>
          <a:p>
            <a:pPr marL="514350" indent="-514350"/>
            <a:r>
              <a:rPr lang="en-GB" dirty="0" smtClean="0"/>
              <a:t>user generated</a:t>
            </a:r>
          </a:p>
          <a:p>
            <a:pPr marL="514350" indent="-514350"/>
            <a:r>
              <a:rPr lang="en-GB" dirty="0" smtClean="0"/>
              <a:t>Engagement</a:t>
            </a:r>
          </a:p>
          <a:p>
            <a:pPr marL="514350" indent="-514350"/>
            <a:r>
              <a:rPr lang="en-GB" dirty="0" smtClean="0"/>
              <a:t>New</a:t>
            </a:r>
          </a:p>
          <a:p>
            <a:pPr marL="514350" indent="-514350"/>
            <a:r>
              <a:rPr lang="en-GB" dirty="0" smtClean="0"/>
              <a:t>Targeted</a:t>
            </a:r>
          </a:p>
          <a:p>
            <a:pPr marL="514350" indent="-514350"/>
            <a:r>
              <a:rPr lang="en-GB" dirty="0" smtClean="0"/>
              <a:t>measurable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Some Drawbacks </a:t>
            </a:r>
          </a:p>
          <a:p>
            <a:r>
              <a:rPr lang="en-GB" dirty="0" smtClean="0"/>
              <a:t>Cost to keep up</a:t>
            </a:r>
          </a:p>
          <a:p>
            <a:r>
              <a:rPr lang="en-GB" dirty="0" smtClean="0"/>
              <a:t>Exclude some</a:t>
            </a:r>
          </a:p>
          <a:p>
            <a:r>
              <a:rPr lang="en-GB" dirty="0" smtClean="0"/>
              <a:t>Longevity </a:t>
            </a:r>
          </a:p>
          <a:p>
            <a:r>
              <a:rPr lang="en-GB" dirty="0" smtClean="0"/>
              <a:t>Difficult to manage</a:t>
            </a:r>
          </a:p>
          <a:p>
            <a:r>
              <a:rPr lang="en-GB" dirty="0" smtClean="0"/>
              <a:t>Negative use, </a:t>
            </a:r>
            <a:r>
              <a:rPr lang="en-GB" dirty="0" err="1" smtClean="0"/>
              <a:t>twitteratti</a:t>
            </a:r>
            <a:r>
              <a:rPr lang="en-GB" dirty="0" smtClean="0"/>
              <a:t>, blog bullying</a:t>
            </a:r>
          </a:p>
          <a:p>
            <a:r>
              <a:rPr lang="en-GB" dirty="0" smtClean="0"/>
              <a:t>Credibility of source, too much info?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268760"/>
            <a:ext cx="8072494" cy="4608512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dirty="0" smtClean="0"/>
              <a:t>Commit to it:</a:t>
            </a:r>
          </a:p>
          <a:p>
            <a:r>
              <a:rPr lang="en-GB" dirty="0" smtClean="0"/>
              <a:t>Plan for it</a:t>
            </a:r>
          </a:p>
          <a:p>
            <a:pPr>
              <a:buNone/>
            </a:pPr>
            <a:r>
              <a:rPr lang="en-GB" dirty="0" smtClean="0"/>
              <a:t>Provide resources: time, people, money and equipment</a:t>
            </a:r>
          </a:p>
          <a:p>
            <a:r>
              <a:rPr lang="en-GB" dirty="0" smtClean="0"/>
              <a:t>Engage professionals</a:t>
            </a:r>
          </a:p>
          <a:p>
            <a:pPr>
              <a:buNone/>
            </a:pPr>
            <a:r>
              <a:rPr lang="en-GB" dirty="0" smtClean="0"/>
              <a:t>Employ specialist, agency</a:t>
            </a:r>
          </a:p>
          <a:p>
            <a:r>
              <a:rPr lang="en-GB" dirty="0" smtClean="0"/>
              <a:t>Systemise it</a:t>
            </a:r>
          </a:p>
          <a:p>
            <a:pPr>
              <a:buNone/>
            </a:pPr>
            <a:r>
              <a:rPr lang="en-GB" dirty="0" smtClean="0"/>
              <a:t>Policies, procedures, objectives, evaluation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576</TotalTime>
  <Words>912</Words>
  <Application>Microsoft Office PowerPoint</Application>
  <PresentationFormat>On-screen Show (4:3)</PresentationFormat>
  <Paragraphs>206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Wingdings</vt:lpstr>
      <vt:lpstr>1_Office Theme</vt:lpstr>
      <vt:lpstr>Marketing Communication Strategy</vt:lpstr>
      <vt:lpstr>Technology and marketing….</vt:lpstr>
      <vt:lpstr>The changing face of technology…</vt:lpstr>
      <vt:lpstr>Digital Media is also …</vt:lpstr>
      <vt:lpstr>What is Web 2.0?</vt:lpstr>
      <vt:lpstr>Questions for marketers</vt:lpstr>
      <vt:lpstr>How do marketers use web 2.0?</vt:lpstr>
      <vt:lpstr>Working with web 2.0 – the basics</vt:lpstr>
      <vt:lpstr>Working with web 2.0 –  the basics</vt:lpstr>
      <vt:lpstr>What does it mean for marketing today?</vt:lpstr>
      <vt:lpstr>Digital consumer profiling</vt:lpstr>
      <vt:lpstr>Web 2.0 and the marketing communications mix</vt:lpstr>
      <vt:lpstr>Online advertising objectives</vt:lpstr>
      <vt:lpstr>Types of online advertising</vt:lpstr>
      <vt:lpstr>Online sales promotions</vt:lpstr>
      <vt:lpstr>Digital direct marketing</vt:lpstr>
      <vt:lpstr>Online PR</vt:lpstr>
      <vt:lpstr>Online personal selling</vt:lpstr>
      <vt:lpstr>Questions to consider </vt:lpstr>
      <vt:lpstr>‘Traditional Media’ Vs ‘New Media’</vt:lpstr>
      <vt:lpstr>Traditional vs new media</vt:lpstr>
      <vt:lpstr>A critique……</vt:lpstr>
      <vt:lpstr>Integration?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Lucy Griffiths</dc:creator>
  <cp:lastModifiedBy>Will Fleming</cp:lastModifiedBy>
  <cp:revision>40</cp:revision>
  <cp:lastPrinted>2016-02-01T12:27:16Z</cp:lastPrinted>
  <dcterms:created xsi:type="dcterms:W3CDTF">2010-12-03T08:01:57Z</dcterms:created>
  <dcterms:modified xsi:type="dcterms:W3CDTF">2016-02-01T16:50:47Z</dcterms:modified>
</cp:coreProperties>
</file>