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8" r:id="rId1"/>
  </p:sldMasterIdLst>
  <p:notesMasterIdLst>
    <p:notesMasterId r:id="rId9"/>
  </p:notesMasterIdLst>
  <p:handoutMasterIdLst>
    <p:handoutMasterId r:id="rId10"/>
  </p:handoutMasterIdLst>
  <p:sldIdLst>
    <p:sldId id="256" r:id="rId2"/>
    <p:sldId id="264" r:id="rId3"/>
    <p:sldId id="260" r:id="rId4"/>
    <p:sldId id="261" r:id="rId5"/>
    <p:sldId id="262" r:id="rId6"/>
    <p:sldId id="263"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FA7E4-10A5-F247-CB3D-17D3A3D664FB}" v="281" dt="2023-03-15T09:45:11.641"/>
    <p1510:client id="{0CB2BAE5-8899-B027-FE5C-3C53924B06F5}" v="38" dt="2023-03-02T11:56:50.978"/>
    <p1510:client id="{51BD683E-497B-32EC-BE5C-8B8EB7941EBE}" v="21" dt="2023-03-12T14:23:34.767"/>
    <p1510:client id="{61AF1503-C9C9-A66F-0706-CB291588F4B4}" v="15" dt="2023-03-02T12:03:42.211"/>
    <p1510:client id="{647BEEF9-6AB5-4CF2-AA80-A52EE935244C}" v="1" dt="2023-03-05T11:36:50.150"/>
    <p1510:client id="{C8429496-8CD0-408E-A0F4-93924042001A}" v="5075" dt="2023-03-01T22:25:31.628"/>
    <p1510:client id="{DCBCD4DC-02C0-7193-D976-7D104BFC6226}" v="58" dt="2023-03-05T11:53:40.086"/>
    <p1510:client id="{EBE9F0BE-C61A-0CD8-7D99-70FE0A5A527F}" v="2" dt="2023-03-05T11:56:57.873"/>
    <p1510:client id="{FCB5A2EA-8DBC-70FD-EE69-A4DBBB244C61}" v="17" dt="2023-03-09T10:39:36.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20/03/2023</a:t>
            </a:fld>
            <a:endParaRPr lang="en-GB"/>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02642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7891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7996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31637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99617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71307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90472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17249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8797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16126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57332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34876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953977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59198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5710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25887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46506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764DE79-268F-4C1A-8933-263129D2AF90}" type="datetimeFigureOut">
              <a:rPr lang="en-US" smtClean="0"/>
              <a:t>3/20/2023</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219328161"/>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mc:AlternateContent xmlns:mc="http://schemas.openxmlformats.org/markup-compatibility/2006" xmlns:p14="http://schemas.microsoft.com/office/powerpoint/2010/main">
    <mc:Choice Requires="p14">
      <p:transition spd="slow" p14:dur="3000">
        <p:cut/>
      </p:transition>
    </mc:Choice>
    <mc:Fallback xmlns="">
      <p:transition spd="slow">
        <p:cut/>
      </p:transition>
    </mc:Fallback>
  </mc:AlternateConten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7980" y="1057049"/>
            <a:ext cx="4501339" cy="3204134"/>
          </a:xfrm>
        </p:spPr>
        <p:txBody>
          <a:bodyPr rtlCol="0" anchor="b">
            <a:normAutofit/>
          </a:bodyPr>
          <a:lstStyle/>
          <a:p>
            <a:pPr algn="l"/>
            <a:r>
              <a:rPr lang="en-GB" sz="2800" dirty="0"/>
              <a:t>Personal Development </a:t>
            </a:r>
            <a:br>
              <a:rPr lang="en-GB" sz="2800" dirty="0"/>
            </a:br>
            <a:r>
              <a:rPr lang="en-GB" sz="2800" dirty="0"/>
              <a:t>Plan </a:t>
            </a:r>
            <a:br>
              <a:rPr lang="en-GB" sz="4800" dirty="0"/>
            </a:br>
            <a:r>
              <a:rPr lang="en-GB" sz="4800" dirty="0"/>
              <a:t>(</a:t>
            </a:r>
            <a:r>
              <a:rPr lang="en-GB" sz="4800" b="1" dirty="0"/>
              <a:t>PDP)</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fontScale="47500" lnSpcReduction="20000"/>
          </a:bodyPr>
          <a:lstStyle/>
          <a:p>
            <a:pPr algn="l"/>
            <a:r>
              <a:rPr lang="en-GB" sz="2500" b="1" dirty="0"/>
              <a:t>Shakil Akhtar</a:t>
            </a:r>
            <a:endParaRPr lang="en-US" sz="2500" b="1" dirty="0"/>
          </a:p>
          <a:p>
            <a:pPr algn="l"/>
            <a:r>
              <a:rPr lang="en-GB" sz="2500" b="1" dirty="0">
                <a:cs typeface="Calibri"/>
              </a:rPr>
              <a:t>UWTSD</a:t>
            </a:r>
            <a:endParaRPr lang="en-GB" sz="2500" b="1" dirty="0"/>
          </a:p>
          <a:p>
            <a:pPr algn="l"/>
            <a:r>
              <a:rPr lang="en-GB" sz="2500" b="1" dirty="0"/>
              <a:t>2224840</a:t>
            </a:r>
          </a:p>
          <a:p>
            <a:pPr algn="l"/>
            <a:r>
              <a:rPr lang="en-GB" sz="2500" b="1" dirty="0">
                <a:ea typeface="Calibri" panose="020F0502020204030204"/>
                <a:cs typeface="Calibri"/>
              </a:rPr>
              <a:t>21st March 2023</a:t>
            </a:r>
            <a:endParaRPr lang="en-GB" sz="2000" b="1" dirty="0">
              <a:ea typeface="Calibri" panose="020F0502020204030204"/>
              <a:cs typeface="Calibri"/>
            </a:endParaRPr>
          </a:p>
        </p:txBody>
      </p:sp>
      <p:pic>
        <p:nvPicPr>
          <p:cNvPr id="4" name="Picture 3">
            <a:extLst>
              <a:ext uri="{FF2B5EF4-FFF2-40B4-BE49-F238E27FC236}">
                <a16:creationId xmlns:a16="http://schemas.microsoft.com/office/drawing/2014/main" id="{442494E7-4288-6DFD-15D7-086047FDA4C5}"/>
              </a:ext>
            </a:extLst>
          </p:cNvPr>
          <p:cNvPicPr>
            <a:picLocks noChangeAspect="1"/>
          </p:cNvPicPr>
          <p:nvPr/>
        </p:nvPicPr>
        <p:blipFill>
          <a:blip r:embed="rId3"/>
          <a:stretch>
            <a:fillRect/>
          </a:stretch>
        </p:blipFill>
        <p:spPr>
          <a:xfrm>
            <a:off x="3863971" y="0"/>
            <a:ext cx="8346383" cy="6858000"/>
          </a:xfrm>
          <a:prstGeom prst="rect">
            <a:avLst/>
          </a:prstGeom>
        </p:spPr>
      </p:pic>
    </p:spTree>
    <p:extLst>
      <p:ext uri="{BB962C8B-B14F-4D97-AF65-F5344CB8AC3E}">
        <p14:creationId xmlns:p14="http://schemas.microsoft.com/office/powerpoint/2010/main" val="52104063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A438-C636-12CF-CF68-A96F6A9D5BA9}"/>
              </a:ext>
            </a:extLst>
          </p:cNvPr>
          <p:cNvSpPr>
            <a:spLocks noGrp="1"/>
          </p:cNvSpPr>
          <p:nvPr>
            <p:ph type="title"/>
          </p:nvPr>
        </p:nvSpPr>
        <p:spPr>
          <a:xfrm>
            <a:off x="685800" y="609600"/>
            <a:ext cx="3603172" cy="1326321"/>
          </a:xfrm>
        </p:spPr>
        <p:txBody>
          <a:bodyPr/>
          <a:lstStyle/>
          <a:p>
            <a:r>
              <a:rPr lang="en-US" dirty="0"/>
              <a:t>Strengths </a:t>
            </a:r>
            <a:endParaRPr lang="en-GB" dirty="0"/>
          </a:p>
        </p:txBody>
      </p:sp>
      <p:sp>
        <p:nvSpPr>
          <p:cNvPr id="3" name="Content Placeholder 2">
            <a:extLst>
              <a:ext uri="{FF2B5EF4-FFF2-40B4-BE49-F238E27FC236}">
                <a16:creationId xmlns:a16="http://schemas.microsoft.com/office/drawing/2014/main" id="{A4286598-370A-9363-BF39-CE62BCBDC505}"/>
              </a:ext>
            </a:extLst>
          </p:cNvPr>
          <p:cNvSpPr>
            <a:spLocks noGrp="1"/>
          </p:cNvSpPr>
          <p:nvPr>
            <p:ph sz="half" idx="1"/>
          </p:nvPr>
        </p:nvSpPr>
        <p:spPr/>
        <p:txBody>
          <a:bodyPr/>
          <a:lstStyle/>
          <a:p>
            <a:r>
              <a:rPr lang="en-US" dirty="0"/>
              <a:t>On time (Punctuality)</a:t>
            </a:r>
          </a:p>
          <a:p>
            <a:r>
              <a:rPr lang="en-US" dirty="0"/>
              <a:t>Attendance</a:t>
            </a:r>
          </a:p>
          <a:p>
            <a:r>
              <a:rPr lang="en-US" dirty="0"/>
              <a:t>Communication skills</a:t>
            </a:r>
          </a:p>
          <a:p>
            <a:endParaRPr lang="en-US" dirty="0"/>
          </a:p>
          <a:p>
            <a:endParaRPr lang="en-GB" dirty="0"/>
          </a:p>
        </p:txBody>
      </p:sp>
      <p:sp>
        <p:nvSpPr>
          <p:cNvPr id="4" name="Content Placeholder 3">
            <a:extLst>
              <a:ext uri="{FF2B5EF4-FFF2-40B4-BE49-F238E27FC236}">
                <a16:creationId xmlns:a16="http://schemas.microsoft.com/office/drawing/2014/main" id="{7EC193FE-6AAA-35C0-9562-0B73645AD5BA}"/>
              </a:ext>
            </a:extLst>
          </p:cNvPr>
          <p:cNvSpPr>
            <a:spLocks noGrp="1"/>
          </p:cNvSpPr>
          <p:nvPr>
            <p:ph sz="half" idx="2"/>
          </p:nvPr>
        </p:nvSpPr>
        <p:spPr/>
        <p:txBody>
          <a:bodyPr/>
          <a:lstStyle/>
          <a:p>
            <a:r>
              <a:rPr lang="en-US" dirty="0"/>
              <a:t>I need to get Physically Active as It’s good for my health, it also will also have an energising effect on me, positive outcome</a:t>
            </a:r>
          </a:p>
          <a:p>
            <a:r>
              <a:rPr lang="en-US" dirty="0"/>
              <a:t>Lack of Confidence</a:t>
            </a:r>
          </a:p>
          <a:p>
            <a:endParaRPr lang="en-GB" dirty="0"/>
          </a:p>
        </p:txBody>
      </p:sp>
      <p:sp>
        <p:nvSpPr>
          <p:cNvPr id="7" name="TextBox 6">
            <a:extLst>
              <a:ext uri="{FF2B5EF4-FFF2-40B4-BE49-F238E27FC236}">
                <a16:creationId xmlns:a16="http://schemas.microsoft.com/office/drawing/2014/main" id="{398386BB-4963-142C-D228-DB55580425EA}"/>
              </a:ext>
            </a:extLst>
          </p:cNvPr>
          <p:cNvSpPr txBox="1"/>
          <p:nvPr/>
        </p:nvSpPr>
        <p:spPr>
          <a:xfrm>
            <a:off x="6842694" y="949594"/>
            <a:ext cx="3755571" cy="646331"/>
          </a:xfrm>
          <a:prstGeom prst="rect">
            <a:avLst/>
          </a:prstGeom>
          <a:noFill/>
        </p:spPr>
        <p:txBody>
          <a:bodyPr wrap="square">
            <a:spAutoFit/>
          </a:bodyPr>
          <a:lstStyle/>
          <a:p>
            <a:r>
              <a:rPr lang="en-US" sz="3600" b="1" dirty="0">
                <a:effectLst>
                  <a:outerShdw blurRad="38100" dist="38100" dir="2700000" algn="tl">
                    <a:srgbClr val="000000">
                      <a:alpha val="43137"/>
                    </a:srgbClr>
                  </a:outerShdw>
                </a:effectLst>
                <a:latin typeface="+mj-lt"/>
              </a:rPr>
              <a:t>WEAKNESSES</a:t>
            </a:r>
            <a:endParaRPr lang="en-GB" sz="3600" b="1" dirty="0">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212322485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07F6A03D-E349-FC32-965C-5F7ECD78592E}"/>
              </a:ext>
            </a:extLst>
          </p:cNvPr>
          <p:cNvGraphicFramePr>
            <a:graphicFrameLocks noGrp="1"/>
          </p:cNvGraphicFramePr>
          <p:nvPr>
            <p:extLst>
              <p:ext uri="{D42A27DB-BD31-4B8C-83A1-F6EECF244321}">
                <p14:modId xmlns:p14="http://schemas.microsoft.com/office/powerpoint/2010/main" val="3062084148"/>
              </p:ext>
            </p:extLst>
          </p:nvPr>
        </p:nvGraphicFramePr>
        <p:xfrm>
          <a:off x="1320800" y="534607"/>
          <a:ext cx="9749970" cy="4603450"/>
        </p:xfrm>
        <a:graphic>
          <a:graphicData uri="http://schemas.openxmlformats.org/drawingml/2006/table">
            <a:tbl>
              <a:tblPr firstRow="1" bandRow="1">
                <a:tableStyleId>{7E9639D4-E3E2-4D34-9284-5A2195B3D0D7}</a:tableStyleId>
              </a:tblPr>
              <a:tblGrid>
                <a:gridCol w="1624995">
                  <a:extLst>
                    <a:ext uri="{9D8B030D-6E8A-4147-A177-3AD203B41FA5}">
                      <a16:colId xmlns:a16="http://schemas.microsoft.com/office/drawing/2014/main" val="2494980767"/>
                    </a:ext>
                  </a:extLst>
                </a:gridCol>
                <a:gridCol w="1624995">
                  <a:extLst>
                    <a:ext uri="{9D8B030D-6E8A-4147-A177-3AD203B41FA5}">
                      <a16:colId xmlns:a16="http://schemas.microsoft.com/office/drawing/2014/main" val="3169272343"/>
                    </a:ext>
                  </a:extLst>
                </a:gridCol>
                <a:gridCol w="1624995">
                  <a:extLst>
                    <a:ext uri="{9D8B030D-6E8A-4147-A177-3AD203B41FA5}">
                      <a16:colId xmlns:a16="http://schemas.microsoft.com/office/drawing/2014/main" val="3200985377"/>
                    </a:ext>
                  </a:extLst>
                </a:gridCol>
                <a:gridCol w="1624995">
                  <a:extLst>
                    <a:ext uri="{9D8B030D-6E8A-4147-A177-3AD203B41FA5}">
                      <a16:colId xmlns:a16="http://schemas.microsoft.com/office/drawing/2014/main" val="2700242324"/>
                    </a:ext>
                  </a:extLst>
                </a:gridCol>
                <a:gridCol w="1624995">
                  <a:extLst>
                    <a:ext uri="{9D8B030D-6E8A-4147-A177-3AD203B41FA5}">
                      <a16:colId xmlns:a16="http://schemas.microsoft.com/office/drawing/2014/main" val="88150032"/>
                    </a:ext>
                  </a:extLst>
                </a:gridCol>
                <a:gridCol w="1624995">
                  <a:extLst>
                    <a:ext uri="{9D8B030D-6E8A-4147-A177-3AD203B41FA5}">
                      <a16:colId xmlns:a16="http://schemas.microsoft.com/office/drawing/2014/main" val="3988750598"/>
                    </a:ext>
                  </a:extLst>
                </a:gridCol>
              </a:tblGrid>
              <a:tr h="1120021">
                <a:tc>
                  <a:txBody>
                    <a:bodyPr/>
                    <a:lstStyle/>
                    <a:p>
                      <a:r>
                        <a:rPr lang="en-US" sz="1400" dirty="0"/>
                        <a:t>What are your long-term goals?</a:t>
                      </a:r>
                      <a:endParaRPr lang="en-GB" sz="1400" dirty="0"/>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your career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the key skills needed for each one of your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skills do you need to work on?</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actions are you going to take?</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When are you going to complete your training by?</a:t>
                      </a:r>
                    </a:p>
                  </a:txBody>
                  <a:tcPr marL="258209" marR="129104" marT="129104" marB="129104">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8385982"/>
                  </a:ext>
                </a:extLst>
              </a:tr>
              <a:tr h="3278442">
                <a:tc>
                  <a:txBody>
                    <a:bodyPr/>
                    <a:lstStyle/>
                    <a:p>
                      <a:pPr algn="ctr"/>
                      <a:r>
                        <a:rPr lang="en-US" dirty="0"/>
                        <a:t>A career as an IT technician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600" dirty="0"/>
                        <a:t>To pursue a career in IT I would have to improve my computing skills and get my qualifications to do this. </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Knowledge of all the recent Microsoft office software and how it works. (1)</a:t>
                      </a:r>
                      <a:endParaRPr lang="en-US" sz="1600" dirty="0"/>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I need to work on my understanding of Microsoft Office and the different functions of it.</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Actions that I will is complete my Level 4 Computing Skills for the Workplace.</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12 Months (1 year)</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39233582"/>
                  </a:ext>
                </a:extLst>
              </a:tr>
            </a:tbl>
          </a:graphicData>
        </a:graphic>
      </p:graphicFrame>
      <p:sp>
        <p:nvSpPr>
          <p:cNvPr id="3" name="TextBox 2">
            <a:extLst>
              <a:ext uri="{FF2B5EF4-FFF2-40B4-BE49-F238E27FC236}">
                <a16:creationId xmlns:a16="http://schemas.microsoft.com/office/drawing/2014/main" id="{4D7BC0E3-EE44-5C31-2812-000069E5FEE2}"/>
              </a:ext>
            </a:extLst>
          </p:cNvPr>
          <p:cNvSpPr txBox="1"/>
          <p:nvPr/>
        </p:nvSpPr>
        <p:spPr>
          <a:xfrm>
            <a:off x="1320800" y="5400063"/>
            <a:ext cx="10058401" cy="923330"/>
          </a:xfrm>
          <a:prstGeom prst="rect">
            <a:avLst/>
          </a:prstGeom>
          <a:noFill/>
        </p:spPr>
        <p:txBody>
          <a:bodyPr wrap="square" rtlCol="0">
            <a:spAutoFit/>
          </a:bodyPr>
          <a:lstStyle/>
          <a:p>
            <a:r>
              <a:rPr lang="en-US" sz="1800" dirty="0"/>
              <a:t>1. What is Microsoft Office? - definition from Techopedia (no date) Techopedia.com. Available at: </a:t>
            </a:r>
            <a:r>
              <a:rPr lang="en-US" sz="1800" u="sng" dirty="0"/>
              <a:t>https://www.techopedia.com/definition/20737/microsoft-office</a:t>
            </a:r>
            <a:r>
              <a:rPr lang="en-US" sz="1800" dirty="0"/>
              <a:t> (Accessed: March 1, 2023). </a:t>
            </a:r>
          </a:p>
          <a:p>
            <a:endParaRPr lang="en-GB" dirty="0"/>
          </a:p>
        </p:txBody>
      </p:sp>
      <p:sp>
        <p:nvSpPr>
          <p:cNvPr id="4" name="TextBox 3">
            <a:extLst>
              <a:ext uri="{FF2B5EF4-FFF2-40B4-BE49-F238E27FC236}">
                <a16:creationId xmlns:a16="http://schemas.microsoft.com/office/drawing/2014/main" id="{05EFE5B7-DD3D-BC60-E023-304958796567}"/>
              </a:ext>
            </a:extLst>
          </p:cNvPr>
          <p:cNvSpPr txBox="1"/>
          <p:nvPr/>
        </p:nvSpPr>
        <p:spPr>
          <a:xfrm>
            <a:off x="3592284" y="164493"/>
            <a:ext cx="7478486" cy="370114"/>
          </a:xfrm>
          <a:prstGeom prst="rect">
            <a:avLst/>
          </a:prstGeom>
          <a:noFill/>
        </p:spPr>
        <p:txBody>
          <a:bodyPr wrap="square" rtlCol="0">
            <a:spAutoFit/>
          </a:bodyPr>
          <a:lstStyle/>
          <a:p>
            <a:r>
              <a:rPr lang="en-US" dirty="0"/>
              <a:t>S 			    M 			A 			   R 				T</a:t>
            </a:r>
            <a:endParaRPr lang="en-GB" dirty="0"/>
          </a:p>
        </p:txBody>
      </p:sp>
    </p:spTree>
    <p:extLst>
      <p:ext uri="{BB962C8B-B14F-4D97-AF65-F5344CB8AC3E}">
        <p14:creationId xmlns:p14="http://schemas.microsoft.com/office/powerpoint/2010/main" val="17906681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8D7FDD7-A0E5-232A-08FC-C4EBD7CEF823}"/>
              </a:ext>
            </a:extLst>
          </p:cNvPr>
          <p:cNvGraphicFramePr>
            <a:graphicFrameLocks noGrp="1"/>
          </p:cNvGraphicFramePr>
          <p:nvPr>
            <p:extLst>
              <p:ext uri="{D42A27DB-BD31-4B8C-83A1-F6EECF244321}">
                <p14:modId xmlns:p14="http://schemas.microsoft.com/office/powerpoint/2010/main" val="1511350274"/>
              </p:ext>
            </p:extLst>
          </p:nvPr>
        </p:nvGraphicFramePr>
        <p:xfrm>
          <a:off x="916215" y="395458"/>
          <a:ext cx="10709729" cy="5645429"/>
        </p:xfrm>
        <a:graphic>
          <a:graphicData uri="http://schemas.openxmlformats.org/drawingml/2006/table">
            <a:tbl>
              <a:tblPr firstRow="1" bandRow="1">
                <a:tableStyleId>{7E9639D4-E3E2-4D34-9284-5A2195B3D0D7}</a:tableStyleId>
              </a:tblPr>
              <a:tblGrid>
                <a:gridCol w="1784955">
                  <a:extLst>
                    <a:ext uri="{9D8B030D-6E8A-4147-A177-3AD203B41FA5}">
                      <a16:colId xmlns:a16="http://schemas.microsoft.com/office/drawing/2014/main" val="407524063"/>
                    </a:ext>
                  </a:extLst>
                </a:gridCol>
                <a:gridCol w="1784955">
                  <a:extLst>
                    <a:ext uri="{9D8B030D-6E8A-4147-A177-3AD203B41FA5}">
                      <a16:colId xmlns:a16="http://schemas.microsoft.com/office/drawing/2014/main" val="3480842377"/>
                    </a:ext>
                  </a:extLst>
                </a:gridCol>
                <a:gridCol w="1784955">
                  <a:extLst>
                    <a:ext uri="{9D8B030D-6E8A-4147-A177-3AD203B41FA5}">
                      <a16:colId xmlns:a16="http://schemas.microsoft.com/office/drawing/2014/main" val="2972743527"/>
                    </a:ext>
                  </a:extLst>
                </a:gridCol>
                <a:gridCol w="1784955">
                  <a:extLst>
                    <a:ext uri="{9D8B030D-6E8A-4147-A177-3AD203B41FA5}">
                      <a16:colId xmlns:a16="http://schemas.microsoft.com/office/drawing/2014/main" val="3906534177"/>
                    </a:ext>
                  </a:extLst>
                </a:gridCol>
                <a:gridCol w="2053329">
                  <a:extLst>
                    <a:ext uri="{9D8B030D-6E8A-4147-A177-3AD203B41FA5}">
                      <a16:colId xmlns:a16="http://schemas.microsoft.com/office/drawing/2014/main" val="3333317162"/>
                    </a:ext>
                  </a:extLst>
                </a:gridCol>
                <a:gridCol w="1516580">
                  <a:extLst>
                    <a:ext uri="{9D8B030D-6E8A-4147-A177-3AD203B41FA5}">
                      <a16:colId xmlns:a16="http://schemas.microsoft.com/office/drawing/2014/main" val="4286004943"/>
                    </a:ext>
                  </a:extLst>
                </a:gridCol>
              </a:tblGrid>
              <a:tr h="1120021">
                <a:tc>
                  <a:txBody>
                    <a:bodyPr/>
                    <a:lstStyle/>
                    <a:p>
                      <a:r>
                        <a:rPr lang="en-US" sz="1200" dirty="0"/>
                        <a:t>What are your long-term goals?</a:t>
                      </a:r>
                      <a:endParaRPr lang="en-GB" sz="1200" dirty="0"/>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200" dirty="0"/>
                        <a:t>What are your career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200" dirty="0"/>
                        <a:t>What are the key skills needed for each one of your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200" dirty="0"/>
                        <a:t>What skills do you need to work on?</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200" dirty="0"/>
                        <a:t>What actions are you going to take?</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200" dirty="0"/>
                        <a:t>When are you going to complete your training by?</a:t>
                      </a:r>
                    </a:p>
                  </a:txBody>
                  <a:tcPr marL="258209" marR="129104" marT="129104" marB="129104">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99838333"/>
                  </a:ext>
                </a:extLst>
              </a:tr>
              <a:tr h="3278442">
                <a:tc>
                  <a:txBody>
                    <a:bodyPr/>
                    <a:lstStyle/>
                    <a:p>
                      <a:pPr algn="ctr"/>
                      <a:r>
                        <a:rPr lang="en-US" dirty="0"/>
                        <a:t>A career as an IT technician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dirty="0"/>
                        <a:t>Maintaining networks and computer skills and learning more about hardware and software.</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buNone/>
                      </a:pPr>
                      <a:r>
                        <a:rPr lang="en-GB" sz="1400" b="0" i="0" u="none" strike="noStrike" baseline="0" noProof="0" dirty="0">
                          <a:solidFill>
                            <a:schemeClr val="tx1"/>
                          </a:solidFill>
                          <a:latin typeface="Trebuchet MS"/>
                        </a:rPr>
                        <a:t>Understanding how to address the underlying causes of the issue will require independent thought and problem-solving abilities. I'll need to be familiar with fundamentals like TCP/IP protocols and stacks for managing and repairing computer systems. (2)</a:t>
                      </a:r>
                      <a:endParaRPr lang="en-US" sz="1400" dirty="0">
                        <a:solidFill>
                          <a:schemeClr val="tx1"/>
                        </a:solidFill>
                      </a:endParaRP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I need to understand how to communicate with people and improve on my communication skills. Need to work on learning the web development and how everything develops, and new software's are created. Need to stay up to date with everything which I am learning about.</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Focus more on the developments and maintain the knowledge that I will be learning at university. In my spare time I should use the recourses provided and learn about other software and hardware developments to improve my computing skills. Also get help from my lecturers/tutor if I am struggling or unsure about anything.</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12-24 months(1-2 years)</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1997388"/>
                  </a:ext>
                </a:extLst>
              </a:tr>
            </a:tbl>
          </a:graphicData>
        </a:graphic>
      </p:graphicFrame>
      <p:sp>
        <p:nvSpPr>
          <p:cNvPr id="4" name="TextBox 3">
            <a:extLst>
              <a:ext uri="{FF2B5EF4-FFF2-40B4-BE49-F238E27FC236}">
                <a16:creationId xmlns:a16="http://schemas.microsoft.com/office/drawing/2014/main" id="{594C0069-8F5E-6D03-4B0A-698A136B30BF}"/>
              </a:ext>
            </a:extLst>
          </p:cNvPr>
          <p:cNvSpPr txBox="1"/>
          <p:nvPr/>
        </p:nvSpPr>
        <p:spPr>
          <a:xfrm>
            <a:off x="3091542" y="43543"/>
            <a:ext cx="8022772" cy="369332"/>
          </a:xfrm>
          <a:prstGeom prst="rect">
            <a:avLst/>
          </a:prstGeom>
          <a:noFill/>
        </p:spPr>
        <p:txBody>
          <a:bodyPr wrap="square" rtlCol="0">
            <a:spAutoFit/>
          </a:bodyPr>
          <a:lstStyle/>
          <a:p>
            <a:r>
              <a:rPr lang="en-US" dirty="0"/>
              <a:t>    S 				  M				   A				    R				       T</a:t>
            </a:r>
            <a:endParaRPr lang="en-GB" dirty="0"/>
          </a:p>
        </p:txBody>
      </p:sp>
      <p:sp>
        <p:nvSpPr>
          <p:cNvPr id="6" name="TextBox 5">
            <a:extLst>
              <a:ext uri="{FF2B5EF4-FFF2-40B4-BE49-F238E27FC236}">
                <a16:creationId xmlns:a16="http://schemas.microsoft.com/office/drawing/2014/main" id="{60D33281-C70A-E625-3D26-1AD98A625851}"/>
              </a:ext>
            </a:extLst>
          </p:cNvPr>
          <p:cNvSpPr txBox="1"/>
          <p:nvPr/>
        </p:nvSpPr>
        <p:spPr>
          <a:xfrm>
            <a:off x="916215" y="6040887"/>
            <a:ext cx="9997621" cy="646331"/>
          </a:xfrm>
          <a:prstGeom prst="rect">
            <a:avLst/>
          </a:prstGeom>
          <a:noFill/>
        </p:spPr>
        <p:txBody>
          <a:bodyPr wrap="square">
            <a:spAutoFit/>
          </a:bodyPr>
          <a:lstStyle/>
          <a:p>
            <a:r>
              <a:rPr lang="en-US" dirty="0"/>
              <a:t>2.What is an IT technician? how to become one (no date) Coursera. Available at: https://www.coursera.org/articles/what-is-an-it-technician (Accessed: March 1, 2023). </a:t>
            </a:r>
          </a:p>
        </p:txBody>
      </p:sp>
    </p:spTree>
    <p:extLst>
      <p:ext uri="{BB962C8B-B14F-4D97-AF65-F5344CB8AC3E}">
        <p14:creationId xmlns:p14="http://schemas.microsoft.com/office/powerpoint/2010/main" val="6483982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471121-EB01-B067-0E05-38D48BFBD9D3}"/>
              </a:ext>
            </a:extLst>
          </p:cNvPr>
          <p:cNvGraphicFramePr>
            <a:graphicFrameLocks noGrp="1"/>
          </p:cNvGraphicFramePr>
          <p:nvPr>
            <p:extLst>
              <p:ext uri="{D42A27DB-BD31-4B8C-83A1-F6EECF244321}">
                <p14:modId xmlns:p14="http://schemas.microsoft.com/office/powerpoint/2010/main" val="3778656194"/>
              </p:ext>
            </p:extLst>
          </p:nvPr>
        </p:nvGraphicFramePr>
        <p:xfrm>
          <a:off x="892628" y="421342"/>
          <a:ext cx="10709729" cy="4783616"/>
        </p:xfrm>
        <a:graphic>
          <a:graphicData uri="http://schemas.openxmlformats.org/drawingml/2006/table">
            <a:tbl>
              <a:tblPr firstRow="1" bandRow="1">
                <a:tableStyleId>{7E9639D4-E3E2-4D34-9284-5A2195B3D0D7}</a:tableStyleId>
              </a:tblPr>
              <a:tblGrid>
                <a:gridCol w="1784955">
                  <a:extLst>
                    <a:ext uri="{9D8B030D-6E8A-4147-A177-3AD203B41FA5}">
                      <a16:colId xmlns:a16="http://schemas.microsoft.com/office/drawing/2014/main" val="2707024124"/>
                    </a:ext>
                  </a:extLst>
                </a:gridCol>
                <a:gridCol w="1784955">
                  <a:extLst>
                    <a:ext uri="{9D8B030D-6E8A-4147-A177-3AD203B41FA5}">
                      <a16:colId xmlns:a16="http://schemas.microsoft.com/office/drawing/2014/main" val="2713717224"/>
                    </a:ext>
                  </a:extLst>
                </a:gridCol>
                <a:gridCol w="1905604">
                  <a:extLst>
                    <a:ext uri="{9D8B030D-6E8A-4147-A177-3AD203B41FA5}">
                      <a16:colId xmlns:a16="http://schemas.microsoft.com/office/drawing/2014/main" val="3626641776"/>
                    </a:ext>
                  </a:extLst>
                </a:gridCol>
                <a:gridCol w="1664306">
                  <a:extLst>
                    <a:ext uri="{9D8B030D-6E8A-4147-A177-3AD203B41FA5}">
                      <a16:colId xmlns:a16="http://schemas.microsoft.com/office/drawing/2014/main" val="2812302310"/>
                    </a:ext>
                  </a:extLst>
                </a:gridCol>
                <a:gridCol w="2053329">
                  <a:extLst>
                    <a:ext uri="{9D8B030D-6E8A-4147-A177-3AD203B41FA5}">
                      <a16:colId xmlns:a16="http://schemas.microsoft.com/office/drawing/2014/main" val="4276328542"/>
                    </a:ext>
                  </a:extLst>
                </a:gridCol>
                <a:gridCol w="1516580">
                  <a:extLst>
                    <a:ext uri="{9D8B030D-6E8A-4147-A177-3AD203B41FA5}">
                      <a16:colId xmlns:a16="http://schemas.microsoft.com/office/drawing/2014/main" val="3882858949"/>
                    </a:ext>
                  </a:extLst>
                </a:gridCol>
              </a:tblGrid>
              <a:tr h="1120021">
                <a:tc>
                  <a:txBody>
                    <a:bodyPr/>
                    <a:lstStyle/>
                    <a:p>
                      <a:r>
                        <a:rPr lang="en-US" sz="1400" dirty="0"/>
                        <a:t>What are your long-term goals?</a:t>
                      </a:r>
                      <a:endParaRPr lang="en-GB" sz="1400" dirty="0"/>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your career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the key skills needed for each one of your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skills do you need to work on?</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actions are you going to take?</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When are you going to complete your training by?</a:t>
                      </a:r>
                    </a:p>
                  </a:txBody>
                  <a:tcPr marL="258209" marR="129104" marT="129104" marB="129104">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17030128"/>
                  </a:ext>
                </a:extLst>
              </a:tr>
              <a:tr h="3278442">
                <a:tc>
                  <a:txBody>
                    <a:bodyPr/>
                    <a:lstStyle/>
                    <a:p>
                      <a:pPr algn="ctr"/>
                      <a:r>
                        <a:rPr lang="en-US" dirty="0"/>
                        <a:t>A career as an IT technician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lvl="0" algn="l">
                        <a:lnSpc>
                          <a:spcPct val="100000"/>
                        </a:lnSpc>
                        <a:spcBef>
                          <a:spcPts val="0"/>
                        </a:spcBef>
                        <a:spcAft>
                          <a:spcPts val="0"/>
                        </a:spcAft>
                        <a:buNone/>
                      </a:pPr>
                      <a:r>
                        <a:rPr lang="en-GB" sz="1400" b="0" i="0" u="none" strike="noStrike" noProof="0" dirty="0">
                          <a:latin typeface="Trebuchet MS"/>
                        </a:rPr>
                        <a:t>I would like to learn how to help roll out security features on my course at university. </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400" b="0" i="0" u="none" strike="noStrike" noProof="0" dirty="0">
                          <a:latin typeface="Trebuchet MS"/>
                        </a:rPr>
                        <a:t>I would have to learn how to protect the data itself, testing the security yourself,  encrypt all devices and learn how to problem solve and how to become quicker at it. (3)</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A great understanding of data protection, encrypt, coding skills, time management and team working skills.</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lvl="0" algn="l">
                        <a:lnSpc>
                          <a:spcPct val="100000"/>
                        </a:lnSpc>
                        <a:spcBef>
                          <a:spcPts val="0"/>
                        </a:spcBef>
                        <a:spcAft>
                          <a:spcPts val="0"/>
                        </a:spcAft>
                        <a:buNone/>
                      </a:pPr>
                      <a:r>
                        <a:rPr lang="en-GB" sz="1400" b="0" i="0" u="none" strike="noStrike" noProof="0" dirty="0">
                          <a:latin typeface="Trebuchet MS"/>
                        </a:rPr>
                        <a:t>I would have to have a thorough understanding on how to protect data at all costs, learn to manage time and problem solve, and use my own initiative and student throughout and use all recourses (books and online) to enhance my knowledge.</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12-24 months (1-2 years)</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9153162"/>
                  </a:ext>
                </a:extLst>
              </a:tr>
            </a:tbl>
          </a:graphicData>
        </a:graphic>
      </p:graphicFrame>
      <p:sp>
        <p:nvSpPr>
          <p:cNvPr id="3" name="TextBox 2">
            <a:extLst>
              <a:ext uri="{FF2B5EF4-FFF2-40B4-BE49-F238E27FC236}">
                <a16:creationId xmlns:a16="http://schemas.microsoft.com/office/drawing/2014/main" id="{81EA9EFD-CDC2-2F18-FC49-75366888A3DD}"/>
              </a:ext>
            </a:extLst>
          </p:cNvPr>
          <p:cNvSpPr txBox="1"/>
          <p:nvPr/>
        </p:nvSpPr>
        <p:spPr>
          <a:xfrm>
            <a:off x="2884715" y="51228"/>
            <a:ext cx="8588828" cy="369332"/>
          </a:xfrm>
          <a:prstGeom prst="rect">
            <a:avLst/>
          </a:prstGeom>
          <a:noFill/>
        </p:spPr>
        <p:txBody>
          <a:bodyPr wrap="square" rtlCol="0">
            <a:spAutoFit/>
          </a:bodyPr>
          <a:lstStyle/>
          <a:p>
            <a:r>
              <a:rPr lang="en-US" dirty="0"/>
              <a:t>       S 			        M				 A 				R 				 T </a:t>
            </a:r>
            <a:endParaRPr lang="en-GB" dirty="0"/>
          </a:p>
        </p:txBody>
      </p:sp>
      <p:sp>
        <p:nvSpPr>
          <p:cNvPr id="5" name="TextBox 4">
            <a:extLst>
              <a:ext uri="{FF2B5EF4-FFF2-40B4-BE49-F238E27FC236}">
                <a16:creationId xmlns:a16="http://schemas.microsoft.com/office/drawing/2014/main" id="{91E93243-99C9-9B58-8E23-16E08DB571CE}"/>
              </a:ext>
            </a:extLst>
          </p:cNvPr>
          <p:cNvSpPr txBox="1"/>
          <p:nvPr/>
        </p:nvSpPr>
        <p:spPr>
          <a:xfrm>
            <a:off x="1065893" y="5513328"/>
            <a:ext cx="9753600" cy="923330"/>
          </a:xfrm>
          <a:prstGeom prst="rect">
            <a:avLst/>
          </a:prstGeom>
          <a:noFill/>
        </p:spPr>
        <p:txBody>
          <a:bodyPr wrap="square">
            <a:spAutoFit/>
          </a:bodyPr>
          <a:lstStyle/>
          <a:p>
            <a:r>
              <a:rPr lang="en-US" dirty="0"/>
              <a:t>3. Murphy, D. (2023) 10 ways to improve data security, </a:t>
            </a:r>
            <a:r>
              <a:rPr lang="en-US" dirty="0" err="1"/>
              <a:t>Lepide</a:t>
            </a:r>
            <a:r>
              <a:rPr lang="en-US" dirty="0"/>
              <a:t> Blog: A Guide to IT Security, Compliance and IT Operations. Available at: https://www.lepide.com/blog/ten-ways-to-improve-data-security/ (Accessed: March 1, 2023). </a:t>
            </a:r>
          </a:p>
        </p:txBody>
      </p:sp>
    </p:spTree>
    <p:extLst>
      <p:ext uri="{BB962C8B-B14F-4D97-AF65-F5344CB8AC3E}">
        <p14:creationId xmlns:p14="http://schemas.microsoft.com/office/powerpoint/2010/main" val="3586497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9C0DCF3-954E-1172-32E3-FD07601A76D8}"/>
              </a:ext>
            </a:extLst>
          </p:cNvPr>
          <p:cNvGraphicFramePr>
            <a:graphicFrameLocks noGrp="1"/>
          </p:cNvGraphicFramePr>
          <p:nvPr>
            <p:extLst>
              <p:ext uri="{D42A27DB-BD31-4B8C-83A1-F6EECF244321}">
                <p14:modId xmlns:p14="http://schemas.microsoft.com/office/powerpoint/2010/main" val="2804058640"/>
              </p:ext>
            </p:extLst>
          </p:nvPr>
        </p:nvGraphicFramePr>
        <p:xfrm>
          <a:off x="741135" y="506564"/>
          <a:ext cx="10709729" cy="4996976"/>
        </p:xfrm>
        <a:graphic>
          <a:graphicData uri="http://schemas.openxmlformats.org/drawingml/2006/table">
            <a:tbl>
              <a:tblPr firstRow="1" bandRow="1">
                <a:tableStyleId>{7E9639D4-E3E2-4D34-9284-5A2195B3D0D7}</a:tableStyleId>
              </a:tblPr>
              <a:tblGrid>
                <a:gridCol w="1784955">
                  <a:extLst>
                    <a:ext uri="{9D8B030D-6E8A-4147-A177-3AD203B41FA5}">
                      <a16:colId xmlns:a16="http://schemas.microsoft.com/office/drawing/2014/main" val="1027334874"/>
                    </a:ext>
                  </a:extLst>
                </a:gridCol>
                <a:gridCol w="1784955">
                  <a:extLst>
                    <a:ext uri="{9D8B030D-6E8A-4147-A177-3AD203B41FA5}">
                      <a16:colId xmlns:a16="http://schemas.microsoft.com/office/drawing/2014/main" val="3904602662"/>
                    </a:ext>
                  </a:extLst>
                </a:gridCol>
                <a:gridCol w="1784955">
                  <a:extLst>
                    <a:ext uri="{9D8B030D-6E8A-4147-A177-3AD203B41FA5}">
                      <a16:colId xmlns:a16="http://schemas.microsoft.com/office/drawing/2014/main" val="549778483"/>
                    </a:ext>
                  </a:extLst>
                </a:gridCol>
                <a:gridCol w="1784955">
                  <a:extLst>
                    <a:ext uri="{9D8B030D-6E8A-4147-A177-3AD203B41FA5}">
                      <a16:colId xmlns:a16="http://schemas.microsoft.com/office/drawing/2014/main" val="1176642334"/>
                    </a:ext>
                  </a:extLst>
                </a:gridCol>
                <a:gridCol w="2053329">
                  <a:extLst>
                    <a:ext uri="{9D8B030D-6E8A-4147-A177-3AD203B41FA5}">
                      <a16:colId xmlns:a16="http://schemas.microsoft.com/office/drawing/2014/main" val="500395487"/>
                    </a:ext>
                  </a:extLst>
                </a:gridCol>
                <a:gridCol w="1516580">
                  <a:extLst>
                    <a:ext uri="{9D8B030D-6E8A-4147-A177-3AD203B41FA5}">
                      <a16:colId xmlns:a16="http://schemas.microsoft.com/office/drawing/2014/main" val="410723613"/>
                    </a:ext>
                  </a:extLst>
                </a:gridCol>
              </a:tblGrid>
              <a:tr h="1120021">
                <a:tc>
                  <a:txBody>
                    <a:bodyPr/>
                    <a:lstStyle/>
                    <a:p>
                      <a:r>
                        <a:rPr lang="en-US" sz="1400" dirty="0"/>
                        <a:t>What are your long-term goals?</a:t>
                      </a:r>
                      <a:endParaRPr lang="en-GB" sz="1400" dirty="0"/>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your career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are the key skills needed for each one of your goals?</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skills do you need to work on?</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What actions are you going to take?</a:t>
                      </a:r>
                    </a:p>
                  </a:txBody>
                  <a:tcPr marL="258209" marR="129104" marT="129104" marB="129104">
                    <a:lnB w="12700" cap="flat" cmpd="sng" algn="ctr">
                      <a:solidFill>
                        <a:schemeClr val="tx1"/>
                      </a:solidFill>
                      <a:prstDash val="solid"/>
                      <a:round/>
                      <a:headEnd type="none" w="med" len="med"/>
                      <a:tailEnd type="none" w="med" len="med"/>
                    </a:lnB>
                  </a:tcPr>
                </a:tc>
                <a:tc>
                  <a:txBody>
                    <a:bodyPr/>
                    <a:lstStyle/>
                    <a:p>
                      <a:r>
                        <a:rPr lang="en-GB" sz="1400" dirty="0"/>
                        <a:t>When are you going to complete your training by?</a:t>
                      </a:r>
                    </a:p>
                  </a:txBody>
                  <a:tcPr marL="258209" marR="129104" marT="129104" marB="129104">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59135590"/>
                  </a:ext>
                </a:extLst>
              </a:tr>
              <a:tr h="3278442">
                <a:tc>
                  <a:txBody>
                    <a:bodyPr/>
                    <a:lstStyle/>
                    <a:p>
                      <a:pPr algn="ctr"/>
                      <a:r>
                        <a:rPr lang="en-US" dirty="0"/>
                        <a:t>A career as an IT technician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dirty="0"/>
                        <a:t>The final step to this career path is finding a job. (Job employment) </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The ability to work in a team as well as independently, analytical thinking, verbal communication skills, to be able to use software confidently. (4)</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I need to work on my confidence, and my ability to work in a team and independently. </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I need to focus more on my communication skills as I lack some confidence when speaking to others. Need to ensure that my mindset is clear and positive and have eagerness in what I do. I need to work on working under pressure and learn how to manage my time well. </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t>24-48 months (2-4 years)</a:t>
                      </a:r>
                    </a:p>
                  </a:txBody>
                  <a:tcPr marL="258209" marR="129104" marT="129104" marB="1291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62248119"/>
                  </a:ext>
                </a:extLst>
              </a:tr>
            </a:tbl>
          </a:graphicData>
        </a:graphic>
      </p:graphicFrame>
      <p:sp>
        <p:nvSpPr>
          <p:cNvPr id="4" name="TextBox 3">
            <a:extLst>
              <a:ext uri="{FF2B5EF4-FFF2-40B4-BE49-F238E27FC236}">
                <a16:creationId xmlns:a16="http://schemas.microsoft.com/office/drawing/2014/main" id="{15FAE120-EBFB-7B18-D95B-290FBC96942C}"/>
              </a:ext>
            </a:extLst>
          </p:cNvPr>
          <p:cNvSpPr txBox="1"/>
          <p:nvPr/>
        </p:nvSpPr>
        <p:spPr>
          <a:xfrm>
            <a:off x="3155949" y="137232"/>
            <a:ext cx="8294915" cy="369332"/>
          </a:xfrm>
          <a:prstGeom prst="rect">
            <a:avLst/>
          </a:prstGeom>
          <a:noFill/>
        </p:spPr>
        <p:txBody>
          <a:bodyPr wrap="square" rtlCol="0">
            <a:spAutoFit/>
          </a:bodyPr>
          <a:lstStyle/>
          <a:p>
            <a:r>
              <a:rPr lang="en-US" dirty="0"/>
              <a:t>S				M				A				R				T</a:t>
            </a:r>
            <a:endParaRPr lang="en-GB" dirty="0"/>
          </a:p>
        </p:txBody>
      </p:sp>
      <p:sp>
        <p:nvSpPr>
          <p:cNvPr id="6" name="TextBox 5">
            <a:extLst>
              <a:ext uri="{FF2B5EF4-FFF2-40B4-BE49-F238E27FC236}">
                <a16:creationId xmlns:a16="http://schemas.microsoft.com/office/drawing/2014/main" id="{C90ADE10-2FF0-A624-6805-67A1B270BECA}"/>
              </a:ext>
            </a:extLst>
          </p:cNvPr>
          <p:cNvSpPr txBox="1"/>
          <p:nvPr/>
        </p:nvSpPr>
        <p:spPr>
          <a:xfrm>
            <a:off x="1045028" y="5632402"/>
            <a:ext cx="10405836" cy="923330"/>
          </a:xfrm>
          <a:prstGeom prst="rect">
            <a:avLst/>
          </a:prstGeom>
          <a:noFill/>
        </p:spPr>
        <p:txBody>
          <a:bodyPr wrap="square">
            <a:spAutoFit/>
          </a:bodyPr>
          <a:lstStyle/>
          <a:p>
            <a:r>
              <a:rPr lang="en-US" dirty="0"/>
              <a:t>4. It support technician (no date) IT support technician | Explore careers | National Careers Service. Available at: https://nationalcareers.service.gov.uk/job-profiles/it-support-technician (Accessed: March 1, 2023). </a:t>
            </a:r>
          </a:p>
        </p:txBody>
      </p:sp>
    </p:spTree>
    <p:extLst>
      <p:ext uri="{BB962C8B-B14F-4D97-AF65-F5344CB8AC3E}">
        <p14:creationId xmlns:p14="http://schemas.microsoft.com/office/powerpoint/2010/main" val="93190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E111D-F512-D83F-CDDA-3D764BD32890}"/>
              </a:ext>
            </a:extLst>
          </p:cNvPr>
          <p:cNvSpPr>
            <a:spLocks noGrp="1"/>
          </p:cNvSpPr>
          <p:nvPr>
            <p:ph type="title"/>
          </p:nvPr>
        </p:nvSpPr>
        <p:spPr>
          <a:xfrm>
            <a:off x="1189702" y="1261872"/>
            <a:ext cx="3818230" cy="4334256"/>
          </a:xfrm>
        </p:spPr>
        <p:txBody>
          <a:bodyPr vert="horz" lIns="91440" tIns="45720" rIns="91440" bIns="45720" rtlCol="0" anchor="ctr">
            <a:normAutofit/>
          </a:bodyPr>
          <a:lstStyle/>
          <a:p>
            <a:pPr algn="r"/>
            <a:r>
              <a:rPr lang="en-US" sz="3600" dirty="0"/>
              <a:t>References. </a:t>
            </a:r>
          </a:p>
        </p:txBody>
      </p:sp>
      <p:sp>
        <p:nvSpPr>
          <p:cNvPr id="3" name="Content Placeholder 2">
            <a:extLst>
              <a:ext uri="{FF2B5EF4-FFF2-40B4-BE49-F238E27FC236}">
                <a16:creationId xmlns:a16="http://schemas.microsoft.com/office/drawing/2014/main" id="{3095443B-AC69-A1A1-1361-A424F66DE8B0}"/>
              </a:ext>
            </a:extLst>
          </p:cNvPr>
          <p:cNvSpPr>
            <a:spLocks noGrp="1"/>
          </p:cNvSpPr>
          <p:nvPr>
            <p:ph idx="1"/>
          </p:nvPr>
        </p:nvSpPr>
        <p:spPr>
          <a:xfrm>
            <a:off x="5007932" y="1261873"/>
            <a:ext cx="5951013" cy="4449422"/>
          </a:xfrm>
        </p:spPr>
        <p:txBody>
          <a:bodyPr vert="horz" lIns="91440" tIns="45720" rIns="91440" bIns="45720" rtlCol="0" anchor="ctr">
            <a:normAutofit lnSpcReduction="10000"/>
          </a:bodyPr>
          <a:lstStyle/>
          <a:p>
            <a:pPr>
              <a:lnSpc>
                <a:spcPct val="90000"/>
              </a:lnSpc>
            </a:pPr>
            <a:r>
              <a:rPr lang="en-US" sz="1700" dirty="0"/>
              <a:t>1. What is Microsoft Office? - definition from Techopedia (no date) Techopedia.com. Available at: </a:t>
            </a:r>
            <a:r>
              <a:rPr lang="en-US" sz="1700" u="sng" dirty="0"/>
              <a:t>https://www.techopedia.com/definition/20737/microsoft-office</a:t>
            </a:r>
            <a:r>
              <a:rPr lang="en-US" sz="1700" dirty="0"/>
              <a:t> (Accessed: March 1, 2023). </a:t>
            </a:r>
          </a:p>
          <a:p>
            <a:pPr>
              <a:lnSpc>
                <a:spcPct val="90000"/>
              </a:lnSpc>
            </a:pPr>
            <a:r>
              <a:rPr lang="en-US" sz="1700" dirty="0"/>
              <a:t>2.What is an IT technician? how to become one (no date) Coursera. Available at: </a:t>
            </a:r>
            <a:r>
              <a:rPr lang="en-US" sz="1700" u="sng" dirty="0"/>
              <a:t>https://www.coursera.org/articles/what-is-an-it-technician </a:t>
            </a:r>
            <a:r>
              <a:rPr lang="en-US" sz="1700" dirty="0"/>
              <a:t>(Accessed: March 1, 2023). </a:t>
            </a:r>
          </a:p>
          <a:p>
            <a:pPr>
              <a:lnSpc>
                <a:spcPct val="90000"/>
              </a:lnSpc>
            </a:pPr>
            <a:r>
              <a:rPr lang="en-US" sz="1700" dirty="0"/>
              <a:t>3. Murphy, D. (2023) 10 ways to improve data security, </a:t>
            </a:r>
            <a:r>
              <a:rPr lang="en-US" sz="1700" dirty="0" err="1"/>
              <a:t>Lepide</a:t>
            </a:r>
            <a:r>
              <a:rPr lang="en-US" sz="1700" dirty="0"/>
              <a:t> Blog: A Guide to IT Security, Compliance and IT Operations. Available at: </a:t>
            </a:r>
            <a:r>
              <a:rPr lang="en-US" sz="1700" u="sng" dirty="0"/>
              <a:t>https://www.lepide.com/blog/ten-ways-to-improve-data-security/ </a:t>
            </a:r>
            <a:r>
              <a:rPr lang="en-US" sz="1700" dirty="0"/>
              <a:t>(Accessed: March 1, 2023). </a:t>
            </a:r>
          </a:p>
          <a:p>
            <a:pPr>
              <a:lnSpc>
                <a:spcPct val="90000"/>
              </a:lnSpc>
            </a:pPr>
            <a:r>
              <a:rPr lang="en-US" sz="1700" dirty="0"/>
              <a:t>4. It support technician (no date) IT support technician | Explore careers | National Careers Service. Available at: </a:t>
            </a:r>
            <a:r>
              <a:rPr lang="en-US" sz="1700" u="sng" dirty="0"/>
              <a:t>https://nationalcareers.service.gov.uk/job-profiles/it-support-technician</a:t>
            </a:r>
            <a:r>
              <a:rPr lang="en-US" sz="1700" dirty="0"/>
              <a:t> (Accessed: March 1, 2023). </a:t>
            </a:r>
          </a:p>
          <a:p>
            <a:pPr>
              <a:lnSpc>
                <a:spcPct val="90000"/>
              </a:lnSpc>
            </a:pPr>
            <a:endParaRPr lang="en-US" sz="1700" dirty="0"/>
          </a:p>
        </p:txBody>
      </p:sp>
    </p:spTree>
    <p:extLst>
      <p:ext uri="{BB962C8B-B14F-4D97-AF65-F5344CB8AC3E}">
        <p14:creationId xmlns:p14="http://schemas.microsoft.com/office/powerpoint/2010/main" val="29909942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42</TotalTime>
  <Words>1236</Words>
  <Application>Microsoft Office PowerPoint</Application>
  <PresentationFormat>Widescreen</PresentationFormat>
  <Paragraphs>74</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Bookman Old Style</vt:lpstr>
      <vt:lpstr>Calibri</vt:lpstr>
      <vt:lpstr>Rockwell</vt:lpstr>
      <vt:lpstr>Trebuchet MS</vt:lpstr>
      <vt:lpstr>Damask</vt:lpstr>
      <vt:lpstr>Personal Development  Plan  (PDP)</vt:lpstr>
      <vt:lpstr>Strengths </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Shakil</cp:lastModifiedBy>
  <cp:revision>81</cp:revision>
  <dcterms:created xsi:type="dcterms:W3CDTF">2023-03-01T20:45:54Z</dcterms:created>
  <dcterms:modified xsi:type="dcterms:W3CDTF">2023-03-20T00:29:52Z</dcterms:modified>
</cp:coreProperties>
</file>