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2"/>
  </p:notesMasterIdLst>
  <p:sldIdLst>
    <p:sldId id="257" r:id="rId2"/>
    <p:sldId id="360" r:id="rId3"/>
    <p:sldId id="361" r:id="rId4"/>
    <p:sldId id="362" r:id="rId5"/>
    <p:sldId id="365" r:id="rId6"/>
    <p:sldId id="363" r:id="rId7"/>
    <p:sldId id="366" r:id="rId8"/>
    <p:sldId id="367" r:id="rId9"/>
    <p:sldId id="369" r:id="rId10"/>
    <p:sldId id="368" r:id="rId11"/>
    <p:sldId id="370" r:id="rId12"/>
    <p:sldId id="371" r:id="rId13"/>
    <p:sldId id="372" r:id="rId14"/>
    <p:sldId id="364" r:id="rId15"/>
    <p:sldId id="315" r:id="rId16"/>
    <p:sldId id="374" r:id="rId17"/>
    <p:sldId id="375" r:id="rId18"/>
    <p:sldId id="332" r:id="rId19"/>
    <p:sldId id="380" r:id="rId20"/>
    <p:sldId id="377" r:id="rId21"/>
    <p:sldId id="376" r:id="rId22"/>
    <p:sldId id="379" r:id="rId23"/>
    <p:sldId id="378" r:id="rId24"/>
    <p:sldId id="373" r:id="rId25"/>
    <p:sldId id="317" r:id="rId26"/>
    <p:sldId id="318" r:id="rId27"/>
    <p:sldId id="319" r:id="rId28"/>
    <p:sldId id="346" r:id="rId29"/>
    <p:sldId id="381" r:id="rId30"/>
    <p:sldId id="382"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1538" autoAdjust="0"/>
  </p:normalViewPr>
  <p:slideViewPr>
    <p:cSldViewPr snapToGrid="0">
      <p:cViewPr varScale="1">
        <p:scale>
          <a:sx n="87" d="100"/>
          <a:sy n="87" d="100"/>
        </p:scale>
        <p:origin x="1146" y="90"/>
      </p:cViewPr>
      <p:guideLst/>
    </p:cSldViewPr>
  </p:slideViewPr>
  <p:notesTextViewPr>
    <p:cViewPr>
      <p:scale>
        <a:sx n="1" d="1"/>
        <a:sy n="1" d="1"/>
      </p:scale>
      <p:origin x="0" y="0"/>
    </p:cViewPr>
  </p:notesTextViewPr>
  <p:sorterViewPr>
    <p:cViewPr>
      <p:scale>
        <a:sx n="120" d="100"/>
        <a:sy n="12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C153DA-8EEA-42E8-A876-34B46FEB7498}" type="datetimeFigureOut">
              <a:rPr lang="en-GB" smtClean="0"/>
              <a:t>24/10/2024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A324B8-D6E2-4D39-B488-0B4438A996E1}" type="slidenum">
              <a:rPr lang="en-GB" smtClean="0"/>
              <a:t>‹#›</a:t>
            </a:fld>
            <a:endParaRPr lang="en-GB"/>
          </a:p>
        </p:txBody>
      </p:sp>
    </p:spTree>
    <p:extLst>
      <p:ext uri="{BB962C8B-B14F-4D97-AF65-F5344CB8AC3E}">
        <p14:creationId xmlns:p14="http://schemas.microsoft.com/office/powerpoint/2010/main" val="164242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C31871-5EFB-49B0-B511-513B6AE2E6B5}" type="slidenum">
              <a:rPr lang="en-GB" smtClean="0"/>
              <a:t>1</a:t>
            </a:fld>
            <a:endParaRPr lang="en-GB"/>
          </a:p>
        </p:txBody>
      </p:sp>
    </p:spTree>
    <p:extLst>
      <p:ext uri="{BB962C8B-B14F-4D97-AF65-F5344CB8AC3E}">
        <p14:creationId xmlns:p14="http://schemas.microsoft.com/office/powerpoint/2010/main" val="1637584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Framework for the School Curriculum (HMI 1980a), A View of the Curriculum (HMI 1980b), The School Curriculum (DES 1981a), Circular 6/81 (DES 1981b). The School Curriculum 1981</a:t>
            </a:r>
          </a:p>
          <a:p>
            <a:endParaRPr lang="en-GB" dirty="0"/>
          </a:p>
          <a:p>
            <a:r>
              <a:rPr lang="en-GB" dirty="0"/>
              <a:t>This was a forward-looking document talking about ‘areas of learning and experience’. This concept was developed in the introduction of a National Curriculum, in the Education Reform Act 1988. The curriculum of all schools had to provide pupils with the following areas of learning and experience: aesthetic and creative, human and social, linguistic and literary, mathematical, moral, physical, scientific, spiritual and technological.</a:t>
            </a:r>
          </a:p>
          <a:p>
            <a:endParaRPr lang="en-GB" dirty="0"/>
          </a:p>
          <a:p>
            <a:endParaRPr lang="en-GB" dirty="0"/>
          </a:p>
        </p:txBody>
      </p:sp>
      <p:sp>
        <p:nvSpPr>
          <p:cNvPr id="4" name="Slide Number Placeholder 3"/>
          <p:cNvSpPr>
            <a:spLocks noGrp="1"/>
          </p:cNvSpPr>
          <p:nvPr>
            <p:ph type="sldNum" sz="quarter" idx="5"/>
          </p:nvPr>
        </p:nvSpPr>
        <p:spPr/>
        <p:txBody>
          <a:bodyPr/>
          <a:lstStyle/>
          <a:p>
            <a:fld id="{2AA324B8-D6E2-4D39-B488-0B4438A996E1}" type="slidenum">
              <a:rPr lang="en-GB" smtClean="0"/>
              <a:t>10</a:t>
            </a:fld>
            <a:endParaRPr lang="en-GB"/>
          </a:p>
        </p:txBody>
      </p:sp>
    </p:spTree>
    <p:extLst>
      <p:ext uri="{BB962C8B-B14F-4D97-AF65-F5344CB8AC3E}">
        <p14:creationId xmlns:p14="http://schemas.microsoft.com/office/powerpoint/2010/main" val="1036752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this is latest figures</a:t>
            </a:r>
          </a:p>
        </p:txBody>
      </p:sp>
      <p:sp>
        <p:nvSpPr>
          <p:cNvPr id="4" name="Slide Number Placeholder 3"/>
          <p:cNvSpPr>
            <a:spLocks noGrp="1"/>
          </p:cNvSpPr>
          <p:nvPr>
            <p:ph type="sldNum" sz="quarter" idx="5"/>
          </p:nvPr>
        </p:nvSpPr>
        <p:spPr/>
        <p:txBody>
          <a:bodyPr/>
          <a:lstStyle/>
          <a:p>
            <a:fld id="{2AA324B8-D6E2-4D39-B488-0B4438A996E1}" type="slidenum">
              <a:rPr lang="en-GB" smtClean="0"/>
              <a:t>15</a:t>
            </a:fld>
            <a:endParaRPr lang="en-GB"/>
          </a:p>
        </p:txBody>
      </p:sp>
    </p:spTree>
    <p:extLst>
      <p:ext uri="{BB962C8B-B14F-4D97-AF65-F5344CB8AC3E}">
        <p14:creationId xmlns:p14="http://schemas.microsoft.com/office/powerpoint/2010/main" val="3618534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A324B8-D6E2-4D39-B488-0B4438A996E1}" type="slidenum">
              <a:rPr lang="en-GB" smtClean="0"/>
              <a:t>18</a:t>
            </a:fld>
            <a:endParaRPr lang="en-GB"/>
          </a:p>
        </p:txBody>
      </p:sp>
    </p:spTree>
    <p:extLst>
      <p:ext uri="{BB962C8B-B14F-4D97-AF65-F5344CB8AC3E}">
        <p14:creationId xmlns:p14="http://schemas.microsoft.com/office/powerpoint/2010/main" val="1436021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task document</a:t>
            </a:r>
          </a:p>
        </p:txBody>
      </p:sp>
      <p:sp>
        <p:nvSpPr>
          <p:cNvPr id="4" name="Slide Number Placeholder 3"/>
          <p:cNvSpPr>
            <a:spLocks noGrp="1"/>
          </p:cNvSpPr>
          <p:nvPr>
            <p:ph type="sldNum" sz="quarter" idx="5"/>
          </p:nvPr>
        </p:nvSpPr>
        <p:spPr/>
        <p:txBody>
          <a:bodyPr/>
          <a:lstStyle/>
          <a:p>
            <a:fld id="{2AA324B8-D6E2-4D39-B488-0B4438A996E1}" type="slidenum">
              <a:rPr lang="en-GB" smtClean="0"/>
              <a:t>19</a:t>
            </a:fld>
            <a:endParaRPr lang="en-GB"/>
          </a:p>
        </p:txBody>
      </p:sp>
    </p:spTree>
    <p:extLst>
      <p:ext uri="{BB962C8B-B14F-4D97-AF65-F5344CB8AC3E}">
        <p14:creationId xmlns:p14="http://schemas.microsoft.com/office/powerpoint/2010/main" val="4198403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WM Version</a:t>
            </a:r>
          </a:p>
        </p:txBody>
      </p:sp>
      <p:sp>
        <p:nvSpPr>
          <p:cNvPr id="4" name="Slide Number Placeholder 3"/>
          <p:cNvSpPr>
            <a:spLocks noGrp="1"/>
          </p:cNvSpPr>
          <p:nvPr>
            <p:ph type="sldNum" sz="quarter" idx="5"/>
          </p:nvPr>
        </p:nvSpPr>
        <p:spPr/>
        <p:txBody>
          <a:bodyPr/>
          <a:lstStyle/>
          <a:p>
            <a:fld id="{2AA324B8-D6E2-4D39-B488-0B4438A996E1}" type="slidenum">
              <a:rPr lang="en-GB" smtClean="0"/>
              <a:t>20</a:t>
            </a:fld>
            <a:endParaRPr lang="en-GB"/>
          </a:p>
        </p:txBody>
      </p:sp>
    </p:spTree>
    <p:extLst>
      <p:ext uri="{BB962C8B-B14F-4D97-AF65-F5344CB8AC3E}">
        <p14:creationId xmlns:p14="http://schemas.microsoft.com/office/powerpoint/2010/main" val="4081137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MEDIUM SLIDE</a:t>
            </a:r>
          </a:p>
        </p:txBody>
      </p:sp>
      <p:sp>
        <p:nvSpPr>
          <p:cNvPr id="4" name="Slide Number Placeholder 3"/>
          <p:cNvSpPr>
            <a:spLocks noGrp="1"/>
          </p:cNvSpPr>
          <p:nvPr>
            <p:ph type="sldNum" sz="quarter" idx="5"/>
          </p:nvPr>
        </p:nvSpPr>
        <p:spPr/>
        <p:txBody>
          <a:bodyPr/>
          <a:lstStyle/>
          <a:p>
            <a:fld id="{2AA324B8-D6E2-4D39-B488-0B4438A996E1}" type="slidenum">
              <a:rPr lang="en-GB" smtClean="0"/>
              <a:t>22</a:t>
            </a:fld>
            <a:endParaRPr lang="en-GB"/>
          </a:p>
        </p:txBody>
      </p:sp>
    </p:spTree>
    <p:extLst>
      <p:ext uri="{BB962C8B-B14F-4D97-AF65-F5344CB8AC3E}">
        <p14:creationId xmlns:p14="http://schemas.microsoft.com/office/powerpoint/2010/main" val="3781259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https://hwb.gov.wales/curriculum-for-wales/cross-curricular-skills-frameworks/literacy-and-numeracy-framework</a:t>
            </a:r>
          </a:p>
          <a:p>
            <a:endParaRPr lang="en-GB" dirty="0"/>
          </a:p>
          <a:p>
            <a:r>
              <a:rPr lang="en-GB" dirty="0"/>
              <a:t>https://hwb.gov.wales/curriculum-for-wales/</a:t>
            </a:r>
          </a:p>
        </p:txBody>
      </p:sp>
      <p:sp>
        <p:nvSpPr>
          <p:cNvPr id="4" name="Slide Number Placeholder 3"/>
          <p:cNvSpPr>
            <a:spLocks noGrp="1"/>
          </p:cNvSpPr>
          <p:nvPr>
            <p:ph type="sldNum" sz="quarter" idx="5"/>
          </p:nvPr>
        </p:nvSpPr>
        <p:spPr/>
        <p:txBody>
          <a:bodyPr/>
          <a:lstStyle/>
          <a:p>
            <a:fld id="{2AA324B8-D6E2-4D39-B488-0B4438A996E1}" type="slidenum">
              <a:rPr lang="en-GB" smtClean="0"/>
              <a:t>28</a:t>
            </a:fld>
            <a:endParaRPr lang="en-GB"/>
          </a:p>
        </p:txBody>
      </p:sp>
    </p:spTree>
    <p:extLst>
      <p:ext uri="{BB962C8B-B14F-4D97-AF65-F5344CB8AC3E}">
        <p14:creationId xmlns:p14="http://schemas.microsoft.com/office/powerpoint/2010/main" val="3524858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1731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12937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07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46CE7D5-CF57-46EF-B807-FDD0502418D4}" type="datetimeFigureOut">
              <a:rPr lang="en-GB" smtClean="0"/>
              <a:t>24/10/2024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22278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46CE7D5-CF57-46EF-B807-FDD0502418D4}" type="datetimeFigureOut">
              <a:rPr lang="en-GB" smtClean="0"/>
              <a:t>24/10/2024</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90505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846CE7D5-CF57-46EF-B807-FDD0502418D4}" type="datetimeFigureOut">
              <a:rPr lang="en-GB" smtClean="0"/>
              <a:t>24/10/2024</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27686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6CE7D5-CF57-46EF-B807-FDD0502418D4}" type="datetimeFigureOut">
              <a:rPr lang="en-GB" smtClean="0"/>
              <a:t>24/10/2024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9551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GB" smtClean="0"/>
              <a:t>24/10/2024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92062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GB" smtClean="0"/>
              <a:t>24/10/2024</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1701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0096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13787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46CE7D5-CF57-46EF-B807-FDD0502418D4}" type="datetimeFigureOut">
              <a:rPr lang="en-GB" smtClean="0"/>
              <a:t>24/10/2024</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00702851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literacyandnumeracywithtugade.blogspot.co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literacyandnumeracywithtugade.blogspot.com/"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literacyandnumeracywithtugade.blogspot.com/"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hyperlink" Target="https://literacyandnumeracywithtugade.blogspot.com/" TargetMode="External"/><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hyperlink" Target="https://literacyandnumeracywithtugade.blogspot.com/"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luiggimazz.blogspot.com/2016/06/abc-en-espanol.html" TargetMode="External"/><Relationship Id="rId7" Type="http://schemas.openxmlformats.org/officeDocument/2006/relationships/hyperlink" Target="https://www.twinkl.co.uk/resources/cwricwlwm-i-gymru-adnoddau-cymraeg/adnodau-cymraeg-welsh-resources-cyfnod-sylfaen-foundation-stage-dathliadau-blynyddol/diwrnod-diogelwch-ar-y-we-dathliadau-blynyddol-cyfnod-sylfaen-foundation-phase-ysgolion-cyfrwng-cymraeg-wales-cymru" TargetMode="External"/><Relationship Id="rId2" Type="http://schemas.openxmlformats.org/officeDocument/2006/relationships/image" Target="../media/image13.jpeg"/><Relationship Id="rId1" Type="http://schemas.openxmlformats.org/officeDocument/2006/relationships/slideLayout" Target="../slideLayouts/slideLayout4.xml"/><Relationship Id="rId6" Type="http://schemas.openxmlformats.org/officeDocument/2006/relationships/image" Target="../media/image15.jpeg"/><Relationship Id="rId5" Type="http://schemas.openxmlformats.org/officeDocument/2006/relationships/hyperlink" Target="https://www.dreamstime.com/stock-illustration-colorful-numbers-white-background-clipping-path-image42996659" TargetMode="External"/><Relationship Id="rId4" Type="http://schemas.openxmlformats.org/officeDocument/2006/relationships/image" Target="../media/image14.jpeg"/></Relationships>
</file>

<file path=ppt/slides/_rels/slide26.xml.rels><?xml version="1.0" encoding="UTF-8" standalone="yes"?>
<Relationships xmlns="http://schemas.openxmlformats.org/package/2006/relationships"><Relationship Id="rId3" Type="http://schemas.openxmlformats.org/officeDocument/2006/relationships/hyperlink" Target="https://literacyworksheets.blogspot.com/2020/06/best-reading-timetables-worksheets-year.html" TargetMode="External"/><Relationship Id="rId7" Type="http://schemas.openxmlformats.org/officeDocument/2006/relationships/hyperlink" Target="https://webstockreview.net/explore/technology-clipart-technology-class/" TargetMode="External"/><Relationship Id="rId2" Type="http://schemas.openxmlformats.org/officeDocument/2006/relationships/image" Target="../media/image16.jpeg"/><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hyperlink" Target="https://www.clipartkey.com/view/ixJxRx_recipe-card-recipe-clip-art/" TargetMode="External"/><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3" Type="http://schemas.openxmlformats.org/officeDocument/2006/relationships/hyperlink" Target="https://www.historic-cornwall.org.uk/what-matters-statements-curriculum-for-wales/" TargetMode="External"/><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clipground.com/students-working-in-groups-clipart.html"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628877-E08F-4E76-A6D9-CAFB570DB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tree with letters and numbers&#10;&#10;Description automatically generated">
            <a:extLst>
              <a:ext uri="{FF2B5EF4-FFF2-40B4-BE49-F238E27FC236}">
                <a16:creationId xmlns:a16="http://schemas.microsoft.com/office/drawing/2014/main" id="{CE48C3A9-4D3D-4476-1382-C48A971E7F7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2071" r="-1" b="22790"/>
          <a:stretch/>
        </p:blipFill>
        <p:spPr>
          <a:xfrm>
            <a:off x="20" y="-1"/>
            <a:ext cx="12188932" cy="6858000"/>
          </a:xfrm>
          <a:prstGeom prst="rect">
            <a:avLst/>
          </a:prstGeom>
        </p:spPr>
      </p:pic>
      <p:sp>
        <p:nvSpPr>
          <p:cNvPr id="10" name="Rectangle 9">
            <a:extLst>
              <a:ext uri="{FF2B5EF4-FFF2-40B4-BE49-F238E27FC236}">
                <a16:creationId xmlns:a16="http://schemas.microsoft.com/office/drawing/2014/main" id="{57587975-CDAC-4067-A9DD-FF1F73F84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tx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34557" y="1653703"/>
            <a:ext cx="3361953" cy="2470488"/>
          </a:xfrm>
        </p:spPr>
        <p:txBody>
          <a:bodyPr>
            <a:normAutofit/>
          </a:bodyPr>
          <a:lstStyle/>
          <a:p>
            <a:r>
              <a:rPr lang="en-GB" sz="4100" dirty="0">
                <a:solidFill>
                  <a:schemeClr val="bg1"/>
                </a:solidFill>
              </a:rPr>
              <a:t>ECES5022/C</a:t>
            </a:r>
            <a:br>
              <a:rPr lang="en-GB" sz="4100" dirty="0">
                <a:solidFill>
                  <a:schemeClr val="bg1"/>
                </a:solidFill>
              </a:rPr>
            </a:br>
            <a:br>
              <a:rPr lang="en-GB" sz="4100" dirty="0">
                <a:solidFill>
                  <a:schemeClr val="bg1"/>
                </a:solidFill>
              </a:rPr>
            </a:br>
            <a:r>
              <a:rPr lang="en-GB" sz="4100" dirty="0">
                <a:solidFill>
                  <a:schemeClr val="bg1"/>
                </a:solidFill>
              </a:rPr>
              <a:t>Y Tri R</a:t>
            </a:r>
            <a:br>
              <a:rPr lang="en-GB" sz="4100" dirty="0">
                <a:solidFill>
                  <a:schemeClr val="bg1"/>
                </a:solidFill>
              </a:rPr>
            </a:br>
            <a:r>
              <a:rPr lang="en-GB" sz="4100" dirty="0">
                <a:solidFill>
                  <a:schemeClr val="bg1"/>
                </a:solidFill>
              </a:rPr>
              <a:t>The Three Rs </a:t>
            </a:r>
          </a:p>
        </p:txBody>
      </p:sp>
      <p:sp>
        <p:nvSpPr>
          <p:cNvPr id="3" name="Subtitle 2"/>
          <p:cNvSpPr>
            <a:spLocks noGrp="1"/>
          </p:cNvSpPr>
          <p:nvPr>
            <p:ph type="subTitle" idx="1"/>
          </p:nvPr>
        </p:nvSpPr>
        <p:spPr>
          <a:xfrm>
            <a:off x="334557" y="4260714"/>
            <a:ext cx="3361953" cy="1032093"/>
          </a:xfrm>
        </p:spPr>
        <p:txBody>
          <a:bodyPr>
            <a:normAutofit/>
          </a:bodyPr>
          <a:lstStyle/>
          <a:p>
            <a:endParaRPr lang="en-GB">
              <a:solidFill>
                <a:schemeClr val="bg1"/>
              </a:solidFill>
            </a:endParaRPr>
          </a:p>
          <a:p>
            <a:r>
              <a:rPr lang="en-GB">
                <a:solidFill>
                  <a:schemeClr val="bg1"/>
                </a:solidFill>
              </a:rPr>
              <a:t>Sesiwn 2  / Session 2</a:t>
            </a:r>
          </a:p>
          <a:p>
            <a:endParaRPr lang="en-GB">
              <a:solidFill>
                <a:schemeClr val="bg1"/>
              </a:solidFill>
            </a:endParaRPr>
          </a:p>
        </p:txBody>
      </p:sp>
    </p:spTree>
    <p:extLst>
      <p:ext uri="{BB962C8B-B14F-4D97-AF65-F5344CB8AC3E}">
        <p14:creationId xmlns:p14="http://schemas.microsoft.com/office/powerpoint/2010/main" val="230083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2DEE3-2BE0-0222-B4BD-835FA0058ED9}"/>
              </a:ext>
            </a:extLst>
          </p:cNvPr>
          <p:cNvSpPr>
            <a:spLocks noGrp="1"/>
          </p:cNvSpPr>
          <p:nvPr>
            <p:ph type="title"/>
          </p:nvPr>
        </p:nvSpPr>
        <p:spPr>
          <a:xfrm>
            <a:off x="252919" y="1123837"/>
            <a:ext cx="2947482" cy="4601183"/>
          </a:xfrm>
        </p:spPr>
        <p:txBody>
          <a:bodyPr/>
          <a:lstStyle/>
          <a:p>
            <a:r>
              <a:rPr lang="en-GB" dirty="0" err="1"/>
              <a:t>Ailadrodd</a:t>
            </a:r>
            <a:br>
              <a:rPr lang="en-GB" dirty="0"/>
            </a:br>
            <a:r>
              <a:rPr lang="en-GB" dirty="0"/>
              <a:t>Recap</a:t>
            </a:r>
          </a:p>
        </p:txBody>
      </p:sp>
      <p:sp>
        <p:nvSpPr>
          <p:cNvPr id="7" name="Content Placeholder 6">
            <a:extLst>
              <a:ext uri="{FF2B5EF4-FFF2-40B4-BE49-F238E27FC236}">
                <a16:creationId xmlns:a16="http://schemas.microsoft.com/office/drawing/2014/main" id="{B93A6558-8366-B415-C308-DD3333574120}"/>
              </a:ext>
            </a:extLst>
          </p:cNvPr>
          <p:cNvSpPr>
            <a:spLocks noGrp="1"/>
          </p:cNvSpPr>
          <p:nvPr>
            <p:ph sz="half" idx="1"/>
          </p:nvPr>
        </p:nvSpPr>
        <p:spPr/>
        <p:txBody>
          <a:bodyPr/>
          <a:lstStyle/>
          <a:p>
            <a:pPr lvl="0">
              <a:buClr>
                <a:srgbClr val="A9A57C"/>
              </a:buClr>
              <a:defRPr/>
            </a:pPr>
            <a:r>
              <a:rPr lang="en-GB" dirty="0">
                <a:solidFill>
                  <a:srgbClr val="2F2B20">
                    <a:lumMod val="75000"/>
                    <a:lumOff val="25000"/>
                  </a:srgbClr>
                </a:solidFill>
              </a:rPr>
              <a:t>Beth </a:t>
            </a:r>
            <a:r>
              <a:rPr lang="en-GB" dirty="0" err="1">
                <a:solidFill>
                  <a:srgbClr val="2F2B20">
                    <a:lumMod val="75000"/>
                    <a:lumOff val="25000"/>
                  </a:srgbClr>
                </a:solidFill>
              </a:rPr>
              <a:t>rydym</a:t>
            </a:r>
            <a:r>
              <a:rPr lang="en-GB" dirty="0">
                <a:solidFill>
                  <a:srgbClr val="2F2B20">
                    <a:lumMod val="75000"/>
                    <a:lumOff val="25000"/>
                  </a:srgbClr>
                </a:solidFill>
              </a:rPr>
              <a:t> </a:t>
            </a:r>
            <a:r>
              <a:rPr lang="en-GB" dirty="0" err="1">
                <a:solidFill>
                  <a:srgbClr val="2F2B20">
                    <a:lumMod val="75000"/>
                    <a:lumOff val="25000"/>
                  </a:srgbClr>
                </a:solidFill>
              </a:rPr>
              <a:t>wedi’i</a:t>
            </a:r>
            <a:r>
              <a:rPr lang="en-GB" dirty="0">
                <a:solidFill>
                  <a:srgbClr val="2F2B20">
                    <a:lumMod val="75000"/>
                    <a:lumOff val="25000"/>
                  </a:srgbClr>
                </a:solidFill>
              </a:rPr>
              <a:t> </a:t>
            </a:r>
            <a:r>
              <a:rPr lang="en-GB" dirty="0" err="1">
                <a:solidFill>
                  <a:srgbClr val="2F2B20">
                    <a:lumMod val="75000"/>
                    <a:lumOff val="25000"/>
                  </a:srgbClr>
                </a:solidFill>
              </a:rPr>
              <a:t>drafod</a:t>
            </a:r>
            <a:r>
              <a:rPr lang="en-GB" dirty="0">
                <a:solidFill>
                  <a:srgbClr val="2F2B20">
                    <a:lumMod val="75000"/>
                    <a:lumOff val="25000"/>
                  </a:srgbClr>
                </a:solidFill>
              </a:rPr>
              <a:t> </a:t>
            </a:r>
            <a:r>
              <a:rPr lang="en-GB" dirty="0" err="1">
                <a:solidFill>
                  <a:srgbClr val="2F2B20">
                    <a:lumMod val="75000"/>
                    <a:lumOff val="25000"/>
                  </a:srgbClr>
                </a:solidFill>
              </a:rPr>
              <a:t>hyd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hyn</a:t>
            </a:r>
            <a:r>
              <a:rPr lang="en-GB" dirty="0">
                <a:solidFill>
                  <a:srgbClr val="2F2B20">
                    <a:lumMod val="75000"/>
                    <a:lumOff val="25000"/>
                  </a:srgbClr>
                </a:solidFill>
              </a:rPr>
              <a:t>? </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marL="182880" marR="0" lvl="0" indent="-182880" algn="l" defTabSz="914400" rtl="0" eaLnBrk="1" fontAlgn="auto" latinLnBrk="0" hangingPunct="1">
              <a:lnSpc>
                <a:spcPct val="90000"/>
              </a:lnSpc>
              <a:spcBef>
                <a:spcPts val="1200"/>
              </a:spcBef>
              <a:spcAft>
                <a:spcPts val="0"/>
              </a:spcAft>
              <a:buClr>
                <a:srgbClr val="A9A57C"/>
              </a:buClr>
              <a:buSzTx/>
              <a:buFont typeface="Wingdings 2" pitchFamily="18" charset="2"/>
              <a:buChar char=""/>
              <a:tabLst/>
              <a:defRPr/>
            </a:pP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a:solidFill>
                  <a:srgbClr val="2F2B20">
                    <a:lumMod val="75000"/>
                    <a:lumOff val="25000"/>
                  </a:srgbClr>
                </a:solidFill>
              </a:rPr>
              <a:t>A </a:t>
            </a:r>
            <a:r>
              <a:rPr lang="en-GB" dirty="0" err="1">
                <a:solidFill>
                  <a:srgbClr val="2F2B20">
                    <a:lumMod val="75000"/>
                    <a:lumOff val="25000"/>
                  </a:srgbClr>
                </a:solidFill>
              </a:rPr>
              <a:t>oes</a:t>
            </a:r>
            <a:r>
              <a:rPr lang="en-GB" dirty="0">
                <a:solidFill>
                  <a:srgbClr val="2F2B20">
                    <a:lumMod val="75000"/>
                    <a:lumOff val="25000"/>
                  </a:srgbClr>
                </a:solidFill>
              </a:rPr>
              <a:t> </a:t>
            </a:r>
            <a:r>
              <a:rPr lang="en-GB" dirty="0" err="1">
                <a:solidFill>
                  <a:srgbClr val="2F2B20">
                    <a:lumMod val="75000"/>
                    <a:lumOff val="25000"/>
                  </a:srgbClr>
                </a:solidFill>
              </a:rPr>
              <a:t>gennych</a:t>
            </a:r>
            <a:r>
              <a:rPr lang="en-GB" dirty="0">
                <a:solidFill>
                  <a:srgbClr val="2F2B20">
                    <a:lumMod val="75000"/>
                    <a:lumOff val="25000"/>
                  </a:srgbClr>
                </a:solidFill>
              </a:rPr>
              <a:t> </a:t>
            </a:r>
            <a:r>
              <a:rPr lang="en-GB" dirty="0" err="1">
                <a:solidFill>
                  <a:srgbClr val="2F2B20">
                    <a:lumMod val="75000"/>
                    <a:lumOff val="25000"/>
                  </a:srgbClr>
                </a:solidFill>
              </a:rPr>
              <a:t>unrhyw</a:t>
            </a:r>
            <a:r>
              <a:rPr lang="en-GB" dirty="0">
                <a:solidFill>
                  <a:srgbClr val="2F2B20">
                    <a:lumMod val="75000"/>
                    <a:lumOff val="25000"/>
                  </a:srgbClr>
                </a:solidFill>
              </a:rPr>
              <a:t> </a:t>
            </a:r>
            <a:r>
              <a:rPr lang="en-GB" dirty="0" err="1">
                <a:solidFill>
                  <a:srgbClr val="2F2B20">
                    <a:lumMod val="75000"/>
                    <a:lumOff val="25000"/>
                  </a:srgbClr>
                </a:solidFill>
              </a:rPr>
              <a:t>gwestiynau</a:t>
            </a:r>
            <a:r>
              <a:rPr lang="en-GB" dirty="0">
                <a:solidFill>
                  <a:srgbClr val="2F2B20">
                    <a:lumMod val="75000"/>
                    <a:lumOff val="25000"/>
                  </a:srgbClr>
                </a:solidFill>
              </a:rPr>
              <a:t>?</a:t>
            </a:r>
            <a:endParaRPr lang="en-GB" dirty="0"/>
          </a:p>
        </p:txBody>
      </p:sp>
      <p:sp>
        <p:nvSpPr>
          <p:cNvPr id="4" name="Content Placeholder 3">
            <a:extLst>
              <a:ext uri="{FF2B5EF4-FFF2-40B4-BE49-F238E27FC236}">
                <a16:creationId xmlns:a16="http://schemas.microsoft.com/office/drawing/2014/main" id="{CC90DA6E-7A98-7757-FFF1-8E02C1544D7D}"/>
              </a:ext>
            </a:extLst>
          </p:cNvPr>
          <p:cNvSpPr>
            <a:spLocks noGrp="1"/>
          </p:cNvSpPr>
          <p:nvPr>
            <p:ph sz="half" idx="2"/>
          </p:nvPr>
        </p:nvSpPr>
        <p:spPr>
          <a:xfrm>
            <a:off x="7818120" y="868680"/>
            <a:ext cx="3474720" cy="5120640"/>
          </a:xfrm>
        </p:spPr>
        <p:txBody>
          <a:bodyPr/>
          <a:lstStyle/>
          <a:p>
            <a:r>
              <a:rPr lang="en-GB" dirty="0"/>
              <a:t>What have we covered so far? </a:t>
            </a:r>
          </a:p>
          <a:p>
            <a:endParaRPr lang="en-GB" dirty="0"/>
          </a:p>
          <a:p>
            <a:r>
              <a:rPr lang="en-GB" dirty="0"/>
              <a:t>Do you have any questions?</a:t>
            </a:r>
          </a:p>
        </p:txBody>
      </p:sp>
    </p:spTree>
    <p:extLst>
      <p:ext uri="{BB962C8B-B14F-4D97-AF65-F5344CB8AC3E}">
        <p14:creationId xmlns:p14="http://schemas.microsoft.com/office/powerpoint/2010/main" val="3064477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5D236-F07E-B918-D076-65A4A846173C}"/>
              </a:ext>
            </a:extLst>
          </p:cNvPr>
          <p:cNvSpPr>
            <a:spLocks noGrp="1"/>
          </p:cNvSpPr>
          <p:nvPr>
            <p:ph type="title"/>
          </p:nvPr>
        </p:nvSpPr>
        <p:spPr>
          <a:xfrm>
            <a:off x="252919" y="1123837"/>
            <a:ext cx="2947482" cy="4601183"/>
          </a:xfrm>
        </p:spPr>
        <p:txBody>
          <a:bodyPr/>
          <a:lstStyle/>
          <a:p>
            <a:r>
              <a:rPr lang="en-GB" dirty="0" err="1"/>
              <a:t>Amcanion</a:t>
            </a:r>
            <a:br>
              <a:rPr lang="en-GB" dirty="0"/>
            </a:br>
            <a:r>
              <a:rPr lang="en-GB" dirty="0"/>
              <a:t>Objectives</a:t>
            </a:r>
          </a:p>
        </p:txBody>
      </p:sp>
      <p:sp>
        <p:nvSpPr>
          <p:cNvPr id="7" name="Content Placeholder 6">
            <a:extLst>
              <a:ext uri="{FF2B5EF4-FFF2-40B4-BE49-F238E27FC236}">
                <a16:creationId xmlns:a16="http://schemas.microsoft.com/office/drawing/2014/main" id="{D8DB487C-A490-881D-5384-5FE8272CAE42}"/>
              </a:ext>
            </a:extLst>
          </p:cNvPr>
          <p:cNvSpPr>
            <a:spLocks noGrp="1"/>
          </p:cNvSpPr>
          <p:nvPr>
            <p:ph sz="half" idx="1"/>
          </p:nvPr>
        </p:nvSpPr>
        <p:spPr/>
        <p:txBody>
          <a:bodyPr/>
          <a:lstStyle/>
          <a:p>
            <a:pPr lvl="0">
              <a:buClr>
                <a:srgbClr val="A9A57C"/>
              </a:buClr>
              <a:defRPr/>
            </a:pPr>
            <a:r>
              <a:rPr lang="en-GB" dirty="0" err="1">
                <a:solidFill>
                  <a:srgbClr val="2F2B20">
                    <a:lumMod val="75000"/>
                    <a:lumOff val="25000"/>
                  </a:srgbClr>
                </a:solidFill>
              </a:rPr>
              <a:t>Erbyn</a:t>
            </a:r>
            <a:r>
              <a:rPr lang="en-GB" dirty="0">
                <a:solidFill>
                  <a:srgbClr val="2F2B20">
                    <a:lumMod val="75000"/>
                    <a:lumOff val="25000"/>
                  </a:srgbClr>
                </a:solidFill>
              </a:rPr>
              <a:t> </a:t>
            </a:r>
            <a:r>
              <a:rPr lang="en-GB" dirty="0" err="1">
                <a:solidFill>
                  <a:srgbClr val="2F2B20">
                    <a:lumMod val="75000"/>
                    <a:lumOff val="25000"/>
                  </a:srgbClr>
                </a:solidFill>
              </a:rPr>
              <a:t>diwedd</a:t>
            </a:r>
            <a:r>
              <a:rPr lang="en-GB" dirty="0">
                <a:solidFill>
                  <a:srgbClr val="2F2B20">
                    <a:lumMod val="75000"/>
                    <a:lumOff val="25000"/>
                  </a:srgbClr>
                </a:solidFill>
              </a:rPr>
              <a:t> y </a:t>
            </a:r>
            <a:r>
              <a:rPr lang="en-GB" dirty="0" err="1">
                <a:solidFill>
                  <a:srgbClr val="2F2B20">
                    <a:lumMod val="75000"/>
                    <a:lumOff val="25000"/>
                  </a:srgbClr>
                </a:solidFill>
              </a:rPr>
              <a:t>sesiwn</a:t>
            </a:r>
            <a:r>
              <a:rPr lang="en-GB" dirty="0">
                <a:solidFill>
                  <a:srgbClr val="2F2B20">
                    <a:lumMod val="75000"/>
                    <a:lumOff val="25000"/>
                  </a:srgbClr>
                </a:solidFill>
              </a:rPr>
              <a:t> hon, </a:t>
            </a:r>
            <a:r>
              <a:rPr lang="en-GB" dirty="0" err="1">
                <a:solidFill>
                  <a:srgbClr val="2F2B20">
                    <a:lumMod val="75000"/>
                    <a:lumOff val="25000"/>
                  </a:srgbClr>
                </a:solidFill>
              </a:rPr>
              <a:t>byddwch</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gallu</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err="1">
                <a:solidFill>
                  <a:srgbClr val="2F2B20">
                    <a:lumMod val="75000"/>
                    <a:lumOff val="25000"/>
                  </a:srgbClr>
                </a:solidFill>
              </a:rPr>
              <a:t>Disgrifio</a:t>
            </a:r>
            <a:r>
              <a:rPr lang="en-GB" dirty="0">
                <a:solidFill>
                  <a:srgbClr val="2F2B20">
                    <a:lumMod val="75000"/>
                    <a:lumOff val="25000"/>
                  </a:srgbClr>
                </a:solidFill>
              </a:rPr>
              <a:t> </a:t>
            </a:r>
            <a:r>
              <a:rPr lang="en-GB" dirty="0" err="1">
                <a:solidFill>
                  <a:srgbClr val="2F2B20">
                    <a:lumMod val="75000"/>
                    <a:lumOff val="25000"/>
                  </a:srgbClr>
                </a:solidFill>
              </a:rPr>
              <a:t>pwysigrwydd</a:t>
            </a:r>
            <a:r>
              <a:rPr lang="en-GB" dirty="0">
                <a:solidFill>
                  <a:srgbClr val="2F2B20">
                    <a:lumMod val="75000"/>
                    <a:lumOff val="25000"/>
                  </a:srgbClr>
                </a:solidFill>
              </a:rPr>
              <a:t> </a:t>
            </a:r>
            <a:r>
              <a:rPr lang="en-GB" dirty="0" err="1">
                <a:solidFill>
                  <a:srgbClr val="2F2B20">
                    <a:lumMod val="75000"/>
                    <a:lumOff val="25000"/>
                  </a:srgbClr>
                </a:solidFill>
              </a:rPr>
              <a:t>llythrennedd</a:t>
            </a:r>
            <a:r>
              <a:rPr lang="en-GB" dirty="0">
                <a:solidFill>
                  <a:srgbClr val="2F2B20">
                    <a:lumMod val="75000"/>
                    <a:lumOff val="25000"/>
                  </a:srgbClr>
                </a:solidFill>
              </a:rPr>
              <a:t> a </a:t>
            </a:r>
            <a:r>
              <a:rPr lang="en-GB" dirty="0" err="1">
                <a:solidFill>
                  <a:srgbClr val="2F2B20">
                    <a:lumMod val="75000"/>
                    <a:lumOff val="25000"/>
                  </a:srgbClr>
                </a:solidFill>
              </a:rPr>
              <a:t>rhifedd</a:t>
            </a:r>
            <a:r>
              <a:rPr lang="en-GB" dirty="0">
                <a:solidFill>
                  <a:srgbClr val="2F2B20">
                    <a:lumMod val="75000"/>
                    <a:lumOff val="25000"/>
                  </a:srgbClr>
                </a:solidFill>
              </a:rPr>
              <a:t> </a:t>
            </a:r>
            <a:r>
              <a:rPr lang="en-GB" dirty="0" err="1">
                <a:solidFill>
                  <a:srgbClr val="2F2B20">
                    <a:lumMod val="75000"/>
                    <a:lumOff val="25000"/>
                  </a:srgbClr>
                </a:solidFill>
              </a:rPr>
              <a:t>ym</a:t>
            </a:r>
            <a:r>
              <a:rPr lang="en-GB" dirty="0">
                <a:solidFill>
                  <a:srgbClr val="2F2B20">
                    <a:lumMod val="75000"/>
                    <a:lumOff val="25000"/>
                  </a:srgbClr>
                </a:solidFill>
              </a:rPr>
              <a:t> </a:t>
            </a:r>
            <a:r>
              <a:rPr lang="en-GB" dirty="0" err="1">
                <a:solidFill>
                  <a:srgbClr val="2F2B20">
                    <a:lumMod val="75000"/>
                    <a:lumOff val="25000"/>
                  </a:srgbClr>
                </a:solidFill>
              </a:rPr>
              <a:t>mholisi</a:t>
            </a:r>
            <a:r>
              <a:rPr lang="en-GB" dirty="0">
                <a:solidFill>
                  <a:srgbClr val="2F2B20">
                    <a:lumMod val="75000"/>
                    <a:lumOff val="25000"/>
                  </a:srgbClr>
                </a:solidFill>
              </a:rPr>
              <a:t> </a:t>
            </a:r>
            <a:r>
              <a:rPr lang="en-GB" dirty="0" err="1">
                <a:solidFill>
                  <a:srgbClr val="2F2B20">
                    <a:lumMod val="75000"/>
                    <a:lumOff val="25000"/>
                  </a:srgbClr>
                </a:solidFill>
              </a:rPr>
              <a:t>addysgol</a:t>
            </a:r>
            <a:r>
              <a:rPr lang="en-GB" dirty="0">
                <a:solidFill>
                  <a:srgbClr val="2F2B20">
                    <a:lumMod val="75000"/>
                    <a:lumOff val="25000"/>
                  </a:srgbClr>
                </a:solidFill>
              </a:rPr>
              <a:t> y DU.</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err="1">
                <a:solidFill>
                  <a:srgbClr val="2F2B20">
                    <a:lumMod val="75000"/>
                    <a:lumOff val="25000"/>
                  </a:srgbClr>
                </a:solidFill>
              </a:rPr>
              <a:t>Gwerthuso’r</a:t>
            </a:r>
            <a:r>
              <a:rPr lang="en-GB" dirty="0">
                <a:solidFill>
                  <a:srgbClr val="2F2B20">
                    <a:lumMod val="75000"/>
                    <a:lumOff val="25000"/>
                  </a:srgbClr>
                </a:solidFill>
              </a:rPr>
              <a:t> </a:t>
            </a:r>
            <a:r>
              <a:rPr lang="en-GB" dirty="0" err="1">
                <a:solidFill>
                  <a:srgbClr val="2F2B20">
                    <a:lumMod val="75000"/>
                    <a:lumOff val="25000"/>
                  </a:srgbClr>
                </a:solidFill>
              </a:rPr>
              <a:t>Fframwaith</a:t>
            </a:r>
            <a:r>
              <a:rPr lang="en-GB" dirty="0">
                <a:solidFill>
                  <a:srgbClr val="2F2B20">
                    <a:lumMod val="75000"/>
                    <a:lumOff val="25000"/>
                  </a:srgbClr>
                </a:solidFill>
              </a:rPr>
              <a:t> </a:t>
            </a:r>
            <a:r>
              <a:rPr lang="en-GB" dirty="0" err="1">
                <a:solidFill>
                  <a:srgbClr val="2F2B20">
                    <a:lumMod val="75000"/>
                    <a:lumOff val="25000"/>
                  </a:srgbClr>
                </a:solidFill>
              </a:rPr>
              <a:t>Llythrennedd</a:t>
            </a:r>
            <a:r>
              <a:rPr lang="en-GB" dirty="0">
                <a:solidFill>
                  <a:srgbClr val="2F2B20">
                    <a:lumMod val="75000"/>
                    <a:lumOff val="25000"/>
                  </a:srgbClr>
                </a:solidFill>
              </a:rPr>
              <a:t> a </a:t>
            </a:r>
            <a:r>
              <a:rPr lang="en-GB" dirty="0" err="1">
                <a:solidFill>
                  <a:srgbClr val="2F2B20">
                    <a:lumMod val="75000"/>
                    <a:lumOff val="25000"/>
                  </a:srgbClr>
                </a:solidFill>
              </a:rPr>
              <a:t>Rhifedd</a:t>
            </a:r>
            <a:r>
              <a:rPr lang="en-GB" dirty="0">
                <a:solidFill>
                  <a:srgbClr val="2F2B20">
                    <a:lumMod val="75000"/>
                    <a:lumOff val="25000"/>
                  </a:srgbClr>
                </a:solidFill>
              </a:rPr>
              <a:t> (</a:t>
            </a:r>
            <a:r>
              <a:rPr lang="en-GB" dirty="0" err="1">
                <a:solidFill>
                  <a:srgbClr val="2F2B20">
                    <a:lumMod val="75000"/>
                    <a:lumOff val="25000"/>
                  </a:srgbClr>
                </a:solidFill>
              </a:rPr>
              <a:t>FfLlRh</a:t>
            </a:r>
            <a:r>
              <a:rPr lang="en-GB" dirty="0">
                <a:solidFill>
                  <a:srgbClr val="2F2B20">
                    <a:lumMod val="75000"/>
                    <a:lumOff val="25000"/>
                  </a:srgbClr>
                </a:solidFill>
              </a:rPr>
              <a:t>) </a:t>
            </a:r>
            <a:r>
              <a:rPr lang="en-GB" dirty="0" err="1">
                <a:solidFill>
                  <a:srgbClr val="2F2B20">
                    <a:lumMod val="75000"/>
                    <a:lumOff val="25000"/>
                  </a:srgbClr>
                </a:solidFill>
              </a:rPr>
              <a:t>ym</a:t>
            </a:r>
            <a:r>
              <a:rPr lang="en-GB" dirty="0">
                <a:solidFill>
                  <a:srgbClr val="2F2B20">
                    <a:lumMod val="75000"/>
                    <a:lumOff val="25000"/>
                  </a:srgbClr>
                </a:solidFill>
              </a:rPr>
              <a:t> </a:t>
            </a:r>
            <a:r>
              <a:rPr lang="en-GB" dirty="0" err="1">
                <a:solidFill>
                  <a:srgbClr val="2F2B20">
                    <a:lumMod val="75000"/>
                    <a:lumOff val="25000"/>
                  </a:srgbClr>
                </a:solidFill>
              </a:rPr>
              <a:t>mholisi</a:t>
            </a:r>
            <a:r>
              <a:rPr lang="en-GB" dirty="0">
                <a:solidFill>
                  <a:srgbClr val="2F2B20">
                    <a:lumMod val="75000"/>
                    <a:lumOff val="25000"/>
                  </a:srgbClr>
                </a:solidFill>
              </a:rPr>
              <a:t> </a:t>
            </a:r>
            <a:r>
              <a:rPr lang="en-GB" dirty="0" err="1">
                <a:solidFill>
                  <a:srgbClr val="2F2B20">
                    <a:lumMod val="75000"/>
                    <a:lumOff val="25000"/>
                  </a:srgbClr>
                </a:solidFill>
              </a:rPr>
              <a:t>addysg</a:t>
            </a:r>
            <a:r>
              <a:rPr lang="en-GB" dirty="0">
                <a:solidFill>
                  <a:srgbClr val="2F2B20">
                    <a:lumMod val="75000"/>
                    <a:lumOff val="25000"/>
                  </a:srgbClr>
                </a:solidFill>
              </a:rPr>
              <a:t> Cymru.</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err="1">
                <a:solidFill>
                  <a:srgbClr val="2F2B20">
                    <a:lumMod val="75000"/>
                    <a:lumOff val="25000"/>
                  </a:srgbClr>
                </a:solidFill>
              </a:rPr>
              <a:t>Cymhwyso’r</a:t>
            </a:r>
            <a:r>
              <a:rPr lang="en-GB" dirty="0">
                <a:solidFill>
                  <a:srgbClr val="2F2B20">
                    <a:lumMod val="75000"/>
                    <a:lumOff val="25000"/>
                  </a:srgbClr>
                </a:solidFill>
              </a:rPr>
              <a:t> </a:t>
            </a:r>
            <a:r>
              <a:rPr lang="en-GB" dirty="0" err="1">
                <a:solidFill>
                  <a:srgbClr val="2F2B20">
                    <a:lumMod val="75000"/>
                    <a:lumOff val="25000"/>
                  </a:srgbClr>
                </a:solidFill>
              </a:rPr>
              <a:t>FfLlRh</a:t>
            </a:r>
            <a:r>
              <a:rPr lang="en-GB" dirty="0">
                <a:solidFill>
                  <a:srgbClr val="2F2B20">
                    <a:lumMod val="75000"/>
                    <a:lumOff val="25000"/>
                  </a:srgbClr>
                </a:solidFill>
              </a:rPr>
              <a:t> </a:t>
            </a:r>
            <a:r>
              <a:rPr lang="en-GB" dirty="0" err="1">
                <a:solidFill>
                  <a:srgbClr val="2F2B20">
                    <a:lumMod val="75000"/>
                    <a:lumOff val="25000"/>
                  </a:srgbClr>
                </a:solidFill>
              </a:rPr>
              <a:t>mewn</a:t>
            </a:r>
            <a:r>
              <a:rPr lang="en-GB" dirty="0">
                <a:solidFill>
                  <a:srgbClr val="2F2B20">
                    <a:lumMod val="75000"/>
                    <a:lumOff val="25000"/>
                  </a:srgbClr>
                </a:solidFill>
              </a:rPr>
              <a:t> </a:t>
            </a:r>
            <a:r>
              <a:rPr lang="en-GB" dirty="0" err="1">
                <a:solidFill>
                  <a:srgbClr val="2F2B20">
                    <a:lumMod val="75000"/>
                    <a:lumOff val="25000"/>
                  </a:srgbClr>
                </a:solidFill>
              </a:rPr>
              <a:t>addysgu</a:t>
            </a:r>
            <a:r>
              <a:rPr lang="en-GB" dirty="0">
                <a:solidFill>
                  <a:srgbClr val="2F2B20">
                    <a:lumMod val="75000"/>
                    <a:lumOff val="25000"/>
                  </a:srgbClr>
                </a:solidFill>
              </a:rPr>
              <a:t> </a:t>
            </a:r>
            <a:r>
              <a:rPr lang="en-GB" dirty="0" err="1">
                <a:solidFill>
                  <a:srgbClr val="2F2B20">
                    <a:lumMod val="75000"/>
                    <a:lumOff val="25000"/>
                  </a:srgbClr>
                </a:solidFill>
              </a:rPr>
              <a:t>trawsgwricwlaidd</a:t>
            </a:r>
            <a:endParaRPr lang="en-GB" dirty="0"/>
          </a:p>
        </p:txBody>
      </p:sp>
      <p:sp>
        <p:nvSpPr>
          <p:cNvPr id="4" name="Content Placeholder 3">
            <a:extLst>
              <a:ext uri="{FF2B5EF4-FFF2-40B4-BE49-F238E27FC236}">
                <a16:creationId xmlns:a16="http://schemas.microsoft.com/office/drawing/2014/main" id="{653F6624-37CE-BA13-3E1C-87C0D0B6F071}"/>
              </a:ext>
            </a:extLst>
          </p:cNvPr>
          <p:cNvSpPr>
            <a:spLocks noGrp="1"/>
          </p:cNvSpPr>
          <p:nvPr>
            <p:ph sz="half" idx="2"/>
          </p:nvPr>
        </p:nvSpPr>
        <p:spPr>
          <a:xfrm>
            <a:off x="7818120" y="868680"/>
            <a:ext cx="3474720" cy="5120640"/>
          </a:xfrm>
        </p:spPr>
        <p:txBody>
          <a:bodyPr/>
          <a:lstStyle/>
          <a:p>
            <a:r>
              <a:rPr lang="en-GB" dirty="0"/>
              <a:t>By the end of this session, you will be able to</a:t>
            </a:r>
          </a:p>
          <a:p>
            <a:r>
              <a:rPr lang="en-GB" dirty="0"/>
              <a:t>Describe the importance of literacy and numeracy in UK educational policy.</a:t>
            </a:r>
          </a:p>
          <a:p>
            <a:r>
              <a:rPr lang="en-GB" dirty="0"/>
              <a:t>Evaluate the LNF in Welsh education policy.</a:t>
            </a:r>
          </a:p>
          <a:p>
            <a:r>
              <a:rPr lang="en-GB" dirty="0"/>
              <a:t>Apply the LNF in cross-curricula teaching </a:t>
            </a:r>
          </a:p>
        </p:txBody>
      </p:sp>
    </p:spTree>
    <p:extLst>
      <p:ext uri="{BB962C8B-B14F-4D97-AF65-F5344CB8AC3E}">
        <p14:creationId xmlns:p14="http://schemas.microsoft.com/office/powerpoint/2010/main" val="2200505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8869841E-71E7-4F51-8E6F-5E8A5E375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lanket on the earth">
            <a:extLst>
              <a:ext uri="{FF2B5EF4-FFF2-40B4-BE49-F238E27FC236}">
                <a16:creationId xmlns:a16="http://schemas.microsoft.com/office/drawing/2014/main" id="{E7505B29-F0C1-6C84-42E7-A50E58815814}"/>
              </a:ext>
            </a:extLst>
          </p:cNvPr>
          <p:cNvPicPr>
            <a:picLocks noChangeAspect="1"/>
          </p:cNvPicPr>
          <p:nvPr/>
        </p:nvPicPr>
        <p:blipFill rotWithShape="1">
          <a:blip r:embed="rId2"/>
          <a:srcRect t="11047" r="-1" b="4662"/>
          <a:stretch/>
        </p:blipFill>
        <p:spPr>
          <a:xfrm>
            <a:off x="20" y="-1"/>
            <a:ext cx="12188932" cy="6858000"/>
          </a:xfrm>
          <a:prstGeom prst="rect">
            <a:avLst/>
          </a:prstGeom>
        </p:spPr>
      </p:pic>
      <p:sp>
        <p:nvSpPr>
          <p:cNvPr id="17" name="Rectangle 16">
            <a:extLst>
              <a:ext uri="{FF2B5EF4-FFF2-40B4-BE49-F238E27FC236}">
                <a16:creationId xmlns:a16="http://schemas.microsoft.com/office/drawing/2014/main" id="{594B067E-A161-4B29-A8FA-FEEB1944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6C06D98-4277-7EAB-6006-FB3F7E743A5C}"/>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4800" dirty="0">
                <a:solidFill>
                  <a:srgbClr val="FFFFFF"/>
                </a:solidFill>
              </a:rPr>
              <a:t>Yn y </a:t>
            </a:r>
            <a:r>
              <a:rPr lang="en-US" sz="4800" dirty="0" err="1">
                <a:solidFill>
                  <a:srgbClr val="FFFFFF"/>
                </a:solidFill>
              </a:rPr>
              <a:t>dechrau</a:t>
            </a:r>
            <a:br>
              <a:rPr lang="en-US" sz="4800" dirty="0">
                <a:solidFill>
                  <a:srgbClr val="FFFFFF"/>
                </a:solidFill>
              </a:rPr>
            </a:br>
            <a:r>
              <a:rPr lang="en-US" sz="4800" dirty="0">
                <a:solidFill>
                  <a:srgbClr val="FFFFFF"/>
                </a:solidFill>
              </a:rPr>
              <a:t>In the </a:t>
            </a:r>
            <a:r>
              <a:rPr lang="en-US" sz="4800" dirty="0" err="1">
                <a:solidFill>
                  <a:srgbClr val="FFFFFF"/>
                </a:solidFill>
              </a:rPr>
              <a:t>Begining</a:t>
            </a:r>
            <a:endParaRPr lang="en-US" sz="4800" dirty="0">
              <a:solidFill>
                <a:srgbClr val="FFFFFF"/>
              </a:solidFill>
            </a:endParaRPr>
          </a:p>
        </p:txBody>
      </p:sp>
      <p:sp>
        <p:nvSpPr>
          <p:cNvPr id="5" name="Text Placeholder 4">
            <a:extLst>
              <a:ext uri="{FF2B5EF4-FFF2-40B4-BE49-F238E27FC236}">
                <a16:creationId xmlns:a16="http://schemas.microsoft.com/office/drawing/2014/main" id="{1B111FC0-4BCC-381E-601C-57EA6FA2D053}"/>
              </a:ext>
            </a:extLst>
          </p:cNvPr>
          <p:cNvSpPr>
            <a:spLocks noGrp="1"/>
          </p:cNvSpPr>
          <p:nvPr>
            <p:ph type="body" idx="1"/>
          </p:nvPr>
        </p:nvSpPr>
        <p:spPr>
          <a:xfrm>
            <a:off x="643467" y="4670246"/>
            <a:ext cx="3685070" cy="914400"/>
          </a:xfrm>
        </p:spPr>
        <p:txBody>
          <a:bodyPr vert="horz" lIns="91440" tIns="45720" rIns="91440" bIns="45720" rtlCol="0" anchor="t">
            <a:normAutofit/>
          </a:bodyPr>
          <a:lstStyle/>
          <a:p>
            <a:endParaRPr lang="en-US">
              <a:solidFill>
                <a:schemeClr val="accent1">
                  <a:lumMod val="20000"/>
                  <a:lumOff val="80000"/>
                </a:schemeClr>
              </a:solidFill>
            </a:endParaRPr>
          </a:p>
        </p:txBody>
      </p:sp>
      <p:sp>
        <p:nvSpPr>
          <p:cNvPr id="19" name="Rectangle 18">
            <a:extLst>
              <a:ext uri="{FF2B5EF4-FFF2-40B4-BE49-F238E27FC236}">
                <a16:creationId xmlns:a16="http://schemas.microsoft.com/office/drawing/2014/main" id="{C20C741F-0826-4AB6-A92E-AB4EB5021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65638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2F6E0-EB26-0A6C-F9C7-465E36625714}"/>
              </a:ext>
            </a:extLst>
          </p:cNvPr>
          <p:cNvSpPr>
            <a:spLocks noGrp="1"/>
          </p:cNvSpPr>
          <p:nvPr>
            <p:ph type="title"/>
          </p:nvPr>
        </p:nvSpPr>
        <p:spPr/>
        <p:txBody>
          <a:bodyPr/>
          <a:lstStyle/>
          <a:p>
            <a:r>
              <a:rPr lang="en-GB" dirty="0"/>
              <a:t>1870</a:t>
            </a:r>
          </a:p>
        </p:txBody>
      </p:sp>
      <p:sp>
        <p:nvSpPr>
          <p:cNvPr id="3" name="Content Placeholder 2">
            <a:extLst>
              <a:ext uri="{FF2B5EF4-FFF2-40B4-BE49-F238E27FC236}">
                <a16:creationId xmlns:a16="http://schemas.microsoft.com/office/drawing/2014/main" id="{9620593E-900C-E7A0-224F-2BC23E76C108}"/>
              </a:ext>
            </a:extLst>
          </p:cNvPr>
          <p:cNvSpPr>
            <a:spLocks noGrp="1"/>
          </p:cNvSpPr>
          <p:nvPr>
            <p:ph sz="half" idx="1"/>
          </p:nvPr>
        </p:nvSpPr>
        <p:spPr/>
        <p:txBody>
          <a:bodyPr/>
          <a:lstStyle/>
          <a:p>
            <a:pPr lvl="0">
              <a:buClr>
                <a:srgbClr val="A9A57C"/>
              </a:buClr>
              <a:defRPr/>
            </a:pPr>
            <a:r>
              <a:rPr lang="en-GB" dirty="0" err="1">
                <a:solidFill>
                  <a:srgbClr val="2F2B20">
                    <a:lumMod val="75000"/>
                    <a:lumOff val="25000"/>
                  </a:srgbClr>
                </a:solidFill>
              </a:rPr>
              <a:t>Economi</a:t>
            </a:r>
            <a:r>
              <a:rPr lang="en-GB" dirty="0">
                <a:solidFill>
                  <a:srgbClr val="2F2B20">
                    <a:lumMod val="75000"/>
                    <a:lumOff val="25000"/>
                  </a:srgbClr>
                </a:solidFill>
              </a:rPr>
              <a:t> </a:t>
            </a:r>
            <a:r>
              <a:rPr lang="en-GB" dirty="0" err="1">
                <a:solidFill>
                  <a:srgbClr val="2F2B20">
                    <a:lumMod val="75000"/>
                    <a:lumOff val="25000"/>
                  </a:srgbClr>
                </a:solidFill>
              </a:rPr>
              <a:t>ddiwydiannol</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hytrach</a:t>
            </a:r>
            <a:r>
              <a:rPr lang="en-GB" dirty="0">
                <a:solidFill>
                  <a:srgbClr val="2F2B20">
                    <a:lumMod val="75000"/>
                    <a:lumOff val="25000"/>
                  </a:srgbClr>
                </a:solidFill>
              </a:rPr>
              <a:t> nag </a:t>
            </a:r>
            <a:r>
              <a:rPr lang="en-GB" dirty="0" err="1">
                <a:solidFill>
                  <a:srgbClr val="2F2B20">
                    <a:lumMod val="75000"/>
                    <a:lumOff val="25000"/>
                  </a:srgbClr>
                </a:solidFill>
              </a:rPr>
              <a:t>amaethyddol</a:t>
            </a:r>
            <a:endParaRPr lang="en-GB" dirty="0">
              <a:solidFill>
                <a:srgbClr val="2F2B20">
                  <a:lumMod val="75000"/>
                  <a:lumOff val="25000"/>
                </a:srgbClr>
              </a:solidFill>
            </a:endParaRPr>
          </a:p>
          <a:p>
            <a:pPr lvl="0">
              <a:buClr>
                <a:srgbClr val="A9A57C"/>
              </a:buClr>
              <a:defRPr/>
            </a:pPr>
            <a:r>
              <a:rPr lang="en-GB" dirty="0" err="1">
                <a:solidFill>
                  <a:srgbClr val="2F2B20">
                    <a:lumMod val="75000"/>
                    <a:lumOff val="25000"/>
                  </a:srgbClr>
                </a:solidFill>
              </a:rPr>
              <a:t>Cwricwlwm</a:t>
            </a:r>
            <a:r>
              <a:rPr lang="en-GB" dirty="0">
                <a:solidFill>
                  <a:srgbClr val="2F2B20">
                    <a:lumMod val="75000"/>
                    <a:lumOff val="25000"/>
                  </a:srgbClr>
                </a:solidFill>
              </a:rPr>
              <a:t> </a:t>
            </a:r>
            <a:r>
              <a:rPr lang="en-GB" dirty="0" err="1">
                <a:solidFill>
                  <a:srgbClr val="2F2B20">
                    <a:lumMod val="75000"/>
                    <a:lumOff val="25000"/>
                  </a:srgbClr>
                </a:solidFill>
              </a:rPr>
              <a:t>cyfyngedig</a:t>
            </a:r>
            <a:r>
              <a:rPr lang="en-GB" dirty="0">
                <a:solidFill>
                  <a:srgbClr val="2F2B20">
                    <a:lumMod val="75000"/>
                    <a:lumOff val="25000"/>
                  </a:srgbClr>
                </a:solidFill>
              </a:rPr>
              <a:t> </a:t>
            </a:r>
            <a:r>
              <a:rPr lang="en-GB" dirty="0" err="1">
                <a:solidFill>
                  <a:srgbClr val="2F2B20">
                    <a:lumMod val="75000"/>
                    <a:lumOff val="25000"/>
                  </a:srgbClr>
                </a:solidFill>
              </a:rPr>
              <a:t>wedi'i</a:t>
            </a:r>
            <a:r>
              <a:rPr lang="en-GB" dirty="0">
                <a:solidFill>
                  <a:srgbClr val="2F2B20">
                    <a:lumMod val="75000"/>
                    <a:lumOff val="25000"/>
                  </a:srgbClr>
                </a:solidFill>
              </a:rPr>
              <a:t> </a:t>
            </a:r>
            <a:r>
              <a:rPr lang="en-GB" dirty="0" err="1">
                <a:solidFill>
                  <a:srgbClr val="2F2B20">
                    <a:lumMod val="75000"/>
                    <a:lumOff val="25000"/>
                  </a:srgbClr>
                </a:solidFill>
              </a:rPr>
              <a:t>gynllunio</a:t>
            </a:r>
            <a:r>
              <a:rPr lang="en-GB" dirty="0">
                <a:solidFill>
                  <a:srgbClr val="2F2B20">
                    <a:lumMod val="75000"/>
                    <a:lumOff val="25000"/>
                  </a:srgbClr>
                </a:solidFill>
              </a:rPr>
              <a:t> </a:t>
            </a:r>
            <a:r>
              <a:rPr lang="en-GB" dirty="0" err="1">
                <a:solidFill>
                  <a:srgbClr val="2F2B20">
                    <a:lumMod val="75000"/>
                    <a:lumOff val="25000"/>
                  </a:srgbClr>
                </a:solidFill>
              </a:rPr>
              <a:t>i</a:t>
            </a:r>
            <a:r>
              <a:rPr lang="en-GB" dirty="0">
                <a:solidFill>
                  <a:srgbClr val="2F2B20">
                    <a:lumMod val="75000"/>
                    <a:lumOff val="25000"/>
                  </a:srgbClr>
                </a:solidFill>
              </a:rPr>
              <a:t> </a:t>
            </a:r>
            <a:r>
              <a:rPr lang="en-GB" dirty="0" err="1">
                <a:solidFill>
                  <a:srgbClr val="2F2B20">
                    <a:lumMod val="75000"/>
                    <a:lumOff val="25000"/>
                  </a:srgbClr>
                </a:solidFill>
              </a:rPr>
              <a:t>ddarparu</a:t>
            </a:r>
            <a:r>
              <a:rPr lang="en-GB" dirty="0">
                <a:solidFill>
                  <a:srgbClr val="2F2B20">
                    <a:lumMod val="75000"/>
                    <a:lumOff val="25000"/>
                  </a:srgbClr>
                </a:solidFill>
              </a:rPr>
              <a:t> </a:t>
            </a:r>
            <a:r>
              <a:rPr lang="en-GB" dirty="0" err="1">
                <a:solidFill>
                  <a:srgbClr val="2F2B20">
                    <a:lumMod val="75000"/>
                    <a:lumOff val="25000"/>
                  </a:srgbClr>
                </a:solidFill>
              </a:rPr>
              <a:t>sgiliau</a:t>
            </a:r>
            <a:r>
              <a:rPr lang="en-GB" dirty="0">
                <a:solidFill>
                  <a:srgbClr val="2F2B20">
                    <a:lumMod val="75000"/>
                    <a:lumOff val="25000"/>
                  </a:srgbClr>
                </a:solidFill>
              </a:rPr>
              <a:t> </a:t>
            </a:r>
            <a:r>
              <a:rPr lang="en-GB" dirty="0" err="1">
                <a:solidFill>
                  <a:srgbClr val="2F2B20">
                    <a:lumMod val="75000"/>
                    <a:lumOff val="25000"/>
                  </a:srgbClr>
                </a:solidFill>
              </a:rPr>
              <a:t>sylfaenol</a:t>
            </a:r>
            <a:r>
              <a:rPr lang="en-GB" dirty="0">
                <a:solidFill>
                  <a:srgbClr val="2F2B20">
                    <a:lumMod val="75000"/>
                    <a:lumOff val="25000"/>
                  </a:srgbClr>
                </a:solidFill>
              </a:rPr>
              <a:t> ac </a:t>
            </a:r>
            <a:r>
              <a:rPr lang="en-GB" dirty="0" err="1">
                <a:solidFill>
                  <a:srgbClr val="2F2B20">
                    <a:lumMod val="75000"/>
                    <a:lumOff val="25000"/>
                  </a:srgbClr>
                </a:solidFill>
              </a:rPr>
              <a:t>atal</a:t>
            </a:r>
            <a:r>
              <a:rPr lang="en-GB" dirty="0">
                <a:solidFill>
                  <a:srgbClr val="2F2B20">
                    <a:lumMod val="75000"/>
                    <a:lumOff val="25000"/>
                  </a:srgbClr>
                </a:solidFill>
              </a:rPr>
              <a:t> </a:t>
            </a:r>
            <a:r>
              <a:rPr lang="en-GB" dirty="0" err="1">
                <a:solidFill>
                  <a:srgbClr val="2F2B20">
                    <a:lumMod val="75000"/>
                    <a:lumOff val="25000"/>
                  </a:srgbClr>
                </a:solidFill>
              </a:rPr>
              <a:t>aflonyddwch</a:t>
            </a:r>
            <a:r>
              <a:rPr lang="en-GB" dirty="0">
                <a:solidFill>
                  <a:srgbClr val="2F2B20">
                    <a:lumMod val="75000"/>
                    <a:lumOff val="25000"/>
                  </a:srgbClr>
                </a:solidFill>
              </a:rPr>
              <a:t> </a:t>
            </a:r>
            <a:r>
              <a:rPr lang="en-GB" dirty="0" err="1">
                <a:solidFill>
                  <a:srgbClr val="2F2B20">
                    <a:lumMod val="75000"/>
                    <a:lumOff val="25000"/>
                  </a:srgbClr>
                </a:solidFill>
              </a:rPr>
              <a:t>sifil</a:t>
            </a:r>
            <a:r>
              <a:rPr lang="en-GB" dirty="0">
                <a:solidFill>
                  <a:srgbClr val="2F2B20">
                    <a:lumMod val="75000"/>
                    <a:lumOff val="25000"/>
                  </a:srgbClr>
                </a:solidFill>
              </a:rPr>
              <a:t>.</a:t>
            </a:r>
          </a:p>
          <a:p>
            <a:pPr lvl="0">
              <a:buClr>
                <a:srgbClr val="A9A57C"/>
              </a:buClr>
              <a:defRPr/>
            </a:pPr>
            <a:r>
              <a:rPr lang="en-GB" dirty="0" err="1">
                <a:solidFill>
                  <a:srgbClr val="2F2B20">
                    <a:lumMod val="75000"/>
                    <a:lumOff val="25000"/>
                  </a:srgbClr>
                </a:solidFill>
              </a:rPr>
              <a:t>Tâl</a:t>
            </a:r>
            <a:r>
              <a:rPr lang="en-GB" dirty="0">
                <a:solidFill>
                  <a:srgbClr val="2F2B20">
                    <a:lumMod val="75000"/>
                    <a:lumOff val="25000"/>
                  </a:srgbClr>
                </a:solidFill>
              </a:rPr>
              <a:t> </a:t>
            </a:r>
            <a:r>
              <a:rPr lang="en-GB" dirty="0" err="1">
                <a:solidFill>
                  <a:srgbClr val="2F2B20">
                    <a:lumMod val="75000"/>
                    <a:lumOff val="25000"/>
                  </a:srgbClr>
                </a:solidFill>
              </a:rPr>
              <a:t>athrawon</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seiliedig</a:t>
            </a:r>
            <a:r>
              <a:rPr lang="en-GB" dirty="0">
                <a:solidFill>
                  <a:srgbClr val="2F2B20">
                    <a:lumMod val="75000"/>
                    <a:lumOff val="25000"/>
                  </a:srgbClr>
                </a:solidFill>
              </a:rPr>
              <a:t> </a:t>
            </a:r>
            <a:r>
              <a:rPr lang="en-GB" dirty="0" err="1">
                <a:solidFill>
                  <a:srgbClr val="2F2B20">
                    <a:lumMod val="75000"/>
                    <a:lumOff val="25000"/>
                  </a:srgbClr>
                </a:solidFill>
              </a:rPr>
              <a:t>ar</a:t>
            </a:r>
            <a:r>
              <a:rPr lang="en-GB" dirty="0">
                <a:solidFill>
                  <a:srgbClr val="2F2B20">
                    <a:lumMod val="75000"/>
                    <a:lumOff val="25000"/>
                  </a:srgbClr>
                </a:solidFill>
              </a:rPr>
              <a:t> </a:t>
            </a:r>
            <a:r>
              <a:rPr lang="en-GB" dirty="0" err="1">
                <a:solidFill>
                  <a:srgbClr val="2F2B20">
                    <a:lumMod val="75000"/>
                    <a:lumOff val="25000"/>
                  </a:srgbClr>
                </a:solidFill>
              </a:rPr>
              <a:t>gyrhaeddiad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y 3R</a:t>
            </a:r>
            <a:endParaRPr lang="en-GB" dirty="0"/>
          </a:p>
        </p:txBody>
      </p:sp>
      <p:sp>
        <p:nvSpPr>
          <p:cNvPr id="4" name="Content Placeholder 3">
            <a:extLst>
              <a:ext uri="{FF2B5EF4-FFF2-40B4-BE49-F238E27FC236}">
                <a16:creationId xmlns:a16="http://schemas.microsoft.com/office/drawing/2014/main" id="{2F210566-203A-42A8-0C39-105CF1FB0A94}"/>
              </a:ext>
            </a:extLst>
          </p:cNvPr>
          <p:cNvSpPr>
            <a:spLocks noGrp="1"/>
          </p:cNvSpPr>
          <p:nvPr>
            <p:ph sz="half" idx="2"/>
          </p:nvPr>
        </p:nvSpPr>
        <p:spPr/>
        <p:txBody>
          <a:bodyPr/>
          <a:lstStyle/>
          <a:p>
            <a:r>
              <a:rPr lang="en-GB" dirty="0"/>
              <a:t>Industrial rather than Agrarian economy </a:t>
            </a:r>
          </a:p>
          <a:p>
            <a:r>
              <a:rPr lang="en-GB" dirty="0"/>
              <a:t>Limited curriculum designed to provide basic skills and prevent civil unrest.</a:t>
            </a:r>
          </a:p>
          <a:p>
            <a:r>
              <a:rPr lang="en-GB" dirty="0"/>
              <a:t>Teacher payment based on attainment in the 3Rs</a:t>
            </a:r>
          </a:p>
        </p:txBody>
      </p:sp>
    </p:spTree>
    <p:extLst>
      <p:ext uri="{BB962C8B-B14F-4D97-AF65-F5344CB8AC3E}">
        <p14:creationId xmlns:p14="http://schemas.microsoft.com/office/powerpoint/2010/main" val="2496678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ack shot of a row of graduates">
            <a:extLst>
              <a:ext uri="{FF2B5EF4-FFF2-40B4-BE49-F238E27FC236}">
                <a16:creationId xmlns:a16="http://schemas.microsoft.com/office/drawing/2014/main" id="{7817EB23-B0B2-3DCD-5670-D4BE0C43D960}"/>
              </a:ext>
            </a:extLst>
          </p:cNvPr>
          <p:cNvPicPr>
            <a:picLocks noChangeAspect="1"/>
          </p:cNvPicPr>
          <p:nvPr/>
        </p:nvPicPr>
        <p:blipFill rotWithShape="1">
          <a:blip r:embed="rId2">
            <a:alphaModFix amt="35000"/>
          </a:blip>
          <a:srcRect t="7054" b="8676"/>
          <a:stretch/>
        </p:blipFill>
        <p:spPr>
          <a:xfrm>
            <a:off x="20" y="10"/>
            <a:ext cx="12191980" cy="6857990"/>
          </a:xfrm>
          <a:prstGeom prst="rect">
            <a:avLst/>
          </a:prstGeom>
        </p:spPr>
      </p:pic>
      <p:sp>
        <p:nvSpPr>
          <p:cNvPr id="2" name="Title 1">
            <a:extLst>
              <a:ext uri="{FF2B5EF4-FFF2-40B4-BE49-F238E27FC236}">
                <a16:creationId xmlns:a16="http://schemas.microsoft.com/office/drawing/2014/main" id="{AE68F14D-F63E-A37B-733F-773DD5CCDDF2}"/>
              </a:ext>
            </a:extLst>
          </p:cNvPr>
          <p:cNvSpPr>
            <a:spLocks noGrp="1"/>
          </p:cNvSpPr>
          <p:nvPr>
            <p:ph type="title"/>
          </p:nvPr>
        </p:nvSpPr>
        <p:spPr>
          <a:xfrm>
            <a:off x="1069848" y="1298448"/>
            <a:ext cx="7315200" cy="3255264"/>
          </a:xfrm>
        </p:spPr>
        <p:txBody>
          <a:bodyPr vert="horz" lIns="91440" tIns="45720" rIns="91440" bIns="45720" rtlCol="0" anchor="b">
            <a:normAutofit fontScale="90000"/>
          </a:bodyPr>
          <a:lstStyle/>
          <a:p>
            <a:r>
              <a:rPr lang="en-US" dirty="0" err="1">
                <a:solidFill>
                  <a:schemeClr val="tx1"/>
                </a:solidFill>
              </a:rPr>
              <a:t>Addysg</a:t>
            </a:r>
            <a:r>
              <a:rPr lang="en-US" dirty="0">
                <a:solidFill>
                  <a:schemeClr val="tx1"/>
                </a:solidFill>
              </a:rPr>
              <a:t> </a:t>
            </a:r>
            <a:r>
              <a:rPr lang="en-US" dirty="0" err="1">
                <a:solidFill>
                  <a:schemeClr val="tx1"/>
                </a:solidFill>
              </a:rPr>
              <a:t>deiran</a:t>
            </a:r>
            <a:r>
              <a:rPr lang="en-US" dirty="0">
                <a:solidFill>
                  <a:schemeClr val="tx1"/>
                </a:solidFill>
              </a:rPr>
              <a:t> </a:t>
            </a:r>
            <a:r>
              <a:rPr lang="en-US" dirty="0" err="1">
                <a:solidFill>
                  <a:schemeClr val="tx1"/>
                </a:solidFill>
              </a:rPr>
              <a:t>hyd</a:t>
            </a:r>
            <a:r>
              <a:rPr lang="en-US" dirty="0">
                <a:solidFill>
                  <a:schemeClr val="tx1"/>
                </a:solidFill>
              </a:rPr>
              <a:t> at </a:t>
            </a:r>
            <a:r>
              <a:rPr lang="en-US" dirty="0" err="1">
                <a:solidFill>
                  <a:schemeClr val="tx1"/>
                </a:solidFill>
              </a:rPr>
              <a:t>Ddatganoli</a:t>
            </a:r>
            <a:br>
              <a:rPr lang="en-US" dirty="0">
                <a:solidFill>
                  <a:schemeClr val="tx1"/>
                </a:solidFill>
              </a:rPr>
            </a:br>
            <a:r>
              <a:rPr lang="en-US" dirty="0">
                <a:solidFill>
                  <a:schemeClr val="tx1"/>
                </a:solidFill>
              </a:rPr>
              <a:t>Tripartite Education Until Devolution</a:t>
            </a:r>
          </a:p>
        </p:txBody>
      </p:sp>
      <p:sp>
        <p:nvSpPr>
          <p:cNvPr id="5" name="Text Placeholder 4">
            <a:extLst>
              <a:ext uri="{FF2B5EF4-FFF2-40B4-BE49-F238E27FC236}">
                <a16:creationId xmlns:a16="http://schemas.microsoft.com/office/drawing/2014/main" id="{F4C347EA-DC80-BB2F-27C0-2739B3B4CE41}"/>
              </a:ext>
            </a:extLst>
          </p:cNvPr>
          <p:cNvSpPr>
            <a:spLocks noGrp="1"/>
          </p:cNvSpPr>
          <p:nvPr>
            <p:ph type="body" idx="1"/>
          </p:nvPr>
        </p:nvSpPr>
        <p:spPr>
          <a:xfrm>
            <a:off x="1100015" y="4670246"/>
            <a:ext cx="7315200" cy="914400"/>
          </a:xfrm>
        </p:spPr>
        <p:txBody>
          <a:bodyPr vert="horz" lIns="91440" tIns="45720" rIns="91440" bIns="45720" rtlCol="0" anchor="t">
            <a:normAutofit/>
          </a:bodyPr>
          <a:lstStyle/>
          <a:p>
            <a:endParaRPr lang="en-US">
              <a:solidFill>
                <a:schemeClr val="tx1"/>
              </a:solidFill>
            </a:endParaRPr>
          </a:p>
        </p:txBody>
      </p:sp>
    </p:spTree>
    <p:extLst>
      <p:ext uri="{BB962C8B-B14F-4D97-AF65-F5344CB8AC3E}">
        <p14:creationId xmlns:p14="http://schemas.microsoft.com/office/powerpoint/2010/main" val="345053328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261AE-E049-3B49-07AC-DAD88CDA085D}"/>
              </a:ext>
            </a:extLst>
          </p:cNvPr>
          <p:cNvSpPr>
            <a:spLocks noGrp="1"/>
          </p:cNvSpPr>
          <p:nvPr>
            <p:ph type="title"/>
          </p:nvPr>
        </p:nvSpPr>
        <p:spPr/>
        <p:txBody>
          <a:bodyPr/>
          <a:lstStyle/>
          <a:p>
            <a:r>
              <a:rPr lang="en-GB" dirty="0" err="1"/>
              <a:t>Deddf</a:t>
            </a:r>
            <a:r>
              <a:rPr lang="en-GB" dirty="0"/>
              <a:t> Butler</a:t>
            </a:r>
            <a:br>
              <a:rPr lang="en-GB" dirty="0"/>
            </a:br>
            <a:r>
              <a:rPr lang="en-GB" dirty="0"/>
              <a:t>The Butler Act</a:t>
            </a:r>
          </a:p>
        </p:txBody>
      </p:sp>
      <p:sp>
        <p:nvSpPr>
          <p:cNvPr id="3" name="Content Placeholder 2">
            <a:extLst>
              <a:ext uri="{FF2B5EF4-FFF2-40B4-BE49-F238E27FC236}">
                <a16:creationId xmlns:a16="http://schemas.microsoft.com/office/drawing/2014/main" id="{EF204D9E-620E-B235-3F4D-0298CE7BAF62}"/>
              </a:ext>
            </a:extLst>
          </p:cNvPr>
          <p:cNvSpPr>
            <a:spLocks noGrp="1"/>
          </p:cNvSpPr>
          <p:nvPr>
            <p:ph sz="half" idx="1"/>
          </p:nvPr>
        </p:nvSpPr>
        <p:spPr/>
        <p:txBody>
          <a:bodyPr/>
          <a:lstStyle/>
          <a:p>
            <a:pPr lvl="0">
              <a:buClr>
                <a:srgbClr val="A9A57C"/>
              </a:buClr>
              <a:defRPr/>
            </a:pPr>
            <a:r>
              <a:rPr lang="en-GB" dirty="0" err="1">
                <a:solidFill>
                  <a:srgbClr val="2F2B20">
                    <a:lumMod val="75000"/>
                    <a:lumOff val="25000"/>
                  </a:srgbClr>
                </a:solidFill>
              </a:rPr>
              <a:t>Roedd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rhaid</a:t>
            </a:r>
            <a:r>
              <a:rPr lang="en-GB" dirty="0">
                <a:solidFill>
                  <a:srgbClr val="2F2B20">
                    <a:lumMod val="75000"/>
                    <a:lumOff val="25000"/>
                  </a:srgbClr>
                </a:solidFill>
              </a:rPr>
              <a:t> </a:t>
            </a:r>
            <a:r>
              <a:rPr lang="en-GB" dirty="0" err="1">
                <a:solidFill>
                  <a:srgbClr val="2F2B20">
                    <a:lumMod val="75000"/>
                    <a:lumOff val="25000"/>
                  </a:srgbClr>
                </a:solidFill>
              </a:rPr>
              <a:t>i</a:t>
            </a:r>
            <a:r>
              <a:rPr lang="en-GB" dirty="0">
                <a:solidFill>
                  <a:srgbClr val="2F2B20">
                    <a:lumMod val="75000"/>
                    <a:lumOff val="25000"/>
                  </a:srgbClr>
                </a:solidFill>
              </a:rPr>
              <a:t> </a:t>
            </a:r>
            <a:r>
              <a:rPr lang="en-GB" dirty="0" err="1">
                <a:solidFill>
                  <a:srgbClr val="2F2B20">
                    <a:lumMod val="75000"/>
                    <a:lumOff val="25000"/>
                  </a:srgbClr>
                </a:solidFill>
              </a:rPr>
              <a:t>AALlau</a:t>
            </a:r>
            <a:r>
              <a:rPr lang="en-GB" dirty="0">
                <a:solidFill>
                  <a:srgbClr val="2F2B20">
                    <a:lumMod val="75000"/>
                    <a:lumOff val="25000"/>
                  </a:srgbClr>
                </a:solidFill>
              </a:rPr>
              <a:t> </a:t>
            </a:r>
            <a:r>
              <a:rPr lang="en-GB" dirty="0" err="1">
                <a:solidFill>
                  <a:srgbClr val="2F2B20">
                    <a:lumMod val="75000"/>
                    <a:lumOff val="25000"/>
                  </a:srgbClr>
                </a:solidFill>
              </a:rPr>
              <a:t>sicrhau</a:t>
            </a:r>
            <a:r>
              <a:rPr lang="en-GB" dirty="0">
                <a:solidFill>
                  <a:srgbClr val="2F2B20">
                    <a:lumMod val="75000"/>
                    <a:lumOff val="25000"/>
                  </a:srgbClr>
                </a:solidFill>
              </a:rPr>
              <a:t> bod </a:t>
            </a:r>
            <a:r>
              <a:rPr lang="en-GB" dirty="0" err="1">
                <a:solidFill>
                  <a:srgbClr val="2F2B20">
                    <a:lumMod val="75000"/>
                    <a:lumOff val="25000"/>
                  </a:srgbClr>
                </a:solidFill>
              </a:rPr>
              <a:t>disgyblion</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cael</a:t>
            </a:r>
            <a:r>
              <a:rPr lang="en-GB" dirty="0">
                <a:solidFill>
                  <a:srgbClr val="2F2B20">
                    <a:lumMod val="75000"/>
                    <a:lumOff val="25000"/>
                  </a:srgbClr>
                </a:solidFill>
              </a:rPr>
              <a:t> </a:t>
            </a:r>
            <a:r>
              <a:rPr lang="en-GB" dirty="0" err="1">
                <a:solidFill>
                  <a:srgbClr val="2F2B20">
                    <a:lumMod val="75000"/>
                    <a:lumOff val="25000"/>
                  </a:srgbClr>
                </a:solidFill>
              </a:rPr>
              <a:t>addysg</a:t>
            </a:r>
            <a:r>
              <a:rPr lang="en-GB" dirty="0">
                <a:solidFill>
                  <a:srgbClr val="2F2B20">
                    <a:lumMod val="75000"/>
                    <a:lumOff val="25000"/>
                  </a:srgbClr>
                </a:solidFill>
              </a:rPr>
              <a:t> </a:t>
            </a:r>
            <a:r>
              <a:rPr lang="en-GB" dirty="0" err="1">
                <a:solidFill>
                  <a:srgbClr val="2F2B20">
                    <a:lumMod val="75000"/>
                    <a:lumOff val="25000"/>
                  </a:srgbClr>
                </a:solidFill>
              </a:rPr>
              <a:t>effeithiol</a:t>
            </a:r>
            <a:r>
              <a:rPr lang="en-GB" dirty="0">
                <a:solidFill>
                  <a:srgbClr val="2F2B20">
                    <a:lumMod val="75000"/>
                    <a:lumOff val="25000"/>
                  </a:srgbClr>
                </a:solidFill>
              </a:rPr>
              <a:t> a </a:t>
            </a:r>
            <a:r>
              <a:rPr lang="en-GB" dirty="0" err="1">
                <a:solidFill>
                  <a:srgbClr val="2F2B20">
                    <a:lumMod val="75000"/>
                    <a:lumOff val="25000"/>
                  </a:srgbClr>
                </a:solidFill>
              </a:rPr>
              <a:t>oedd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cyfrannu</a:t>
            </a:r>
            <a:r>
              <a:rPr lang="en-GB" dirty="0">
                <a:solidFill>
                  <a:srgbClr val="2F2B20">
                    <a:lumMod val="75000"/>
                    <a:lumOff val="25000"/>
                  </a:srgbClr>
                </a:solidFill>
              </a:rPr>
              <a:t> at </a:t>
            </a:r>
            <a:r>
              <a:rPr lang="en-GB" dirty="0" err="1">
                <a:solidFill>
                  <a:srgbClr val="2F2B20">
                    <a:lumMod val="75000"/>
                    <a:lumOff val="25000"/>
                  </a:srgbClr>
                </a:solidFill>
              </a:rPr>
              <a:t>eu</a:t>
            </a:r>
            <a:r>
              <a:rPr lang="en-GB" dirty="0">
                <a:solidFill>
                  <a:srgbClr val="2F2B20">
                    <a:lumMod val="75000"/>
                    <a:lumOff val="25000"/>
                  </a:srgbClr>
                </a:solidFill>
              </a:rPr>
              <a:t> </a:t>
            </a:r>
            <a:r>
              <a:rPr lang="en-GB" dirty="0" err="1">
                <a:solidFill>
                  <a:srgbClr val="2F2B20">
                    <a:lumMod val="75000"/>
                    <a:lumOff val="25000"/>
                  </a:srgbClr>
                </a:solidFill>
              </a:rPr>
              <a:t>datblygiad</a:t>
            </a:r>
            <a:r>
              <a:rPr lang="en-GB" dirty="0">
                <a:solidFill>
                  <a:srgbClr val="2F2B20">
                    <a:lumMod val="75000"/>
                    <a:lumOff val="25000"/>
                  </a:srgbClr>
                </a:solidFill>
              </a:rPr>
              <a:t> </a:t>
            </a:r>
            <a:r>
              <a:rPr lang="en-GB" dirty="0" err="1">
                <a:solidFill>
                  <a:srgbClr val="2F2B20">
                    <a:lumMod val="75000"/>
                    <a:lumOff val="25000"/>
                  </a:srgbClr>
                </a:solidFill>
              </a:rPr>
              <a:t>ysbrydol</a:t>
            </a:r>
            <a:r>
              <a:rPr lang="en-GB" dirty="0">
                <a:solidFill>
                  <a:srgbClr val="2F2B20">
                    <a:lumMod val="75000"/>
                    <a:lumOff val="25000"/>
                  </a:srgbClr>
                </a:solidFill>
              </a:rPr>
              <a:t>, </a:t>
            </a:r>
            <a:r>
              <a:rPr lang="en-GB" dirty="0" err="1">
                <a:solidFill>
                  <a:srgbClr val="2F2B20">
                    <a:lumMod val="75000"/>
                    <a:lumOff val="25000"/>
                  </a:srgbClr>
                </a:solidFill>
              </a:rPr>
              <a:t>moesol</a:t>
            </a:r>
            <a:r>
              <a:rPr lang="en-GB" dirty="0">
                <a:solidFill>
                  <a:srgbClr val="2F2B20">
                    <a:lumMod val="75000"/>
                    <a:lumOff val="25000"/>
                  </a:srgbClr>
                </a:solidFill>
              </a:rPr>
              <a:t>, </a:t>
            </a:r>
            <a:r>
              <a:rPr lang="en-GB" dirty="0" err="1">
                <a:solidFill>
                  <a:srgbClr val="2F2B20">
                    <a:lumMod val="75000"/>
                    <a:lumOff val="25000"/>
                  </a:srgbClr>
                </a:solidFill>
              </a:rPr>
              <a:t>meddyliol</a:t>
            </a:r>
            <a:r>
              <a:rPr lang="en-GB" dirty="0">
                <a:solidFill>
                  <a:srgbClr val="2F2B20">
                    <a:lumMod val="75000"/>
                    <a:lumOff val="25000"/>
                  </a:srgbClr>
                </a:solidFill>
              </a:rPr>
              <a:t> a </a:t>
            </a:r>
            <a:r>
              <a:rPr lang="en-GB" dirty="0" err="1">
                <a:solidFill>
                  <a:srgbClr val="2F2B20">
                    <a:lumMod val="75000"/>
                    <a:lumOff val="25000"/>
                  </a:srgbClr>
                </a:solidFill>
              </a:rPr>
              <a:t>chorfforol</a:t>
            </a:r>
            <a:r>
              <a:rPr lang="en-GB" dirty="0">
                <a:solidFill>
                  <a:srgbClr val="2F2B20">
                    <a:lumMod val="75000"/>
                    <a:lumOff val="25000"/>
                  </a:srgbClr>
                </a:solidFill>
              </a:rPr>
              <a:t>.</a:t>
            </a:r>
          </a:p>
          <a:p>
            <a:pPr lvl="0">
              <a:buClr>
                <a:srgbClr val="A9A57C"/>
              </a:buClr>
              <a:defRPr/>
            </a:pPr>
            <a:r>
              <a:rPr lang="en-GB" dirty="0" err="1">
                <a:solidFill>
                  <a:srgbClr val="2F2B20">
                    <a:lumMod val="75000"/>
                    <a:lumOff val="25000"/>
                  </a:srgbClr>
                </a:solidFill>
              </a:rPr>
              <a:t>Penaethiaid</a:t>
            </a:r>
            <a:r>
              <a:rPr lang="en-GB" dirty="0">
                <a:solidFill>
                  <a:srgbClr val="2F2B20">
                    <a:lumMod val="75000"/>
                    <a:lumOff val="25000"/>
                  </a:srgbClr>
                </a:solidFill>
              </a:rPr>
              <a:t> a </a:t>
            </a:r>
            <a:r>
              <a:rPr lang="en-GB" dirty="0" err="1">
                <a:solidFill>
                  <a:srgbClr val="2F2B20">
                    <a:lumMod val="75000"/>
                    <a:lumOff val="25000"/>
                  </a:srgbClr>
                </a:solidFill>
              </a:rPr>
              <a:t>Llywodraethwyr</a:t>
            </a:r>
            <a:r>
              <a:rPr lang="en-GB" dirty="0">
                <a:solidFill>
                  <a:srgbClr val="2F2B20">
                    <a:lumMod val="75000"/>
                    <a:lumOff val="25000"/>
                  </a:srgbClr>
                </a:solidFill>
              </a:rPr>
              <a:t> Ysgol </a:t>
            </a:r>
            <a:r>
              <a:rPr lang="en-GB" dirty="0" err="1">
                <a:solidFill>
                  <a:srgbClr val="2F2B20">
                    <a:lumMod val="75000"/>
                    <a:lumOff val="25000"/>
                  </a:srgbClr>
                </a:solidFill>
              </a:rPr>
              <a:t>oedd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penderfynu</a:t>
            </a:r>
            <a:r>
              <a:rPr lang="en-GB" dirty="0">
                <a:solidFill>
                  <a:srgbClr val="2F2B20">
                    <a:lumMod val="75000"/>
                    <a:lumOff val="25000"/>
                  </a:srgbClr>
                </a:solidFill>
              </a:rPr>
              <a:t> </a:t>
            </a:r>
            <a:r>
              <a:rPr lang="en-GB" dirty="0" err="1">
                <a:solidFill>
                  <a:srgbClr val="2F2B20">
                    <a:lumMod val="75000"/>
                    <a:lumOff val="25000"/>
                  </a:srgbClr>
                </a:solidFill>
              </a:rPr>
              <a:t>ar</a:t>
            </a:r>
            <a:r>
              <a:rPr lang="en-GB" dirty="0">
                <a:solidFill>
                  <a:srgbClr val="2F2B20">
                    <a:lumMod val="75000"/>
                    <a:lumOff val="25000"/>
                  </a:srgbClr>
                </a:solidFill>
              </a:rPr>
              <a:t> y </a:t>
            </a:r>
            <a:r>
              <a:rPr lang="en-GB" dirty="0" err="1">
                <a:solidFill>
                  <a:srgbClr val="2F2B20">
                    <a:lumMod val="75000"/>
                    <a:lumOff val="25000"/>
                  </a:srgbClr>
                </a:solidFill>
              </a:rPr>
              <a:t>cwricwlwm</a:t>
            </a:r>
            <a:r>
              <a:rPr lang="en-GB" dirty="0">
                <a:solidFill>
                  <a:srgbClr val="2F2B20">
                    <a:lumMod val="75000"/>
                    <a:lumOff val="25000"/>
                  </a:srgbClr>
                </a:solidFill>
              </a:rPr>
              <a:t>.</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a:solidFill>
                  <a:srgbClr val="2F2B20">
                    <a:lumMod val="75000"/>
                    <a:lumOff val="25000"/>
                  </a:srgbClr>
                </a:solidFill>
              </a:rPr>
              <a:t>Yn </a:t>
            </a:r>
            <a:r>
              <a:rPr lang="en-GB" dirty="0" err="1">
                <a:solidFill>
                  <a:srgbClr val="2F2B20">
                    <a:lumMod val="75000"/>
                    <a:lumOff val="25000"/>
                  </a:srgbClr>
                </a:solidFill>
              </a:rPr>
              <a:t>sgil</a:t>
            </a:r>
            <a:r>
              <a:rPr lang="en-GB" dirty="0">
                <a:solidFill>
                  <a:srgbClr val="2F2B20">
                    <a:lumMod val="75000"/>
                    <a:lumOff val="25000"/>
                  </a:srgbClr>
                </a:solidFill>
              </a:rPr>
              <a:t> yr 11+ </a:t>
            </a:r>
            <a:r>
              <a:rPr lang="en-GB" dirty="0" err="1">
                <a:solidFill>
                  <a:srgbClr val="2F2B20">
                    <a:lumMod val="75000"/>
                    <a:lumOff val="25000"/>
                  </a:srgbClr>
                </a:solidFill>
              </a:rPr>
              <a:t>roedd</a:t>
            </a:r>
            <a:r>
              <a:rPr lang="en-GB" dirty="0">
                <a:solidFill>
                  <a:srgbClr val="2F2B20">
                    <a:lumMod val="75000"/>
                    <a:lumOff val="25000"/>
                  </a:srgbClr>
                </a:solidFill>
              </a:rPr>
              <a:t> </a:t>
            </a:r>
            <a:r>
              <a:rPr lang="en-GB" dirty="0" err="1">
                <a:solidFill>
                  <a:srgbClr val="2F2B20">
                    <a:lumMod val="75000"/>
                    <a:lumOff val="25000"/>
                  </a:srgbClr>
                </a:solidFill>
              </a:rPr>
              <a:t>angen</a:t>
            </a:r>
            <a:r>
              <a:rPr lang="en-GB" dirty="0">
                <a:solidFill>
                  <a:srgbClr val="2F2B20">
                    <a:lumMod val="75000"/>
                    <a:lumOff val="25000"/>
                  </a:srgbClr>
                </a:solidFill>
              </a:rPr>
              <a:t> </a:t>
            </a:r>
            <a:r>
              <a:rPr lang="en-GB" dirty="0" err="1">
                <a:solidFill>
                  <a:srgbClr val="2F2B20">
                    <a:lumMod val="75000"/>
                    <a:lumOff val="25000"/>
                  </a:srgbClr>
                </a:solidFill>
              </a:rPr>
              <a:t>canolbwyntio</a:t>
            </a:r>
            <a:r>
              <a:rPr lang="en-GB" dirty="0">
                <a:solidFill>
                  <a:srgbClr val="2F2B20">
                    <a:lumMod val="75000"/>
                    <a:lumOff val="25000"/>
                  </a:srgbClr>
                </a:solidFill>
              </a:rPr>
              <a:t> </a:t>
            </a:r>
            <a:r>
              <a:rPr lang="en-GB" dirty="0" err="1">
                <a:solidFill>
                  <a:srgbClr val="2F2B20">
                    <a:lumMod val="75000"/>
                    <a:lumOff val="25000"/>
                  </a:srgbClr>
                </a:solidFill>
              </a:rPr>
              <a:t>ar</a:t>
            </a:r>
            <a:r>
              <a:rPr lang="en-GB" dirty="0">
                <a:solidFill>
                  <a:srgbClr val="2F2B20">
                    <a:lumMod val="75000"/>
                    <a:lumOff val="25000"/>
                  </a:srgbClr>
                </a:solidFill>
              </a:rPr>
              <a:t> </a:t>
            </a:r>
            <a:r>
              <a:rPr lang="en-GB" dirty="0" err="1">
                <a:solidFill>
                  <a:srgbClr val="2F2B20">
                    <a:lumMod val="75000"/>
                    <a:lumOff val="25000"/>
                  </a:srgbClr>
                </a:solidFill>
              </a:rPr>
              <a:t>lythrennedd</a:t>
            </a:r>
            <a:r>
              <a:rPr lang="en-GB" dirty="0">
                <a:solidFill>
                  <a:srgbClr val="2F2B20">
                    <a:lumMod val="75000"/>
                    <a:lumOff val="25000"/>
                  </a:srgbClr>
                </a:solidFill>
              </a:rPr>
              <a:t> a </a:t>
            </a:r>
            <a:r>
              <a:rPr lang="en-GB" dirty="0" err="1">
                <a:solidFill>
                  <a:srgbClr val="2F2B20">
                    <a:lumMod val="75000"/>
                    <a:lumOff val="25000"/>
                  </a:srgbClr>
                </a:solidFill>
              </a:rPr>
              <a:t>rhifedd</a:t>
            </a:r>
            <a:r>
              <a:rPr lang="en-GB" dirty="0">
                <a:solidFill>
                  <a:srgbClr val="2F2B20">
                    <a:lumMod val="75000"/>
                    <a:lumOff val="25000"/>
                  </a:srgbClr>
                </a:solidFill>
              </a:rPr>
              <a:t> </a:t>
            </a:r>
            <a:r>
              <a:rPr lang="en-GB" dirty="0" err="1">
                <a:solidFill>
                  <a:srgbClr val="2F2B20">
                    <a:lumMod val="75000"/>
                    <a:lumOff val="25000"/>
                  </a:srgbClr>
                </a:solidFill>
              </a:rPr>
              <a:t>sylfaenol</a:t>
            </a:r>
            <a:r>
              <a:rPr lang="en-GB" dirty="0">
                <a:solidFill>
                  <a:srgbClr val="2F2B20">
                    <a:lumMod val="75000"/>
                    <a:lumOff val="25000"/>
                  </a:srgbClr>
                </a:solidFill>
              </a:rPr>
              <a:t>.</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endParaRPr lang="en-GB" dirty="0"/>
          </a:p>
        </p:txBody>
      </p:sp>
      <p:sp>
        <p:nvSpPr>
          <p:cNvPr id="4" name="Content Placeholder 3">
            <a:extLst>
              <a:ext uri="{FF2B5EF4-FFF2-40B4-BE49-F238E27FC236}">
                <a16:creationId xmlns:a16="http://schemas.microsoft.com/office/drawing/2014/main" id="{925D4C71-9C6E-2311-3689-D90496207C6F}"/>
              </a:ext>
            </a:extLst>
          </p:cNvPr>
          <p:cNvSpPr>
            <a:spLocks noGrp="1"/>
          </p:cNvSpPr>
          <p:nvPr>
            <p:ph sz="half" idx="2"/>
          </p:nvPr>
        </p:nvSpPr>
        <p:spPr/>
        <p:txBody>
          <a:bodyPr/>
          <a:lstStyle/>
          <a:p>
            <a:r>
              <a:rPr lang="en-GB" dirty="0"/>
              <a:t>LEAs had to make sure that pupils had an effective education which contributed to their spiritual, moral, mental and physical development</a:t>
            </a:r>
          </a:p>
          <a:p>
            <a:r>
              <a:rPr lang="en-GB" dirty="0"/>
              <a:t>School Head teachers and Governors determined the curriculum.</a:t>
            </a:r>
          </a:p>
          <a:p>
            <a:r>
              <a:rPr lang="en-GB" dirty="0"/>
              <a:t>The 11+ necessitated a focus on basic literacy and numeracy.</a:t>
            </a:r>
          </a:p>
        </p:txBody>
      </p:sp>
    </p:spTree>
    <p:extLst>
      <p:ext uri="{BB962C8B-B14F-4D97-AF65-F5344CB8AC3E}">
        <p14:creationId xmlns:p14="http://schemas.microsoft.com/office/powerpoint/2010/main" val="3583724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4E820-DC33-967B-6F0C-6CB43899ACEE}"/>
              </a:ext>
            </a:extLst>
          </p:cNvPr>
          <p:cNvSpPr>
            <a:spLocks noGrp="1"/>
          </p:cNvSpPr>
          <p:nvPr>
            <p:ph type="title"/>
          </p:nvPr>
        </p:nvSpPr>
        <p:spPr/>
        <p:txBody>
          <a:bodyPr/>
          <a:lstStyle/>
          <a:p>
            <a:r>
              <a:rPr lang="en-GB" dirty="0" err="1"/>
              <a:t>Adroddiad</a:t>
            </a:r>
            <a:r>
              <a:rPr lang="en-GB" dirty="0"/>
              <a:t> Plowden </a:t>
            </a:r>
            <a:br>
              <a:rPr lang="en-GB" dirty="0"/>
            </a:br>
            <a:r>
              <a:rPr lang="en-GB" dirty="0"/>
              <a:t>The Plowden Report</a:t>
            </a:r>
          </a:p>
        </p:txBody>
      </p:sp>
      <p:sp>
        <p:nvSpPr>
          <p:cNvPr id="3" name="Content Placeholder 2">
            <a:extLst>
              <a:ext uri="{FF2B5EF4-FFF2-40B4-BE49-F238E27FC236}">
                <a16:creationId xmlns:a16="http://schemas.microsoft.com/office/drawing/2014/main" id="{CA93C31A-179B-2FCA-5616-C71F9E7ABF04}"/>
              </a:ext>
            </a:extLst>
          </p:cNvPr>
          <p:cNvSpPr>
            <a:spLocks noGrp="1"/>
          </p:cNvSpPr>
          <p:nvPr>
            <p:ph sz="half" idx="1"/>
          </p:nvPr>
        </p:nvSpPr>
        <p:spPr/>
        <p:txBody>
          <a:bodyPr/>
          <a:lstStyle/>
          <a:p>
            <a:pPr lvl="0">
              <a:buClr>
                <a:srgbClr val="A9A57C"/>
              </a:buClr>
              <a:defRPr/>
            </a:pPr>
            <a:r>
              <a:rPr lang="en-GB" dirty="0" err="1">
                <a:solidFill>
                  <a:srgbClr val="2F2B20">
                    <a:lumMod val="75000"/>
                    <a:lumOff val="25000"/>
                  </a:srgbClr>
                </a:solidFill>
              </a:rPr>
              <a:t>Ffafrio</a:t>
            </a:r>
            <a:r>
              <a:rPr lang="en-GB" dirty="0">
                <a:solidFill>
                  <a:srgbClr val="2F2B20">
                    <a:lumMod val="75000"/>
                    <a:lumOff val="25000"/>
                  </a:srgbClr>
                </a:solidFill>
              </a:rPr>
              <a:t> </a:t>
            </a:r>
            <a:r>
              <a:rPr lang="en-GB" dirty="0" err="1">
                <a:solidFill>
                  <a:srgbClr val="2F2B20">
                    <a:lumMod val="75000"/>
                    <a:lumOff val="25000"/>
                  </a:srgbClr>
                </a:solidFill>
              </a:rPr>
              <a:t>dysgu</a:t>
            </a:r>
            <a:r>
              <a:rPr lang="en-GB" dirty="0">
                <a:solidFill>
                  <a:srgbClr val="2F2B20">
                    <a:lumMod val="75000"/>
                    <a:lumOff val="25000"/>
                  </a:srgbClr>
                </a:solidFill>
              </a:rPr>
              <a:t> </a:t>
            </a:r>
            <a:r>
              <a:rPr lang="en-GB" dirty="0" err="1">
                <a:solidFill>
                  <a:srgbClr val="2F2B20">
                    <a:lumMod val="75000"/>
                    <a:lumOff val="25000"/>
                  </a:srgbClr>
                </a:solidFill>
              </a:rPr>
              <a:t>drwy</a:t>
            </a:r>
            <a:r>
              <a:rPr lang="en-GB" dirty="0">
                <a:solidFill>
                  <a:srgbClr val="2F2B20">
                    <a:lumMod val="75000"/>
                    <a:lumOff val="25000"/>
                  </a:srgbClr>
                </a:solidFill>
              </a:rPr>
              <a:t> </a:t>
            </a:r>
            <a:r>
              <a:rPr lang="en-GB" dirty="0" err="1">
                <a:solidFill>
                  <a:srgbClr val="2F2B20">
                    <a:lumMod val="75000"/>
                    <a:lumOff val="25000"/>
                  </a:srgbClr>
                </a:solidFill>
              </a:rPr>
              <a:t>brofiad</a:t>
            </a:r>
            <a:r>
              <a:rPr lang="en-GB" dirty="0">
                <a:solidFill>
                  <a:srgbClr val="2F2B20">
                    <a:lumMod val="75000"/>
                    <a:lumOff val="25000"/>
                  </a:srgbClr>
                </a:solidFill>
              </a:rPr>
              <a:t> dan </a:t>
            </a:r>
            <a:r>
              <a:rPr lang="en-GB" dirty="0" err="1">
                <a:solidFill>
                  <a:srgbClr val="2F2B20">
                    <a:lumMod val="75000"/>
                    <a:lumOff val="25000"/>
                  </a:srgbClr>
                </a:solidFill>
              </a:rPr>
              <a:t>arweiniad</a:t>
            </a:r>
            <a:r>
              <a:rPr lang="en-GB" dirty="0">
                <a:solidFill>
                  <a:srgbClr val="2F2B20">
                    <a:lumMod val="75000"/>
                    <a:lumOff val="25000"/>
                  </a:srgbClr>
                </a:solidFill>
              </a:rPr>
              <a:t> plant.</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err="1">
                <a:solidFill>
                  <a:srgbClr val="2F2B20">
                    <a:lumMod val="75000"/>
                    <a:lumOff val="25000"/>
                  </a:srgbClr>
                </a:solidFill>
              </a:rPr>
              <a:t>Dadlau</a:t>
            </a:r>
            <a:r>
              <a:rPr lang="en-GB" dirty="0">
                <a:solidFill>
                  <a:srgbClr val="2F2B20">
                    <a:lumMod val="75000"/>
                    <a:lumOff val="25000"/>
                  </a:srgbClr>
                </a:solidFill>
              </a:rPr>
              <a:t> </a:t>
            </a:r>
            <a:r>
              <a:rPr lang="en-GB" dirty="0" err="1">
                <a:solidFill>
                  <a:srgbClr val="2F2B20">
                    <a:lumMod val="75000"/>
                    <a:lumOff val="25000"/>
                  </a:srgbClr>
                </a:solidFill>
              </a:rPr>
              <a:t>nad</a:t>
            </a:r>
            <a:r>
              <a:rPr lang="en-GB" dirty="0">
                <a:solidFill>
                  <a:srgbClr val="2F2B20">
                    <a:lumMod val="75000"/>
                    <a:lumOff val="25000"/>
                  </a:srgbClr>
                </a:solidFill>
              </a:rPr>
              <a:t> </a:t>
            </a:r>
            <a:r>
              <a:rPr lang="en-GB" dirty="0" err="1">
                <a:solidFill>
                  <a:srgbClr val="2F2B20">
                    <a:lumMod val="75000"/>
                    <a:lumOff val="25000"/>
                  </a:srgbClr>
                </a:solidFill>
              </a:rPr>
              <a:t>oedd</a:t>
            </a:r>
            <a:r>
              <a:rPr lang="en-GB" dirty="0">
                <a:solidFill>
                  <a:srgbClr val="2F2B20">
                    <a:lumMod val="75000"/>
                    <a:lumOff val="25000"/>
                  </a:srgbClr>
                </a:solidFill>
              </a:rPr>
              <a:t> </a:t>
            </a:r>
            <a:r>
              <a:rPr lang="en-GB" dirty="0" err="1">
                <a:solidFill>
                  <a:srgbClr val="2F2B20">
                    <a:lumMod val="75000"/>
                    <a:lumOff val="25000"/>
                  </a:srgbClr>
                </a:solidFill>
              </a:rPr>
              <a:t>profion</a:t>
            </a:r>
            <a:r>
              <a:rPr lang="en-GB" dirty="0">
                <a:solidFill>
                  <a:srgbClr val="2F2B20">
                    <a:lumMod val="75000"/>
                    <a:lumOff val="25000"/>
                  </a:srgbClr>
                </a:solidFill>
              </a:rPr>
              <a:t> IQ yr 11+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ddi-feth</a:t>
            </a:r>
            <a:r>
              <a:rPr lang="en-GB" dirty="0">
                <a:solidFill>
                  <a:srgbClr val="2F2B20">
                    <a:lumMod val="75000"/>
                    <a:lumOff val="25000"/>
                  </a:srgbClr>
                </a:solidFill>
              </a:rPr>
              <a:t>.</a:t>
            </a:r>
          </a:p>
          <a:p>
            <a:pPr lvl="0">
              <a:buClr>
                <a:srgbClr val="A9A57C"/>
              </a:buClr>
              <a:defRPr/>
            </a:pPr>
            <a:r>
              <a:rPr lang="en-GB" dirty="0" err="1">
                <a:solidFill>
                  <a:srgbClr val="2F2B20">
                    <a:lumMod val="75000"/>
                    <a:lumOff val="25000"/>
                  </a:srgbClr>
                </a:solidFill>
              </a:rPr>
              <a:t>Prin</a:t>
            </a:r>
            <a:r>
              <a:rPr lang="en-GB" dirty="0">
                <a:solidFill>
                  <a:srgbClr val="2F2B20">
                    <a:lumMod val="75000"/>
                    <a:lumOff val="25000"/>
                  </a:srgbClr>
                </a:solidFill>
              </a:rPr>
              <a:t> </a:t>
            </a:r>
            <a:r>
              <a:rPr lang="en-GB" dirty="0" err="1">
                <a:solidFill>
                  <a:srgbClr val="2F2B20">
                    <a:lumMod val="75000"/>
                    <a:lumOff val="25000"/>
                  </a:srgbClr>
                </a:solidFill>
              </a:rPr>
              <a:t>oedd</a:t>
            </a:r>
            <a:r>
              <a:rPr lang="en-GB" dirty="0">
                <a:solidFill>
                  <a:srgbClr val="2F2B20">
                    <a:lumMod val="75000"/>
                    <a:lumOff val="25000"/>
                  </a:srgbClr>
                </a:solidFill>
              </a:rPr>
              <a:t> y </a:t>
            </a:r>
            <a:r>
              <a:rPr lang="en-GB" dirty="0" err="1">
                <a:solidFill>
                  <a:srgbClr val="2F2B20">
                    <a:lumMod val="75000"/>
                    <a:lumOff val="25000"/>
                  </a:srgbClr>
                </a:solidFill>
              </a:rPr>
              <a:t>newid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narpariaeth</a:t>
            </a:r>
            <a:r>
              <a:rPr lang="en-GB" dirty="0">
                <a:solidFill>
                  <a:srgbClr val="2F2B20">
                    <a:lumMod val="75000"/>
                    <a:lumOff val="25000"/>
                  </a:srgbClr>
                </a:solidFill>
              </a:rPr>
              <a:t> y </a:t>
            </a:r>
            <a:r>
              <a:rPr lang="en-GB" dirty="0" err="1">
                <a:solidFill>
                  <a:srgbClr val="2F2B20">
                    <a:lumMod val="75000"/>
                    <a:lumOff val="25000"/>
                  </a:srgbClr>
                </a:solidFill>
              </a:rPr>
              <a:t>cwricwlwm</a:t>
            </a:r>
            <a:r>
              <a:rPr lang="en-GB" dirty="0">
                <a:solidFill>
                  <a:srgbClr val="2F2B20">
                    <a:lumMod val="75000"/>
                    <a:lumOff val="25000"/>
                  </a:srgbClr>
                </a:solidFill>
              </a:rPr>
              <a:t> </a:t>
            </a:r>
            <a:r>
              <a:rPr lang="en-GB" dirty="0" err="1">
                <a:solidFill>
                  <a:srgbClr val="2F2B20">
                    <a:lumMod val="75000"/>
                    <a:lumOff val="25000"/>
                  </a:srgbClr>
                </a:solidFill>
              </a:rPr>
              <a:t>gyda</a:t>
            </a:r>
            <a:r>
              <a:rPr lang="en-GB" dirty="0">
                <a:solidFill>
                  <a:srgbClr val="2F2B20">
                    <a:lumMod val="75000"/>
                    <a:lumOff val="25000"/>
                  </a:srgbClr>
                </a:solidFill>
              </a:rPr>
              <a:t> 75% o </a:t>
            </a:r>
            <a:r>
              <a:rPr lang="en-GB" dirty="0" err="1">
                <a:solidFill>
                  <a:srgbClr val="2F2B20">
                    <a:lumMod val="75000"/>
                    <a:lumOff val="25000"/>
                  </a:srgbClr>
                </a:solidFill>
              </a:rPr>
              <a:t>ysgolion</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defnyddio</a:t>
            </a:r>
            <a:r>
              <a:rPr lang="en-GB" dirty="0">
                <a:solidFill>
                  <a:srgbClr val="2F2B20">
                    <a:lumMod val="75000"/>
                    <a:lumOff val="25000"/>
                  </a:srgbClr>
                </a:solidFill>
              </a:rPr>
              <a:t> </a:t>
            </a:r>
            <a:r>
              <a:rPr lang="en-GB" dirty="0" err="1">
                <a:solidFill>
                  <a:srgbClr val="2F2B20">
                    <a:lumMod val="75000"/>
                    <a:lumOff val="25000"/>
                  </a:srgbClr>
                </a:solidFill>
              </a:rPr>
              <a:t>dulliau</a:t>
            </a:r>
            <a:r>
              <a:rPr lang="en-GB" dirty="0">
                <a:solidFill>
                  <a:srgbClr val="2F2B20">
                    <a:lumMod val="75000"/>
                    <a:lumOff val="25000"/>
                  </a:srgbClr>
                </a:solidFill>
              </a:rPr>
              <a:t> </a:t>
            </a:r>
            <a:r>
              <a:rPr lang="en-GB" dirty="0" err="1">
                <a:solidFill>
                  <a:srgbClr val="2F2B20">
                    <a:lumMod val="75000"/>
                    <a:lumOff val="25000"/>
                  </a:srgbClr>
                </a:solidFill>
              </a:rPr>
              <a:t>addysgu</a:t>
            </a:r>
            <a:r>
              <a:rPr lang="en-GB" dirty="0">
                <a:solidFill>
                  <a:srgbClr val="2F2B20">
                    <a:lumMod val="75000"/>
                    <a:lumOff val="25000"/>
                  </a:srgbClr>
                </a:solidFill>
              </a:rPr>
              <a:t> </a:t>
            </a:r>
            <a:r>
              <a:rPr lang="en-GB" dirty="0" err="1">
                <a:solidFill>
                  <a:srgbClr val="2F2B20">
                    <a:lumMod val="75000"/>
                    <a:lumOff val="25000"/>
                  </a:srgbClr>
                </a:solidFill>
              </a:rPr>
              <a:t>didactig</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1978</a:t>
            </a:r>
            <a:endParaRPr lang="en-GB" dirty="0"/>
          </a:p>
        </p:txBody>
      </p:sp>
      <p:sp>
        <p:nvSpPr>
          <p:cNvPr id="4" name="Content Placeholder 3">
            <a:extLst>
              <a:ext uri="{FF2B5EF4-FFF2-40B4-BE49-F238E27FC236}">
                <a16:creationId xmlns:a16="http://schemas.microsoft.com/office/drawing/2014/main" id="{C60F9EB6-7B71-AA2D-8C69-2553980B9B7F}"/>
              </a:ext>
            </a:extLst>
          </p:cNvPr>
          <p:cNvSpPr>
            <a:spLocks noGrp="1"/>
          </p:cNvSpPr>
          <p:nvPr>
            <p:ph sz="half" idx="2"/>
          </p:nvPr>
        </p:nvSpPr>
        <p:spPr/>
        <p:txBody>
          <a:bodyPr/>
          <a:lstStyle/>
          <a:p>
            <a:r>
              <a:rPr lang="en-GB" dirty="0"/>
              <a:t>Advocated child led experiential learning.</a:t>
            </a:r>
          </a:p>
          <a:p>
            <a:r>
              <a:rPr lang="en-GB" dirty="0"/>
              <a:t>Argued that IQ tests in the 11+ are not infallible.</a:t>
            </a:r>
          </a:p>
          <a:p>
            <a:r>
              <a:rPr lang="en-GB" dirty="0"/>
              <a:t>Little change in curriculum delivery with 75% of schools using didactic teaching methods in 1978</a:t>
            </a:r>
          </a:p>
          <a:p>
            <a:endParaRPr lang="en-GB" dirty="0"/>
          </a:p>
        </p:txBody>
      </p:sp>
    </p:spTree>
    <p:extLst>
      <p:ext uri="{BB962C8B-B14F-4D97-AF65-F5344CB8AC3E}">
        <p14:creationId xmlns:p14="http://schemas.microsoft.com/office/powerpoint/2010/main" val="3425017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74A3B-2B90-57E9-9899-A306DE34DFD6}"/>
              </a:ext>
            </a:extLst>
          </p:cNvPr>
          <p:cNvSpPr>
            <a:spLocks noGrp="1"/>
          </p:cNvSpPr>
          <p:nvPr>
            <p:ph type="title"/>
          </p:nvPr>
        </p:nvSpPr>
        <p:spPr/>
        <p:txBody>
          <a:bodyPr/>
          <a:lstStyle/>
          <a:p>
            <a:r>
              <a:rPr lang="en-GB" dirty="0"/>
              <a:t>Y 1970au </a:t>
            </a:r>
            <a:r>
              <a:rPr lang="en-GB" dirty="0" err="1"/>
              <a:t>a’r</a:t>
            </a:r>
            <a:r>
              <a:rPr lang="en-GB" dirty="0"/>
              <a:t> </a:t>
            </a:r>
            <a:r>
              <a:rPr lang="en-GB" dirty="0" err="1"/>
              <a:t>Ardd</a:t>
            </a:r>
            <a:r>
              <a:rPr lang="en-GB" dirty="0"/>
              <a:t> </a:t>
            </a:r>
            <a:r>
              <a:rPr lang="en-GB" dirty="0" err="1"/>
              <a:t>Gudd</a:t>
            </a:r>
            <a:r>
              <a:rPr lang="en-GB" dirty="0"/>
              <a:t> </a:t>
            </a:r>
            <a:br>
              <a:rPr lang="en-GB" dirty="0"/>
            </a:br>
            <a:r>
              <a:rPr lang="en-GB" dirty="0"/>
              <a:t>The 1970s and The Secret Garden</a:t>
            </a:r>
          </a:p>
        </p:txBody>
      </p:sp>
      <p:sp>
        <p:nvSpPr>
          <p:cNvPr id="3" name="Content Placeholder 2">
            <a:extLst>
              <a:ext uri="{FF2B5EF4-FFF2-40B4-BE49-F238E27FC236}">
                <a16:creationId xmlns:a16="http://schemas.microsoft.com/office/drawing/2014/main" id="{F9781A96-71D9-9EDA-ABB4-60C039C42210}"/>
              </a:ext>
            </a:extLst>
          </p:cNvPr>
          <p:cNvSpPr>
            <a:spLocks noGrp="1"/>
          </p:cNvSpPr>
          <p:nvPr>
            <p:ph sz="half" idx="1"/>
          </p:nvPr>
        </p:nvSpPr>
        <p:spPr/>
        <p:txBody>
          <a:bodyPr/>
          <a:lstStyle/>
          <a:p>
            <a:pPr lvl="0">
              <a:buClr>
                <a:srgbClr val="A9A57C"/>
              </a:buClr>
              <a:defRPr/>
            </a:pPr>
            <a:r>
              <a:rPr lang="en-GB" dirty="0" err="1">
                <a:solidFill>
                  <a:srgbClr val="2F2B20">
                    <a:lumMod val="75000"/>
                    <a:lumOff val="25000"/>
                  </a:srgbClr>
                </a:solidFill>
              </a:rPr>
              <a:t>Dadleuon</a:t>
            </a:r>
            <a:r>
              <a:rPr lang="en-GB" dirty="0">
                <a:solidFill>
                  <a:srgbClr val="2F2B20">
                    <a:lumMod val="75000"/>
                    <a:lumOff val="25000"/>
                  </a:srgbClr>
                </a:solidFill>
              </a:rPr>
              <a:t> </a:t>
            </a:r>
            <a:r>
              <a:rPr lang="en-GB" dirty="0" err="1">
                <a:solidFill>
                  <a:srgbClr val="2F2B20">
                    <a:lumMod val="75000"/>
                    <a:lumOff val="25000"/>
                  </a:srgbClr>
                </a:solidFill>
              </a:rPr>
              <a:t>ynghylch</a:t>
            </a:r>
            <a:r>
              <a:rPr lang="en-GB" dirty="0">
                <a:solidFill>
                  <a:srgbClr val="2F2B20">
                    <a:lumMod val="75000"/>
                    <a:lumOff val="25000"/>
                  </a:srgbClr>
                </a:solidFill>
              </a:rPr>
              <a:t> </a:t>
            </a:r>
            <a:r>
              <a:rPr lang="en-GB" dirty="0" err="1">
                <a:solidFill>
                  <a:srgbClr val="2F2B20">
                    <a:lumMod val="75000"/>
                    <a:lumOff val="25000"/>
                  </a:srgbClr>
                </a:solidFill>
              </a:rPr>
              <a:t>cynnwys</a:t>
            </a:r>
            <a:r>
              <a:rPr lang="en-GB" dirty="0">
                <a:solidFill>
                  <a:srgbClr val="2F2B20">
                    <a:lumMod val="75000"/>
                    <a:lumOff val="25000"/>
                  </a:srgbClr>
                </a:solidFill>
              </a:rPr>
              <a:t> y </a:t>
            </a:r>
            <a:r>
              <a:rPr lang="en-GB" dirty="0" err="1">
                <a:solidFill>
                  <a:srgbClr val="2F2B20">
                    <a:lumMod val="75000"/>
                    <a:lumOff val="25000"/>
                  </a:srgbClr>
                </a:solidFill>
              </a:rPr>
              <a:t>cwricwlwm</a:t>
            </a:r>
            <a:r>
              <a:rPr lang="en-GB" dirty="0">
                <a:solidFill>
                  <a:srgbClr val="2F2B20">
                    <a:lumMod val="75000"/>
                    <a:lumOff val="25000"/>
                  </a:srgbClr>
                </a:solidFill>
              </a:rPr>
              <a:t> ac </a:t>
            </a:r>
            <a:r>
              <a:rPr lang="en-GB" dirty="0" err="1">
                <a:solidFill>
                  <a:srgbClr val="2F2B20">
                    <a:lumMod val="75000"/>
                    <a:lumOff val="25000"/>
                  </a:srgbClr>
                </a:solidFill>
              </a:rPr>
              <a:t>asesiad</a:t>
            </a:r>
            <a:r>
              <a:rPr lang="en-GB" dirty="0">
                <a:solidFill>
                  <a:srgbClr val="2F2B20">
                    <a:lumMod val="75000"/>
                    <a:lumOff val="25000"/>
                  </a:srgbClr>
                </a:solidFill>
              </a:rPr>
              <a:t> </a:t>
            </a:r>
            <a:r>
              <a:rPr lang="en-GB" dirty="0" err="1">
                <a:solidFill>
                  <a:srgbClr val="2F2B20">
                    <a:lumMod val="75000"/>
                    <a:lumOff val="25000"/>
                  </a:srgbClr>
                </a:solidFill>
              </a:rPr>
              <a:t>athrawon</a:t>
            </a:r>
            <a:r>
              <a:rPr lang="en-GB" dirty="0">
                <a:solidFill>
                  <a:srgbClr val="2F2B20">
                    <a:lumMod val="75000"/>
                    <a:lumOff val="25000"/>
                  </a:srgbClr>
                </a:solidFill>
              </a:rPr>
              <a:t> o </a:t>
            </a:r>
            <a:r>
              <a:rPr lang="en-GB" dirty="0" err="1">
                <a:solidFill>
                  <a:srgbClr val="2F2B20">
                    <a:lumMod val="75000"/>
                    <a:lumOff val="25000"/>
                  </a:srgbClr>
                </a:solidFill>
              </a:rPr>
              <a:t>ddisgyblion</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err="1">
                <a:solidFill>
                  <a:srgbClr val="2F2B20">
                    <a:lumMod val="75000"/>
                    <a:lumOff val="25000"/>
                  </a:srgbClr>
                </a:solidFill>
              </a:rPr>
              <a:t>Roedd</a:t>
            </a:r>
            <a:r>
              <a:rPr lang="en-GB" dirty="0">
                <a:solidFill>
                  <a:srgbClr val="2F2B20">
                    <a:lumMod val="75000"/>
                    <a:lumOff val="25000"/>
                  </a:srgbClr>
                </a:solidFill>
              </a:rPr>
              <a:t> y </a:t>
            </a:r>
            <a:r>
              <a:rPr lang="en-GB" dirty="0" err="1">
                <a:solidFill>
                  <a:srgbClr val="2F2B20">
                    <a:lumMod val="75000"/>
                    <a:lumOff val="25000"/>
                  </a:srgbClr>
                </a:solidFill>
              </a:rPr>
              <a:t>Cwricwlwm</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talu</a:t>
            </a:r>
            <a:r>
              <a:rPr lang="en-GB" dirty="0">
                <a:solidFill>
                  <a:srgbClr val="2F2B20">
                    <a:lumMod val="75000"/>
                    <a:lumOff val="25000"/>
                  </a:srgbClr>
                </a:solidFill>
              </a:rPr>
              <a:t> </a:t>
            </a:r>
            <a:r>
              <a:rPr lang="en-GB" dirty="0" err="1">
                <a:solidFill>
                  <a:srgbClr val="2F2B20">
                    <a:lumMod val="75000"/>
                    <a:lumOff val="25000"/>
                  </a:srgbClr>
                </a:solidFill>
              </a:rPr>
              <a:t>rhy</a:t>
            </a:r>
            <a:r>
              <a:rPr lang="en-GB" dirty="0">
                <a:solidFill>
                  <a:srgbClr val="2F2B20">
                    <a:lumMod val="75000"/>
                    <a:lumOff val="25000"/>
                  </a:srgbClr>
                </a:solidFill>
              </a:rPr>
              <a:t> </a:t>
            </a:r>
            <a:r>
              <a:rPr lang="en-GB" dirty="0" err="1">
                <a:solidFill>
                  <a:srgbClr val="2F2B20">
                    <a:lumMod val="75000"/>
                    <a:lumOff val="25000"/>
                  </a:srgbClr>
                </a:solidFill>
              </a:rPr>
              <a:t>ychydig</a:t>
            </a:r>
            <a:r>
              <a:rPr lang="en-GB" dirty="0">
                <a:solidFill>
                  <a:srgbClr val="2F2B20">
                    <a:lumMod val="75000"/>
                    <a:lumOff val="25000"/>
                  </a:srgbClr>
                </a:solidFill>
              </a:rPr>
              <a:t> o </a:t>
            </a:r>
            <a:r>
              <a:rPr lang="en-GB" dirty="0" err="1">
                <a:solidFill>
                  <a:srgbClr val="2F2B20">
                    <a:lumMod val="75000"/>
                    <a:lumOff val="25000"/>
                  </a:srgbClr>
                </a:solidFill>
              </a:rPr>
              <a:t>sylw</a:t>
            </a:r>
            <a:r>
              <a:rPr lang="en-GB" dirty="0">
                <a:solidFill>
                  <a:srgbClr val="2F2B20">
                    <a:lumMod val="75000"/>
                    <a:lumOff val="25000"/>
                  </a:srgbClr>
                </a:solidFill>
              </a:rPr>
              <a:t> </a:t>
            </a:r>
            <a:r>
              <a:rPr lang="en-GB" dirty="0" err="1">
                <a:solidFill>
                  <a:srgbClr val="2F2B20">
                    <a:lumMod val="75000"/>
                    <a:lumOff val="25000"/>
                  </a:srgbClr>
                </a:solidFill>
              </a:rPr>
              <a:t>i</a:t>
            </a:r>
            <a:r>
              <a:rPr lang="en-GB" dirty="0">
                <a:solidFill>
                  <a:srgbClr val="2F2B20">
                    <a:lumMod val="75000"/>
                    <a:lumOff val="25000"/>
                  </a:srgbClr>
                </a:solidFill>
              </a:rPr>
              <a:t> </a:t>
            </a:r>
            <a:r>
              <a:rPr lang="en-GB" dirty="0" err="1">
                <a:solidFill>
                  <a:srgbClr val="2F2B20">
                    <a:lumMod val="75000"/>
                    <a:lumOff val="25000"/>
                  </a:srgbClr>
                </a:solidFill>
              </a:rPr>
              <a:t>hanfodion</a:t>
            </a:r>
            <a:r>
              <a:rPr lang="en-GB" dirty="0">
                <a:solidFill>
                  <a:srgbClr val="2F2B20">
                    <a:lumMod val="75000"/>
                    <a:lumOff val="25000"/>
                  </a:srgbClr>
                </a:solidFill>
              </a:rPr>
              <a:t> </a:t>
            </a:r>
            <a:r>
              <a:rPr lang="en-GB" dirty="0" err="1">
                <a:solidFill>
                  <a:srgbClr val="2F2B20">
                    <a:lumMod val="75000"/>
                    <a:lumOff val="25000"/>
                  </a:srgbClr>
                </a:solidFill>
              </a:rPr>
              <a:t>darllen</a:t>
            </a:r>
            <a:r>
              <a:rPr lang="en-GB" dirty="0">
                <a:solidFill>
                  <a:srgbClr val="2F2B20">
                    <a:lumMod val="75000"/>
                    <a:lumOff val="25000"/>
                  </a:srgbClr>
                </a:solidFill>
              </a:rPr>
              <a:t>, </a:t>
            </a:r>
            <a:r>
              <a:rPr lang="en-GB" dirty="0" err="1">
                <a:solidFill>
                  <a:srgbClr val="2F2B20">
                    <a:lumMod val="75000"/>
                    <a:lumOff val="25000"/>
                  </a:srgbClr>
                </a:solidFill>
              </a:rPr>
              <a:t>ysgrifennu</a:t>
            </a:r>
            <a:r>
              <a:rPr lang="en-GB" dirty="0">
                <a:solidFill>
                  <a:srgbClr val="2F2B20">
                    <a:lumMod val="75000"/>
                    <a:lumOff val="25000"/>
                  </a:srgbClr>
                </a:solidFill>
              </a:rPr>
              <a:t> a </a:t>
            </a:r>
            <a:r>
              <a:rPr lang="en-GB" dirty="0" err="1">
                <a:solidFill>
                  <a:srgbClr val="2F2B20">
                    <a:lumMod val="75000"/>
                    <a:lumOff val="25000"/>
                  </a:srgbClr>
                </a:solidFill>
              </a:rPr>
              <a:t>rhifyddeg</a:t>
            </a:r>
            <a:r>
              <a:rPr lang="en-GB" dirty="0">
                <a:solidFill>
                  <a:srgbClr val="2F2B20">
                    <a:lumMod val="75000"/>
                    <a:lumOff val="25000"/>
                  </a:srgbClr>
                </a:solidFill>
              </a:rPr>
              <a:t>.</a:t>
            </a:r>
          </a:p>
          <a:p>
            <a:pPr lvl="0">
              <a:buClr>
                <a:srgbClr val="A9A57C"/>
              </a:buClr>
              <a:defRPr/>
            </a:pPr>
            <a:r>
              <a:rPr lang="en-GB" dirty="0" err="1">
                <a:solidFill>
                  <a:srgbClr val="2F2B20">
                    <a:lumMod val="75000"/>
                    <a:lumOff val="25000"/>
                  </a:srgbClr>
                </a:solidFill>
              </a:rPr>
              <a:t>Roedd</a:t>
            </a:r>
            <a:r>
              <a:rPr lang="en-GB" dirty="0">
                <a:solidFill>
                  <a:srgbClr val="2F2B20">
                    <a:lumMod val="75000"/>
                    <a:lumOff val="25000"/>
                  </a:srgbClr>
                </a:solidFill>
              </a:rPr>
              <a:t> </a:t>
            </a:r>
            <a:r>
              <a:rPr lang="en-GB" dirty="0" err="1">
                <a:solidFill>
                  <a:srgbClr val="2F2B20">
                    <a:lumMod val="75000"/>
                    <a:lumOff val="25000"/>
                  </a:srgbClr>
                </a:solidFill>
              </a:rPr>
              <a:t>addysg</a:t>
            </a:r>
            <a:r>
              <a:rPr lang="en-GB" dirty="0">
                <a:solidFill>
                  <a:srgbClr val="2F2B20">
                    <a:lumMod val="75000"/>
                    <a:lumOff val="25000"/>
                  </a:srgbClr>
                </a:solidFill>
              </a:rPr>
              <a:t> </a:t>
            </a:r>
            <a:r>
              <a:rPr lang="en-GB" dirty="0" err="1">
                <a:solidFill>
                  <a:srgbClr val="2F2B20">
                    <a:lumMod val="75000"/>
                    <a:lumOff val="25000"/>
                  </a:srgbClr>
                </a:solidFill>
              </a:rPr>
              <a:t>allan</a:t>
            </a:r>
            <a:r>
              <a:rPr lang="en-GB" dirty="0">
                <a:solidFill>
                  <a:srgbClr val="2F2B20">
                    <a:lumMod val="75000"/>
                    <a:lumOff val="25000"/>
                  </a:srgbClr>
                </a:solidFill>
              </a:rPr>
              <a:t> o </a:t>
            </a:r>
            <a:r>
              <a:rPr lang="en-GB" dirty="0" err="1">
                <a:solidFill>
                  <a:srgbClr val="2F2B20">
                    <a:lumMod val="75000"/>
                    <a:lumOff val="25000"/>
                  </a:srgbClr>
                </a:solidFill>
              </a:rPr>
              <a:t>gysylltiad</a:t>
            </a:r>
            <a:r>
              <a:rPr lang="en-GB" dirty="0">
                <a:solidFill>
                  <a:srgbClr val="2F2B20">
                    <a:lumMod val="75000"/>
                    <a:lumOff val="25000"/>
                  </a:srgbClr>
                </a:solidFill>
              </a:rPr>
              <a:t> ag </a:t>
            </a:r>
            <a:r>
              <a:rPr lang="en-GB" dirty="0" err="1">
                <a:solidFill>
                  <a:srgbClr val="2F2B20">
                    <a:lumMod val="75000"/>
                    <a:lumOff val="25000"/>
                  </a:srgbClr>
                </a:solidFill>
              </a:rPr>
              <a:t>anghenion</a:t>
            </a:r>
            <a:r>
              <a:rPr lang="en-GB" dirty="0">
                <a:solidFill>
                  <a:srgbClr val="2F2B20">
                    <a:lumMod val="75000"/>
                    <a:lumOff val="25000"/>
                  </a:srgbClr>
                </a:solidFill>
              </a:rPr>
              <a:t> y </a:t>
            </a:r>
            <a:r>
              <a:rPr lang="en-GB" dirty="0" err="1">
                <a:solidFill>
                  <a:srgbClr val="2F2B20">
                    <a:lumMod val="75000"/>
                    <a:lumOff val="25000"/>
                  </a:srgbClr>
                </a:solidFill>
              </a:rPr>
              <a:t>wlad</a:t>
            </a:r>
            <a:r>
              <a:rPr lang="en-GB" dirty="0">
                <a:solidFill>
                  <a:srgbClr val="2F2B20">
                    <a:lumMod val="75000"/>
                    <a:lumOff val="25000"/>
                  </a:srgbClr>
                </a:solidFill>
              </a:rPr>
              <a:t>.</a:t>
            </a:r>
            <a:endParaRPr lang="en-GB" dirty="0"/>
          </a:p>
        </p:txBody>
      </p:sp>
      <p:sp>
        <p:nvSpPr>
          <p:cNvPr id="4" name="Content Placeholder 3">
            <a:extLst>
              <a:ext uri="{FF2B5EF4-FFF2-40B4-BE49-F238E27FC236}">
                <a16:creationId xmlns:a16="http://schemas.microsoft.com/office/drawing/2014/main" id="{A63AB81E-CF50-57DF-F0B0-BBDB2E4DAB34}"/>
              </a:ext>
            </a:extLst>
          </p:cNvPr>
          <p:cNvSpPr>
            <a:spLocks noGrp="1"/>
          </p:cNvSpPr>
          <p:nvPr>
            <p:ph sz="half" idx="2"/>
          </p:nvPr>
        </p:nvSpPr>
        <p:spPr/>
        <p:txBody>
          <a:bodyPr/>
          <a:lstStyle/>
          <a:p>
            <a:r>
              <a:rPr lang="en-GB" dirty="0"/>
              <a:t>Debates around curriculum content and teacher assessment of pupils</a:t>
            </a:r>
          </a:p>
          <a:p>
            <a:r>
              <a:rPr lang="en-GB" dirty="0"/>
              <a:t>The Curriculum paid too little attention to the basics of reading, writing and arithmetic.</a:t>
            </a:r>
          </a:p>
          <a:p>
            <a:r>
              <a:rPr lang="en-GB" dirty="0"/>
              <a:t>Education was out of touch with the needs of the country.</a:t>
            </a:r>
          </a:p>
        </p:txBody>
      </p:sp>
    </p:spTree>
    <p:extLst>
      <p:ext uri="{BB962C8B-B14F-4D97-AF65-F5344CB8AC3E}">
        <p14:creationId xmlns:p14="http://schemas.microsoft.com/office/powerpoint/2010/main" val="3357513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60024-7AA0-C073-476A-B824CF55A3F7}"/>
              </a:ext>
            </a:extLst>
          </p:cNvPr>
          <p:cNvSpPr>
            <a:spLocks noGrp="1"/>
          </p:cNvSpPr>
          <p:nvPr>
            <p:ph type="title"/>
          </p:nvPr>
        </p:nvSpPr>
        <p:spPr/>
        <p:txBody>
          <a:bodyPr/>
          <a:lstStyle/>
          <a:p>
            <a:r>
              <a:rPr lang="en-GB" dirty="0"/>
              <a:t>Y 1980au </a:t>
            </a:r>
            <a:r>
              <a:rPr lang="en-GB" dirty="0" err="1"/>
              <a:t>cynnar</a:t>
            </a:r>
            <a:br>
              <a:rPr lang="en-GB" dirty="0"/>
            </a:br>
            <a:r>
              <a:rPr lang="en-GB" dirty="0"/>
              <a:t>The early 80s	</a:t>
            </a:r>
          </a:p>
        </p:txBody>
      </p:sp>
      <p:sp>
        <p:nvSpPr>
          <p:cNvPr id="3" name="Content Placeholder 2">
            <a:extLst>
              <a:ext uri="{FF2B5EF4-FFF2-40B4-BE49-F238E27FC236}">
                <a16:creationId xmlns:a16="http://schemas.microsoft.com/office/drawing/2014/main" id="{0F98672F-5D97-2EF5-9BB1-F1225BD3BE64}"/>
              </a:ext>
            </a:extLst>
          </p:cNvPr>
          <p:cNvSpPr>
            <a:spLocks noGrp="1"/>
          </p:cNvSpPr>
          <p:nvPr>
            <p:ph sz="half" idx="1"/>
          </p:nvPr>
        </p:nvSpPr>
        <p:spPr/>
        <p:txBody>
          <a:bodyPr/>
          <a:lstStyle/>
          <a:p>
            <a:pPr lvl="0">
              <a:buClr>
                <a:srgbClr val="A9A57C"/>
              </a:buClr>
              <a:defRPr/>
            </a:pPr>
            <a:r>
              <a:rPr lang="en-GB" dirty="0" err="1">
                <a:solidFill>
                  <a:srgbClr val="2F2B20">
                    <a:lumMod val="75000"/>
                    <a:lumOff val="25000"/>
                  </a:srgbClr>
                </a:solidFill>
              </a:rPr>
              <a:t>Cyfres</a:t>
            </a:r>
            <a:r>
              <a:rPr lang="en-GB" dirty="0">
                <a:solidFill>
                  <a:srgbClr val="2F2B20">
                    <a:lumMod val="75000"/>
                    <a:lumOff val="25000"/>
                  </a:srgbClr>
                </a:solidFill>
              </a:rPr>
              <a:t> o </a:t>
            </a:r>
            <a:r>
              <a:rPr lang="en-GB" dirty="0" err="1">
                <a:solidFill>
                  <a:srgbClr val="2F2B20">
                    <a:lumMod val="75000"/>
                    <a:lumOff val="25000"/>
                  </a:srgbClr>
                </a:solidFill>
              </a:rPr>
              <a:t>adroddiadau</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dadlau</a:t>
            </a:r>
            <a:r>
              <a:rPr lang="en-GB" dirty="0">
                <a:solidFill>
                  <a:srgbClr val="2F2B20">
                    <a:lumMod val="75000"/>
                    <a:lumOff val="25000"/>
                  </a:srgbClr>
                </a:solidFill>
              </a:rPr>
              <a:t> y </a:t>
            </a:r>
            <a:r>
              <a:rPr lang="en-GB" dirty="0" err="1">
                <a:solidFill>
                  <a:srgbClr val="2F2B20">
                    <a:lumMod val="75000"/>
                    <a:lumOff val="25000"/>
                  </a:srgbClr>
                </a:solidFill>
              </a:rPr>
              <a:t>dylai’r</a:t>
            </a:r>
            <a:r>
              <a:rPr lang="en-GB" dirty="0">
                <a:solidFill>
                  <a:srgbClr val="2F2B20">
                    <a:lumMod val="75000"/>
                    <a:lumOff val="25000"/>
                  </a:srgbClr>
                </a:solidFill>
              </a:rPr>
              <a:t> </a:t>
            </a:r>
            <a:r>
              <a:rPr lang="en-GB" dirty="0" err="1">
                <a:solidFill>
                  <a:srgbClr val="2F2B20">
                    <a:lumMod val="75000"/>
                    <a:lumOff val="25000"/>
                  </a:srgbClr>
                </a:solidFill>
              </a:rPr>
              <a:t>cwricwlwm</a:t>
            </a:r>
            <a:r>
              <a:rPr lang="en-GB" dirty="0">
                <a:solidFill>
                  <a:srgbClr val="2F2B20">
                    <a:lumMod val="75000"/>
                    <a:lumOff val="25000"/>
                  </a:srgbClr>
                </a:solidFill>
              </a:rPr>
              <a:t> </a:t>
            </a:r>
            <a:r>
              <a:rPr lang="en-GB" dirty="0" err="1">
                <a:solidFill>
                  <a:srgbClr val="2F2B20">
                    <a:lumMod val="75000"/>
                    <a:lumOff val="25000"/>
                  </a:srgbClr>
                </a:solidFill>
              </a:rPr>
              <a:t>ganolbwyntio</a:t>
            </a:r>
            <a:r>
              <a:rPr lang="en-GB" dirty="0">
                <a:solidFill>
                  <a:srgbClr val="2F2B20">
                    <a:lumMod val="75000"/>
                    <a:lumOff val="25000"/>
                  </a:srgbClr>
                </a:solidFill>
              </a:rPr>
              <a:t> </a:t>
            </a:r>
            <a:r>
              <a:rPr lang="en-GB" dirty="0" err="1">
                <a:solidFill>
                  <a:srgbClr val="2F2B20">
                    <a:lumMod val="75000"/>
                    <a:lumOff val="25000"/>
                  </a:srgbClr>
                </a:solidFill>
              </a:rPr>
              <a:t>ar</a:t>
            </a:r>
            <a:r>
              <a:rPr lang="en-GB" dirty="0">
                <a:solidFill>
                  <a:srgbClr val="2F2B20">
                    <a:lumMod val="75000"/>
                    <a:lumOff val="25000"/>
                  </a:srgbClr>
                </a:solidFill>
              </a:rPr>
              <a:t> </a:t>
            </a:r>
            <a:r>
              <a:rPr lang="en-GB" dirty="0" err="1">
                <a:solidFill>
                  <a:srgbClr val="2F2B20">
                    <a:lumMod val="75000"/>
                    <a:lumOff val="25000"/>
                  </a:srgbClr>
                </a:solidFill>
              </a:rPr>
              <a:t>lythrennedd</a:t>
            </a:r>
            <a:r>
              <a:rPr lang="en-GB" dirty="0">
                <a:solidFill>
                  <a:srgbClr val="2F2B20">
                    <a:lumMod val="75000"/>
                    <a:lumOff val="25000"/>
                  </a:srgbClr>
                </a:solidFill>
              </a:rPr>
              <a:t> a </a:t>
            </a:r>
            <a:r>
              <a:rPr lang="en-GB" dirty="0" err="1">
                <a:solidFill>
                  <a:srgbClr val="2F2B20">
                    <a:lumMod val="75000"/>
                    <a:lumOff val="25000"/>
                  </a:srgbClr>
                </a:solidFill>
              </a:rPr>
              <a:t>rhifedd</a:t>
            </a:r>
            <a:r>
              <a:rPr lang="en-GB" dirty="0">
                <a:solidFill>
                  <a:srgbClr val="2F2B20">
                    <a:lumMod val="75000"/>
                    <a:lumOff val="25000"/>
                  </a:srgbClr>
                </a:solidFill>
              </a:rPr>
              <a:t>.</a:t>
            </a:r>
          </a:p>
          <a:p>
            <a:pPr lvl="0">
              <a:buClr>
                <a:srgbClr val="A9A57C"/>
              </a:buClr>
              <a:defRPr/>
            </a:pPr>
            <a:r>
              <a:rPr lang="en-GB" dirty="0" err="1">
                <a:solidFill>
                  <a:srgbClr val="2F2B20">
                    <a:lumMod val="75000"/>
                    <a:lumOff val="25000"/>
                  </a:srgbClr>
                </a:solidFill>
              </a:rPr>
              <a:t>Roedd</a:t>
            </a:r>
            <a:r>
              <a:rPr lang="en-GB" dirty="0">
                <a:solidFill>
                  <a:srgbClr val="2F2B20">
                    <a:lumMod val="75000"/>
                    <a:lumOff val="25000"/>
                  </a:srgbClr>
                </a:solidFill>
              </a:rPr>
              <a:t> y </a:t>
            </a:r>
            <a:r>
              <a:rPr lang="en-GB" dirty="0" err="1">
                <a:solidFill>
                  <a:srgbClr val="2F2B20">
                    <a:lumMod val="75000"/>
                    <a:lumOff val="25000"/>
                  </a:srgbClr>
                </a:solidFill>
              </a:rPr>
              <a:t>Cwricwlwm</a:t>
            </a:r>
            <a:r>
              <a:rPr lang="en-GB" dirty="0">
                <a:solidFill>
                  <a:srgbClr val="2F2B20">
                    <a:lumMod val="75000"/>
                    <a:lumOff val="25000"/>
                  </a:srgbClr>
                </a:solidFill>
              </a:rPr>
              <a:t> o 5 </a:t>
            </a:r>
            <a:r>
              <a:rPr lang="en-GB" dirty="0" err="1">
                <a:solidFill>
                  <a:srgbClr val="2F2B20">
                    <a:lumMod val="75000"/>
                    <a:lumOff val="25000"/>
                  </a:srgbClr>
                </a:solidFill>
              </a:rPr>
              <a:t>i</a:t>
            </a:r>
            <a:r>
              <a:rPr lang="en-GB" dirty="0">
                <a:solidFill>
                  <a:srgbClr val="2F2B20">
                    <a:lumMod val="75000"/>
                    <a:lumOff val="25000"/>
                  </a:srgbClr>
                </a:solidFill>
              </a:rPr>
              <a:t> 16 (1985)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trafod</a:t>
            </a:r>
            <a:r>
              <a:rPr lang="en-GB" dirty="0">
                <a:solidFill>
                  <a:srgbClr val="2F2B20">
                    <a:lumMod val="75000"/>
                    <a:lumOff val="25000"/>
                  </a:srgbClr>
                </a:solidFill>
              </a:rPr>
              <a:t> </a:t>
            </a:r>
            <a:r>
              <a:rPr lang="en-GB" dirty="0" err="1">
                <a:solidFill>
                  <a:srgbClr val="2F2B20">
                    <a:lumMod val="75000"/>
                    <a:lumOff val="25000"/>
                  </a:srgbClr>
                </a:solidFill>
              </a:rPr>
              <a:t>meysydd</a:t>
            </a:r>
            <a:r>
              <a:rPr lang="en-GB" dirty="0">
                <a:solidFill>
                  <a:srgbClr val="2F2B20">
                    <a:lumMod val="75000"/>
                    <a:lumOff val="25000"/>
                  </a:srgbClr>
                </a:solidFill>
              </a:rPr>
              <a:t> </a:t>
            </a:r>
            <a:r>
              <a:rPr lang="en-GB" dirty="0" err="1">
                <a:solidFill>
                  <a:srgbClr val="2F2B20">
                    <a:lumMod val="75000"/>
                    <a:lumOff val="25000"/>
                  </a:srgbClr>
                </a:solidFill>
              </a:rPr>
              <a:t>dysgu</a:t>
            </a:r>
            <a:r>
              <a:rPr lang="en-GB" dirty="0">
                <a:solidFill>
                  <a:srgbClr val="2F2B20">
                    <a:lumMod val="75000"/>
                    <a:lumOff val="25000"/>
                  </a:srgbClr>
                </a:solidFill>
              </a:rPr>
              <a:t> a </a:t>
            </a:r>
            <a:r>
              <a:rPr lang="en-GB" dirty="0" err="1">
                <a:solidFill>
                  <a:srgbClr val="2F2B20">
                    <a:lumMod val="75000"/>
                    <a:lumOff val="25000"/>
                  </a:srgbClr>
                </a:solidFill>
              </a:rPr>
              <a:t>phrofiad</a:t>
            </a:r>
            <a:endParaRPr lang="en-GB" dirty="0">
              <a:solidFill>
                <a:srgbClr val="2F2B20">
                  <a:lumMod val="75000"/>
                  <a:lumOff val="25000"/>
                </a:srgbClr>
              </a:solidFill>
            </a:endParaRPr>
          </a:p>
          <a:p>
            <a:pPr lvl="0">
              <a:buClr>
                <a:srgbClr val="A9A57C"/>
              </a:buClr>
              <a:defRPr/>
            </a:pPr>
            <a:r>
              <a:rPr lang="en-GB" dirty="0" err="1">
                <a:solidFill>
                  <a:srgbClr val="2F2B20">
                    <a:lumMod val="75000"/>
                    <a:lumOff val="25000"/>
                  </a:srgbClr>
                </a:solidFill>
              </a:rPr>
              <a:t>Roedd</a:t>
            </a:r>
            <a:r>
              <a:rPr lang="en-GB" dirty="0">
                <a:solidFill>
                  <a:srgbClr val="2F2B20">
                    <a:lumMod val="75000"/>
                    <a:lumOff val="25000"/>
                  </a:srgbClr>
                </a:solidFill>
              </a:rPr>
              <a:t> </a:t>
            </a:r>
            <a:r>
              <a:rPr lang="en-GB" dirty="0" err="1">
                <a:solidFill>
                  <a:srgbClr val="2F2B20">
                    <a:lumMod val="75000"/>
                    <a:lumOff val="25000"/>
                  </a:srgbClr>
                </a:solidFill>
              </a:rPr>
              <a:t>Deddf</a:t>
            </a:r>
            <a:r>
              <a:rPr lang="en-GB" dirty="0">
                <a:solidFill>
                  <a:srgbClr val="2F2B20">
                    <a:lumMod val="75000"/>
                    <a:lumOff val="25000"/>
                  </a:srgbClr>
                </a:solidFill>
              </a:rPr>
              <a:t> </a:t>
            </a:r>
            <a:r>
              <a:rPr lang="en-GB" dirty="0" err="1">
                <a:solidFill>
                  <a:srgbClr val="2F2B20">
                    <a:lumMod val="75000"/>
                    <a:lumOff val="25000"/>
                  </a:srgbClr>
                </a:solidFill>
              </a:rPr>
              <a:t>Addysg</a:t>
            </a:r>
            <a:r>
              <a:rPr lang="en-GB" dirty="0">
                <a:solidFill>
                  <a:srgbClr val="2F2B20">
                    <a:lumMod val="75000"/>
                    <a:lumOff val="25000"/>
                  </a:srgbClr>
                </a:solidFill>
              </a:rPr>
              <a:t> (1986) [2]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dadlau</a:t>
            </a:r>
            <a:r>
              <a:rPr lang="en-GB" dirty="0">
                <a:solidFill>
                  <a:srgbClr val="2F2B20">
                    <a:lumMod val="75000"/>
                    <a:lumOff val="25000"/>
                  </a:srgbClr>
                </a:solidFill>
              </a:rPr>
              <a:t> o </a:t>
            </a:r>
            <a:r>
              <a:rPr lang="en-GB" dirty="0" err="1">
                <a:solidFill>
                  <a:srgbClr val="2F2B20">
                    <a:lumMod val="75000"/>
                    <a:lumOff val="25000"/>
                  </a:srgbClr>
                </a:solidFill>
              </a:rPr>
              <a:t>blaid</a:t>
            </a:r>
            <a:r>
              <a:rPr lang="en-GB" dirty="0">
                <a:solidFill>
                  <a:srgbClr val="2F2B20">
                    <a:lumMod val="75000"/>
                    <a:lumOff val="25000"/>
                  </a:srgbClr>
                </a:solidFill>
              </a:rPr>
              <a:t> </a:t>
            </a:r>
            <a:r>
              <a:rPr lang="en-GB" dirty="0" err="1">
                <a:solidFill>
                  <a:srgbClr val="2F2B20">
                    <a:lumMod val="75000"/>
                    <a:lumOff val="25000"/>
                  </a:srgbClr>
                </a:solidFill>
              </a:rPr>
              <a:t>ehangder</a:t>
            </a:r>
            <a:r>
              <a:rPr lang="en-GB" dirty="0">
                <a:solidFill>
                  <a:srgbClr val="2F2B20">
                    <a:lumMod val="75000"/>
                    <a:lumOff val="25000"/>
                  </a:srgbClr>
                </a:solidFill>
              </a:rPr>
              <a:t>, </a:t>
            </a:r>
            <a:r>
              <a:rPr lang="en-GB" dirty="0" err="1">
                <a:solidFill>
                  <a:srgbClr val="2F2B20">
                    <a:lumMod val="75000"/>
                    <a:lumOff val="25000"/>
                  </a:srgbClr>
                </a:solidFill>
              </a:rPr>
              <a:t>cydbwysedd</a:t>
            </a:r>
            <a:r>
              <a:rPr lang="en-GB" dirty="0">
                <a:solidFill>
                  <a:srgbClr val="2F2B20">
                    <a:lumMod val="75000"/>
                    <a:lumOff val="25000"/>
                  </a:srgbClr>
                </a:solidFill>
              </a:rPr>
              <a:t> a </a:t>
            </a:r>
            <a:r>
              <a:rPr lang="en-GB" dirty="0" err="1">
                <a:solidFill>
                  <a:srgbClr val="2F2B20">
                    <a:lumMod val="75000"/>
                    <a:lumOff val="25000"/>
                  </a:srgbClr>
                </a:solidFill>
              </a:rPr>
              <a:t>chynnydd</a:t>
            </a:r>
            <a:r>
              <a:rPr lang="en-GB" dirty="0">
                <a:solidFill>
                  <a:srgbClr val="2F2B20">
                    <a:lumMod val="75000"/>
                    <a:lumOff val="25000"/>
                  </a:srgbClr>
                </a:solidFill>
              </a:rPr>
              <a:t> er </a:t>
            </a:r>
            <a:r>
              <a:rPr lang="en-GB" dirty="0" err="1">
                <a:solidFill>
                  <a:srgbClr val="2F2B20">
                    <a:lumMod val="75000"/>
                    <a:lumOff val="25000"/>
                  </a:srgbClr>
                </a:solidFill>
              </a:rPr>
              <a:t>mwyn</a:t>
            </a:r>
            <a:r>
              <a:rPr lang="en-GB" dirty="0">
                <a:solidFill>
                  <a:srgbClr val="2F2B20">
                    <a:lumMod val="75000"/>
                    <a:lumOff val="25000"/>
                  </a:srgbClr>
                </a:solidFill>
              </a:rPr>
              <a:t> </a:t>
            </a:r>
            <a:r>
              <a:rPr lang="en-GB" dirty="0" err="1">
                <a:solidFill>
                  <a:srgbClr val="2F2B20">
                    <a:lumMod val="75000"/>
                    <a:lumOff val="25000"/>
                  </a:srgbClr>
                </a:solidFill>
              </a:rPr>
              <a:t>cyrraedd</a:t>
            </a:r>
            <a:r>
              <a:rPr lang="en-GB" dirty="0">
                <a:solidFill>
                  <a:srgbClr val="2F2B20">
                    <a:lumMod val="75000"/>
                    <a:lumOff val="25000"/>
                  </a:srgbClr>
                </a:solidFill>
              </a:rPr>
              <a:t> </a:t>
            </a:r>
            <a:r>
              <a:rPr lang="en-GB" dirty="0" err="1">
                <a:solidFill>
                  <a:srgbClr val="2F2B20">
                    <a:lumMod val="75000"/>
                    <a:lumOff val="25000"/>
                  </a:srgbClr>
                </a:solidFill>
              </a:rPr>
              <a:t>safonau</a:t>
            </a:r>
            <a:r>
              <a:rPr lang="en-GB" dirty="0">
                <a:solidFill>
                  <a:srgbClr val="2F2B20">
                    <a:lumMod val="75000"/>
                    <a:lumOff val="25000"/>
                  </a:srgbClr>
                </a:solidFill>
              </a:rPr>
              <a:t> </a:t>
            </a:r>
            <a:r>
              <a:rPr lang="en-GB" dirty="0" err="1">
                <a:solidFill>
                  <a:srgbClr val="2F2B20">
                    <a:lumMod val="75000"/>
                    <a:lumOff val="25000"/>
                  </a:srgbClr>
                </a:solidFill>
              </a:rPr>
              <a:t>llythrennedd</a:t>
            </a:r>
            <a:r>
              <a:rPr lang="en-GB" dirty="0">
                <a:solidFill>
                  <a:srgbClr val="2F2B20">
                    <a:lumMod val="75000"/>
                    <a:lumOff val="25000"/>
                  </a:srgbClr>
                </a:solidFill>
              </a:rPr>
              <a:t> a </a:t>
            </a:r>
            <a:r>
              <a:rPr lang="en-GB" dirty="0" err="1">
                <a:solidFill>
                  <a:srgbClr val="2F2B20">
                    <a:lumMod val="75000"/>
                    <a:lumOff val="25000"/>
                  </a:srgbClr>
                </a:solidFill>
              </a:rPr>
              <a:t>rhifedd</a:t>
            </a:r>
            <a:endParaRPr lang="en-GB" dirty="0"/>
          </a:p>
        </p:txBody>
      </p:sp>
      <p:sp>
        <p:nvSpPr>
          <p:cNvPr id="4" name="Content Placeholder 3">
            <a:extLst>
              <a:ext uri="{FF2B5EF4-FFF2-40B4-BE49-F238E27FC236}">
                <a16:creationId xmlns:a16="http://schemas.microsoft.com/office/drawing/2014/main" id="{AEE35096-3B88-E70A-862E-1947436636C9}"/>
              </a:ext>
            </a:extLst>
          </p:cNvPr>
          <p:cNvSpPr>
            <a:spLocks noGrp="1"/>
          </p:cNvSpPr>
          <p:nvPr>
            <p:ph sz="half" idx="2"/>
          </p:nvPr>
        </p:nvSpPr>
        <p:spPr/>
        <p:txBody>
          <a:bodyPr/>
          <a:lstStyle/>
          <a:p>
            <a:r>
              <a:rPr lang="en-GB" dirty="0"/>
              <a:t>Series of reports advocating for the curriculum to focus on literacy and numeracy.</a:t>
            </a:r>
          </a:p>
          <a:p>
            <a:r>
              <a:rPr lang="en-GB" dirty="0"/>
              <a:t>The Curriculum from 5 to 16 (1985) discussed areas of learning and experience</a:t>
            </a:r>
          </a:p>
          <a:p>
            <a:r>
              <a:rPr lang="en-GB" dirty="0"/>
              <a:t>Education act (1986) [2] argued for breadth, balance and progression in order to achieve standards in literacy and numeracy. </a:t>
            </a:r>
          </a:p>
        </p:txBody>
      </p:sp>
    </p:spTree>
    <p:extLst>
      <p:ext uri="{BB962C8B-B14F-4D97-AF65-F5344CB8AC3E}">
        <p14:creationId xmlns:p14="http://schemas.microsoft.com/office/powerpoint/2010/main" val="663369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95393-FDF5-5BF2-1A2F-DD7DAFCA1A27}"/>
              </a:ext>
            </a:extLst>
          </p:cNvPr>
          <p:cNvSpPr>
            <a:spLocks noGrp="1"/>
          </p:cNvSpPr>
          <p:nvPr>
            <p:ph type="title"/>
          </p:nvPr>
        </p:nvSpPr>
        <p:spPr/>
        <p:txBody>
          <a:bodyPr/>
          <a:lstStyle/>
          <a:p>
            <a:br>
              <a:rPr kumimoji="0" lang="en-GB" sz="3600" b="0" i="0" u="none" strike="noStrike" kern="1200" cap="none" spc="-60" normalizeH="0" baseline="0" noProof="0" dirty="0">
                <a:ln>
                  <a:noFill/>
                </a:ln>
                <a:solidFill>
                  <a:srgbClr val="FFFFFF"/>
                </a:solidFill>
                <a:effectLst/>
                <a:uLnTx/>
                <a:uFillTx/>
                <a:latin typeface="Corbel" panose="020B0503020204020204"/>
                <a:ea typeface="+mj-ea"/>
                <a:cs typeface="+mj-cs"/>
              </a:rPr>
            </a:br>
            <a:r>
              <a:rPr lang="en-GB" dirty="0" err="1"/>
              <a:t>Deddf</a:t>
            </a:r>
            <a:r>
              <a:rPr lang="en-GB" dirty="0"/>
              <a:t> </a:t>
            </a:r>
            <a:r>
              <a:rPr lang="en-GB" dirty="0" err="1"/>
              <a:t>Diwygio</a:t>
            </a:r>
            <a:r>
              <a:rPr lang="en-GB" dirty="0"/>
              <a:t> </a:t>
            </a:r>
            <a:r>
              <a:rPr lang="en-GB" dirty="0" err="1"/>
              <a:t>Addysg</a:t>
            </a:r>
            <a:r>
              <a:rPr lang="en-GB" dirty="0"/>
              <a:t> 1988</a:t>
            </a:r>
            <a:br>
              <a:rPr lang="en-GB" dirty="0"/>
            </a:br>
            <a:r>
              <a:rPr kumimoji="0" lang="en-GB" sz="3600" b="0" i="0" u="none" strike="noStrike" kern="1200" cap="none" spc="-60" normalizeH="0" baseline="0" noProof="0" dirty="0">
                <a:ln>
                  <a:noFill/>
                </a:ln>
                <a:solidFill>
                  <a:srgbClr val="FFFFFF"/>
                </a:solidFill>
                <a:effectLst/>
                <a:uLnTx/>
                <a:uFillTx/>
                <a:latin typeface="Corbel" panose="020B0503020204020204"/>
                <a:ea typeface="+mj-ea"/>
                <a:cs typeface="+mj-cs"/>
              </a:rPr>
              <a:t>ERA 1988</a:t>
            </a:r>
            <a:endParaRPr lang="en-GB" dirty="0"/>
          </a:p>
        </p:txBody>
      </p:sp>
      <p:sp>
        <p:nvSpPr>
          <p:cNvPr id="3" name="Content Placeholder 2">
            <a:extLst>
              <a:ext uri="{FF2B5EF4-FFF2-40B4-BE49-F238E27FC236}">
                <a16:creationId xmlns:a16="http://schemas.microsoft.com/office/drawing/2014/main" id="{53595F6A-BA93-B36F-CBB9-D272F2391EEC}"/>
              </a:ext>
            </a:extLst>
          </p:cNvPr>
          <p:cNvSpPr>
            <a:spLocks noGrp="1"/>
          </p:cNvSpPr>
          <p:nvPr>
            <p:ph sz="half" idx="1"/>
          </p:nvPr>
        </p:nvSpPr>
        <p:spPr/>
        <p:txBody>
          <a:bodyPr/>
          <a:lstStyle/>
          <a:p>
            <a:pPr lvl="0">
              <a:buClr>
                <a:srgbClr val="A9A57C"/>
              </a:buClr>
              <a:defRPr/>
            </a:pPr>
            <a:r>
              <a:rPr lang="en-GB" dirty="0" err="1">
                <a:solidFill>
                  <a:srgbClr val="2F2B20">
                    <a:lumMod val="75000"/>
                    <a:lumOff val="25000"/>
                  </a:srgbClr>
                </a:solidFill>
              </a:rPr>
              <a:t>Rheolaeth</a:t>
            </a:r>
            <a:r>
              <a:rPr lang="en-GB" dirty="0">
                <a:solidFill>
                  <a:srgbClr val="2F2B20">
                    <a:lumMod val="75000"/>
                    <a:lumOff val="25000"/>
                  </a:srgbClr>
                </a:solidFill>
              </a:rPr>
              <a:t> </a:t>
            </a:r>
            <a:r>
              <a:rPr lang="en-GB" dirty="0" err="1">
                <a:solidFill>
                  <a:srgbClr val="2F2B20">
                    <a:lumMod val="75000"/>
                    <a:lumOff val="25000"/>
                  </a:srgbClr>
                </a:solidFill>
              </a:rPr>
              <a:t>ganolog</a:t>
            </a:r>
            <a:r>
              <a:rPr lang="en-GB" dirty="0">
                <a:solidFill>
                  <a:srgbClr val="2F2B20">
                    <a:lumMod val="75000"/>
                    <a:lumOff val="25000"/>
                  </a:srgbClr>
                </a:solidFill>
              </a:rPr>
              <a:t> y </a:t>
            </a:r>
            <a:r>
              <a:rPr lang="en-GB" dirty="0" err="1">
                <a:solidFill>
                  <a:srgbClr val="2F2B20">
                    <a:lumMod val="75000"/>
                    <a:lumOff val="25000"/>
                  </a:srgbClr>
                </a:solidFill>
              </a:rPr>
              <a:t>llywodraeth</a:t>
            </a:r>
            <a:r>
              <a:rPr lang="en-GB" dirty="0">
                <a:solidFill>
                  <a:srgbClr val="2F2B20">
                    <a:lumMod val="75000"/>
                    <a:lumOff val="25000"/>
                  </a:srgbClr>
                </a:solidFill>
              </a:rPr>
              <a:t> </a:t>
            </a:r>
            <a:r>
              <a:rPr lang="en-GB" dirty="0" err="1">
                <a:solidFill>
                  <a:srgbClr val="2F2B20">
                    <a:lumMod val="75000"/>
                    <a:lumOff val="25000"/>
                  </a:srgbClr>
                </a:solidFill>
              </a:rPr>
              <a:t>o'r</a:t>
            </a:r>
            <a:r>
              <a:rPr lang="en-GB" dirty="0">
                <a:solidFill>
                  <a:srgbClr val="2F2B20">
                    <a:lumMod val="75000"/>
                    <a:lumOff val="25000"/>
                  </a:srgbClr>
                </a:solidFill>
              </a:rPr>
              <a:t> </a:t>
            </a:r>
            <a:r>
              <a:rPr lang="en-GB" dirty="0" err="1">
                <a:solidFill>
                  <a:srgbClr val="2F2B20">
                    <a:lumMod val="75000"/>
                    <a:lumOff val="25000"/>
                  </a:srgbClr>
                </a:solidFill>
              </a:rPr>
              <a:t>cwricwlwm</a:t>
            </a:r>
            <a:r>
              <a:rPr lang="en-GB" dirty="0">
                <a:solidFill>
                  <a:srgbClr val="2F2B20">
                    <a:lumMod val="75000"/>
                    <a:lumOff val="25000"/>
                  </a:srgbClr>
                </a:solidFill>
              </a:rPr>
              <a:t>.</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err="1">
                <a:solidFill>
                  <a:srgbClr val="2F2B20">
                    <a:lumMod val="75000"/>
                    <a:lumOff val="25000"/>
                  </a:srgbClr>
                </a:solidFill>
              </a:rPr>
              <a:t>Ffocws</a:t>
            </a:r>
            <a:r>
              <a:rPr lang="en-GB" dirty="0">
                <a:solidFill>
                  <a:srgbClr val="2F2B20">
                    <a:lumMod val="75000"/>
                    <a:lumOff val="25000"/>
                  </a:srgbClr>
                </a:solidFill>
              </a:rPr>
              <a:t> </a:t>
            </a:r>
            <a:r>
              <a:rPr lang="en-GB" dirty="0" err="1">
                <a:solidFill>
                  <a:srgbClr val="2F2B20">
                    <a:lumMod val="75000"/>
                    <a:lumOff val="25000"/>
                  </a:srgbClr>
                </a:solidFill>
              </a:rPr>
              <a:t>cryf</a:t>
            </a:r>
            <a:r>
              <a:rPr lang="en-GB" dirty="0">
                <a:solidFill>
                  <a:srgbClr val="2F2B20">
                    <a:lumMod val="75000"/>
                    <a:lumOff val="25000"/>
                  </a:srgbClr>
                </a:solidFill>
              </a:rPr>
              <a:t> </a:t>
            </a:r>
            <a:r>
              <a:rPr lang="en-GB" dirty="0" err="1">
                <a:solidFill>
                  <a:srgbClr val="2F2B20">
                    <a:lumMod val="75000"/>
                    <a:lumOff val="25000"/>
                  </a:srgbClr>
                </a:solidFill>
              </a:rPr>
              <a:t>ar</a:t>
            </a:r>
            <a:r>
              <a:rPr lang="en-GB" dirty="0">
                <a:solidFill>
                  <a:srgbClr val="2F2B20">
                    <a:lumMod val="75000"/>
                    <a:lumOff val="25000"/>
                  </a:srgbClr>
                </a:solidFill>
              </a:rPr>
              <a:t> </a:t>
            </a:r>
            <a:r>
              <a:rPr lang="en-GB" dirty="0" err="1">
                <a:solidFill>
                  <a:srgbClr val="2F2B20">
                    <a:lumMod val="75000"/>
                    <a:lumOff val="25000"/>
                  </a:srgbClr>
                </a:solidFill>
              </a:rPr>
              <a:t>bynciau</a:t>
            </a:r>
            <a:r>
              <a:rPr lang="en-GB" dirty="0">
                <a:solidFill>
                  <a:srgbClr val="2F2B20">
                    <a:lumMod val="75000"/>
                    <a:lumOff val="25000"/>
                  </a:srgbClr>
                </a:solidFill>
              </a:rPr>
              <a:t> </a:t>
            </a:r>
            <a:r>
              <a:rPr lang="en-GB" dirty="0" err="1">
                <a:solidFill>
                  <a:srgbClr val="2F2B20">
                    <a:lumMod val="75000"/>
                    <a:lumOff val="25000"/>
                  </a:srgbClr>
                </a:solidFill>
              </a:rPr>
              <a:t>craidd</a:t>
            </a:r>
            <a:r>
              <a:rPr lang="en-GB" dirty="0">
                <a:solidFill>
                  <a:srgbClr val="2F2B20">
                    <a:lumMod val="75000"/>
                    <a:lumOff val="25000"/>
                  </a:srgbClr>
                </a:solidFill>
              </a:rPr>
              <a:t> </a:t>
            </a:r>
            <a:r>
              <a:rPr lang="en-GB" dirty="0" err="1">
                <a:solidFill>
                  <a:srgbClr val="2F2B20">
                    <a:lumMod val="75000"/>
                    <a:lumOff val="25000"/>
                  </a:srgbClr>
                </a:solidFill>
              </a:rPr>
              <a:t>Llythrennedd</a:t>
            </a:r>
            <a:r>
              <a:rPr lang="en-GB" dirty="0">
                <a:solidFill>
                  <a:srgbClr val="2F2B20">
                    <a:lumMod val="75000"/>
                    <a:lumOff val="25000"/>
                  </a:srgbClr>
                </a:solidFill>
              </a:rPr>
              <a:t>, </a:t>
            </a:r>
            <a:r>
              <a:rPr lang="en-GB" dirty="0" err="1">
                <a:solidFill>
                  <a:srgbClr val="2F2B20">
                    <a:lumMod val="75000"/>
                    <a:lumOff val="25000"/>
                  </a:srgbClr>
                </a:solidFill>
              </a:rPr>
              <a:t>Rhifedd</a:t>
            </a:r>
            <a:r>
              <a:rPr lang="en-GB" dirty="0">
                <a:solidFill>
                  <a:srgbClr val="2F2B20">
                    <a:lumMod val="75000"/>
                    <a:lumOff val="25000"/>
                  </a:srgbClr>
                </a:solidFill>
              </a:rPr>
              <a:t> a </a:t>
            </a:r>
            <a:r>
              <a:rPr lang="en-GB" dirty="0" err="1">
                <a:solidFill>
                  <a:srgbClr val="2F2B20">
                    <a:lumMod val="75000"/>
                    <a:lumOff val="25000"/>
                  </a:srgbClr>
                </a:solidFill>
              </a:rPr>
              <a:t>Gwyddoniaeth</a:t>
            </a:r>
            <a:r>
              <a:rPr lang="en-GB" dirty="0">
                <a:solidFill>
                  <a:srgbClr val="2F2B20">
                    <a:lumMod val="75000"/>
                    <a:lumOff val="25000"/>
                  </a:srgbClr>
                </a:solidFill>
              </a:rPr>
              <a:t>.</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endParaRPr lang="en-GB" dirty="0"/>
          </a:p>
        </p:txBody>
      </p:sp>
      <p:sp>
        <p:nvSpPr>
          <p:cNvPr id="4" name="Content Placeholder 3">
            <a:extLst>
              <a:ext uri="{FF2B5EF4-FFF2-40B4-BE49-F238E27FC236}">
                <a16:creationId xmlns:a16="http://schemas.microsoft.com/office/drawing/2014/main" id="{8F2BCB78-6F05-0124-7613-28B4C67647F8}"/>
              </a:ext>
            </a:extLst>
          </p:cNvPr>
          <p:cNvSpPr>
            <a:spLocks noGrp="1"/>
          </p:cNvSpPr>
          <p:nvPr>
            <p:ph sz="half" idx="2"/>
          </p:nvPr>
        </p:nvSpPr>
        <p:spPr/>
        <p:txBody>
          <a:bodyPr/>
          <a:lstStyle/>
          <a:p>
            <a:r>
              <a:rPr lang="en-GB" dirty="0"/>
              <a:t>Central government control of curriculum.</a:t>
            </a:r>
          </a:p>
          <a:p>
            <a:r>
              <a:rPr lang="en-GB" dirty="0"/>
              <a:t>Strong focus on core subjects of Literacy, Numeracy and Science.</a:t>
            </a:r>
          </a:p>
        </p:txBody>
      </p:sp>
    </p:spTree>
    <p:extLst>
      <p:ext uri="{BB962C8B-B14F-4D97-AF65-F5344CB8AC3E}">
        <p14:creationId xmlns:p14="http://schemas.microsoft.com/office/powerpoint/2010/main" val="3274486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4063A-27F3-AC2C-FE26-FE5AE73268D5}"/>
              </a:ext>
            </a:extLst>
          </p:cNvPr>
          <p:cNvSpPr>
            <a:spLocks noGrp="1"/>
          </p:cNvSpPr>
          <p:nvPr>
            <p:ph type="title"/>
          </p:nvPr>
        </p:nvSpPr>
        <p:spPr>
          <a:xfrm>
            <a:off x="110169" y="1123837"/>
            <a:ext cx="3382178" cy="4601183"/>
          </a:xfrm>
        </p:spPr>
        <p:txBody>
          <a:bodyPr>
            <a:normAutofit fontScale="90000"/>
          </a:bodyPr>
          <a:lstStyle/>
          <a:p>
            <a:r>
              <a:rPr lang="en-GB" dirty="0"/>
              <a:t>Y </a:t>
            </a:r>
            <a:r>
              <a:rPr lang="en-GB" dirty="0" err="1"/>
              <a:t>Cwricwlwm</a:t>
            </a:r>
            <a:r>
              <a:rPr lang="en-GB" dirty="0"/>
              <a:t> </a:t>
            </a:r>
            <a:r>
              <a:rPr lang="en-GB" dirty="0" err="1"/>
              <a:t>Cenedlaethol</a:t>
            </a:r>
            <a:r>
              <a:rPr lang="en-GB" dirty="0"/>
              <a:t> </a:t>
            </a:r>
            <a:r>
              <a:rPr lang="en-GB" dirty="0" err="1"/>
              <a:t>Diwygiedig</a:t>
            </a:r>
            <a:r>
              <a:rPr lang="en-GB" dirty="0"/>
              <a:t>: </a:t>
            </a:r>
            <a:r>
              <a:rPr lang="en-GB" dirty="0" err="1"/>
              <a:t>Adroddiad</a:t>
            </a:r>
            <a:r>
              <a:rPr lang="en-GB" dirty="0"/>
              <a:t> Dearing 1993 </a:t>
            </a:r>
            <a:r>
              <a:rPr lang="en-GB" dirty="0" err="1"/>
              <a:t>hyd</a:t>
            </a:r>
            <a:r>
              <a:rPr lang="en-GB" dirty="0"/>
              <a:t> at </a:t>
            </a:r>
            <a:r>
              <a:rPr lang="en-GB" dirty="0" err="1"/>
              <a:t>Ddatganoli</a:t>
            </a:r>
            <a:r>
              <a:rPr lang="en-GB" dirty="0"/>
              <a:t> </a:t>
            </a:r>
            <a:br>
              <a:rPr lang="en-GB" dirty="0"/>
            </a:br>
            <a:r>
              <a:rPr lang="en-GB" dirty="0"/>
              <a:t>The National Curriculum Revised: The Dearing Report 1993 up to devolution. </a:t>
            </a:r>
          </a:p>
        </p:txBody>
      </p:sp>
      <p:sp>
        <p:nvSpPr>
          <p:cNvPr id="3" name="Content Placeholder 2">
            <a:extLst>
              <a:ext uri="{FF2B5EF4-FFF2-40B4-BE49-F238E27FC236}">
                <a16:creationId xmlns:a16="http://schemas.microsoft.com/office/drawing/2014/main" id="{035DA016-FF7A-C713-2EDE-5D2AC21DCEEA}"/>
              </a:ext>
            </a:extLst>
          </p:cNvPr>
          <p:cNvSpPr>
            <a:spLocks noGrp="1"/>
          </p:cNvSpPr>
          <p:nvPr>
            <p:ph sz="half" idx="1"/>
          </p:nvPr>
        </p:nvSpPr>
        <p:spPr/>
        <p:txBody>
          <a:bodyPr/>
          <a:lstStyle/>
          <a:p>
            <a:pPr marL="182880" marR="0" lvl="0" indent="-182880" algn="l" defTabSz="914400" rtl="0" eaLnBrk="1" fontAlgn="auto" latinLnBrk="0" hangingPunct="1">
              <a:lnSpc>
                <a:spcPct val="90000"/>
              </a:lnSpc>
              <a:spcBef>
                <a:spcPts val="1200"/>
              </a:spcBef>
              <a:spcAft>
                <a:spcPts val="0"/>
              </a:spcAft>
              <a:buClr>
                <a:srgbClr val="A9A57C"/>
              </a:buClr>
              <a:buSzTx/>
              <a:buFont typeface="Wingdings 2" pitchFamily="18" charset="2"/>
              <a:buChar char=""/>
              <a:tabLst/>
              <a:defRPr/>
            </a:pP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Yn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cynghori</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lleihau’r</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Cwricwlwm</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a:solidFill>
                  <a:srgbClr val="2F2B20">
                    <a:lumMod val="75000"/>
                    <a:lumOff val="25000"/>
                  </a:srgbClr>
                </a:solidFill>
              </a:rPr>
              <a:t>Y </a:t>
            </a:r>
            <a:r>
              <a:rPr lang="en-GB" dirty="0" err="1">
                <a:solidFill>
                  <a:srgbClr val="2F2B20">
                    <a:lumMod val="75000"/>
                    <a:lumOff val="25000"/>
                  </a:srgbClr>
                </a:solidFill>
              </a:rPr>
              <a:t>Llywodraeth</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mynnu</a:t>
            </a:r>
            <a:r>
              <a:rPr lang="en-GB" dirty="0">
                <a:solidFill>
                  <a:srgbClr val="2F2B20">
                    <a:lumMod val="75000"/>
                    <a:lumOff val="25000"/>
                  </a:srgbClr>
                </a:solidFill>
              </a:rPr>
              <a:t> bod 50% o </a:t>
            </a:r>
            <a:r>
              <a:rPr lang="en-GB" dirty="0" err="1">
                <a:solidFill>
                  <a:srgbClr val="2F2B20">
                    <a:lumMod val="75000"/>
                    <a:lumOff val="25000"/>
                  </a:srgbClr>
                </a:solidFill>
              </a:rPr>
              <a:t>amser</a:t>
            </a:r>
            <a:r>
              <a:rPr lang="en-GB" dirty="0">
                <a:solidFill>
                  <a:srgbClr val="2F2B20">
                    <a:lumMod val="75000"/>
                    <a:lumOff val="25000"/>
                  </a:srgbClr>
                </a:solidFill>
              </a:rPr>
              <a:t> </a:t>
            </a:r>
            <a:r>
              <a:rPr lang="en-GB" dirty="0" err="1">
                <a:solidFill>
                  <a:srgbClr val="2F2B20">
                    <a:lumMod val="75000"/>
                    <a:lumOff val="25000"/>
                  </a:srgbClr>
                </a:solidFill>
              </a:rPr>
              <a:t>ysgol</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cael</a:t>
            </a:r>
            <a:r>
              <a:rPr lang="en-GB" dirty="0">
                <a:solidFill>
                  <a:srgbClr val="2F2B20">
                    <a:lumMod val="75000"/>
                    <a:lumOff val="25000"/>
                  </a:srgbClr>
                </a:solidFill>
              </a:rPr>
              <a:t> </a:t>
            </a:r>
            <a:r>
              <a:rPr lang="en-GB" dirty="0" err="1">
                <a:solidFill>
                  <a:srgbClr val="2F2B20">
                    <a:lumMod val="75000"/>
                    <a:lumOff val="25000"/>
                  </a:srgbClr>
                </a:solidFill>
              </a:rPr>
              <a:t>ei</a:t>
            </a:r>
            <a:r>
              <a:rPr lang="en-GB" dirty="0">
                <a:solidFill>
                  <a:srgbClr val="2F2B20">
                    <a:lumMod val="75000"/>
                    <a:lumOff val="25000"/>
                  </a:srgbClr>
                </a:solidFill>
              </a:rPr>
              <a:t> </a:t>
            </a:r>
            <a:r>
              <a:rPr lang="en-GB" dirty="0" err="1">
                <a:solidFill>
                  <a:srgbClr val="2F2B20">
                    <a:lumMod val="75000"/>
                    <a:lumOff val="25000"/>
                  </a:srgbClr>
                </a:solidFill>
              </a:rPr>
              <a:t>neilltuo</a:t>
            </a:r>
            <a:r>
              <a:rPr lang="en-GB" dirty="0">
                <a:solidFill>
                  <a:srgbClr val="2F2B20">
                    <a:lumMod val="75000"/>
                    <a:lumOff val="25000"/>
                  </a:srgbClr>
                </a:solidFill>
              </a:rPr>
              <a:t> </a:t>
            </a:r>
            <a:r>
              <a:rPr lang="en-GB" dirty="0" err="1">
                <a:solidFill>
                  <a:srgbClr val="2F2B20">
                    <a:lumMod val="75000"/>
                    <a:lumOff val="25000"/>
                  </a:srgbClr>
                </a:solidFill>
              </a:rPr>
              <a:t>i</a:t>
            </a:r>
            <a:r>
              <a:rPr lang="en-GB" dirty="0">
                <a:solidFill>
                  <a:srgbClr val="2F2B20">
                    <a:lumMod val="75000"/>
                    <a:lumOff val="25000"/>
                  </a:srgbClr>
                </a:solidFill>
              </a:rPr>
              <a:t> </a:t>
            </a:r>
            <a:r>
              <a:rPr lang="en-GB" dirty="0" err="1">
                <a:solidFill>
                  <a:srgbClr val="2F2B20">
                    <a:lumMod val="75000"/>
                    <a:lumOff val="25000"/>
                  </a:srgbClr>
                </a:solidFill>
              </a:rPr>
              <a:t>Lythrennedd</a:t>
            </a:r>
            <a:r>
              <a:rPr lang="en-GB" dirty="0">
                <a:solidFill>
                  <a:srgbClr val="2F2B20">
                    <a:lumMod val="75000"/>
                    <a:lumOff val="25000"/>
                  </a:srgbClr>
                </a:solidFill>
              </a:rPr>
              <a:t> a </a:t>
            </a:r>
            <a:r>
              <a:rPr lang="en-GB" dirty="0" err="1">
                <a:solidFill>
                  <a:srgbClr val="2F2B20">
                    <a:lumMod val="75000"/>
                    <a:lumOff val="25000"/>
                  </a:srgbClr>
                </a:solidFill>
              </a:rPr>
              <a:t>Rhifedd</a:t>
            </a:r>
            <a:r>
              <a:rPr lang="en-GB" dirty="0">
                <a:solidFill>
                  <a:srgbClr val="2F2B20">
                    <a:lumMod val="75000"/>
                    <a:lumOff val="25000"/>
                  </a:srgbClr>
                </a:solidFill>
              </a:rPr>
              <a:t>.</a:t>
            </a:r>
          </a:p>
          <a:p>
            <a:pPr lvl="0">
              <a:buClr>
                <a:srgbClr val="A9A57C"/>
              </a:buClr>
              <a:defRPr/>
            </a:pPr>
            <a:r>
              <a:rPr lang="en-GB" dirty="0" err="1">
                <a:solidFill>
                  <a:srgbClr val="2F2B20">
                    <a:lumMod val="75000"/>
                    <a:lumOff val="25000"/>
                  </a:srgbClr>
                </a:solidFill>
              </a:rPr>
              <a:t>Rhagoriaeth</a:t>
            </a:r>
            <a:r>
              <a:rPr lang="en-GB" dirty="0">
                <a:solidFill>
                  <a:srgbClr val="2F2B20">
                    <a:lumMod val="75000"/>
                    <a:lumOff val="25000"/>
                  </a:srgbClr>
                </a:solidFill>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mewn</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Ysgolion</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1997</a:t>
            </a:r>
          </a:p>
          <a:p>
            <a:endParaRPr lang="en-GB" dirty="0"/>
          </a:p>
        </p:txBody>
      </p:sp>
      <p:sp>
        <p:nvSpPr>
          <p:cNvPr id="4" name="Content Placeholder 3">
            <a:extLst>
              <a:ext uri="{FF2B5EF4-FFF2-40B4-BE49-F238E27FC236}">
                <a16:creationId xmlns:a16="http://schemas.microsoft.com/office/drawing/2014/main" id="{3F0414E5-AA82-402C-E944-7349DA5BF8F0}"/>
              </a:ext>
            </a:extLst>
          </p:cNvPr>
          <p:cNvSpPr>
            <a:spLocks noGrp="1"/>
          </p:cNvSpPr>
          <p:nvPr>
            <p:ph sz="half" idx="2"/>
          </p:nvPr>
        </p:nvSpPr>
        <p:spPr/>
        <p:txBody>
          <a:bodyPr/>
          <a:lstStyle/>
          <a:p>
            <a:r>
              <a:rPr lang="en-GB" dirty="0"/>
              <a:t>Advised Curriculum be “slimmed down”</a:t>
            </a:r>
          </a:p>
          <a:p>
            <a:r>
              <a:rPr lang="en-GB" dirty="0"/>
              <a:t>Government required 50% of school time to be devoted to Literacy and Numeracy.</a:t>
            </a:r>
          </a:p>
          <a:p>
            <a:r>
              <a:rPr lang="en-GB" dirty="0"/>
              <a:t>Excellence in Schools 1997</a:t>
            </a:r>
          </a:p>
        </p:txBody>
      </p:sp>
    </p:spTree>
    <p:extLst>
      <p:ext uri="{BB962C8B-B14F-4D97-AF65-F5344CB8AC3E}">
        <p14:creationId xmlns:p14="http://schemas.microsoft.com/office/powerpoint/2010/main" val="3264098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831DA-752F-08C5-F762-BF2783263E68}"/>
              </a:ext>
            </a:extLst>
          </p:cNvPr>
          <p:cNvSpPr>
            <a:spLocks noGrp="1"/>
          </p:cNvSpPr>
          <p:nvPr>
            <p:ph type="title"/>
          </p:nvPr>
        </p:nvSpPr>
        <p:spPr/>
        <p:txBody>
          <a:bodyPr/>
          <a:lstStyle/>
          <a:p>
            <a:r>
              <a:rPr lang="en-GB" dirty="0" err="1"/>
              <a:t>Strategaethau</a:t>
            </a:r>
            <a:r>
              <a:rPr lang="en-GB" dirty="0"/>
              <a:t> </a:t>
            </a:r>
            <a:r>
              <a:rPr lang="en-GB" dirty="0" err="1"/>
              <a:t>Llythrennedd</a:t>
            </a:r>
            <a:r>
              <a:rPr lang="en-GB" dirty="0"/>
              <a:t> a </a:t>
            </a:r>
            <a:r>
              <a:rPr lang="en-GB" dirty="0" err="1"/>
              <a:t>Rhifedd</a:t>
            </a:r>
            <a:r>
              <a:rPr lang="en-GB" dirty="0"/>
              <a:t> 1998 a 1999</a:t>
            </a:r>
            <a:br>
              <a:rPr lang="en-GB" dirty="0"/>
            </a:br>
            <a:r>
              <a:rPr lang="en-GB" dirty="0"/>
              <a:t> Literacy and Numeracy Strategies 1998 &amp; 1999</a:t>
            </a:r>
          </a:p>
        </p:txBody>
      </p:sp>
      <p:sp>
        <p:nvSpPr>
          <p:cNvPr id="3" name="Content Placeholder 2">
            <a:extLst>
              <a:ext uri="{FF2B5EF4-FFF2-40B4-BE49-F238E27FC236}">
                <a16:creationId xmlns:a16="http://schemas.microsoft.com/office/drawing/2014/main" id="{BAC55FED-2F12-EC87-9531-75D68A9FF12E}"/>
              </a:ext>
            </a:extLst>
          </p:cNvPr>
          <p:cNvSpPr>
            <a:spLocks noGrp="1"/>
          </p:cNvSpPr>
          <p:nvPr>
            <p:ph sz="half" idx="1"/>
          </p:nvPr>
        </p:nvSpPr>
        <p:spPr/>
        <p:txBody>
          <a:bodyPr/>
          <a:lstStyle/>
          <a:p>
            <a:pPr lvl="0">
              <a:buClr>
                <a:srgbClr val="A9A57C"/>
              </a:buClr>
              <a:defRPr/>
            </a:pPr>
            <a:r>
              <a:rPr lang="en-GB" dirty="0" err="1">
                <a:solidFill>
                  <a:srgbClr val="2F2B20">
                    <a:lumMod val="75000"/>
                    <a:lumOff val="25000"/>
                  </a:srgbClr>
                </a:solidFill>
              </a:rPr>
              <a:t>Strategaeth</a:t>
            </a:r>
            <a:r>
              <a:rPr lang="en-GB" dirty="0">
                <a:solidFill>
                  <a:srgbClr val="2F2B20">
                    <a:lumMod val="75000"/>
                    <a:lumOff val="25000"/>
                  </a:srgbClr>
                </a:solidFill>
              </a:rPr>
              <a:t> </a:t>
            </a:r>
            <a:r>
              <a:rPr lang="en-GB" dirty="0" err="1">
                <a:solidFill>
                  <a:srgbClr val="2F2B20">
                    <a:lumMod val="75000"/>
                    <a:lumOff val="25000"/>
                  </a:srgbClr>
                </a:solidFill>
              </a:rPr>
              <a:t>Llythrennedd</a:t>
            </a:r>
            <a:r>
              <a:rPr lang="en-GB" dirty="0">
                <a:solidFill>
                  <a:srgbClr val="2F2B20">
                    <a:lumMod val="75000"/>
                    <a:lumOff val="25000"/>
                  </a:srgbClr>
                </a:solidFill>
              </a:rPr>
              <a:t> </a:t>
            </a:r>
            <a:r>
              <a:rPr lang="en-GB" dirty="0" err="1">
                <a:solidFill>
                  <a:srgbClr val="2F2B20">
                    <a:lumMod val="75000"/>
                    <a:lumOff val="25000"/>
                  </a:srgbClr>
                </a:solidFill>
              </a:rPr>
              <a:t>Genedlaethol</a:t>
            </a:r>
            <a:endParaRPr lang="en-GB" dirty="0">
              <a:solidFill>
                <a:srgbClr val="2F2B20">
                  <a:lumMod val="75000"/>
                  <a:lumOff val="25000"/>
                </a:srgbClr>
              </a:solidFill>
            </a:endParaRPr>
          </a:p>
          <a:p>
            <a:pPr lvl="0">
              <a:buClr>
                <a:srgbClr val="A9A57C"/>
              </a:buClr>
              <a:defRPr/>
            </a:pPr>
            <a:r>
              <a:rPr lang="en-GB" dirty="0" err="1">
                <a:solidFill>
                  <a:srgbClr val="2F2B20">
                    <a:lumMod val="75000"/>
                    <a:lumOff val="25000"/>
                  </a:srgbClr>
                </a:solidFill>
              </a:rPr>
              <a:t>Strategaeth</a:t>
            </a:r>
            <a:r>
              <a:rPr lang="en-GB" dirty="0">
                <a:solidFill>
                  <a:srgbClr val="2F2B20">
                    <a:lumMod val="75000"/>
                    <a:lumOff val="25000"/>
                  </a:srgbClr>
                </a:solidFill>
              </a:rPr>
              <a:t> </a:t>
            </a:r>
            <a:r>
              <a:rPr lang="en-GB" dirty="0" err="1">
                <a:solidFill>
                  <a:srgbClr val="2F2B20">
                    <a:lumMod val="75000"/>
                    <a:lumOff val="25000"/>
                  </a:srgbClr>
                </a:solidFill>
              </a:rPr>
              <a:t>Rhifedd</a:t>
            </a:r>
            <a:r>
              <a:rPr lang="en-GB" dirty="0">
                <a:solidFill>
                  <a:srgbClr val="2F2B20">
                    <a:lumMod val="75000"/>
                    <a:lumOff val="25000"/>
                  </a:srgbClr>
                </a:solidFill>
              </a:rPr>
              <a:t> </a:t>
            </a:r>
            <a:r>
              <a:rPr lang="en-GB" dirty="0" err="1">
                <a:solidFill>
                  <a:srgbClr val="2F2B20">
                    <a:lumMod val="75000"/>
                    <a:lumOff val="25000"/>
                  </a:srgbClr>
                </a:solidFill>
              </a:rPr>
              <a:t>Genedlaethol</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lvl="0">
              <a:buClr>
                <a:srgbClr val="A9A57C"/>
              </a:buClr>
              <a:defRPr/>
            </a:pPr>
            <a:r>
              <a:rPr lang="en-GB" dirty="0" err="1">
                <a:solidFill>
                  <a:srgbClr val="2F2B20">
                    <a:lumMod val="75000"/>
                    <a:lumOff val="25000"/>
                  </a:srgbClr>
                </a:solidFill>
              </a:rPr>
              <a:t>Cyflwynwyd</a:t>
            </a:r>
            <a:r>
              <a:rPr lang="en-GB" dirty="0">
                <a:solidFill>
                  <a:srgbClr val="2F2B20">
                    <a:lumMod val="75000"/>
                    <a:lumOff val="25000"/>
                  </a:srgbClr>
                </a:solidFill>
              </a:rPr>
              <a:t> </a:t>
            </a:r>
            <a:r>
              <a:rPr lang="en-GB" dirty="0" err="1">
                <a:solidFill>
                  <a:srgbClr val="2F2B20">
                    <a:lumMod val="75000"/>
                    <a:lumOff val="25000"/>
                  </a:srgbClr>
                </a:solidFill>
              </a:rPr>
              <a:t>Targedau</a:t>
            </a:r>
            <a:r>
              <a:rPr lang="en-GB" dirty="0">
                <a:solidFill>
                  <a:srgbClr val="2F2B20">
                    <a:lumMod val="75000"/>
                    <a:lumOff val="25000"/>
                  </a:srgbClr>
                </a:solidFill>
              </a:rPr>
              <a:t> </a:t>
            </a:r>
            <a:r>
              <a:rPr lang="en-GB" dirty="0" err="1">
                <a:solidFill>
                  <a:srgbClr val="2F2B20">
                    <a:lumMod val="75000"/>
                    <a:lumOff val="25000"/>
                  </a:srgbClr>
                </a:solidFill>
              </a:rPr>
              <a:t>Dysgu</a:t>
            </a:r>
            <a:r>
              <a:rPr lang="en-GB" dirty="0">
                <a:solidFill>
                  <a:srgbClr val="2F2B20">
                    <a:lumMod val="75000"/>
                    <a:lumOff val="25000"/>
                  </a:srgbClr>
                </a:solidFill>
              </a:rPr>
              <a:t> </a:t>
            </a:r>
            <a:r>
              <a:rPr lang="en-GB" dirty="0" err="1">
                <a:solidFill>
                  <a:srgbClr val="2F2B20">
                    <a:lumMod val="75000"/>
                    <a:lumOff val="25000"/>
                  </a:srgbClr>
                </a:solidFill>
              </a:rPr>
              <a:t>Cenedlaethol</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endParaRPr lang="en-GB" dirty="0"/>
          </a:p>
        </p:txBody>
      </p:sp>
      <p:sp>
        <p:nvSpPr>
          <p:cNvPr id="4" name="Content Placeholder 3">
            <a:extLst>
              <a:ext uri="{FF2B5EF4-FFF2-40B4-BE49-F238E27FC236}">
                <a16:creationId xmlns:a16="http://schemas.microsoft.com/office/drawing/2014/main" id="{CC8A2C9D-C4BB-8070-CA88-5E347378AE9B}"/>
              </a:ext>
            </a:extLst>
          </p:cNvPr>
          <p:cNvSpPr>
            <a:spLocks noGrp="1"/>
          </p:cNvSpPr>
          <p:nvPr>
            <p:ph sz="half" idx="2"/>
          </p:nvPr>
        </p:nvSpPr>
        <p:spPr/>
        <p:txBody>
          <a:bodyPr/>
          <a:lstStyle/>
          <a:p>
            <a:r>
              <a:rPr lang="en-GB" dirty="0"/>
              <a:t>The National Literacy Strategy</a:t>
            </a:r>
          </a:p>
          <a:p>
            <a:r>
              <a:rPr lang="en-GB" dirty="0"/>
              <a:t>The National Numeracy Strategy</a:t>
            </a:r>
          </a:p>
          <a:p>
            <a:r>
              <a:rPr lang="en-GB" dirty="0"/>
              <a:t>National Learning Targets were introduced</a:t>
            </a:r>
          </a:p>
        </p:txBody>
      </p:sp>
    </p:spTree>
    <p:extLst>
      <p:ext uri="{BB962C8B-B14F-4D97-AF65-F5344CB8AC3E}">
        <p14:creationId xmlns:p14="http://schemas.microsoft.com/office/powerpoint/2010/main" val="3754072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omplex maths formulae on a blackboard">
            <a:extLst>
              <a:ext uri="{FF2B5EF4-FFF2-40B4-BE49-F238E27FC236}">
                <a16:creationId xmlns:a16="http://schemas.microsoft.com/office/drawing/2014/main" id="{14ED2397-EC22-B105-3362-B8BF0AA9A5F4}"/>
              </a:ext>
            </a:extLst>
          </p:cNvPr>
          <p:cNvPicPr>
            <a:picLocks noChangeAspect="1"/>
          </p:cNvPicPr>
          <p:nvPr/>
        </p:nvPicPr>
        <p:blipFill rotWithShape="1">
          <a:blip r:embed="rId2">
            <a:alphaModFix amt="35000"/>
          </a:blip>
          <a:srcRect t="18208" b="4737"/>
          <a:stretch/>
        </p:blipFill>
        <p:spPr>
          <a:xfrm>
            <a:off x="20" y="10"/>
            <a:ext cx="12191980" cy="6857990"/>
          </a:xfrm>
          <a:prstGeom prst="rect">
            <a:avLst/>
          </a:prstGeom>
        </p:spPr>
      </p:pic>
      <p:sp>
        <p:nvSpPr>
          <p:cNvPr id="2" name="Title 1">
            <a:extLst>
              <a:ext uri="{FF2B5EF4-FFF2-40B4-BE49-F238E27FC236}">
                <a16:creationId xmlns:a16="http://schemas.microsoft.com/office/drawing/2014/main" id="{6B31D0B9-8EDC-78BB-41D7-62A7EAA5A024}"/>
              </a:ext>
            </a:extLst>
          </p:cNvPr>
          <p:cNvSpPr>
            <a:spLocks noGrp="1"/>
          </p:cNvSpPr>
          <p:nvPr>
            <p:ph type="title"/>
          </p:nvPr>
        </p:nvSpPr>
        <p:spPr>
          <a:xfrm>
            <a:off x="1069848" y="1298448"/>
            <a:ext cx="7315200" cy="3255264"/>
          </a:xfrm>
        </p:spPr>
        <p:txBody>
          <a:bodyPr vert="horz" lIns="91440" tIns="45720" rIns="91440" bIns="45720" rtlCol="0" anchor="b">
            <a:normAutofit/>
          </a:bodyPr>
          <a:lstStyle/>
          <a:p>
            <a:r>
              <a:rPr lang="en-US" dirty="0">
                <a:solidFill>
                  <a:schemeClr val="tx1"/>
                </a:solidFill>
              </a:rPr>
              <a:t>Y </a:t>
            </a:r>
            <a:r>
              <a:rPr lang="en-US" dirty="0" err="1">
                <a:solidFill>
                  <a:schemeClr val="tx1"/>
                </a:solidFill>
              </a:rPr>
              <a:t>Persbectif</a:t>
            </a:r>
            <a:r>
              <a:rPr lang="en-US" dirty="0">
                <a:solidFill>
                  <a:schemeClr val="tx1"/>
                </a:solidFill>
              </a:rPr>
              <a:t> </a:t>
            </a:r>
            <a:r>
              <a:rPr lang="en-US" dirty="0" err="1">
                <a:solidFill>
                  <a:schemeClr val="tx1"/>
                </a:solidFill>
              </a:rPr>
              <a:t>Cymreig</a:t>
            </a:r>
            <a:br>
              <a:rPr lang="en-US" dirty="0">
                <a:solidFill>
                  <a:schemeClr val="tx1"/>
                </a:solidFill>
              </a:rPr>
            </a:br>
            <a:r>
              <a:rPr lang="en-US" dirty="0">
                <a:solidFill>
                  <a:schemeClr val="tx1"/>
                </a:solidFill>
              </a:rPr>
              <a:t>The Welsh Perspective</a:t>
            </a:r>
          </a:p>
        </p:txBody>
      </p:sp>
      <p:sp>
        <p:nvSpPr>
          <p:cNvPr id="5" name="Text Placeholder 4">
            <a:extLst>
              <a:ext uri="{FF2B5EF4-FFF2-40B4-BE49-F238E27FC236}">
                <a16:creationId xmlns:a16="http://schemas.microsoft.com/office/drawing/2014/main" id="{37085BF9-79A9-2B96-DF90-2EBE815D5CB3}"/>
              </a:ext>
            </a:extLst>
          </p:cNvPr>
          <p:cNvSpPr>
            <a:spLocks noGrp="1"/>
          </p:cNvSpPr>
          <p:nvPr>
            <p:ph type="body" idx="1"/>
          </p:nvPr>
        </p:nvSpPr>
        <p:spPr>
          <a:xfrm>
            <a:off x="1100015" y="4670246"/>
            <a:ext cx="7315200" cy="914400"/>
          </a:xfrm>
        </p:spPr>
        <p:txBody>
          <a:bodyPr vert="horz" lIns="91440" tIns="45720" rIns="91440" bIns="45720" rtlCol="0" anchor="t">
            <a:normAutofit/>
          </a:bodyPr>
          <a:lstStyle/>
          <a:p>
            <a:r>
              <a:rPr lang="en-US" dirty="0" err="1">
                <a:solidFill>
                  <a:schemeClr val="tx1"/>
                </a:solidFill>
              </a:rPr>
              <a:t>Llythrennedd</a:t>
            </a:r>
            <a:r>
              <a:rPr lang="en-US" dirty="0">
                <a:solidFill>
                  <a:schemeClr val="tx1"/>
                </a:solidFill>
              </a:rPr>
              <a:t> a </a:t>
            </a:r>
            <a:r>
              <a:rPr lang="en-US" dirty="0" err="1">
                <a:solidFill>
                  <a:schemeClr val="tx1"/>
                </a:solidFill>
              </a:rPr>
              <a:t>Rhifedd</a:t>
            </a:r>
            <a:r>
              <a:rPr lang="en-US" dirty="0">
                <a:solidFill>
                  <a:schemeClr val="tx1"/>
                </a:solidFill>
              </a:rPr>
              <a:t> </a:t>
            </a:r>
            <a:r>
              <a:rPr lang="en-US" dirty="0" err="1">
                <a:solidFill>
                  <a:schemeClr val="tx1"/>
                </a:solidFill>
              </a:rPr>
              <a:t>mewn</a:t>
            </a:r>
            <a:r>
              <a:rPr lang="en-US" dirty="0">
                <a:solidFill>
                  <a:schemeClr val="tx1"/>
                </a:solidFill>
              </a:rPr>
              <a:t> </a:t>
            </a:r>
            <a:r>
              <a:rPr lang="en-US" dirty="0" err="1">
                <a:solidFill>
                  <a:schemeClr val="tx1"/>
                </a:solidFill>
              </a:rPr>
              <a:t>amgylchedd</a:t>
            </a:r>
            <a:r>
              <a:rPr lang="en-US" dirty="0">
                <a:solidFill>
                  <a:schemeClr val="tx1"/>
                </a:solidFill>
              </a:rPr>
              <a:t> </a:t>
            </a:r>
            <a:r>
              <a:rPr lang="en-US" dirty="0" err="1">
                <a:solidFill>
                  <a:schemeClr val="tx1"/>
                </a:solidFill>
              </a:rPr>
              <a:t>ôl-ddatganoli</a:t>
            </a:r>
            <a:r>
              <a:rPr lang="en-US" dirty="0">
                <a:solidFill>
                  <a:schemeClr val="tx1"/>
                </a:solidFill>
              </a:rPr>
              <a:t>. Literacy and Numeracy in a post devolution environment.</a:t>
            </a:r>
          </a:p>
        </p:txBody>
      </p:sp>
    </p:spTree>
    <p:extLst>
      <p:ext uri="{BB962C8B-B14F-4D97-AF65-F5344CB8AC3E}">
        <p14:creationId xmlns:p14="http://schemas.microsoft.com/office/powerpoint/2010/main" val="292957825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F858-A3C8-D449-B199-EC067E3C0356}"/>
              </a:ext>
            </a:extLst>
          </p:cNvPr>
          <p:cNvSpPr>
            <a:spLocks noGrp="1"/>
          </p:cNvSpPr>
          <p:nvPr>
            <p:ph type="title"/>
          </p:nvPr>
        </p:nvSpPr>
        <p:spPr>
          <a:xfrm>
            <a:off x="252919" y="1123837"/>
            <a:ext cx="2947482" cy="4601183"/>
          </a:xfrm>
        </p:spPr>
        <p:txBody>
          <a:bodyPr>
            <a:normAutofit/>
          </a:bodyPr>
          <a:lstStyle/>
          <a:p>
            <a:r>
              <a:rPr lang="en-GB" dirty="0" err="1"/>
              <a:t>Blaenoriaeth</a:t>
            </a:r>
            <a:r>
              <a:rPr lang="en-GB" dirty="0"/>
              <a:t> </a:t>
            </a:r>
            <a:r>
              <a:rPr lang="en-GB" dirty="0" err="1"/>
              <a:t>Genedlaethol</a:t>
            </a:r>
            <a:r>
              <a:rPr lang="en-GB" dirty="0"/>
              <a:t>? </a:t>
            </a:r>
            <a:br>
              <a:rPr lang="en-GB" dirty="0"/>
            </a:br>
            <a:r>
              <a:rPr lang="en-GB" dirty="0"/>
              <a:t>A National Priority?</a:t>
            </a:r>
          </a:p>
        </p:txBody>
      </p:sp>
      <p:sp>
        <p:nvSpPr>
          <p:cNvPr id="3" name="Content Placeholder 2">
            <a:extLst>
              <a:ext uri="{FF2B5EF4-FFF2-40B4-BE49-F238E27FC236}">
                <a16:creationId xmlns:a16="http://schemas.microsoft.com/office/drawing/2014/main" id="{00B02CB6-8DC4-3BB4-0827-77514FF645C3}"/>
              </a:ext>
            </a:extLst>
          </p:cNvPr>
          <p:cNvSpPr>
            <a:spLocks noGrp="1"/>
          </p:cNvSpPr>
          <p:nvPr>
            <p:ph sz="half" idx="1"/>
          </p:nvPr>
        </p:nvSpPr>
        <p:spPr>
          <a:xfrm>
            <a:off x="3867912" y="868680"/>
            <a:ext cx="3474720" cy="5120640"/>
          </a:xfrm>
        </p:spPr>
        <p:txBody>
          <a:bodyPr vert="horz" lIns="91440" tIns="45720" rIns="91440" bIns="45720" rtlCol="0" anchor="t">
            <a:normAutofit/>
          </a:bodyPr>
          <a:lstStyle/>
          <a:p>
            <a:r>
              <a:rPr lang="en-GB" dirty="0" err="1"/>
              <a:t>Ar</a:t>
            </a:r>
            <a:r>
              <a:rPr lang="en-GB" dirty="0"/>
              <a:t> draws y DU, </a:t>
            </a:r>
            <a:r>
              <a:rPr lang="en-GB" dirty="0" err="1"/>
              <a:t>mae</a:t>
            </a:r>
            <a:r>
              <a:rPr lang="en-GB" dirty="0"/>
              <a:t> </a:t>
            </a:r>
            <a:r>
              <a:rPr lang="en-GB" dirty="0" err="1"/>
              <a:t>rhyw</a:t>
            </a:r>
            <a:r>
              <a:rPr lang="en-GB" dirty="0"/>
              <a:t> 1 o bob 6 </a:t>
            </a:r>
            <a:r>
              <a:rPr lang="en-GB" dirty="0" err="1"/>
              <a:t>oedolyn</a:t>
            </a:r>
            <a:r>
              <a:rPr lang="en-GB" dirty="0"/>
              <a:t> </a:t>
            </a:r>
            <a:r>
              <a:rPr lang="en-GB" dirty="0" err="1"/>
              <a:t>yn</a:t>
            </a:r>
            <a:r>
              <a:rPr lang="en-GB" dirty="0"/>
              <a:t> dal </a:t>
            </a:r>
            <a:r>
              <a:rPr lang="en-GB" dirty="0" err="1"/>
              <a:t>i</a:t>
            </a:r>
            <a:r>
              <a:rPr lang="en-GB" dirty="0"/>
              <a:t> </a:t>
            </a:r>
            <a:r>
              <a:rPr lang="en-GB" dirty="0" err="1"/>
              <a:t>gael</a:t>
            </a:r>
            <a:r>
              <a:rPr lang="en-GB" dirty="0"/>
              <a:t> </a:t>
            </a:r>
            <a:r>
              <a:rPr lang="en-GB" dirty="0" err="1"/>
              <a:t>trafferth</a:t>
            </a:r>
            <a:r>
              <a:rPr lang="en-GB" dirty="0"/>
              <a:t> </a:t>
            </a:r>
            <a:r>
              <a:rPr lang="en-GB" dirty="0" err="1"/>
              <a:t>gyda</a:t>
            </a:r>
            <a:r>
              <a:rPr lang="en-GB" dirty="0"/>
              <a:t> </a:t>
            </a:r>
            <a:r>
              <a:rPr lang="en-GB" dirty="0" err="1"/>
              <a:t>darllen</a:t>
            </a:r>
            <a:r>
              <a:rPr lang="en-GB" dirty="0"/>
              <a:t> ac </a:t>
            </a:r>
            <a:r>
              <a:rPr lang="en-GB" dirty="0" err="1"/>
              <a:t>ysgrifennu</a:t>
            </a:r>
            <a:r>
              <a:rPr lang="en-GB" dirty="0"/>
              <a:t>; </a:t>
            </a:r>
            <a:r>
              <a:rPr lang="en-GB" dirty="0" err="1"/>
              <a:t>yng</a:t>
            </a:r>
            <a:r>
              <a:rPr lang="en-GB" dirty="0"/>
              <a:t> </a:t>
            </a:r>
            <a:r>
              <a:rPr lang="en-GB" dirty="0" err="1"/>
              <a:t>Nghymru</a:t>
            </a:r>
            <a:r>
              <a:rPr lang="en-GB" dirty="0"/>
              <a:t> </a:t>
            </a:r>
            <a:r>
              <a:rPr lang="en-GB" dirty="0" err="1"/>
              <a:t>mae</a:t>
            </a:r>
            <a:r>
              <a:rPr lang="en-GB" dirty="0"/>
              <a:t> 12 y cant o </a:t>
            </a:r>
            <a:r>
              <a:rPr lang="en-GB" dirty="0" err="1"/>
              <a:t>boblogaeth</a:t>
            </a:r>
            <a:r>
              <a:rPr lang="en-GB" dirty="0"/>
              <a:t> Cymru </a:t>
            </a:r>
            <a:r>
              <a:rPr lang="en-GB" dirty="0" err="1"/>
              <a:t>wedi</a:t>
            </a:r>
            <a:r>
              <a:rPr lang="en-GB" dirty="0"/>
              <a:t> </a:t>
            </a:r>
            <a:r>
              <a:rPr lang="en-GB" dirty="0" err="1"/>
              <a:t>methu</a:t>
            </a:r>
            <a:r>
              <a:rPr lang="en-GB" dirty="0"/>
              <a:t> â </a:t>
            </a:r>
            <a:r>
              <a:rPr lang="en-GB" dirty="0" err="1"/>
              <a:t>chyrraedd</a:t>
            </a:r>
            <a:r>
              <a:rPr lang="en-GB" dirty="0"/>
              <a:t> </a:t>
            </a:r>
            <a:r>
              <a:rPr lang="en-GB" dirty="0" err="1"/>
              <a:t>Lefel</a:t>
            </a:r>
            <a:r>
              <a:rPr lang="en-GB" dirty="0"/>
              <a:t> 1 o ran </a:t>
            </a:r>
            <a:r>
              <a:rPr lang="en-GB" dirty="0" err="1"/>
              <a:t>sgiliau</a:t>
            </a:r>
            <a:r>
              <a:rPr lang="en-GB" dirty="0"/>
              <a:t> </a:t>
            </a:r>
            <a:r>
              <a:rPr lang="en-GB" dirty="0" err="1"/>
              <a:t>llythrennedd</a:t>
            </a:r>
            <a:r>
              <a:rPr lang="en-GB" dirty="0"/>
              <a:t> </a:t>
            </a:r>
            <a:r>
              <a:rPr lang="en-GB" dirty="0" err="1"/>
              <a:t>sylfaenol</a:t>
            </a:r>
            <a:r>
              <a:rPr lang="en-GB" dirty="0"/>
              <a:t>, </a:t>
            </a:r>
            <a:r>
              <a:rPr lang="en-GB" dirty="0" err="1"/>
              <a:t>gyda</a:t>
            </a:r>
            <a:r>
              <a:rPr lang="en-GB" dirty="0"/>
              <a:t> </a:t>
            </a:r>
            <a:r>
              <a:rPr lang="en-GB" dirty="0" err="1"/>
              <a:t>phobl</a:t>
            </a:r>
            <a:r>
              <a:rPr lang="en-GB" dirty="0"/>
              <a:t> </a:t>
            </a:r>
            <a:r>
              <a:rPr lang="en-GB" dirty="0" err="1"/>
              <a:t>dros</a:t>
            </a:r>
            <a:r>
              <a:rPr lang="en-GB" dirty="0"/>
              <a:t> 55 </a:t>
            </a:r>
            <a:r>
              <a:rPr lang="en-GB" dirty="0" err="1"/>
              <a:t>oed</a:t>
            </a:r>
            <a:r>
              <a:rPr lang="en-GB" dirty="0"/>
              <a:t> </a:t>
            </a:r>
            <a:r>
              <a:rPr lang="en-GB" dirty="0" err="1"/>
              <a:t>yn</a:t>
            </a:r>
            <a:r>
              <a:rPr lang="en-GB" dirty="0"/>
              <a:t> </a:t>
            </a:r>
            <a:r>
              <a:rPr lang="en-GB" dirty="0" err="1"/>
              <a:t>wynebu</a:t>
            </a:r>
            <a:r>
              <a:rPr lang="en-GB" dirty="0"/>
              <a:t> </a:t>
            </a:r>
            <a:r>
              <a:rPr lang="en-GB" dirty="0" err="1"/>
              <a:t>heriau</a:t>
            </a:r>
            <a:r>
              <a:rPr lang="en-GB" dirty="0"/>
              <a:t> </a:t>
            </a:r>
            <a:r>
              <a:rPr lang="en-GB" dirty="0" err="1"/>
              <a:t>mwy</a:t>
            </a:r>
            <a:r>
              <a:rPr lang="en-GB" dirty="0"/>
              <a:t> </a:t>
            </a:r>
            <a:r>
              <a:rPr lang="en-GB" dirty="0" err="1"/>
              <a:t>na'r</a:t>
            </a:r>
            <a:r>
              <a:rPr lang="en-GB" dirty="0"/>
              <a:t> </a:t>
            </a:r>
            <a:r>
              <a:rPr lang="en-GB" dirty="0" err="1"/>
              <a:t>cyffredin</a:t>
            </a:r>
            <a:r>
              <a:rPr lang="en-GB" dirty="0"/>
              <a:t>.</a:t>
            </a:r>
          </a:p>
          <a:p>
            <a:r>
              <a:rPr lang="en-GB" dirty="0" err="1"/>
              <a:t>Comisiynydd</a:t>
            </a:r>
            <a:r>
              <a:rPr lang="en-GB" dirty="0"/>
              <a:t> </a:t>
            </a:r>
            <a:r>
              <a:rPr lang="en-GB" dirty="0" err="1"/>
              <a:t>Cenedlaethau'r</a:t>
            </a:r>
            <a:r>
              <a:rPr lang="en-GB" dirty="0"/>
              <a:t> </a:t>
            </a:r>
            <a:r>
              <a:rPr lang="en-GB" dirty="0" err="1"/>
              <a:t>Dyfodol</a:t>
            </a:r>
            <a:r>
              <a:rPr lang="en-GB" dirty="0"/>
              <a:t> Cymru (2023) </a:t>
            </a:r>
          </a:p>
          <a:p>
            <a:endParaRPr lang="en-GB" dirty="0"/>
          </a:p>
        </p:txBody>
      </p:sp>
      <p:sp>
        <p:nvSpPr>
          <p:cNvPr id="4" name="Content Placeholder 3">
            <a:extLst>
              <a:ext uri="{FF2B5EF4-FFF2-40B4-BE49-F238E27FC236}">
                <a16:creationId xmlns:a16="http://schemas.microsoft.com/office/drawing/2014/main" id="{CC4F91C9-9FD9-F4AA-2C87-3845A406FCB7}"/>
              </a:ext>
            </a:extLst>
          </p:cNvPr>
          <p:cNvSpPr>
            <a:spLocks noGrp="1"/>
          </p:cNvSpPr>
          <p:nvPr>
            <p:ph sz="half" idx="2"/>
          </p:nvPr>
        </p:nvSpPr>
        <p:spPr>
          <a:xfrm>
            <a:off x="7818120" y="868680"/>
            <a:ext cx="3474720" cy="5120640"/>
          </a:xfrm>
        </p:spPr>
        <p:txBody>
          <a:bodyPr vert="horz" lIns="91440" tIns="45720" rIns="91440" bIns="45720" rtlCol="0" anchor="t">
            <a:noAutofit/>
          </a:bodyPr>
          <a:lstStyle/>
          <a:p>
            <a:r>
              <a:rPr lang="en-GB"/>
              <a:t>Across the UK, around 1 in 6 adults still struggle with reading and writing; in Wales 12 per cent of the Welsh population has not reach Level 1 of basic literacy skills, with over 55’s facing greater than average challenges.</a:t>
            </a:r>
          </a:p>
          <a:p>
            <a:r>
              <a:rPr lang="en-GB"/>
              <a:t>Future Generations Commissioner for Wales, (2023)</a:t>
            </a:r>
          </a:p>
        </p:txBody>
      </p:sp>
    </p:spTree>
    <p:extLst>
      <p:ext uri="{BB962C8B-B14F-4D97-AF65-F5344CB8AC3E}">
        <p14:creationId xmlns:p14="http://schemas.microsoft.com/office/powerpoint/2010/main" val="2789826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A tree with letters and numbers&#10;&#10;Description automatically generated">
            <a:extLst>
              <a:ext uri="{FF2B5EF4-FFF2-40B4-BE49-F238E27FC236}">
                <a16:creationId xmlns:a16="http://schemas.microsoft.com/office/drawing/2014/main" id="{E06A08E2-CCF4-547D-48EB-3AE5C2DBE08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27688" y="5078991"/>
            <a:ext cx="1741600" cy="1779009"/>
          </a:xfrm>
          <a:prstGeom prst="rect">
            <a:avLst/>
          </a:prstGeom>
        </p:spPr>
      </p:pic>
      <p:sp>
        <p:nvSpPr>
          <p:cNvPr id="2" name="Title 1">
            <a:extLst>
              <a:ext uri="{FF2B5EF4-FFF2-40B4-BE49-F238E27FC236}">
                <a16:creationId xmlns:a16="http://schemas.microsoft.com/office/drawing/2014/main" id="{B7F4E9D0-0673-D82A-B470-012247DFDFBD}"/>
              </a:ext>
            </a:extLst>
          </p:cNvPr>
          <p:cNvSpPr>
            <a:spLocks noGrp="1"/>
          </p:cNvSpPr>
          <p:nvPr>
            <p:ph type="title"/>
          </p:nvPr>
        </p:nvSpPr>
        <p:spPr/>
        <p:txBody>
          <a:bodyPr/>
          <a:lstStyle/>
          <a:p>
            <a:r>
              <a:rPr lang="en-GB" dirty="0" err="1"/>
              <a:t>O’r</a:t>
            </a:r>
            <a:r>
              <a:rPr lang="en-GB" dirty="0"/>
              <a:t> 3R </a:t>
            </a:r>
            <a:r>
              <a:rPr lang="en-GB" dirty="0" err="1"/>
              <a:t>i’r</a:t>
            </a:r>
            <a:r>
              <a:rPr lang="en-GB" dirty="0"/>
              <a:t> </a:t>
            </a:r>
            <a:r>
              <a:rPr lang="en-GB" dirty="0" err="1"/>
              <a:t>FfLlRh</a:t>
            </a:r>
            <a:r>
              <a:rPr lang="en-GB" dirty="0"/>
              <a:t> / </a:t>
            </a:r>
            <a:br>
              <a:rPr lang="en-GB" dirty="0"/>
            </a:br>
            <a:r>
              <a:rPr lang="en-GB" dirty="0"/>
              <a:t>From 3Rs to the LNF</a:t>
            </a:r>
          </a:p>
        </p:txBody>
      </p:sp>
      <p:sp>
        <p:nvSpPr>
          <p:cNvPr id="3" name="Content Placeholder 2">
            <a:extLst>
              <a:ext uri="{FF2B5EF4-FFF2-40B4-BE49-F238E27FC236}">
                <a16:creationId xmlns:a16="http://schemas.microsoft.com/office/drawing/2014/main" id="{6879FC5C-15B2-09A6-73FE-F11E444DDADA}"/>
              </a:ext>
            </a:extLst>
          </p:cNvPr>
          <p:cNvSpPr>
            <a:spLocks noGrp="1"/>
          </p:cNvSpPr>
          <p:nvPr>
            <p:ph sz="half" idx="1"/>
          </p:nvPr>
        </p:nvSpPr>
        <p:spPr/>
        <p:txBody>
          <a:bodyPr>
            <a:noAutofit/>
          </a:bodyPr>
          <a:lstStyle/>
          <a:p>
            <a:r>
              <a:rPr lang="en-GB" sz="1900" dirty="0"/>
              <a:t>2008 – </a:t>
            </a:r>
            <a:r>
              <a:rPr lang="en-GB" sz="1900" dirty="0" err="1"/>
              <a:t>cyflwyno'r</a:t>
            </a:r>
            <a:r>
              <a:rPr lang="en-GB" sz="1900" dirty="0"/>
              <a:t> </a:t>
            </a:r>
            <a:r>
              <a:rPr lang="en-GB" sz="1900" dirty="0" err="1"/>
              <a:t>Fframwaith</a:t>
            </a:r>
            <a:r>
              <a:rPr lang="en-GB" sz="1900" dirty="0"/>
              <a:t> </a:t>
            </a:r>
            <a:r>
              <a:rPr lang="en-GB" sz="1900" dirty="0" err="1"/>
              <a:t>Sgiliau</a:t>
            </a:r>
            <a:r>
              <a:rPr lang="en-GB" sz="1900" dirty="0"/>
              <a:t> </a:t>
            </a:r>
            <a:r>
              <a:rPr lang="en-GB" sz="1900" dirty="0" err="1"/>
              <a:t>anstatudol</a:t>
            </a:r>
            <a:r>
              <a:rPr lang="en-GB" sz="1900" dirty="0"/>
              <a:t> </a:t>
            </a:r>
            <a:r>
              <a:rPr lang="en-GB" sz="1900" dirty="0" err="1"/>
              <a:t>yng</a:t>
            </a:r>
            <a:r>
              <a:rPr lang="en-GB" sz="1900" dirty="0"/>
              <a:t> </a:t>
            </a:r>
            <a:r>
              <a:rPr lang="en-GB" sz="1900" dirty="0" err="1"/>
              <a:t>Nghymru</a:t>
            </a:r>
            <a:endParaRPr lang="en-GB" sz="1900" dirty="0"/>
          </a:p>
          <a:p>
            <a:r>
              <a:rPr lang="en-GB" sz="1900" dirty="0"/>
              <a:t>2010 – </a:t>
            </a:r>
            <a:r>
              <a:rPr lang="en-GB" sz="1900" dirty="0" err="1"/>
              <a:t>Llywodraeth</a:t>
            </a:r>
            <a:r>
              <a:rPr lang="en-GB" sz="1900" dirty="0"/>
              <a:t> Cymru </a:t>
            </a:r>
            <a:r>
              <a:rPr lang="en-GB" sz="1900" dirty="0" err="1"/>
              <a:t>yn</a:t>
            </a:r>
            <a:r>
              <a:rPr lang="en-GB" sz="1900" dirty="0"/>
              <a:t> </a:t>
            </a:r>
            <a:r>
              <a:rPr lang="en-GB" sz="1900" dirty="0" err="1"/>
              <a:t>cyflwyno</a:t>
            </a:r>
            <a:r>
              <a:rPr lang="en-GB" sz="1900" dirty="0"/>
              <a:t> </a:t>
            </a:r>
            <a:r>
              <a:rPr lang="en-GB" sz="1900" dirty="0" err="1"/>
              <a:t>tair</a:t>
            </a:r>
            <a:r>
              <a:rPr lang="en-GB" sz="1900" dirty="0"/>
              <a:t> </a:t>
            </a:r>
            <a:r>
              <a:rPr lang="en-GB" sz="1900" dirty="0" err="1"/>
              <a:t>blaenoriaeth</a:t>
            </a:r>
            <a:r>
              <a:rPr lang="en-GB" sz="1900" dirty="0"/>
              <a:t> </a:t>
            </a:r>
            <a:r>
              <a:rPr lang="en-GB" sz="1900" dirty="0" err="1"/>
              <a:t>allweddol</a:t>
            </a:r>
            <a:r>
              <a:rPr lang="en-GB" sz="1900" dirty="0"/>
              <a:t>:</a:t>
            </a:r>
          </a:p>
          <a:p>
            <a:pPr lvl="1"/>
            <a:r>
              <a:rPr lang="en-GB" sz="1900" dirty="0" err="1"/>
              <a:t>Llythrennedd</a:t>
            </a:r>
            <a:endParaRPr lang="en-GB" sz="1900" dirty="0"/>
          </a:p>
          <a:p>
            <a:pPr lvl="1"/>
            <a:r>
              <a:rPr lang="en-GB" sz="1900" dirty="0" err="1"/>
              <a:t>Rhifedd</a:t>
            </a:r>
            <a:r>
              <a:rPr lang="en-GB" sz="1900" dirty="0"/>
              <a:t> </a:t>
            </a:r>
          </a:p>
          <a:p>
            <a:pPr lvl="1"/>
            <a:r>
              <a:rPr lang="en-GB" sz="1900" dirty="0" err="1"/>
              <a:t>Taclo</a:t>
            </a:r>
            <a:r>
              <a:rPr lang="en-GB" sz="1900" dirty="0"/>
              <a:t> </a:t>
            </a:r>
            <a:r>
              <a:rPr lang="en-GB" sz="1900" dirty="0" err="1"/>
              <a:t>effaith</a:t>
            </a:r>
            <a:r>
              <a:rPr lang="en-GB" sz="1900" dirty="0"/>
              <a:t> </a:t>
            </a:r>
            <a:r>
              <a:rPr lang="en-GB" sz="1900" dirty="0" err="1"/>
              <a:t>tlodi</a:t>
            </a:r>
            <a:r>
              <a:rPr lang="en-GB" sz="1900" dirty="0"/>
              <a:t> </a:t>
            </a:r>
            <a:r>
              <a:rPr lang="en-GB" sz="1900" dirty="0" err="1"/>
              <a:t>ar</a:t>
            </a:r>
            <a:r>
              <a:rPr lang="en-GB" sz="1900" dirty="0"/>
              <a:t> </a:t>
            </a:r>
            <a:r>
              <a:rPr lang="en-GB" sz="1900" dirty="0" err="1"/>
              <a:t>gyrhaeddiad</a:t>
            </a:r>
            <a:endParaRPr lang="en-GB" sz="1900" dirty="0"/>
          </a:p>
          <a:p>
            <a:r>
              <a:rPr lang="en-GB" sz="1900" dirty="0"/>
              <a:t>Medi 2013 – </a:t>
            </a:r>
            <a:r>
              <a:rPr lang="en-GB" sz="1900" dirty="0" err="1"/>
              <a:t>cyflwyno'r</a:t>
            </a:r>
            <a:r>
              <a:rPr lang="en-GB" sz="1900" dirty="0"/>
              <a:t> </a:t>
            </a:r>
            <a:r>
              <a:rPr lang="en-GB" sz="1900" dirty="0" err="1"/>
              <a:t>FfLlRh</a:t>
            </a:r>
            <a:r>
              <a:rPr lang="en-GB" sz="1900" dirty="0"/>
              <a:t> </a:t>
            </a:r>
            <a:r>
              <a:rPr lang="en-GB" sz="1900" dirty="0" err="1"/>
              <a:t>gorfodol</a:t>
            </a:r>
            <a:endParaRPr lang="en-GB" sz="1900" dirty="0"/>
          </a:p>
          <a:p>
            <a:r>
              <a:rPr lang="en-GB" sz="1900" dirty="0" err="1"/>
              <a:t>Ionawr</a:t>
            </a:r>
            <a:r>
              <a:rPr lang="en-GB" sz="1900" dirty="0"/>
              <a:t> 2023 – </a:t>
            </a:r>
            <a:r>
              <a:rPr lang="en-GB" sz="1900" dirty="0" err="1"/>
              <a:t>cyflwyno'r</a:t>
            </a:r>
            <a:r>
              <a:rPr lang="en-GB" sz="1900" dirty="0"/>
              <a:t> </a:t>
            </a:r>
            <a:r>
              <a:rPr lang="en-GB" sz="1900" dirty="0" err="1"/>
              <a:t>FfLlRh</a:t>
            </a:r>
            <a:r>
              <a:rPr lang="en-GB" sz="1900" dirty="0"/>
              <a:t> </a:t>
            </a:r>
            <a:r>
              <a:rPr lang="en-GB" sz="1900" dirty="0" err="1"/>
              <a:t>diwygiedig</a:t>
            </a:r>
            <a:endParaRPr lang="en-GB" sz="1900" dirty="0"/>
          </a:p>
        </p:txBody>
      </p:sp>
      <p:sp>
        <p:nvSpPr>
          <p:cNvPr id="4" name="Content Placeholder 3">
            <a:extLst>
              <a:ext uri="{FF2B5EF4-FFF2-40B4-BE49-F238E27FC236}">
                <a16:creationId xmlns:a16="http://schemas.microsoft.com/office/drawing/2014/main" id="{09BD209F-BBD8-F331-DDA2-7E0204A87BB5}"/>
              </a:ext>
            </a:extLst>
          </p:cNvPr>
          <p:cNvSpPr>
            <a:spLocks noGrp="1"/>
          </p:cNvSpPr>
          <p:nvPr>
            <p:ph sz="half" idx="2"/>
          </p:nvPr>
        </p:nvSpPr>
        <p:spPr/>
        <p:txBody>
          <a:bodyPr>
            <a:normAutofit/>
          </a:bodyPr>
          <a:lstStyle/>
          <a:p>
            <a:r>
              <a:rPr lang="en-GB" sz="1900" dirty="0"/>
              <a:t>2008 – introduction of the non-statutory Skills Framework in Wales</a:t>
            </a:r>
          </a:p>
          <a:p>
            <a:r>
              <a:rPr lang="en-GB" sz="1900" dirty="0"/>
              <a:t>2010 – Welsh Government introduces three key priorities:</a:t>
            </a:r>
          </a:p>
          <a:p>
            <a:pPr lvl="1"/>
            <a:r>
              <a:rPr lang="en-GB" sz="1900" dirty="0"/>
              <a:t>Literacy</a:t>
            </a:r>
          </a:p>
          <a:p>
            <a:pPr lvl="1"/>
            <a:r>
              <a:rPr lang="en-GB" sz="1900" dirty="0"/>
              <a:t>Numeracy</a:t>
            </a:r>
          </a:p>
          <a:p>
            <a:pPr lvl="1"/>
            <a:r>
              <a:rPr lang="en-GB" sz="1900" dirty="0"/>
              <a:t>Tackling the effect of poverty on attainment</a:t>
            </a:r>
          </a:p>
          <a:p>
            <a:r>
              <a:rPr lang="en-GB" sz="1900" dirty="0"/>
              <a:t>September 2013 – mandatory introduction of the LNF</a:t>
            </a:r>
          </a:p>
          <a:p>
            <a:r>
              <a:rPr lang="en-GB" sz="1900" dirty="0"/>
              <a:t> January 2023 – introduction of revised LNF</a:t>
            </a:r>
          </a:p>
        </p:txBody>
      </p:sp>
    </p:spTree>
    <p:extLst>
      <p:ext uri="{BB962C8B-B14F-4D97-AF65-F5344CB8AC3E}">
        <p14:creationId xmlns:p14="http://schemas.microsoft.com/office/powerpoint/2010/main" val="679977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4F877-A0E6-2F27-5E7F-1A7876CFCDA8}"/>
              </a:ext>
            </a:extLst>
          </p:cNvPr>
          <p:cNvSpPr>
            <a:spLocks noGrp="1"/>
          </p:cNvSpPr>
          <p:nvPr>
            <p:ph type="title"/>
          </p:nvPr>
        </p:nvSpPr>
        <p:spPr>
          <a:xfrm>
            <a:off x="252919" y="1123837"/>
            <a:ext cx="2947482" cy="4601183"/>
          </a:xfrm>
        </p:spPr>
        <p:txBody>
          <a:bodyPr/>
          <a:lstStyle/>
          <a:p>
            <a:r>
              <a:rPr lang="en-GB" dirty="0" err="1"/>
              <a:t>Datblygiad</a:t>
            </a:r>
            <a:r>
              <a:rPr lang="en-GB" dirty="0"/>
              <a:t> y </a:t>
            </a:r>
            <a:r>
              <a:rPr lang="en-GB" dirty="0" err="1"/>
              <a:t>FfLlRh</a:t>
            </a:r>
            <a:br>
              <a:rPr lang="en-GB" dirty="0"/>
            </a:br>
            <a:r>
              <a:rPr lang="en-GB" dirty="0"/>
              <a:t>Development of the LNF</a:t>
            </a:r>
          </a:p>
        </p:txBody>
      </p:sp>
      <p:sp>
        <p:nvSpPr>
          <p:cNvPr id="3" name="Content Placeholder 2">
            <a:extLst>
              <a:ext uri="{FF2B5EF4-FFF2-40B4-BE49-F238E27FC236}">
                <a16:creationId xmlns:a16="http://schemas.microsoft.com/office/drawing/2014/main" id="{6B3E57C8-7698-928D-6008-D305FB20AE6C}"/>
              </a:ext>
            </a:extLst>
          </p:cNvPr>
          <p:cNvSpPr>
            <a:spLocks noGrp="1"/>
          </p:cNvSpPr>
          <p:nvPr>
            <p:ph sz="half" idx="1"/>
          </p:nvPr>
        </p:nvSpPr>
        <p:spPr>
          <a:xfrm>
            <a:off x="3867911" y="868680"/>
            <a:ext cx="3678643" cy="5120640"/>
          </a:xfrm>
        </p:spPr>
        <p:txBody>
          <a:bodyPr>
            <a:normAutofit/>
          </a:bodyPr>
          <a:lstStyle/>
          <a:p>
            <a:pPr lvl="0">
              <a:buClr>
                <a:srgbClr val="A9A57C"/>
              </a:buClr>
              <a:defRPr/>
            </a:pPr>
            <a:r>
              <a:rPr lang="en-GB" dirty="0" err="1">
                <a:solidFill>
                  <a:srgbClr val="2F2B20">
                    <a:lumMod val="75000"/>
                    <a:lumOff val="25000"/>
                  </a:srgbClr>
                </a:solidFill>
              </a:rPr>
              <a:t>Roedd</a:t>
            </a:r>
            <a:r>
              <a:rPr lang="en-GB" dirty="0">
                <a:solidFill>
                  <a:srgbClr val="2F2B20">
                    <a:lumMod val="75000"/>
                    <a:lumOff val="25000"/>
                  </a:srgbClr>
                </a:solidFill>
              </a:rPr>
              <a:t> </a:t>
            </a:r>
            <a:r>
              <a:rPr lang="en-GB" dirty="0" err="1">
                <a:solidFill>
                  <a:srgbClr val="2F2B20">
                    <a:lumMod val="75000"/>
                    <a:lumOff val="25000"/>
                  </a:srgbClr>
                </a:solidFill>
              </a:rPr>
              <a:t>elfen</a:t>
            </a:r>
            <a:r>
              <a:rPr lang="en-GB" dirty="0">
                <a:solidFill>
                  <a:srgbClr val="2F2B20">
                    <a:lumMod val="75000"/>
                    <a:lumOff val="25000"/>
                  </a:srgbClr>
                </a:solidFill>
              </a:rPr>
              <a:t> </a:t>
            </a:r>
            <a:r>
              <a:rPr lang="en-GB" dirty="0" err="1">
                <a:solidFill>
                  <a:srgbClr val="2F2B20">
                    <a:lumMod val="75000"/>
                    <a:lumOff val="25000"/>
                  </a:srgbClr>
                </a:solidFill>
              </a:rPr>
              <a:t>anstatudol</a:t>
            </a:r>
            <a:r>
              <a:rPr lang="en-GB" dirty="0">
                <a:solidFill>
                  <a:srgbClr val="2F2B20">
                    <a:lumMod val="75000"/>
                    <a:lumOff val="25000"/>
                  </a:srgbClr>
                </a:solidFill>
              </a:rPr>
              <a:t> y </a:t>
            </a:r>
            <a:r>
              <a:rPr lang="en-GB" dirty="0" err="1">
                <a:solidFill>
                  <a:srgbClr val="2F2B20">
                    <a:lumMod val="75000"/>
                    <a:lumOff val="25000"/>
                  </a:srgbClr>
                </a:solidFill>
              </a:rPr>
              <a:t>Fframwaith</a:t>
            </a:r>
            <a:r>
              <a:rPr lang="en-GB" dirty="0">
                <a:solidFill>
                  <a:srgbClr val="2F2B20">
                    <a:lumMod val="75000"/>
                    <a:lumOff val="25000"/>
                  </a:srgbClr>
                </a:solidFill>
              </a:rPr>
              <a:t> </a:t>
            </a:r>
            <a:r>
              <a:rPr lang="en-GB" dirty="0" err="1">
                <a:solidFill>
                  <a:srgbClr val="2F2B20">
                    <a:lumMod val="75000"/>
                    <a:lumOff val="25000"/>
                  </a:srgbClr>
                </a:solidFill>
              </a:rPr>
              <a:t>Sgiliau</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golygu</a:t>
            </a:r>
            <a:r>
              <a:rPr lang="en-GB" dirty="0">
                <a:solidFill>
                  <a:srgbClr val="2F2B20">
                    <a:lumMod val="75000"/>
                    <a:lumOff val="25000"/>
                  </a:srgbClr>
                </a:solidFill>
              </a:rPr>
              <a:t> bod yr </a:t>
            </a:r>
            <a:r>
              <a:rPr lang="en-GB" dirty="0" err="1">
                <a:solidFill>
                  <a:srgbClr val="2F2B20">
                    <a:lumMod val="75000"/>
                    <a:lumOff val="25000"/>
                  </a:srgbClr>
                </a:solidFill>
              </a:rPr>
              <a:t>effaith</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llai</a:t>
            </a:r>
            <a:r>
              <a:rPr lang="en-GB" dirty="0">
                <a:solidFill>
                  <a:srgbClr val="2F2B20">
                    <a:lumMod val="75000"/>
                    <a:lumOff val="25000"/>
                  </a:srgbClr>
                </a:solidFill>
              </a:rPr>
              <a:t> </a:t>
            </a:r>
            <a:r>
              <a:rPr lang="en-GB" dirty="0" err="1">
                <a:solidFill>
                  <a:srgbClr val="2F2B20">
                    <a:lumMod val="75000"/>
                    <a:lumOff val="25000"/>
                  </a:srgbClr>
                </a:solidFill>
              </a:rPr>
              <a:t>na'r</a:t>
            </a:r>
            <a:r>
              <a:rPr lang="en-GB" dirty="0">
                <a:solidFill>
                  <a:srgbClr val="2F2B20">
                    <a:lumMod val="75000"/>
                    <a:lumOff val="25000"/>
                  </a:srgbClr>
                </a:solidFill>
              </a:rPr>
              <a:t> </a:t>
            </a:r>
            <a:r>
              <a:rPr lang="en-GB" dirty="0" err="1">
                <a:solidFill>
                  <a:srgbClr val="2F2B20">
                    <a:lumMod val="75000"/>
                    <a:lumOff val="25000"/>
                  </a:srgbClr>
                </a:solidFill>
              </a:rPr>
              <a:t>disgwyl</a:t>
            </a:r>
            <a:r>
              <a:rPr lang="en-GB" dirty="0">
                <a:solidFill>
                  <a:srgbClr val="2F2B20">
                    <a:lumMod val="75000"/>
                    <a:lumOff val="25000"/>
                  </a:srgbClr>
                </a:solidFill>
              </a:rPr>
              <a:t> ac </a:t>
            </a:r>
            <a:r>
              <a:rPr lang="en-GB" dirty="0" err="1">
                <a:solidFill>
                  <a:srgbClr val="2F2B20">
                    <a:lumMod val="75000"/>
                    <a:lumOff val="25000"/>
                  </a:srgbClr>
                </a:solidFill>
              </a:rPr>
              <a:t>fe'i</a:t>
            </a:r>
            <a:r>
              <a:rPr lang="en-GB" dirty="0">
                <a:solidFill>
                  <a:srgbClr val="2F2B20">
                    <a:lumMod val="75000"/>
                    <a:lumOff val="25000"/>
                  </a:srgbClr>
                </a:solidFill>
              </a:rPr>
              <a:t> </a:t>
            </a:r>
            <a:r>
              <a:rPr lang="en-GB" dirty="0" err="1">
                <a:solidFill>
                  <a:srgbClr val="2F2B20">
                    <a:lumMod val="75000"/>
                    <a:lumOff val="25000"/>
                  </a:srgbClr>
                </a:solidFill>
              </a:rPr>
              <a:t>hystyriwyd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gamgymeriad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ddiweddarach</a:t>
            </a:r>
            <a:r>
              <a:rPr lang="en-GB" dirty="0">
                <a:solidFill>
                  <a:srgbClr val="2F2B20">
                    <a:lumMod val="75000"/>
                    <a:lumOff val="25000"/>
                  </a:srgbClr>
                </a:solidFill>
              </a:rPr>
              <a:t>.</a:t>
            </a:r>
          </a:p>
          <a:p>
            <a:pPr lvl="0">
              <a:buClr>
                <a:srgbClr val="A9A57C"/>
              </a:buClr>
              <a:defRPr/>
            </a:pPr>
            <a:r>
              <a:rPr lang="en-GB" dirty="0" err="1">
                <a:solidFill>
                  <a:srgbClr val="2F2B20">
                    <a:lumMod val="75000"/>
                    <a:lumOff val="25000"/>
                  </a:srgbClr>
                </a:solidFill>
              </a:rPr>
              <a:t>Roedd</a:t>
            </a:r>
            <a:r>
              <a:rPr lang="en-GB" dirty="0">
                <a:solidFill>
                  <a:srgbClr val="2F2B20">
                    <a:lumMod val="75000"/>
                    <a:lumOff val="25000"/>
                  </a:srgbClr>
                </a:solidFill>
              </a:rPr>
              <a:t> </a:t>
            </a:r>
            <a:r>
              <a:rPr lang="en-GB" dirty="0" err="1">
                <a:solidFill>
                  <a:srgbClr val="2F2B20">
                    <a:lumMod val="75000"/>
                    <a:lumOff val="25000"/>
                  </a:srgbClr>
                </a:solidFill>
              </a:rPr>
              <a:t>llythrennedd</a:t>
            </a:r>
            <a:r>
              <a:rPr lang="en-GB" dirty="0">
                <a:solidFill>
                  <a:srgbClr val="2F2B20">
                    <a:lumMod val="75000"/>
                    <a:lumOff val="25000"/>
                  </a:srgbClr>
                </a:solidFill>
              </a:rPr>
              <a:t> a </a:t>
            </a:r>
            <a:r>
              <a:rPr lang="en-GB" dirty="0" err="1">
                <a:solidFill>
                  <a:srgbClr val="2F2B20">
                    <a:lumMod val="75000"/>
                    <a:lumOff val="25000"/>
                  </a:srgbClr>
                </a:solidFill>
              </a:rPr>
              <a:t>rhifedd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cael</a:t>
            </a:r>
            <a:r>
              <a:rPr lang="en-GB" dirty="0">
                <a:solidFill>
                  <a:srgbClr val="2F2B20">
                    <a:lumMod val="75000"/>
                    <a:lumOff val="25000"/>
                  </a:srgbClr>
                </a:solidFill>
              </a:rPr>
              <a:t> </a:t>
            </a:r>
            <a:r>
              <a:rPr lang="en-GB" dirty="0" err="1">
                <a:solidFill>
                  <a:srgbClr val="2F2B20">
                    <a:lumMod val="75000"/>
                    <a:lumOff val="25000"/>
                  </a:srgbClr>
                </a:solidFill>
              </a:rPr>
              <a:t>eu</a:t>
            </a:r>
            <a:r>
              <a:rPr lang="en-GB" dirty="0">
                <a:solidFill>
                  <a:srgbClr val="2F2B20">
                    <a:lumMod val="75000"/>
                    <a:lumOff val="25000"/>
                  </a:srgbClr>
                </a:solidFill>
              </a:rPr>
              <a:t> </a:t>
            </a:r>
            <a:r>
              <a:rPr lang="en-GB" dirty="0" err="1">
                <a:solidFill>
                  <a:srgbClr val="2F2B20">
                    <a:lumMod val="75000"/>
                    <a:lumOff val="25000"/>
                  </a:srgbClr>
                </a:solidFill>
              </a:rPr>
              <a:t>hystyried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sgiliau</a:t>
            </a:r>
            <a:r>
              <a:rPr lang="en-GB" dirty="0">
                <a:solidFill>
                  <a:srgbClr val="2F2B20">
                    <a:lumMod val="75000"/>
                    <a:lumOff val="25000"/>
                  </a:srgbClr>
                </a:solidFill>
              </a:rPr>
              <a:t> </a:t>
            </a:r>
            <a:r>
              <a:rPr lang="en-GB" dirty="0" err="1">
                <a:solidFill>
                  <a:srgbClr val="2F2B20">
                    <a:lumMod val="75000"/>
                    <a:lumOff val="25000"/>
                  </a:srgbClr>
                </a:solidFill>
              </a:rPr>
              <a:t>hanfodol</a:t>
            </a:r>
            <a:r>
              <a:rPr lang="en-GB" dirty="0">
                <a:solidFill>
                  <a:srgbClr val="2F2B20">
                    <a:lumMod val="75000"/>
                    <a:lumOff val="25000"/>
                  </a:srgbClr>
                </a:solidFill>
              </a:rPr>
              <a:t> </a:t>
            </a:r>
            <a:r>
              <a:rPr lang="en-GB" dirty="0" err="1">
                <a:solidFill>
                  <a:srgbClr val="2F2B20">
                    <a:lumMod val="75000"/>
                    <a:lumOff val="25000"/>
                  </a:srgbClr>
                </a:solidFill>
              </a:rPr>
              <a:t>gan</a:t>
            </a:r>
            <a:r>
              <a:rPr lang="en-GB" dirty="0">
                <a:solidFill>
                  <a:srgbClr val="2F2B20">
                    <a:lumMod val="75000"/>
                    <a:lumOff val="25000"/>
                  </a:srgbClr>
                </a:solidFill>
              </a:rPr>
              <a:t> </a:t>
            </a:r>
            <a:r>
              <a:rPr lang="en-GB" dirty="0" err="1">
                <a:solidFill>
                  <a:srgbClr val="2F2B20">
                    <a:lumMod val="75000"/>
                    <a:lumOff val="25000"/>
                  </a:srgbClr>
                </a:solidFill>
              </a:rPr>
              <a:t>gyflogwyr</a:t>
            </a:r>
            <a:endParaRPr lang="en-GB" dirty="0"/>
          </a:p>
          <a:p>
            <a:r>
              <a:rPr lang="en-GB" dirty="0" err="1"/>
              <a:t>Canlyniadau</a:t>
            </a:r>
            <a:r>
              <a:rPr lang="en-GB" dirty="0"/>
              <a:t> PISA </a:t>
            </a:r>
            <a:r>
              <a:rPr lang="en-GB" dirty="0" err="1"/>
              <a:t>gwael</a:t>
            </a:r>
            <a:endParaRPr lang="en-GB" dirty="0"/>
          </a:p>
          <a:p>
            <a:r>
              <a:rPr lang="en-GB" dirty="0"/>
              <a:t>               (Dauncey, 2013)</a:t>
            </a:r>
          </a:p>
          <a:p>
            <a:endParaRPr lang="en-GB" dirty="0"/>
          </a:p>
        </p:txBody>
      </p:sp>
      <p:sp>
        <p:nvSpPr>
          <p:cNvPr id="4" name="Content Placeholder 3">
            <a:extLst>
              <a:ext uri="{FF2B5EF4-FFF2-40B4-BE49-F238E27FC236}">
                <a16:creationId xmlns:a16="http://schemas.microsoft.com/office/drawing/2014/main" id="{C8687C60-1268-4599-8221-A76377100C69}"/>
              </a:ext>
            </a:extLst>
          </p:cNvPr>
          <p:cNvSpPr>
            <a:spLocks noGrp="1"/>
          </p:cNvSpPr>
          <p:nvPr>
            <p:ph sz="half" idx="2"/>
          </p:nvPr>
        </p:nvSpPr>
        <p:spPr>
          <a:xfrm>
            <a:off x="7818120" y="868680"/>
            <a:ext cx="3474720" cy="5120640"/>
          </a:xfrm>
        </p:spPr>
        <p:txBody>
          <a:bodyPr>
            <a:normAutofit/>
          </a:bodyPr>
          <a:lstStyle/>
          <a:p>
            <a:r>
              <a:rPr lang="en-GB" dirty="0"/>
              <a:t>Non-statutory element of the Skills F/W meant the impact was less than expected and was later considered a mistake.</a:t>
            </a:r>
          </a:p>
          <a:p>
            <a:r>
              <a:rPr lang="en-GB" dirty="0"/>
              <a:t>Literacy and numeracy considered a vital skill by employers </a:t>
            </a:r>
          </a:p>
          <a:p>
            <a:r>
              <a:rPr lang="en-GB" dirty="0"/>
              <a:t>Poor PISA results </a:t>
            </a:r>
          </a:p>
          <a:p>
            <a:pPr algn="r"/>
            <a:r>
              <a:rPr lang="en-GB" dirty="0"/>
              <a:t>(Dauncey, 2013)</a:t>
            </a:r>
          </a:p>
          <a:p>
            <a:endParaRPr lang="en-GB" dirty="0"/>
          </a:p>
        </p:txBody>
      </p:sp>
      <p:pic>
        <p:nvPicPr>
          <p:cNvPr id="8" name="Content Placeholder 10" descr="A tree with letters and numbers&#10;&#10;Description automatically generated">
            <a:extLst>
              <a:ext uri="{FF2B5EF4-FFF2-40B4-BE49-F238E27FC236}">
                <a16:creationId xmlns:a16="http://schemas.microsoft.com/office/drawing/2014/main" id="{FF4A392B-BE4B-AA97-137E-0523CB9F924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27688" y="5078991"/>
            <a:ext cx="1741600" cy="1779009"/>
          </a:xfrm>
          <a:prstGeom prst="rect">
            <a:avLst/>
          </a:prstGeom>
        </p:spPr>
      </p:pic>
    </p:spTree>
    <p:extLst>
      <p:ext uri="{BB962C8B-B14F-4D97-AF65-F5344CB8AC3E}">
        <p14:creationId xmlns:p14="http://schemas.microsoft.com/office/powerpoint/2010/main" val="22716354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252919" y="1123837"/>
            <a:ext cx="2947482" cy="4601183"/>
          </a:xfrm>
        </p:spPr>
        <p:txBody>
          <a:bodyPr>
            <a:noAutofit/>
          </a:bodyPr>
          <a:lstStyle/>
          <a:p>
            <a:r>
              <a:rPr lang="en-GB" err="1"/>
              <a:t>Rhifedd</a:t>
            </a:r>
            <a:r>
              <a:rPr lang="en-GB"/>
              <a:t> </a:t>
            </a:r>
            <a:r>
              <a:rPr lang="en-GB" err="1"/>
              <a:t>yng</a:t>
            </a:r>
            <a:r>
              <a:rPr lang="en-GB"/>
              <a:t> </a:t>
            </a:r>
            <a:r>
              <a:rPr lang="en-GB" err="1"/>
              <a:t>nghyfnodau</a:t>
            </a:r>
            <a:r>
              <a:rPr lang="en-GB"/>
              <a:t> 2 a 3: </a:t>
            </a:r>
            <a:r>
              <a:rPr lang="en-GB" err="1"/>
              <a:t>adroddiad</a:t>
            </a:r>
            <a:r>
              <a:rPr lang="en-GB"/>
              <a:t> interim</a:t>
            </a:r>
            <a:br>
              <a:rPr lang="en-GB"/>
            </a:br>
            <a:r>
              <a:rPr lang="en-GB"/>
              <a:t>Numeracy in key stages 2 and 3: an interim report</a:t>
            </a:r>
            <a:br>
              <a:rPr lang="en-GB"/>
            </a:br>
            <a:r>
              <a:rPr lang="en-GB"/>
              <a:t>(Estyn, 2014)</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867912" y="868680"/>
            <a:ext cx="3474720" cy="5120640"/>
          </a:xfrm>
        </p:spPr>
        <p:txBody>
          <a:bodyPr>
            <a:normAutofit/>
          </a:bodyPr>
          <a:lstStyle/>
          <a:p>
            <a:r>
              <a:rPr lang="en-GB" dirty="0" err="1"/>
              <a:t>Cefndir</a:t>
            </a:r>
            <a:r>
              <a:rPr lang="en-GB" dirty="0"/>
              <a:t>:</a:t>
            </a:r>
          </a:p>
          <a:p>
            <a:r>
              <a:rPr lang="en-GB" dirty="0"/>
              <a:t>Er </a:t>
            </a:r>
            <a:r>
              <a:rPr lang="en-GB" dirty="0" err="1"/>
              <a:t>mwyn</a:t>
            </a:r>
            <a:r>
              <a:rPr lang="en-GB" dirty="0"/>
              <a:t> </a:t>
            </a:r>
            <a:r>
              <a:rPr lang="en-GB" dirty="0" err="1"/>
              <a:t>ymateb</a:t>
            </a:r>
            <a:r>
              <a:rPr lang="en-GB" dirty="0"/>
              <a:t> </a:t>
            </a:r>
            <a:r>
              <a:rPr lang="en-GB" dirty="0" err="1"/>
              <a:t>i</a:t>
            </a:r>
            <a:r>
              <a:rPr lang="en-GB" dirty="0"/>
              <a:t> </a:t>
            </a:r>
            <a:r>
              <a:rPr lang="en-GB" dirty="0" err="1"/>
              <a:t>bryderon</a:t>
            </a:r>
            <a:r>
              <a:rPr lang="en-GB" dirty="0"/>
              <a:t>, </a:t>
            </a:r>
            <a:r>
              <a:rPr lang="en-GB" dirty="0" err="1"/>
              <a:t>cyflwynodd</a:t>
            </a:r>
            <a:r>
              <a:rPr lang="en-GB" dirty="0"/>
              <a:t> </a:t>
            </a:r>
            <a:r>
              <a:rPr lang="en-GB" dirty="0" err="1"/>
              <a:t>Llywodraeth</a:t>
            </a:r>
            <a:r>
              <a:rPr lang="en-GB" dirty="0"/>
              <a:t> Cymru:</a:t>
            </a:r>
          </a:p>
          <a:p>
            <a:r>
              <a:rPr lang="en-GB" dirty="0"/>
              <a:t>Y </a:t>
            </a:r>
            <a:r>
              <a:rPr lang="en-GB" dirty="0" err="1"/>
              <a:t>Fframwaith</a:t>
            </a:r>
            <a:r>
              <a:rPr lang="en-GB" dirty="0"/>
              <a:t> </a:t>
            </a:r>
            <a:r>
              <a:rPr lang="en-GB" dirty="0" err="1"/>
              <a:t>Llythrennedd</a:t>
            </a:r>
            <a:r>
              <a:rPr lang="en-GB" dirty="0"/>
              <a:t> a </a:t>
            </a:r>
            <a:r>
              <a:rPr lang="en-GB" dirty="0" err="1"/>
              <a:t>Rhifedd</a:t>
            </a:r>
            <a:r>
              <a:rPr lang="en-GB" dirty="0"/>
              <a:t> (</a:t>
            </a:r>
            <a:r>
              <a:rPr lang="en-GB" dirty="0" err="1"/>
              <a:t>FfLlRh</a:t>
            </a:r>
            <a:r>
              <a:rPr lang="en-GB" dirty="0"/>
              <a:t>)</a:t>
            </a:r>
          </a:p>
          <a:p>
            <a:r>
              <a:rPr lang="en-GB" dirty="0" err="1"/>
              <a:t>Rhaglen</a:t>
            </a:r>
            <a:r>
              <a:rPr lang="en-GB" dirty="0"/>
              <a:t> </a:t>
            </a:r>
            <a:r>
              <a:rPr lang="en-GB" dirty="0" err="1"/>
              <a:t>Gymorth</a:t>
            </a:r>
            <a:r>
              <a:rPr lang="en-GB" dirty="0"/>
              <a:t> </a:t>
            </a:r>
            <a:r>
              <a:rPr lang="en-GB" dirty="0" err="1"/>
              <a:t>Genedlaethol</a:t>
            </a:r>
            <a:r>
              <a:rPr lang="en-GB" dirty="0"/>
              <a:t> (</a:t>
            </a:r>
            <a:r>
              <a:rPr lang="en-GB" dirty="0" err="1"/>
              <a:t>i</a:t>
            </a:r>
            <a:r>
              <a:rPr lang="en-GB" dirty="0"/>
              <a:t> </a:t>
            </a:r>
            <a:r>
              <a:rPr lang="en-GB" dirty="0" err="1"/>
              <a:t>gynorthwyo</a:t>
            </a:r>
            <a:r>
              <a:rPr lang="en-GB" dirty="0"/>
              <a:t> </a:t>
            </a:r>
            <a:r>
              <a:rPr lang="en-GB" dirty="0" err="1"/>
              <a:t>pob</a:t>
            </a:r>
            <a:r>
              <a:rPr lang="en-GB" dirty="0"/>
              <a:t> </a:t>
            </a:r>
            <a:r>
              <a:rPr lang="en-GB" dirty="0" err="1"/>
              <a:t>ysgol</a:t>
            </a:r>
            <a:r>
              <a:rPr lang="en-GB" dirty="0"/>
              <a:t> </a:t>
            </a:r>
            <a:r>
              <a:rPr lang="en-GB" dirty="0" err="1"/>
              <a:t>i</a:t>
            </a:r>
            <a:r>
              <a:rPr lang="en-GB" dirty="0"/>
              <a:t> </a:t>
            </a:r>
            <a:r>
              <a:rPr lang="en-GB" dirty="0" err="1"/>
              <a:t>weithredu’r</a:t>
            </a:r>
            <a:r>
              <a:rPr lang="en-GB" dirty="0"/>
              <a:t> </a:t>
            </a:r>
            <a:r>
              <a:rPr lang="en-GB" dirty="0" err="1"/>
              <a:t>FfLlRh</a:t>
            </a:r>
            <a:r>
              <a:rPr lang="en-GB" dirty="0"/>
              <a:t> </a:t>
            </a:r>
            <a:r>
              <a:rPr lang="en-GB" dirty="0" err="1"/>
              <a:t>ar</a:t>
            </a:r>
            <a:r>
              <a:rPr lang="en-GB" dirty="0"/>
              <a:t> draws y </a:t>
            </a:r>
            <a:r>
              <a:rPr lang="en-GB" dirty="0" err="1"/>
              <a:t>cwricwlwm</a:t>
            </a:r>
            <a:r>
              <a:rPr lang="en-GB" dirty="0"/>
              <a:t>)</a:t>
            </a:r>
          </a:p>
          <a:p>
            <a:r>
              <a:rPr lang="en-GB" dirty="0" err="1"/>
              <a:t>Profion</a:t>
            </a:r>
            <a:r>
              <a:rPr lang="en-GB" dirty="0"/>
              <a:t> </a:t>
            </a:r>
            <a:r>
              <a:rPr lang="en-GB" dirty="0" err="1"/>
              <a:t>Cenedlaethol</a:t>
            </a:r>
            <a:r>
              <a:rPr lang="en-GB" dirty="0"/>
              <a:t> </a:t>
            </a:r>
            <a:r>
              <a:rPr lang="en-GB" dirty="0" err="1"/>
              <a:t>Blynyddol</a:t>
            </a:r>
            <a:r>
              <a:rPr lang="en-GB" dirty="0"/>
              <a:t> o </a:t>
            </a:r>
            <a:r>
              <a:rPr lang="en-GB" dirty="0" err="1"/>
              <a:t>Flynyddoedd</a:t>
            </a:r>
            <a:r>
              <a:rPr lang="en-GB" dirty="0"/>
              <a:t> 2-9</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7818120" y="868680"/>
            <a:ext cx="3474720" cy="5120640"/>
          </a:xfrm>
        </p:spPr>
        <p:txBody>
          <a:bodyPr>
            <a:noAutofit/>
          </a:bodyPr>
          <a:lstStyle/>
          <a:p>
            <a:r>
              <a:rPr lang="en-GB" dirty="0"/>
              <a:t>Background:</a:t>
            </a:r>
          </a:p>
          <a:p>
            <a:r>
              <a:rPr lang="en-GB" dirty="0"/>
              <a:t>To respond to concerns, Welsh Government introduces:</a:t>
            </a:r>
          </a:p>
          <a:p>
            <a:r>
              <a:rPr lang="en-GB" dirty="0"/>
              <a:t>The LNF (Literacy and Numeracy Framework)</a:t>
            </a:r>
          </a:p>
          <a:p>
            <a:r>
              <a:rPr lang="en-GB" dirty="0"/>
              <a:t>National Support Programme (to aid all schools in the cross-curricular implementation of the LNF)</a:t>
            </a:r>
          </a:p>
          <a:p>
            <a:r>
              <a:rPr lang="en-GB" dirty="0"/>
              <a:t>Annual National Tests from Years 2-9</a:t>
            </a:r>
          </a:p>
        </p:txBody>
      </p:sp>
    </p:spTree>
    <p:extLst>
      <p:ext uri="{BB962C8B-B14F-4D97-AF65-F5344CB8AC3E}">
        <p14:creationId xmlns:p14="http://schemas.microsoft.com/office/powerpoint/2010/main" val="15626046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3A1E-843B-EDE6-6329-7E086AB89866}"/>
              </a:ext>
            </a:extLst>
          </p:cNvPr>
          <p:cNvSpPr>
            <a:spLocks noGrp="1"/>
          </p:cNvSpPr>
          <p:nvPr>
            <p:ph type="title"/>
          </p:nvPr>
        </p:nvSpPr>
        <p:spPr/>
        <p:txBody>
          <a:bodyPr/>
          <a:lstStyle/>
          <a:p>
            <a:r>
              <a:rPr lang="en-GB" dirty="0" err="1"/>
              <a:t>Tasg</a:t>
            </a:r>
            <a:r>
              <a:rPr lang="en-GB" dirty="0"/>
              <a:t> </a:t>
            </a:r>
            <a:r>
              <a:rPr lang="en-GB" dirty="0" err="1"/>
              <a:t>Gr</a:t>
            </a:r>
            <a:r>
              <a:rPr lang="en-GB" dirty="0" err="1">
                <a:latin typeface="Calibri" panose="020F0502020204030204" pitchFamily="34" charset="0"/>
                <a:cs typeface="Calibri" panose="020F0502020204030204" pitchFamily="34" charset="0"/>
              </a:rPr>
              <a:t>ŵ</a:t>
            </a:r>
            <a:r>
              <a:rPr lang="en-GB" dirty="0" err="1"/>
              <a:t>p</a:t>
            </a:r>
            <a:r>
              <a:rPr lang="en-GB" dirty="0"/>
              <a:t> Group Task</a:t>
            </a:r>
          </a:p>
        </p:txBody>
      </p:sp>
      <p:sp>
        <p:nvSpPr>
          <p:cNvPr id="3" name="Content Placeholder 2">
            <a:extLst>
              <a:ext uri="{FF2B5EF4-FFF2-40B4-BE49-F238E27FC236}">
                <a16:creationId xmlns:a16="http://schemas.microsoft.com/office/drawing/2014/main" id="{B8035CF2-9D29-4BFB-1D47-7B760E3A6AF8}"/>
              </a:ext>
            </a:extLst>
          </p:cNvPr>
          <p:cNvSpPr>
            <a:spLocks noGrp="1"/>
          </p:cNvSpPr>
          <p:nvPr>
            <p:ph sz="half" idx="1"/>
          </p:nvPr>
        </p:nvSpPr>
        <p:spPr/>
        <p:txBody>
          <a:bodyPr/>
          <a:lstStyle/>
          <a:p>
            <a:pPr marL="182880" marR="0" lvl="0" indent="-182880" algn="l" defTabSz="914400" rtl="0" eaLnBrk="1" fontAlgn="auto" latinLnBrk="0" hangingPunct="1">
              <a:lnSpc>
                <a:spcPct val="90000"/>
              </a:lnSpc>
              <a:spcBef>
                <a:spcPts val="1200"/>
              </a:spcBef>
              <a:spcAft>
                <a:spcPts val="0"/>
              </a:spcAft>
              <a:buClr>
                <a:srgbClr val="A9A57C"/>
              </a:buClr>
              <a:buSzTx/>
              <a:buFont typeface="Wingdings 2" pitchFamily="18" charset="2"/>
              <a:buChar char=""/>
              <a:tabLst/>
              <a:defRPr/>
            </a:pP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Tasg</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Gwaith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Grŵp</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Crynhoi</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Fframwaith</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Llythrennedd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Rhifedd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2013</a:t>
            </a:r>
            <a:endParaRPr lang="en-GB" dirty="0"/>
          </a:p>
        </p:txBody>
      </p:sp>
      <p:sp>
        <p:nvSpPr>
          <p:cNvPr id="4" name="Content Placeholder 3">
            <a:extLst>
              <a:ext uri="{FF2B5EF4-FFF2-40B4-BE49-F238E27FC236}">
                <a16:creationId xmlns:a16="http://schemas.microsoft.com/office/drawing/2014/main" id="{E893D342-5E88-24F3-42E9-F36326B235D8}"/>
              </a:ext>
            </a:extLst>
          </p:cNvPr>
          <p:cNvSpPr>
            <a:spLocks noGrp="1"/>
          </p:cNvSpPr>
          <p:nvPr>
            <p:ph sz="half" idx="2"/>
          </p:nvPr>
        </p:nvSpPr>
        <p:spPr/>
        <p:txBody>
          <a:bodyPr/>
          <a:lstStyle/>
          <a:p>
            <a:r>
              <a:rPr lang="en-GB" dirty="0"/>
              <a:t>Group Work Task: Summarizing the 2013 Literacy and Numeracy Framework</a:t>
            </a:r>
          </a:p>
        </p:txBody>
      </p:sp>
    </p:spTree>
    <p:extLst>
      <p:ext uri="{BB962C8B-B14F-4D97-AF65-F5344CB8AC3E}">
        <p14:creationId xmlns:p14="http://schemas.microsoft.com/office/powerpoint/2010/main" val="4283012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7E9F1-B0F4-7648-8706-6D2EDE543F8F}"/>
              </a:ext>
            </a:extLst>
          </p:cNvPr>
          <p:cNvSpPr>
            <a:spLocks noGrp="1"/>
          </p:cNvSpPr>
          <p:nvPr>
            <p:ph type="title"/>
          </p:nvPr>
        </p:nvSpPr>
        <p:spPr/>
        <p:txBody>
          <a:bodyPr/>
          <a:lstStyle/>
          <a:p>
            <a:r>
              <a:rPr lang="en-GB" dirty="0"/>
              <a:t>PISA</a:t>
            </a:r>
          </a:p>
        </p:txBody>
      </p:sp>
      <p:sp>
        <p:nvSpPr>
          <p:cNvPr id="3" name="Content Placeholder 2">
            <a:extLst>
              <a:ext uri="{FF2B5EF4-FFF2-40B4-BE49-F238E27FC236}">
                <a16:creationId xmlns:a16="http://schemas.microsoft.com/office/drawing/2014/main" id="{90E239A3-FF72-D1DA-25D5-4FA95EE60E9F}"/>
              </a:ext>
            </a:extLst>
          </p:cNvPr>
          <p:cNvSpPr>
            <a:spLocks noGrp="1"/>
          </p:cNvSpPr>
          <p:nvPr>
            <p:ph sz="half" idx="1"/>
          </p:nvPr>
        </p:nvSpPr>
        <p:spPr/>
        <p:txBody>
          <a:bodyPr/>
          <a:lstStyle/>
          <a:p>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Brasddarllenwch</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grynodeb</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gwledydd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PISA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ar</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gyfer</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y DU ac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adroddiad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Llywodraeth</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Cymru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ar</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ganlyniadau</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PISA 2022 ac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ystyried</a:t>
            </a:r>
            <a:endParaRPr lang="en-GB" dirty="0"/>
          </a:p>
          <a:p>
            <a:r>
              <a:rPr lang="en-GB" dirty="0"/>
              <a:t>Beth </a:t>
            </a:r>
            <a:r>
              <a:rPr lang="en-GB" dirty="0" err="1"/>
              <a:t>mae</a:t>
            </a:r>
            <a:r>
              <a:rPr lang="en-GB" dirty="0"/>
              <a:t> </a:t>
            </a:r>
            <a:r>
              <a:rPr lang="en-GB" dirty="0" err="1"/>
              <a:t>hyn</a:t>
            </a:r>
            <a:r>
              <a:rPr lang="en-GB" dirty="0"/>
              <a:t> </a:t>
            </a:r>
            <a:r>
              <a:rPr lang="en-GB" dirty="0" err="1"/>
              <a:t>yn</a:t>
            </a:r>
            <a:r>
              <a:rPr lang="en-GB" dirty="0"/>
              <a:t> </a:t>
            </a:r>
            <a:r>
              <a:rPr lang="en-GB" dirty="0" err="1"/>
              <a:t>ei</a:t>
            </a:r>
            <a:r>
              <a:rPr lang="en-GB" dirty="0"/>
              <a:t> </a:t>
            </a:r>
            <a:r>
              <a:rPr lang="en-GB" dirty="0" err="1"/>
              <a:t>awgrymu</a:t>
            </a:r>
            <a:r>
              <a:rPr lang="en-GB" dirty="0"/>
              <a:t> am </a:t>
            </a:r>
            <a:r>
              <a:rPr lang="en-GB" dirty="0" err="1"/>
              <a:t>lefelau</a:t>
            </a:r>
            <a:r>
              <a:rPr lang="en-GB" dirty="0"/>
              <a:t> </a:t>
            </a:r>
            <a:r>
              <a:rPr lang="en-GB" dirty="0" err="1"/>
              <a:t>llythrennedd</a:t>
            </a:r>
            <a:r>
              <a:rPr lang="en-GB" dirty="0"/>
              <a:t> a </a:t>
            </a:r>
            <a:r>
              <a:rPr lang="en-GB" dirty="0" err="1"/>
              <a:t>rhifedd</a:t>
            </a:r>
            <a:r>
              <a:rPr lang="en-GB" dirty="0"/>
              <a:t> </a:t>
            </a:r>
            <a:r>
              <a:rPr lang="en-GB" dirty="0" err="1"/>
              <a:t>cyfredol</a:t>
            </a:r>
            <a:r>
              <a:rPr lang="en-GB" dirty="0"/>
              <a:t> </a:t>
            </a:r>
            <a:r>
              <a:rPr lang="en-GB" dirty="0" err="1"/>
              <a:t>yng</a:t>
            </a:r>
            <a:r>
              <a:rPr lang="en-GB" dirty="0"/>
              <a:t> </a:t>
            </a:r>
            <a:r>
              <a:rPr lang="en-GB" dirty="0" err="1"/>
              <a:t>Nghymru</a:t>
            </a:r>
            <a:r>
              <a:rPr lang="en-GB" dirty="0"/>
              <a:t>?</a:t>
            </a:r>
          </a:p>
          <a:p>
            <a:r>
              <a:rPr lang="en-GB" dirty="0"/>
              <a:t>Beth </a:t>
            </a:r>
            <a:r>
              <a:rPr lang="en-GB" dirty="0" err="1"/>
              <a:t>allai</a:t>
            </a:r>
            <a:r>
              <a:rPr lang="en-GB" dirty="0"/>
              <a:t> </a:t>
            </a:r>
            <a:r>
              <a:rPr lang="en-GB" dirty="0" err="1"/>
              <a:t>hyn</a:t>
            </a:r>
            <a:r>
              <a:rPr lang="en-GB" dirty="0"/>
              <a:t> </a:t>
            </a:r>
            <a:r>
              <a:rPr lang="en-GB" dirty="0" err="1"/>
              <a:t>ei</a:t>
            </a:r>
            <a:r>
              <a:rPr lang="en-GB" dirty="0"/>
              <a:t> </a:t>
            </a:r>
            <a:r>
              <a:rPr lang="en-GB" dirty="0" err="1"/>
              <a:t>awgrymu</a:t>
            </a:r>
            <a:r>
              <a:rPr lang="en-GB" dirty="0"/>
              <a:t> am </a:t>
            </a:r>
            <a:r>
              <a:rPr lang="en-GB" dirty="0" err="1"/>
              <a:t>lwyddiant</a:t>
            </a:r>
            <a:r>
              <a:rPr lang="en-GB" dirty="0"/>
              <a:t> y </a:t>
            </a:r>
            <a:r>
              <a:rPr lang="en-GB" dirty="0" err="1"/>
              <a:t>FfLlRh</a:t>
            </a:r>
            <a:r>
              <a:rPr lang="en-GB" dirty="0"/>
              <a:t>?</a:t>
            </a:r>
          </a:p>
          <a:p>
            <a:endParaRPr lang="en-GB" dirty="0"/>
          </a:p>
        </p:txBody>
      </p:sp>
      <p:pic>
        <p:nvPicPr>
          <p:cNvPr id="7" name="Content Placeholder 6" descr="A qr code on a white background&#10;&#10;Description automatically generated">
            <a:extLst>
              <a:ext uri="{FF2B5EF4-FFF2-40B4-BE49-F238E27FC236}">
                <a16:creationId xmlns:a16="http://schemas.microsoft.com/office/drawing/2014/main" id="{A6271696-FFDA-DE92-58C9-CF0E289EBD6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775290" y="662603"/>
            <a:ext cx="2214408" cy="2214408"/>
          </a:xfrm>
        </p:spPr>
      </p:pic>
      <p:pic>
        <p:nvPicPr>
          <p:cNvPr id="5" name="Content Placeholder 10" descr="A tree with letters and numbers&#10;&#10;Description automatically generated">
            <a:extLst>
              <a:ext uri="{FF2B5EF4-FFF2-40B4-BE49-F238E27FC236}">
                <a16:creationId xmlns:a16="http://schemas.microsoft.com/office/drawing/2014/main" id="{9D54111E-9845-8B40-0411-C66EDF222214}"/>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27688" y="5078991"/>
            <a:ext cx="1741600" cy="1779009"/>
          </a:xfrm>
          <a:prstGeom prst="rect">
            <a:avLst/>
          </a:prstGeom>
        </p:spPr>
      </p:pic>
      <p:pic>
        <p:nvPicPr>
          <p:cNvPr id="9" name="Picture 8" descr="A qr code on a white background&#10;&#10;Description automatically generated">
            <a:extLst>
              <a:ext uri="{FF2B5EF4-FFF2-40B4-BE49-F238E27FC236}">
                <a16:creationId xmlns:a16="http://schemas.microsoft.com/office/drawing/2014/main" id="{7CA09E76-110C-F480-EACC-54C432EA332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26910" y="3386734"/>
            <a:ext cx="2051100" cy="2051100"/>
          </a:xfrm>
          <a:prstGeom prst="rect">
            <a:avLst/>
          </a:prstGeom>
        </p:spPr>
      </p:pic>
    </p:spTree>
    <p:extLst>
      <p:ext uri="{BB962C8B-B14F-4D97-AF65-F5344CB8AC3E}">
        <p14:creationId xmlns:p14="http://schemas.microsoft.com/office/powerpoint/2010/main" val="26841604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7E9F1-B0F4-7648-8706-6D2EDE543F8F}"/>
              </a:ext>
            </a:extLst>
          </p:cNvPr>
          <p:cNvSpPr>
            <a:spLocks noGrp="1"/>
          </p:cNvSpPr>
          <p:nvPr>
            <p:ph type="title"/>
          </p:nvPr>
        </p:nvSpPr>
        <p:spPr/>
        <p:txBody>
          <a:bodyPr/>
          <a:lstStyle/>
          <a:p>
            <a:r>
              <a:rPr lang="en-GB" dirty="0"/>
              <a:t>PISA</a:t>
            </a:r>
          </a:p>
        </p:txBody>
      </p:sp>
      <p:sp>
        <p:nvSpPr>
          <p:cNvPr id="3" name="Content Placeholder 2">
            <a:extLst>
              <a:ext uri="{FF2B5EF4-FFF2-40B4-BE49-F238E27FC236}">
                <a16:creationId xmlns:a16="http://schemas.microsoft.com/office/drawing/2014/main" id="{90E239A3-FF72-D1DA-25D5-4FA95EE60E9F}"/>
              </a:ext>
            </a:extLst>
          </p:cNvPr>
          <p:cNvSpPr>
            <a:spLocks noGrp="1"/>
          </p:cNvSpPr>
          <p:nvPr>
            <p:ph sz="half" idx="1"/>
          </p:nvPr>
        </p:nvSpPr>
        <p:spPr/>
        <p:txBody>
          <a:bodyPr/>
          <a:lstStyle/>
          <a:p>
            <a:r>
              <a:rPr lang="en-GB" dirty="0"/>
              <a:t>Skim read the PISA country summary for the UK and the Welsh Government report on the 2022 PISA results and consider</a:t>
            </a:r>
          </a:p>
          <a:p>
            <a:r>
              <a:rPr lang="en-GB" dirty="0"/>
              <a:t>What does this suggest about current literacy and numeracy levels in Wales.</a:t>
            </a:r>
          </a:p>
          <a:p>
            <a:r>
              <a:rPr lang="en-GB" dirty="0"/>
              <a:t>What might this suggest about the success of the LNF?</a:t>
            </a:r>
          </a:p>
          <a:p>
            <a:endParaRPr lang="en-GB" dirty="0"/>
          </a:p>
        </p:txBody>
      </p:sp>
      <p:pic>
        <p:nvPicPr>
          <p:cNvPr id="7" name="Content Placeholder 6" descr="A qr code on a white background&#10;&#10;Description automatically generated">
            <a:extLst>
              <a:ext uri="{FF2B5EF4-FFF2-40B4-BE49-F238E27FC236}">
                <a16:creationId xmlns:a16="http://schemas.microsoft.com/office/drawing/2014/main" id="{A6271696-FFDA-DE92-58C9-CF0E289EBD6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775290" y="662603"/>
            <a:ext cx="2214408" cy="2214408"/>
          </a:xfrm>
        </p:spPr>
      </p:pic>
      <p:pic>
        <p:nvPicPr>
          <p:cNvPr id="5" name="Content Placeholder 10" descr="A tree with letters and numbers&#10;&#10;Description automatically generated">
            <a:extLst>
              <a:ext uri="{FF2B5EF4-FFF2-40B4-BE49-F238E27FC236}">
                <a16:creationId xmlns:a16="http://schemas.microsoft.com/office/drawing/2014/main" id="{9D54111E-9845-8B40-0411-C66EDF22221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27688" y="5078991"/>
            <a:ext cx="1741600" cy="1779009"/>
          </a:xfrm>
          <a:prstGeom prst="rect">
            <a:avLst/>
          </a:prstGeom>
        </p:spPr>
      </p:pic>
      <p:pic>
        <p:nvPicPr>
          <p:cNvPr id="9" name="Picture 8" descr="A qr code on a white background&#10;&#10;Description automatically generated">
            <a:extLst>
              <a:ext uri="{FF2B5EF4-FFF2-40B4-BE49-F238E27FC236}">
                <a16:creationId xmlns:a16="http://schemas.microsoft.com/office/drawing/2014/main" id="{7CA09E76-110C-F480-EACC-54C432EA33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26910" y="3386734"/>
            <a:ext cx="2051100" cy="2051100"/>
          </a:xfrm>
          <a:prstGeom prst="rect">
            <a:avLst/>
          </a:prstGeom>
        </p:spPr>
      </p:pic>
    </p:spTree>
    <p:extLst>
      <p:ext uri="{BB962C8B-B14F-4D97-AF65-F5344CB8AC3E}">
        <p14:creationId xmlns:p14="http://schemas.microsoft.com/office/powerpoint/2010/main" val="4226525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E1350EA-094E-4564-9B41-FBF8AE4FE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CA3EE94-CC36-4281-AB48-71EB8D0C2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prstGeom prst="rect">
            <a:avLst/>
          </a:prstGeom>
          <a:solidFill>
            <a:srgbClr val="878787">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FBF21E6-EF6F-8BF0-0B54-B1D940549D88}"/>
              </a:ext>
            </a:extLst>
          </p:cNvPr>
          <p:cNvSpPr>
            <a:spLocks noGrp="1"/>
          </p:cNvSpPr>
          <p:nvPr>
            <p:ph type="title"/>
          </p:nvPr>
        </p:nvSpPr>
        <p:spPr>
          <a:xfrm>
            <a:off x="1063691" y="4049486"/>
            <a:ext cx="4825480" cy="1883228"/>
          </a:xfrm>
        </p:spPr>
        <p:txBody>
          <a:bodyPr vert="horz" lIns="91440" tIns="45720" rIns="91440" bIns="45720" rtlCol="0" anchor="ctr">
            <a:normAutofit/>
          </a:bodyPr>
          <a:lstStyle/>
          <a:p>
            <a:pPr algn="r"/>
            <a:r>
              <a:rPr lang="en-US" sz="3100"/>
              <a:t>Cenhadaeth ein Cenedl: Safonau a dyheadau uchel i bawb</a:t>
            </a:r>
            <a:br>
              <a:rPr lang="en-US" sz="3100"/>
            </a:br>
            <a:endParaRPr lang="en-US" sz="3100"/>
          </a:p>
        </p:txBody>
      </p:sp>
      <p:pic>
        <p:nvPicPr>
          <p:cNvPr id="5" name="Picture 2" descr="Cenhadaeth ein cenedl | LLYW.CYMRU">
            <a:extLst>
              <a:ext uri="{FF2B5EF4-FFF2-40B4-BE49-F238E27FC236}">
                <a16:creationId xmlns:a16="http://schemas.microsoft.com/office/drawing/2014/main" id="{2DCD27FA-AF96-5ED5-CBF2-FB14D62D06F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1600000">
            <a:off x="2395275" y="484633"/>
            <a:ext cx="2000320" cy="2875460"/>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descr="A qr code on a white background&#10;&#10;Description automatically generated">
            <a:extLst>
              <a:ext uri="{FF2B5EF4-FFF2-40B4-BE49-F238E27FC236}">
                <a16:creationId xmlns:a16="http://schemas.microsoft.com/office/drawing/2014/main" id="{94CC254D-EA9D-59C7-C8E2-CB0AE470383B}"/>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983725" y="484633"/>
            <a:ext cx="2875460" cy="2875460"/>
          </a:xfrm>
          <a:prstGeom prst="rect">
            <a:avLst/>
          </a:prstGeom>
        </p:spPr>
      </p:pic>
      <p:pic>
        <p:nvPicPr>
          <p:cNvPr id="6" name="Picture 8" descr="Our national mission | GOV.WALES">
            <a:extLst>
              <a:ext uri="{FF2B5EF4-FFF2-40B4-BE49-F238E27FC236}">
                <a16:creationId xmlns:a16="http://schemas.microsoft.com/office/drawing/2014/main" id="{ACA863CE-AF9A-D7BB-5618-D98DE4BCD0B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47314" y="484633"/>
            <a:ext cx="2000320" cy="287546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A9C336-989F-6C92-927F-6F234035C4E7}"/>
              </a:ext>
            </a:extLst>
          </p:cNvPr>
          <p:cNvSpPr>
            <a:spLocks noGrp="1"/>
          </p:cNvSpPr>
          <p:nvPr>
            <p:ph sz="half" idx="1"/>
          </p:nvPr>
        </p:nvSpPr>
        <p:spPr>
          <a:xfrm>
            <a:off x="6338316" y="4049485"/>
            <a:ext cx="4846151" cy="1883229"/>
          </a:xfrm>
        </p:spPr>
        <p:txBody>
          <a:bodyPr vert="horz" lIns="91440" tIns="45720" rIns="91440" bIns="45720" rtlCol="0" anchor="ctr">
            <a:normAutofit/>
          </a:bodyPr>
          <a:lstStyle/>
          <a:p>
            <a:r>
              <a:rPr lang="en-US" sz="1800" dirty="0" err="1">
                <a:solidFill>
                  <a:srgbClr val="FFFFFF"/>
                </a:solidFill>
              </a:rPr>
              <a:t>Brasddarllenwch</a:t>
            </a:r>
            <a:r>
              <a:rPr lang="en-US" sz="1800" dirty="0">
                <a:solidFill>
                  <a:srgbClr val="FFFFFF"/>
                </a:solidFill>
              </a:rPr>
              <a:t> y </a:t>
            </a:r>
            <a:r>
              <a:rPr lang="en-US" sz="1800" dirty="0" err="1">
                <a:solidFill>
                  <a:srgbClr val="FFFFFF"/>
                </a:solidFill>
              </a:rPr>
              <a:t>ddogfen</a:t>
            </a:r>
            <a:r>
              <a:rPr lang="en-US" sz="1800" dirty="0">
                <a:solidFill>
                  <a:srgbClr val="FFFFFF"/>
                </a:solidFill>
              </a:rPr>
              <a:t> </a:t>
            </a:r>
            <a:r>
              <a:rPr lang="en-US" sz="1800" dirty="0" err="1">
                <a:solidFill>
                  <a:srgbClr val="FFFFFF"/>
                </a:solidFill>
              </a:rPr>
              <a:t>bolisi</a:t>
            </a:r>
            <a:r>
              <a:rPr lang="en-US" sz="1800" dirty="0">
                <a:solidFill>
                  <a:srgbClr val="FFFFFF"/>
                </a:solidFill>
              </a:rPr>
              <a:t>, ac </a:t>
            </a:r>
            <a:r>
              <a:rPr lang="en-US" sz="1800" dirty="0" err="1">
                <a:solidFill>
                  <a:srgbClr val="FFFFFF"/>
                </a:solidFill>
              </a:rPr>
              <a:t>ystyriwch</a:t>
            </a:r>
            <a:r>
              <a:rPr lang="en-US" sz="1800" dirty="0">
                <a:solidFill>
                  <a:srgbClr val="FFFFFF"/>
                </a:solidFill>
              </a:rPr>
              <a:t> </a:t>
            </a:r>
            <a:r>
              <a:rPr lang="en-US" sz="1800" dirty="0" err="1">
                <a:solidFill>
                  <a:srgbClr val="FFFFFF"/>
                </a:solidFill>
              </a:rPr>
              <a:t>sut</a:t>
            </a:r>
            <a:r>
              <a:rPr lang="en-US" sz="1800" dirty="0">
                <a:solidFill>
                  <a:srgbClr val="FFFFFF"/>
                </a:solidFill>
              </a:rPr>
              <a:t> </a:t>
            </a:r>
            <a:r>
              <a:rPr lang="en-US" sz="1800" dirty="0" err="1">
                <a:solidFill>
                  <a:srgbClr val="FFFFFF"/>
                </a:solidFill>
              </a:rPr>
              <a:t>mae'r</a:t>
            </a:r>
            <a:r>
              <a:rPr lang="en-US" sz="1800" dirty="0">
                <a:solidFill>
                  <a:srgbClr val="FFFFFF"/>
                </a:solidFill>
              </a:rPr>
              <a:t> </a:t>
            </a:r>
            <a:r>
              <a:rPr lang="en-US" sz="1800" dirty="0" err="1">
                <a:solidFill>
                  <a:srgbClr val="FFFFFF"/>
                </a:solidFill>
              </a:rPr>
              <a:t>amcanion</a:t>
            </a:r>
            <a:r>
              <a:rPr lang="en-US" sz="1800" dirty="0">
                <a:solidFill>
                  <a:srgbClr val="FFFFFF"/>
                </a:solidFill>
              </a:rPr>
              <a:t> </a:t>
            </a:r>
            <a:r>
              <a:rPr lang="en-US" sz="1800" dirty="0" err="1">
                <a:solidFill>
                  <a:srgbClr val="FFFFFF"/>
                </a:solidFill>
              </a:rPr>
              <a:t>yn</a:t>
            </a:r>
            <a:r>
              <a:rPr lang="en-US" sz="1800" dirty="0">
                <a:solidFill>
                  <a:srgbClr val="FFFFFF"/>
                </a:solidFill>
              </a:rPr>
              <a:t> </a:t>
            </a:r>
            <a:r>
              <a:rPr lang="en-US" sz="1800" dirty="0" err="1">
                <a:solidFill>
                  <a:srgbClr val="FFFFFF"/>
                </a:solidFill>
              </a:rPr>
              <a:t>cysylltu</a:t>
            </a:r>
            <a:r>
              <a:rPr lang="en-US" sz="1800" dirty="0">
                <a:solidFill>
                  <a:srgbClr val="FFFFFF"/>
                </a:solidFill>
              </a:rPr>
              <a:t> â </a:t>
            </a:r>
            <a:r>
              <a:rPr lang="en-US" sz="1800" dirty="0" err="1">
                <a:solidFill>
                  <a:srgbClr val="FFFFFF"/>
                </a:solidFill>
              </a:rPr>
              <a:t>sgiliau</a:t>
            </a:r>
            <a:r>
              <a:rPr lang="en-US" sz="1800" dirty="0">
                <a:solidFill>
                  <a:srgbClr val="FFFFFF"/>
                </a:solidFill>
              </a:rPr>
              <a:t> </a:t>
            </a:r>
            <a:r>
              <a:rPr lang="en-US" sz="1800" dirty="0" err="1">
                <a:solidFill>
                  <a:srgbClr val="FFFFFF"/>
                </a:solidFill>
              </a:rPr>
              <a:t>llythrennedd</a:t>
            </a:r>
            <a:r>
              <a:rPr lang="en-US" sz="1800" dirty="0">
                <a:solidFill>
                  <a:srgbClr val="FFFFFF"/>
                </a:solidFill>
              </a:rPr>
              <a:t>, </a:t>
            </a:r>
            <a:r>
              <a:rPr lang="en-US" sz="1800" dirty="0" err="1">
                <a:solidFill>
                  <a:srgbClr val="FFFFFF"/>
                </a:solidFill>
              </a:rPr>
              <a:t>rhifedd</a:t>
            </a:r>
            <a:r>
              <a:rPr lang="en-US" sz="1800" dirty="0">
                <a:solidFill>
                  <a:srgbClr val="FFFFFF"/>
                </a:solidFill>
              </a:rPr>
              <a:t> a </a:t>
            </a:r>
            <a:r>
              <a:rPr lang="en-US" sz="1800" dirty="0" err="1">
                <a:solidFill>
                  <a:srgbClr val="FFFFFF"/>
                </a:solidFill>
              </a:rPr>
              <a:t>digidol</a:t>
            </a:r>
            <a:r>
              <a:rPr lang="en-US" sz="1800" dirty="0">
                <a:solidFill>
                  <a:srgbClr val="FFFFFF"/>
                </a:solidFill>
              </a:rPr>
              <a:t>?</a:t>
            </a:r>
          </a:p>
          <a:p>
            <a:endParaRPr lang="en-US" sz="1800" dirty="0">
              <a:solidFill>
                <a:srgbClr val="FFFFFF"/>
              </a:solidFill>
            </a:endParaRPr>
          </a:p>
        </p:txBody>
      </p:sp>
    </p:spTree>
    <p:extLst>
      <p:ext uri="{BB962C8B-B14F-4D97-AF65-F5344CB8AC3E}">
        <p14:creationId xmlns:p14="http://schemas.microsoft.com/office/powerpoint/2010/main" val="1206168025"/>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37" name="Rectangle 1036">
            <a:extLst>
              <a:ext uri="{FF2B5EF4-FFF2-40B4-BE49-F238E27FC236}">
                <a16:creationId xmlns:a16="http://schemas.microsoft.com/office/drawing/2014/main" id="{8E1350EA-094E-4564-9B41-FBF8AE4FE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1CA3EE94-CC36-4281-AB48-71EB8D0C2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41" name="Rectangle 1040">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prstGeom prst="rect">
            <a:avLst/>
          </a:prstGeom>
          <a:solidFill>
            <a:srgbClr val="878787">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E605FE8-8D27-B4D4-59DB-AABB005398C6}"/>
              </a:ext>
            </a:extLst>
          </p:cNvPr>
          <p:cNvSpPr>
            <a:spLocks noGrp="1"/>
          </p:cNvSpPr>
          <p:nvPr>
            <p:ph type="title"/>
          </p:nvPr>
        </p:nvSpPr>
        <p:spPr>
          <a:xfrm>
            <a:off x="1063691" y="4049486"/>
            <a:ext cx="4825480" cy="1883228"/>
          </a:xfrm>
        </p:spPr>
        <p:txBody>
          <a:bodyPr vert="horz" lIns="91440" tIns="45720" rIns="91440" bIns="45720" rtlCol="0" anchor="ctr">
            <a:normAutofit/>
          </a:bodyPr>
          <a:lstStyle/>
          <a:p>
            <a:pPr algn="r"/>
            <a:r>
              <a:rPr lang="en-US" sz="4100"/>
              <a:t>Our national mission - High standards and aspirations for all</a:t>
            </a:r>
          </a:p>
        </p:txBody>
      </p:sp>
      <p:pic>
        <p:nvPicPr>
          <p:cNvPr id="1026" name="Picture 2" descr="Cenhadaeth ein cenedl | LLYW.CYMRU">
            <a:extLst>
              <a:ext uri="{FF2B5EF4-FFF2-40B4-BE49-F238E27FC236}">
                <a16:creationId xmlns:a16="http://schemas.microsoft.com/office/drawing/2014/main" id="{D8688A57-FFC2-2990-B1B9-898968F9D8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21600000">
            <a:off x="2395275" y="484633"/>
            <a:ext cx="2000320" cy="2875460"/>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descr="A qr code on a white background&#10;&#10;Description automatically generated">
            <a:extLst>
              <a:ext uri="{FF2B5EF4-FFF2-40B4-BE49-F238E27FC236}">
                <a16:creationId xmlns:a16="http://schemas.microsoft.com/office/drawing/2014/main" id="{BB2BCBF3-72E3-D6F5-F9E9-0E42F48DEAF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83725" y="484633"/>
            <a:ext cx="2875460" cy="2875460"/>
          </a:xfrm>
          <a:prstGeom prst="rect">
            <a:avLst/>
          </a:prstGeom>
        </p:spPr>
      </p:pic>
      <p:pic>
        <p:nvPicPr>
          <p:cNvPr id="1032" name="Picture 8" descr="Our national mission | GOV.WALES">
            <a:extLst>
              <a:ext uri="{FF2B5EF4-FFF2-40B4-BE49-F238E27FC236}">
                <a16:creationId xmlns:a16="http://schemas.microsoft.com/office/drawing/2014/main" id="{BA8D817F-57E6-4EC5-CE89-E1F92784BAC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47314" y="484633"/>
            <a:ext cx="2000320" cy="287546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DB8BDA-533A-50A0-AFDC-08CF909CE8D7}"/>
              </a:ext>
            </a:extLst>
          </p:cNvPr>
          <p:cNvSpPr>
            <a:spLocks noGrp="1"/>
          </p:cNvSpPr>
          <p:nvPr>
            <p:ph sz="half" idx="1"/>
          </p:nvPr>
        </p:nvSpPr>
        <p:spPr>
          <a:xfrm>
            <a:off x="6338316" y="4049485"/>
            <a:ext cx="4846151" cy="1883229"/>
          </a:xfrm>
        </p:spPr>
        <p:txBody>
          <a:bodyPr vert="horz" lIns="91440" tIns="45720" rIns="91440" bIns="45720" rtlCol="0" anchor="ctr">
            <a:normAutofit/>
          </a:bodyPr>
          <a:lstStyle/>
          <a:p>
            <a:r>
              <a:rPr lang="en-US" sz="1800" dirty="0">
                <a:solidFill>
                  <a:srgbClr val="FFFFFF"/>
                </a:solidFill>
              </a:rPr>
              <a:t>Skim read the policy document, and consider how do the objectives link to literacy, numeracy and digital skills?</a:t>
            </a:r>
          </a:p>
        </p:txBody>
      </p:sp>
    </p:spTree>
    <p:extLst>
      <p:ext uri="{BB962C8B-B14F-4D97-AF65-F5344CB8AC3E}">
        <p14:creationId xmlns:p14="http://schemas.microsoft.com/office/powerpoint/2010/main" val="15760192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8869841E-71E7-4F51-8E6F-5E8A5E375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A50D9E51-F134-9179-F0DC-C194F298D5F2}"/>
              </a:ext>
            </a:extLst>
          </p:cNvPr>
          <p:cNvPicPr>
            <a:picLocks noChangeAspect="1"/>
          </p:cNvPicPr>
          <p:nvPr/>
        </p:nvPicPr>
        <p:blipFill rotWithShape="1">
          <a:blip r:embed="rId2"/>
          <a:srcRect r="-1" b="15708"/>
          <a:stretch/>
        </p:blipFill>
        <p:spPr>
          <a:xfrm>
            <a:off x="20" y="-1"/>
            <a:ext cx="12188932" cy="6858000"/>
          </a:xfrm>
          <a:prstGeom prst="rect">
            <a:avLst/>
          </a:prstGeom>
        </p:spPr>
      </p:pic>
      <p:sp>
        <p:nvSpPr>
          <p:cNvPr id="15" name="Rectangle 14">
            <a:extLst>
              <a:ext uri="{FF2B5EF4-FFF2-40B4-BE49-F238E27FC236}">
                <a16:creationId xmlns:a16="http://schemas.microsoft.com/office/drawing/2014/main" id="{594B067E-A161-4B29-A8FA-FEEB1944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A6659C3-AE85-165E-6B92-FDAA8F3F6988}"/>
              </a:ext>
            </a:extLst>
          </p:cNvPr>
          <p:cNvSpPr>
            <a:spLocks noGrp="1"/>
          </p:cNvSpPr>
          <p:nvPr>
            <p:ph type="title"/>
          </p:nvPr>
        </p:nvSpPr>
        <p:spPr>
          <a:xfrm>
            <a:off x="643467" y="1298448"/>
            <a:ext cx="3685070" cy="3255264"/>
          </a:xfrm>
        </p:spPr>
        <p:txBody>
          <a:bodyPr vert="horz" lIns="91440" tIns="45720" rIns="91440" bIns="45720" rtlCol="0" anchor="b">
            <a:normAutofit fontScale="90000"/>
          </a:bodyPr>
          <a:lstStyle/>
          <a:p>
            <a:r>
              <a:rPr lang="en-US" sz="4800" dirty="0" err="1">
                <a:solidFill>
                  <a:srgbClr val="FFFFFF"/>
                </a:solidFill>
              </a:rPr>
              <a:t>Cwricwlwm</a:t>
            </a:r>
            <a:r>
              <a:rPr lang="en-US" sz="4800" dirty="0">
                <a:solidFill>
                  <a:srgbClr val="FFFFFF"/>
                </a:solidFill>
              </a:rPr>
              <a:t> </a:t>
            </a:r>
            <a:r>
              <a:rPr lang="en-US" sz="4800" dirty="0" err="1">
                <a:solidFill>
                  <a:srgbClr val="FFFFFF"/>
                </a:solidFill>
              </a:rPr>
              <a:t>i</a:t>
            </a:r>
            <a:r>
              <a:rPr lang="en-US" sz="4800" dirty="0">
                <a:solidFill>
                  <a:srgbClr val="FFFFFF"/>
                </a:solidFill>
              </a:rPr>
              <a:t> </a:t>
            </a:r>
            <a:r>
              <a:rPr lang="en-US" sz="4800" dirty="0" err="1">
                <a:solidFill>
                  <a:srgbClr val="FFFFFF"/>
                </a:solidFill>
              </a:rPr>
              <a:t>Gymru</a:t>
            </a:r>
            <a:r>
              <a:rPr lang="en-US" sz="4800" dirty="0">
                <a:solidFill>
                  <a:srgbClr val="FFFFFF"/>
                </a:solidFill>
              </a:rPr>
              <a:t> </a:t>
            </a:r>
            <a:br>
              <a:rPr lang="en-US" sz="4800" dirty="0">
                <a:solidFill>
                  <a:srgbClr val="FFFFFF"/>
                </a:solidFill>
              </a:rPr>
            </a:br>
            <a:r>
              <a:rPr lang="en-US" sz="4800" dirty="0">
                <a:solidFill>
                  <a:srgbClr val="FFFFFF"/>
                </a:solidFill>
              </a:rPr>
              <a:t>The Curriculum for Wales</a:t>
            </a:r>
          </a:p>
        </p:txBody>
      </p:sp>
      <p:sp>
        <p:nvSpPr>
          <p:cNvPr id="3" name="Text Placeholder 2">
            <a:extLst>
              <a:ext uri="{FF2B5EF4-FFF2-40B4-BE49-F238E27FC236}">
                <a16:creationId xmlns:a16="http://schemas.microsoft.com/office/drawing/2014/main" id="{FD0A7EA6-F6CA-E1AE-AEB0-C226064FE4EE}"/>
              </a:ext>
            </a:extLst>
          </p:cNvPr>
          <p:cNvSpPr>
            <a:spLocks noGrp="1"/>
          </p:cNvSpPr>
          <p:nvPr>
            <p:ph type="body" idx="1"/>
          </p:nvPr>
        </p:nvSpPr>
        <p:spPr>
          <a:xfrm>
            <a:off x="643467" y="4670246"/>
            <a:ext cx="3685070" cy="914400"/>
          </a:xfrm>
        </p:spPr>
        <p:txBody>
          <a:bodyPr vert="horz" lIns="91440" tIns="45720" rIns="91440" bIns="45720" rtlCol="0" anchor="t">
            <a:normAutofit fontScale="70000" lnSpcReduction="20000"/>
          </a:bodyPr>
          <a:lstStyle/>
          <a:p>
            <a:r>
              <a:rPr lang="en-US" dirty="0" err="1">
                <a:solidFill>
                  <a:schemeClr val="accent1">
                    <a:lumMod val="20000"/>
                    <a:lumOff val="80000"/>
                  </a:schemeClr>
                </a:solidFill>
              </a:rPr>
              <a:t>Ymagwedd</a:t>
            </a:r>
            <a:r>
              <a:rPr lang="en-US" dirty="0">
                <a:solidFill>
                  <a:schemeClr val="accent1">
                    <a:lumMod val="20000"/>
                    <a:lumOff val="80000"/>
                  </a:schemeClr>
                </a:solidFill>
              </a:rPr>
              <a:t> </a:t>
            </a:r>
            <a:r>
              <a:rPr lang="en-US" dirty="0" err="1">
                <a:solidFill>
                  <a:schemeClr val="accent1">
                    <a:lumMod val="20000"/>
                    <a:lumOff val="80000"/>
                  </a:schemeClr>
                </a:solidFill>
              </a:rPr>
              <a:t>hyd</a:t>
            </a:r>
            <a:r>
              <a:rPr lang="en-US" dirty="0">
                <a:solidFill>
                  <a:schemeClr val="accent1">
                    <a:lumMod val="20000"/>
                    <a:lumOff val="80000"/>
                  </a:schemeClr>
                </a:solidFill>
              </a:rPr>
              <a:t> </a:t>
            </a:r>
            <a:r>
              <a:rPr lang="en-US" dirty="0" err="1">
                <a:solidFill>
                  <a:schemeClr val="accent1">
                    <a:lumMod val="20000"/>
                    <a:lumOff val="80000"/>
                  </a:schemeClr>
                </a:solidFill>
              </a:rPr>
              <a:t>yn</a:t>
            </a:r>
            <a:r>
              <a:rPr lang="en-US" dirty="0">
                <a:solidFill>
                  <a:schemeClr val="accent1">
                    <a:lumMod val="20000"/>
                    <a:lumOff val="80000"/>
                  </a:schemeClr>
                </a:solidFill>
              </a:rPr>
              <a:t> </a:t>
            </a:r>
            <a:r>
              <a:rPr lang="en-US" dirty="0" err="1">
                <a:solidFill>
                  <a:schemeClr val="accent1">
                    <a:lumMod val="20000"/>
                    <a:lumOff val="80000"/>
                  </a:schemeClr>
                </a:solidFill>
              </a:rPr>
              <a:t>oed</a:t>
            </a:r>
            <a:r>
              <a:rPr lang="en-US" dirty="0">
                <a:solidFill>
                  <a:schemeClr val="accent1">
                    <a:lumMod val="20000"/>
                    <a:lumOff val="80000"/>
                  </a:schemeClr>
                </a:solidFill>
              </a:rPr>
              <a:t> </a:t>
            </a:r>
            <a:r>
              <a:rPr lang="en-US" dirty="0" err="1">
                <a:solidFill>
                  <a:schemeClr val="accent1">
                    <a:lumMod val="20000"/>
                    <a:lumOff val="80000"/>
                  </a:schemeClr>
                </a:solidFill>
              </a:rPr>
              <a:t>yn</a:t>
            </a:r>
            <a:r>
              <a:rPr lang="en-US" dirty="0">
                <a:solidFill>
                  <a:schemeClr val="accent1">
                    <a:lumMod val="20000"/>
                    <a:lumOff val="80000"/>
                  </a:schemeClr>
                </a:solidFill>
              </a:rPr>
              <a:t> </a:t>
            </a:r>
            <a:r>
              <a:rPr lang="en-US" dirty="0" err="1">
                <a:solidFill>
                  <a:schemeClr val="accent1">
                    <a:lumMod val="20000"/>
                    <a:lumOff val="80000"/>
                  </a:schemeClr>
                </a:solidFill>
              </a:rPr>
              <a:t>fwy</a:t>
            </a:r>
            <a:r>
              <a:rPr lang="en-US" dirty="0">
                <a:solidFill>
                  <a:schemeClr val="accent1">
                    <a:lumMod val="20000"/>
                    <a:lumOff val="80000"/>
                  </a:schemeClr>
                </a:solidFill>
              </a:rPr>
              <a:t> </a:t>
            </a:r>
            <a:r>
              <a:rPr lang="en-US" dirty="0" err="1">
                <a:solidFill>
                  <a:schemeClr val="accent1">
                    <a:lumMod val="20000"/>
                    <a:lumOff val="80000"/>
                  </a:schemeClr>
                </a:solidFill>
              </a:rPr>
              <a:t>trawsgwricwlaidd</a:t>
            </a:r>
            <a:r>
              <a:rPr lang="en-US" dirty="0">
                <a:solidFill>
                  <a:schemeClr val="accent1">
                    <a:lumMod val="20000"/>
                    <a:lumOff val="80000"/>
                  </a:schemeClr>
                </a:solidFill>
              </a:rPr>
              <a:t> at </a:t>
            </a:r>
            <a:r>
              <a:rPr lang="en-US" dirty="0" err="1">
                <a:solidFill>
                  <a:schemeClr val="accent1">
                    <a:lumMod val="20000"/>
                    <a:lumOff val="80000"/>
                  </a:schemeClr>
                </a:solidFill>
              </a:rPr>
              <a:t>lythrennedd</a:t>
            </a:r>
            <a:r>
              <a:rPr lang="en-US" dirty="0">
                <a:solidFill>
                  <a:schemeClr val="accent1">
                    <a:lumMod val="20000"/>
                    <a:lumOff val="80000"/>
                  </a:schemeClr>
                </a:solidFill>
              </a:rPr>
              <a:t> a </a:t>
            </a:r>
            <a:r>
              <a:rPr lang="en-US" dirty="0" err="1">
                <a:solidFill>
                  <a:schemeClr val="accent1">
                    <a:lumMod val="20000"/>
                    <a:lumOff val="80000"/>
                  </a:schemeClr>
                </a:solidFill>
              </a:rPr>
              <a:t>rhifedd</a:t>
            </a:r>
            <a:endParaRPr lang="en-US" dirty="0">
              <a:solidFill>
                <a:schemeClr val="accent1">
                  <a:lumMod val="20000"/>
                  <a:lumOff val="80000"/>
                </a:schemeClr>
              </a:solidFill>
            </a:endParaRPr>
          </a:p>
          <a:p>
            <a:r>
              <a:rPr lang="en-US" dirty="0">
                <a:solidFill>
                  <a:schemeClr val="accent1">
                    <a:lumMod val="20000"/>
                    <a:lumOff val="80000"/>
                  </a:schemeClr>
                </a:solidFill>
              </a:rPr>
              <a:t>An even more cross-curricula approach to literacy and numeracy</a:t>
            </a:r>
          </a:p>
        </p:txBody>
      </p:sp>
      <p:sp>
        <p:nvSpPr>
          <p:cNvPr id="17" name="Rectangle 16">
            <a:extLst>
              <a:ext uri="{FF2B5EF4-FFF2-40B4-BE49-F238E27FC236}">
                <a16:creationId xmlns:a16="http://schemas.microsoft.com/office/drawing/2014/main" id="{C20C741F-0826-4AB6-A92E-AB4EB5021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62682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252919" y="1123837"/>
            <a:ext cx="2947482" cy="4601183"/>
          </a:xfrm>
        </p:spPr>
        <p:txBody>
          <a:bodyPr>
            <a:normAutofit/>
          </a:bodyPr>
          <a:lstStyle/>
          <a:p>
            <a:r>
              <a:rPr lang="en-GB"/>
              <a:t>Y </a:t>
            </a:r>
            <a:r>
              <a:rPr lang="en-GB" err="1"/>
              <a:t>sgiliau</a:t>
            </a:r>
            <a:r>
              <a:rPr lang="en-GB"/>
              <a:t> </a:t>
            </a:r>
            <a:r>
              <a:rPr lang="en-GB" err="1"/>
              <a:t>traws-gwricwlaidd</a:t>
            </a:r>
            <a:br>
              <a:rPr lang="en-GB"/>
            </a:br>
            <a:r>
              <a:rPr lang="en-GB"/>
              <a:t>The cross-curricular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867912" y="868680"/>
            <a:ext cx="3474720" cy="5120640"/>
          </a:xfrm>
        </p:spPr>
        <p:txBody>
          <a:bodyPr>
            <a:normAutofit/>
          </a:bodyPr>
          <a:lstStyle/>
          <a:p>
            <a:endParaRPr lang="en-GB" dirty="0"/>
          </a:p>
          <a:p>
            <a:r>
              <a:rPr lang="en-GB" dirty="0"/>
              <a:t>Mae </a:t>
            </a:r>
            <a:r>
              <a:rPr lang="en-GB" dirty="0" err="1"/>
              <a:t>llythrennedd</a:t>
            </a:r>
            <a:r>
              <a:rPr lang="en-GB" dirty="0"/>
              <a:t>, </a:t>
            </a:r>
            <a:r>
              <a:rPr lang="en-GB" dirty="0" err="1"/>
              <a:t>rhifedd</a:t>
            </a:r>
            <a:r>
              <a:rPr lang="en-GB" dirty="0"/>
              <a:t> a </a:t>
            </a:r>
            <a:r>
              <a:rPr lang="en-GB" dirty="0" err="1"/>
              <a:t>chymhwysedd</a:t>
            </a:r>
            <a:r>
              <a:rPr lang="en-GB" dirty="0"/>
              <a:t> </a:t>
            </a:r>
            <a:r>
              <a:rPr lang="en-GB" dirty="0" err="1"/>
              <a:t>digidol</a:t>
            </a:r>
            <a:r>
              <a:rPr lang="en-GB" dirty="0"/>
              <a:t> </a:t>
            </a:r>
            <a:r>
              <a:rPr lang="en-GB" dirty="0" err="1"/>
              <a:t>yn</a:t>
            </a:r>
            <a:r>
              <a:rPr lang="en-GB" dirty="0"/>
              <a:t> </a:t>
            </a:r>
            <a:r>
              <a:rPr lang="en-GB" dirty="0" err="1"/>
              <a:t>sgiliau</a:t>
            </a:r>
            <a:r>
              <a:rPr lang="en-GB" dirty="0"/>
              <a:t> </a:t>
            </a:r>
            <a:r>
              <a:rPr lang="en-GB" dirty="0" err="1"/>
              <a:t>trawsgwricwlaidd</a:t>
            </a:r>
            <a:r>
              <a:rPr lang="en-GB" dirty="0"/>
              <a:t> </a:t>
            </a:r>
            <a:r>
              <a:rPr lang="en-GB" dirty="0" err="1"/>
              <a:t>gorfodol</a:t>
            </a:r>
            <a:r>
              <a:rPr lang="en-GB" dirty="0"/>
              <a:t> o </a:t>
            </a:r>
            <a:r>
              <a:rPr lang="en-GB" dirty="0" err="1"/>
              <a:t>fewn</a:t>
            </a:r>
            <a:r>
              <a:rPr lang="en-GB" dirty="0"/>
              <a:t> </a:t>
            </a:r>
            <a:r>
              <a:rPr lang="en-GB" dirty="0" err="1"/>
              <a:t>Fframwaith</a:t>
            </a:r>
            <a:r>
              <a:rPr lang="en-GB" dirty="0"/>
              <a:t> y </a:t>
            </a:r>
            <a:r>
              <a:rPr lang="en-GB" dirty="0" err="1"/>
              <a:t>Cwricwlwm</a:t>
            </a:r>
            <a:r>
              <a:rPr lang="en-GB" dirty="0"/>
              <a:t> </a:t>
            </a:r>
            <a:r>
              <a:rPr lang="en-GB" dirty="0" err="1"/>
              <a:t>i</a:t>
            </a:r>
            <a:r>
              <a:rPr lang="en-GB" dirty="0"/>
              <a:t> </a:t>
            </a:r>
            <a:r>
              <a:rPr lang="en-GB" dirty="0" err="1"/>
              <a:t>Gymru</a:t>
            </a:r>
            <a:r>
              <a:rPr lang="en-GB" dirty="0"/>
              <a:t>. </a:t>
            </a:r>
            <a:r>
              <a:rPr lang="en-GB" dirty="0" err="1"/>
              <a:t>Nhw</a:t>
            </a:r>
            <a:r>
              <a:rPr lang="en-GB" dirty="0"/>
              <a:t> </a:t>
            </a:r>
            <a:r>
              <a:rPr lang="en-GB" dirty="0" err="1"/>
              <a:t>yw'r</a:t>
            </a:r>
            <a:r>
              <a:rPr lang="en-GB" dirty="0"/>
              <a:t> </a:t>
            </a:r>
            <a:r>
              <a:rPr lang="en-GB" dirty="0" err="1"/>
              <a:t>blociau</a:t>
            </a:r>
            <a:r>
              <a:rPr lang="en-GB" dirty="0"/>
              <a:t> </a:t>
            </a:r>
            <a:r>
              <a:rPr lang="en-GB" dirty="0" err="1"/>
              <a:t>adeiladu</a:t>
            </a:r>
            <a:r>
              <a:rPr lang="en-GB" dirty="0"/>
              <a:t> </a:t>
            </a:r>
            <a:r>
              <a:rPr lang="en-GB" dirty="0" err="1"/>
              <a:t>hanfodol</a:t>
            </a:r>
            <a:r>
              <a:rPr lang="en-GB" dirty="0"/>
              <a:t> </a:t>
            </a:r>
            <a:r>
              <a:rPr lang="en-GB" dirty="0" err="1"/>
              <a:t>sy'n</a:t>
            </a:r>
            <a:r>
              <a:rPr lang="en-GB" dirty="0"/>
              <a:t> sail </a:t>
            </a:r>
            <a:r>
              <a:rPr lang="en-GB" dirty="0" err="1"/>
              <a:t>i</a:t>
            </a:r>
            <a:r>
              <a:rPr lang="en-GB" dirty="0"/>
              <a:t> bob </a:t>
            </a:r>
            <a:r>
              <a:rPr lang="en-GB" dirty="0" err="1"/>
              <a:t>dysg</a:t>
            </a:r>
            <a:r>
              <a:rPr lang="en-GB" dirty="0"/>
              <a:t> ac </a:t>
            </a:r>
            <a:r>
              <a:rPr lang="en-GB" dirty="0" err="1"/>
              <a:t>sy'n</a:t>
            </a:r>
            <a:r>
              <a:rPr lang="en-GB" dirty="0"/>
              <a:t> </a:t>
            </a:r>
            <a:r>
              <a:rPr lang="en-GB" dirty="0" err="1"/>
              <a:t>galluogi</a:t>
            </a:r>
            <a:r>
              <a:rPr lang="en-GB" dirty="0"/>
              <a:t> </a:t>
            </a:r>
            <a:r>
              <a:rPr lang="en-GB" dirty="0" err="1"/>
              <a:t>dysgwyr</a:t>
            </a:r>
            <a:r>
              <a:rPr lang="en-GB" dirty="0"/>
              <a:t> </a:t>
            </a:r>
            <a:r>
              <a:rPr lang="en-GB" dirty="0" err="1"/>
              <a:t>i</a:t>
            </a:r>
            <a:r>
              <a:rPr lang="en-GB" dirty="0"/>
              <a:t> </a:t>
            </a:r>
            <a:r>
              <a:rPr lang="en-GB" dirty="0" err="1"/>
              <a:t>gael</a:t>
            </a:r>
            <a:r>
              <a:rPr lang="en-GB" dirty="0"/>
              <a:t> </a:t>
            </a:r>
            <a:r>
              <a:rPr lang="en-GB" dirty="0" err="1"/>
              <a:t>mynediad</a:t>
            </a:r>
            <a:r>
              <a:rPr lang="en-GB" dirty="0"/>
              <a:t> at </a:t>
            </a:r>
            <a:r>
              <a:rPr lang="en-GB" dirty="0" err="1"/>
              <a:t>ehangder</a:t>
            </a:r>
            <a:r>
              <a:rPr lang="en-GB" dirty="0"/>
              <a:t> y </a:t>
            </a:r>
            <a:r>
              <a:rPr lang="en-GB" dirty="0" err="1"/>
              <a:t>cwricwlwm</a:t>
            </a:r>
            <a:r>
              <a:rPr lang="en-GB" dirty="0"/>
              <a:t>. </a:t>
            </a:r>
          </a:p>
          <a:p>
            <a:endParaRPr lang="en-GB" dirty="0"/>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7818120" y="868680"/>
            <a:ext cx="3474720" cy="5120640"/>
          </a:xfrm>
        </p:spPr>
        <p:txBody>
          <a:bodyPr>
            <a:normAutofit/>
          </a:bodyPr>
          <a:lstStyle/>
          <a:p>
            <a:r>
              <a:rPr lang="en-GB" dirty="0"/>
              <a:t>Literacy, numeracy and digital competence are mandatory cross-curricular skills within the Curriculum for Wales Framework. They are the essential building blocks that underpin all learning and enable learners to access the breadth of the curriculum. </a:t>
            </a:r>
          </a:p>
        </p:txBody>
      </p:sp>
      <p:pic>
        <p:nvPicPr>
          <p:cNvPr id="8" name="Picture 7" descr="A colorful letters on a white background&#10;&#10;Description automatically generated">
            <a:extLst>
              <a:ext uri="{FF2B5EF4-FFF2-40B4-BE49-F238E27FC236}">
                <a16:creationId xmlns:a16="http://schemas.microsoft.com/office/drawing/2014/main" id="{C1C3E670-58B3-C051-6224-A47576B3F64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20873237">
            <a:off x="3607614" y="1009091"/>
            <a:ext cx="1417236" cy="744019"/>
          </a:xfrm>
          <a:prstGeom prst="rect">
            <a:avLst/>
          </a:prstGeom>
        </p:spPr>
      </p:pic>
      <p:pic>
        <p:nvPicPr>
          <p:cNvPr id="10" name="Picture 9" descr="A colorful numbers on a white background&#10;&#10;Description automatically generated">
            <a:extLst>
              <a:ext uri="{FF2B5EF4-FFF2-40B4-BE49-F238E27FC236}">
                <a16:creationId xmlns:a16="http://schemas.microsoft.com/office/drawing/2014/main" id="{BD9F929D-5A5C-95EF-AC3D-35C79FD6A68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248035">
            <a:off x="10113680" y="835020"/>
            <a:ext cx="1417236" cy="1092158"/>
          </a:xfrm>
          <a:prstGeom prst="rect">
            <a:avLst/>
          </a:prstGeom>
        </p:spPr>
      </p:pic>
      <p:pic>
        <p:nvPicPr>
          <p:cNvPr id="12" name="Picture 11" descr="A group of computer screens&#10;&#10;Description automatically generated">
            <a:extLst>
              <a:ext uri="{FF2B5EF4-FFF2-40B4-BE49-F238E27FC236}">
                <a16:creationId xmlns:a16="http://schemas.microsoft.com/office/drawing/2014/main" id="{46911779-33EC-B280-DEEC-3BBE19371AB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75715" y="5196118"/>
            <a:ext cx="2209323" cy="1107863"/>
          </a:xfrm>
          <a:prstGeom prst="rect">
            <a:avLst/>
          </a:prstGeom>
        </p:spPr>
      </p:pic>
    </p:spTree>
    <p:extLst>
      <p:ext uri="{BB962C8B-B14F-4D97-AF65-F5344CB8AC3E}">
        <p14:creationId xmlns:p14="http://schemas.microsoft.com/office/powerpoint/2010/main" val="19076791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252919" y="1123837"/>
            <a:ext cx="2947482" cy="4601183"/>
          </a:xfrm>
        </p:spPr>
        <p:txBody>
          <a:bodyPr>
            <a:normAutofit/>
          </a:bodyPr>
          <a:lstStyle/>
          <a:p>
            <a:r>
              <a:rPr lang="en-GB"/>
              <a:t>Y </a:t>
            </a:r>
            <a:r>
              <a:rPr lang="en-GB" err="1"/>
              <a:t>sgiliau</a:t>
            </a:r>
            <a:r>
              <a:rPr lang="en-GB"/>
              <a:t> </a:t>
            </a:r>
            <a:r>
              <a:rPr lang="en-GB" err="1"/>
              <a:t>traws-gwricwlaidd</a:t>
            </a:r>
            <a:br>
              <a:rPr lang="en-GB"/>
            </a:br>
            <a:r>
              <a:rPr lang="en-GB"/>
              <a:t>The cross-curricular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867912" y="868680"/>
            <a:ext cx="3474720" cy="5120640"/>
          </a:xfrm>
        </p:spPr>
        <p:txBody>
          <a:bodyPr>
            <a:normAutofit/>
          </a:bodyPr>
          <a:lstStyle/>
          <a:p>
            <a:r>
              <a:rPr lang="en-GB" dirty="0" err="1"/>
              <a:t>Mae'r</a:t>
            </a:r>
            <a:r>
              <a:rPr lang="en-GB" dirty="0"/>
              <a:t> </a:t>
            </a:r>
            <a:r>
              <a:rPr lang="en-GB" dirty="0" err="1"/>
              <a:t>rhain</a:t>
            </a:r>
            <a:r>
              <a:rPr lang="en-GB" dirty="0"/>
              <a:t> </a:t>
            </a:r>
            <a:r>
              <a:rPr lang="en-GB" dirty="0" err="1"/>
              <a:t>yn</a:t>
            </a:r>
            <a:r>
              <a:rPr lang="en-GB" dirty="0"/>
              <a:t> </a:t>
            </a:r>
            <a:r>
              <a:rPr lang="en-GB" dirty="0" err="1"/>
              <a:t>sgiliau</a:t>
            </a:r>
            <a:r>
              <a:rPr lang="en-GB" dirty="0"/>
              <a:t> y </a:t>
            </a:r>
            <a:r>
              <a:rPr lang="en-GB" dirty="0" err="1"/>
              <a:t>gellir</a:t>
            </a:r>
            <a:r>
              <a:rPr lang="en-GB" dirty="0"/>
              <a:t> </a:t>
            </a:r>
            <a:r>
              <a:rPr lang="en-GB" dirty="0" err="1"/>
              <a:t>eu</a:t>
            </a:r>
            <a:r>
              <a:rPr lang="en-GB" dirty="0"/>
              <a:t> </a:t>
            </a:r>
            <a:r>
              <a:rPr lang="en-GB" dirty="0" err="1"/>
              <a:t>trosglwyddo</a:t>
            </a:r>
            <a:r>
              <a:rPr lang="en-GB" dirty="0"/>
              <a:t> </a:t>
            </a:r>
            <a:r>
              <a:rPr lang="en-GB" dirty="0" err="1"/>
              <a:t>i</a:t>
            </a:r>
            <a:r>
              <a:rPr lang="en-GB" dirty="0"/>
              <a:t> </a:t>
            </a:r>
            <a:r>
              <a:rPr lang="en-GB" dirty="0" err="1"/>
              <a:t>fyd</a:t>
            </a:r>
            <a:r>
              <a:rPr lang="en-GB" dirty="0"/>
              <a:t> </a:t>
            </a:r>
            <a:r>
              <a:rPr lang="en-GB" dirty="0" err="1"/>
              <a:t>gwaith</a:t>
            </a:r>
            <a:r>
              <a:rPr lang="en-GB" dirty="0"/>
              <a:t>, </a:t>
            </a:r>
            <a:r>
              <a:rPr lang="en-GB" dirty="0" err="1"/>
              <a:t>gan</a:t>
            </a:r>
            <a:r>
              <a:rPr lang="en-GB" dirty="0"/>
              <a:t> </a:t>
            </a:r>
            <a:r>
              <a:rPr lang="en-GB" dirty="0" err="1"/>
              <a:t>alluogi</a:t>
            </a:r>
            <a:r>
              <a:rPr lang="en-GB" dirty="0"/>
              <a:t> </a:t>
            </a:r>
            <a:r>
              <a:rPr lang="en-GB" dirty="0" err="1"/>
              <a:t>dysgwyr</a:t>
            </a:r>
            <a:r>
              <a:rPr lang="en-GB" dirty="0"/>
              <a:t> </a:t>
            </a:r>
            <a:r>
              <a:rPr lang="en-GB" dirty="0" err="1"/>
              <a:t>i</a:t>
            </a:r>
            <a:r>
              <a:rPr lang="en-GB" dirty="0"/>
              <a:t> </a:t>
            </a:r>
            <a:r>
              <a:rPr lang="en-GB" dirty="0" err="1"/>
              <a:t>addasu</a:t>
            </a:r>
            <a:r>
              <a:rPr lang="en-GB" dirty="0"/>
              <a:t> a </a:t>
            </a:r>
            <a:r>
              <a:rPr lang="en-GB" dirty="0" err="1"/>
              <a:t>ffynnu</a:t>
            </a:r>
            <a:r>
              <a:rPr lang="en-GB" dirty="0"/>
              <a:t> </a:t>
            </a:r>
            <a:r>
              <a:rPr lang="en-GB" dirty="0" err="1"/>
              <a:t>yn</a:t>
            </a:r>
            <a:r>
              <a:rPr lang="en-GB" dirty="0"/>
              <a:t> y </a:t>
            </a:r>
            <a:r>
              <a:rPr lang="en-GB" dirty="0" err="1"/>
              <a:t>byd</a:t>
            </a:r>
            <a:r>
              <a:rPr lang="en-GB" dirty="0"/>
              <a:t> modern. Mae </a:t>
            </a:r>
            <a:r>
              <a:rPr lang="en-GB" dirty="0" err="1"/>
              <a:t>angen</a:t>
            </a:r>
            <a:r>
              <a:rPr lang="en-GB" dirty="0"/>
              <a:t> </a:t>
            </a:r>
            <a:r>
              <a:rPr lang="en-GB" dirty="0" err="1"/>
              <a:t>i</a:t>
            </a:r>
            <a:r>
              <a:rPr lang="en-GB" dirty="0"/>
              <a:t> </a:t>
            </a:r>
            <a:r>
              <a:rPr lang="en-GB" dirty="0" err="1"/>
              <a:t>ddysgwyr</a:t>
            </a:r>
            <a:r>
              <a:rPr lang="en-GB" dirty="0"/>
              <a:t> </a:t>
            </a:r>
            <a:r>
              <a:rPr lang="en-GB" dirty="0" err="1"/>
              <a:t>fod</a:t>
            </a:r>
            <a:r>
              <a:rPr lang="en-GB" dirty="0"/>
              <a:t> </a:t>
            </a:r>
            <a:r>
              <a:rPr lang="en-GB" dirty="0" err="1"/>
              <a:t>yn</a:t>
            </a:r>
            <a:r>
              <a:rPr lang="en-GB" dirty="0"/>
              <a:t> </a:t>
            </a:r>
            <a:r>
              <a:rPr lang="en-GB" dirty="0" err="1"/>
              <a:t>addasadwy</a:t>
            </a:r>
            <a:r>
              <a:rPr lang="en-GB" dirty="0"/>
              <a:t>, </a:t>
            </a:r>
            <a:r>
              <a:rPr lang="en-GB" dirty="0" err="1"/>
              <a:t>yn</a:t>
            </a:r>
            <a:r>
              <a:rPr lang="en-GB" dirty="0"/>
              <a:t> </a:t>
            </a:r>
            <a:r>
              <a:rPr lang="en-GB" dirty="0" err="1"/>
              <a:t>gallu</a:t>
            </a:r>
            <a:r>
              <a:rPr lang="en-GB" dirty="0"/>
              <a:t> </a:t>
            </a:r>
            <a:r>
              <a:rPr lang="en-GB" dirty="0" err="1"/>
              <a:t>dysgu</a:t>
            </a:r>
            <a:r>
              <a:rPr lang="en-GB" dirty="0"/>
              <a:t> </a:t>
            </a:r>
            <a:r>
              <a:rPr lang="en-GB" dirty="0" err="1"/>
              <a:t>sgiliau</a:t>
            </a:r>
            <a:r>
              <a:rPr lang="en-GB" dirty="0"/>
              <a:t> </a:t>
            </a:r>
            <a:r>
              <a:rPr lang="en-GB" dirty="0" err="1"/>
              <a:t>newydd</a:t>
            </a:r>
            <a:r>
              <a:rPr lang="en-GB" dirty="0"/>
              <a:t> </a:t>
            </a:r>
            <a:r>
              <a:rPr lang="en-GB" dirty="0" err="1"/>
              <a:t>drwy</a:t>
            </a:r>
            <a:r>
              <a:rPr lang="en-GB" dirty="0"/>
              <a:t> </a:t>
            </a:r>
            <a:r>
              <a:rPr lang="en-GB" dirty="0" err="1"/>
              <a:t>gydol</a:t>
            </a:r>
            <a:r>
              <a:rPr lang="en-GB" dirty="0"/>
              <a:t> </a:t>
            </a:r>
            <a:r>
              <a:rPr lang="en-GB" dirty="0" err="1"/>
              <a:t>eu</a:t>
            </a:r>
            <a:r>
              <a:rPr lang="en-GB" dirty="0"/>
              <a:t> </a:t>
            </a:r>
            <a:r>
              <a:rPr lang="en-GB" dirty="0" err="1"/>
              <a:t>bywyd</a:t>
            </a:r>
            <a:r>
              <a:rPr lang="en-GB" dirty="0"/>
              <a:t> ac </a:t>
            </a:r>
            <a:r>
              <a:rPr lang="en-GB" dirty="0" err="1"/>
              <a:t>yn</a:t>
            </a:r>
            <a:r>
              <a:rPr lang="en-GB" dirty="0"/>
              <a:t> </a:t>
            </a:r>
            <a:r>
              <a:rPr lang="en-GB" dirty="0" err="1"/>
              <a:t>gallu</a:t>
            </a:r>
            <a:r>
              <a:rPr lang="en-GB" dirty="0"/>
              <a:t> </a:t>
            </a:r>
            <a:r>
              <a:rPr lang="en-GB" dirty="0" err="1"/>
              <a:t>ymdopi</a:t>
            </a:r>
            <a:r>
              <a:rPr lang="en-GB" dirty="0"/>
              <a:t> â </a:t>
            </a:r>
            <a:r>
              <a:rPr lang="en-GB" dirty="0" err="1"/>
              <a:t>senarios</a:t>
            </a:r>
            <a:r>
              <a:rPr lang="en-GB" dirty="0"/>
              <a:t> </a:t>
            </a:r>
            <a:r>
              <a:rPr lang="en-GB" dirty="0" err="1"/>
              <a:t>bywyd</a:t>
            </a:r>
            <a:r>
              <a:rPr lang="en-GB" dirty="0"/>
              <a:t> </a:t>
            </a:r>
            <a:r>
              <a:rPr lang="en-GB" dirty="0" err="1"/>
              <a:t>newydd</a:t>
            </a:r>
            <a:r>
              <a:rPr lang="en-GB" dirty="0"/>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7818120" y="868680"/>
            <a:ext cx="3474720" cy="5120640"/>
          </a:xfrm>
        </p:spPr>
        <p:txBody>
          <a:bodyPr>
            <a:normAutofit/>
          </a:bodyPr>
          <a:lstStyle/>
          <a:p>
            <a:endParaRPr lang="en-GB" dirty="0"/>
          </a:p>
          <a:p>
            <a:r>
              <a:rPr lang="en-GB" dirty="0"/>
              <a:t>These are skills that can be transferred to the world of work, enabling learners to adapt and thrive in the modern world. Learners need to be adaptable, capable of learning new skills throughout life and equipped to cope with new life scenarios.</a:t>
            </a:r>
          </a:p>
        </p:txBody>
      </p:sp>
      <p:pic>
        <p:nvPicPr>
          <p:cNvPr id="6" name="Picture 5" descr="A blue and white rectangular sign with black text&#10;&#10;Description automatically generated">
            <a:extLst>
              <a:ext uri="{FF2B5EF4-FFF2-40B4-BE49-F238E27FC236}">
                <a16:creationId xmlns:a16="http://schemas.microsoft.com/office/drawing/2014/main" id="{1E76C8F2-8BEE-B7CA-925E-965F612D11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02690">
            <a:off x="10137793" y="383839"/>
            <a:ext cx="1024279" cy="1479996"/>
          </a:xfrm>
          <a:prstGeom prst="rect">
            <a:avLst/>
          </a:prstGeom>
        </p:spPr>
      </p:pic>
      <p:pic>
        <p:nvPicPr>
          <p:cNvPr id="8" name="Picture 7" descr="A spoon and recipe card&#10;&#10;Description automatically generated">
            <a:extLst>
              <a:ext uri="{FF2B5EF4-FFF2-40B4-BE49-F238E27FC236}">
                <a16:creationId xmlns:a16="http://schemas.microsoft.com/office/drawing/2014/main" id="{ABE5C672-8152-7A05-CD74-D708884749F4}"/>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20870698">
            <a:off x="3566062" y="1148898"/>
            <a:ext cx="1589384" cy="884757"/>
          </a:xfrm>
          <a:prstGeom prst="rect">
            <a:avLst/>
          </a:prstGeom>
        </p:spPr>
      </p:pic>
      <p:pic>
        <p:nvPicPr>
          <p:cNvPr id="10" name="Picture 9" descr="A tree with icons and lines&#10;&#10;Description automatically generated">
            <a:extLst>
              <a:ext uri="{FF2B5EF4-FFF2-40B4-BE49-F238E27FC236}">
                <a16:creationId xmlns:a16="http://schemas.microsoft.com/office/drawing/2014/main" id="{D8833344-937C-270D-8766-7A74E17B67C0}"/>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07313" y="5117102"/>
            <a:ext cx="1589384" cy="1215836"/>
          </a:xfrm>
          <a:prstGeom prst="rect">
            <a:avLst/>
          </a:prstGeom>
        </p:spPr>
      </p:pic>
    </p:spTree>
    <p:extLst>
      <p:ext uri="{BB962C8B-B14F-4D97-AF65-F5344CB8AC3E}">
        <p14:creationId xmlns:p14="http://schemas.microsoft.com/office/powerpoint/2010/main" val="500688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252919" y="1123837"/>
            <a:ext cx="2947482" cy="4601183"/>
          </a:xfrm>
        </p:spPr>
        <p:txBody>
          <a:bodyPr>
            <a:noAutofit/>
          </a:bodyPr>
          <a:lstStyle/>
          <a:p>
            <a:r>
              <a:rPr lang="en-GB"/>
              <a:t>Y </a:t>
            </a:r>
            <a:r>
              <a:rPr lang="en-GB" err="1"/>
              <a:t>sgiliau</a:t>
            </a:r>
            <a:r>
              <a:rPr lang="en-GB"/>
              <a:t> </a:t>
            </a:r>
            <a:r>
              <a:rPr lang="en-GB" err="1"/>
              <a:t>traws-gwricwlaidd</a:t>
            </a:r>
            <a:br>
              <a:rPr lang="en-GB"/>
            </a:br>
            <a:r>
              <a:rPr lang="en-GB"/>
              <a:t>The cross-curricular skills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900280" y="575330"/>
            <a:ext cx="3475038" cy="3186803"/>
          </a:xfrm>
        </p:spPr>
        <p:txBody>
          <a:bodyPr>
            <a:normAutofit/>
          </a:bodyPr>
          <a:lstStyle/>
          <a:p>
            <a:r>
              <a:rPr lang="en-GB" dirty="0" err="1"/>
              <a:t>Dylai</a:t>
            </a:r>
            <a:r>
              <a:rPr lang="en-GB" dirty="0"/>
              <a:t> </a:t>
            </a:r>
            <a:r>
              <a:rPr lang="en-GB" dirty="0" err="1"/>
              <a:t>cynllunio</a:t>
            </a:r>
            <a:r>
              <a:rPr lang="en-GB" dirty="0"/>
              <a:t> </a:t>
            </a:r>
            <a:r>
              <a:rPr lang="en-GB" dirty="0" err="1"/>
              <a:t>cwricwla</a:t>
            </a:r>
            <a:r>
              <a:rPr lang="en-GB" dirty="0"/>
              <a:t> </a:t>
            </a:r>
            <a:r>
              <a:rPr lang="en-GB" dirty="0" err="1"/>
              <a:t>lleol</a:t>
            </a:r>
            <a:r>
              <a:rPr lang="en-GB" dirty="0"/>
              <a:t> </a:t>
            </a:r>
            <a:r>
              <a:rPr lang="en-GB" dirty="0" err="1"/>
              <a:t>alluogi</a:t>
            </a:r>
            <a:r>
              <a:rPr lang="en-GB" dirty="0"/>
              <a:t> </a:t>
            </a:r>
            <a:r>
              <a:rPr lang="en-GB" dirty="0" err="1"/>
              <a:t>dysgwyr</a:t>
            </a:r>
            <a:r>
              <a:rPr lang="en-GB" dirty="0"/>
              <a:t> </a:t>
            </a:r>
            <a:r>
              <a:rPr lang="en-GB" dirty="0" err="1"/>
              <a:t>i</a:t>
            </a:r>
            <a:r>
              <a:rPr lang="en-GB" dirty="0"/>
              <a:t> </a:t>
            </a:r>
            <a:r>
              <a:rPr lang="en-GB" dirty="0" err="1"/>
              <a:t>ddatblygu</a:t>
            </a:r>
            <a:r>
              <a:rPr lang="en-GB" dirty="0"/>
              <a:t> </a:t>
            </a:r>
            <a:r>
              <a:rPr lang="en-GB" dirty="0" err="1"/>
              <a:t>cymhwysedd</a:t>
            </a:r>
            <a:r>
              <a:rPr lang="en-GB" dirty="0"/>
              <a:t> a </a:t>
            </a:r>
            <a:r>
              <a:rPr lang="en-GB" dirty="0" err="1"/>
              <a:t>gallu</a:t>
            </a:r>
            <a:r>
              <a:rPr lang="en-GB" dirty="0"/>
              <a:t> </a:t>
            </a:r>
            <a:r>
              <a:rPr lang="en-GB" dirty="0" err="1"/>
              <a:t>yn</a:t>
            </a:r>
            <a:r>
              <a:rPr lang="en-GB" dirty="0"/>
              <a:t> y </a:t>
            </a:r>
            <a:r>
              <a:rPr lang="en-GB" dirty="0" err="1"/>
              <a:t>sgiliau</a:t>
            </a:r>
            <a:r>
              <a:rPr lang="en-GB" dirty="0"/>
              <a:t> </a:t>
            </a:r>
            <a:r>
              <a:rPr lang="en-GB" dirty="0" err="1"/>
              <a:t>hyn</a:t>
            </a:r>
            <a:r>
              <a:rPr lang="en-GB" dirty="0"/>
              <a:t> a, </a:t>
            </a:r>
            <a:r>
              <a:rPr lang="en-GB" dirty="0" err="1"/>
              <a:t>lle</a:t>
            </a:r>
            <a:r>
              <a:rPr lang="en-GB" dirty="0"/>
              <a:t> </a:t>
            </a:r>
            <a:r>
              <a:rPr lang="en-GB" dirty="0" err="1"/>
              <a:t>bo</a:t>
            </a:r>
            <a:r>
              <a:rPr lang="en-GB" dirty="0"/>
              <a:t> </a:t>
            </a:r>
            <a:r>
              <a:rPr lang="en-GB" dirty="0" err="1"/>
              <a:t>cyfleoedd</a:t>
            </a:r>
            <a:r>
              <a:rPr lang="en-GB" dirty="0"/>
              <a:t>, </a:t>
            </a:r>
            <a:r>
              <a:rPr lang="en-GB" dirty="0" err="1"/>
              <a:t>eu</a:t>
            </a:r>
            <a:r>
              <a:rPr lang="en-GB" dirty="0"/>
              <a:t> </a:t>
            </a:r>
            <a:r>
              <a:rPr lang="en-GB" dirty="0" err="1"/>
              <a:t>hymestyn</a:t>
            </a:r>
            <a:r>
              <a:rPr lang="en-GB" dirty="0"/>
              <a:t> </a:t>
            </a:r>
            <a:r>
              <a:rPr lang="en-GB" dirty="0" err="1"/>
              <a:t>a'u</a:t>
            </a:r>
            <a:r>
              <a:rPr lang="en-GB" dirty="0"/>
              <a:t> </a:t>
            </a:r>
            <a:r>
              <a:rPr lang="en-GB" dirty="0" err="1"/>
              <a:t>cymhwyso</a:t>
            </a:r>
            <a:r>
              <a:rPr lang="en-GB" dirty="0"/>
              <a:t> </a:t>
            </a:r>
            <a:r>
              <a:rPr lang="en-GB" dirty="0" err="1"/>
              <a:t>ar</a:t>
            </a:r>
            <a:r>
              <a:rPr lang="en-GB" dirty="0"/>
              <a:t> draws </a:t>
            </a:r>
            <a:r>
              <a:rPr lang="en-GB" dirty="0" err="1"/>
              <a:t>pob</a:t>
            </a:r>
            <a:r>
              <a:rPr lang="en-GB" dirty="0"/>
              <a:t> </a:t>
            </a:r>
            <a:r>
              <a:rPr lang="en-GB" dirty="0" err="1"/>
              <a:t>MDPh</a:t>
            </a:r>
            <a:r>
              <a:rPr lang="en-GB" dirty="0"/>
              <a:t> (</a:t>
            </a:r>
            <a:r>
              <a:rPr lang="en-GB" dirty="0" err="1"/>
              <a:t>Maes</a:t>
            </a:r>
            <a:r>
              <a:rPr lang="en-GB" dirty="0"/>
              <a:t> </a:t>
            </a:r>
            <a:r>
              <a:rPr lang="en-GB" dirty="0" err="1"/>
              <a:t>Dysgu</a:t>
            </a:r>
            <a:r>
              <a:rPr lang="en-GB" dirty="0"/>
              <a:t> a </a:t>
            </a:r>
            <a:r>
              <a:rPr lang="en-GB" dirty="0" err="1"/>
              <a:t>Phrofiad</a:t>
            </a:r>
            <a:r>
              <a:rPr lang="en-GB" dirty="0"/>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7828550" y="530087"/>
            <a:ext cx="3475037" cy="3511482"/>
          </a:xfrm>
        </p:spPr>
        <p:txBody>
          <a:bodyPr>
            <a:normAutofit/>
          </a:bodyPr>
          <a:lstStyle/>
          <a:p>
            <a:r>
              <a:rPr lang="en-GB" dirty="0"/>
              <a:t>Local curricula planning should enable learners to develop competence and capability in these skills and, where there are opportunities, to extend and apply them across all </a:t>
            </a:r>
            <a:r>
              <a:rPr lang="en-GB" dirty="0" err="1"/>
              <a:t>AoLEs</a:t>
            </a:r>
            <a:r>
              <a:rPr lang="en-GB" dirty="0"/>
              <a:t> (Areas of Learning and Experience). </a:t>
            </a:r>
          </a:p>
        </p:txBody>
      </p:sp>
      <p:pic>
        <p:nvPicPr>
          <p:cNvPr id="6" name="Picture 5" descr="A screen shot of a chart&#10;&#10;Description automatically generated">
            <a:extLst>
              <a:ext uri="{FF2B5EF4-FFF2-40B4-BE49-F238E27FC236}">
                <a16:creationId xmlns:a16="http://schemas.microsoft.com/office/drawing/2014/main" id="{911D8A8B-048A-1BBE-E3E6-444190AD869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7991"/>
          <a:stretch/>
        </p:blipFill>
        <p:spPr>
          <a:xfrm>
            <a:off x="8222570" y="4041569"/>
            <a:ext cx="3170407" cy="1980092"/>
          </a:xfrm>
          <a:prstGeom prst="rect">
            <a:avLst/>
          </a:prstGeom>
        </p:spPr>
      </p:pic>
      <p:pic>
        <p:nvPicPr>
          <p:cNvPr id="8" name="Picture 7">
            <a:extLst>
              <a:ext uri="{FF2B5EF4-FFF2-40B4-BE49-F238E27FC236}">
                <a16:creationId xmlns:a16="http://schemas.microsoft.com/office/drawing/2014/main" id="{15699275-E26B-1D94-1BA8-B3747D584863}"/>
              </a:ext>
            </a:extLst>
          </p:cNvPr>
          <p:cNvPicPr>
            <a:picLocks noChangeAspect="1"/>
          </p:cNvPicPr>
          <p:nvPr/>
        </p:nvPicPr>
        <p:blipFill rotWithShape="1">
          <a:blip r:embed="rId4"/>
          <a:srcRect l="14563" t="26375" r="18500" b="8750"/>
          <a:stretch/>
        </p:blipFill>
        <p:spPr>
          <a:xfrm>
            <a:off x="4143305" y="3991899"/>
            <a:ext cx="2892724" cy="1869079"/>
          </a:xfrm>
          <a:prstGeom prst="rect">
            <a:avLst/>
          </a:prstGeom>
        </p:spPr>
      </p:pic>
    </p:spTree>
    <p:extLst>
      <p:ext uri="{BB962C8B-B14F-4D97-AF65-F5344CB8AC3E}">
        <p14:creationId xmlns:p14="http://schemas.microsoft.com/office/powerpoint/2010/main" val="11645730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children sitting at a table&#10;&#10;Description automatically generated">
            <a:extLst>
              <a:ext uri="{FF2B5EF4-FFF2-40B4-BE49-F238E27FC236}">
                <a16:creationId xmlns:a16="http://schemas.microsoft.com/office/drawing/2014/main" id="{61100D39-CD76-BB68-B871-8302BF9C631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32646" y="0"/>
            <a:ext cx="1750715" cy="1311730"/>
          </a:xfrm>
          <a:prstGeom prst="rect">
            <a:avLst/>
          </a:prstGeom>
        </p:spPr>
      </p:pic>
      <p:sp>
        <p:nvSpPr>
          <p:cNvPr id="2" name="Title 1">
            <a:extLst>
              <a:ext uri="{FF2B5EF4-FFF2-40B4-BE49-F238E27FC236}">
                <a16:creationId xmlns:a16="http://schemas.microsoft.com/office/drawing/2014/main" id="{0083DBB0-5E36-6028-E805-FF00DF206E08}"/>
              </a:ext>
            </a:extLst>
          </p:cNvPr>
          <p:cNvSpPr>
            <a:spLocks noGrp="1"/>
          </p:cNvSpPr>
          <p:nvPr>
            <p:ph type="title"/>
          </p:nvPr>
        </p:nvSpPr>
        <p:spPr>
          <a:xfrm>
            <a:off x="252919" y="1123837"/>
            <a:ext cx="2947482" cy="4601183"/>
          </a:xfrm>
        </p:spPr>
        <p:txBody>
          <a:bodyPr/>
          <a:lstStyle/>
          <a:p>
            <a:r>
              <a:rPr lang="en-GB"/>
              <a:t>TASG                          TASK</a:t>
            </a:r>
          </a:p>
        </p:txBody>
      </p:sp>
      <p:sp>
        <p:nvSpPr>
          <p:cNvPr id="3" name="Content Placeholder 2">
            <a:extLst>
              <a:ext uri="{FF2B5EF4-FFF2-40B4-BE49-F238E27FC236}">
                <a16:creationId xmlns:a16="http://schemas.microsoft.com/office/drawing/2014/main" id="{67667AA5-A460-FD4A-A239-AC079F66FE4F}"/>
              </a:ext>
            </a:extLst>
          </p:cNvPr>
          <p:cNvSpPr>
            <a:spLocks noGrp="1"/>
          </p:cNvSpPr>
          <p:nvPr>
            <p:ph sz="half" idx="1"/>
          </p:nvPr>
        </p:nvSpPr>
        <p:spPr>
          <a:xfrm>
            <a:off x="3867912" y="868680"/>
            <a:ext cx="3474720" cy="5120640"/>
          </a:xfrm>
        </p:spPr>
        <p:txBody>
          <a:bodyPr>
            <a:normAutofit fontScale="92500" lnSpcReduction="10000"/>
          </a:bodyPr>
          <a:lstStyle/>
          <a:p>
            <a:pPr lvl="0">
              <a:buClr>
                <a:srgbClr val="A9A57C"/>
              </a:buClr>
              <a:defRPr/>
            </a:pPr>
            <a:r>
              <a:rPr lang="en-GB" dirty="0" err="1">
                <a:solidFill>
                  <a:srgbClr val="2F2B20">
                    <a:lumMod val="75000"/>
                    <a:lumOff val="25000"/>
                  </a:srgbClr>
                </a:solidFill>
              </a:rPr>
              <a:t>Mewn</a:t>
            </a:r>
            <a:r>
              <a:rPr lang="en-GB" dirty="0">
                <a:solidFill>
                  <a:srgbClr val="2F2B20">
                    <a:lumMod val="75000"/>
                    <a:lumOff val="25000"/>
                  </a:srgbClr>
                </a:solidFill>
              </a:rPr>
              <a:t> </a:t>
            </a:r>
            <a:r>
              <a:rPr lang="en-GB" dirty="0" err="1">
                <a:solidFill>
                  <a:srgbClr val="2F2B20">
                    <a:lumMod val="75000"/>
                    <a:lumOff val="25000"/>
                  </a:srgbClr>
                </a:solidFill>
              </a:rPr>
              <a:t>grwpiau</a:t>
            </a:r>
            <a:r>
              <a:rPr lang="en-GB" dirty="0">
                <a:solidFill>
                  <a:srgbClr val="2F2B20">
                    <a:lumMod val="75000"/>
                    <a:lumOff val="25000"/>
                  </a:srgbClr>
                </a:solidFill>
              </a:rPr>
              <a:t> </a:t>
            </a:r>
            <a:r>
              <a:rPr lang="en-GB" dirty="0" err="1">
                <a:solidFill>
                  <a:srgbClr val="2F2B20">
                    <a:lumMod val="75000"/>
                    <a:lumOff val="25000"/>
                  </a:srgbClr>
                </a:solidFill>
              </a:rPr>
              <a:t>bach</a:t>
            </a:r>
            <a:r>
              <a:rPr lang="en-GB" dirty="0">
                <a:solidFill>
                  <a:srgbClr val="2F2B20">
                    <a:lumMod val="75000"/>
                    <a:lumOff val="25000"/>
                  </a:srgbClr>
                </a:solidFill>
              </a:rPr>
              <a:t>, </a:t>
            </a:r>
            <a:r>
              <a:rPr lang="en-GB" dirty="0" err="1">
                <a:solidFill>
                  <a:srgbClr val="2F2B20">
                    <a:lumMod val="75000"/>
                    <a:lumOff val="25000"/>
                  </a:srgbClr>
                </a:solidFill>
              </a:rPr>
              <a:t>ymchwiliwch</a:t>
            </a:r>
            <a:r>
              <a:rPr lang="en-GB" dirty="0">
                <a:solidFill>
                  <a:srgbClr val="2F2B20">
                    <a:lumMod val="75000"/>
                    <a:lumOff val="25000"/>
                  </a:srgbClr>
                </a:solidFill>
              </a:rPr>
              <a:t> a </a:t>
            </a:r>
            <a:r>
              <a:rPr lang="en-GB" dirty="0" err="1">
                <a:solidFill>
                  <a:srgbClr val="2F2B20">
                    <a:lumMod val="75000"/>
                    <a:lumOff val="25000"/>
                  </a:srgbClr>
                </a:solidFill>
              </a:rPr>
              <a:t>chynlluniwch</a:t>
            </a:r>
            <a:r>
              <a:rPr lang="en-GB" dirty="0">
                <a:solidFill>
                  <a:srgbClr val="2F2B20">
                    <a:lumMod val="75000"/>
                    <a:lumOff val="25000"/>
                  </a:srgbClr>
                </a:solidFill>
              </a:rPr>
              <a:t> </a:t>
            </a:r>
            <a:r>
              <a:rPr lang="en-GB" dirty="0" err="1">
                <a:solidFill>
                  <a:srgbClr val="2F2B20">
                    <a:lumMod val="75000"/>
                    <a:lumOff val="25000"/>
                  </a:srgbClr>
                </a:solidFill>
              </a:rPr>
              <a:t>weithgaredd</a:t>
            </a:r>
            <a:r>
              <a:rPr lang="en-GB" dirty="0">
                <a:solidFill>
                  <a:srgbClr val="2F2B20">
                    <a:lumMod val="75000"/>
                    <a:lumOff val="25000"/>
                  </a:srgbClr>
                </a:solidFill>
              </a:rPr>
              <a:t> </a:t>
            </a:r>
            <a:r>
              <a:rPr lang="en-GB" dirty="0" err="1">
                <a:solidFill>
                  <a:srgbClr val="2F2B20">
                    <a:lumMod val="75000"/>
                    <a:lumOff val="25000"/>
                  </a:srgbClr>
                </a:solidFill>
              </a:rPr>
              <a:t>Celfyddydau</a:t>
            </a:r>
            <a:r>
              <a:rPr lang="en-GB" dirty="0">
                <a:solidFill>
                  <a:srgbClr val="2F2B20">
                    <a:lumMod val="75000"/>
                    <a:lumOff val="25000"/>
                  </a:srgbClr>
                </a:solidFill>
              </a:rPr>
              <a:t> </a:t>
            </a:r>
            <a:r>
              <a:rPr lang="en-GB" dirty="0" err="1">
                <a:solidFill>
                  <a:srgbClr val="2F2B20">
                    <a:lumMod val="75000"/>
                    <a:lumOff val="25000"/>
                  </a:srgbClr>
                </a:solidFill>
              </a:rPr>
              <a:t>Mynegiannol</a:t>
            </a:r>
            <a:r>
              <a:rPr lang="en-GB" dirty="0">
                <a:solidFill>
                  <a:srgbClr val="2F2B20">
                    <a:lumMod val="75000"/>
                    <a:lumOff val="25000"/>
                  </a:srgbClr>
                </a:solidFill>
              </a:rPr>
              <a:t> </a:t>
            </a:r>
            <a:r>
              <a:rPr lang="en-GB" dirty="0" err="1">
                <a:solidFill>
                  <a:srgbClr val="2F2B20">
                    <a:lumMod val="75000"/>
                    <a:lumOff val="25000"/>
                  </a:srgbClr>
                </a:solidFill>
              </a:rPr>
              <a:t>trawsgwricwlaidd</a:t>
            </a:r>
            <a:r>
              <a:rPr lang="en-GB" dirty="0">
                <a:solidFill>
                  <a:srgbClr val="2F2B20">
                    <a:lumMod val="75000"/>
                    <a:lumOff val="25000"/>
                  </a:srgbClr>
                </a:solidFill>
              </a:rPr>
              <a:t> </a:t>
            </a:r>
            <a:r>
              <a:rPr lang="en-GB" u="sng" dirty="0">
                <a:solidFill>
                  <a:srgbClr val="2F2B20">
                    <a:lumMod val="75000"/>
                    <a:lumOff val="25000"/>
                  </a:srgbClr>
                </a:solidFill>
              </a:rPr>
              <a:t>neu</a:t>
            </a:r>
            <a:r>
              <a:rPr lang="en-GB" dirty="0">
                <a:solidFill>
                  <a:srgbClr val="2F2B20">
                    <a:lumMod val="75000"/>
                    <a:lumOff val="25000"/>
                  </a:srgbClr>
                </a:solidFill>
              </a:rPr>
              <a:t> </a:t>
            </a:r>
            <a:r>
              <a:rPr lang="en-GB" dirty="0" err="1">
                <a:solidFill>
                  <a:srgbClr val="2F2B20">
                    <a:lumMod val="75000"/>
                    <a:lumOff val="25000"/>
                  </a:srgbClr>
                </a:solidFill>
              </a:rPr>
              <a:t>weithgaredd</a:t>
            </a:r>
            <a:r>
              <a:rPr lang="en-GB" dirty="0">
                <a:solidFill>
                  <a:srgbClr val="2F2B20">
                    <a:lumMod val="75000"/>
                    <a:lumOff val="25000"/>
                  </a:srgbClr>
                </a:solidFill>
              </a:rPr>
              <a:t> </a:t>
            </a:r>
            <a:r>
              <a:rPr lang="en-GB" dirty="0" err="1">
                <a:solidFill>
                  <a:srgbClr val="2F2B20">
                    <a:lumMod val="75000"/>
                    <a:lumOff val="25000"/>
                  </a:srgbClr>
                </a:solidFill>
              </a:rPr>
              <a:t>seiliedig</a:t>
            </a:r>
            <a:r>
              <a:rPr lang="en-GB" dirty="0">
                <a:solidFill>
                  <a:srgbClr val="2F2B20">
                    <a:lumMod val="75000"/>
                    <a:lumOff val="25000"/>
                  </a:srgbClr>
                </a:solidFill>
              </a:rPr>
              <a:t> </a:t>
            </a:r>
            <a:r>
              <a:rPr lang="en-GB" dirty="0" err="1">
                <a:solidFill>
                  <a:srgbClr val="2F2B20">
                    <a:lumMod val="75000"/>
                    <a:lumOff val="25000"/>
                  </a:srgbClr>
                </a:solidFill>
              </a:rPr>
              <a:t>ar</a:t>
            </a:r>
            <a:r>
              <a:rPr lang="en-GB" dirty="0">
                <a:solidFill>
                  <a:srgbClr val="2F2B20">
                    <a:lumMod val="75000"/>
                    <a:lumOff val="25000"/>
                  </a:srgbClr>
                </a:solidFill>
              </a:rPr>
              <a:t> Iechyd a </a:t>
            </a:r>
            <a:r>
              <a:rPr lang="en-GB" dirty="0" err="1">
                <a:solidFill>
                  <a:srgbClr val="2F2B20">
                    <a:lumMod val="75000"/>
                    <a:lumOff val="25000"/>
                  </a:srgbClr>
                </a:solidFill>
              </a:rPr>
              <a:t>Lles</a:t>
            </a:r>
            <a:r>
              <a:rPr lang="en-GB" dirty="0">
                <a:solidFill>
                  <a:srgbClr val="2F2B20">
                    <a:lumMod val="75000"/>
                    <a:lumOff val="25000"/>
                  </a:srgbClr>
                </a:solidFill>
              </a:rPr>
              <a:t> </a:t>
            </a:r>
            <a:r>
              <a:rPr lang="en-GB" dirty="0" err="1">
                <a:solidFill>
                  <a:srgbClr val="2F2B20">
                    <a:lumMod val="75000"/>
                    <a:lumOff val="25000"/>
                  </a:srgbClr>
                </a:solidFill>
              </a:rPr>
              <a:t>sy'n</a:t>
            </a:r>
            <a:r>
              <a:rPr lang="en-GB" dirty="0">
                <a:solidFill>
                  <a:srgbClr val="2F2B20">
                    <a:lumMod val="75000"/>
                    <a:lumOff val="25000"/>
                  </a:srgbClr>
                </a:solidFill>
              </a:rPr>
              <a:t> </a:t>
            </a:r>
            <a:r>
              <a:rPr lang="en-GB" dirty="0" err="1">
                <a:solidFill>
                  <a:srgbClr val="2F2B20">
                    <a:lumMod val="75000"/>
                    <a:lumOff val="25000"/>
                  </a:srgbClr>
                </a:solidFill>
              </a:rPr>
              <a:t>datblygu</a:t>
            </a:r>
            <a:r>
              <a:rPr lang="en-GB" dirty="0">
                <a:solidFill>
                  <a:srgbClr val="2F2B20">
                    <a:lumMod val="75000"/>
                    <a:lumOff val="25000"/>
                  </a:srgbClr>
                </a:solidFill>
              </a:rPr>
              <a:t> o </a:t>
            </a:r>
            <a:r>
              <a:rPr lang="en-GB" dirty="0" err="1">
                <a:solidFill>
                  <a:srgbClr val="2F2B20">
                    <a:lumMod val="75000"/>
                    <a:lumOff val="25000"/>
                  </a:srgbClr>
                </a:solidFill>
              </a:rPr>
              <a:t>leiaf</a:t>
            </a:r>
            <a:r>
              <a:rPr lang="en-GB" dirty="0">
                <a:solidFill>
                  <a:srgbClr val="2F2B20">
                    <a:lumMod val="75000"/>
                    <a:lumOff val="25000"/>
                  </a:srgbClr>
                </a:solidFill>
              </a:rPr>
              <a:t> 1 </a:t>
            </a:r>
            <a:r>
              <a:rPr lang="en-GB" dirty="0" err="1">
                <a:solidFill>
                  <a:srgbClr val="2F2B20">
                    <a:lumMod val="75000"/>
                    <a:lumOff val="25000"/>
                  </a:srgbClr>
                </a:solidFill>
              </a:rPr>
              <a:t>llinyn</a:t>
            </a:r>
            <a:r>
              <a:rPr lang="en-GB" dirty="0">
                <a:solidFill>
                  <a:srgbClr val="2F2B20">
                    <a:lumMod val="75000"/>
                    <a:lumOff val="25000"/>
                  </a:srgbClr>
                </a:solidFill>
              </a:rPr>
              <a:t> </a:t>
            </a:r>
            <a:r>
              <a:rPr lang="en-GB" dirty="0" err="1">
                <a:solidFill>
                  <a:srgbClr val="2F2B20">
                    <a:lumMod val="75000"/>
                    <a:lumOff val="25000"/>
                  </a:srgbClr>
                </a:solidFill>
              </a:rPr>
              <a:t>llythrennedd</a:t>
            </a:r>
            <a:r>
              <a:rPr lang="en-GB" dirty="0">
                <a:solidFill>
                  <a:srgbClr val="2F2B20">
                    <a:lumMod val="75000"/>
                    <a:lumOff val="25000"/>
                  </a:srgbClr>
                </a:solidFill>
              </a:rPr>
              <a:t> ac 1 </a:t>
            </a:r>
            <a:r>
              <a:rPr lang="en-GB" dirty="0" err="1">
                <a:solidFill>
                  <a:srgbClr val="2F2B20">
                    <a:lumMod val="75000"/>
                    <a:lumOff val="25000"/>
                  </a:srgbClr>
                </a:solidFill>
              </a:rPr>
              <a:t>llinyn</a:t>
            </a:r>
            <a:r>
              <a:rPr lang="en-GB" dirty="0">
                <a:solidFill>
                  <a:srgbClr val="2F2B20">
                    <a:lumMod val="75000"/>
                    <a:lumOff val="25000"/>
                  </a:srgbClr>
                </a:solidFill>
              </a:rPr>
              <a:t> </a:t>
            </a:r>
            <a:r>
              <a:rPr lang="en-GB" dirty="0" err="1">
                <a:solidFill>
                  <a:srgbClr val="2F2B20">
                    <a:lumMod val="75000"/>
                    <a:lumOff val="25000"/>
                  </a:srgbClr>
                </a:solidFill>
              </a:rPr>
              <a:t>rhifedd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a:t>
            </a:r>
          </a:p>
          <a:p>
            <a:pPr lvl="0">
              <a:buClr>
                <a:srgbClr val="A9A57C"/>
              </a:buClr>
              <a:defRPr/>
            </a:pPr>
            <a:r>
              <a:rPr lang="en-GB" dirty="0" err="1">
                <a:solidFill>
                  <a:srgbClr val="2F2B20">
                    <a:lumMod val="75000"/>
                    <a:lumOff val="25000"/>
                  </a:srgbClr>
                </a:solidFill>
              </a:rPr>
              <a:t>Gallwch</a:t>
            </a:r>
            <a:r>
              <a:rPr lang="en-GB" dirty="0">
                <a:solidFill>
                  <a:srgbClr val="2F2B20">
                    <a:lumMod val="75000"/>
                    <a:lumOff val="25000"/>
                  </a:srgbClr>
                </a:solidFill>
              </a:rPr>
              <a:t> </a:t>
            </a:r>
            <a:r>
              <a:rPr lang="en-GB" dirty="0" err="1">
                <a:solidFill>
                  <a:srgbClr val="2F2B20">
                    <a:lumMod val="75000"/>
                    <a:lumOff val="25000"/>
                  </a:srgbClr>
                </a:solidFill>
              </a:rPr>
              <a:t>ddewis</a:t>
            </a:r>
            <a:r>
              <a:rPr lang="en-GB" dirty="0">
                <a:solidFill>
                  <a:srgbClr val="2F2B20">
                    <a:lumMod val="75000"/>
                    <a:lumOff val="25000"/>
                  </a:srgbClr>
                </a:solidFill>
              </a:rPr>
              <a:t> </a:t>
            </a:r>
            <a:r>
              <a:rPr lang="en-GB" dirty="0" err="1">
                <a:solidFill>
                  <a:srgbClr val="2F2B20">
                    <a:lumMod val="75000"/>
                    <a:lumOff val="25000"/>
                  </a:srgbClr>
                </a:solidFill>
              </a:rPr>
              <a:t>eich</a:t>
            </a:r>
            <a:r>
              <a:rPr lang="en-GB" dirty="0">
                <a:solidFill>
                  <a:srgbClr val="2F2B20">
                    <a:lumMod val="75000"/>
                    <a:lumOff val="25000"/>
                  </a:srgbClr>
                </a:solidFill>
              </a:rPr>
              <a:t> </a:t>
            </a:r>
            <a:r>
              <a:rPr lang="en-GB" dirty="0" err="1">
                <a:solidFill>
                  <a:srgbClr val="2F2B20">
                    <a:lumMod val="75000"/>
                    <a:lumOff val="25000"/>
                  </a:srgbClr>
                </a:solidFill>
              </a:rPr>
              <a:t>lleoliad</a:t>
            </a:r>
            <a:r>
              <a:rPr lang="en-GB" dirty="0">
                <a:solidFill>
                  <a:srgbClr val="2F2B20">
                    <a:lumMod val="75000"/>
                    <a:lumOff val="25000"/>
                  </a:srgbClr>
                </a:solidFill>
              </a:rPr>
              <a:t> ac </a:t>
            </a:r>
            <a:r>
              <a:rPr lang="en-GB" dirty="0" err="1">
                <a:solidFill>
                  <a:srgbClr val="2F2B20">
                    <a:lumMod val="75000"/>
                    <a:lumOff val="25000"/>
                  </a:srgbClr>
                </a:solidFill>
              </a:rPr>
              <a:t>oedran</a:t>
            </a:r>
            <a:r>
              <a:rPr lang="en-GB" dirty="0">
                <a:solidFill>
                  <a:srgbClr val="2F2B20">
                    <a:lumMod val="75000"/>
                    <a:lumOff val="25000"/>
                  </a:srgbClr>
                </a:solidFill>
              </a:rPr>
              <a:t> y </a:t>
            </a:r>
            <a:r>
              <a:rPr lang="en-GB" dirty="0" err="1">
                <a:solidFill>
                  <a:srgbClr val="2F2B20">
                    <a:lumMod val="75000"/>
                    <a:lumOff val="25000"/>
                  </a:srgbClr>
                </a:solidFill>
              </a:rPr>
              <a:t>disgyblion</a:t>
            </a:r>
            <a:endParaRPr lang="en-GB" dirty="0">
              <a:solidFill>
                <a:srgbClr val="2F2B20">
                  <a:lumMod val="75000"/>
                  <a:lumOff val="25000"/>
                </a:srgbClr>
              </a:solidFill>
            </a:endParaRPr>
          </a:p>
          <a:p>
            <a:pPr lvl="0">
              <a:buClr>
                <a:srgbClr val="A9A57C"/>
              </a:buClr>
              <a:defRPr/>
            </a:pPr>
            <a:r>
              <a:rPr lang="en-GB" dirty="0" err="1">
                <a:solidFill>
                  <a:srgbClr val="2F2B20">
                    <a:lumMod val="75000"/>
                    <a:lumOff val="25000"/>
                  </a:srgbClr>
                </a:solidFill>
              </a:rPr>
              <a:t>Bydd</a:t>
            </a:r>
            <a:r>
              <a:rPr lang="en-GB" dirty="0">
                <a:solidFill>
                  <a:srgbClr val="2F2B20">
                    <a:lumMod val="75000"/>
                    <a:lumOff val="25000"/>
                  </a:srgbClr>
                </a:solidFill>
              </a:rPr>
              <a:t> </a:t>
            </a:r>
            <a:r>
              <a:rPr lang="en-GB" dirty="0" err="1">
                <a:solidFill>
                  <a:srgbClr val="2F2B20">
                    <a:lumMod val="75000"/>
                    <a:lumOff val="25000"/>
                  </a:srgbClr>
                </a:solidFill>
              </a:rPr>
              <a:t>angen</a:t>
            </a:r>
            <a:r>
              <a:rPr lang="en-GB" dirty="0">
                <a:solidFill>
                  <a:srgbClr val="2F2B20">
                    <a:lumMod val="75000"/>
                    <a:lumOff val="25000"/>
                  </a:srgbClr>
                </a:solidFill>
              </a:rPr>
              <a:t> </a:t>
            </a:r>
            <a:r>
              <a:rPr lang="en-GB" dirty="0" err="1">
                <a:solidFill>
                  <a:srgbClr val="2F2B20">
                    <a:lumMod val="75000"/>
                    <a:lumOff val="25000"/>
                  </a:srgbClr>
                </a:solidFill>
              </a:rPr>
              <a:t>i</a:t>
            </a:r>
            <a:r>
              <a:rPr lang="en-GB" dirty="0">
                <a:solidFill>
                  <a:srgbClr val="2F2B20">
                    <a:lumMod val="75000"/>
                    <a:lumOff val="25000"/>
                  </a:srgbClr>
                </a:solidFill>
              </a:rPr>
              <a:t> chi </a:t>
            </a:r>
            <a:r>
              <a:rPr lang="en-GB" dirty="0" err="1">
                <a:solidFill>
                  <a:srgbClr val="2F2B20">
                    <a:lumMod val="75000"/>
                    <a:lumOff val="25000"/>
                  </a:srgbClr>
                </a:solidFill>
              </a:rPr>
              <a:t>sicrhau</a:t>
            </a:r>
            <a:r>
              <a:rPr lang="en-GB" dirty="0">
                <a:solidFill>
                  <a:srgbClr val="2F2B20">
                    <a:lumMod val="75000"/>
                    <a:lumOff val="25000"/>
                  </a:srgbClr>
                </a:solidFill>
              </a:rPr>
              <a:t> bod y </a:t>
            </a:r>
            <a:r>
              <a:rPr lang="en-GB" dirty="0" err="1">
                <a:solidFill>
                  <a:srgbClr val="2F2B20">
                    <a:lumMod val="75000"/>
                    <a:lumOff val="25000"/>
                  </a:srgbClr>
                </a:solidFill>
              </a:rPr>
              <a:t>gweithgaredd</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briodol</a:t>
            </a:r>
            <a:r>
              <a:rPr lang="en-GB" dirty="0">
                <a:solidFill>
                  <a:srgbClr val="2F2B20">
                    <a:lumMod val="75000"/>
                    <a:lumOff val="25000"/>
                  </a:srgbClr>
                </a:solidFill>
              </a:rPr>
              <a:t> </a:t>
            </a:r>
            <a:r>
              <a:rPr lang="en-GB" dirty="0" err="1">
                <a:solidFill>
                  <a:srgbClr val="2F2B20">
                    <a:lumMod val="75000"/>
                    <a:lumOff val="25000"/>
                  </a:srgbClr>
                </a:solidFill>
              </a:rPr>
              <a:t>i'w</a:t>
            </a:r>
            <a:r>
              <a:rPr lang="en-GB" dirty="0">
                <a:solidFill>
                  <a:srgbClr val="2F2B20">
                    <a:lumMod val="75000"/>
                    <a:lumOff val="25000"/>
                  </a:srgbClr>
                </a:solidFill>
              </a:rPr>
              <a:t> </a:t>
            </a:r>
            <a:r>
              <a:rPr lang="en-GB" dirty="0" err="1">
                <a:solidFill>
                  <a:srgbClr val="2F2B20">
                    <a:lumMod val="75000"/>
                    <a:lumOff val="25000"/>
                  </a:srgbClr>
                </a:solidFill>
              </a:rPr>
              <a:t>hoedran</a:t>
            </a:r>
            <a:r>
              <a:rPr lang="en-GB" dirty="0">
                <a:solidFill>
                  <a:srgbClr val="2F2B20">
                    <a:lumMod val="75000"/>
                    <a:lumOff val="25000"/>
                  </a:srgbClr>
                </a:solidFill>
              </a:rPr>
              <a:t> </a:t>
            </a:r>
            <a:r>
              <a:rPr lang="en-GB" dirty="0" err="1">
                <a:solidFill>
                  <a:srgbClr val="2F2B20">
                    <a:lumMod val="75000"/>
                    <a:lumOff val="25000"/>
                  </a:srgbClr>
                </a:solidFill>
              </a:rPr>
              <a:t>a’u</a:t>
            </a:r>
            <a:r>
              <a:rPr lang="en-GB" dirty="0">
                <a:solidFill>
                  <a:srgbClr val="2F2B20">
                    <a:lumMod val="75000"/>
                    <a:lumOff val="25000"/>
                  </a:srgbClr>
                </a:solidFill>
              </a:rPr>
              <a:t> </a:t>
            </a:r>
            <a:r>
              <a:rPr lang="en-GB" dirty="0" err="1">
                <a:solidFill>
                  <a:srgbClr val="2F2B20">
                    <a:lumMod val="75000"/>
                    <a:lumOff val="25000"/>
                  </a:srgbClr>
                </a:solidFill>
              </a:rPr>
              <a:t>cyfnod</a:t>
            </a:r>
            <a:r>
              <a:rPr lang="en-GB" dirty="0">
                <a:solidFill>
                  <a:srgbClr val="2F2B20">
                    <a:lumMod val="75000"/>
                    <a:lumOff val="25000"/>
                  </a:srgbClr>
                </a:solidFill>
              </a:rPr>
              <a:t> ac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bodloni'r</a:t>
            </a:r>
            <a:r>
              <a:rPr lang="en-GB" dirty="0">
                <a:solidFill>
                  <a:srgbClr val="2F2B20">
                    <a:lumMod val="75000"/>
                    <a:lumOff val="25000"/>
                  </a:srgbClr>
                </a:solidFill>
              </a:rPr>
              <a:t> </a:t>
            </a:r>
            <a:r>
              <a:rPr lang="en-GB" dirty="0" err="1">
                <a:solidFill>
                  <a:srgbClr val="2F2B20">
                    <a:lumMod val="75000"/>
                    <a:lumOff val="25000"/>
                  </a:srgbClr>
                </a:solidFill>
              </a:rPr>
              <a:t>datganiadau</a:t>
            </a:r>
            <a:r>
              <a:rPr lang="en-GB" dirty="0">
                <a:solidFill>
                  <a:srgbClr val="2F2B20">
                    <a:lumMod val="75000"/>
                    <a:lumOff val="25000"/>
                  </a:srgbClr>
                </a:solidFill>
              </a:rPr>
              <a:t> </a:t>
            </a:r>
            <a:r>
              <a:rPr lang="en-GB" dirty="0" err="1">
                <a:solidFill>
                  <a:srgbClr val="2F2B20">
                    <a:lumMod val="75000"/>
                    <a:lumOff val="25000"/>
                  </a:srgbClr>
                </a:solidFill>
              </a:rPr>
              <a:t>o'r</a:t>
            </a:r>
            <a:r>
              <a:rPr lang="en-GB" dirty="0">
                <a:solidFill>
                  <a:srgbClr val="2F2B20">
                    <a:lumMod val="75000"/>
                    <a:lumOff val="25000"/>
                  </a:srgbClr>
                </a:solidFill>
              </a:rPr>
              <a:t> </a:t>
            </a:r>
            <a:r>
              <a:rPr lang="en-GB" dirty="0" err="1">
                <a:solidFill>
                  <a:srgbClr val="2F2B20">
                    <a:lumMod val="75000"/>
                    <a:lumOff val="25000"/>
                  </a:srgbClr>
                </a:solidFill>
              </a:rPr>
              <a:t>hyn</a:t>
            </a:r>
            <a:r>
              <a:rPr lang="en-GB" dirty="0">
                <a:solidFill>
                  <a:srgbClr val="2F2B20">
                    <a:lumMod val="75000"/>
                    <a:lumOff val="25000"/>
                  </a:srgbClr>
                </a:solidFill>
              </a:rPr>
              <a:t> </a:t>
            </a:r>
            <a:r>
              <a:rPr lang="en-GB" dirty="0" err="1">
                <a:solidFill>
                  <a:srgbClr val="2F2B20">
                    <a:lumMod val="75000"/>
                    <a:lumOff val="25000"/>
                  </a:srgbClr>
                </a:solidFill>
              </a:rPr>
              <a:t>sy'n</a:t>
            </a:r>
            <a:r>
              <a:rPr lang="en-GB" dirty="0">
                <a:solidFill>
                  <a:srgbClr val="2F2B20">
                    <a:lumMod val="75000"/>
                    <a:lumOff val="25000"/>
                  </a:srgbClr>
                </a:solidFill>
              </a:rPr>
              <a:t> </a:t>
            </a:r>
            <a:r>
              <a:rPr lang="en-GB" dirty="0" err="1">
                <a:solidFill>
                  <a:srgbClr val="2F2B20">
                    <a:lumMod val="75000"/>
                    <a:lumOff val="25000"/>
                  </a:srgbClr>
                </a:solidFill>
              </a:rPr>
              <a:t>bwysig</a:t>
            </a:r>
            <a:r>
              <a:rPr lang="en-GB" dirty="0">
                <a:solidFill>
                  <a:srgbClr val="2F2B20">
                    <a:lumMod val="75000"/>
                    <a:lumOff val="25000"/>
                  </a:srgbClr>
                </a:solidFill>
              </a:rPr>
              <a:t> </a:t>
            </a:r>
            <a:r>
              <a:rPr lang="en-GB" dirty="0" err="1">
                <a:solidFill>
                  <a:srgbClr val="2F2B20">
                    <a:lumMod val="75000"/>
                    <a:lumOff val="25000"/>
                  </a:srgbClr>
                </a:solidFill>
              </a:rPr>
              <a:t>a'r</a:t>
            </a:r>
            <a:r>
              <a:rPr lang="en-GB" dirty="0">
                <a:solidFill>
                  <a:srgbClr val="2F2B20">
                    <a:lumMod val="75000"/>
                    <a:lumOff val="25000"/>
                  </a:srgbClr>
                </a:solidFill>
              </a:rPr>
              <a:t> </a:t>
            </a:r>
            <a:r>
              <a:rPr lang="en-GB" dirty="0" err="1">
                <a:solidFill>
                  <a:srgbClr val="2F2B20">
                    <a:lumMod val="75000"/>
                    <a:lumOff val="25000"/>
                  </a:srgbClr>
                </a:solidFill>
              </a:rPr>
              <a:t>camau</a:t>
            </a:r>
            <a:r>
              <a:rPr lang="en-GB" dirty="0">
                <a:solidFill>
                  <a:srgbClr val="2F2B20">
                    <a:lumMod val="75000"/>
                    <a:lumOff val="25000"/>
                  </a:srgbClr>
                </a:solidFill>
              </a:rPr>
              <a:t> </a:t>
            </a:r>
            <a:r>
              <a:rPr lang="en-GB" dirty="0" err="1">
                <a:solidFill>
                  <a:srgbClr val="2F2B20">
                    <a:lumMod val="75000"/>
                    <a:lumOff val="25000"/>
                  </a:srgbClr>
                </a:solidFill>
              </a:rPr>
              <a:t>cynnydd</a:t>
            </a:r>
            <a:r>
              <a:rPr lang="en-GB" dirty="0">
                <a:solidFill>
                  <a:srgbClr val="2F2B20">
                    <a:lumMod val="75000"/>
                    <a:lumOff val="25000"/>
                  </a:srgbClr>
                </a:solidFill>
              </a:rPr>
              <a:t> </a:t>
            </a:r>
            <a:r>
              <a:rPr lang="en-GB" dirty="0" err="1">
                <a:solidFill>
                  <a:srgbClr val="2F2B20">
                    <a:lumMod val="75000"/>
                    <a:lumOff val="25000"/>
                  </a:srgbClr>
                </a:solidFill>
              </a:rPr>
              <a:t>i'ch</a:t>
            </a:r>
            <a:r>
              <a:rPr lang="en-GB" dirty="0">
                <a:solidFill>
                  <a:srgbClr val="2F2B20">
                    <a:lumMod val="75000"/>
                    <a:lumOff val="25000"/>
                  </a:srgbClr>
                </a:solidFill>
              </a:rPr>
              <a:t> </a:t>
            </a:r>
            <a:r>
              <a:rPr lang="en-GB" dirty="0" err="1">
                <a:solidFill>
                  <a:srgbClr val="2F2B20">
                    <a:lumMod val="75000"/>
                    <a:lumOff val="25000"/>
                  </a:srgbClr>
                </a:solidFill>
              </a:rPr>
              <a:t>dysgwyr</a:t>
            </a:r>
            <a:r>
              <a:rPr lang="en-GB" dirty="0">
                <a:solidFill>
                  <a:srgbClr val="2F2B20">
                    <a:lumMod val="75000"/>
                    <a:lumOff val="25000"/>
                  </a:srgbClr>
                </a:solidFill>
              </a:rPr>
              <a:t>.</a:t>
            </a:r>
          </a:p>
          <a:p>
            <a:pPr lvl="0">
              <a:buClr>
                <a:srgbClr val="A9A57C"/>
              </a:buClr>
              <a:defRPr/>
            </a:pPr>
            <a:r>
              <a:rPr lang="en-GB" dirty="0" err="1">
                <a:solidFill>
                  <a:srgbClr val="2F2B20">
                    <a:lumMod val="75000"/>
                    <a:lumOff val="25000"/>
                  </a:srgbClr>
                </a:solidFill>
              </a:rPr>
              <a:t>Byddwch</a:t>
            </a:r>
            <a:r>
              <a:rPr lang="en-GB" dirty="0">
                <a:solidFill>
                  <a:srgbClr val="2F2B20">
                    <a:lumMod val="75000"/>
                    <a:lumOff val="25000"/>
                  </a:srgbClr>
                </a:solidFill>
              </a:rPr>
              <a:t> </a:t>
            </a:r>
            <a:r>
              <a:rPr lang="en-GB" dirty="0" err="1">
                <a:solidFill>
                  <a:srgbClr val="2F2B20">
                    <a:lumMod val="75000"/>
                    <a:lumOff val="25000"/>
                  </a:srgbClr>
                </a:solidFill>
              </a:rPr>
              <a:t>yn</a:t>
            </a:r>
            <a:r>
              <a:rPr lang="en-GB" dirty="0">
                <a:solidFill>
                  <a:srgbClr val="2F2B20">
                    <a:lumMod val="75000"/>
                    <a:lumOff val="25000"/>
                  </a:srgbClr>
                </a:solidFill>
              </a:rPr>
              <a:t> </a:t>
            </a:r>
            <a:r>
              <a:rPr lang="en-GB" dirty="0" err="1">
                <a:solidFill>
                  <a:srgbClr val="2F2B20">
                    <a:lumMod val="75000"/>
                    <a:lumOff val="25000"/>
                  </a:srgbClr>
                </a:solidFill>
              </a:rPr>
              <a:t>bwydo’n</a:t>
            </a:r>
            <a:r>
              <a:rPr lang="en-GB" dirty="0">
                <a:solidFill>
                  <a:srgbClr val="2F2B20">
                    <a:lumMod val="75000"/>
                    <a:lumOff val="25000"/>
                  </a:srgbClr>
                </a:solidFill>
              </a:rPr>
              <a:t> </a:t>
            </a:r>
            <a:r>
              <a:rPr lang="en-GB" dirty="0" err="1">
                <a:solidFill>
                  <a:srgbClr val="2F2B20">
                    <a:lumMod val="75000"/>
                    <a:lumOff val="25000"/>
                  </a:srgbClr>
                </a:solidFill>
              </a:rPr>
              <a:t>ôl</a:t>
            </a:r>
            <a:r>
              <a:rPr lang="en-GB" dirty="0">
                <a:solidFill>
                  <a:srgbClr val="2F2B20">
                    <a:lumMod val="75000"/>
                    <a:lumOff val="25000"/>
                  </a:srgbClr>
                </a:solidFill>
              </a:rPr>
              <a:t> </a:t>
            </a:r>
            <a:r>
              <a:rPr lang="en-GB" dirty="0" err="1">
                <a:solidFill>
                  <a:srgbClr val="2F2B20">
                    <a:lumMod val="75000"/>
                    <a:lumOff val="25000"/>
                  </a:srgbClr>
                </a:solidFill>
              </a:rPr>
              <a:t>i'r</a:t>
            </a:r>
            <a:r>
              <a:rPr lang="en-GB" dirty="0">
                <a:solidFill>
                  <a:srgbClr val="2F2B20">
                    <a:lumMod val="75000"/>
                    <a:lumOff val="25000"/>
                  </a:srgbClr>
                </a:solidFill>
              </a:rPr>
              <a:t> </a:t>
            </a:r>
            <a:r>
              <a:rPr lang="en-GB" dirty="0" err="1">
                <a:solidFill>
                  <a:srgbClr val="2F2B20">
                    <a:lumMod val="75000"/>
                    <a:lumOff val="25000"/>
                  </a:srgbClr>
                </a:solidFill>
              </a:rPr>
              <a:t>grŵp</a:t>
            </a:r>
            <a:r>
              <a:rPr lang="en-GB" dirty="0">
                <a:solidFill>
                  <a:srgbClr val="2F2B20">
                    <a:lumMod val="75000"/>
                    <a:lumOff val="25000"/>
                  </a:srgbClr>
                </a:solidFill>
              </a:rPr>
              <a:t>.</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endParaRPr lang="en-GB" dirty="0"/>
          </a:p>
        </p:txBody>
      </p:sp>
      <p:sp>
        <p:nvSpPr>
          <p:cNvPr id="4" name="Content Placeholder 3">
            <a:extLst>
              <a:ext uri="{FF2B5EF4-FFF2-40B4-BE49-F238E27FC236}">
                <a16:creationId xmlns:a16="http://schemas.microsoft.com/office/drawing/2014/main" id="{29E76744-7698-4AF2-CDEF-5549291228D4}"/>
              </a:ext>
            </a:extLst>
          </p:cNvPr>
          <p:cNvSpPr>
            <a:spLocks noGrp="1"/>
          </p:cNvSpPr>
          <p:nvPr>
            <p:ph sz="half" idx="2"/>
          </p:nvPr>
        </p:nvSpPr>
        <p:spPr>
          <a:xfrm>
            <a:off x="7818120" y="868680"/>
            <a:ext cx="3474720" cy="5120640"/>
          </a:xfrm>
        </p:spPr>
        <p:txBody>
          <a:bodyPr>
            <a:normAutofit fontScale="92500" lnSpcReduction="10000"/>
          </a:bodyPr>
          <a:lstStyle/>
          <a:p>
            <a:r>
              <a:rPr lang="en-GB" dirty="0"/>
              <a:t>In small groups research and plan a cross-curricular Expressive arts </a:t>
            </a:r>
            <a:r>
              <a:rPr lang="en-GB" u="sng" dirty="0"/>
              <a:t>or</a:t>
            </a:r>
            <a:r>
              <a:rPr lang="en-GB" dirty="0"/>
              <a:t> Health and wellbeing based activity that develops at least 1 literacy strand and 1 numeracy strand.</a:t>
            </a:r>
          </a:p>
          <a:p>
            <a:r>
              <a:rPr lang="en-GB" dirty="0"/>
              <a:t>You can choose your setting and age of pupils</a:t>
            </a:r>
          </a:p>
          <a:p>
            <a:r>
              <a:rPr lang="en-GB" dirty="0"/>
              <a:t>You will need to ensure the activity is age and stage appropriate and meets the statements of what matters and the progression steps for your learners.</a:t>
            </a:r>
          </a:p>
          <a:p>
            <a:r>
              <a:rPr lang="en-GB" dirty="0"/>
              <a:t>You will be feeding back to the group..</a:t>
            </a:r>
          </a:p>
        </p:txBody>
      </p:sp>
    </p:spTree>
    <p:extLst>
      <p:ext uri="{BB962C8B-B14F-4D97-AF65-F5344CB8AC3E}">
        <p14:creationId xmlns:p14="http://schemas.microsoft.com/office/powerpoint/2010/main" val="35678205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5D236-F07E-B918-D076-65A4A846173C}"/>
              </a:ext>
            </a:extLst>
          </p:cNvPr>
          <p:cNvSpPr>
            <a:spLocks noGrp="1"/>
          </p:cNvSpPr>
          <p:nvPr>
            <p:ph type="title"/>
          </p:nvPr>
        </p:nvSpPr>
        <p:spPr>
          <a:xfrm>
            <a:off x="252919" y="1123837"/>
            <a:ext cx="2947482" cy="4601183"/>
          </a:xfrm>
        </p:spPr>
        <p:txBody>
          <a:bodyPr/>
          <a:lstStyle/>
          <a:p>
            <a:r>
              <a:rPr lang="en-GB" dirty="0" err="1"/>
              <a:t>Amcanion</a:t>
            </a:r>
            <a:br>
              <a:rPr lang="en-GB" dirty="0"/>
            </a:br>
            <a:r>
              <a:rPr lang="en-GB" dirty="0"/>
              <a:t>Objectives</a:t>
            </a:r>
          </a:p>
        </p:txBody>
      </p:sp>
      <p:sp>
        <p:nvSpPr>
          <p:cNvPr id="7" name="Content Placeholder 6">
            <a:extLst>
              <a:ext uri="{FF2B5EF4-FFF2-40B4-BE49-F238E27FC236}">
                <a16:creationId xmlns:a16="http://schemas.microsoft.com/office/drawing/2014/main" id="{D8DB487C-A490-881D-5384-5FE8272CAE42}"/>
              </a:ext>
            </a:extLst>
          </p:cNvPr>
          <p:cNvSpPr>
            <a:spLocks noGrp="1"/>
          </p:cNvSpPr>
          <p:nvPr>
            <p:ph sz="half" idx="1"/>
          </p:nvPr>
        </p:nvSpPr>
        <p:spPr/>
        <p:txBody>
          <a:bodyPr/>
          <a:lstStyle/>
          <a:p>
            <a:pPr marL="182880" marR="0" lvl="0" indent="-182880" algn="l" defTabSz="914400" rtl="0" eaLnBrk="1" fontAlgn="auto" latinLnBrk="0" hangingPunct="1">
              <a:lnSpc>
                <a:spcPct val="90000"/>
              </a:lnSpc>
              <a:spcBef>
                <a:spcPts val="1200"/>
              </a:spcBef>
              <a:spcAft>
                <a:spcPts val="0"/>
              </a:spcAft>
              <a:buClr>
                <a:srgbClr val="A9A57C"/>
              </a:buClr>
              <a:buSzTx/>
              <a:buFont typeface="Wingdings 2" pitchFamily="18" charset="2"/>
              <a:buChar char=""/>
              <a:tabLst/>
              <a:defRPr/>
            </a:pP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Ar</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ddiwedd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y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sesiwn</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hon, a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ydych</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chi’n</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gallu</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pPr marL="182880" marR="0" lvl="0" indent="-182880" algn="l" defTabSz="914400" rtl="0" eaLnBrk="1" fontAlgn="auto" latinLnBrk="0" hangingPunct="1">
              <a:lnSpc>
                <a:spcPct val="90000"/>
              </a:lnSpc>
              <a:spcBef>
                <a:spcPts val="1200"/>
              </a:spcBef>
              <a:spcAft>
                <a:spcPts val="0"/>
              </a:spcAft>
              <a:buClr>
                <a:srgbClr val="A9A57C"/>
              </a:buClr>
              <a:buSzTx/>
              <a:buFont typeface="Wingdings 2" pitchFamily="18" charset="2"/>
              <a:buChar char=""/>
              <a:tabLst/>
              <a:defRPr/>
            </a:pP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Disgrifio</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pwysigrwydd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llythrennedd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rhifedd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ym</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mholisi</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addysgol</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y DU.</a:t>
            </a:r>
          </a:p>
          <a:p>
            <a:pPr marL="182880" marR="0" lvl="0" indent="-182880" algn="l" defTabSz="914400" rtl="0" eaLnBrk="1" fontAlgn="auto" latinLnBrk="0" hangingPunct="1">
              <a:lnSpc>
                <a:spcPct val="90000"/>
              </a:lnSpc>
              <a:spcBef>
                <a:spcPts val="1200"/>
              </a:spcBef>
              <a:spcAft>
                <a:spcPts val="0"/>
              </a:spcAft>
              <a:buClr>
                <a:srgbClr val="A9A57C"/>
              </a:buClr>
              <a:buSzTx/>
              <a:buFont typeface="Wingdings 2" pitchFamily="18" charset="2"/>
              <a:buChar char=""/>
              <a:tabLst/>
              <a:defRPr/>
            </a:pP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Gwerthuso’r</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Fframwaith</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Llythrennedd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Rhifedd</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FfLlRh</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ym</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mholisi</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addysg</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Cymru.</a:t>
            </a:r>
          </a:p>
          <a:p>
            <a:pPr marL="182880" marR="0" lvl="0" indent="-182880" algn="l" defTabSz="914400" rtl="0" eaLnBrk="1" fontAlgn="auto" latinLnBrk="0" hangingPunct="1">
              <a:lnSpc>
                <a:spcPct val="90000"/>
              </a:lnSpc>
              <a:spcBef>
                <a:spcPts val="1200"/>
              </a:spcBef>
              <a:spcAft>
                <a:spcPts val="0"/>
              </a:spcAft>
              <a:buClr>
                <a:srgbClr val="A9A57C"/>
              </a:buClr>
              <a:buSzTx/>
              <a:buFont typeface="Wingdings 2" pitchFamily="18" charset="2"/>
              <a:buChar char=""/>
              <a:tabLst/>
              <a:defRPr/>
            </a:pP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Cymhwyso’r</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FfLlRh</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mewn</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addysgu</a:t>
            </a:r>
            <a:r>
              <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rPr>
              <a:t> </a:t>
            </a:r>
            <a:r>
              <a:rPr kumimoji="0" lang="en-GB" sz="2000" b="0" i="0" u="none" strike="noStrike" kern="1200" cap="none" spc="0" normalizeH="0" baseline="0" noProof="0" dirty="0" err="1">
                <a:ln>
                  <a:noFill/>
                </a:ln>
                <a:solidFill>
                  <a:srgbClr val="2F2B20">
                    <a:lumMod val="75000"/>
                    <a:lumOff val="25000"/>
                  </a:srgbClr>
                </a:solidFill>
                <a:effectLst/>
                <a:uLnTx/>
                <a:uFillTx/>
                <a:latin typeface="Corbel" panose="020B0503020204020204"/>
                <a:ea typeface="+mn-ea"/>
                <a:cs typeface="+mn-cs"/>
              </a:rPr>
              <a:t>trawsgwricwlaidd</a:t>
            </a:r>
            <a:endParaRPr kumimoji="0" lang="en-GB" sz="2000" b="0" i="0" u="none" strike="noStrike" kern="1200" cap="none" spc="0" normalizeH="0" baseline="0" noProof="0" dirty="0">
              <a:ln>
                <a:noFill/>
              </a:ln>
              <a:solidFill>
                <a:srgbClr val="2F2B20">
                  <a:lumMod val="75000"/>
                  <a:lumOff val="25000"/>
                </a:srgbClr>
              </a:solidFill>
              <a:effectLst/>
              <a:uLnTx/>
              <a:uFillTx/>
              <a:latin typeface="Corbel" panose="020B0503020204020204"/>
              <a:ea typeface="+mn-ea"/>
              <a:cs typeface="+mn-cs"/>
            </a:endParaRPr>
          </a:p>
          <a:p>
            <a:endParaRPr lang="en-GB" dirty="0"/>
          </a:p>
        </p:txBody>
      </p:sp>
      <p:sp>
        <p:nvSpPr>
          <p:cNvPr id="4" name="Content Placeholder 3">
            <a:extLst>
              <a:ext uri="{FF2B5EF4-FFF2-40B4-BE49-F238E27FC236}">
                <a16:creationId xmlns:a16="http://schemas.microsoft.com/office/drawing/2014/main" id="{653F6624-37CE-BA13-3E1C-87C0D0B6F071}"/>
              </a:ext>
            </a:extLst>
          </p:cNvPr>
          <p:cNvSpPr>
            <a:spLocks noGrp="1"/>
          </p:cNvSpPr>
          <p:nvPr>
            <p:ph sz="half" idx="2"/>
          </p:nvPr>
        </p:nvSpPr>
        <p:spPr>
          <a:xfrm>
            <a:off x="7818120" y="868680"/>
            <a:ext cx="3474720" cy="5120640"/>
          </a:xfrm>
        </p:spPr>
        <p:txBody>
          <a:bodyPr/>
          <a:lstStyle/>
          <a:p>
            <a:r>
              <a:rPr lang="en-GB" dirty="0"/>
              <a:t>At the end of this session, are you able to</a:t>
            </a:r>
          </a:p>
          <a:p>
            <a:r>
              <a:rPr lang="en-GB" dirty="0"/>
              <a:t>Describe the importance of literacy and numeracy in UK educational policy.</a:t>
            </a:r>
          </a:p>
          <a:p>
            <a:r>
              <a:rPr lang="en-GB" dirty="0"/>
              <a:t>Evaluate the LNF in Welsh education policy.</a:t>
            </a:r>
          </a:p>
          <a:p>
            <a:r>
              <a:rPr lang="en-GB" dirty="0"/>
              <a:t>Apply the LNF in cross-curricula teaching </a:t>
            </a:r>
          </a:p>
        </p:txBody>
      </p:sp>
    </p:spTree>
    <p:extLst>
      <p:ext uri="{BB962C8B-B14F-4D97-AF65-F5344CB8AC3E}">
        <p14:creationId xmlns:p14="http://schemas.microsoft.com/office/powerpoint/2010/main" val="20376608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DCD64-AFA4-1409-941F-746959A0A02A}"/>
              </a:ext>
            </a:extLst>
          </p:cNvPr>
          <p:cNvSpPr>
            <a:spLocks noGrp="1"/>
          </p:cNvSpPr>
          <p:nvPr>
            <p:ph type="title"/>
          </p:nvPr>
        </p:nvSpPr>
        <p:spPr/>
        <p:txBody>
          <a:bodyPr/>
          <a:lstStyle/>
          <a:p>
            <a:r>
              <a:rPr lang="en-GB" dirty="0" err="1"/>
              <a:t>Cwestiynau</a:t>
            </a:r>
            <a:r>
              <a:rPr lang="en-GB" dirty="0"/>
              <a:t>?</a:t>
            </a:r>
            <a:br>
              <a:rPr lang="en-GB" dirty="0"/>
            </a:br>
            <a:r>
              <a:rPr lang="en-GB" dirty="0"/>
              <a:t>Questions?</a:t>
            </a:r>
          </a:p>
        </p:txBody>
      </p:sp>
      <p:sp>
        <p:nvSpPr>
          <p:cNvPr id="3" name="Text Placeholder 2">
            <a:extLst>
              <a:ext uri="{FF2B5EF4-FFF2-40B4-BE49-F238E27FC236}">
                <a16:creationId xmlns:a16="http://schemas.microsoft.com/office/drawing/2014/main" id="{601A2C4D-5C43-FB0B-177B-B119A682FFE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71073171"/>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2311</TotalTime>
  <Words>2040</Words>
  <Application>Microsoft Office PowerPoint</Application>
  <PresentationFormat>Widescreen</PresentationFormat>
  <Paragraphs>183</Paragraphs>
  <Slides>30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Aptos</vt:lpstr>
      <vt:lpstr>Calibri</vt:lpstr>
      <vt:lpstr>Corbel</vt:lpstr>
      <vt:lpstr>Wingdings 2</vt:lpstr>
      <vt:lpstr>Frame</vt:lpstr>
      <vt:lpstr>ECES5022/C  Y Tri R The Three Rs </vt:lpstr>
      <vt:lpstr>Ailadrodd Recap</vt:lpstr>
      <vt:lpstr>Amcanion Objectives</vt:lpstr>
      <vt:lpstr>Yn y dechrau In the Begining</vt:lpstr>
      <vt:lpstr>1870</vt:lpstr>
      <vt:lpstr>Addysg deiran hyd at Ddatganoli Tripartite Education Until Devolution</vt:lpstr>
      <vt:lpstr>Deddf Butler The Butler Act</vt:lpstr>
      <vt:lpstr>Adroddiad Plowden  The Plowden Report</vt:lpstr>
      <vt:lpstr>Y 1970au a’r Ardd Gudd  The 1970s and The Secret Garden</vt:lpstr>
      <vt:lpstr>Y 1980au cynnar The early 80s </vt:lpstr>
      <vt:lpstr> Deddf Diwygio Addysg 1988 ERA 1988</vt:lpstr>
      <vt:lpstr>Y Cwricwlwm Cenedlaethol Diwygiedig: Adroddiad Dearing 1993 hyd at Ddatganoli  The National Curriculum Revised: The Dearing Report 1993 up to devolution. </vt:lpstr>
      <vt:lpstr>Strategaethau Llythrennedd a Rhifedd 1998 a 1999  Literacy and Numeracy Strategies 1998 &amp; 1999</vt:lpstr>
      <vt:lpstr>Y Persbectif Cymreig The Welsh Perspective</vt:lpstr>
      <vt:lpstr>Blaenoriaeth Genedlaethol?  A National Priority?</vt:lpstr>
      <vt:lpstr>O’r 3R i’r FfLlRh /  From 3Rs to the LNF</vt:lpstr>
      <vt:lpstr>Datblygiad y FfLlRh Development of the LNF</vt:lpstr>
      <vt:lpstr>Rhifedd yng nghyfnodau 2 a 3: adroddiad interim Numeracy in key stages 2 and 3: an interim report (Estyn, 2014)</vt:lpstr>
      <vt:lpstr>Tasg Grŵp Group Task</vt:lpstr>
      <vt:lpstr>PISA</vt:lpstr>
      <vt:lpstr>PISA</vt:lpstr>
      <vt:lpstr>Cenhadaeth ein Cenedl: Safonau a dyheadau uchel i bawb </vt:lpstr>
      <vt:lpstr>Our national mission - High standards and aspirations for all</vt:lpstr>
      <vt:lpstr>Cwricwlwm i Gymru  The Curriculum for Wales</vt:lpstr>
      <vt:lpstr>Y sgiliau traws-gwricwlaidd The cross-curricular skills</vt:lpstr>
      <vt:lpstr>Y sgiliau traws-gwricwlaidd The cross-curricular skills</vt:lpstr>
      <vt:lpstr>Y sgiliau traws-gwricwlaidd The cross-curricular skills</vt:lpstr>
      <vt:lpstr>TASG                          TASK</vt:lpstr>
      <vt:lpstr>Amcanion Objectives</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Meinir Jones</dc:creator>
  <cp:lastModifiedBy>Meinir Jones</cp:lastModifiedBy>
  <cp:revision>30</cp:revision>
  <dcterms:created xsi:type="dcterms:W3CDTF">2023-09-15T14:31:55Z</dcterms:created>
  <dcterms:modified xsi:type="dcterms:W3CDTF">2024-10-24T08:27:59Z</dcterms:modified>
</cp:coreProperties>
</file>