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5" r:id="rId3"/>
    <p:sldId id="276" r:id="rId4"/>
    <p:sldId id="277" r:id="rId5"/>
    <p:sldId id="257" r:id="rId6"/>
    <p:sldId id="258" r:id="rId7"/>
    <p:sldId id="260" r:id="rId8"/>
    <p:sldId id="261" r:id="rId9"/>
    <p:sldId id="278" r:id="rId10"/>
    <p:sldId id="262" r:id="rId11"/>
    <p:sldId id="279" r:id="rId12"/>
    <p:sldId id="263" r:id="rId13"/>
    <p:sldId id="280" r:id="rId14"/>
    <p:sldId id="281" r:id="rId15"/>
    <p:sldId id="282" r:id="rId16"/>
    <p:sldId id="283" r:id="rId17"/>
    <p:sldId id="284" r:id="rId18"/>
    <p:sldId id="285" r:id="rId19"/>
    <p:sldId id="286" r:id="rId20"/>
    <p:sldId id="287" r:id="rId21"/>
    <p:sldId id="288" r:id="rId22"/>
    <p:sldId id="291" r:id="rId23"/>
    <p:sldId id="292" r:id="rId24"/>
    <p:sldId id="293" r:id="rId25"/>
    <p:sldId id="264" r:id="rId26"/>
    <p:sldId id="265" r:id="rId27"/>
    <p:sldId id="294" r:id="rId28"/>
    <p:sldId id="295" r:id="rId29"/>
    <p:sldId id="296" r:id="rId30"/>
    <p:sldId id="297" r:id="rId31"/>
    <p:sldId id="298" r:id="rId32"/>
    <p:sldId id="299" r:id="rId33"/>
    <p:sldId id="300" r:id="rId34"/>
    <p:sldId id="301" r:id="rId35"/>
    <p:sldId id="302" r:id="rId36"/>
    <p:sldId id="303" r:id="rId37"/>
    <p:sldId id="267" r:id="rId38"/>
    <p:sldId id="268" r:id="rId39"/>
    <p:sldId id="273" r:id="rId40"/>
    <p:sldId id="274" r:id="rId41"/>
    <p:sldId id="269" r:id="rId42"/>
    <p:sldId id="270" r:id="rId43"/>
    <p:sldId id="271" r:id="rId44"/>
    <p:sldId id="272" r:id="rId4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4578" autoAdjust="0"/>
    <p:restoredTop sz="86371" autoAdjust="0"/>
  </p:normalViewPr>
  <p:slideViewPr>
    <p:cSldViewPr>
      <p:cViewPr>
        <p:scale>
          <a:sx n="81" d="100"/>
          <a:sy n="81" d="100"/>
        </p:scale>
        <p:origin x="-168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85E7749-7E83-4291-BB58-D56F4BA4DA29}"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CA199E2-8CDC-4B51-BECC-844EF967AC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1530991-9514-43E7-8649-72F589F87464}"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ED2767F-351C-4751-B732-5AE5D99FBC2D}"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323C612E-12AE-48ED-BDE8-046B2D7C740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15DD7AC5-5EC1-4AF4-9F2D-6BF6CB085F4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B086E08F-A663-4A47-B08A-994222973F4A}"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06C6711-180D-41E9-9B5C-86DB7270FA0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A038859-7EC9-4403-A823-DF784CA681F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85861EB-B77A-4A69-9CEC-BDA1599143E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1BB4E43-131D-43A1-AD8B-F08463C9043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A9B534C-C5D9-4475-BB48-D171698B1E82}"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Overall Equipment Effectiveness (OEE)</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endParaRPr lang="en-GB" smtClean="0"/>
          </a:p>
          <a:p>
            <a:pPr eaLnBrk="1" hangingPunct="1"/>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smtClean="0"/>
              <a:t>What is OEE</a:t>
            </a:r>
          </a:p>
        </p:txBody>
      </p:sp>
      <p:sp>
        <p:nvSpPr>
          <p:cNvPr id="3075" name="Content Placeholder 2"/>
          <p:cNvSpPr>
            <a:spLocks noGrp="1"/>
          </p:cNvSpPr>
          <p:nvPr>
            <p:ph idx="1"/>
          </p:nvPr>
        </p:nvSpPr>
        <p:spPr/>
        <p:txBody>
          <a:bodyPr/>
          <a:lstStyle/>
          <a:p>
            <a:r>
              <a:rPr lang="en-GB" smtClean="0"/>
              <a:t>A way to monitor and improve the effectiveness of your manufacturing process</a:t>
            </a:r>
          </a:p>
          <a:p>
            <a:r>
              <a:rPr lang="en-GB" smtClean="0"/>
              <a:t>It takes the most common and important source of manufacturing productivity loss, places them into three primary categories and distils them into metrics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smtClean="0"/>
              <a:t>OEE Factors</a:t>
            </a:r>
          </a:p>
        </p:txBody>
      </p:sp>
      <p:sp>
        <p:nvSpPr>
          <p:cNvPr id="4099" name="Content Placeholder 2"/>
          <p:cNvSpPr>
            <a:spLocks noGrp="1"/>
          </p:cNvSpPr>
          <p:nvPr>
            <p:ph idx="1"/>
          </p:nvPr>
        </p:nvSpPr>
        <p:spPr/>
        <p:txBody>
          <a:bodyPr/>
          <a:lstStyle/>
          <a:p>
            <a:r>
              <a:rPr lang="en-GB" smtClean="0"/>
              <a:t>OEE analysis starts with </a:t>
            </a:r>
            <a:r>
              <a:rPr lang="en-GB" b="1" smtClean="0"/>
              <a:t>plant operating time</a:t>
            </a:r>
            <a:r>
              <a:rPr lang="en-GB" smtClean="0"/>
              <a:t>, which is the amount of time your plant is available for operation</a:t>
            </a:r>
          </a:p>
          <a:p>
            <a:r>
              <a:rPr lang="en-GB" smtClean="0"/>
              <a:t>From plant operating time you subtract any planned shut down time as there was no intention of running production then</a:t>
            </a:r>
          </a:p>
          <a:p>
            <a:r>
              <a:rPr lang="en-GB" smtClean="0"/>
              <a:t>The remaining time available is your </a:t>
            </a:r>
            <a:r>
              <a:rPr lang="en-GB" b="1" smtClean="0"/>
              <a:t>planned production time</a:t>
            </a:r>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mtClean="0"/>
              <a:t>OEE Factors</a:t>
            </a:r>
          </a:p>
        </p:txBody>
      </p:sp>
      <p:sp>
        <p:nvSpPr>
          <p:cNvPr id="5123" name="Content Placeholder 2"/>
          <p:cNvSpPr>
            <a:spLocks noGrp="1"/>
          </p:cNvSpPr>
          <p:nvPr>
            <p:ph idx="1"/>
          </p:nvPr>
        </p:nvSpPr>
        <p:spPr>
          <a:xfrm>
            <a:off x="457200" y="1600200"/>
            <a:ext cx="8229600" cy="5068888"/>
          </a:xfrm>
        </p:spPr>
        <p:txBody>
          <a:bodyPr/>
          <a:lstStyle/>
          <a:p>
            <a:r>
              <a:rPr lang="en-GB" smtClean="0"/>
              <a:t>OEE starts with </a:t>
            </a:r>
            <a:r>
              <a:rPr lang="en-GB" b="1" smtClean="0"/>
              <a:t>planned production time</a:t>
            </a:r>
            <a:r>
              <a:rPr lang="en-GB" smtClean="0"/>
              <a:t> and scrutinises efficiency and productivity losses that occur, with the goal of reducing or eliminating these losses</a:t>
            </a:r>
          </a:p>
          <a:p>
            <a:r>
              <a:rPr lang="en-GB" smtClean="0"/>
              <a:t>Three general categories of loss to consider</a:t>
            </a:r>
          </a:p>
          <a:p>
            <a:pPr>
              <a:buFontTx/>
              <a:buNone/>
            </a:pPr>
            <a:r>
              <a:rPr lang="en-GB" smtClean="0"/>
              <a:t>	- Down time loss</a:t>
            </a:r>
          </a:p>
          <a:p>
            <a:pPr>
              <a:buFontTx/>
              <a:buNone/>
            </a:pPr>
            <a:r>
              <a:rPr lang="en-GB" smtClean="0"/>
              <a:t>	- Speed loss</a:t>
            </a:r>
          </a:p>
          <a:p>
            <a:pPr>
              <a:buFontTx/>
              <a:buNone/>
            </a:pPr>
            <a:r>
              <a:rPr lang="en-GB" smtClean="0"/>
              <a:t>	- Quality loss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z="4000" smtClean="0"/>
              <a:t>Overall Equipment Effectiveness</a:t>
            </a:r>
          </a:p>
        </p:txBody>
      </p:sp>
      <p:sp>
        <p:nvSpPr>
          <p:cNvPr id="6147" name="Rectangle 3"/>
          <p:cNvSpPr>
            <a:spLocks noGrp="1" noChangeArrowheads="1"/>
          </p:cNvSpPr>
          <p:nvPr>
            <p:ph type="body" idx="1"/>
          </p:nvPr>
        </p:nvSpPr>
        <p:spPr>
          <a:xfrm>
            <a:off x="323850" y="1484313"/>
            <a:ext cx="8229600" cy="4525962"/>
          </a:xfrm>
        </p:spPr>
        <p:txBody>
          <a:bodyPr/>
          <a:lstStyle/>
          <a:p>
            <a:pPr eaLnBrk="1" hangingPunct="1"/>
            <a:r>
              <a:rPr lang="en-GB" smtClean="0"/>
              <a:t>The critical success factor of OEE is that parameters must be well defined and measurements should not rely heavily on recorded downtime data</a:t>
            </a:r>
          </a:p>
          <a:p>
            <a:pPr eaLnBrk="1" hangingPunct="1"/>
            <a:r>
              <a:rPr lang="en-GB" smtClean="0"/>
              <a:t>The OEE is an index of delivered performance of plant or equipment based on output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smtClean="0"/>
              <a:t>Overall Equipment Effectiveness</a:t>
            </a:r>
          </a:p>
        </p:txBody>
      </p:sp>
      <p:sp>
        <p:nvSpPr>
          <p:cNvPr id="7171" name="Rectangle 3"/>
          <p:cNvSpPr>
            <a:spLocks noGrp="1" noChangeArrowheads="1"/>
          </p:cNvSpPr>
          <p:nvPr>
            <p:ph type="body" idx="1"/>
          </p:nvPr>
        </p:nvSpPr>
        <p:spPr/>
        <p:txBody>
          <a:bodyPr/>
          <a:lstStyle/>
          <a:p>
            <a:pPr eaLnBrk="1" hangingPunct="1">
              <a:lnSpc>
                <a:spcPct val="90000"/>
              </a:lnSpc>
            </a:pPr>
            <a:r>
              <a:rPr lang="en-GB" smtClean="0"/>
              <a:t>The method of monitoring OEE is devised in such a way that it would highlight the losses and deficiencies incurred during the operation of the plant and identify the opportunities for improvement</a:t>
            </a:r>
          </a:p>
          <a:p>
            <a:pPr eaLnBrk="1" hangingPunct="1">
              <a:lnSpc>
                <a:spcPct val="90000"/>
              </a:lnSpc>
            </a:pPr>
            <a:r>
              <a:rPr lang="en-GB" smtClean="0"/>
              <a:t>The application of OEE has been extensive, especially when driven by the TPM programmes to critical plant and equipment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smtClean="0"/>
              <a:t>Availability</a:t>
            </a:r>
          </a:p>
        </p:txBody>
      </p:sp>
      <p:sp>
        <p:nvSpPr>
          <p:cNvPr id="8195" name="Rectangle 3"/>
          <p:cNvSpPr>
            <a:spLocks noGrp="1" noChangeArrowheads="1"/>
          </p:cNvSpPr>
          <p:nvPr>
            <p:ph type="body" idx="1"/>
          </p:nvPr>
        </p:nvSpPr>
        <p:spPr>
          <a:xfrm>
            <a:off x="457200" y="1341438"/>
            <a:ext cx="8229600" cy="5256212"/>
          </a:xfrm>
        </p:spPr>
        <p:txBody>
          <a:bodyPr/>
          <a:lstStyle/>
          <a:p>
            <a:pPr eaLnBrk="1" hangingPunct="1">
              <a:lnSpc>
                <a:spcPct val="90000"/>
              </a:lnSpc>
            </a:pPr>
            <a:r>
              <a:rPr lang="en-GB" smtClean="0"/>
              <a:t>Takes into account </a:t>
            </a:r>
            <a:r>
              <a:rPr lang="en-GB" b="1" smtClean="0"/>
              <a:t>down time loss</a:t>
            </a:r>
            <a:r>
              <a:rPr lang="en-GB" smtClean="0"/>
              <a:t>, which includes any events that stop planned production for an appreciable length of time</a:t>
            </a:r>
          </a:p>
          <a:p>
            <a:pPr eaLnBrk="1" hangingPunct="1">
              <a:lnSpc>
                <a:spcPct val="90000"/>
              </a:lnSpc>
            </a:pPr>
            <a:r>
              <a:rPr lang="en-GB" smtClean="0"/>
              <a:t>Examples include equipment failure, material shortages, and changeover time</a:t>
            </a:r>
          </a:p>
          <a:p>
            <a:pPr eaLnBrk="1" hangingPunct="1">
              <a:lnSpc>
                <a:spcPct val="90000"/>
              </a:lnSpc>
            </a:pPr>
            <a:r>
              <a:rPr lang="en-GB" smtClean="0"/>
              <a:t>While it may not be possible to eliminate changeover time, in most cases it can be reduced</a:t>
            </a:r>
          </a:p>
          <a:p>
            <a:pPr eaLnBrk="1" hangingPunct="1">
              <a:lnSpc>
                <a:spcPct val="90000"/>
              </a:lnSpc>
            </a:pPr>
            <a:r>
              <a:rPr lang="en-GB" smtClean="0"/>
              <a:t>The remaining available time is called </a:t>
            </a:r>
            <a:r>
              <a:rPr lang="en-GB" b="1" smtClean="0"/>
              <a:t>operating time </a:t>
            </a:r>
            <a:endParaRPr lang="en-GB" smtClean="0"/>
          </a:p>
          <a:p>
            <a:pPr eaLnBrk="1" hangingPunct="1">
              <a:lnSpc>
                <a:spcPct val="90000"/>
              </a:lnSpc>
            </a:pPr>
            <a:endParaRPr lang="en-GB" b="1"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29600" cy="908050"/>
          </a:xfrm>
        </p:spPr>
        <p:txBody>
          <a:bodyPr/>
          <a:lstStyle/>
          <a:p>
            <a:pPr eaLnBrk="1" hangingPunct="1"/>
            <a:r>
              <a:rPr lang="en-GB" sz="4000" smtClean="0"/>
              <a:t>Overall Equipment Effectiveness</a:t>
            </a:r>
          </a:p>
        </p:txBody>
      </p:sp>
      <p:sp>
        <p:nvSpPr>
          <p:cNvPr id="9219" name="Rectangle 3"/>
          <p:cNvSpPr>
            <a:spLocks noGrp="1" noChangeArrowheads="1"/>
          </p:cNvSpPr>
          <p:nvPr>
            <p:ph type="body" idx="1"/>
          </p:nvPr>
        </p:nvSpPr>
        <p:spPr>
          <a:xfrm>
            <a:off x="179388" y="981075"/>
            <a:ext cx="8785225" cy="5688013"/>
          </a:xfrm>
        </p:spPr>
        <p:txBody>
          <a:bodyPr/>
          <a:lstStyle/>
          <a:p>
            <a:pPr eaLnBrk="1" hangingPunct="1">
              <a:lnSpc>
                <a:spcPct val="90000"/>
              </a:lnSpc>
              <a:buFontTx/>
              <a:buNone/>
            </a:pPr>
            <a:r>
              <a:rPr lang="en-GB" b="1" u="sng" smtClean="0"/>
              <a:t>Availability</a:t>
            </a:r>
            <a:endParaRPr lang="en-GB" smtClean="0"/>
          </a:p>
          <a:p>
            <a:pPr eaLnBrk="1" hangingPunct="1">
              <a:lnSpc>
                <a:spcPct val="90000"/>
              </a:lnSpc>
            </a:pPr>
            <a:r>
              <a:rPr lang="en-GB" smtClean="0"/>
              <a:t>Breakdown losses are unplanned stoppages requiring repair and can be electrical, mechanical, hydraulic or pneumatic</a:t>
            </a:r>
          </a:p>
          <a:p>
            <a:pPr eaLnBrk="1" hangingPunct="1">
              <a:lnSpc>
                <a:spcPct val="90000"/>
              </a:lnSpc>
            </a:pPr>
            <a:r>
              <a:rPr lang="en-GB" smtClean="0"/>
              <a:t>Any unplanned stoppage greater than 10 minutes is usually considered breakdown</a:t>
            </a:r>
          </a:p>
          <a:p>
            <a:pPr eaLnBrk="1" hangingPunct="1">
              <a:lnSpc>
                <a:spcPct val="90000"/>
              </a:lnSpc>
            </a:pPr>
            <a:r>
              <a:rPr lang="en-GB" smtClean="0"/>
              <a:t>Changeover and adjustment losses occur when changing over between  products</a:t>
            </a:r>
          </a:p>
          <a:p>
            <a:pPr eaLnBrk="1" hangingPunct="1">
              <a:lnSpc>
                <a:spcPct val="90000"/>
              </a:lnSpc>
            </a:pPr>
            <a:r>
              <a:rPr lang="en-GB" smtClean="0"/>
              <a:t>Changeover is defined as the time from the last piece of the first batch to the first good piece of the next batch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smtClean="0"/>
              <a:t>Performance</a:t>
            </a:r>
          </a:p>
        </p:txBody>
      </p:sp>
      <p:sp>
        <p:nvSpPr>
          <p:cNvPr id="10243" name="Content Placeholder 2"/>
          <p:cNvSpPr>
            <a:spLocks noGrp="1"/>
          </p:cNvSpPr>
          <p:nvPr>
            <p:ph idx="1"/>
          </p:nvPr>
        </p:nvSpPr>
        <p:spPr>
          <a:xfrm>
            <a:off x="457200" y="1600200"/>
            <a:ext cx="8229600" cy="4997450"/>
          </a:xfrm>
        </p:spPr>
        <p:txBody>
          <a:bodyPr/>
          <a:lstStyle/>
          <a:p>
            <a:r>
              <a:rPr lang="en-GB" smtClean="0"/>
              <a:t>Takes into account </a:t>
            </a:r>
            <a:r>
              <a:rPr lang="en-GB" b="1" smtClean="0"/>
              <a:t>speed loss</a:t>
            </a:r>
            <a:r>
              <a:rPr lang="en-GB" smtClean="0"/>
              <a:t>, which includes any factors that cause the process to operate at less than the maximum possible speed, when running</a:t>
            </a:r>
          </a:p>
          <a:p>
            <a:r>
              <a:rPr lang="en-GB" smtClean="0"/>
              <a:t>Examples include machine wear, sub-standard materials, misfeeds and operator inefficiency</a:t>
            </a:r>
          </a:p>
          <a:p>
            <a:r>
              <a:rPr lang="en-GB" smtClean="0"/>
              <a:t>The remaining available time is called </a:t>
            </a:r>
            <a:r>
              <a:rPr lang="en-GB" b="1" smtClean="0"/>
              <a:t>net operating time</a:t>
            </a:r>
            <a:endParaRPr lang="en-GB"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836613"/>
          </a:xfrm>
        </p:spPr>
        <p:txBody>
          <a:bodyPr/>
          <a:lstStyle/>
          <a:p>
            <a:pPr eaLnBrk="1" hangingPunct="1"/>
            <a:r>
              <a:rPr lang="en-GB" sz="4000" smtClean="0"/>
              <a:t>Overall Equipment Effectiveness</a:t>
            </a:r>
          </a:p>
        </p:txBody>
      </p:sp>
      <p:sp>
        <p:nvSpPr>
          <p:cNvPr id="11267" name="Rectangle 3"/>
          <p:cNvSpPr>
            <a:spLocks noGrp="1" noChangeArrowheads="1"/>
          </p:cNvSpPr>
          <p:nvPr>
            <p:ph type="body" idx="1"/>
          </p:nvPr>
        </p:nvSpPr>
        <p:spPr>
          <a:xfrm>
            <a:off x="457200" y="908050"/>
            <a:ext cx="8218488" cy="5689600"/>
          </a:xfrm>
        </p:spPr>
        <p:txBody>
          <a:bodyPr/>
          <a:lstStyle/>
          <a:p>
            <a:pPr eaLnBrk="1" hangingPunct="1">
              <a:lnSpc>
                <a:spcPct val="90000"/>
              </a:lnSpc>
              <a:buFontTx/>
              <a:buNone/>
            </a:pPr>
            <a:r>
              <a:rPr lang="en-GB" sz="2800" b="1" u="sng" smtClean="0"/>
              <a:t>Performance</a:t>
            </a:r>
          </a:p>
          <a:p>
            <a:pPr eaLnBrk="1" hangingPunct="1">
              <a:lnSpc>
                <a:spcPct val="90000"/>
              </a:lnSpc>
            </a:pPr>
            <a:r>
              <a:rPr lang="en-GB" sz="2800" smtClean="0"/>
              <a:t>Minor stops and idling are often defined as stops taking less than 10 minutes</a:t>
            </a:r>
          </a:p>
          <a:p>
            <a:pPr eaLnBrk="1" hangingPunct="1">
              <a:lnSpc>
                <a:spcPct val="90000"/>
              </a:lnSpc>
            </a:pPr>
            <a:r>
              <a:rPr lang="en-GB" sz="2800" smtClean="0"/>
              <a:t>They result from a host of causes such as tip breakage, coolant top-up, jams, swarf removal, and small adjustments</a:t>
            </a:r>
          </a:p>
          <a:p>
            <a:pPr eaLnBrk="1" hangingPunct="1">
              <a:lnSpc>
                <a:spcPct val="90000"/>
              </a:lnSpc>
            </a:pPr>
            <a:r>
              <a:rPr lang="en-GB" sz="2800" smtClean="0"/>
              <a:t>When data is collected, minor stoppages are often revealed as (by far) the most significant loss</a:t>
            </a:r>
          </a:p>
          <a:p>
            <a:pPr eaLnBrk="1" hangingPunct="1">
              <a:lnSpc>
                <a:spcPct val="90000"/>
              </a:lnSpc>
            </a:pPr>
            <a:r>
              <a:rPr lang="en-GB" sz="2800" smtClean="0"/>
              <a:t>Reduced speed losses result from the machine running at less than the design speed.  Typical causes are flow restriction, programme errors on CNC machine, and worn tools</a:t>
            </a:r>
          </a:p>
          <a:p>
            <a:pPr eaLnBrk="1" hangingPunct="1">
              <a:lnSpc>
                <a:spcPct val="90000"/>
              </a:lnSpc>
              <a:buFontTx/>
              <a:buNone/>
            </a:pPr>
            <a:endParaRPr lang="en-GB" sz="280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smtClean="0"/>
              <a:t>Quality</a:t>
            </a:r>
          </a:p>
        </p:txBody>
      </p:sp>
      <p:sp>
        <p:nvSpPr>
          <p:cNvPr id="12291" name="Content Placeholder 2"/>
          <p:cNvSpPr>
            <a:spLocks noGrp="1"/>
          </p:cNvSpPr>
          <p:nvPr>
            <p:ph idx="1"/>
          </p:nvPr>
        </p:nvSpPr>
        <p:spPr/>
        <p:txBody>
          <a:bodyPr/>
          <a:lstStyle/>
          <a:p>
            <a:r>
              <a:rPr lang="en-GB" smtClean="0"/>
              <a:t>Takes into account quality loss, which accounts for items that do not meet the specified standard, including items that require rework</a:t>
            </a:r>
          </a:p>
          <a:p>
            <a:r>
              <a:rPr lang="en-GB" smtClean="0"/>
              <a:t>The remaining time is called </a:t>
            </a:r>
            <a:r>
              <a:rPr lang="en-GB" b="1" smtClean="0"/>
              <a:t>fully productive time</a:t>
            </a:r>
            <a:r>
              <a:rPr lang="en-GB" smtClean="0"/>
              <a:t> and the goal is to maximise </a:t>
            </a:r>
            <a:r>
              <a:rPr lang="en-GB" b="1" smtClean="0"/>
              <a:t>productive time</a:t>
            </a:r>
            <a:endParaRPr lang="en-GB"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4000" smtClean="0"/>
              <a:t>Overall Equipment Effectiveness</a:t>
            </a:r>
          </a:p>
        </p:txBody>
      </p:sp>
      <p:sp>
        <p:nvSpPr>
          <p:cNvPr id="13315" name="Rectangle 3"/>
          <p:cNvSpPr>
            <a:spLocks noGrp="1" noChangeArrowheads="1"/>
          </p:cNvSpPr>
          <p:nvPr>
            <p:ph type="body" idx="1"/>
          </p:nvPr>
        </p:nvSpPr>
        <p:spPr/>
        <p:txBody>
          <a:bodyPr/>
          <a:lstStyle/>
          <a:p>
            <a:pPr eaLnBrk="1" hangingPunct="1">
              <a:buFontTx/>
              <a:buNone/>
            </a:pPr>
            <a:r>
              <a:rPr lang="en-GB" b="1" u="sng" smtClean="0"/>
              <a:t>Quality</a:t>
            </a:r>
          </a:p>
          <a:p>
            <a:pPr eaLnBrk="1" hangingPunct="1"/>
            <a:r>
              <a:rPr lang="en-GB" smtClean="0"/>
              <a:t>Defects results in scrap or rework and are the results of any problem that causes the machine to work outside of the specification limits</a:t>
            </a:r>
          </a:p>
          <a:p>
            <a:pPr eaLnBrk="1" hangingPunct="1"/>
            <a:r>
              <a:rPr lang="en-GB" smtClean="0"/>
              <a:t>Start up losses result in scrap or rework during changeover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srcRect/>
          <a:stretch>
            <a:fillRect/>
          </a:stretch>
        </p:blipFill>
        <p:spPr bwMode="auto">
          <a:xfrm>
            <a:off x="0" y="382588"/>
            <a:ext cx="9144000" cy="62865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smtClean="0"/>
              <a:t>Six Big Losses</a:t>
            </a:r>
          </a:p>
        </p:txBody>
      </p:sp>
      <p:sp>
        <p:nvSpPr>
          <p:cNvPr id="15363" name="Content Placeholder 2"/>
          <p:cNvSpPr>
            <a:spLocks noGrp="1"/>
          </p:cNvSpPr>
          <p:nvPr>
            <p:ph idx="1"/>
          </p:nvPr>
        </p:nvSpPr>
        <p:spPr/>
        <p:txBody>
          <a:bodyPr/>
          <a:lstStyle/>
          <a:p>
            <a:r>
              <a:rPr lang="en-GB" smtClean="0"/>
              <a:t>One of the major goals of TPM and OEE programmes is to reduce and/or eliminate what are called the </a:t>
            </a:r>
            <a:r>
              <a:rPr lang="en-GB" b="1" smtClean="0"/>
              <a:t>six big losses</a:t>
            </a:r>
            <a:r>
              <a:rPr lang="en-GB" smtClean="0"/>
              <a:t>- the most common causes of efficiency loss in manufacturing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smtClean="0"/>
              <a:t>Six Big Losses</a:t>
            </a:r>
          </a:p>
        </p:txBody>
      </p:sp>
      <p:graphicFrame>
        <p:nvGraphicFramePr>
          <p:cNvPr id="4" name="Content Placeholder 3"/>
          <p:cNvGraphicFramePr>
            <a:graphicFrameLocks noGrp="1"/>
          </p:cNvGraphicFramePr>
          <p:nvPr>
            <p:ph idx="1"/>
          </p:nvPr>
        </p:nvGraphicFramePr>
        <p:xfrm>
          <a:off x="179388" y="1341438"/>
          <a:ext cx="8784978" cy="5090160"/>
        </p:xfrm>
        <a:graphic>
          <a:graphicData uri="http://schemas.openxmlformats.org/drawingml/2006/table">
            <a:tbl>
              <a:tblPr firstRow="1" bandRow="1">
                <a:tableStyleId>{5C22544A-7EE6-4342-B048-85BDC9FD1C3A}</a:tableStyleId>
              </a:tblPr>
              <a:tblGrid>
                <a:gridCol w="2160241"/>
                <a:gridCol w="2304256"/>
                <a:gridCol w="4320481"/>
              </a:tblGrid>
              <a:tr h="457317">
                <a:tc>
                  <a:txBody>
                    <a:bodyPr/>
                    <a:lstStyle/>
                    <a:p>
                      <a:r>
                        <a:rPr lang="en-GB" dirty="0" smtClean="0"/>
                        <a:t>Six Big Loss</a:t>
                      </a:r>
                      <a:r>
                        <a:rPr lang="en-GB" baseline="0" dirty="0" smtClean="0"/>
                        <a:t> Category</a:t>
                      </a:r>
                      <a:endParaRPr lang="en-GB" dirty="0"/>
                    </a:p>
                  </a:txBody>
                  <a:tcPr/>
                </a:tc>
                <a:tc>
                  <a:txBody>
                    <a:bodyPr/>
                    <a:lstStyle/>
                    <a:p>
                      <a:r>
                        <a:rPr lang="en-GB" dirty="0" smtClean="0"/>
                        <a:t>OEE Loss Category</a:t>
                      </a:r>
                      <a:endParaRPr lang="en-GB" dirty="0"/>
                    </a:p>
                  </a:txBody>
                  <a:tcPr/>
                </a:tc>
                <a:tc>
                  <a:txBody>
                    <a:bodyPr/>
                    <a:lstStyle/>
                    <a:p>
                      <a:r>
                        <a:rPr lang="en-GB" dirty="0" smtClean="0"/>
                        <a:t>Examples</a:t>
                      </a:r>
                      <a:endParaRPr lang="en-GB" dirty="0"/>
                    </a:p>
                  </a:txBody>
                  <a:tcPr/>
                </a:tc>
              </a:tr>
              <a:tr h="457317">
                <a:tc>
                  <a:txBody>
                    <a:bodyPr/>
                    <a:lstStyle/>
                    <a:p>
                      <a:r>
                        <a:rPr lang="en-GB" sz="2800" dirty="0" smtClean="0"/>
                        <a:t>Breakdowns</a:t>
                      </a:r>
                      <a:endParaRPr lang="en-GB" sz="2800" dirty="0"/>
                    </a:p>
                  </a:txBody>
                  <a:tcPr/>
                </a:tc>
                <a:tc>
                  <a:txBody>
                    <a:bodyPr/>
                    <a:lstStyle/>
                    <a:p>
                      <a:r>
                        <a:rPr lang="en-GB" sz="2800" dirty="0" smtClean="0"/>
                        <a:t>Down time loss</a:t>
                      </a:r>
                      <a:endParaRPr lang="en-GB" sz="2800" dirty="0"/>
                    </a:p>
                  </a:txBody>
                  <a:tcPr/>
                </a:tc>
                <a:tc>
                  <a:txBody>
                    <a:bodyPr/>
                    <a:lstStyle/>
                    <a:p>
                      <a:pPr>
                        <a:buFont typeface="Arial" pitchFamily="34" charset="0"/>
                        <a:buNone/>
                      </a:pPr>
                      <a:endParaRPr lang="en-GB" sz="2800" dirty="0" smtClean="0"/>
                    </a:p>
                    <a:p>
                      <a:pPr>
                        <a:buFont typeface="Arial" pitchFamily="34" charset="0"/>
                        <a:buChar char="•"/>
                      </a:pPr>
                      <a:r>
                        <a:rPr lang="en-GB" sz="2800" baseline="0" dirty="0" smtClean="0"/>
                        <a:t> Tooling failures</a:t>
                      </a:r>
                    </a:p>
                    <a:p>
                      <a:pPr>
                        <a:buFont typeface="Arial" pitchFamily="34" charset="0"/>
                        <a:buChar char="•"/>
                      </a:pPr>
                      <a:r>
                        <a:rPr lang="en-GB" sz="2800" baseline="0" dirty="0" smtClean="0"/>
                        <a:t> Unplanned maintenance</a:t>
                      </a:r>
                    </a:p>
                    <a:p>
                      <a:pPr>
                        <a:buFont typeface="Arial" pitchFamily="34" charset="0"/>
                        <a:buChar char="•"/>
                      </a:pPr>
                      <a:r>
                        <a:rPr lang="en-GB" sz="2800" baseline="0" dirty="0" smtClean="0"/>
                        <a:t> General breakdowns</a:t>
                      </a:r>
                    </a:p>
                    <a:p>
                      <a:pPr>
                        <a:buFont typeface="Arial" pitchFamily="34" charset="0"/>
                        <a:buChar char="•"/>
                      </a:pPr>
                      <a:r>
                        <a:rPr lang="en-GB" sz="2800" baseline="0" dirty="0" smtClean="0"/>
                        <a:t> Equipment failures</a:t>
                      </a:r>
                      <a:endParaRPr lang="en-GB" sz="2800" dirty="0" smtClean="0"/>
                    </a:p>
                  </a:txBody>
                  <a:tcPr/>
                </a:tc>
              </a:tr>
              <a:tr h="457317">
                <a:tc>
                  <a:txBody>
                    <a:bodyPr/>
                    <a:lstStyle/>
                    <a:p>
                      <a:r>
                        <a:rPr lang="en-GB" sz="2800" dirty="0" smtClean="0"/>
                        <a:t>Set up and adjustment</a:t>
                      </a:r>
                      <a:endParaRPr lang="en-GB" sz="2800" dirty="0"/>
                    </a:p>
                  </a:txBody>
                  <a:tcPr/>
                </a:tc>
                <a:tc>
                  <a:txBody>
                    <a:bodyPr/>
                    <a:lstStyle/>
                    <a:p>
                      <a:r>
                        <a:rPr lang="en-GB" sz="2800" dirty="0" smtClean="0"/>
                        <a:t>Down time loss</a:t>
                      </a:r>
                      <a:endParaRPr lang="en-GB" sz="2800" dirty="0"/>
                    </a:p>
                  </a:txBody>
                  <a:tcPr/>
                </a:tc>
                <a:tc>
                  <a:txBody>
                    <a:bodyPr/>
                    <a:lstStyle/>
                    <a:p>
                      <a:pPr>
                        <a:buFont typeface="Arial" pitchFamily="34" charset="0"/>
                        <a:buChar char="•"/>
                      </a:pPr>
                      <a:r>
                        <a:rPr lang="en-GB" sz="2800" dirty="0" smtClean="0"/>
                        <a:t> Set up/changeover</a:t>
                      </a:r>
                    </a:p>
                    <a:p>
                      <a:pPr>
                        <a:buFont typeface="Arial" pitchFamily="34" charset="0"/>
                        <a:buChar char="•"/>
                      </a:pPr>
                      <a:r>
                        <a:rPr lang="en-GB" sz="2800" dirty="0" smtClean="0"/>
                        <a:t> Material</a:t>
                      </a:r>
                      <a:r>
                        <a:rPr lang="en-GB" sz="2800" baseline="0" dirty="0" smtClean="0"/>
                        <a:t> shortages</a:t>
                      </a:r>
                      <a:endParaRPr lang="en-GB" sz="2800" dirty="0" smtClean="0"/>
                    </a:p>
                    <a:p>
                      <a:pPr>
                        <a:buFont typeface="Arial" pitchFamily="34" charset="0"/>
                        <a:buChar char="•"/>
                      </a:pPr>
                      <a:r>
                        <a:rPr lang="en-GB" sz="2800" dirty="0" smtClean="0"/>
                        <a:t> Operator shortages</a:t>
                      </a:r>
                    </a:p>
                    <a:p>
                      <a:pPr>
                        <a:buFont typeface="Arial" pitchFamily="34" charset="0"/>
                        <a:buChar char="•"/>
                      </a:pPr>
                      <a:r>
                        <a:rPr lang="en-GB" sz="2800" dirty="0" smtClean="0"/>
                        <a:t> Major adjustments</a:t>
                      </a:r>
                    </a:p>
                    <a:p>
                      <a:pPr>
                        <a:buFont typeface="Arial" pitchFamily="34" charset="0"/>
                        <a:buChar char="•"/>
                      </a:pPr>
                      <a:r>
                        <a:rPr lang="en-GB" sz="2800" dirty="0" smtClean="0"/>
                        <a:t> Warm-up time</a:t>
                      </a:r>
                      <a:endParaRPr lang="en-GB" sz="2800" dirty="0"/>
                    </a:p>
                  </a:txBody>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68313" y="188913"/>
            <a:ext cx="8229600" cy="1143000"/>
          </a:xfrm>
        </p:spPr>
        <p:txBody>
          <a:bodyPr/>
          <a:lstStyle/>
          <a:p>
            <a:r>
              <a:rPr lang="en-GB" smtClean="0"/>
              <a:t>Six Big Losses</a:t>
            </a:r>
          </a:p>
        </p:txBody>
      </p:sp>
      <p:graphicFrame>
        <p:nvGraphicFramePr>
          <p:cNvPr id="4" name="Content Placeholder 3"/>
          <p:cNvGraphicFramePr>
            <a:graphicFrameLocks noGrp="1"/>
          </p:cNvGraphicFramePr>
          <p:nvPr>
            <p:ph idx="1"/>
          </p:nvPr>
        </p:nvGraphicFramePr>
        <p:xfrm>
          <a:off x="457200" y="1196975"/>
          <a:ext cx="8229600" cy="5470728"/>
        </p:xfrm>
        <a:graphic>
          <a:graphicData uri="http://schemas.openxmlformats.org/drawingml/2006/table">
            <a:tbl>
              <a:tblPr firstRow="1" bandRow="1">
                <a:tableStyleId>{5C22544A-7EE6-4342-B048-85BDC9FD1C3A}</a:tableStyleId>
              </a:tblPr>
              <a:tblGrid>
                <a:gridCol w="1954560"/>
                <a:gridCol w="1728192"/>
                <a:gridCol w="4546848"/>
              </a:tblGrid>
              <a:tr h="1440160">
                <a:tc>
                  <a:txBody>
                    <a:bodyPr/>
                    <a:lstStyle/>
                    <a:p>
                      <a:r>
                        <a:rPr lang="en-GB" sz="2800" dirty="0" smtClean="0"/>
                        <a:t>Six big loss category</a:t>
                      </a:r>
                      <a:endParaRPr lang="en-GB" sz="2800" dirty="0"/>
                    </a:p>
                  </a:txBody>
                  <a:tcPr/>
                </a:tc>
                <a:tc>
                  <a:txBody>
                    <a:bodyPr/>
                    <a:lstStyle/>
                    <a:p>
                      <a:r>
                        <a:rPr lang="en-GB" sz="2800" dirty="0" smtClean="0"/>
                        <a:t>OEE Loss Category</a:t>
                      </a:r>
                      <a:endParaRPr lang="en-GB" sz="2800" dirty="0"/>
                    </a:p>
                  </a:txBody>
                  <a:tcPr/>
                </a:tc>
                <a:tc>
                  <a:txBody>
                    <a:bodyPr/>
                    <a:lstStyle/>
                    <a:p>
                      <a:r>
                        <a:rPr lang="en-GB" sz="2800" dirty="0" smtClean="0"/>
                        <a:t>Examples</a:t>
                      </a:r>
                      <a:endParaRPr lang="en-GB" sz="2800" dirty="0"/>
                    </a:p>
                  </a:txBody>
                  <a:tcPr/>
                </a:tc>
              </a:tr>
              <a:tr h="2232248">
                <a:tc>
                  <a:txBody>
                    <a:bodyPr/>
                    <a:lstStyle/>
                    <a:p>
                      <a:r>
                        <a:rPr lang="en-GB" sz="2800" dirty="0" smtClean="0"/>
                        <a:t>Small stops</a:t>
                      </a:r>
                      <a:endParaRPr lang="en-GB" sz="2800" dirty="0"/>
                    </a:p>
                  </a:txBody>
                  <a:tcPr/>
                </a:tc>
                <a:tc>
                  <a:txBody>
                    <a:bodyPr/>
                    <a:lstStyle/>
                    <a:p>
                      <a:r>
                        <a:rPr lang="en-GB" sz="2800" dirty="0" smtClean="0"/>
                        <a:t>Speed loss</a:t>
                      </a:r>
                      <a:endParaRPr lang="en-GB" sz="2800" dirty="0"/>
                    </a:p>
                  </a:txBody>
                  <a:tcPr/>
                </a:tc>
                <a:tc>
                  <a:txBody>
                    <a:bodyPr/>
                    <a:lstStyle/>
                    <a:p>
                      <a:pPr>
                        <a:buFont typeface="Arial" pitchFamily="34" charset="0"/>
                        <a:buChar char="•"/>
                      </a:pPr>
                      <a:r>
                        <a:rPr lang="en-GB" sz="2800" dirty="0" smtClean="0"/>
                        <a:t> Obstructed product flow</a:t>
                      </a:r>
                    </a:p>
                    <a:p>
                      <a:pPr>
                        <a:buFont typeface="Arial" pitchFamily="34" charset="0"/>
                        <a:buChar char="•"/>
                      </a:pPr>
                      <a:r>
                        <a:rPr lang="en-GB" sz="2800" dirty="0" smtClean="0"/>
                        <a:t> Component jams</a:t>
                      </a:r>
                    </a:p>
                    <a:p>
                      <a:pPr>
                        <a:buFont typeface="Arial" pitchFamily="34" charset="0"/>
                        <a:buChar char="•"/>
                      </a:pPr>
                      <a:r>
                        <a:rPr lang="en-GB" sz="2800" dirty="0" smtClean="0"/>
                        <a:t> </a:t>
                      </a:r>
                      <a:r>
                        <a:rPr lang="en-GB" sz="2800" dirty="0" err="1" smtClean="0"/>
                        <a:t>Misfeeds</a:t>
                      </a:r>
                      <a:endParaRPr lang="en-GB" sz="2800" dirty="0" smtClean="0"/>
                    </a:p>
                    <a:p>
                      <a:pPr>
                        <a:buFont typeface="Arial" pitchFamily="34" charset="0"/>
                        <a:buChar char="•"/>
                      </a:pPr>
                      <a:r>
                        <a:rPr lang="en-GB" sz="2800" dirty="0" smtClean="0"/>
                        <a:t> Sensor blocked</a:t>
                      </a:r>
                    </a:p>
                    <a:p>
                      <a:pPr>
                        <a:buFont typeface="Arial" pitchFamily="34" charset="0"/>
                        <a:buChar char="•"/>
                      </a:pPr>
                      <a:r>
                        <a:rPr lang="en-GB" sz="2800" dirty="0" smtClean="0"/>
                        <a:t> Cleaning/checking</a:t>
                      </a:r>
                      <a:endParaRPr lang="en-GB" sz="2800" dirty="0"/>
                    </a:p>
                  </a:txBody>
                  <a:tcPr/>
                </a:tc>
              </a:tr>
              <a:tr h="1138596">
                <a:tc>
                  <a:txBody>
                    <a:bodyPr/>
                    <a:lstStyle/>
                    <a:p>
                      <a:r>
                        <a:rPr lang="en-GB" sz="2800" dirty="0" smtClean="0"/>
                        <a:t>Reduced speed</a:t>
                      </a:r>
                      <a:endParaRPr lang="en-GB" sz="2800" dirty="0"/>
                    </a:p>
                  </a:txBody>
                  <a:tcPr/>
                </a:tc>
                <a:tc>
                  <a:txBody>
                    <a:bodyPr/>
                    <a:lstStyle/>
                    <a:p>
                      <a:r>
                        <a:rPr lang="en-GB" sz="2800" dirty="0" smtClean="0"/>
                        <a:t>Speed loss</a:t>
                      </a:r>
                      <a:endParaRPr lang="en-GB" sz="2800" dirty="0"/>
                    </a:p>
                  </a:txBody>
                  <a:tcPr/>
                </a:tc>
                <a:tc>
                  <a:txBody>
                    <a:bodyPr/>
                    <a:lstStyle/>
                    <a:p>
                      <a:pPr>
                        <a:buFont typeface="Arial" pitchFamily="34" charset="0"/>
                        <a:buChar char="•"/>
                      </a:pPr>
                      <a:r>
                        <a:rPr lang="en-GB" sz="2800" dirty="0" smtClean="0"/>
                        <a:t> Rough running</a:t>
                      </a:r>
                    </a:p>
                    <a:p>
                      <a:pPr>
                        <a:buFont typeface="Arial" pitchFamily="34" charset="0"/>
                        <a:buChar char="•"/>
                      </a:pPr>
                      <a:r>
                        <a:rPr lang="en-GB" sz="2800" dirty="0" smtClean="0"/>
                        <a:t> Under design capacity</a:t>
                      </a:r>
                    </a:p>
                    <a:p>
                      <a:pPr>
                        <a:buFont typeface="Arial" pitchFamily="34" charset="0"/>
                        <a:buChar char="•"/>
                      </a:pPr>
                      <a:r>
                        <a:rPr lang="en-GB" sz="2800" dirty="0" smtClean="0"/>
                        <a:t> Equipment wear</a:t>
                      </a:r>
                    </a:p>
                    <a:p>
                      <a:pPr>
                        <a:buFont typeface="Arial" pitchFamily="34" charset="0"/>
                        <a:buChar char="•"/>
                      </a:pPr>
                      <a:r>
                        <a:rPr lang="en-GB" sz="2800" dirty="0" smtClean="0"/>
                        <a:t> Operator inefficiency</a:t>
                      </a:r>
                      <a:endParaRPr lang="en-GB" sz="2800" dirty="0"/>
                    </a:p>
                  </a:txBody>
                  <a:tcPr/>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68313" y="260350"/>
            <a:ext cx="8229600" cy="1143000"/>
          </a:xfrm>
        </p:spPr>
        <p:txBody>
          <a:bodyPr/>
          <a:lstStyle/>
          <a:p>
            <a:r>
              <a:rPr lang="en-GB" smtClean="0"/>
              <a:t>Six Big Losses</a:t>
            </a:r>
          </a:p>
        </p:txBody>
      </p:sp>
      <p:graphicFrame>
        <p:nvGraphicFramePr>
          <p:cNvPr id="4" name="Content Placeholder 3"/>
          <p:cNvGraphicFramePr>
            <a:graphicFrameLocks noGrp="1"/>
          </p:cNvGraphicFramePr>
          <p:nvPr>
            <p:ph idx="1"/>
          </p:nvPr>
        </p:nvGraphicFramePr>
        <p:xfrm>
          <a:off x="457200" y="1600200"/>
          <a:ext cx="8229600" cy="4541520"/>
        </p:xfrm>
        <a:graphic>
          <a:graphicData uri="http://schemas.openxmlformats.org/drawingml/2006/table">
            <a:tbl>
              <a:tblPr firstRow="1" bandRow="1">
                <a:tableStyleId>{5C22544A-7EE6-4342-B048-85BDC9FD1C3A}</a:tableStyleId>
              </a:tblPr>
              <a:tblGrid>
                <a:gridCol w="2026568"/>
                <a:gridCol w="2160240"/>
                <a:gridCol w="4042792"/>
              </a:tblGrid>
              <a:tr h="370840">
                <a:tc>
                  <a:txBody>
                    <a:bodyPr/>
                    <a:lstStyle/>
                    <a:p>
                      <a:r>
                        <a:rPr lang="en-GB" sz="2800" dirty="0" smtClean="0"/>
                        <a:t>Six Big Loss</a:t>
                      </a:r>
                      <a:endParaRPr lang="en-GB" sz="2800" dirty="0"/>
                    </a:p>
                  </a:txBody>
                  <a:tcPr/>
                </a:tc>
                <a:tc>
                  <a:txBody>
                    <a:bodyPr/>
                    <a:lstStyle/>
                    <a:p>
                      <a:r>
                        <a:rPr lang="en-GB" sz="2800" dirty="0" smtClean="0"/>
                        <a:t>OEE</a:t>
                      </a:r>
                      <a:r>
                        <a:rPr lang="en-GB" sz="2800" baseline="0" dirty="0" smtClean="0"/>
                        <a:t> Loss Category</a:t>
                      </a:r>
                      <a:endParaRPr lang="en-GB" sz="2800" dirty="0"/>
                    </a:p>
                  </a:txBody>
                  <a:tcPr/>
                </a:tc>
                <a:tc>
                  <a:txBody>
                    <a:bodyPr/>
                    <a:lstStyle/>
                    <a:p>
                      <a:r>
                        <a:rPr lang="en-GB" sz="2800" dirty="0" smtClean="0"/>
                        <a:t>Examples</a:t>
                      </a:r>
                      <a:endParaRPr lang="en-GB" sz="2800" dirty="0"/>
                    </a:p>
                  </a:txBody>
                  <a:tcPr/>
                </a:tc>
              </a:tr>
              <a:tr h="370840">
                <a:tc>
                  <a:txBody>
                    <a:bodyPr/>
                    <a:lstStyle/>
                    <a:p>
                      <a:r>
                        <a:rPr lang="en-GB" sz="2800" dirty="0" smtClean="0"/>
                        <a:t>Start up rejects</a:t>
                      </a:r>
                      <a:endParaRPr lang="en-GB" sz="2800" dirty="0"/>
                    </a:p>
                  </a:txBody>
                  <a:tcPr/>
                </a:tc>
                <a:tc>
                  <a:txBody>
                    <a:bodyPr/>
                    <a:lstStyle/>
                    <a:p>
                      <a:r>
                        <a:rPr lang="en-GB" sz="2800" dirty="0" smtClean="0"/>
                        <a:t>Quality loss</a:t>
                      </a:r>
                      <a:endParaRPr lang="en-GB" sz="2800" dirty="0"/>
                    </a:p>
                  </a:txBody>
                  <a:tcPr/>
                </a:tc>
                <a:tc>
                  <a:txBody>
                    <a:bodyPr/>
                    <a:lstStyle/>
                    <a:p>
                      <a:pPr>
                        <a:buFont typeface="Arial" pitchFamily="34" charset="0"/>
                        <a:buChar char="•"/>
                      </a:pPr>
                      <a:r>
                        <a:rPr lang="en-GB" sz="2800" dirty="0" smtClean="0"/>
                        <a:t> Scrap</a:t>
                      </a:r>
                    </a:p>
                    <a:p>
                      <a:pPr>
                        <a:buFont typeface="Arial" pitchFamily="34" charset="0"/>
                        <a:buChar char="•"/>
                      </a:pPr>
                      <a:r>
                        <a:rPr lang="en-GB" sz="2800" dirty="0" smtClean="0"/>
                        <a:t> Rework</a:t>
                      </a:r>
                    </a:p>
                    <a:p>
                      <a:pPr>
                        <a:buFont typeface="Arial" pitchFamily="34" charset="0"/>
                        <a:buChar char="•"/>
                      </a:pPr>
                      <a:r>
                        <a:rPr lang="en-GB" sz="2800" dirty="0" smtClean="0"/>
                        <a:t> In process damages</a:t>
                      </a:r>
                    </a:p>
                    <a:p>
                      <a:pPr>
                        <a:buFont typeface="Arial" pitchFamily="34" charset="0"/>
                        <a:buChar char="•"/>
                      </a:pPr>
                      <a:r>
                        <a:rPr lang="en-GB" sz="2800" dirty="0" smtClean="0"/>
                        <a:t> incorrect assembly</a:t>
                      </a:r>
                      <a:endParaRPr lang="en-GB" sz="2800" dirty="0"/>
                    </a:p>
                  </a:txBody>
                  <a:tcPr/>
                </a:tc>
              </a:tr>
              <a:tr h="370840">
                <a:tc>
                  <a:txBody>
                    <a:bodyPr/>
                    <a:lstStyle/>
                    <a:p>
                      <a:r>
                        <a:rPr lang="en-GB" sz="2800" dirty="0" smtClean="0"/>
                        <a:t>Production rejects</a:t>
                      </a:r>
                      <a:endParaRPr lang="en-GB" sz="2800" dirty="0"/>
                    </a:p>
                  </a:txBody>
                  <a:tcPr/>
                </a:tc>
                <a:tc>
                  <a:txBody>
                    <a:bodyPr/>
                    <a:lstStyle/>
                    <a:p>
                      <a:r>
                        <a:rPr lang="en-GB" sz="2800" dirty="0" smtClean="0"/>
                        <a:t>Quality loss</a:t>
                      </a:r>
                      <a:endParaRPr lang="en-GB" sz="2800" dirty="0"/>
                    </a:p>
                  </a:txBody>
                  <a:tcPr/>
                </a:tc>
                <a:tc>
                  <a:txBody>
                    <a:bodyPr/>
                    <a:lstStyle/>
                    <a:p>
                      <a:pPr>
                        <a:buFont typeface="Arial" pitchFamily="34" charset="0"/>
                        <a:buChar char="•"/>
                      </a:pPr>
                      <a:r>
                        <a:rPr lang="en-GB" sz="2800" dirty="0" smtClean="0"/>
                        <a:t> Scrap</a:t>
                      </a:r>
                    </a:p>
                    <a:p>
                      <a:pPr>
                        <a:buFont typeface="Arial" pitchFamily="34" charset="0"/>
                        <a:buChar char="•"/>
                      </a:pPr>
                      <a:r>
                        <a:rPr lang="en-GB" sz="2800" dirty="0" smtClean="0"/>
                        <a:t> Rework</a:t>
                      </a:r>
                    </a:p>
                    <a:p>
                      <a:pPr>
                        <a:buFont typeface="Arial" pitchFamily="34" charset="0"/>
                        <a:buChar char="•"/>
                      </a:pPr>
                      <a:r>
                        <a:rPr lang="en-GB" sz="2800" dirty="0" smtClean="0"/>
                        <a:t> In process damage</a:t>
                      </a:r>
                    </a:p>
                    <a:p>
                      <a:pPr>
                        <a:buFont typeface="Arial" pitchFamily="34" charset="0"/>
                        <a:buChar char="•"/>
                      </a:pPr>
                      <a:r>
                        <a:rPr lang="en-GB" sz="2800" dirty="0" smtClean="0"/>
                        <a:t> </a:t>
                      </a:r>
                      <a:r>
                        <a:rPr lang="en-GB" sz="2800" smtClean="0"/>
                        <a:t>incorrect assembly</a:t>
                      </a:r>
                      <a:endParaRPr lang="en-GB" sz="2800" dirty="0"/>
                    </a:p>
                  </a:txBody>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smtClean="0"/>
              <a:t>Six Big Losses</a:t>
            </a:r>
          </a:p>
        </p:txBody>
      </p:sp>
      <p:sp>
        <p:nvSpPr>
          <p:cNvPr id="19459" name="Content Placeholder 2"/>
          <p:cNvSpPr>
            <a:spLocks noGrp="1"/>
          </p:cNvSpPr>
          <p:nvPr>
            <p:ph idx="1"/>
          </p:nvPr>
        </p:nvSpPr>
        <p:spPr>
          <a:xfrm>
            <a:off x="457200" y="1600200"/>
            <a:ext cx="8229600" cy="5068888"/>
          </a:xfrm>
        </p:spPr>
        <p:txBody>
          <a:bodyPr/>
          <a:lstStyle/>
          <a:p>
            <a:r>
              <a:rPr lang="en-GB" b="1" u="sng" smtClean="0"/>
              <a:t>Breakdowns</a:t>
            </a:r>
            <a:r>
              <a:rPr lang="en-GB" smtClean="0"/>
              <a:t>: - there is flexibility on where to set the threshold between a breakdown (down time loss) and a small stop (speed loss)</a:t>
            </a:r>
            <a:endParaRPr lang="en-GB" b="1" u="sng" smtClean="0"/>
          </a:p>
          <a:p>
            <a:r>
              <a:rPr lang="en-GB" b="1" u="sng" smtClean="0"/>
              <a:t>Set up and adjustments</a:t>
            </a:r>
            <a:r>
              <a:rPr lang="en-GB" smtClean="0"/>
              <a:t>: - this loss is often addressed through set up time reduction programmes (SMED)</a:t>
            </a:r>
            <a:endParaRPr lang="en-GB" b="1" u="sng" smtClean="0"/>
          </a:p>
          <a:p>
            <a:r>
              <a:rPr lang="en-GB" b="1" u="sng" smtClean="0"/>
              <a:t>Small stops</a:t>
            </a:r>
            <a:r>
              <a:rPr lang="en-GB" smtClean="0"/>
              <a:t>: - typically only includes stops that are under five minutes and that do not require maintenance personnel</a:t>
            </a:r>
            <a:endParaRPr lang="en-GB" b="1" u="sng"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smtClean="0"/>
              <a:t>Six Big Losses</a:t>
            </a:r>
          </a:p>
        </p:txBody>
      </p:sp>
      <p:sp>
        <p:nvSpPr>
          <p:cNvPr id="20483" name="Content Placeholder 2"/>
          <p:cNvSpPr>
            <a:spLocks noGrp="1"/>
          </p:cNvSpPr>
          <p:nvPr>
            <p:ph idx="1"/>
          </p:nvPr>
        </p:nvSpPr>
        <p:spPr>
          <a:xfrm>
            <a:off x="323850" y="1600200"/>
            <a:ext cx="8496300" cy="4997450"/>
          </a:xfrm>
        </p:spPr>
        <p:txBody>
          <a:bodyPr/>
          <a:lstStyle/>
          <a:p>
            <a:r>
              <a:rPr lang="en-GB" b="1" u="sng" smtClean="0"/>
              <a:t>Reduced speed</a:t>
            </a:r>
            <a:r>
              <a:rPr lang="en-GB" smtClean="0"/>
              <a:t>: - anything that keeps the process from running at its theoretical maximum speed (ideal run rate)</a:t>
            </a:r>
            <a:endParaRPr lang="en-GB" b="1" u="sng" smtClean="0"/>
          </a:p>
          <a:p>
            <a:r>
              <a:rPr lang="en-GB" b="1" u="sng" smtClean="0"/>
              <a:t>Start up rejects</a:t>
            </a:r>
            <a:r>
              <a:rPr lang="en-GB" smtClean="0"/>
              <a:t>: - rejects during warm-up, start-up or other early production.  May be due to improper set up, warm-up period etc.</a:t>
            </a:r>
            <a:endParaRPr lang="en-GB" b="1" u="sng" smtClean="0"/>
          </a:p>
          <a:p>
            <a:r>
              <a:rPr lang="en-GB" b="1" u="sng" smtClean="0"/>
              <a:t>Production rejects</a:t>
            </a:r>
            <a:r>
              <a:rPr lang="en-GB" smtClean="0"/>
              <a:t>: - rejects during steady-state production</a:t>
            </a:r>
            <a:endParaRPr lang="en-GB" b="1" u="sng"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smtClean="0"/>
              <a:t>World Class OEE</a:t>
            </a:r>
          </a:p>
        </p:txBody>
      </p:sp>
      <p:graphicFrame>
        <p:nvGraphicFramePr>
          <p:cNvPr id="4" name="Content Placeholder 3"/>
          <p:cNvGraphicFramePr>
            <a:graphicFrameLocks noGrp="1"/>
          </p:cNvGraphicFramePr>
          <p:nvPr>
            <p:ph idx="1"/>
          </p:nvPr>
        </p:nvGraphicFramePr>
        <p:xfrm>
          <a:off x="457200" y="1600200"/>
          <a:ext cx="6707088" cy="2743200"/>
        </p:xfrm>
        <a:graphic>
          <a:graphicData uri="http://schemas.openxmlformats.org/drawingml/2006/table">
            <a:tbl>
              <a:tblPr firstRow="1" bandRow="1">
                <a:tableStyleId>{5C22544A-7EE6-4342-B048-85BDC9FD1C3A}</a:tableStyleId>
              </a:tblPr>
              <a:tblGrid>
                <a:gridCol w="2238504"/>
                <a:gridCol w="4468584"/>
              </a:tblGrid>
              <a:tr h="370840">
                <a:tc>
                  <a:txBody>
                    <a:bodyPr/>
                    <a:lstStyle/>
                    <a:p>
                      <a:r>
                        <a:rPr lang="en-GB" sz="2800" dirty="0" smtClean="0"/>
                        <a:t>OEE Factor</a:t>
                      </a:r>
                      <a:endParaRPr lang="en-GB" sz="2800" dirty="0"/>
                    </a:p>
                  </a:txBody>
                  <a:tcPr/>
                </a:tc>
                <a:tc>
                  <a:txBody>
                    <a:bodyPr/>
                    <a:lstStyle/>
                    <a:p>
                      <a:pPr algn="ctr"/>
                      <a:r>
                        <a:rPr lang="en-GB" sz="2800" dirty="0" smtClean="0"/>
                        <a:t>World</a:t>
                      </a:r>
                      <a:r>
                        <a:rPr lang="en-GB" sz="2800" baseline="0" dirty="0" smtClean="0"/>
                        <a:t> Class</a:t>
                      </a:r>
                      <a:endParaRPr lang="en-GB" sz="2800" dirty="0"/>
                    </a:p>
                  </a:txBody>
                  <a:tcPr/>
                </a:tc>
              </a:tr>
              <a:tr h="370840">
                <a:tc>
                  <a:txBody>
                    <a:bodyPr/>
                    <a:lstStyle/>
                    <a:p>
                      <a:r>
                        <a:rPr lang="en-GB" sz="2800" dirty="0" smtClean="0"/>
                        <a:t>Availability</a:t>
                      </a:r>
                    </a:p>
                    <a:p>
                      <a:r>
                        <a:rPr lang="en-GB" sz="2800" dirty="0" smtClean="0"/>
                        <a:t>Performance</a:t>
                      </a:r>
                    </a:p>
                    <a:p>
                      <a:r>
                        <a:rPr lang="en-GB" sz="2800" dirty="0" smtClean="0"/>
                        <a:t>Quality</a:t>
                      </a:r>
                    </a:p>
                    <a:p>
                      <a:endParaRPr lang="en-GB" sz="2800" dirty="0" smtClean="0"/>
                    </a:p>
                    <a:p>
                      <a:r>
                        <a:rPr lang="en-GB" sz="2800" dirty="0" smtClean="0"/>
                        <a:t>OEE</a:t>
                      </a:r>
                      <a:endParaRPr lang="en-GB" sz="2800" dirty="0"/>
                    </a:p>
                  </a:txBody>
                  <a:tcPr/>
                </a:tc>
                <a:tc>
                  <a:txBody>
                    <a:bodyPr/>
                    <a:lstStyle/>
                    <a:p>
                      <a:pPr algn="ctr"/>
                      <a:r>
                        <a:rPr lang="en-GB" sz="2800" dirty="0" smtClean="0"/>
                        <a:t>90.0%</a:t>
                      </a:r>
                    </a:p>
                    <a:p>
                      <a:pPr algn="ctr"/>
                      <a:r>
                        <a:rPr lang="en-GB" sz="2800" dirty="0" smtClean="0"/>
                        <a:t>95.0%</a:t>
                      </a:r>
                    </a:p>
                    <a:p>
                      <a:pPr algn="ctr"/>
                      <a:r>
                        <a:rPr lang="en-GB" sz="2800" dirty="0" smtClean="0"/>
                        <a:t>99.9%</a:t>
                      </a:r>
                    </a:p>
                    <a:p>
                      <a:pPr algn="ctr"/>
                      <a:endParaRPr lang="en-GB" sz="2800" dirty="0" smtClean="0"/>
                    </a:p>
                    <a:p>
                      <a:pPr algn="ctr"/>
                      <a:r>
                        <a:rPr lang="en-GB" sz="2800" dirty="0" smtClean="0"/>
                        <a:t>85.0%</a:t>
                      </a:r>
                      <a:endParaRPr lang="en-GB" sz="2800" dirty="0"/>
                    </a:p>
                  </a:txBody>
                  <a:tcPr/>
                </a:tc>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smtClean="0"/>
              <a:t>Overall Equipment Effectiveness</a:t>
            </a:r>
          </a:p>
        </p:txBody>
      </p:sp>
      <p:sp>
        <p:nvSpPr>
          <p:cNvPr id="22531" name="Rectangle 3"/>
          <p:cNvSpPr>
            <a:spLocks noGrp="1" noChangeArrowheads="1"/>
          </p:cNvSpPr>
          <p:nvPr>
            <p:ph type="body" idx="1"/>
          </p:nvPr>
        </p:nvSpPr>
        <p:spPr/>
        <p:txBody>
          <a:bodyPr/>
          <a:lstStyle/>
          <a:p>
            <a:pPr eaLnBrk="1" hangingPunct="1">
              <a:buFontTx/>
              <a:buNone/>
            </a:pPr>
            <a:r>
              <a:rPr lang="en-GB" smtClean="0"/>
              <a:t>	It is commonly given by the following formula:</a:t>
            </a:r>
          </a:p>
          <a:p>
            <a:pPr eaLnBrk="1" hangingPunct="1">
              <a:buFontTx/>
              <a:buNone/>
            </a:pPr>
            <a:endParaRPr lang="en-GB" smtClean="0"/>
          </a:p>
          <a:p>
            <a:pPr eaLnBrk="1" hangingPunct="1">
              <a:buFontTx/>
              <a:buNone/>
            </a:pPr>
            <a:r>
              <a:rPr lang="en-GB" smtClean="0"/>
              <a:t>OEE = Availability x Quality x Performance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smtClean="0"/>
              <a:t>Calculating OEE</a:t>
            </a:r>
          </a:p>
        </p:txBody>
      </p:sp>
      <p:sp>
        <p:nvSpPr>
          <p:cNvPr id="23555" name="Content Placeholder 2"/>
          <p:cNvSpPr>
            <a:spLocks noGrp="1"/>
          </p:cNvSpPr>
          <p:nvPr>
            <p:ph idx="1"/>
          </p:nvPr>
        </p:nvSpPr>
        <p:spPr/>
        <p:txBody>
          <a:bodyPr/>
          <a:lstStyle/>
          <a:p>
            <a:r>
              <a:rPr lang="en-GB" b="1" u="sng" smtClean="0"/>
              <a:t>Availability</a:t>
            </a:r>
            <a:r>
              <a:rPr lang="en-GB" smtClean="0"/>
              <a:t>: - takes into account down time loss, and is calculated as follows: -</a:t>
            </a:r>
          </a:p>
          <a:p>
            <a:endParaRPr lang="en-GB" b="1" u="sng" smtClean="0"/>
          </a:p>
          <a:p>
            <a:pPr>
              <a:buFontTx/>
              <a:buNone/>
            </a:pPr>
            <a:r>
              <a:rPr lang="en-GB" smtClean="0"/>
              <a:t>	Availability = </a:t>
            </a:r>
          </a:p>
          <a:p>
            <a:pPr>
              <a:buFontTx/>
              <a:buNone/>
            </a:pPr>
            <a:endParaRPr lang="en-GB" smtClean="0"/>
          </a:p>
        </p:txBody>
      </p:sp>
      <p:sp>
        <p:nvSpPr>
          <p:cNvPr id="23556"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23557"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576638" y="3213100"/>
            <a:ext cx="3298825" cy="1223963"/>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smtClean="0"/>
              <a:t>Calculating OEE</a:t>
            </a:r>
          </a:p>
        </p:txBody>
      </p:sp>
      <p:sp>
        <p:nvSpPr>
          <p:cNvPr id="24579" name="Content Placeholder 2"/>
          <p:cNvSpPr>
            <a:spLocks noGrp="1"/>
          </p:cNvSpPr>
          <p:nvPr>
            <p:ph idx="1"/>
          </p:nvPr>
        </p:nvSpPr>
        <p:spPr>
          <a:xfrm>
            <a:off x="468313" y="1557338"/>
            <a:ext cx="8229600" cy="4525962"/>
          </a:xfrm>
        </p:spPr>
        <p:txBody>
          <a:bodyPr/>
          <a:lstStyle/>
          <a:p>
            <a:r>
              <a:rPr lang="en-GB" b="1" u="sng" smtClean="0"/>
              <a:t>Performance</a:t>
            </a:r>
            <a:r>
              <a:rPr lang="en-GB" smtClean="0"/>
              <a:t>: - takes into account speed loss, and is calculated as follows: -</a:t>
            </a:r>
          </a:p>
          <a:p>
            <a:endParaRPr lang="en-GB" b="1" u="sng" smtClean="0"/>
          </a:p>
          <a:p>
            <a:pPr>
              <a:buFontTx/>
              <a:buNone/>
            </a:pPr>
            <a:r>
              <a:rPr lang="en-GB" smtClean="0"/>
              <a:t>	Performance = </a:t>
            </a:r>
          </a:p>
        </p:txBody>
      </p:sp>
      <p:sp>
        <p:nvSpPr>
          <p:cNvPr id="24580"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24581"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708400" y="2997200"/>
            <a:ext cx="3835400" cy="122396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smtClean="0"/>
              <a:t>Calculating OEE</a:t>
            </a:r>
          </a:p>
        </p:txBody>
      </p:sp>
      <p:sp>
        <p:nvSpPr>
          <p:cNvPr id="25603" name="Content Placeholder 2"/>
          <p:cNvSpPr>
            <a:spLocks noGrp="1"/>
          </p:cNvSpPr>
          <p:nvPr>
            <p:ph idx="1"/>
          </p:nvPr>
        </p:nvSpPr>
        <p:spPr/>
        <p:txBody>
          <a:bodyPr/>
          <a:lstStyle/>
          <a:p>
            <a:r>
              <a:rPr lang="en-GB" b="1" u="sng" smtClean="0"/>
              <a:t>Quality</a:t>
            </a:r>
            <a:r>
              <a:rPr lang="en-GB" smtClean="0"/>
              <a:t>: - takes into account quality loss and is calculated as follows</a:t>
            </a:r>
          </a:p>
          <a:p>
            <a:endParaRPr lang="en-GB" b="1" u="sng" smtClean="0"/>
          </a:p>
          <a:p>
            <a:pPr>
              <a:buFontTx/>
              <a:buNone/>
            </a:pPr>
            <a:r>
              <a:rPr lang="en-GB" smtClean="0"/>
              <a:t>	Quality = </a:t>
            </a:r>
          </a:p>
        </p:txBody>
      </p:sp>
      <p:sp>
        <p:nvSpPr>
          <p:cNvPr id="25604"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2560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627313" y="3068638"/>
            <a:ext cx="4105275" cy="1152525"/>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z="4000" smtClean="0"/>
              <a:t>Overall Equipment Effectiveness</a:t>
            </a:r>
          </a:p>
        </p:txBody>
      </p:sp>
      <p:sp>
        <p:nvSpPr>
          <p:cNvPr id="26627" name="Rectangle 3"/>
          <p:cNvSpPr>
            <a:spLocks noGrp="1" noChangeArrowheads="1"/>
          </p:cNvSpPr>
          <p:nvPr>
            <p:ph type="body" idx="1"/>
          </p:nvPr>
        </p:nvSpPr>
        <p:spPr/>
        <p:txBody>
          <a:bodyPr/>
          <a:lstStyle/>
          <a:p>
            <a:pPr eaLnBrk="1" hangingPunct="1">
              <a:lnSpc>
                <a:spcPct val="90000"/>
              </a:lnSpc>
              <a:buFontTx/>
              <a:buNone/>
            </a:pPr>
            <a:r>
              <a:rPr lang="en-GB" b="1" u="sng" smtClean="0"/>
              <a:t>Example</a:t>
            </a:r>
          </a:p>
          <a:p>
            <a:pPr eaLnBrk="1" hangingPunct="1">
              <a:lnSpc>
                <a:spcPct val="90000"/>
              </a:lnSpc>
              <a:buFontTx/>
              <a:buNone/>
            </a:pPr>
            <a:r>
              <a:rPr lang="en-GB" smtClean="0"/>
              <a:t>	A shift takes 9 hours.  Working time is 8 hours- planned maintenance and meeting time is one hour.  Breakdowns take 20 minutes.  Changeovers take 40 minutes.  The standard machine cycle time is 1 minute.  At the end of the day 350 parts have been produced of which 50 are scrapped, 30 of them during adjustment.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z="4000" smtClean="0"/>
              <a:t>Overall Equipment Effectiveness</a:t>
            </a:r>
          </a:p>
        </p:txBody>
      </p:sp>
      <p:sp>
        <p:nvSpPr>
          <p:cNvPr id="27651" name="Rectangle 3"/>
          <p:cNvSpPr>
            <a:spLocks noGrp="1" noChangeArrowheads="1"/>
          </p:cNvSpPr>
          <p:nvPr>
            <p:ph type="body" idx="1"/>
          </p:nvPr>
        </p:nvSpPr>
        <p:spPr>
          <a:xfrm>
            <a:off x="250825" y="1600200"/>
            <a:ext cx="8713788" cy="4525963"/>
          </a:xfrm>
        </p:spPr>
        <p:txBody>
          <a:bodyPr/>
          <a:lstStyle/>
          <a:p>
            <a:pPr eaLnBrk="1" hangingPunct="1">
              <a:lnSpc>
                <a:spcPct val="90000"/>
              </a:lnSpc>
              <a:buFontTx/>
              <a:buNone/>
            </a:pPr>
            <a:r>
              <a:rPr lang="en-GB" b="1" u="sng" smtClean="0"/>
              <a:t>Solution</a:t>
            </a:r>
          </a:p>
          <a:p>
            <a:pPr eaLnBrk="1" hangingPunct="1">
              <a:lnSpc>
                <a:spcPct val="90000"/>
              </a:lnSpc>
              <a:buFontTx/>
              <a:buNone/>
            </a:pPr>
            <a:r>
              <a:rPr lang="en-GB" smtClean="0"/>
              <a:t>Availability: (8 x 60 -20 -40)/ 480</a:t>
            </a:r>
          </a:p>
          <a:p>
            <a:pPr eaLnBrk="1" hangingPunct="1">
              <a:lnSpc>
                <a:spcPct val="90000"/>
              </a:lnSpc>
              <a:buFontTx/>
              <a:buNone/>
            </a:pPr>
            <a:r>
              <a:rPr lang="en-GB" smtClean="0"/>
              <a:t>			 = 420 / 480 x 100 = 88%</a:t>
            </a:r>
          </a:p>
          <a:p>
            <a:pPr eaLnBrk="1" hangingPunct="1">
              <a:lnSpc>
                <a:spcPct val="90000"/>
              </a:lnSpc>
              <a:buFontTx/>
              <a:buNone/>
            </a:pPr>
            <a:r>
              <a:rPr lang="en-GB" smtClean="0"/>
              <a:t>Performance = actual working for 420 minutes</a:t>
            </a:r>
          </a:p>
          <a:p>
            <a:pPr eaLnBrk="1" hangingPunct="1">
              <a:lnSpc>
                <a:spcPct val="90000"/>
              </a:lnSpc>
              <a:buFontTx/>
              <a:buNone/>
            </a:pPr>
            <a:r>
              <a:rPr lang="en-GB" smtClean="0"/>
              <a:t>				so 350 / 420 x 100 = 83%</a:t>
            </a:r>
          </a:p>
          <a:p>
            <a:pPr eaLnBrk="1" hangingPunct="1">
              <a:lnSpc>
                <a:spcPct val="90000"/>
              </a:lnSpc>
              <a:buFontTx/>
              <a:buNone/>
            </a:pPr>
            <a:r>
              <a:rPr lang="en-GB" smtClean="0"/>
              <a:t>Quality: 300 / 350 x 100 = 86%</a:t>
            </a:r>
          </a:p>
          <a:p>
            <a:pPr eaLnBrk="1" hangingPunct="1">
              <a:lnSpc>
                <a:spcPct val="90000"/>
              </a:lnSpc>
              <a:buFontTx/>
              <a:buNone/>
            </a:pPr>
            <a:endParaRPr lang="en-GB" smtClean="0"/>
          </a:p>
          <a:p>
            <a:pPr eaLnBrk="1" hangingPunct="1">
              <a:lnSpc>
                <a:spcPct val="90000"/>
              </a:lnSpc>
              <a:buFontTx/>
              <a:buNone/>
            </a:pPr>
            <a:r>
              <a:rPr lang="en-GB" smtClean="0"/>
              <a:t>OEE = 0.88 x 0.83 x 0.86 = 0.63 or 63%</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smtClean="0"/>
              <a:t>OEE Question</a:t>
            </a:r>
          </a:p>
        </p:txBody>
      </p:sp>
      <p:sp>
        <p:nvSpPr>
          <p:cNvPr id="28675" name="Content Placeholder 2"/>
          <p:cNvSpPr>
            <a:spLocks noGrp="1"/>
          </p:cNvSpPr>
          <p:nvPr>
            <p:ph idx="1"/>
          </p:nvPr>
        </p:nvSpPr>
        <p:spPr/>
        <p:txBody>
          <a:bodyPr/>
          <a:lstStyle/>
          <a:p>
            <a:pPr>
              <a:buFontTx/>
              <a:buNone/>
            </a:pPr>
            <a:r>
              <a:rPr lang="en-GB" smtClean="0"/>
              <a:t>	A shift takes 8 hours and has two 15 minute breaks and one 30 minute meal break.  Down time is 47 minutes and the ideal run rate (cycle time) is 60 pieces per minute.  At the end of the shift 19,271 pieces have been made of which 423 pieces were rejected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OEE Results</a:t>
            </a:r>
          </a:p>
        </p:txBody>
      </p:sp>
      <p:sp>
        <p:nvSpPr>
          <p:cNvPr id="29699" name="Content Placeholder 2"/>
          <p:cNvSpPr>
            <a:spLocks noGrp="1"/>
          </p:cNvSpPr>
          <p:nvPr>
            <p:ph idx="1"/>
          </p:nvPr>
        </p:nvSpPr>
        <p:spPr/>
        <p:txBody>
          <a:bodyPr/>
          <a:lstStyle/>
          <a:p>
            <a:r>
              <a:rPr lang="en-GB" smtClean="0"/>
              <a:t>The beauty of OEE is not that it gives you one magic number, it’s that it gives you three numbers, which are all useful individually as your situation changes from day to day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mtClean="0"/>
              <a:t>Calculating OEE for the </a:t>
            </a:r>
            <a:br>
              <a:rPr lang="en-GB" smtClean="0"/>
            </a:br>
            <a:r>
              <a:rPr lang="en-GB" smtClean="0"/>
              <a:t>entire plant</a:t>
            </a:r>
          </a:p>
        </p:txBody>
      </p:sp>
      <p:sp>
        <p:nvSpPr>
          <p:cNvPr id="3" name="Content Placeholder 2"/>
          <p:cNvSpPr>
            <a:spLocks noGrp="1"/>
          </p:cNvSpPr>
          <p:nvPr>
            <p:ph idx="1"/>
          </p:nvPr>
        </p:nvSpPr>
        <p:spPr/>
        <p:txBody>
          <a:bodyPr/>
          <a:lstStyle/>
          <a:p>
            <a:pPr>
              <a:buFontTx/>
              <a:buNone/>
              <a:defRPr/>
            </a:pPr>
            <a:r>
              <a:rPr lang="en-GB" b="1" u="sng" dirty="0" smtClean="0"/>
              <a:t>Two options</a:t>
            </a:r>
          </a:p>
          <a:p>
            <a:pPr marL="514350" indent="-514350">
              <a:buFontTx/>
              <a:buAutoNum type="arabicPeriod"/>
              <a:defRPr/>
            </a:pPr>
            <a:r>
              <a:rPr lang="en-GB" dirty="0" smtClean="0"/>
              <a:t>Calculate plant OEE using a straight average</a:t>
            </a:r>
          </a:p>
          <a:p>
            <a:pPr marL="514350" indent="-514350">
              <a:buFontTx/>
              <a:buAutoNum type="arabicPeriod"/>
              <a:defRPr/>
            </a:pPr>
            <a:r>
              <a:rPr lang="en-GB" dirty="0" smtClean="0"/>
              <a:t>Calculate plant OEE using a weighted average</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smtClean="0"/>
              <a:t>Using a Straight Average</a:t>
            </a:r>
          </a:p>
        </p:txBody>
      </p:sp>
      <p:sp>
        <p:nvSpPr>
          <p:cNvPr id="31747" name="Content Placeholder 2"/>
          <p:cNvSpPr>
            <a:spLocks noGrp="1"/>
          </p:cNvSpPr>
          <p:nvPr>
            <p:ph idx="1"/>
          </p:nvPr>
        </p:nvSpPr>
        <p:spPr/>
        <p:txBody>
          <a:bodyPr/>
          <a:lstStyle/>
          <a:p>
            <a:r>
              <a:rPr lang="en-GB" smtClean="0"/>
              <a:t>Simplest method of calculating plant OEE is to average the OEE scores of all production assets</a:t>
            </a:r>
          </a:p>
          <a:p>
            <a:r>
              <a:rPr lang="en-GB" smtClean="0"/>
              <a:t>In a plant with three production cells the calculation would be: </a:t>
            </a:r>
          </a:p>
          <a:p>
            <a:pPr>
              <a:buFontTx/>
              <a:buNone/>
            </a:pPr>
            <a:r>
              <a:rPr lang="en-GB" smtClean="0"/>
              <a:t>	(OEE</a:t>
            </a:r>
            <a:r>
              <a:rPr lang="en-GB" baseline="-25000" smtClean="0"/>
              <a:t>1</a:t>
            </a:r>
            <a:r>
              <a:rPr lang="en-GB" smtClean="0"/>
              <a:t> + OEE</a:t>
            </a:r>
            <a:r>
              <a:rPr lang="en-GB" baseline="-25000" smtClean="0"/>
              <a:t>2</a:t>
            </a:r>
            <a:r>
              <a:rPr lang="en-GB" smtClean="0"/>
              <a:t> + OEE</a:t>
            </a:r>
            <a:r>
              <a:rPr lang="en-GB" baseline="-25000" smtClean="0"/>
              <a:t>3</a:t>
            </a:r>
            <a:r>
              <a:rPr lang="en-GB" smtClean="0"/>
              <a:t>) / 3</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0"/>
            <a:ext cx="8229600" cy="836613"/>
          </a:xfrm>
        </p:spPr>
        <p:txBody>
          <a:bodyPr/>
          <a:lstStyle/>
          <a:p>
            <a:r>
              <a:rPr lang="en-GB" smtClean="0"/>
              <a:t>Using a Weighted Average</a:t>
            </a:r>
          </a:p>
        </p:txBody>
      </p:sp>
      <p:sp>
        <p:nvSpPr>
          <p:cNvPr id="32771" name="Content Placeholder 2"/>
          <p:cNvSpPr>
            <a:spLocks noGrp="1"/>
          </p:cNvSpPr>
          <p:nvPr>
            <p:ph idx="1"/>
          </p:nvPr>
        </p:nvSpPr>
        <p:spPr>
          <a:xfrm>
            <a:off x="457200" y="908050"/>
            <a:ext cx="8229600" cy="5218113"/>
          </a:xfrm>
        </p:spPr>
        <p:txBody>
          <a:bodyPr/>
          <a:lstStyle/>
          <a:p>
            <a:r>
              <a:rPr lang="en-GB" smtClean="0"/>
              <a:t>A weighted average “weights” the OEE score of production asset to take into account its relative importance</a:t>
            </a:r>
          </a:p>
          <a:p>
            <a:r>
              <a:rPr lang="en-GB" smtClean="0"/>
              <a:t>The weight can be any factor that assigns relative importance, however, it is recommended to assign weights based on the value added by the production asset</a:t>
            </a:r>
          </a:p>
          <a:p>
            <a:r>
              <a:rPr lang="en-GB" smtClean="0"/>
              <a:t>In a plant with three production assets, the calculation would be: (OEE</a:t>
            </a:r>
            <a:r>
              <a:rPr lang="en-GB" baseline="-25000" smtClean="0"/>
              <a:t>1</a:t>
            </a:r>
            <a:r>
              <a:rPr lang="en-GB" smtClean="0"/>
              <a:t> x weight</a:t>
            </a:r>
            <a:r>
              <a:rPr lang="en-GB" baseline="-25000" smtClean="0"/>
              <a:t>1</a:t>
            </a:r>
            <a:r>
              <a:rPr lang="en-GB" smtClean="0"/>
              <a:t>) + (OEE</a:t>
            </a:r>
            <a:r>
              <a:rPr lang="en-GB" baseline="-25000" smtClean="0"/>
              <a:t>2</a:t>
            </a:r>
            <a:r>
              <a:rPr lang="en-GB" smtClean="0"/>
              <a:t> x weight</a:t>
            </a:r>
            <a:r>
              <a:rPr lang="en-GB" baseline="-25000" smtClean="0"/>
              <a:t>2</a:t>
            </a:r>
            <a:r>
              <a:rPr lang="en-GB" smtClean="0"/>
              <a:t>) + (OEE</a:t>
            </a:r>
            <a:r>
              <a:rPr lang="en-GB" baseline="-25000" smtClean="0"/>
              <a:t>3</a:t>
            </a:r>
            <a:r>
              <a:rPr lang="en-GB" smtClean="0"/>
              <a:t> x weight</a:t>
            </a:r>
            <a:r>
              <a:rPr lang="en-GB" baseline="-25000" smtClean="0"/>
              <a:t>3</a:t>
            </a:r>
            <a:r>
              <a:rPr lang="en-GB" smtClean="0"/>
              <a:t>) / </a:t>
            </a:r>
          </a:p>
          <a:p>
            <a:pPr>
              <a:buFontTx/>
              <a:buNone/>
            </a:pPr>
            <a:r>
              <a:rPr lang="en-GB" smtClean="0"/>
              <a:t>	(weight</a:t>
            </a:r>
            <a:r>
              <a:rPr lang="en-GB" baseline="-25000" smtClean="0"/>
              <a:t>1</a:t>
            </a:r>
            <a:r>
              <a:rPr lang="en-GB" smtClean="0"/>
              <a:t> + weight</a:t>
            </a:r>
            <a:r>
              <a:rPr lang="en-GB" baseline="-25000" smtClean="0"/>
              <a:t>2</a:t>
            </a:r>
            <a:r>
              <a:rPr lang="en-GB" smtClean="0"/>
              <a:t> + weight</a:t>
            </a:r>
            <a:r>
              <a:rPr lang="en-GB" baseline="-25000" smtClean="0"/>
              <a:t>3</a:t>
            </a:r>
            <a:r>
              <a:rPr lang="en-GB" smtClean="0"/>
              <a: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smtClean="0"/>
              <a:t>Calculating Plant OEE</a:t>
            </a:r>
          </a:p>
        </p:txBody>
      </p:sp>
      <p:sp>
        <p:nvSpPr>
          <p:cNvPr id="33795" name="Content Placeholder 2"/>
          <p:cNvSpPr>
            <a:spLocks noGrp="1"/>
          </p:cNvSpPr>
          <p:nvPr>
            <p:ph idx="1"/>
          </p:nvPr>
        </p:nvSpPr>
        <p:spPr/>
        <p:txBody>
          <a:bodyPr/>
          <a:lstStyle/>
          <a:p>
            <a:r>
              <a:rPr lang="en-GB" smtClean="0"/>
              <a:t>Can be very useful for monitoring trends or as a rough gauge of where a given plant lies in the OEE benchmarking spectrum</a:t>
            </a:r>
          </a:p>
          <a:p>
            <a:r>
              <a:rPr lang="en-GB" smtClean="0"/>
              <a:t>However, one should be very cautious about using OEE to compare different production assets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smtClean="0"/>
              <a:t>Calculating Plant OEE</a:t>
            </a:r>
          </a:p>
        </p:txBody>
      </p:sp>
      <p:sp>
        <p:nvSpPr>
          <p:cNvPr id="34819" name="Content Placeholder 2"/>
          <p:cNvSpPr>
            <a:spLocks noGrp="1"/>
          </p:cNvSpPr>
          <p:nvPr>
            <p:ph idx="1"/>
          </p:nvPr>
        </p:nvSpPr>
        <p:spPr/>
        <p:txBody>
          <a:bodyPr/>
          <a:lstStyle/>
          <a:p>
            <a:r>
              <a:rPr lang="en-GB" smtClean="0"/>
              <a:t>Unless production assets are running identical products on identical equipment under identical conditions, comparing their OEE metrics is somewhat pointless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smtClean="0"/>
              <a:t>Solution to Question</a:t>
            </a:r>
          </a:p>
        </p:txBody>
      </p:sp>
      <p:sp>
        <p:nvSpPr>
          <p:cNvPr id="35843" name="Content Placeholder 2"/>
          <p:cNvSpPr>
            <a:spLocks noGrp="1"/>
          </p:cNvSpPr>
          <p:nvPr>
            <p:ph idx="1"/>
          </p:nvPr>
        </p:nvSpPr>
        <p:spPr/>
        <p:txBody>
          <a:bodyPr/>
          <a:lstStyle/>
          <a:p>
            <a:pPr>
              <a:buFontTx/>
              <a:buNone/>
            </a:pPr>
            <a:r>
              <a:rPr lang="en-GB" smtClean="0"/>
              <a:t>	Planned production time = (shift length – breaks) = (480 – 60) = 420 minutes</a:t>
            </a:r>
          </a:p>
          <a:p>
            <a:pPr>
              <a:buFontTx/>
              <a:buNone/>
            </a:pPr>
            <a:endParaRPr lang="en-GB" smtClean="0"/>
          </a:p>
          <a:p>
            <a:pPr>
              <a:buFontTx/>
              <a:buNone/>
            </a:pPr>
            <a:r>
              <a:rPr lang="en-GB" smtClean="0"/>
              <a:t>	Operating time = (planned production time – down time) = 420 – 47) = 373 minutes</a:t>
            </a:r>
          </a:p>
          <a:p>
            <a:pPr>
              <a:buFontTx/>
              <a:buNone/>
            </a:pPr>
            <a:endParaRPr lang="en-GB" smtClean="0"/>
          </a:p>
          <a:p>
            <a:pPr>
              <a:buFontTx/>
              <a:buNone/>
            </a:pPr>
            <a:r>
              <a:rPr lang="en-GB" smtClean="0"/>
              <a:t>	Good pieces = (total pieces made – rejected pieces = (19,271 – 423) = 18,848 pieces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0"/>
            <a:ext cx="8229600" cy="836613"/>
          </a:xfrm>
        </p:spPr>
        <p:txBody>
          <a:bodyPr/>
          <a:lstStyle/>
          <a:p>
            <a:r>
              <a:rPr lang="en-GB" smtClean="0"/>
              <a:t>Solution calculations</a:t>
            </a:r>
          </a:p>
        </p:txBody>
      </p:sp>
      <p:sp>
        <p:nvSpPr>
          <p:cNvPr id="36867" name="Content Placeholder 2"/>
          <p:cNvSpPr>
            <a:spLocks noGrp="1"/>
          </p:cNvSpPr>
          <p:nvPr>
            <p:ph idx="1"/>
          </p:nvPr>
        </p:nvSpPr>
        <p:spPr>
          <a:xfrm>
            <a:off x="457200" y="836613"/>
            <a:ext cx="8229600" cy="5832475"/>
          </a:xfrm>
        </p:spPr>
        <p:txBody>
          <a:bodyPr/>
          <a:lstStyle/>
          <a:p>
            <a:pPr>
              <a:buFontTx/>
              <a:buNone/>
            </a:pPr>
            <a:r>
              <a:rPr lang="en-GB" smtClean="0"/>
              <a:t>Availability =</a:t>
            </a:r>
          </a:p>
          <a:p>
            <a:pPr>
              <a:buFontTx/>
              <a:buNone/>
            </a:pPr>
            <a:endParaRPr lang="en-GB" smtClean="0"/>
          </a:p>
          <a:p>
            <a:pPr>
              <a:buFontTx/>
              <a:buNone/>
            </a:pPr>
            <a:r>
              <a:rPr lang="en-GB" smtClean="0"/>
              <a:t>			  = 373 / 420 minutes </a:t>
            </a:r>
          </a:p>
          <a:p>
            <a:pPr>
              <a:buFontTx/>
              <a:buNone/>
            </a:pPr>
            <a:r>
              <a:rPr lang="en-GB" smtClean="0"/>
              <a:t>			  = 0.8881 (88.81%)</a:t>
            </a:r>
          </a:p>
          <a:p>
            <a:pPr>
              <a:buFontTx/>
              <a:buNone/>
            </a:pPr>
            <a:r>
              <a:rPr lang="en-GB" smtClean="0"/>
              <a:t>Performance =</a:t>
            </a:r>
          </a:p>
          <a:p>
            <a:pPr>
              <a:buFontTx/>
              <a:buNone/>
            </a:pPr>
            <a:endParaRPr lang="en-GB" smtClean="0"/>
          </a:p>
          <a:p>
            <a:pPr>
              <a:buFontTx/>
              <a:buNone/>
            </a:pPr>
            <a:r>
              <a:rPr lang="en-GB" smtClean="0"/>
              <a:t>			      = </a:t>
            </a:r>
            <a:r>
              <a:rPr lang="en-GB" u="sng" smtClean="0"/>
              <a:t>19,271 pieces /373 minutes</a:t>
            </a:r>
            <a:endParaRPr lang="en-GB" smtClean="0"/>
          </a:p>
          <a:p>
            <a:pPr>
              <a:buFontTx/>
              <a:buNone/>
            </a:pPr>
            <a:r>
              <a:rPr lang="en-GB" smtClean="0"/>
              <a:t>					60 pieces per minute</a:t>
            </a:r>
          </a:p>
          <a:p>
            <a:pPr>
              <a:buFontTx/>
              <a:buNone/>
            </a:pPr>
            <a:r>
              <a:rPr lang="en-GB" smtClean="0"/>
              <a:t>			      = 0.8611 (86.11%) </a:t>
            </a:r>
          </a:p>
          <a:p>
            <a:pPr>
              <a:buFontTx/>
              <a:buNone/>
            </a:pPr>
            <a:endParaRPr lang="en-GB" smtClean="0"/>
          </a:p>
        </p:txBody>
      </p:sp>
      <p:pic>
        <p:nvPicPr>
          <p:cNvPr id="36868"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03575" y="692150"/>
            <a:ext cx="3300413" cy="1223963"/>
          </a:xfrm>
          <a:prstGeom prst="rect">
            <a:avLst/>
          </a:prstGeom>
          <a:noFill/>
          <a:ln w="9525">
            <a:noFill/>
            <a:miter lim="800000"/>
            <a:headEnd/>
            <a:tailEnd/>
          </a:ln>
        </p:spPr>
      </p:pic>
      <p:pic>
        <p:nvPicPr>
          <p:cNvPr id="36869"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492500" y="3068638"/>
            <a:ext cx="3835400" cy="1223962"/>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smtClean="0"/>
              <a:t>Solution Calculation</a:t>
            </a:r>
          </a:p>
        </p:txBody>
      </p:sp>
      <p:sp>
        <p:nvSpPr>
          <p:cNvPr id="37891" name="Content Placeholder 2"/>
          <p:cNvSpPr>
            <a:spLocks noGrp="1"/>
          </p:cNvSpPr>
          <p:nvPr>
            <p:ph idx="1"/>
          </p:nvPr>
        </p:nvSpPr>
        <p:spPr/>
        <p:txBody>
          <a:bodyPr/>
          <a:lstStyle/>
          <a:p>
            <a:pPr>
              <a:buFontTx/>
              <a:buNone/>
            </a:pPr>
            <a:r>
              <a:rPr lang="en-GB" smtClean="0"/>
              <a:t>	Quality  = Good pieces / Total pieces</a:t>
            </a:r>
          </a:p>
          <a:p>
            <a:pPr>
              <a:buFontTx/>
              <a:buNone/>
            </a:pPr>
            <a:r>
              <a:rPr lang="en-GB" smtClean="0"/>
              <a:t>			= 18,848 / 19,271 pieces</a:t>
            </a:r>
          </a:p>
          <a:p>
            <a:pPr>
              <a:buFontTx/>
              <a:buNone/>
            </a:pPr>
            <a:r>
              <a:rPr lang="en-GB" smtClean="0"/>
              <a:t>			= 0.9780 (97.80%)</a:t>
            </a:r>
          </a:p>
          <a:p>
            <a:pPr>
              <a:buFontTx/>
              <a:buNone/>
            </a:pPr>
            <a:endParaRPr lang="en-GB" smtClean="0"/>
          </a:p>
          <a:p>
            <a:pPr>
              <a:buFontTx/>
              <a:buNone/>
            </a:pPr>
            <a:r>
              <a:rPr lang="en-GB" smtClean="0"/>
              <a:t>OEE = Availability x Performance x Quality</a:t>
            </a:r>
          </a:p>
          <a:p>
            <a:pPr>
              <a:buFontTx/>
              <a:buNone/>
            </a:pPr>
            <a:r>
              <a:rPr lang="en-GB" smtClean="0"/>
              <a:t>		= 0.8881 x 0.8611 x 0.9780</a:t>
            </a:r>
          </a:p>
          <a:p>
            <a:pPr>
              <a:buFontTx/>
              <a:buNone/>
            </a:pPr>
            <a:r>
              <a:rPr lang="en-GB" smtClean="0"/>
              <a:t>		= 0.7479 or 74.79%</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Focusing TPM Activities</a:t>
            </a:r>
          </a:p>
        </p:txBody>
      </p:sp>
      <p:sp>
        <p:nvSpPr>
          <p:cNvPr id="38915" name="Rectangle 3"/>
          <p:cNvSpPr>
            <a:spLocks noGrp="1" noChangeArrowheads="1"/>
          </p:cNvSpPr>
          <p:nvPr>
            <p:ph type="body" idx="1"/>
          </p:nvPr>
        </p:nvSpPr>
        <p:spPr/>
        <p:txBody>
          <a:bodyPr/>
          <a:lstStyle/>
          <a:p>
            <a:pPr eaLnBrk="1" hangingPunct="1">
              <a:buFontTx/>
              <a:buNone/>
            </a:pPr>
            <a:r>
              <a:rPr lang="en-GB" b="1" u="sng" smtClean="0"/>
              <a:t>Consider three machines</a:t>
            </a:r>
          </a:p>
          <a:p>
            <a:pPr eaLnBrk="1" hangingPunct="1">
              <a:buFontTx/>
              <a:buNone/>
            </a:pPr>
            <a:r>
              <a:rPr lang="en-GB" smtClean="0"/>
              <a:t>	Machine 1 has the worst OEE.  Machine 2 is closest to takt time.  Machine 3 has comfortable machine cycle but losses mean that total work cycle exceeds takt.</a:t>
            </a:r>
          </a:p>
          <a:p>
            <a:pPr eaLnBrk="1" hangingPunct="1">
              <a:buFontTx/>
              <a:buNone/>
            </a:pPr>
            <a:endParaRPr lang="en-GB" smtClean="0"/>
          </a:p>
          <a:p>
            <a:pPr eaLnBrk="1" hangingPunct="1">
              <a:buFontTx/>
              <a:buNone/>
            </a:pPr>
            <a:r>
              <a:rPr lang="en-GB" smtClean="0"/>
              <a:t>	Which machine should you target and why?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Focusing TPM Activities</a:t>
            </a:r>
          </a:p>
        </p:txBody>
      </p:sp>
      <p:sp>
        <p:nvSpPr>
          <p:cNvPr id="39939" name="Rectangle 3"/>
          <p:cNvSpPr>
            <a:spLocks noGrp="1" noChangeArrowheads="1"/>
          </p:cNvSpPr>
          <p:nvPr>
            <p:ph type="body" idx="1"/>
          </p:nvPr>
        </p:nvSpPr>
        <p:spPr/>
        <p:txBody>
          <a:bodyPr/>
          <a:lstStyle/>
          <a:p>
            <a:pPr marL="609600" indent="-609600" eaLnBrk="1" hangingPunct="1">
              <a:buFontTx/>
              <a:buAutoNum type="arabicPeriod"/>
            </a:pPr>
            <a:r>
              <a:rPr lang="en-US" smtClean="0"/>
              <a:t>To target by worst OEE may be to miss the point</a:t>
            </a:r>
          </a:p>
          <a:p>
            <a:pPr marL="609600" indent="-609600" eaLnBrk="1" hangingPunct="1">
              <a:buFontTx/>
              <a:buAutoNum type="arabicPeriod"/>
            </a:pPr>
            <a:r>
              <a:rPr lang="en-US" smtClean="0"/>
              <a:t>To focus on machine cycle time is not relevant as long as total time is below takt time</a:t>
            </a:r>
          </a:p>
          <a:p>
            <a:pPr marL="609600" indent="-609600" eaLnBrk="1" hangingPunct="1">
              <a:buFontTx/>
              <a:buAutoNum type="arabicPeriod"/>
            </a:pPr>
            <a:r>
              <a:rPr lang="en-US" smtClean="0"/>
              <a:t>Machine 3 is the machine to focus on, even though it has moderate OEE and comfortable machine cycle time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smtClean="0"/>
              <a:t>Focusing TPM Activities</a:t>
            </a:r>
          </a:p>
        </p:txBody>
      </p:sp>
      <p:sp>
        <p:nvSpPr>
          <p:cNvPr id="40963" name="Rectangle 3"/>
          <p:cNvSpPr>
            <a:spLocks noGrp="1" noChangeArrowheads="1"/>
          </p:cNvSpPr>
          <p:nvPr>
            <p:ph type="body" idx="1"/>
          </p:nvPr>
        </p:nvSpPr>
        <p:spPr/>
        <p:txBody>
          <a:bodyPr/>
          <a:lstStyle/>
          <a:p>
            <a:pPr>
              <a:buFontTx/>
              <a:buNone/>
            </a:pPr>
            <a:endParaRPr lang="en-US" smtClean="0"/>
          </a:p>
        </p:txBody>
      </p:sp>
      <p:sp>
        <p:nvSpPr>
          <p:cNvPr id="40964" name="Rectangle 4" descr="5%"/>
          <p:cNvSpPr>
            <a:spLocks noChangeArrowheads="1"/>
          </p:cNvSpPr>
          <p:nvPr/>
        </p:nvSpPr>
        <p:spPr bwMode="auto">
          <a:xfrm>
            <a:off x="1908175" y="4797425"/>
            <a:ext cx="914400" cy="985838"/>
          </a:xfrm>
          <a:prstGeom prst="rect">
            <a:avLst/>
          </a:prstGeom>
          <a:pattFill prst="pct5">
            <a:fgClr>
              <a:schemeClr val="bg1"/>
            </a:fgClr>
            <a:bgClr>
              <a:schemeClr val="bg1"/>
            </a:bgClr>
          </a:pattFill>
          <a:ln w="9525">
            <a:solidFill>
              <a:schemeClr val="tx1"/>
            </a:solidFill>
            <a:miter lim="800000"/>
            <a:headEnd/>
            <a:tailEnd/>
          </a:ln>
        </p:spPr>
        <p:txBody>
          <a:bodyPr wrap="none" anchor="ctr"/>
          <a:lstStyle/>
          <a:p>
            <a:endParaRPr lang="en-US"/>
          </a:p>
        </p:txBody>
      </p:sp>
      <p:sp>
        <p:nvSpPr>
          <p:cNvPr id="40965" name="Rectangle 5" descr="5%"/>
          <p:cNvSpPr>
            <a:spLocks noChangeArrowheads="1"/>
          </p:cNvSpPr>
          <p:nvPr/>
        </p:nvSpPr>
        <p:spPr bwMode="auto">
          <a:xfrm>
            <a:off x="3586163" y="3357563"/>
            <a:ext cx="914400" cy="2447925"/>
          </a:xfrm>
          <a:prstGeom prst="rect">
            <a:avLst/>
          </a:prstGeom>
          <a:pattFill prst="pct5">
            <a:fgClr>
              <a:schemeClr val="bg1"/>
            </a:fgClr>
            <a:bgClr>
              <a:schemeClr val="bg1"/>
            </a:bgClr>
          </a:pattFill>
          <a:ln w="9525">
            <a:solidFill>
              <a:schemeClr val="tx1"/>
            </a:solidFill>
            <a:miter lim="800000"/>
            <a:headEnd/>
            <a:tailEnd/>
          </a:ln>
        </p:spPr>
        <p:txBody>
          <a:bodyPr wrap="none" anchor="ctr"/>
          <a:lstStyle/>
          <a:p>
            <a:endParaRPr lang="en-US"/>
          </a:p>
        </p:txBody>
      </p:sp>
      <p:sp>
        <p:nvSpPr>
          <p:cNvPr id="40966" name="Rectangle 6" descr="Light vertical"/>
          <p:cNvSpPr>
            <a:spLocks noChangeArrowheads="1"/>
          </p:cNvSpPr>
          <p:nvPr/>
        </p:nvSpPr>
        <p:spPr bwMode="auto">
          <a:xfrm>
            <a:off x="3586163" y="2636838"/>
            <a:ext cx="914400" cy="720725"/>
          </a:xfrm>
          <a:prstGeom prst="rect">
            <a:avLst/>
          </a:prstGeom>
          <a:pattFill prst="ltVert">
            <a:fgClr>
              <a:schemeClr val="tx1"/>
            </a:fgClr>
            <a:bgClr>
              <a:schemeClr val="bg1"/>
            </a:bgClr>
          </a:pattFill>
          <a:ln w="9525">
            <a:solidFill>
              <a:schemeClr val="tx1"/>
            </a:solidFill>
            <a:miter lim="800000"/>
            <a:headEnd/>
            <a:tailEnd/>
          </a:ln>
        </p:spPr>
        <p:txBody>
          <a:bodyPr wrap="none" anchor="ctr"/>
          <a:lstStyle/>
          <a:p>
            <a:endParaRPr lang="en-US"/>
          </a:p>
        </p:txBody>
      </p:sp>
      <p:sp>
        <p:nvSpPr>
          <p:cNvPr id="40967" name="Rectangle 7" descr="Light vertical"/>
          <p:cNvSpPr>
            <a:spLocks noChangeArrowheads="1"/>
          </p:cNvSpPr>
          <p:nvPr/>
        </p:nvSpPr>
        <p:spPr bwMode="auto">
          <a:xfrm>
            <a:off x="1908175" y="2636838"/>
            <a:ext cx="914400" cy="2160587"/>
          </a:xfrm>
          <a:prstGeom prst="rect">
            <a:avLst/>
          </a:prstGeom>
          <a:pattFill prst="ltVert">
            <a:fgClr>
              <a:schemeClr val="tx1"/>
            </a:fgClr>
            <a:bgClr>
              <a:schemeClr val="bg1"/>
            </a:bgClr>
          </a:pattFill>
          <a:ln w="9525">
            <a:solidFill>
              <a:schemeClr val="tx1"/>
            </a:solidFill>
            <a:miter lim="800000"/>
            <a:headEnd/>
            <a:tailEnd/>
          </a:ln>
        </p:spPr>
        <p:txBody>
          <a:bodyPr wrap="none" anchor="ctr"/>
          <a:lstStyle/>
          <a:p>
            <a:endParaRPr lang="en-US"/>
          </a:p>
        </p:txBody>
      </p:sp>
      <p:sp>
        <p:nvSpPr>
          <p:cNvPr id="40968" name="Rectangle 8" descr="5%"/>
          <p:cNvSpPr>
            <a:spLocks noChangeArrowheads="1"/>
          </p:cNvSpPr>
          <p:nvPr/>
        </p:nvSpPr>
        <p:spPr bwMode="auto">
          <a:xfrm>
            <a:off x="5241925" y="3860800"/>
            <a:ext cx="914400" cy="1944688"/>
          </a:xfrm>
          <a:prstGeom prst="rect">
            <a:avLst/>
          </a:prstGeom>
          <a:pattFill prst="pct5">
            <a:fgClr>
              <a:schemeClr val="bg1"/>
            </a:fgClr>
            <a:bgClr>
              <a:schemeClr val="bg1"/>
            </a:bgClr>
          </a:pattFill>
          <a:ln w="9525">
            <a:solidFill>
              <a:schemeClr val="tx1"/>
            </a:solidFill>
            <a:miter lim="800000"/>
            <a:headEnd/>
            <a:tailEnd/>
          </a:ln>
        </p:spPr>
        <p:txBody>
          <a:bodyPr wrap="none" anchor="ctr"/>
          <a:lstStyle/>
          <a:p>
            <a:endParaRPr lang="en-US"/>
          </a:p>
        </p:txBody>
      </p:sp>
      <p:sp>
        <p:nvSpPr>
          <p:cNvPr id="40969" name="Rectangle 9" descr="Light vertical"/>
          <p:cNvSpPr>
            <a:spLocks noChangeArrowheads="1"/>
          </p:cNvSpPr>
          <p:nvPr/>
        </p:nvSpPr>
        <p:spPr bwMode="auto">
          <a:xfrm>
            <a:off x="5241925" y="1916113"/>
            <a:ext cx="914400" cy="1944687"/>
          </a:xfrm>
          <a:prstGeom prst="rect">
            <a:avLst/>
          </a:prstGeom>
          <a:pattFill prst="ltVert">
            <a:fgClr>
              <a:schemeClr val="tx1"/>
            </a:fgClr>
            <a:bgClr>
              <a:schemeClr val="bg1"/>
            </a:bgClr>
          </a:pattFill>
          <a:ln w="9525">
            <a:solidFill>
              <a:schemeClr val="tx1"/>
            </a:solidFill>
            <a:miter lim="800000"/>
            <a:headEnd/>
            <a:tailEnd/>
          </a:ln>
        </p:spPr>
        <p:txBody>
          <a:bodyPr wrap="none" anchor="ctr"/>
          <a:lstStyle/>
          <a:p>
            <a:endParaRPr lang="en-US"/>
          </a:p>
        </p:txBody>
      </p:sp>
      <p:sp>
        <p:nvSpPr>
          <p:cNvPr id="40970" name="Line 10"/>
          <p:cNvSpPr>
            <a:spLocks noChangeShapeType="1"/>
          </p:cNvSpPr>
          <p:nvPr/>
        </p:nvSpPr>
        <p:spPr bwMode="auto">
          <a:xfrm>
            <a:off x="755650" y="2636838"/>
            <a:ext cx="6264275" cy="0"/>
          </a:xfrm>
          <a:prstGeom prst="line">
            <a:avLst/>
          </a:prstGeom>
          <a:noFill/>
          <a:ln w="9525">
            <a:solidFill>
              <a:schemeClr val="tx1"/>
            </a:solidFill>
            <a:round/>
            <a:headEnd/>
            <a:tailEnd/>
          </a:ln>
        </p:spPr>
        <p:txBody>
          <a:bodyPr/>
          <a:lstStyle/>
          <a:p>
            <a:endParaRPr lang="en-GB"/>
          </a:p>
        </p:txBody>
      </p:sp>
      <p:sp>
        <p:nvSpPr>
          <p:cNvPr id="40971" name="Text Box 11"/>
          <p:cNvSpPr txBox="1">
            <a:spLocks noChangeArrowheads="1"/>
          </p:cNvSpPr>
          <p:nvPr/>
        </p:nvSpPr>
        <p:spPr bwMode="auto">
          <a:xfrm>
            <a:off x="6567488" y="4816475"/>
            <a:ext cx="1212850" cy="366713"/>
          </a:xfrm>
          <a:prstGeom prst="rect">
            <a:avLst/>
          </a:prstGeom>
          <a:noFill/>
          <a:ln w="9525">
            <a:noFill/>
            <a:miter lim="800000"/>
            <a:headEnd/>
            <a:tailEnd/>
          </a:ln>
        </p:spPr>
        <p:txBody>
          <a:bodyPr wrap="none">
            <a:spAutoFit/>
          </a:bodyPr>
          <a:lstStyle/>
          <a:p>
            <a:r>
              <a:rPr lang="en-GB"/>
              <a:t>Work time</a:t>
            </a:r>
          </a:p>
        </p:txBody>
      </p:sp>
      <p:sp>
        <p:nvSpPr>
          <p:cNvPr id="40972" name="Text Box 12"/>
          <p:cNvSpPr txBox="1">
            <a:spLocks noChangeArrowheads="1"/>
          </p:cNvSpPr>
          <p:nvPr/>
        </p:nvSpPr>
        <p:spPr bwMode="auto">
          <a:xfrm>
            <a:off x="6567488" y="3089275"/>
            <a:ext cx="1885950" cy="366713"/>
          </a:xfrm>
          <a:prstGeom prst="rect">
            <a:avLst/>
          </a:prstGeom>
          <a:noFill/>
          <a:ln w="9525">
            <a:noFill/>
            <a:miter lim="800000"/>
            <a:headEnd/>
            <a:tailEnd/>
          </a:ln>
        </p:spPr>
        <p:txBody>
          <a:bodyPr wrap="none">
            <a:spAutoFit/>
          </a:bodyPr>
          <a:lstStyle/>
          <a:p>
            <a:r>
              <a:rPr lang="en-GB"/>
              <a:t>6 big losses time</a:t>
            </a:r>
          </a:p>
        </p:txBody>
      </p:sp>
      <p:sp>
        <p:nvSpPr>
          <p:cNvPr id="40973" name="Text Box 13"/>
          <p:cNvSpPr txBox="1">
            <a:spLocks noChangeArrowheads="1"/>
          </p:cNvSpPr>
          <p:nvPr/>
        </p:nvSpPr>
        <p:spPr bwMode="auto">
          <a:xfrm>
            <a:off x="7335838" y="2081213"/>
            <a:ext cx="1123950" cy="366712"/>
          </a:xfrm>
          <a:prstGeom prst="rect">
            <a:avLst/>
          </a:prstGeom>
          <a:noFill/>
          <a:ln w="9525">
            <a:noFill/>
            <a:miter lim="800000"/>
            <a:headEnd/>
            <a:tailEnd/>
          </a:ln>
        </p:spPr>
        <p:txBody>
          <a:bodyPr wrap="none">
            <a:spAutoFit/>
          </a:bodyPr>
          <a:lstStyle/>
          <a:p>
            <a:r>
              <a:rPr lang="en-GB"/>
              <a:t>Takt time</a:t>
            </a:r>
          </a:p>
        </p:txBody>
      </p:sp>
      <p:sp>
        <p:nvSpPr>
          <p:cNvPr id="40974" name="Line 14"/>
          <p:cNvSpPr>
            <a:spLocks noChangeShapeType="1"/>
          </p:cNvSpPr>
          <p:nvPr/>
        </p:nvSpPr>
        <p:spPr bwMode="auto">
          <a:xfrm flipH="1" flipV="1">
            <a:off x="5867400" y="4724400"/>
            <a:ext cx="649288" cy="144463"/>
          </a:xfrm>
          <a:prstGeom prst="line">
            <a:avLst/>
          </a:prstGeom>
          <a:noFill/>
          <a:ln w="9525">
            <a:solidFill>
              <a:schemeClr val="tx1"/>
            </a:solidFill>
            <a:round/>
            <a:headEnd/>
            <a:tailEnd type="triangle" w="med" len="med"/>
          </a:ln>
        </p:spPr>
        <p:txBody>
          <a:bodyPr/>
          <a:lstStyle/>
          <a:p>
            <a:endParaRPr lang="en-GB"/>
          </a:p>
        </p:txBody>
      </p:sp>
      <p:sp>
        <p:nvSpPr>
          <p:cNvPr id="40975" name="Line 15"/>
          <p:cNvSpPr>
            <a:spLocks noChangeShapeType="1"/>
          </p:cNvSpPr>
          <p:nvPr/>
        </p:nvSpPr>
        <p:spPr bwMode="auto">
          <a:xfrm flipH="1">
            <a:off x="5651500" y="3213100"/>
            <a:ext cx="865188" cy="0"/>
          </a:xfrm>
          <a:prstGeom prst="line">
            <a:avLst/>
          </a:prstGeom>
          <a:noFill/>
          <a:ln w="9525">
            <a:solidFill>
              <a:schemeClr val="tx1"/>
            </a:solidFill>
            <a:round/>
            <a:headEnd/>
            <a:tailEnd type="triangle" w="med" len="med"/>
          </a:ln>
        </p:spPr>
        <p:txBody>
          <a:bodyPr/>
          <a:lstStyle/>
          <a:p>
            <a:endParaRPr lang="en-GB"/>
          </a:p>
        </p:txBody>
      </p:sp>
      <p:sp>
        <p:nvSpPr>
          <p:cNvPr id="40976" name="Line 16"/>
          <p:cNvSpPr>
            <a:spLocks noChangeShapeType="1"/>
          </p:cNvSpPr>
          <p:nvPr/>
        </p:nvSpPr>
        <p:spPr bwMode="auto">
          <a:xfrm flipH="1">
            <a:off x="6588125" y="2276475"/>
            <a:ext cx="720725" cy="360363"/>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mtClean="0"/>
              <a:t>Focusing TPM Activities</a:t>
            </a:r>
          </a:p>
        </p:txBody>
      </p:sp>
      <p:sp>
        <p:nvSpPr>
          <p:cNvPr id="41987" name="Rectangle 3"/>
          <p:cNvSpPr>
            <a:spLocks noGrp="1" noChangeArrowheads="1"/>
          </p:cNvSpPr>
          <p:nvPr>
            <p:ph type="body" idx="1"/>
          </p:nvPr>
        </p:nvSpPr>
        <p:spPr/>
        <p:txBody>
          <a:bodyPr/>
          <a:lstStyle/>
          <a:p>
            <a:pPr>
              <a:buFontTx/>
              <a:buNone/>
            </a:pPr>
            <a:r>
              <a:rPr lang="en-GB" smtClean="0"/>
              <a:t>	And what to focus on, on  machine 3?  Look at the big losses.  To take this analysis further, it would be good to repeat the analysis by days of the week and control using SPC principles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Special Features of TPM</a:t>
            </a:r>
          </a:p>
        </p:txBody>
      </p:sp>
      <p:sp>
        <p:nvSpPr>
          <p:cNvPr id="43011" name="Rectangle 3"/>
          <p:cNvSpPr>
            <a:spLocks noGrp="1" noChangeArrowheads="1"/>
          </p:cNvSpPr>
          <p:nvPr>
            <p:ph type="body" idx="1"/>
          </p:nvPr>
        </p:nvSpPr>
        <p:spPr/>
        <p:txBody>
          <a:bodyPr/>
          <a:lstStyle/>
          <a:p>
            <a:pPr eaLnBrk="1" hangingPunct="1"/>
            <a:r>
              <a:rPr lang="en-GB" smtClean="0"/>
              <a:t>“At its worst when new”</a:t>
            </a:r>
          </a:p>
          <a:p>
            <a:pPr eaLnBrk="1" hangingPunct="1"/>
            <a:r>
              <a:rPr lang="en-GB" smtClean="0"/>
              <a:t>Visibility </a:t>
            </a:r>
          </a:p>
          <a:p>
            <a:pPr eaLnBrk="1" hangingPunct="1"/>
            <a:r>
              <a:rPr lang="en-GB" smtClean="0"/>
              <a:t>Red tags</a:t>
            </a:r>
          </a:p>
          <a:p>
            <a:pPr eaLnBrk="1" hangingPunct="1"/>
            <a:r>
              <a:rPr lang="en-GB" smtClean="0"/>
              <a:t>Failure modes and scheduled</a:t>
            </a:r>
          </a:p>
          <a:p>
            <a:pPr eaLnBrk="1" hangingPunct="1"/>
            <a:r>
              <a:rPr lang="en-GB" smtClean="0"/>
              <a:t>Maintenance</a:t>
            </a:r>
          </a:p>
          <a:p>
            <a:pPr eaLnBrk="1" hangingPunct="1"/>
            <a:r>
              <a:rPr lang="en-GB" smtClean="0"/>
              <a:t>Condition monitoring</a:t>
            </a:r>
          </a:p>
          <a:p>
            <a:pPr eaLnBrk="1" hangingPunct="1"/>
            <a:r>
              <a:rPr lang="en-GB" smtClean="0"/>
              <a:t>Information systems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Equipment Time Analysis</a:t>
            </a:r>
          </a:p>
        </p:txBody>
      </p:sp>
      <p:pic>
        <p:nvPicPr>
          <p:cNvPr id="44035" name="Picture 6"/>
          <p:cNvPicPr>
            <a:picLocks noChangeAspect="1" noChangeArrowheads="1"/>
          </p:cNvPicPr>
          <p:nvPr/>
        </p:nvPicPr>
        <p:blipFill>
          <a:blip r:embed="rId2" cstate="print"/>
          <a:srcRect/>
          <a:stretch>
            <a:fillRect/>
          </a:stretch>
        </p:blipFill>
        <p:spPr bwMode="auto">
          <a:xfrm>
            <a:off x="1357313" y="1785938"/>
            <a:ext cx="6572250" cy="4143375"/>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908050"/>
          </a:xfrm>
        </p:spPr>
        <p:txBody>
          <a:bodyPr/>
          <a:lstStyle/>
          <a:p>
            <a:pPr eaLnBrk="1" hangingPunct="1"/>
            <a:r>
              <a:rPr lang="en-GB" smtClean="0"/>
              <a:t>Equipment Time Analysis</a:t>
            </a:r>
          </a:p>
        </p:txBody>
      </p:sp>
      <p:sp>
        <p:nvSpPr>
          <p:cNvPr id="45059" name="Rectangle 3"/>
          <p:cNvSpPr>
            <a:spLocks noGrp="1" noChangeArrowheads="1"/>
          </p:cNvSpPr>
          <p:nvPr>
            <p:ph type="body" idx="1"/>
          </p:nvPr>
        </p:nvSpPr>
        <p:spPr>
          <a:xfrm>
            <a:off x="457200" y="981075"/>
            <a:ext cx="8229600" cy="5145088"/>
          </a:xfrm>
        </p:spPr>
        <p:txBody>
          <a:bodyPr/>
          <a:lstStyle/>
          <a:p>
            <a:pPr eaLnBrk="1" hangingPunct="1">
              <a:lnSpc>
                <a:spcPct val="90000"/>
              </a:lnSpc>
            </a:pPr>
            <a:r>
              <a:rPr lang="en-GB" b="1" u="sng" smtClean="0"/>
              <a:t>Total time</a:t>
            </a:r>
            <a:r>
              <a:rPr lang="en-GB" smtClean="0"/>
              <a:t>: - defines the maximum time within a reporting period, such as 52 weeks a year</a:t>
            </a:r>
            <a:endParaRPr lang="en-GB" b="1" u="sng" smtClean="0"/>
          </a:p>
          <a:p>
            <a:pPr eaLnBrk="1" hangingPunct="1">
              <a:lnSpc>
                <a:spcPct val="90000"/>
              </a:lnSpc>
            </a:pPr>
            <a:r>
              <a:rPr lang="en-GB" b="1" u="sng" smtClean="0"/>
              <a:t>Available time</a:t>
            </a:r>
            <a:r>
              <a:rPr lang="en-GB" smtClean="0"/>
              <a:t>: - is the time during which the machine or equipment could be operated within the limits of natural or local statutes</a:t>
            </a:r>
            <a:endParaRPr lang="en-GB" b="1" u="sng" smtClean="0"/>
          </a:p>
          <a:p>
            <a:pPr eaLnBrk="1" hangingPunct="1">
              <a:lnSpc>
                <a:spcPct val="90000"/>
              </a:lnSpc>
            </a:pPr>
            <a:r>
              <a:rPr lang="en-GB" b="1" u="sng" smtClean="0"/>
              <a:t>Operation time</a:t>
            </a:r>
            <a:r>
              <a:rPr lang="en-GB" smtClean="0"/>
              <a:t>: - is the time during which the machine or equipment is planned to run for production purposes.  The operational time is normally the shift hours</a:t>
            </a:r>
            <a:endParaRPr lang="en-GB" b="1" u="sng" smtClean="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0"/>
            <a:ext cx="8229600" cy="908050"/>
          </a:xfrm>
        </p:spPr>
        <p:txBody>
          <a:bodyPr/>
          <a:lstStyle/>
          <a:p>
            <a:pPr eaLnBrk="1" hangingPunct="1"/>
            <a:r>
              <a:rPr lang="en-GB" smtClean="0"/>
              <a:t>Equipment Time Analysis</a:t>
            </a:r>
          </a:p>
        </p:txBody>
      </p:sp>
      <p:sp>
        <p:nvSpPr>
          <p:cNvPr id="46083"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b="1" u="sng" smtClean="0"/>
              <a:t>Production time</a:t>
            </a:r>
            <a:r>
              <a:rPr lang="en-GB" smtClean="0"/>
              <a:t>: - is the maximum time during which the machine or equipment could be expected to be operated productively after adjusting the operation time for routine stoppages such as changeover and breaks</a:t>
            </a:r>
            <a:endParaRPr lang="en-GB" b="1" u="sng" smtClean="0"/>
          </a:p>
          <a:p>
            <a:pPr eaLnBrk="1" hangingPunct="1">
              <a:lnSpc>
                <a:spcPct val="90000"/>
              </a:lnSpc>
            </a:pPr>
            <a:r>
              <a:rPr lang="en-GB" b="1" u="sng" smtClean="0"/>
              <a:t>Effective time</a:t>
            </a:r>
            <a:r>
              <a:rPr lang="en-GB" smtClean="0"/>
              <a:t>: - is the time needed to produce a ‘good output delivered’ if the machine or equipment is working at its specified speed for a defined period.  It includes no allowances for interruptions or any other time losses</a:t>
            </a:r>
            <a:endParaRPr lang="en-GB" b="1" u="sng"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0</TotalTime>
  <Words>1462</Words>
  <Application>Microsoft Office PowerPoint</Application>
  <PresentationFormat>On-screen Show (4:3)</PresentationFormat>
  <Paragraphs>230</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Default Design</vt:lpstr>
      <vt:lpstr>Overall Equipment Effectiveness (OEE)</vt:lpstr>
      <vt:lpstr>What is OEE</vt:lpstr>
      <vt:lpstr>OEE Factors</vt:lpstr>
      <vt:lpstr>OEE Factors</vt:lpstr>
      <vt:lpstr>Overall Equipment Effectiveness</vt:lpstr>
      <vt:lpstr>Overall Equipment Effectiveness</vt:lpstr>
      <vt:lpstr>Availability</vt:lpstr>
      <vt:lpstr>Overall Equipment Effectiveness</vt:lpstr>
      <vt:lpstr>Performance</vt:lpstr>
      <vt:lpstr>Overall Equipment Effectiveness</vt:lpstr>
      <vt:lpstr>Quality</vt:lpstr>
      <vt:lpstr>Overall Equipment Effectiveness</vt:lpstr>
      <vt:lpstr>PowerPoint Presentation</vt:lpstr>
      <vt:lpstr>Six Big Losses</vt:lpstr>
      <vt:lpstr>Six Big Losses</vt:lpstr>
      <vt:lpstr>Six Big Losses</vt:lpstr>
      <vt:lpstr>Six Big Losses</vt:lpstr>
      <vt:lpstr>Six Big Losses</vt:lpstr>
      <vt:lpstr>Six Big Losses</vt:lpstr>
      <vt:lpstr>World Class OEE</vt:lpstr>
      <vt:lpstr>Overall Equipment Effectiveness</vt:lpstr>
      <vt:lpstr>Calculating OEE</vt:lpstr>
      <vt:lpstr>Calculating OEE</vt:lpstr>
      <vt:lpstr>Calculating OEE</vt:lpstr>
      <vt:lpstr>Overall Equipment Effectiveness</vt:lpstr>
      <vt:lpstr>Overall Equipment Effectiveness</vt:lpstr>
      <vt:lpstr>OEE Question</vt:lpstr>
      <vt:lpstr>OEE Results</vt:lpstr>
      <vt:lpstr>Calculating OEE for the  entire plant</vt:lpstr>
      <vt:lpstr>Using a Straight Average</vt:lpstr>
      <vt:lpstr>Using a Weighted Average</vt:lpstr>
      <vt:lpstr>Calculating Plant OEE</vt:lpstr>
      <vt:lpstr>Calculating Plant OEE</vt:lpstr>
      <vt:lpstr>Solution to Question</vt:lpstr>
      <vt:lpstr>Solution calculations</vt:lpstr>
      <vt:lpstr>Solution Calculation</vt:lpstr>
      <vt:lpstr>Focusing TPM Activities</vt:lpstr>
      <vt:lpstr>Focusing TPM Activities</vt:lpstr>
      <vt:lpstr>Focusing TPM Activities</vt:lpstr>
      <vt:lpstr>Focusing TPM Activities</vt:lpstr>
      <vt:lpstr>Special Features of TPM</vt:lpstr>
      <vt:lpstr>Equipment Time Analysis</vt:lpstr>
      <vt:lpstr>Equipment Time Analysis</vt:lpstr>
      <vt:lpstr>Equipment Time Analysis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Overall Equipment Effectiveness</dc:title>
  <dc:creator>Jean</dc:creator>
  <cp:lastModifiedBy>Andrew Thorn</cp:lastModifiedBy>
  <cp:revision>66</cp:revision>
  <dcterms:created xsi:type="dcterms:W3CDTF">2008-10-29T05:31:12Z</dcterms:created>
  <dcterms:modified xsi:type="dcterms:W3CDTF">2016-08-28T18:44:16Z</dcterms:modified>
</cp:coreProperties>
</file>