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7" r:id="rId4"/>
    <p:sldId id="258" r:id="rId5"/>
    <p:sldId id="260" r:id="rId6"/>
    <p:sldId id="262" r:id="rId7"/>
    <p:sldId id="259" r:id="rId8"/>
    <p:sldId id="263"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CA152-DFAE-40B3-4B4F-F33B742139B3}" v="900" dt="2024-12-01T23:47:19.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p:scale>
          <a:sx n="66" d="100"/>
          <a:sy n="66" d="100"/>
        </p:scale>
        <p:origin x="870"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health.harvard.edu/newsletter_article/violent-video-games-and-young-people" TargetMode="External"/><Relationship Id="rId2" Type="http://schemas.openxmlformats.org/officeDocument/2006/relationships/hyperlink" Target="https://www.apa.org/news/press/releases/2015/08/violent-video-games" TargetMode="External"/><Relationship Id="rId1" Type="http://schemas.openxmlformats.org/officeDocument/2006/relationships/slideLayout" Target="../slideLayouts/slideLayout2.xml"/><Relationship Id="rId4" Type="http://schemas.openxmlformats.org/officeDocument/2006/relationships/hyperlink" Target="https://yvpc.sph.umich.edu/video-games-influence-violent-behavior"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theguardian.com/games/2020/jul/22/playing-video-games-doesnt-lead-to-violent-behaviour-study-shows" TargetMode="External"/><Relationship Id="rId3" Type="http://schemas.openxmlformats.org/officeDocument/2006/relationships/hyperlink" Target="https://yvpc.sph.umich.edu/video-games-influence-violent-behavior/#:~:text=Researchers%20have%20reported%20experimental%20evidence,of%20child%2Dinitiated%20virtual%20violence" TargetMode="External"/><Relationship Id="rId7" Type="http://schemas.openxmlformats.org/officeDocument/2006/relationships/hyperlink" Target="https://en.wikipedia.org/wiki/Parkland_high_school_shooting" TargetMode="External"/><Relationship Id="rId2" Type="http://schemas.openxmlformats.org/officeDocument/2006/relationships/hyperlink" Target="https://chatgpt.com/c/674ce322-9170-800d-a798-489b5a169be2" TargetMode="External"/><Relationship Id="rId1" Type="http://schemas.openxmlformats.org/officeDocument/2006/relationships/slideLayout" Target="../slideLayouts/slideLayout2.xml"/><Relationship Id="rId6" Type="http://schemas.openxmlformats.org/officeDocument/2006/relationships/hyperlink" Target="https://clas.ucdenver.edu/nhdc/sites/default/files/attached-files/entry_434.pdf" TargetMode="External"/><Relationship Id="rId5" Type="http://schemas.openxmlformats.org/officeDocument/2006/relationships/hyperlink" Target="https://listverse.com/2017/10/28/top-10-violent-crimes-tied-to-video-games/" TargetMode="External"/><Relationship Id="rId10" Type="http://schemas.openxmlformats.org/officeDocument/2006/relationships/hyperlink" Target="https://my.clevelandclinic.org/health/diseases/23124-video-game-addiction" TargetMode="External"/><Relationship Id="rId4" Type="http://schemas.openxmlformats.org/officeDocument/2006/relationships/hyperlink" Target="https://www.apa.org/news/press/releases/2000/04/video-games" TargetMode="External"/><Relationship Id="rId9" Type="http://schemas.openxmlformats.org/officeDocument/2006/relationships/hyperlink" Target="https://www.eurekalert.org/news-releases/93370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13810" y="2960716"/>
            <a:ext cx="4036334" cy="2387600"/>
          </a:xfrm>
        </p:spPr>
        <p:txBody>
          <a:bodyPr anchor="t">
            <a:normAutofit/>
          </a:bodyPr>
          <a:lstStyle/>
          <a:p>
            <a:pPr algn="l"/>
            <a:r>
              <a:rPr lang="en-US" sz="5400"/>
              <a:t>Games And Violent Behaviours</a:t>
            </a:r>
          </a:p>
        </p:txBody>
      </p:sp>
      <p:grpSp>
        <p:nvGrpSpPr>
          <p:cNvPr id="20" name="Group 1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1" name="Rectangle 2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1EA6584-CB0F-6FEC-B43E-DBED81DA5FA8}"/>
              </a:ext>
            </a:extLst>
          </p:cNvPr>
          <p:cNvPicPr>
            <a:picLocks noChangeAspect="1"/>
          </p:cNvPicPr>
          <p:nvPr/>
        </p:nvPicPr>
        <p:blipFill>
          <a:blip r:embed="rId2"/>
          <a:stretch>
            <a:fillRect/>
          </a:stretch>
        </p:blipFill>
        <p:spPr>
          <a:xfrm>
            <a:off x="5922492" y="2022543"/>
            <a:ext cx="5536001" cy="275416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504DA9-9D85-602A-7BC3-62E7ED949405}"/>
              </a:ext>
            </a:extLst>
          </p:cNvPr>
          <p:cNvSpPr>
            <a:spLocks noGrp="1"/>
          </p:cNvSpPr>
          <p:nvPr>
            <p:ph type="title"/>
          </p:nvPr>
        </p:nvSpPr>
        <p:spPr>
          <a:xfrm>
            <a:off x="808638" y="386930"/>
            <a:ext cx="9236700" cy="1188950"/>
          </a:xfrm>
        </p:spPr>
        <p:txBody>
          <a:bodyPr anchor="b">
            <a:normAutofit/>
          </a:bodyPr>
          <a:lstStyle/>
          <a:p>
            <a:r>
              <a:rPr lang="en-GB" sz="5400"/>
              <a:t>Intro</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46FDB6C-736F-446C-FBD9-9C401C1E0DAF}"/>
              </a:ext>
            </a:extLst>
          </p:cNvPr>
          <p:cNvSpPr>
            <a:spLocks noGrp="1"/>
          </p:cNvSpPr>
          <p:nvPr>
            <p:ph idx="1"/>
          </p:nvPr>
        </p:nvSpPr>
        <p:spPr>
          <a:xfrm>
            <a:off x="793660" y="2599509"/>
            <a:ext cx="10143668" cy="3435531"/>
          </a:xfrm>
        </p:spPr>
        <p:txBody>
          <a:bodyPr anchor="ctr">
            <a:normAutofit/>
          </a:bodyPr>
          <a:lstStyle/>
          <a:p>
            <a:r>
              <a:rPr lang="en-GB" sz="2400"/>
              <a:t> This presentation is all about if and how video games are linked to violence, in this presentation I will be going over how games promote violence, proof against and for this claim and going over IAD/GAD (Internet Addiction Disorder/ Gaming Addiction Disorder)</a:t>
            </a:r>
          </a:p>
        </p:txBody>
      </p:sp>
    </p:spTree>
    <p:extLst>
      <p:ext uri="{BB962C8B-B14F-4D97-AF65-F5344CB8AC3E}">
        <p14:creationId xmlns:p14="http://schemas.microsoft.com/office/powerpoint/2010/main" val="3865725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E900E-57D9-C374-F88E-89DB101B0551}"/>
              </a:ext>
            </a:extLst>
          </p:cNvPr>
          <p:cNvSpPr>
            <a:spLocks noGrp="1"/>
          </p:cNvSpPr>
          <p:nvPr>
            <p:ph type="title"/>
          </p:nvPr>
        </p:nvSpPr>
        <p:spPr>
          <a:xfrm>
            <a:off x="808638" y="386930"/>
            <a:ext cx="9236700" cy="1188950"/>
          </a:xfrm>
        </p:spPr>
        <p:txBody>
          <a:bodyPr anchor="b">
            <a:normAutofit/>
          </a:bodyPr>
          <a:lstStyle/>
          <a:p>
            <a:r>
              <a:rPr lang="en-US" sz="3800"/>
              <a:t>How do violent video games promote violence?</a:t>
            </a:r>
            <a:r>
              <a:rPr lang="en-US" sz="3800">
                <a:hlinkClick r:id="" action="ppaction://noaction"/>
              </a:rPr>
              <a:t>[1]</a:t>
            </a:r>
            <a:endParaRPr lang="en-US" sz="3800"/>
          </a:p>
        </p:txBody>
      </p:sp>
      <p:grpSp>
        <p:nvGrpSpPr>
          <p:cNvPr id="17" name="Group 16">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8" name="Rectangle 17">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F0C014-EC82-7B1A-8C7A-AE7786488A35}"/>
              </a:ext>
            </a:extLst>
          </p:cNvPr>
          <p:cNvSpPr>
            <a:spLocks noGrp="1"/>
          </p:cNvSpPr>
          <p:nvPr>
            <p:ph idx="1"/>
          </p:nvPr>
        </p:nvSpPr>
        <p:spPr>
          <a:xfrm>
            <a:off x="793660" y="2599509"/>
            <a:ext cx="10143668" cy="3435531"/>
          </a:xfrm>
        </p:spPr>
        <p:txBody>
          <a:bodyPr vert="horz" lIns="91440" tIns="45720" rIns="91440" bIns="45720" rtlCol="0" anchor="ctr">
            <a:normAutofit/>
          </a:bodyPr>
          <a:lstStyle/>
          <a:p>
            <a:pPr rtl="0" fontAlgn="base">
              <a:spcBef>
                <a:spcPts val="1000"/>
              </a:spcBef>
            </a:pPr>
            <a:r>
              <a:rPr lang="en-GB" sz="1300" b="0" i="0">
                <a:effectLst/>
                <a:latin typeface="Arial" panose="020B0604020202020204" pitchFamily="34" charset="0"/>
              </a:rPr>
              <a:t>•</a:t>
            </a:r>
            <a:r>
              <a:rPr lang="en-GB" sz="1300" b="0" i="0">
                <a:effectLst/>
                <a:latin typeface="Aptos" panose="020B0004020202020204" pitchFamily="34" charset="0"/>
              </a:rPr>
              <a:t>Violent video games can influence violent behaviours by reducing emotional sensitivity </a:t>
            </a:r>
            <a:endParaRPr lang="en-GB" sz="1300" b="0" i="0">
              <a:effectLst/>
              <a:latin typeface="Segoe UI" panose="020B0502040204020203" pitchFamily="34" charset="0"/>
            </a:endParaRPr>
          </a:p>
          <a:p>
            <a:pPr rtl="0" fontAlgn="base">
              <a:spcBef>
                <a:spcPts val="1000"/>
              </a:spcBef>
            </a:pPr>
            <a:r>
              <a:rPr lang="en-GB" sz="1300" b="0" i="0">
                <a:effectLst/>
                <a:latin typeface="Arial" panose="020B0604020202020204" pitchFamily="34" charset="0"/>
              </a:rPr>
              <a:t>• </a:t>
            </a:r>
            <a:endParaRPr lang="en-GB" sz="1300" b="0" i="0">
              <a:effectLst/>
              <a:latin typeface="Segoe UI" panose="020B0502040204020203" pitchFamily="34" charset="0"/>
            </a:endParaRPr>
          </a:p>
          <a:p>
            <a:pPr rtl="0" fontAlgn="base">
              <a:spcBef>
                <a:spcPts val="1000"/>
              </a:spcBef>
            </a:pPr>
            <a:r>
              <a:rPr lang="en-GB" sz="1300" b="0" i="0">
                <a:effectLst/>
                <a:latin typeface="Arial" panose="020B0604020202020204" pitchFamily="34" charset="0"/>
              </a:rPr>
              <a:t>•</a:t>
            </a:r>
            <a:r>
              <a:rPr lang="en-GB" sz="1300" b="0" i="0">
                <a:effectLst/>
                <a:latin typeface="Aptos" panose="020B0004020202020204" pitchFamily="34" charset="0"/>
              </a:rPr>
              <a:t>Games that engage in violent attacks can increase aggression within a person </a:t>
            </a:r>
            <a:endParaRPr lang="en-GB" sz="1300" b="0" i="0">
              <a:effectLst/>
              <a:latin typeface="Segoe UI" panose="020B0502040204020203" pitchFamily="34" charset="0"/>
            </a:endParaRPr>
          </a:p>
          <a:p>
            <a:pPr rtl="0" fontAlgn="base">
              <a:spcBef>
                <a:spcPts val="1000"/>
              </a:spcBef>
            </a:pPr>
            <a:r>
              <a:rPr lang="en-GB" sz="1300" b="0" i="0">
                <a:effectLst/>
                <a:latin typeface="Arial" panose="020B0604020202020204" pitchFamily="34" charset="0"/>
              </a:rPr>
              <a:t>• </a:t>
            </a:r>
            <a:endParaRPr lang="en-GB" sz="1300" b="0" i="0">
              <a:effectLst/>
              <a:latin typeface="Segoe UI" panose="020B0502040204020203" pitchFamily="34" charset="0"/>
            </a:endParaRPr>
          </a:p>
          <a:p>
            <a:pPr rtl="0" fontAlgn="base">
              <a:spcBef>
                <a:spcPts val="1000"/>
              </a:spcBef>
            </a:pPr>
            <a:r>
              <a:rPr lang="en-GB" sz="1300" b="0" i="0">
                <a:effectLst/>
                <a:latin typeface="Arial" panose="020B0604020202020204" pitchFamily="34" charset="0"/>
              </a:rPr>
              <a:t>•</a:t>
            </a:r>
            <a:r>
              <a:rPr lang="en-GB" sz="1300" b="0" i="0">
                <a:effectLst/>
                <a:latin typeface="Aptos" panose="020B0004020202020204" pitchFamily="34" charset="0"/>
              </a:rPr>
              <a:t>Young Players with less developed thinking skills may imitate the actions they see </a:t>
            </a:r>
            <a:endParaRPr lang="en-GB" sz="1300" b="0" i="0">
              <a:effectLst/>
              <a:latin typeface="Segoe UI" panose="020B0502040204020203" pitchFamily="34" charset="0"/>
            </a:endParaRPr>
          </a:p>
          <a:p>
            <a:pPr marL="0" indent="0">
              <a:buNone/>
            </a:pPr>
            <a:endParaRPr lang="en-US" sz="1300"/>
          </a:p>
          <a:p>
            <a:pPr marL="0" indent="0">
              <a:buNone/>
            </a:pPr>
            <a:r>
              <a:rPr lang="en-US" sz="1300"/>
              <a:t>ChatGPT Links</a:t>
            </a:r>
          </a:p>
          <a:p>
            <a:pPr marL="0" indent="0">
              <a:buNone/>
            </a:pPr>
            <a:r>
              <a:rPr lang="en-US" sz="1300"/>
              <a:t>American Psychological Association (APA) -</a:t>
            </a:r>
            <a:r>
              <a:rPr lang="en-GB" sz="1300">
                <a:hlinkClick r:id="rId2"/>
              </a:rPr>
              <a:t>https://www.apa.org/news/press/releases/2015/08/violent-video-games</a:t>
            </a:r>
            <a:endParaRPr lang="en-GB" sz="1300"/>
          </a:p>
          <a:p>
            <a:pPr marL="0" indent="0">
              <a:buNone/>
            </a:pPr>
            <a:r>
              <a:rPr lang="en-US" sz="1300"/>
              <a:t>Harvard Health Publishing - </a:t>
            </a:r>
            <a:r>
              <a:rPr lang="en-GB" sz="1300">
                <a:hlinkClick r:id="rId3"/>
              </a:rPr>
              <a:t>https://www.health.harvard.edu/newsletter_article/violent-video-games-and-young-people</a:t>
            </a:r>
            <a:endParaRPr lang="en-US" sz="1300"/>
          </a:p>
          <a:p>
            <a:pPr marL="0" indent="0">
              <a:buNone/>
            </a:pPr>
            <a:r>
              <a:rPr lang="en-US" sz="1300"/>
              <a:t>University of Michigan’s youth violence prevention center - </a:t>
            </a:r>
            <a:r>
              <a:rPr lang="en-GB" sz="1300">
                <a:hlinkClick r:id="rId4"/>
              </a:rPr>
              <a:t>https://yvpc.sph.umich.edu/video-games-influence-violent-behavior</a:t>
            </a:r>
            <a:endParaRPr lang="en-GB" sz="1300"/>
          </a:p>
          <a:p>
            <a:pPr marL="0" indent="0">
              <a:buNone/>
            </a:pPr>
            <a:endParaRPr lang="en-GB" sz="1300"/>
          </a:p>
        </p:txBody>
      </p:sp>
    </p:spTree>
    <p:extLst>
      <p:ext uri="{BB962C8B-B14F-4D97-AF65-F5344CB8AC3E}">
        <p14:creationId xmlns:p14="http://schemas.microsoft.com/office/powerpoint/2010/main" val="4287415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039207-3A5F-BAD4-951C-C004899C2CEB}"/>
              </a:ext>
            </a:extLst>
          </p:cNvPr>
          <p:cNvSpPr>
            <a:spLocks noGrp="1"/>
          </p:cNvSpPr>
          <p:nvPr>
            <p:ph type="title"/>
          </p:nvPr>
        </p:nvSpPr>
        <p:spPr>
          <a:xfrm>
            <a:off x="645064" y="525982"/>
            <a:ext cx="4282983" cy="1200361"/>
          </a:xfrm>
        </p:spPr>
        <p:txBody>
          <a:bodyPr anchor="b">
            <a:normAutofit/>
          </a:bodyPr>
          <a:lstStyle/>
          <a:p>
            <a:r>
              <a:rPr lang="en-US" sz="2500"/>
              <a:t>Is there any proof leading to games leading to violent behaviours?</a:t>
            </a:r>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8A95132-AB70-8CF3-411F-E6A2B5540AE9}"/>
              </a:ext>
            </a:extLst>
          </p:cNvPr>
          <p:cNvSpPr>
            <a:spLocks noGrp="1"/>
          </p:cNvSpPr>
          <p:nvPr>
            <p:ph idx="1"/>
          </p:nvPr>
        </p:nvSpPr>
        <p:spPr>
          <a:xfrm>
            <a:off x="645066" y="2031101"/>
            <a:ext cx="4282984" cy="3511943"/>
          </a:xfrm>
        </p:spPr>
        <p:txBody>
          <a:bodyPr vert="horz" lIns="91440" tIns="45720" rIns="91440" bIns="45720" rtlCol="0" anchor="ctr">
            <a:normAutofit/>
          </a:bodyPr>
          <a:lstStyle/>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There has been recorded evidence of video games causing violence... however there is also studies that there is no significant effect </a:t>
            </a:r>
            <a:endParaRPr lang="en-GB" sz="1500" b="0" i="0">
              <a:effectLst/>
              <a:latin typeface="Segoe UI" panose="020B0502040204020203" pitchFamily="34" charset="0"/>
            </a:endParaRPr>
          </a:p>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YVPC (Youth Violence Prevention Center) </a:t>
            </a:r>
            <a:r>
              <a:rPr lang="en-GB" sz="1500" b="0" i="0">
                <a:effectLst/>
                <a:latin typeface="Aptos" panose="020B0004020202020204" pitchFamily="34" charset="0"/>
                <a:hlinkClick r:id="" action="ppaction://noaction"/>
              </a:rPr>
              <a:t>[2] </a:t>
            </a:r>
            <a:endParaRPr lang="en-GB" sz="1500" b="0" i="0">
              <a:effectLst/>
              <a:latin typeface="Segoe UI" panose="020B0502040204020203" pitchFamily="34" charset="0"/>
            </a:endParaRPr>
          </a:p>
          <a:p>
            <a:pPr rtl="0" fontAlgn="base">
              <a:spcBef>
                <a:spcPts val="1000"/>
              </a:spcBef>
            </a:pPr>
            <a:r>
              <a:rPr lang="en-GB" sz="1500" b="0" i="0">
                <a:effectLst/>
                <a:latin typeface="Aptos" panose="020B0004020202020204" pitchFamily="34" charset="0"/>
              </a:rPr>
              <a:t>"161 9 – 12-year-olds and 354 college students were randomly assigned to play a violent or nonviolent game... </a:t>
            </a:r>
            <a:endParaRPr lang="en-GB" sz="1500" b="0" i="0">
              <a:effectLst/>
              <a:latin typeface="Segoe UI" panose="020B0502040204020203" pitchFamily="34" charset="0"/>
            </a:endParaRPr>
          </a:p>
          <a:p>
            <a:pPr rtl="0" fontAlgn="base">
              <a:spcBef>
                <a:spcPts val="1000"/>
              </a:spcBef>
            </a:pPr>
            <a:r>
              <a:rPr lang="en-GB" sz="1500" b="0" i="0">
                <a:effectLst/>
                <a:latin typeface="Aptos" panose="020B0004020202020204" pitchFamily="34" charset="0"/>
              </a:rPr>
              <a:t>Players who played a violent game punished their opponents (high-noise blasts) rather than those who played non-violent games..." </a:t>
            </a:r>
            <a:endParaRPr lang="en-GB" sz="1500" b="0" i="0">
              <a:effectLst/>
              <a:latin typeface="Segoe UI" panose="020B0502040204020203" pitchFamily="34" charset="0"/>
            </a:endParaRPr>
          </a:p>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APA (American Psychological Association) </a:t>
            </a:r>
            <a:r>
              <a:rPr lang="en-GB" sz="1500" b="0" i="0">
                <a:effectLst/>
                <a:latin typeface="Aptos" panose="020B0004020202020204" pitchFamily="34" charset="0"/>
                <a:hlinkClick r:id="" action="ppaction://noaction"/>
              </a:rPr>
              <a:t>[3] </a:t>
            </a:r>
            <a:r>
              <a:rPr lang="en-GB" sz="1500" b="0" i="0">
                <a:effectLst/>
                <a:latin typeface="Aptos" panose="020B0004020202020204" pitchFamily="34" charset="0"/>
              </a:rPr>
              <a:t>– similar results with 227 students </a:t>
            </a:r>
            <a:endParaRPr lang="en-GB" sz="1500" b="0" i="0">
              <a:effectLst/>
              <a:latin typeface="Segoe UI" panose="020B0502040204020203" pitchFamily="34" charset="0"/>
            </a:endParaRPr>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screaming in front of a computer&#10;&#10;Description automatically generated">
            <a:extLst>
              <a:ext uri="{FF2B5EF4-FFF2-40B4-BE49-F238E27FC236}">
                <a16:creationId xmlns:a16="http://schemas.microsoft.com/office/drawing/2014/main" id="{0CB715F5-942C-FD9F-9507-942F91CD952A}"/>
              </a:ext>
            </a:extLst>
          </p:cNvPr>
          <p:cNvPicPr>
            <a:picLocks noChangeAspect="1"/>
          </p:cNvPicPr>
          <p:nvPr/>
        </p:nvPicPr>
        <p:blipFill>
          <a:blip r:embed="rId2"/>
          <a:stretch>
            <a:fillRect/>
          </a:stretch>
        </p:blipFill>
        <p:spPr>
          <a:xfrm>
            <a:off x="5987738" y="1455319"/>
            <a:ext cx="5628018" cy="3714491"/>
          </a:xfrm>
          <a:prstGeom prst="rect">
            <a:avLst/>
          </a:prstGeom>
        </p:spPr>
      </p:pic>
    </p:spTree>
    <p:extLst>
      <p:ext uri="{BB962C8B-B14F-4D97-AF65-F5344CB8AC3E}">
        <p14:creationId xmlns:p14="http://schemas.microsoft.com/office/powerpoint/2010/main" val="1302719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223393-90F3-1032-B574-715389B47332}"/>
              </a:ext>
            </a:extLst>
          </p:cNvPr>
          <p:cNvSpPr>
            <a:spLocks noGrp="1"/>
          </p:cNvSpPr>
          <p:nvPr>
            <p:ph type="title"/>
          </p:nvPr>
        </p:nvSpPr>
        <p:spPr>
          <a:xfrm>
            <a:off x="645064" y="525982"/>
            <a:ext cx="4282983" cy="1200361"/>
          </a:xfrm>
        </p:spPr>
        <p:txBody>
          <a:bodyPr anchor="b">
            <a:normAutofit/>
          </a:bodyPr>
          <a:lstStyle/>
          <a:p>
            <a:r>
              <a:rPr lang="en-US" sz="2800">
                <a:ea typeface="+mj-lt"/>
                <a:cs typeface="+mj-lt"/>
              </a:rPr>
              <a:t>Are there any links to crimes and video games pt 1?</a:t>
            </a:r>
            <a:endParaRPr lang="en-US" sz="2800"/>
          </a:p>
        </p:txBody>
      </p:sp>
      <p:sp>
        <p:nvSpPr>
          <p:cNvPr id="19" name="Rectangle 1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8A61DF2-B5F9-B2F4-FD2F-1B516EE2BF89}"/>
              </a:ext>
            </a:extLst>
          </p:cNvPr>
          <p:cNvSpPr>
            <a:spLocks noGrp="1"/>
          </p:cNvSpPr>
          <p:nvPr>
            <p:ph idx="1"/>
          </p:nvPr>
        </p:nvSpPr>
        <p:spPr>
          <a:xfrm>
            <a:off x="645066" y="2031101"/>
            <a:ext cx="4282984" cy="3511943"/>
          </a:xfrm>
        </p:spPr>
        <p:txBody>
          <a:bodyPr vert="horz" lIns="91440" tIns="45720" rIns="91440" bIns="45720" rtlCol="0" anchor="ctr">
            <a:normAutofit/>
          </a:bodyPr>
          <a:lstStyle/>
          <a:p>
            <a:r>
              <a:rPr lang="en-US" sz="1800"/>
              <a:t>There are a few cases linked to video games and crimes</a:t>
            </a:r>
          </a:p>
          <a:p>
            <a:endParaRPr lang="en-US" sz="1800"/>
          </a:p>
          <a:p>
            <a:r>
              <a:rPr lang="en-US" sz="1800"/>
              <a:t>"12 students and 1 teacher died in COLUMBINE HIGH SCHOOL from Eric Harris and Dylan Klebold. The most prevalent theory is because of the effect of DOOM. “</a:t>
            </a:r>
            <a:r>
              <a:rPr lang="en-US" sz="1800">
                <a:hlinkClick r:id="" action="ppaction://noaction"/>
              </a:rPr>
              <a:t>[4]</a:t>
            </a:r>
            <a:endParaRPr lang="en-US" sz="1800"/>
          </a:p>
          <a:p>
            <a:r>
              <a:rPr lang="en-US" sz="1800"/>
              <a:t> The events of this massacre happened April 20</a:t>
            </a:r>
            <a:r>
              <a:rPr lang="en-US" sz="1800" baseline="30000"/>
              <a:t>th</a:t>
            </a:r>
            <a:r>
              <a:rPr lang="en-US" sz="1800"/>
              <a:t>, 1999, and was marked as one of the most tragic events in U.S history. </a:t>
            </a:r>
            <a:r>
              <a:rPr lang="en-US" sz="1800">
                <a:hlinkClick r:id="" action="ppaction://noaction"/>
              </a:rPr>
              <a:t>[5]</a:t>
            </a:r>
            <a:endParaRPr lang="en-US" sz="1800"/>
          </a:p>
        </p:txBody>
      </p:sp>
      <p:sp>
        <p:nvSpPr>
          <p:cNvPr id="21" name="Rectangle 2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ric Harris and Dylan Klebold (Zero ...">
            <a:extLst>
              <a:ext uri="{FF2B5EF4-FFF2-40B4-BE49-F238E27FC236}">
                <a16:creationId xmlns:a16="http://schemas.microsoft.com/office/drawing/2014/main" id="{E8323911-2CCA-8364-60D9-8C9F942ACEFF}"/>
              </a:ext>
            </a:extLst>
          </p:cNvPr>
          <p:cNvPicPr>
            <a:picLocks noChangeAspect="1"/>
          </p:cNvPicPr>
          <p:nvPr/>
        </p:nvPicPr>
        <p:blipFill>
          <a:blip r:embed="rId2"/>
          <a:stretch>
            <a:fillRect/>
          </a:stretch>
        </p:blipFill>
        <p:spPr>
          <a:xfrm>
            <a:off x="7030260" y="650494"/>
            <a:ext cx="3542974" cy="5324142"/>
          </a:xfrm>
          <a:prstGeom prst="rect">
            <a:avLst/>
          </a:prstGeom>
        </p:spPr>
      </p:pic>
      <p:sp>
        <p:nvSpPr>
          <p:cNvPr id="7" name="TextBox 6">
            <a:extLst>
              <a:ext uri="{FF2B5EF4-FFF2-40B4-BE49-F238E27FC236}">
                <a16:creationId xmlns:a16="http://schemas.microsoft.com/office/drawing/2014/main" id="{22CDF831-858F-3E7C-3528-2607CF1F7244}"/>
              </a:ext>
            </a:extLst>
          </p:cNvPr>
          <p:cNvSpPr txBox="1"/>
          <p:nvPr/>
        </p:nvSpPr>
        <p:spPr>
          <a:xfrm>
            <a:off x="7030260" y="5442222"/>
            <a:ext cx="3542974" cy="53241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a:solidFill>
                  <a:srgbClr val="FFFFFF"/>
                </a:solidFill>
              </a:rPr>
              <a:t>Figure 1.1 - Eric Harris &amp; Dylan Klebold</a:t>
            </a:r>
          </a:p>
        </p:txBody>
      </p:sp>
    </p:spTree>
    <p:extLst>
      <p:ext uri="{BB962C8B-B14F-4D97-AF65-F5344CB8AC3E}">
        <p14:creationId xmlns:p14="http://schemas.microsoft.com/office/powerpoint/2010/main" val="1067680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85E26E9-47BD-87F1-C394-8FD74DB5C27B}"/>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1A7E2-C9BE-8756-F6D0-B9C1429A3A0A}"/>
              </a:ext>
            </a:extLst>
          </p:cNvPr>
          <p:cNvSpPr>
            <a:spLocks noGrp="1"/>
          </p:cNvSpPr>
          <p:nvPr>
            <p:ph type="title"/>
          </p:nvPr>
        </p:nvSpPr>
        <p:spPr>
          <a:xfrm>
            <a:off x="645064" y="525982"/>
            <a:ext cx="4282983" cy="1200361"/>
          </a:xfrm>
        </p:spPr>
        <p:txBody>
          <a:bodyPr anchor="b">
            <a:normAutofit/>
          </a:bodyPr>
          <a:lstStyle/>
          <a:p>
            <a:r>
              <a:rPr lang="en-US" sz="2800">
                <a:ea typeface="+mj-lt"/>
                <a:cs typeface="+mj-lt"/>
              </a:rPr>
              <a:t>Are there any links to crimes and video games part 2?</a:t>
            </a:r>
            <a:endParaRPr lang="en-US" sz="2800"/>
          </a:p>
        </p:txBody>
      </p:sp>
      <p:sp>
        <p:nvSpPr>
          <p:cNvPr id="19" name="Rectangle 1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D2E7A9E-AD36-8028-05C7-4918712E652D}"/>
              </a:ext>
            </a:extLst>
          </p:cNvPr>
          <p:cNvSpPr>
            <a:spLocks noGrp="1"/>
          </p:cNvSpPr>
          <p:nvPr>
            <p:ph idx="1"/>
          </p:nvPr>
        </p:nvSpPr>
        <p:spPr>
          <a:xfrm>
            <a:off x="645066" y="2031101"/>
            <a:ext cx="4282984" cy="3511943"/>
          </a:xfrm>
        </p:spPr>
        <p:txBody>
          <a:bodyPr vert="horz" lIns="91440" tIns="45720" rIns="91440" bIns="45720" rtlCol="0" anchor="ctr">
            <a:normAutofit/>
          </a:bodyPr>
          <a:lstStyle/>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Here is another Crime case linked to video games </a:t>
            </a:r>
            <a:endParaRPr lang="en-GB" sz="1500" b="0" i="0">
              <a:effectLst/>
              <a:latin typeface="Segoe UI" panose="020B0502040204020203" pitchFamily="34" charset="0"/>
            </a:endParaRPr>
          </a:p>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"Nikolas Crus fatally shot 17 students and staff members whilst injuring 17 others at MAJORITY STONEMAN DOUGLAS HIGH SCHOOL, evidence of him playing Call of Duty is reported in court documents - </a:t>
            </a:r>
            <a:r>
              <a:rPr lang="en-GB" sz="1500" b="0" i="1">
                <a:effectLst/>
                <a:latin typeface="Aptos" panose="020B0004020202020204" pitchFamily="34" charset="0"/>
              </a:rPr>
              <a:t>"Die, Die, die" </a:t>
            </a:r>
            <a:r>
              <a:rPr lang="en-GB" sz="1500" b="0" i="0">
                <a:effectLst/>
                <a:latin typeface="Aptos" panose="020B0004020202020204" pitchFamily="34" charset="0"/>
              </a:rPr>
              <a:t>which is apparently a line from a Call of Duty (COD) video game booklet </a:t>
            </a:r>
            <a:r>
              <a:rPr lang="en-GB" sz="1500" b="0" i="0">
                <a:effectLst/>
                <a:latin typeface="Aptos" panose="020B0004020202020204" pitchFamily="34" charset="0"/>
                <a:hlinkClick r:id="" action="ppaction://noaction"/>
              </a:rPr>
              <a:t>[4] </a:t>
            </a:r>
            <a:endParaRPr lang="en-GB" sz="1500" b="0" i="0">
              <a:effectLst/>
              <a:latin typeface="Segoe UI" panose="020B0502040204020203" pitchFamily="34" charset="0"/>
            </a:endParaRPr>
          </a:p>
          <a:p>
            <a:pPr rtl="0" fontAlgn="base">
              <a:spcBef>
                <a:spcPts val="1000"/>
              </a:spcBef>
            </a:pPr>
            <a:r>
              <a:rPr lang="en-GB" sz="1500" b="0" i="0">
                <a:effectLst/>
                <a:latin typeface="Arial" panose="020B0604020202020204" pitchFamily="34" charset="0"/>
              </a:rPr>
              <a:t>•</a:t>
            </a:r>
            <a:r>
              <a:rPr lang="en-GB" sz="1500" b="0" i="0">
                <a:effectLst/>
                <a:latin typeface="Aptos" panose="020B0004020202020204" pitchFamily="34" charset="0"/>
              </a:rPr>
              <a:t>The events of this happened February 14</a:t>
            </a:r>
            <a:r>
              <a:rPr lang="en-GB" sz="1500" b="0" i="0" baseline="30000">
                <a:effectLst/>
                <a:latin typeface="Aptos" panose="020B0004020202020204" pitchFamily="34" charset="0"/>
              </a:rPr>
              <a:t>th</a:t>
            </a:r>
            <a:r>
              <a:rPr lang="en-GB" sz="1500" b="0" i="0">
                <a:effectLst/>
                <a:latin typeface="Aptos" panose="020B0004020202020204" pitchFamily="34" charset="0"/>
              </a:rPr>
              <a:t>, 2018, and is marked as the deadliest mass shooting at a high school in U.S. History </a:t>
            </a:r>
            <a:r>
              <a:rPr lang="en-GB" sz="1500">
                <a:latin typeface="Aptos" panose="020B0004020202020204" pitchFamily="34" charset="0"/>
                <a:hlinkClick r:id="" action="ppaction://noaction"/>
              </a:rPr>
              <a:t>[6] </a:t>
            </a:r>
            <a:endParaRPr lang="en-GB" sz="1500" b="0" i="0">
              <a:effectLst/>
              <a:latin typeface="Segoe UI" panose="020B0502040204020203" pitchFamily="34" charset="0"/>
            </a:endParaRPr>
          </a:p>
        </p:txBody>
      </p:sp>
      <p:sp>
        <p:nvSpPr>
          <p:cNvPr id="21" name="Rectangle 2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17 killed in mass shooting at high ...">
            <a:extLst>
              <a:ext uri="{FF2B5EF4-FFF2-40B4-BE49-F238E27FC236}">
                <a16:creationId xmlns:a16="http://schemas.microsoft.com/office/drawing/2014/main" id="{DCBE4182-FBB0-9D5D-DF8A-20D1A0E0D3AF}"/>
              </a:ext>
            </a:extLst>
          </p:cNvPr>
          <p:cNvPicPr>
            <a:picLocks noChangeAspect="1"/>
          </p:cNvPicPr>
          <p:nvPr/>
        </p:nvPicPr>
        <p:blipFill>
          <a:blip r:embed="rId2"/>
          <a:stretch>
            <a:fillRect/>
          </a:stretch>
        </p:blipFill>
        <p:spPr>
          <a:xfrm>
            <a:off x="6669969" y="650494"/>
            <a:ext cx="4263555" cy="5324142"/>
          </a:xfrm>
          <a:prstGeom prst="rect">
            <a:avLst/>
          </a:prstGeom>
        </p:spPr>
      </p:pic>
      <p:sp>
        <p:nvSpPr>
          <p:cNvPr id="6" name="TextBox 5">
            <a:extLst>
              <a:ext uri="{FF2B5EF4-FFF2-40B4-BE49-F238E27FC236}">
                <a16:creationId xmlns:a16="http://schemas.microsoft.com/office/drawing/2014/main" id="{BEA77E19-BFD3-7910-D4AA-81B414E2E339}"/>
              </a:ext>
            </a:extLst>
          </p:cNvPr>
          <p:cNvSpPr txBox="1"/>
          <p:nvPr/>
        </p:nvSpPr>
        <p:spPr>
          <a:xfrm>
            <a:off x="6669969" y="5442222"/>
            <a:ext cx="4263555" cy="53241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a:solidFill>
                  <a:srgbClr val="FFFFFF"/>
                </a:solidFill>
              </a:rPr>
              <a:t>Figure 1.2 - Nikolas Crus</a:t>
            </a:r>
          </a:p>
        </p:txBody>
      </p:sp>
    </p:spTree>
    <p:extLst>
      <p:ext uri="{BB962C8B-B14F-4D97-AF65-F5344CB8AC3E}">
        <p14:creationId xmlns:p14="http://schemas.microsoft.com/office/powerpoint/2010/main" val="3779929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D6CD4B-8AD4-E51C-7CAB-FCD76B54CFB7}"/>
              </a:ext>
            </a:extLst>
          </p:cNvPr>
          <p:cNvSpPr>
            <a:spLocks noGrp="1"/>
          </p:cNvSpPr>
          <p:nvPr>
            <p:ph type="title"/>
          </p:nvPr>
        </p:nvSpPr>
        <p:spPr>
          <a:xfrm>
            <a:off x="645064" y="525982"/>
            <a:ext cx="4282983" cy="1200361"/>
          </a:xfrm>
        </p:spPr>
        <p:txBody>
          <a:bodyPr anchor="b">
            <a:normAutofit/>
          </a:bodyPr>
          <a:lstStyle/>
          <a:p>
            <a:r>
              <a:rPr lang="en-US" sz="2500">
                <a:ea typeface="+mj-lt"/>
                <a:cs typeface="+mj-lt"/>
              </a:rPr>
              <a:t>Is there any proof to games NOT leading to violent behaviours? </a:t>
            </a:r>
            <a:endParaRPr lang="en-US" sz="2500"/>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0030F4-7508-DC4E-861F-04A763B6F56C}"/>
              </a:ext>
            </a:extLst>
          </p:cNvPr>
          <p:cNvSpPr>
            <a:spLocks noGrp="1"/>
          </p:cNvSpPr>
          <p:nvPr>
            <p:ph idx="1"/>
          </p:nvPr>
        </p:nvSpPr>
        <p:spPr>
          <a:xfrm>
            <a:off x="645066" y="2031101"/>
            <a:ext cx="4282984" cy="3511943"/>
          </a:xfrm>
        </p:spPr>
        <p:txBody>
          <a:bodyPr vert="horz" lIns="91440" tIns="45720" rIns="91440" bIns="45720" rtlCol="0" anchor="ctr">
            <a:normAutofit/>
          </a:bodyPr>
          <a:lstStyle/>
          <a:p>
            <a:r>
              <a:rPr lang="en-US" sz="1700"/>
              <a:t>Researchers led by Aaron Drummond re-examined 28 studies and found "a statistically significant but miniscule positive correlation between gaming" </a:t>
            </a:r>
            <a:r>
              <a:rPr lang="en-US" sz="1700">
                <a:hlinkClick r:id="" action="ppaction://noaction"/>
              </a:rPr>
              <a:t>[5]</a:t>
            </a:r>
            <a:endParaRPr lang="en-US" sz="1700"/>
          </a:p>
          <a:p>
            <a:r>
              <a:rPr lang="en-US" sz="1700"/>
              <a:t>However, this data was an article from 2008 so it may be outdated</a:t>
            </a:r>
          </a:p>
          <a:p>
            <a:r>
              <a:rPr lang="en-US" sz="1700"/>
              <a:t>Dr Suziedelyte also found no evidence that video games engaged in violent </a:t>
            </a:r>
            <a:r>
              <a:rPr lang="en-GB" sz="1700" b="0" i="0">
                <a:effectLst/>
                <a:latin typeface="WordVisi_MSFontService"/>
              </a:rPr>
              <a:t>behaviours</a:t>
            </a:r>
            <a:r>
              <a:rPr lang="en-US" sz="1700"/>
              <a:t> as video games as they are usually played at home which lowers opportunities of violent engagements </a:t>
            </a:r>
            <a:r>
              <a:rPr lang="en-US" sz="1700">
                <a:hlinkClick r:id="" action="ppaction://noaction"/>
              </a:rPr>
              <a:t>[6]</a:t>
            </a:r>
            <a:endParaRPr lang="en-US" sz="1700"/>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oup of people sitting at computers&#10;&#10;Description automatically generated">
            <a:extLst>
              <a:ext uri="{FF2B5EF4-FFF2-40B4-BE49-F238E27FC236}">
                <a16:creationId xmlns:a16="http://schemas.microsoft.com/office/drawing/2014/main" id="{917CF393-91F9-83D3-2561-571E9826CBB1}"/>
              </a:ext>
            </a:extLst>
          </p:cNvPr>
          <p:cNvPicPr>
            <a:picLocks noChangeAspect="1"/>
          </p:cNvPicPr>
          <p:nvPr/>
        </p:nvPicPr>
        <p:blipFill>
          <a:blip r:embed="rId2"/>
          <a:stretch>
            <a:fillRect/>
          </a:stretch>
        </p:blipFill>
        <p:spPr>
          <a:xfrm>
            <a:off x="5987738" y="1448284"/>
            <a:ext cx="5628018" cy="3728561"/>
          </a:xfrm>
          <a:prstGeom prst="rect">
            <a:avLst/>
          </a:prstGeom>
        </p:spPr>
      </p:pic>
    </p:spTree>
    <p:extLst>
      <p:ext uri="{BB962C8B-B14F-4D97-AF65-F5344CB8AC3E}">
        <p14:creationId xmlns:p14="http://schemas.microsoft.com/office/powerpoint/2010/main" val="2960398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904EDF-7870-680D-F075-304823F4E911}"/>
              </a:ext>
            </a:extLst>
          </p:cNvPr>
          <p:cNvSpPr>
            <a:spLocks noGrp="1"/>
          </p:cNvSpPr>
          <p:nvPr>
            <p:ph type="title"/>
          </p:nvPr>
        </p:nvSpPr>
        <p:spPr>
          <a:xfrm>
            <a:off x="645064" y="525982"/>
            <a:ext cx="4282983" cy="1200361"/>
          </a:xfrm>
        </p:spPr>
        <p:txBody>
          <a:bodyPr anchor="b">
            <a:normAutofit/>
          </a:bodyPr>
          <a:lstStyle/>
          <a:p>
            <a:r>
              <a:rPr lang="en-GB" sz="2500"/>
              <a:t>Gaming Addiction (Internet Gaming Disorder) – What is it? How is it relevant?</a:t>
            </a: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B15FD1-A164-04DE-3368-43BB5E66E603}"/>
              </a:ext>
            </a:extLst>
          </p:cNvPr>
          <p:cNvSpPr>
            <a:spLocks noGrp="1"/>
          </p:cNvSpPr>
          <p:nvPr>
            <p:ph idx="1"/>
          </p:nvPr>
        </p:nvSpPr>
        <p:spPr>
          <a:xfrm>
            <a:off x="645066" y="2031101"/>
            <a:ext cx="4282984" cy="3511943"/>
          </a:xfrm>
        </p:spPr>
        <p:txBody>
          <a:bodyPr anchor="ctr">
            <a:normAutofit/>
          </a:bodyPr>
          <a:lstStyle/>
          <a:p>
            <a:r>
              <a:rPr lang="en-GB" sz="1800"/>
              <a:t>Video Game Addiction is where gaming habits result in negative impacts on daily functioning e.g. self-care and school/work</a:t>
            </a:r>
          </a:p>
          <a:p>
            <a:r>
              <a:rPr lang="en-GB" sz="1800"/>
              <a:t>This is relevant because both cases have had speculations of the cause being metal illness rather than the games themselves not to mention an obvious link to a violent video game they loved</a:t>
            </a:r>
          </a:p>
          <a:p>
            <a:r>
              <a:rPr lang="en-GB" sz="1800">
                <a:hlinkClick r:id="" action="ppaction://noaction"/>
              </a:rPr>
              <a:t>[9]</a:t>
            </a:r>
            <a:endParaRPr lang="en-GB" sz="1800"/>
          </a:p>
          <a:p>
            <a:endParaRPr lang="en-GB" sz="1800"/>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Game controller">
            <a:extLst>
              <a:ext uri="{FF2B5EF4-FFF2-40B4-BE49-F238E27FC236}">
                <a16:creationId xmlns:a16="http://schemas.microsoft.com/office/drawing/2014/main" id="{45C69A69-A2F1-1F06-3E33-CFE3634E8E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39676" y="650494"/>
            <a:ext cx="5324142" cy="5324142"/>
          </a:xfrm>
          <a:prstGeom prst="rect">
            <a:avLst/>
          </a:prstGeom>
        </p:spPr>
      </p:pic>
    </p:spTree>
    <p:extLst>
      <p:ext uri="{BB962C8B-B14F-4D97-AF65-F5344CB8AC3E}">
        <p14:creationId xmlns:p14="http://schemas.microsoft.com/office/powerpoint/2010/main" val="2921154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E7BB5A-56BC-9A57-9B44-2C67D8510A02}"/>
              </a:ext>
            </a:extLst>
          </p:cNvPr>
          <p:cNvSpPr>
            <a:spLocks noGrp="1"/>
          </p:cNvSpPr>
          <p:nvPr>
            <p:ph type="title"/>
          </p:nvPr>
        </p:nvSpPr>
        <p:spPr>
          <a:xfrm>
            <a:off x="808638" y="386930"/>
            <a:ext cx="9236700" cy="1188950"/>
          </a:xfrm>
        </p:spPr>
        <p:txBody>
          <a:bodyPr anchor="b">
            <a:normAutofit/>
          </a:bodyPr>
          <a:lstStyle/>
          <a:p>
            <a:r>
              <a:rPr lang="en-US" sz="5400"/>
              <a:t>references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62F5E0-CCFD-8AF1-AE0B-5784C5F846AE}"/>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US" sz="1300">
                <a:hlinkClick r:id="" action="ppaction://noaction"/>
              </a:rPr>
              <a:t>[1] </a:t>
            </a:r>
            <a:r>
              <a:rPr lang="en-US" sz="1300"/>
              <a:t>ChatGPT - </a:t>
            </a:r>
            <a:r>
              <a:rPr lang="en-US" sz="1300">
                <a:ea typeface="+mn-lt"/>
                <a:cs typeface="+mn-lt"/>
                <a:hlinkClick r:id="rId2"/>
              </a:rPr>
              <a:t>https://chatgpt.com/c/674ce322-9170-800d-a798-489b5a169be2</a:t>
            </a:r>
            <a:endParaRPr lang="en-US" sz="1300"/>
          </a:p>
          <a:p>
            <a:r>
              <a:rPr lang="en-US" sz="1300">
                <a:hlinkClick r:id="" action="ppaction://noaction"/>
              </a:rPr>
              <a:t>[2] </a:t>
            </a:r>
            <a:r>
              <a:rPr lang="en-US" sz="1300"/>
              <a:t>YVPC (Youth Violence Prevention Center) - </a:t>
            </a:r>
            <a:r>
              <a:rPr lang="en-US" sz="1300">
                <a:ea typeface="+mn-lt"/>
                <a:cs typeface="+mn-lt"/>
                <a:hlinkClick r:id="rId3"/>
              </a:rPr>
              <a:t>https://yvpc.sph.umich.edu/video-games-influence-violent-behavior/#:~:text=Researchers%20have%20reported%20experimental%20evidence,of%20child%2Dinitiated%20virtual%20violence</a:t>
            </a:r>
            <a:r>
              <a:rPr lang="en-US" sz="1300">
                <a:ea typeface="+mn-lt"/>
                <a:cs typeface="+mn-lt"/>
              </a:rPr>
              <a:t>.</a:t>
            </a:r>
          </a:p>
          <a:p>
            <a:r>
              <a:rPr lang="en-US" sz="1300">
                <a:hlinkClick r:id="" action="ppaction://noaction"/>
              </a:rPr>
              <a:t>[3] </a:t>
            </a:r>
            <a:r>
              <a:rPr lang="en-US" sz="1300"/>
              <a:t>APA (</a:t>
            </a:r>
            <a:r>
              <a:rPr lang="en-GB" sz="1300"/>
              <a:t>American Psychological Association) - </a:t>
            </a:r>
            <a:r>
              <a:rPr lang="en-US" sz="1300"/>
              <a:t> </a:t>
            </a:r>
            <a:r>
              <a:rPr lang="en-US" sz="1300">
                <a:ea typeface="+mn-lt"/>
                <a:cs typeface="+mn-lt"/>
                <a:hlinkClick r:id="rId4"/>
              </a:rPr>
              <a:t>https://www.apa.org/news/press/releases/2000/04/video-games</a:t>
            </a:r>
          </a:p>
          <a:p>
            <a:r>
              <a:rPr lang="en-US" sz="1300">
                <a:ea typeface="+mn-lt"/>
                <a:cs typeface="+mn-lt"/>
                <a:hlinkClick r:id="" action="ppaction://noaction"/>
              </a:rPr>
              <a:t>[4] </a:t>
            </a:r>
            <a:r>
              <a:rPr lang="en-US" sz="1300">
                <a:ea typeface="+mn-lt"/>
                <a:cs typeface="+mn-lt"/>
              </a:rPr>
              <a:t>Listverse - </a:t>
            </a:r>
            <a:r>
              <a:rPr lang="en-US" sz="1300">
                <a:ea typeface="+mn-lt"/>
                <a:cs typeface="+mn-lt"/>
                <a:hlinkClick r:id="rId5"/>
              </a:rPr>
              <a:t>https://listverse.com/2017/10/28/top-10-violent-crimes-tied-to-video-games/</a:t>
            </a:r>
            <a:endParaRPr lang="en-US" sz="1300">
              <a:ea typeface="+mn-lt"/>
              <a:cs typeface="+mn-lt"/>
            </a:endParaRPr>
          </a:p>
          <a:p>
            <a:r>
              <a:rPr lang="en-US" sz="1300">
                <a:ea typeface="+mn-lt"/>
                <a:cs typeface="+mn-lt"/>
                <a:hlinkClick r:id="" action="ppaction://noaction"/>
              </a:rPr>
              <a:t>[5]</a:t>
            </a:r>
            <a:r>
              <a:rPr lang="en-US" sz="1300">
                <a:ea typeface="+mn-lt"/>
                <a:cs typeface="+mn-lt"/>
              </a:rPr>
              <a:t> College of Liberal Arts and Sciences - </a:t>
            </a:r>
            <a:r>
              <a:rPr lang="en-US" sz="1300">
                <a:ea typeface="+mn-lt"/>
                <a:cs typeface="+mn-lt"/>
                <a:hlinkClick r:id="rId6"/>
              </a:rPr>
              <a:t>https://clas.ucdenver.edu/nhdc/sites/default/files/attached-files/entry_434.pdf</a:t>
            </a:r>
            <a:endParaRPr lang="en-US" sz="1300">
              <a:ea typeface="+mn-lt"/>
              <a:cs typeface="+mn-lt"/>
              <a:hlinkClick r:id="rId4"/>
            </a:endParaRPr>
          </a:p>
          <a:p>
            <a:r>
              <a:rPr lang="en-US" sz="1300">
                <a:hlinkClick r:id="" action="ppaction://noaction"/>
              </a:rPr>
              <a:t>[6]</a:t>
            </a:r>
            <a:r>
              <a:rPr lang="en-US" sz="1300"/>
              <a:t> Wikipedia - </a:t>
            </a:r>
            <a:r>
              <a:rPr lang="en-US" sz="1300">
                <a:hlinkClick r:id="rId7"/>
              </a:rPr>
              <a:t>https://en.wikipedia.org/wiki/Parkland_high_school_shooting</a:t>
            </a:r>
            <a:endParaRPr lang="en-US" sz="1300">
              <a:hlinkClick r:id="" action="ppaction://noaction"/>
            </a:endParaRPr>
          </a:p>
          <a:p>
            <a:r>
              <a:rPr lang="en-US" sz="1300">
                <a:hlinkClick r:id="" action="ppaction://noaction"/>
              </a:rPr>
              <a:t>[7] </a:t>
            </a:r>
            <a:r>
              <a:rPr lang="en-US" sz="1300"/>
              <a:t>The Guardian - </a:t>
            </a:r>
            <a:r>
              <a:rPr lang="en-US" sz="1300">
                <a:ea typeface="+mn-lt"/>
                <a:cs typeface="+mn-lt"/>
                <a:hlinkClick r:id="rId8"/>
              </a:rPr>
              <a:t>https://www.theguardian.com/games/2020/jul/22/playing-video-games-doesnt-lead-to-violent-behaviour-study-shows</a:t>
            </a:r>
          </a:p>
          <a:p>
            <a:r>
              <a:rPr lang="en-US" sz="1300">
                <a:ea typeface="+mn-lt"/>
                <a:cs typeface="+mn-lt"/>
                <a:hlinkClick r:id="" action="ppaction://noaction"/>
              </a:rPr>
              <a:t>[8] </a:t>
            </a:r>
            <a:r>
              <a:rPr lang="en-US" sz="1300">
                <a:ea typeface="+mn-lt"/>
                <a:cs typeface="+mn-lt"/>
              </a:rPr>
              <a:t>eurekalert - </a:t>
            </a:r>
            <a:r>
              <a:rPr lang="en-US" sz="1300">
                <a:ea typeface="+mn-lt"/>
                <a:cs typeface="+mn-lt"/>
                <a:hlinkClick r:id="rId9"/>
              </a:rPr>
              <a:t>https://www.eurekalert.org/news-releases/933708 </a:t>
            </a:r>
          </a:p>
          <a:p>
            <a:r>
              <a:rPr lang="en-US" sz="1300">
                <a:ea typeface="+mn-lt"/>
                <a:cs typeface="+mn-lt"/>
                <a:hlinkClick r:id="" action="ppaction://noaction"/>
              </a:rPr>
              <a:t>[9]</a:t>
            </a:r>
            <a:r>
              <a:rPr lang="en-US" sz="1300">
                <a:ea typeface="+mn-lt"/>
                <a:cs typeface="+mn-lt"/>
              </a:rPr>
              <a:t> Cleaveland Clinic - </a:t>
            </a:r>
            <a:r>
              <a:rPr lang="en-US" sz="1300">
                <a:ea typeface="+mn-lt"/>
                <a:cs typeface="+mn-lt"/>
                <a:hlinkClick r:id="rId10"/>
              </a:rPr>
              <a:t>https://my.clevelandclinic.org/health/diseases/23124-video-game-addiction</a:t>
            </a:r>
            <a:endParaRPr lang="en-US" sz="1300">
              <a:ea typeface="+mn-lt"/>
              <a:cs typeface="+mn-lt"/>
            </a:endParaRPr>
          </a:p>
        </p:txBody>
      </p:sp>
    </p:spTree>
    <p:extLst>
      <p:ext uri="{BB962C8B-B14F-4D97-AF65-F5344CB8AC3E}">
        <p14:creationId xmlns:p14="http://schemas.microsoft.com/office/powerpoint/2010/main" val="1803009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84</TotalTime>
  <Words>860</Words>
  <Application>Microsoft Office PowerPoint</Application>
  <PresentationFormat>Widescreen</PresentationFormat>
  <Paragraphs>49</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Aptos Display</vt:lpstr>
      <vt:lpstr>Arial</vt:lpstr>
      <vt:lpstr>Segoe UI</vt:lpstr>
      <vt:lpstr>WordVisi_MSFontService</vt:lpstr>
      <vt:lpstr>office theme</vt:lpstr>
      <vt:lpstr>Games And Violent Behaviours</vt:lpstr>
      <vt:lpstr>Intro</vt:lpstr>
      <vt:lpstr>How do violent video games promote violence?[1]</vt:lpstr>
      <vt:lpstr>Is there any proof leading to games leading to violent behaviours?</vt:lpstr>
      <vt:lpstr>Are there any links to crimes and video games pt 1?</vt:lpstr>
      <vt:lpstr>Are there any links to crimes and video games part 2?</vt:lpstr>
      <vt:lpstr>Is there any proof to games NOT leading to violent behaviours? </vt:lpstr>
      <vt:lpstr>Gaming Addiction (Internet Gaming Disorder) – What is it? How is it relevant?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Kieron Biscoe</cp:lastModifiedBy>
  <cp:revision>223</cp:revision>
  <dcterms:created xsi:type="dcterms:W3CDTF">2024-11-27T11:25:01Z</dcterms:created>
  <dcterms:modified xsi:type="dcterms:W3CDTF">2025-01-26T23:32:47Z</dcterms:modified>
</cp:coreProperties>
</file>