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20"/>
  </p:notesMasterIdLst>
  <p:sldIdLst>
    <p:sldId id="256" r:id="rId5"/>
    <p:sldId id="257" r:id="rId6"/>
    <p:sldId id="258" r:id="rId7"/>
    <p:sldId id="259" r:id="rId8"/>
    <p:sldId id="260" r:id="rId9"/>
    <p:sldId id="261" r:id="rId10"/>
    <p:sldId id="594" r:id="rId11"/>
    <p:sldId id="263" r:id="rId12"/>
    <p:sldId id="598" r:id="rId13"/>
    <p:sldId id="264" r:id="rId14"/>
    <p:sldId id="266" r:id="rId15"/>
    <p:sldId id="267" r:id="rId16"/>
    <p:sldId id="596" r:id="rId17"/>
    <p:sldId id="597" r:id="rId18"/>
    <p:sldId id="59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a:solidFill>
                <a:srgbClr val="374151"/>
              </a:solidFill>
              <a:effectLst/>
              <a:latin typeface="Söhne"/>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2328686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307505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44763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312095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574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C124A7F-636A-4441-8E5A-F364BBDE539F}"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36165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101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98051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7079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5292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58398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691483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EC73818-8A25-48BB-BD29-7DA87A85227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06853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74478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76364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66369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81628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15942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C124A7F-636A-4441-8E5A-F364BBDE539F}" type="datetimeFigureOut">
              <a:rPr lang="en-GB" smtClean="0"/>
              <a:t>10/08/2026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55237207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a:solidFill>
                  <a:schemeClr val="accent5">
                    <a:lumMod val="75000"/>
                  </a:schemeClr>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840954" y="3694530"/>
            <a:ext cx="9144000" cy="1655762"/>
          </a:xfrm>
        </p:spPr>
        <p:txBody>
          <a:bodyPr/>
          <a:lstStyle/>
          <a:p>
            <a:r>
              <a:rPr lang="en-GB" b="1"/>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2648607" y="584378"/>
            <a:ext cx="9543393" cy="923330"/>
          </a:xfrm>
          <a:prstGeom prst="rect">
            <a:avLst/>
          </a:prstGeom>
          <a:noFill/>
        </p:spPr>
        <p:txBody>
          <a:bodyPr wrap="square" rtlCol="0">
            <a:spAutoFit/>
          </a:bodyPr>
          <a:lstStyle/>
          <a:p>
            <a:pPr algn="ctr"/>
            <a:r>
              <a:rPr lang="en-GB" sz="54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b="1" i="1" u="sng">
                <a:solidFill>
                  <a:schemeClr val="accent5">
                    <a:lumMod val="75000"/>
                  </a:schemeClr>
                </a:solidFill>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fontScale="92500" lnSpcReduction="10000"/>
          </a:bodyPr>
          <a:lstStyle/>
          <a:p>
            <a:pPr marL="0" indent="0">
              <a:buNone/>
            </a:pPr>
            <a:r>
              <a:rPr lang="en-GB" sz="3500" b="1"/>
              <a:t>Name: Elena-Beatrice Paun</a:t>
            </a:r>
          </a:p>
          <a:p>
            <a:pPr marL="0" indent="0">
              <a:buNone/>
            </a:pPr>
            <a:r>
              <a:rPr lang="en-GB" sz="3500" b="1"/>
              <a:t>ID NO: 2508054 </a:t>
            </a:r>
          </a:p>
          <a:p>
            <a:pPr marL="0" indent="0">
              <a:buNone/>
            </a:pPr>
            <a:r>
              <a:rPr lang="en-GB" sz="3500" b="1" i="0">
                <a:solidFill>
                  <a:srgbClr val="1D2125"/>
                </a:solidFill>
                <a:effectLst/>
                <a:latin typeface="-apple-system"/>
              </a:rPr>
              <a:t>Moodle: Enterprise &amp; Entrepreneurship</a:t>
            </a:r>
          </a:p>
          <a:p>
            <a:pPr marL="0" indent="0">
              <a:buNone/>
            </a:pPr>
            <a:r>
              <a:rPr lang="en-GB" sz="3500" b="1" i="0">
                <a:solidFill>
                  <a:srgbClr val="1D2125"/>
                </a:solidFill>
                <a:effectLst/>
                <a:latin typeface="-apple-system"/>
              </a:rPr>
              <a:t>Code: LCLM4006</a:t>
            </a:r>
          </a:p>
          <a:p>
            <a:pPr marL="0" indent="0">
              <a:buNone/>
            </a:pPr>
            <a:r>
              <a:rPr lang="en-GB" sz="3500" b="1">
                <a:latin typeface="Arial" panose="020B0604020202020204" pitchFamily="34" charset="0"/>
                <a:ea typeface="DengXian" panose="02010600030101010101" pitchFamily="2" charset="-122"/>
              </a:rPr>
              <a:t>Lecture: </a:t>
            </a:r>
            <a:r>
              <a:rPr lang="en-GB" sz="3500" b="1" err="1">
                <a:effectLst/>
                <a:latin typeface="Arial" panose="020B0604020202020204" pitchFamily="34" charset="0"/>
                <a:ea typeface="DengXian" panose="02010600030101010101" pitchFamily="2" charset="-122"/>
              </a:rPr>
              <a:t>Andry</a:t>
            </a:r>
            <a:r>
              <a:rPr lang="en-GB" sz="3500" b="1">
                <a:effectLst/>
                <a:latin typeface="Arial" panose="020B0604020202020204" pitchFamily="34" charset="0"/>
                <a:ea typeface="DengXian" panose="02010600030101010101" pitchFamily="2" charset="-122"/>
              </a:rPr>
              <a:t> </a:t>
            </a:r>
            <a:r>
              <a:rPr lang="en-GB" sz="3500" b="1" err="1">
                <a:effectLst/>
                <a:latin typeface="Arial" panose="020B0604020202020204" pitchFamily="34" charset="0"/>
                <a:ea typeface="DengXian" panose="02010600030101010101" pitchFamily="2" charset="-122"/>
              </a:rPr>
              <a:t>Rakotovololona</a:t>
            </a:r>
            <a:endParaRPr lang="en-GB" sz="3500" b="1" i="0">
              <a:solidFill>
                <a:srgbClr val="1D2125"/>
              </a:solidFill>
              <a:effectLst/>
              <a:latin typeface="-apple-system"/>
            </a:endParaRPr>
          </a:p>
          <a:p>
            <a:pPr marL="0" indent="0">
              <a:buNone/>
            </a:pPr>
            <a:endParaRPr lang="en-GB"/>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9AE83C9-F278-4B09-8ADC-F904FA97C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BEBFC02-8A37-4F78-B568-B3FF189526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 name="TextBox 3">
            <a:extLst>
              <a:ext uri="{FF2B5EF4-FFF2-40B4-BE49-F238E27FC236}">
                <a16:creationId xmlns:a16="http://schemas.microsoft.com/office/drawing/2014/main" id="{FC814FB2-2CDA-1252-EC0E-5A2D8190D60E}"/>
              </a:ext>
            </a:extLst>
          </p:cNvPr>
          <p:cNvSpPr txBox="1"/>
          <p:nvPr/>
        </p:nvSpPr>
        <p:spPr>
          <a:xfrm>
            <a:off x="1696764" y="703"/>
            <a:ext cx="8002155" cy="2057400"/>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i="1" u="sng" cap="all">
                <a:effectLst/>
                <a:latin typeface="+mj-lt"/>
                <a:ea typeface="+mj-ea"/>
                <a:cs typeface="+mj-cs"/>
              </a:rPr>
              <a:t>Table of Contents</a:t>
            </a:r>
            <a:endParaRPr lang="en-US" sz="4000" i="1" u="sng" cap="all">
              <a:latin typeface="+mj-lt"/>
              <a:ea typeface="+mj-ea"/>
              <a:cs typeface="+mj-cs"/>
            </a:endParaRPr>
          </a:p>
          <a:p>
            <a:pPr algn="r" defTabSz="914400">
              <a:lnSpc>
                <a:spcPct val="90000"/>
              </a:lnSpc>
              <a:spcBef>
                <a:spcPct val="0"/>
              </a:spcBef>
              <a:spcAft>
                <a:spcPts val="600"/>
              </a:spcAft>
            </a:pPr>
            <a:endParaRPr lang="en-US" sz="4000" b="1" cap="all">
              <a:latin typeface="+mj-lt"/>
              <a:ea typeface="+mj-ea"/>
              <a:cs typeface="+mj-cs"/>
            </a:endParaRPr>
          </a:p>
        </p:txBody>
      </p:sp>
      <p:sp>
        <p:nvSpPr>
          <p:cNvPr id="5" name="TextBox 4">
            <a:extLst>
              <a:ext uri="{FF2B5EF4-FFF2-40B4-BE49-F238E27FC236}">
                <a16:creationId xmlns:a16="http://schemas.microsoft.com/office/drawing/2014/main" id="{DDC21CE5-FE17-2511-DF09-D0604CE54157}"/>
              </a:ext>
            </a:extLst>
          </p:cNvPr>
          <p:cNvSpPr txBox="1"/>
          <p:nvPr/>
        </p:nvSpPr>
        <p:spPr>
          <a:xfrm>
            <a:off x="685801" y="2194560"/>
            <a:ext cx="4753466" cy="4024125"/>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b="0" i="0">
                <a:effectLst/>
              </a:rPr>
              <a:t>Introduction</a:t>
            </a:r>
            <a:endParaRPr lang="en-US"/>
          </a:p>
          <a:p>
            <a:pPr marL="342900" indent="-228600" defTabSz="914400">
              <a:lnSpc>
                <a:spcPct val="90000"/>
              </a:lnSpc>
              <a:spcAft>
                <a:spcPts val="600"/>
              </a:spcAft>
              <a:buFont typeface="Arial" panose="020B0604020202020204" pitchFamily="34" charset="0"/>
              <a:buChar char="•"/>
            </a:pPr>
            <a:r>
              <a:rPr lang="en-US" b="0" i="0">
                <a:effectLst/>
              </a:rPr>
              <a:t>Business Idea &amp; Services</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Market Need &amp; USPs</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Legal &amp; Team Structure</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PESTEL Analysis</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Marketing Strategy</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Financial Forecast</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Startup Costs &amp; Funding</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Operating Costs</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Break‑Even Analysis</a:t>
            </a:r>
            <a:endParaRPr lang="en-US">
              <a:effectLst/>
            </a:endParaRPr>
          </a:p>
          <a:p>
            <a:pPr marL="342900" indent="-228600" defTabSz="914400">
              <a:lnSpc>
                <a:spcPct val="90000"/>
              </a:lnSpc>
              <a:spcAft>
                <a:spcPts val="600"/>
              </a:spcAft>
              <a:buFont typeface="Arial" panose="020B0604020202020204" pitchFamily="34" charset="0"/>
              <a:buChar char="•"/>
            </a:pPr>
            <a:r>
              <a:rPr lang="en-US" b="0" i="0">
                <a:effectLst/>
              </a:rPr>
              <a:t>Conclusion</a:t>
            </a:r>
            <a:endParaRPr lang="en-US"/>
          </a:p>
          <a:p>
            <a:pPr marL="342900" indent="-228600" defTabSz="914400">
              <a:lnSpc>
                <a:spcPct val="90000"/>
              </a:lnSpc>
              <a:spcAft>
                <a:spcPts val="600"/>
              </a:spcAft>
              <a:buFont typeface="Arial" panose="020B0604020202020204" pitchFamily="34" charset="0"/>
              <a:buChar char="•"/>
            </a:pPr>
            <a:r>
              <a:rPr lang="en-US" b="0" i="0">
                <a:effectLst/>
              </a:rPr>
              <a:t>Questions</a:t>
            </a:r>
            <a:endParaRPr lang="en-US">
              <a:effectLst/>
            </a:endParaRPr>
          </a:p>
        </p:txBody>
      </p:sp>
      <p:sp>
        <p:nvSpPr>
          <p:cNvPr id="15" name="Rounded Rectangle 14">
            <a:extLst>
              <a:ext uri="{FF2B5EF4-FFF2-40B4-BE49-F238E27FC236}">
                <a16:creationId xmlns:a16="http://schemas.microsoft.com/office/drawing/2014/main" id="{3E3B2C26-B619-483F-93A3-7D7FC3ED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0E5FF40-AF25-0B31-DEF1-7BA38EA608A7}"/>
              </a:ext>
            </a:extLst>
          </p:cNvPr>
          <p:cNvPicPr>
            <a:picLocks noChangeAspect="1"/>
          </p:cNvPicPr>
          <p:nvPr/>
        </p:nvPicPr>
        <p:blipFill>
          <a:blip r:embed="rId3">
            <a:extLst>
              <a:ext uri="{28A0092B-C50C-407E-A947-70E740481C1C}">
                <a14:useLocalDpi xmlns:a14="http://schemas.microsoft.com/office/drawing/2010/main" val="0"/>
              </a:ext>
            </a:extLst>
          </a:blip>
          <a:srcRect l="13094" r="19050" b="1"/>
          <a:stretch>
            <a:fillRect/>
          </a:stretch>
        </p:blipFill>
        <p:spPr>
          <a:xfrm>
            <a:off x="6407004" y="1336566"/>
            <a:ext cx="4683948" cy="4607567"/>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for a hair salon&#10;&#10;Description automatically generated">
            <a:extLst>
              <a:ext uri="{FF2B5EF4-FFF2-40B4-BE49-F238E27FC236}">
                <a16:creationId xmlns:a16="http://schemas.microsoft.com/office/drawing/2014/main" id="{7565BF67-59D5-0F85-A4FD-02FF5A7C6882}"/>
              </a:ext>
            </a:extLst>
          </p:cNvPr>
          <p:cNvPicPr>
            <a:picLocks noChangeAspect="1"/>
          </p:cNvPicPr>
          <p:nvPr/>
        </p:nvPicPr>
        <p:blipFill>
          <a:blip r:embed="rId3" cstate="print">
            <a:alphaModFix amt="30000"/>
            <a:extLst>
              <a:ext uri="{28A0092B-C50C-407E-A947-70E740481C1C}">
                <a14:useLocalDpi xmlns:a14="http://schemas.microsoft.com/office/drawing/2010/main"/>
              </a:ext>
            </a:extLst>
          </a:blip>
          <a:srcRect t="32486" b="11264"/>
          <a:stretch>
            <a:fillRect/>
          </a:stretch>
        </p:blipFill>
        <p:spPr>
          <a:xfrm>
            <a:off x="0" y="10"/>
            <a:ext cx="12191980" cy="6857990"/>
          </a:xfrm>
          <a:prstGeom prst="rect">
            <a:avLst/>
          </a:prstGeom>
        </p:spPr>
      </p:pic>
      <p:sp>
        <p:nvSpPr>
          <p:cNvPr id="4" name="TextBox 3">
            <a:extLst>
              <a:ext uri="{FF2B5EF4-FFF2-40B4-BE49-F238E27FC236}">
                <a16:creationId xmlns:a16="http://schemas.microsoft.com/office/drawing/2014/main" id="{37957E82-7305-647C-4919-676C7AE35DAB}"/>
              </a:ext>
            </a:extLst>
          </p:cNvPr>
          <p:cNvSpPr txBox="1"/>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i="0" cap="all">
                <a:solidFill>
                  <a:schemeClr val="accent3">
                    <a:lumMod val="50000"/>
                  </a:schemeClr>
                </a:solidFill>
                <a:effectLst/>
                <a:latin typeface="+mj-lt"/>
                <a:ea typeface="+mj-ea"/>
                <a:cs typeface="+mj-cs"/>
              </a:rPr>
              <a:t>Introduction</a:t>
            </a:r>
            <a:endParaRPr lang="en-US" sz="4000" cap="all">
              <a:solidFill>
                <a:schemeClr val="accent3">
                  <a:lumMod val="50000"/>
                </a:schemeClr>
              </a:solidFill>
              <a:latin typeface="+mj-lt"/>
              <a:ea typeface="+mj-ea"/>
              <a:cs typeface="+mj-cs"/>
            </a:endParaRPr>
          </a:p>
          <a:p>
            <a:pPr algn="r" defTabSz="914400">
              <a:lnSpc>
                <a:spcPct val="90000"/>
              </a:lnSpc>
              <a:spcBef>
                <a:spcPct val="0"/>
              </a:spcBef>
              <a:spcAft>
                <a:spcPts val="600"/>
              </a:spcAft>
            </a:pPr>
            <a:endParaRPr lang="en-US" sz="4000" b="1" cap="a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201057" y="1621683"/>
            <a:ext cx="12732745" cy="4024125"/>
          </a:xfrm>
        </p:spPr>
        <p:txBody>
          <a:bodyPr vert="horz" lIns="91440" tIns="45720" rIns="91440" bIns="45720" rtlCol="0">
            <a:normAutofit fontScale="25000" lnSpcReduction="20000"/>
          </a:bodyPr>
          <a:lstStyle/>
          <a:p>
            <a:pPr marL="0" indent="0">
              <a:buNone/>
            </a:pPr>
            <a:r>
              <a:rPr lang="en-US" sz="11100" b="1">
                <a:solidFill>
                  <a:schemeClr val="accent3">
                    <a:lumMod val="50000"/>
                  </a:schemeClr>
                </a:solidFill>
              </a:rPr>
              <a:t>Introduce yourself. </a:t>
            </a:r>
          </a:p>
          <a:p>
            <a:pPr marL="0"/>
            <a:endParaRPr lang="en-US" sz="8000"/>
          </a:p>
          <a:p>
            <a:pPr lvl="0"/>
            <a:r>
              <a:rPr lang="en-US" sz="8000"/>
              <a:t>Name: Elena Beatrice Paun</a:t>
            </a:r>
          </a:p>
          <a:p>
            <a:pPr lvl="0"/>
            <a:r>
              <a:rPr lang="en-US" sz="8000"/>
              <a:t>Founder of Elegance Hair Salon</a:t>
            </a:r>
          </a:p>
          <a:p>
            <a:pPr lvl="0"/>
            <a:r>
              <a:rPr lang="en-US" sz="8000"/>
              <a:t>Passionate about the beauty and haircare industry</a:t>
            </a:r>
          </a:p>
          <a:p>
            <a:pPr lvl="0"/>
            <a:r>
              <a:rPr lang="en-US" sz="8000"/>
              <a:t>Committed to providing high-quality and sustainable haircare services</a:t>
            </a:r>
          </a:p>
          <a:p>
            <a:pPr lvl="0"/>
            <a:endParaRPr lang="en-US" sz="3800"/>
          </a:p>
          <a:p>
            <a:pPr marL="0" indent="0">
              <a:buNone/>
            </a:pPr>
            <a:r>
              <a:rPr lang="en-US" sz="12800" b="1">
                <a:solidFill>
                  <a:schemeClr val="accent3">
                    <a:lumMod val="50000"/>
                  </a:schemeClr>
                </a:solidFill>
              </a:rPr>
              <a:t>Purpose of the Presentation</a:t>
            </a:r>
          </a:p>
          <a:p>
            <a:pPr marL="0"/>
            <a:endParaRPr lang="en-US" sz="3800" b="1"/>
          </a:p>
          <a:p>
            <a:pPr lvl="0"/>
            <a:r>
              <a:rPr lang="en-US" sz="8000"/>
              <a:t>Introduce the business concept of Elegance Hair Salon</a:t>
            </a:r>
          </a:p>
          <a:p>
            <a:pPr lvl="0"/>
            <a:r>
              <a:rPr lang="en-US" sz="8000"/>
              <a:t>Explain the legal structure and management team</a:t>
            </a:r>
          </a:p>
          <a:p>
            <a:pPr lvl="0"/>
            <a:r>
              <a:rPr lang="en-US" sz="8000"/>
              <a:t>Present the key findings from the PESTEL analysis</a:t>
            </a:r>
          </a:p>
          <a:p>
            <a:pPr lvl="0"/>
            <a:r>
              <a:rPr lang="en-US" sz="8000"/>
              <a:t>Outline the marketing strategies</a:t>
            </a:r>
          </a:p>
          <a:p>
            <a:pPr lvl="0"/>
            <a:r>
              <a:rPr lang="en-US" sz="8000"/>
              <a:t>Demonstrate the funding requirements and business growth potential</a:t>
            </a:r>
          </a:p>
          <a:p>
            <a:pPr lvl="0"/>
            <a:endParaRPr lang="en-US" sz="100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16EA78-2872-4151-ACDE-85DE92917660}"/>
              </a:ext>
            </a:extLst>
          </p:cNvPr>
          <p:cNvSpPr txBox="1"/>
          <p:nvPr/>
        </p:nvSpPr>
        <p:spPr>
          <a:xfrm>
            <a:off x="-1108498" y="63217"/>
            <a:ext cx="6257291"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i="1" u="sng" cap="all">
                <a:effectLst/>
                <a:latin typeface="+mj-lt"/>
                <a:ea typeface="+mj-ea"/>
                <a:cs typeface="+mj-cs"/>
              </a:rPr>
              <a:t>Overview of the Business Idea</a:t>
            </a:r>
            <a:endParaRPr lang="en-US" sz="4000" b="1" i="1" u="sng" cap="all">
              <a:latin typeface="+mj-lt"/>
              <a:ea typeface="+mj-ea"/>
              <a:cs typeface="+mj-cs"/>
            </a:endParaRPr>
          </a:p>
        </p:txBody>
      </p:sp>
      <p:sp>
        <p:nvSpPr>
          <p:cNvPr id="1055" name="Content Placeholder 2">
            <a:extLst>
              <a:ext uri="{FF2B5EF4-FFF2-40B4-BE49-F238E27FC236}">
                <a16:creationId xmlns:a16="http://schemas.microsoft.com/office/drawing/2014/main" id="{995E1903-7C68-2C6F-2D1E-D8A37D30E636}"/>
              </a:ext>
            </a:extLst>
          </p:cNvPr>
          <p:cNvSpPr>
            <a:spLocks noGrp="1"/>
          </p:cNvSpPr>
          <p:nvPr>
            <p:ph idx="1"/>
          </p:nvPr>
        </p:nvSpPr>
        <p:spPr>
          <a:xfrm>
            <a:off x="0" y="1544855"/>
            <a:ext cx="7335078" cy="4024125"/>
          </a:xfrm>
        </p:spPr>
        <p:txBody>
          <a:bodyPr vert="horz" lIns="91440" tIns="45720" rIns="91440" bIns="45720" rtlCol="0">
            <a:normAutofit fontScale="25000" lnSpcReduction="20000"/>
          </a:bodyPr>
          <a:lstStyle/>
          <a:p>
            <a:pPr marL="0" indent="0">
              <a:buNone/>
            </a:pPr>
            <a:r>
              <a:rPr lang="en-RO" sz="7400" b="0" i="0">
                <a:effectLst/>
                <a:latin typeface="Helvetica" pitchFamily="2" charset="0"/>
              </a:rPr>
              <a:t>Elegance Hair Salon is a modern unisex salon located near Westfield London, offering professional haircare services for women, men and children.</a:t>
            </a:r>
            <a:endParaRPr lang="en-GB" sz="7400" b="0" i="0">
              <a:effectLst/>
              <a:latin typeface="Helvetica" pitchFamily="2" charset="0"/>
            </a:endParaRPr>
          </a:p>
          <a:p>
            <a:pPr marL="0" indent="0">
              <a:buNone/>
            </a:pPr>
            <a:endParaRPr lang="en-RO" sz="7400">
              <a:effectLst/>
              <a:latin typeface="Helvetica" pitchFamily="2" charset="0"/>
            </a:endParaRPr>
          </a:p>
          <a:p>
            <a:pPr marL="0" indent="0">
              <a:buNone/>
            </a:pPr>
            <a:r>
              <a:rPr lang="en-RO" sz="7400" b="0" i="0">
                <a:solidFill>
                  <a:schemeClr val="accent1">
                    <a:lumMod val="50000"/>
                  </a:schemeClr>
                </a:solidFill>
                <a:effectLst/>
                <a:latin typeface="Helvetica" pitchFamily="2" charset="0"/>
              </a:rPr>
              <a:t>Services</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﻿﻿Haircuts &amp; Styling</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﻿﻿Hair Colouring</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﻿﻿Balayage &amp; Highlights</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﻿﻿Hair Treatments</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﻿﻿Beard Grooming</a:t>
            </a:r>
            <a:endParaRPr lang="en-RO" sz="7400">
              <a:solidFill>
                <a:schemeClr val="accent1">
                  <a:lumMod val="50000"/>
                </a:schemeClr>
              </a:solidFill>
              <a:effectLst/>
              <a:latin typeface="Helvetica" pitchFamily="2" charset="0"/>
            </a:endParaRPr>
          </a:p>
          <a:p>
            <a:pPr lvl="0"/>
            <a:r>
              <a:rPr lang="en-RO" sz="7400" b="0" i="0">
                <a:solidFill>
                  <a:schemeClr val="accent1">
                    <a:lumMod val="50000"/>
                  </a:schemeClr>
                </a:solidFill>
                <a:effectLst/>
                <a:latin typeface="Helvetica" pitchFamily="2" charset="0"/>
              </a:rPr>
              <a:t>﻿﻿Eco-friendly Haircare Products</a:t>
            </a:r>
            <a:endParaRPr lang="en-RO" sz="7400">
              <a:solidFill>
                <a:schemeClr val="accent1">
                  <a:lumMod val="50000"/>
                </a:schemeClr>
              </a:solidFill>
              <a:effectLst/>
              <a:latin typeface="Helvetica" pitchFamily="2" charset="0"/>
            </a:endParaRPr>
          </a:p>
          <a:p>
            <a:pPr marL="0" indent="0" algn="ctr">
              <a:buNone/>
            </a:pPr>
            <a:r>
              <a:rPr lang="en-RO" sz="7400" b="0" i="0">
                <a:solidFill>
                  <a:srgbClr val="00B050"/>
                </a:solidFill>
                <a:effectLst/>
                <a:latin typeface="Helvetica" pitchFamily="2" charset="0"/>
              </a:rPr>
              <a:t>Unique Selling Points</a:t>
            </a:r>
            <a:endParaRPr lang="en-RO" sz="7400">
              <a:solidFill>
                <a:srgbClr val="00B050"/>
              </a:solidFill>
              <a:effectLst/>
              <a:latin typeface="Helvetica" pitchFamily="2" charset="0"/>
            </a:endParaRPr>
          </a:p>
          <a:p>
            <a:pPr lvl="0" algn="ctr"/>
            <a:r>
              <a:rPr lang="en-RO" sz="7400" b="0" i="0">
                <a:solidFill>
                  <a:srgbClr val="00B050"/>
                </a:solidFill>
                <a:effectLst/>
                <a:latin typeface="Helvetica" pitchFamily="2" charset="0"/>
              </a:rPr>
              <a:t>﻿﻿Eco-friendly and cruelty-free products</a:t>
            </a:r>
            <a:endParaRPr lang="en-RO" sz="7400">
              <a:solidFill>
                <a:srgbClr val="00B050"/>
              </a:solidFill>
              <a:effectLst/>
              <a:latin typeface="Helvetica" pitchFamily="2" charset="0"/>
            </a:endParaRPr>
          </a:p>
          <a:p>
            <a:pPr lvl="0" algn="ctr"/>
            <a:r>
              <a:rPr lang="en-RO" sz="7400" b="0" i="0">
                <a:solidFill>
                  <a:srgbClr val="00B050"/>
                </a:solidFill>
                <a:effectLst/>
                <a:latin typeface="Helvetica" pitchFamily="2" charset="0"/>
              </a:rPr>
              <a:t>﻿﻿Affordable pricing</a:t>
            </a:r>
            <a:endParaRPr lang="en-RO" sz="7400">
              <a:solidFill>
                <a:srgbClr val="00B050"/>
              </a:solidFill>
              <a:effectLst/>
              <a:latin typeface="Helvetica" pitchFamily="2" charset="0"/>
            </a:endParaRPr>
          </a:p>
          <a:p>
            <a:pPr lvl="0" algn="ctr"/>
            <a:r>
              <a:rPr lang="en-RO" sz="7400" b="0" i="0">
                <a:solidFill>
                  <a:srgbClr val="00B050"/>
                </a:solidFill>
                <a:effectLst/>
                <a:latin typeface="Helvetica" pitchFamily="2" charset="0"/>
              </a:rPr>
              <a:t>﻿﻿Personalised customer service</a:t>
            </a:r>
            <a:endParaRPr lang="en-RO" sz="7400">
              <a:solidFill>
                <a:srgbClr val="00B050"/>
              </a:solidFill>
              <a:effectLst/>
              <a:latin typeface="Helvetica" pitchFamily="2" charset="0"/>
            </a:endParaRPr>
          </a:p>
          <a:p>
            <a:pPr lvl="0" algn="ctr"/>
            <a:r>
              <a:rPr lang="en-RO" sz="7400" b="0" i="0">
                <a:solidFill>
                  <a:srgbClr val="00B050"/>
                </a:solidFill>
                <a:effectLst/>
                <a:latin typeface="Helvetica" pitchFamily="2" charset="0"/>
              </a:rPr>
              <a:t>﻿﻿Prime location near Westfield London</a:t>
            </a:r>
            <a:endParaRPr lang="en-RO" sz="7400">
              <a:solidFill>
                <a:srgbClr val="00B050"/>
              </a:solidFill>
              <a:effectLst/>
              <a:latin typeface="Helvetica" pitchFamily="2" charset="0"/>
            </a:endParaRPr>
          </a:p>
          <a:p>
            <a:pPr lvl="0" algn="ctr"/>
            <a:r>
              <a:rPr lang="en-RO" sz="7400" b="0" i="0">
                <a:solidFill>
                  <a:srgbClr val="00B050"/>
                </a:solidFill>
                <a:effectLst/>
                <a:latin typeface="Helvetica" pitchFamily="2" charset="0"/>
              </a:rPr>
              <a:t>﻿﻿Student and senior discounts</a:t>
            </a:r>
            <a:endParaRPr lang="en-RO" sz="7400">
              <a:solidFill>
                <a:srgbClr val="00B050"/>
              </a:solidFill>
              <a:effectLst/>
              <a:latin typeface="Helvetica" pitchFamily="2" charset="0"/>
            </a:endParaRPr>
          </a:p>
          <a:p>
            <a:endParaRPr lang="en-US"/>
          </a:p>
        </p:txBody>
      </p:sp>
      <p:sp useBgFill="1">
        <p:nvSpPr>
          <p:cNvPr id="1056" name="Rectangle 103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legant Hair Salon and SPA - 1711 York Rd, Lutherville, MD 21093 | Fresha">
            <a:extLst>
              <a:ext uri="{FF2B5EF4-FFF2-40B4-BE49-F238E27FC236}">
                <a16:creationId xmlns:a16="http://schemas.microsoft.com/office/drawing/2014/main" id="{DB7AD7A8-7528-68C4-5C8C-E7E45D2F0C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772" r="16312" b="1"/>
          <a:stretch>
            <a:fillRect/>
          </a:stretch>
        </p:blipFill>
        <p:spPr bwMode="auto">
          <a:xfrm>
            <a:off x="7519410" y="11"/>
            <a:ext cx="4672584" cy="68579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6232D5-12D2-5957-BBD4-5A8B1EA6AA01}"/>
              </a:ext>
            </a:extLst>
          </p:cNvPr>
          <p:cNvSpPr txBox="1"/>
          <p:nvPr/>
        </p:nvSpPr>
        <p:spPr>
          <a:xfrm>
            <a:off x="7188734" y="5012675"/>
            <a:ext cx="2371351" cy="369332"/>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08A5CF2F-9974-DFD8-183B-73C78C2CAC36}"/>
              </a:ext>
            </a:extLst>
          </p:cNvPr>
          <p:cNvSpPr txBox="1"/>
          <p:nvPr/>
        </p:nvSpPr>
        <p:spPr>
          <a:xfrm>
            <a:off x="3877987" y="2148533"/>
            <a:ext cx="3558754" cy="2585323"/>
          </a:xfrm>
          <a:prstGeom prst="rect">
            <a:avLst/>
          </a:prstGeom>
          <a:noFill/>
        </p:spPr>
        <p:txBody>
          <a:bodyPr wrap="square" rtlCol="0">
            <a:spAutoFit/>
          </a:bodyPr>
          <a:lstStyle/>
          <a:p>
            <a:pPr algn="l"/>
            <a:r>
              <a:rPr lang="en-GB" i="0">
                <a:solidFill>
                  <a:schemeClr val="accent2">
                    <a:lumMod val="75000"/>
                  </a:schemeClr>
                </a:solidFill>
                <a:effectLst/>
                <a:latin typeface="Helvetica" panose="020B0604020202020204" pitchFamily="34" charset="0"/>
                <a:cs typeface="Helvetica" panose="020B0604020202020204" pitchFamily="34" charset="0"/>
              </a:rPr>
              <a:t>Market Need</a:t>
            </a:r>
          </a:p>
          <a:p>
            <a:pPr marL="285750" indent="-285750" algn="l">
              <a:buFont typeface="Arial" panose="020B0604020202020204" pitchFamily="34" charset="0"/>
              <a:buChar char="•"/>
            </a:pPr>
            <a:r>
              <a:rPr lang="en-GB" b="0" i="0">
                <a:solidFill>
                  <a:schemeClr val="accent2">
                    <a:lumMod val="75000"/>
                  </a:schemeClr>
                </a:solidFill>
                <a:effectLst/>
                <a:latin typeface="inherit"/>
              </a:rPr>
              <a:t>Growing demand for sustainable beauty services</a:t>
            </a:r>
            <a:endParaRPr lang="en-GB" b="0" i="0">
              <a:solidFill>
                <a:schemeClr val="accent2">
                  <a:lumMod val="75000"/>
                </a:schemeClr>
              </a:solidFill>
              <a:effectLst/>
              <a:latin typeface="Times New Roman" panose="02020603050405020304" pitchFamily="18" charset="0"/>
            </a:endParaRPr>
          </a:p>
          <a:p>
            <a:pPr marL="285750" indent="-285750" algn="l">
              <a:buFont typeface="Arial" panose="020B0604020202020204" pitchFamily="34" charset="0"/>
              <a:buChar char="•"/>
            </a:pPr>
            <a:r>
              <a:rPr lang="en-GB" b="0" i="0">
                <a:solidFill>
                  <a:schemeClr val="accent2">
                    <a:lumMod val="75000"/>
                  </a:schemeClr>
                </a:solidFill>
                <a:effectLst/>
                <a:latin typeface="inherit"/>
              </a:rPr>
              <a:t>Customers seeking affordable, high-quality haircare</a:t>
            </a:r>
            <a:endParaRPr lang="en-GB" b="0" i="0">
              <a:solidFill>
                <a:schemeClr val="accent2">
                  <a:lumMod val="75000"/>
                </a:schemeClr>
              </a:solidFill>
              <a:effectLst/>
              <a:latin typeface="Times New Roman" panose="02020603050405020304" pitchFamily="18" charset="0"/>
            </a:endParaRPr>
          </a:p>
          <a:p>
            <a:pPr marL="285750" indent="-285750" algn="l">
              <a:buFont typeface="Arial" panose="020B0604020202020204" pitchFamily="34" charset="0"/>
              <a:buChar char="•"/>
            </a:pPr>
            <a:r>
              <a:rPr lang="en-GB" b="0" i="0">
                <a:solidFill>
                  <a:schemeClr val="accent2">
                    <a:lumMod val="75000"/>
                  </a:schemeClr>
                </a:solidFill>
                <a:effectLst/>
                <a:latin typeface="inherit"/>
              </a:rPr>
              <a:t>Convenient location for local residents and shoppers</a:t>
            </a:r>
            <a:endParaRPr lang="en-GB" b="0" i="0">
              <a:solidFill>
                <a:schemeClr val="accent2">
                  <a:lumMod val="75000"/>
                </a:schemeClr>
              </a:solidFill>
              <a:effectLst/>
              <a:latin typeface="Times New Roman" panose="02020603050405020304" pitchFamily="18" charset="0"/>
            </a:endParaRPr>
          </a:p>
          <a:p>
            <a:r>
              <a:rPr lang="en-GB"/>
              <a:t> </a:t>
            </a:r>
          </a:p>
          <a:p>
            <a:endParaRPr lang="en-GB"/>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681264" y="1714953"/>
            <a:ext cx="10515600" cy="4739767"/>
          </a:xfrm>
        </p:spPr>
        <p:txBody>
          <a:bodyPr>
            <a:normAutofit/>
          </a:bodyPr>
          <a:lstStyle/>
          <a:p>
            <a:endParaRPr lang="en-GB" b="1">
              <a:latin typeface="Calibri" panose="020F0502020204030204" pitchFamily="34" charset="0"/>
            </a:endParaRPr>
          </a:p>
          <a:p>
            <a:pPr marL="0" indent="0" algn="l">
              <a:buNone/>
            </a:pPr>
            <a:r>
              <a:rPr lang="en-GB" b="1" i="0">
                <a:solidFill>
                  <a:srgbClr val="242424"/>
                </a:solidFill>
                <a:effectLst/>
                <a:latin typeface="Calibri" panose="020F0502020204030204" pitchFamily="34" charset="0"/>
              </a:rPr>
              <a:t>Legal Structure</a:t>
            </a:r>
          </a:p>
          <a:p>
            <a:pPr marL="0" indent="0" algn="l">
              <a:buNone/>
            </a:pPr>
            <a:r>
              <a:rPr lang="en-GB" b="1" i="0">
                <a:solidFill>
                  <a:srgbClr val="242424"/>
                </a:solidFill>
                <a:effectLst/>
                <a:latin typeface="Calibri" panose="020F0502020204030204" pitchFamily="34" charset="0"/>
              </a:rPr>
              <a:t>Private Limited Company (Ltd)</a:t>
            </a:r>
          </a:p>
          <a:p>
            <a:pPr marL="0" indent="0" algn="l">
              <a:buNone/>
            </a:pPr>
            <a:r>
              <a:rPr lang="en-GB" b="1" i="0">
                <a:solidFill>
                  <a:srgbClr val="242424"/>
                </a:solidFill>
                <a:effectLst/>
                <a:latin typeface="Calibri" panose="020F0502020204030204" pitchFamily="34" charset="0"/>
              </a:rPr>
              <a:t>Why a Limited Company?</a:t>
            </a:r>
          </a:p>
          <a:p>
            <a:pPr marL="0" indent="0" algn="l">
              <a:buNone/>
            </a:pPr>
            <a:endParaRPr lang="en-GB" b="1" i="0">
              <a:solidFill>
                <a:srgbClr val="242424"/>
              </a:solidFill>
              <a:effectLst/>
              <a:latin typeface="Calibri" panose="020F0502020204030204" pitchFamily="34" charset="0"/>
            </a:endParaRPr>
          </a:p>
          <a:p>
            <a:pPr algn="l">
              <a:buFont typeface="Arial" panose="020B0604020202020204" pitchFamily="34" charset="0"/>
              <a:buChar char="•"/>
            </a:pPr>
            <a:r>
              <a:rPr lang="en-GB" b="0" i="0">
                <a:solidFill>
                  <a:srgbClr val="242424"/>
                </a:solidFill>
                <a:effectLst/>
                <a:latin typeface="inherit"/>
              </a:rPr>
              <a:t>Protects the owner’s personal assets</a:t>
            </a:r>
            <a:endParaRPr lang="en-GB" b="0" i="0">
              <a:solidFill>
                <a:srgbClr val="242424"/>
              </a:solidFill>
              <a:effectLst/>
              <a:latin typeface="Times New Roman" panose="02020603050405020304" pitchFamily="18" charset="0"/>
            </a:endParaRPr>
          </a:p>
          <a:p>
            <a:pPr algn="l">
              <a:buFont typeface="Arial" panose="020B0604020202020204" pitchFamily="34" charset="0"/>
              <a:buChar char="•"/>
            </a:pPr>
            <a:r>
              <a:rPr lang="en-GB" b="0" i="0">
                <a:solidFill>
                  <a:srgbClr val="242424"/>
                </a:solidFill>
                <a:effectLst/>
                <a:latin typeface="inherit"/>
              </a:rPr>
              <a:t>Creates a professional business image</a:t>
            </a:r>
            <a:endParaRPr lang="en-GB" b="0" i="0">
              <a:solidFill>
                <a:srgbClr val="242424"/>
              </a:solidFill>
              <a:effectLst/>
              <a:latin typeface="Times New Roman" panose="02020603050405020304" pitchFamily="18" charset="0"/>
            </a:endParaRPr>
          </a:p>
          <a:p>
            <a:pPr algn="l">
              <a:buFont typeface="Arial" panose="020B0604020202020204" pitchFamily="34" charset="0"/>
              <a:buChar char="•"/>
            </a:pPr>
            <a:r>
              <a:rPr lang="en-GB" b="0" i="0">
                <a:solidFill>
                  <a:srgbClr val="242424"/>
                </a:solidFill>
                <a:effectLst/>
                <a:latin typeface="inherit"/>
              </a:rPr>
              <a:t>Easier access to finance</a:t>
            </a:r>
            <a:endParaRPr lang="en-GB" b="0" i="0">
              <a:solidFill>
                <a:srgbClr val="242424"/>
              </a:solidFill>
              <a:effectLst/>
              <a:latin typeface="Times New Roman" panose="02020603050405020304" pitchFamily="18" charset="0"/>
            </a:endParaRPr>
          </a:p>
          <a:p>
            <a:pPr algn="l">
              <a:buFont typeface="Arial" panose="020B0604020202020204" pitchFamily="34" charset="0"/>
              <a:buChar char="•"/>
            </a:pPr>
            <a:r>
              <a:rPr lang="en-GB" b="0" i="0">
                <a:solidFill>
                  <a:srgbClr val="242424"/>
                </a:solidFill>
                <a:effectLst/>
                <a:latin typeface="inherit"/>
              </a:rPr>
              <a:t>Supports future business growth</a:t>
            </a:r>
            <a:endParaRPr lang="en-GB" b="0" i="0">
              <a:solidFill>
                <a:srgbClr val="242424"/>
              </a:solidFill>
              <a:effectLst/>
              <a:latin typeface="Times New Roman" panose="02020603050405020304" pitchFamily="18" charset="0"/>
            </a:endParaRPr>
          </a:p>
          <a:p>
            <a:pPr marL="0" indent="0">
              <a:buNone/>
            </a:pPr>
            <a:br>
              <a:rPr lang="en-GB"/>
            </a:br>
            <a:endParaRPr lang="en-GB"/>
          </a:p>
          <a:p>
            <a:endParaRPr lang="en-GB"/>
          </a:p>
        </p:txBody>
      </p:sp>
      <p:sp>
        <p:nvSpPr>
          <p:cNvPr id="4" name="TextBox 3">
            <a:extLst>
              <a:ext uri="{FF2B5EF4-FFF2-40B4-BE49-F238E27FC236}">
                <a16:creationId xmlns:a16="http://schemas.microsoft.com/office/drawing/2014/main" id="{B64F5224-38DF-9A0E-ED62-37C8785B3FBD}"/>
              </a:ext>
            </a:extLst>
          </p:cNvPr>
          <p:cNvSpPr txBox="1"/>
          <p:nvPr/>
        </p:nvSpPr>
        <p:spPr>
          <a:xfrm>
            <a:off x="3943501" y="686218"/>
            <a:ext cx="11030712" cy="1077218"/>
          </a:xfrm>
          <a:prstGeom prst="rect">
            <a:avLst/>
          </a:prstGeom>
          <a:noFill/>
        </p:spPr>
        <p:txBody>
          <a:bodyPr wrap="square" lIns="91440" tIns="45720" rIns="91440" bIns="45720" rtlCol="0" anchor="t">
            <a:spAutoFit/>
          </a:bodyPr>
          <a:lstStyle/>
          <a:p>
            <a:r>
              <a:rPr lang="en-GB" sz="3200" b="1" i="1"/>
              <a:t> </a:t>
            </a:r>
            <a:r>
              <a:rPr lang="en-GB" sz="3200" b="1" i="1" u="sng"/>
              <a:t>Legal Format and Management Structure</a:t>
            </a:r>
          </a:p>
          <a:p>
            <a:endParaRPr lang="en-GB" sz="3200" b="1" i="1"/>
          </a:p>
        </p:txBody>
      </p:sp>
      <p:sp>
        <p:nvSpPr>
          <p:cNvPr id="8" name="Rectangle: Rounded Corners 7">
            <a:extLst>
              <a:ext uri="{FF2B5EF4-FFF2-40B4-BE49-F238E27FC236}">
                <a16:creationId xmlns:a16="http://schemas.microsoft.com/office/drawing/2014/main" id="{C9FED842-A582-F9DF-D745-D7ACD691B4FE}"/>
              </a:ext>
            </a:extLst>
          </p:cNvPr>
          <p:cNvSpPr/>
          <p:nvPr/>
        </p:nvSpPr>
        <p:spPr>
          <a:xfrm>
            <a:off x="7755875" y="2033399"/>
            <a:ext cx="2522862" cy="5508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Owner/ Salon Manager</a:t>
            </a:r>
          </a:p>
        </p:txBody>
      </p:sp>
      <p:sp>
        <p:nvSpPr>
          <p:cNvPr id="10" name="Rectangle: Rounded Corners 9">
            <a:extLst>
              <a:ext uri="{FF2B5EF4-FFF2-40B4-BE49-F238E27FC236}">
                <a16:creationId xmlns:a16="http://schemas.microsoft.com/office/drawing/2014/main" id="{C4D69A17-377C-6FC0-EC1C-AA834BA4073D}"/>
              </a:ext>
            </a:extLst>
          </p:cNvPr>
          <p:cNvSpPr/>
          <p:nvPr/>
        </p:nvSpPr>
        <p:spPr>
          <a:xfrm>
            <a:off x="7755875" y="3429847"/>
            <a:ext cx="2522862" cy="5508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Receptionist</a:t>
            </a:r>
          </a:p>
        </p:txBody>
      </p:sp>
      <p:sp>
        <p:nvSpPr>
          <p:cNvPr id="11" name="Rectangle: Rounded Corners 10">
            <a:extLst>
              <a:ext uri="{FF2B5EF4-FFF2-40B4-BE49-F238E27FC236}">
                <a16:creationId xmlns:a16="http://schemas.microsoft.com/office/drawing/2014/main" id="{0133674C-3058-BBA1-9050-84A217E1CCC1}"/>
              </a:ext>
            </a:extLst>
          </p:cNvPr>
          <p:cNvSpPr/>
          <p:nvPr/>
        </p:nvSpPr>
        <p:spPr>
          <a:xfrm>
            <a:off x="7719589" y="4745471"/>
            <a:ext cx="2522862" cy="5508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Professional Hair Stylists</a:t>
            </a:r>
          </a:p>
        </p:txBody>
      </p:sp>
      <p:sp>
        <p:nvSpPr>
          <p:cNvPr id="12" name="Arrow: Down 11">
            <a:extLst>
              <a:ext uri="{FF2B5EF4-FFF2-40B4-BE49-F238E27FC236}">
                <a16:creationId xmlns:a16="http://schemas.microsoft.com/office/drawing/2014/main" id="{EB8ECB88-D5FA-F3D9-0DDC-9595D6D641B4}"/>
              </a:ext>
            </a:extLst>
          </p:cNvPr>
          <p:cNvSpPr/>
          <p:nvPr/>
        </p:nvSpPr>
        <p:spPr>
          <a:xfrm>
            <a:off x="8827746" y="2949131"/>
            <a:ext cx="363557" cy="25835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2C3B3DE6-2B8C-281D-79E3-6002A658DACE}"/>
              </a:ext>
            </a:extLst>
          </p:cNvPr>
          <p:cNvSpPr/>
          <p:nvPr/>
        </p:nvSpPr>
        <p:spPr>
          <a:xfrm>
            <a:off x="8791984" y="4307001"/>
            <a:ext cx="363557" cy="25835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7" name="Rectangle: Rounded Corners 6">
            <a:extLst>
              <a:ext uri="{FF2B5EF4-FFF2-40B4-BE49-F238E27FC236}">
                <a16:creationId xmlns:a16="http://schemas.microsoft.com/office/drawing/2014/main" id="{7E27D7C9-804D-41BA-5803-576F7F35DBFC}"/>
              </a:ext>
            </a:extLst>
          </p:cNvPr>
          <p:cNvSpPr/>
          <p:nvPr/>
        </p:nvSpPr>
        <p:spPr>
          <a:xfrm>
            <a:off x="4895620" y="1277173"/>
            <a:ext cx="2291509" cy="7623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5E7D73E4-6426-3F0A-5F57-693A5AE132D0}"/>
              </a:ext>
            </a:extLst>
          </p:cNvPr>
          <p:cNvSpPr/>
          <p:nvPr/>
        </p:nvSpPr>
        <p:spPr>
          <a:xfrm>
            <a:off x="2183005" y="2249262"/>
            <a:ext cx="2483370" cy="157541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600" b="1" i="0">
                <a:solidFill>
                  <a:srgbClr val="242424"/>
                </a:solidFill>
                <a:effectLst/>
                <a:latin typeface="TimesNewRomanPS-BoldMT"/>
              </a:rPr>
              <a:t>Economic</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Rising inflation increases operating costs</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Customers expect value for money</a:t>
            </a:r>
            <a:endParaRPr lang="en-GB" sz="1600" b="0" i="0">
              <a:solidFill>
                <a:srgbClr val="242424"/>
              </a:solidFill>
              <a:effectLst/>
              <a:latin typeface="Times New Roman" panose="02020603050405020304" pitchFamily="18" charset="0"/>
            </a:endParaRPr>
          </a:p>
        </p:txBody>
      </p:sp>
      <p:sp>
        <p:nvSpPr>
          <p:cNvPr id="9" name="Rectangle: Rounded Corners 8">
            <a:extLst>
              <a:ext uri="{FF2B5EF4-FFF2-40B4-BE49-F238E27FC236}">
                <a16:creationId xmlns:a16="http://schemas.microsoft.com/office/drawing/2014/main" id="{DE25F7D0-90D8-B279-A656-966FBE989576}"/>
              </a:ext>
            </a:extLst>
          </p:cNvPr>
          <p:cNvSpPr/>
          <p:nvPr/>
        </p:nvSpPr>
        <p:spPr>
          <a:xfrm>
            <a:off x="4977991" y="2281434"/>
            <a:ext cx="2394792" cy="14188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400" b="1" i="0">
                <a:solidFill>
                  <a:srgbClr val="242424"/>
                </a:solidFill>
                <a:effectLst/>
                <a:latin typeface="TimesNewRomanPS-BoldMT"/>
              </a:rPr>
              <a:t>Social</a:t>
            </a:r>
            <a:endParaRPr lang="en-GB" sz="14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400" b="0" i="0">
                <a:solidFill>
                  <a:srgbClr val="242424"/>
                </a:solidFill>
                <a:effectLst/>
                <a:latin typeface="inherit"/>
              </a:rPr>
              <a:t>Increasing demand for sustainable beauty services</a:t>
            </a:r>
            <a:endParaRPr lang="en-GB" sz="14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400" b="0" i="0">
                <a:solidFill>
                  <a:srgbClr val="242424"/>
                </a:solidFill>
                <a:effectLst/>
                <a:latin typeface="inherit"/>
              </a:rPr>
              <a:t>Customers value personalised experiences</a:t>
            </a:r>
            <a:endParaRPr lang="en-GB" sz="1400" b="0" i="0">
              <a:solidFill>
                <a:srgbClr val="242424"/>
              </a:solidFill>
              <a:effectLst/>
              <a:latin typeface="Times New Roman" panose="02020603050405020304" pitchFamily="18" charset="0"/>
            </a:endParaRPr>
          </a:p>
        </p:txBody>
      </p:sp>
      <p:sp>
        <p:nvSpPr>
          <p:cNvPr id="11" name="Rectangle: Rounded Corners 10">
            <a:extLst>
              <a:ext uri="{FF2B5EF4-FFF2-40B4-BE49-F238E27FC236}">
                <a16:creationId xmlns:a16="http://schemas.microsoft.com/office/drawing/2014/main" id="{4416F343-3FA0-496B-846E-F5DBBC1F0C3B}"/>
              </a:ext>
            </a:extLst>
          </p:cNvPr>
          <p:cNvSpPr/>
          <p:nvPr/>
        </p:nvSpPr>
        <p:spPr>
          <a:xfrm>
            <a:off x="7529242" y="2334563"/>
            <a:ext cx="2606276" cy="12978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600" b="1" i="0">
                <a:solidFill>
                  <a:srgbClr val="242424"/>
                </a:solidFill>
                <a:effectLst/>
                <a:latin typeface="TimesNewRomanPS-BoldMT"/>
              </a:rPr>
              <a:t>Technological</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Online booking systems</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Digital payments</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Social media marketing</a:t>
            </a:r>
            <a:endParaRPr lang="en-GB" sz="1600" b="0" i="0">
              <a:solidFill>
                <a:srgbClr val="242424"/>
              </a:solidFill>
              <a:effectLst/>
              <a:latin typeface="Times New Roman" panose="02020603050405020304" pitchFamily="18" charset="0"/>
            </a:endParaRPr>
          </a:p>
          <a:p>
            <a:pPr algn="ctr"/>
            <a:endParaRPr lang="en-GB"/>
          </a:p>
        </p:txBody>
      </p:sp>
      <p:sp>
        <p:nvSpPr>
          <p:cNvPr id="12" name="Rectangle: Rounded Corners 11">
            <a:extLst>
              <a:ext uri="{FF2B5EF4-FFF2-40B4-BE49-F238E27FC236}">
                <a16:creationId xmlns:a16="http://schemas.microsoft.com/office/drawing/2014/main" id="{DC76FA6C-D534-AAC5-DDAC-4C9EE184E131}"/>
              </a:ext>
            </a:extLst>
          </p:cNvPr>
          <p:cNvSpPr/>
          <p:nvPr/>
        </p:nvSpPr>
        <p:spPr>
          <a:xfrm>
            <a:off x="2395183" y="4098246"/>
            <a:ext cx="2291509" cy="11169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b="1" i="0">
                <a:solidFill>
                  <a:srgbClr val="242424"/>
                </a:solidFill>
                <a:effectLst/>
                <a:latin typeface="TimesNewRomanPS-BoldMT"/>
              </a:rPr>
              <a:t>Business Strategy</a:t>
            </a:r>
            <a:endParaRPr lang="en-GB" b="0" i="0">
              <a:solidFill>
                <a:srgbClr val="242424"/>
              </a:solidFill>
              <a:effectLst/>
              <a:latin typeface="Times New Roman" panose="02020603050405020304" pitchFamily="18" charset="0"/>
            </a:endParaRPr>
          </a:p>
          <a:p>
            <a:pPr algn="l">
              <a:buFont typeface="Arial" panose="020B0604020202020204" pitchFamily="34" charset="0"/>
              <a:buChar char="•"/>
            </a:pPr>
            <a:r>
              <a:rPr lang="en-GB" b="0" i="0">
                <a:solidFill>
                  <a:srgbClr val="242424"/>
                </a:solidFill>
                <a:effectLst/>
                <a:latin typeface="inherit"/>
              </a:rPr>
              <a:t>Competitive pricing</a:t>
            </a:r>
            <a:endParaRPr lang="en-GB" b="0" i="0">
              <a:solidFill>
                <a:srgbClr val="242424"/>
              </a:solidFill>
              <a:effectLst/>
              <a:latin typeface="Times New Roman" panose="02020603050405020304" pitchFamily="18" charset="0"/>
            </a:endParaRPr>
          </a:p>
          <a:p>
            <a:pPr algn="l">
              <a:buFont typeface="Arial" panose="020B0604020202020204" pitchFamily="34" charset="0"/>
              <a:buChar char="•"/>
            </a:pPr>
            <a:r>
              <a:rPr lang="en-GB" b="0" i="0">
                <a:solidFill>
                  <a:srgbClr val="242424"/>
                </a:solidFill>
                <a:effectLst/>
                <a:latin typeface="inherit"/>
              </a:rPr>
              <a:t>Loyalty rewards</a:t>
            </a:r>
            <a:endParaRPr lang="en-GB" b="0" i="0">
              <a:solidFill>
                <a:srgbClr val="242424"/>
              </a:solidFill>
              <a:effectLst/>
              <a:latin typeface="Times New Roman" panose="02020603050405020304" pitchFamily="18" charset="0"/>
            </a:endParaRPr>
          </a:p>
        </p:txBody>
      </p:sp>
      <p:sp>
        <p:nvSpPr>
          <p:cNvPr id="13" name="Rectangle: Rounded Corners 12">
            <a:extLst>
              <a:ext uri="{FF2B5EF4-FFF2-40B4-BE49-F238E27FC236}">
                <a16:creationId xmlns:a16="http://schemas.microsoft.com/office/drawing/2014/main" id="{6A56A1E5-3153-42EC-AC86-3F7DE9CD29D4}"/>
              </a:ext>
            </a:extLst>
          </p:cNvPr>
          <p:cNvSpPr/>
          <p:nvPr/>
        </p:nvSpPr>
        <p:spPr>
          <a:xfrm>
            <a:off x="4902501" y="3983721"/>
            <a:ext cx="2482928" cy="12315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600" b="1" i="0">
                <a:solidFill>
                  <a:srgbClr val="242424"/>
                </a:solidFill>
                <a:effectLst/>
                <a:latin typeface="TimesNewRomanPS-BoldMT"/>
              </a:rPr>
              <a:t>Business Strategy</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Eco-friendly products</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Excellent customer </a:t>
            </a:r>
            <a:r>
              <a:rPr lang="en-GB" b="0" i="0">
                <a:solidFill>
                  <a:srgbClr val="242424"/>
                </a:solidFill>
                <a:effectLst/>
                <a:latin typeface="inherit"/>
              </a:rPr>
              <a:t>service</a:t>
            </a:r>
            <a:endParaRPr lang="en-GB" b="0" i="0">
              <a:solidFill>
                <a:srgbClr val="242424"/>
              </a:solidFill>
              <a:effectLst/>
              <a:latin typeface="Times New Roman" panose="02020603050405020304" pitchFamily="18" charset="0"/>
            </a:endParaRPr>
          </a:p>
        </p:txBody>
      </p:sp>
      <p:sp>
        <p:nvSpPr>
          <p:cNvPr id="14" name="Rectangle: Rounded Corners 13">
            <a:extLst>
              <a:ext uri="{FF2B5EF4-FFF2-40B4-BE49-F238E27FC236}">
                <a16:creationId xmlns:a16="http://schemas.microsoft.com/office/drawing/2014/main" id="{916C8433-F5F1-7103-D1E8-2BDF82CE5778}"/>
              </a:ext>
            </a:extLst>
          </p:cNvPr>
          <p:cNvSpPr/>
          <p:nvPr/>
        </p:nvSpPr>
        <p:spPr>
          <a:xfrm>
            <a:off x="7642801" y="3916616"/>
            <a:ext cx="2291509" cy="12978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600" b="1" i="0">
                <a:solidFill>
                  <a:srgbClr val="242424"/>
                </a:solidFill>
                <a:effectLst/>
                <a:latin typeface="TimesNewRomanPS-BoldMT"/>
              </a:rPr>
              <a:t>Business Strategy</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Online appointments</a:t>
            </a:r>
            <a:endParaRPr lang="en-GB" sz="16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600" b="0" i="0">
                <a:solidFill>
                  <a:srgbClr val="242424"/>
                </a:solidFill>
                <a:effectLst/>
                <a:latin typeface="inherit"/>
              </a:rPr>
              <a:t>Active social media presence</a:t>
            </a:r>
            <a:endParaRPr lang="en-GB" sz="1600" b="0" i="0">
              <a:solidFill>
                <a:srgbClr val="242424"/>
              </a:solidFill>
              <a:effectLst/>
              <a:latin typeface="Times New Roman" panose="02020603050405020304" pitchFamily="18" charset="0"/>
            </a:endParaRPr>
          </a:p>
        </p:txBody>
      </p:sp>
      <p:sp>
        <p:nvSpPr>
          <p:cNvPr id="15" name="Rectangle 1">
            <a:extLst>
              <a:ext uri="{FF2B5EF4-FFF2-40B4-BE49-F238E27FC236}">
                <a16:creationId xmlns:a16="http://schemas.microsoft.com/office/drawing/2014/main" id="{9029CC94-672E-D6E4-CD91-C643F227A4D1}"/>
              </a:ext>
            </a:extLst>
          </p:cNvPr>
          <p:cNvSpPr>
            <a:spLocks noChangeArrowheads="1"/>
          </p:cNvSpPr>
          <p:nvPr/>
        </p:nvSpPr>
        <p:spPr bwMode="auto">
          <a:xfrm>
            <a:off x="5398959" y="1335190"/>
            <a:ext cx="189443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Arial" panose="020B0604020202020204" pitchFamily="34" charset="0"/>
                <a:ea typeface="TimesNewRomanPS-BoldMT"/>
              </a:rPr>
              <a:t>PESTEL analysis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Arrow: Down 15">
            <a:extLst>
              <a:ext uri="{FF2B5EF4-FFF2-40B4-BE49-F238E27FC236}">
                <a16:creationId xmlns:a16="http://schemas.microsoft.com/office/drawing/2014/main" id="{03F75514-6CC0-1968-FD5A-3D4B41CCC036}"/>
              </a:ext>
            </a:extLst>
          </p:cNvPr>
          <p:cNvSpPr/>
          <p:nvPr/>
        </p:nvSpPr>
        <p:spPr>
          <a:xfrm>
            <a:off x="5927075" y="2121851"/>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E443D355-07ED-F670-550C-C8E797E6E7D1}"/>
              </a:ext>
            </a:extLst>
          </p:cNvPr>
          <p:cNvSpPr/>
          <p:nvPr/>
        </p:nvSpPr>
        <p:spPr>
          <a:xfrm>
            <a:off x="8832380" y="2086908"/>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3277406E-EE48-BE5E-CF2E-D9AE7D2D920D}"/>
              </a:ext>
            </a:extLst>
          </p:cNvPr>
          <p:cNvSpPr/>
          <p:nvPr/>
        </p:nvSpPr>
        <p:spPr>
          <a:xfrm>
            <a:off x="5989729" y="3808559"/>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588FACB7-C8D8-C859-C0F1-6A69B0A6D635}"/>
              </a:ext>
            </a:extLst>
          </p:cNvPr>
          <p:cNvSpPr/>
          <p:nvPr/>
        </p:nvSpPr>
        <p:spPr>
          <a:xfrm>
            <a:off x="8944909" y="3737046"/>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15BE8087-6A1E-0F0D-199A-708154B68C68}"/>
              </a:ext>
            </a:extLst>
          </p:cNvPr>
          <p:cNvSpPr/>
          <p:nvPr/>
        </p:nvSpPr>
        <p:spPr>
          <a:xfrm>
            <a:off x="3329718" y="2071487"/>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BD673F5C-BF07-6F7D-8F4E-7346CD6215B8}"/>
              </a:ext>
            </a:extLst>
          </p:cNvPr>
          <p:cNvSpPr/>
          <p:nvPr/>
        </p:nvSpPr>
        <p:spPr>
          <a:xfrm>
            <a:off x="3328406" y="3889946"/>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76BD6991-BF42-75D6-26FE-E2E4C1177A4A}"/>
              </a:ext>
            </a:extLst>
          </p:cNvPr>
          <p:cNvSpPr/>
          <p:nvPr/>
        </p:nvSpPr>
        <p:spPr>
          <a:xfrm>
            <a:off x="142956" y="1944977"/>
            <a:ext cx="1933782" cy="19350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200" b="1" i="0">
                <a:solidFill>
                  <a:srgbClr val="242424"/>
                </a:solidFill>
                <a:effectLst/>
                <a:latin typeface="TimesNewRomanPS-BoldMT"/>
              </a:rPr>
              <a:t>Political</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Government regulations for health and safety.</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Employment laws and minimum wage requirements.</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Business licensing and local authority regulations</a:t>
            </a:r>
            <a:r>
              <a:rPr lang="en-GB" sz="1100" b="0" i="0">
                <a:solidFill>
                  <a:srgbClr val="242424"/>
                </a:solidFill>
                <a:effectLst/>
                <a:latin typeface="inherit"/>
              </a:rPr>
              <a:t>.</a:t>
            </a:r>
            <a:endParaRPr lang="en-GB" sz="1100" b="0" i="0">
              <a:solidFill>
                <a:srgbClr val="242424"/>
              </a:solidFill>
              <a:effectLst/>
              <a:latin typeface="Times New Roman" panose="02020603050405020304" pitchFamily="18" charset="0"/>
            </a:endParaRPr>
          </a:p>
        </p:txBody>
      </p:sp>
      <p:sp>
        <p:nvSpPr>
          <p:cNvPr id="23" name="Rectangle: Rounded Corners 22">
            <a:extLst>
              <a:ext uri="{FF2B5EF4-FFF2-40B4-BE49-F238E27FC236}">
                <a16:creationId xmlns:a16="http://schemas.microsoft.com/office/drawing/2014/main" id="{13891782-F2CD-ED6B-619C-02996264F1E8}"/>
              </a:ext>
            </a:extLst>
          </p:cNvPr>
          <p:cNvSpPr/>
          <p:nvPr/>
        </p:nvSpPr>
        <p:spPr>
          <a:xfrm>
            <a:off x="129001" y="4032972"/>
            <a:ext cx="1933782" cy="20157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200" b="1" i="0">
                <a:solidFill>
                  <a:srgbClr val="242424"/>
                </a:solidFill>
                <a:effectLst/>
                <a:latin typeface="TimesNewRomanPS-BoldMT"/>
              </a:rPr>
              <a:t>Business Strategy</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Comply with all UK health and safety regulations.</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Ensure staff receive fair wages and legal employment contracts.</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Keep all licences and permits up to date.</a:t>
            </a:r>
            <a:endParaRPr lang="en-GB" sz="1200" b="0" i="0">
              <a:solidFill>
                <a:srgbClr val="242424"/>
              </a:solidFill>
              <a:effectLst/>
              <a:latin typeface="Times New Roman" panose="02020603050405020304" pitchFamily="18" charset="0"/>
            </a:endParaRPr>
          </a:p>
        </p:txBody>
      </p:sp>
      <p:sp>
        <p:nvSpPr>
          <p:cNvPr id="24" name="Rectangle: Rounded Corners 23">
            <a:extLst>
              <a:ext uri="{FF2B5EF4-FFF2-40B4-BE49-F238E27FC236}">
                <a16:creationId xmlns:a16="http://schemas.microsoft.com/office/drawing/2014/main" id="{D0817A48-BC8E-4D98-DD64-C3A313FC656D}"/>
              </a:ext>
            </a:extLst>
          </p:cNvPr>
          <p:cNvSpPr/>
          <p:nvPr/>
        </p:nvSpPr>
        <p:spPr>
          <a:xfrm>
            <a:off x="10359206" y="1801951"/>
            <a:ext cx="1689838" cy="19350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200" b="1" i="0">
                <a:solidFill>
                  <a:srgbClr val="242424"/>
                </a:solidFill>
                <a:effectLst/>
                <a:latin typeface="TimesNewRomanPS-BoldMT"/>
              </a:rPr>
              <a:t>Legal</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Compliance with UK employment law.</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Data protection under GDPR.</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Health and safety regulations for salons.</a:t>
            </a:r>
            <a:endParaRPr lang="en-GB" sz="1200" b="0" i="0">
              <a:solidFill>
                <a:srgbClr val="242424"/>
              </a:solidFill>
              <a:effectLst/>
              <a:latin typeface="Times New Roman" panose="02020603050405020304" pitchFamily="18" charset="0"/>
            </a:endParaRPr>
          </a:p>
        </p:txBody>
      </p:sp>
      <p:sp>
        <p:nvSpPr>
          <p:cNvPr id="25" name="Rectangle: Rounded Corners 24">
            <a:extLst>
              <a:ext uri="{FF2B5EF4-FFF2-40B4-BE49-F238E27FC236}">
                <a16:creationId xmlns:a16="http://schemas.microsoft.com/office/drawing/2014/main" id="{484D5F5F-8461-9802-19CC-77D7F32166E7}"/>
              </a:ext>
            </a:extLst>
          </p:cNvPr>
          <p:cNvSpPr/>
          <p:nvPr/>
        </p:nvSpPr>
        <p:spPr>
          <a:xfrm>
            <a:off x="10256880" y="3829884"/>
            <a:ext cx="1764571" cy="27851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sz="1200" b="1" i="0">
                <a:solidFill>
                  <a:srgbClr val="242424"/>
                </a:solidFill>
                <a:effectLst/>
                <a:latin typeface="TimesNewRomanPS-BoldMT"/>
              </a:rPr>
              <a:t>Business Strategy</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Protect customer information through secure booking systems.</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Provide regular staff training on health and safety.</a:t>
            </a:r>
            <a:endParaRPr lang="en-GB" sz="1200" b="0" i="0">
              <a:solidFill>
                <a:srgbClr val="242424"/>
              </a:solidFill>
              <a:effectLst/>
              <a:latin typeface="Times New Roman" panose="02020603050405020304" pitchFamily="18" charset="0"/>
            </a:endParaRPr>
          </a:p>
          <a:p>
            <a:pPr algn="l">
              <a:buFont typeface="Arial" panose="020B0604020202020204" pitchFamily="34" charset="0"/>
              <a:buChar char="•"/>
            </a:pPr>
            <a:r>
              <a:rPr lang="en-GB" sz="1200" b="0" i="0">
                <a:solidFill>
                  <a:srgbClr val="242424"/>
                </a:solidFill>
                <a:effectLst/>
                <a:latin typeface="inherit"/>
              </a:rPr>
              <a:t>Ensure full compliance with employment and consumer protection laws.</a:t>
            </a:r>
            <a:endParaRPr lang="en-GB" sz="1200" b="0" i="0">
              <a:solidFill>
                <a:srgbClr val="242424"/>
              </a:solidFill>
              <a:effectLst/>
              <a:latin typeface="Times New Roman" panose="02020603050405020304" pitchFamily="18" charset="0"/>
            </a:endParaRPr>
          </a:p>
        </p:txBody>
      </p:sp>
      <p:sp>
        <p:nvSpPr>
          <p:cNvPr id="26" name="Arrow: Down 25">
            <a:extLst>
              <a:ext uri="{FF2B5EF4-FFF2-40B4-BE49-F238E27FC236}">
                <a16:creationId xmlns:a16="http://schemas.microsoft.com/office/drawing/2014/main" id="{91E88152-5F37-AC94-1512-AFE578EF8AD9}"/>
              </a:ext>
            </a:extLst>
          </p:cNvPr>
          <p:cNvSpPr/>
          <p:nvPr/>
        </p:nvSpPr>
        <p:spPr>
          <a:xfrm>
            <a:off x="883807" y="1775854"/>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41F9BAD2-74A3-3563-C230-769540F9E0BD}"/>
              </a:ext>
            </a:extLst>
          </p:cNvPr>
          <p:cNvSpPr/>
          <p:nvPr/>
        </p:nvSpPr>
        <p:spPr>
          <a:xfrm>
            <a:off x="10999721" y="1635549"/>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Down 27">
            <a:extLst>
              <a:ext uri="{FF2B5EF4-FFF2-40B4-BE49-F238E27FC236}">
                <a16:creationId xmlns:a16="http://schemas.microsoft.com/office/drawing/2014/main" id="{86905EEA-B8E1-95F1-BB8E-10424E14E002}"/>
              </a:ext>
            </a:extLst>
          </p:cNvPr>
          <p:cNvSpPr/>
          <p:nvPr/>
        </p:nvSpPr>
        <p:spPr>
          <a:xfrm>
            <a:off x="10895653" y="3733831"/>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Down 28">
            <a:extLst>
              <a:ext uri="{FF2B5EF4-FFF2-40B4-BE49-F238E27FC236}">
                <a16:creationId xmlns:a16="http://schemas.microsoft.com/office/drawing/2014/main" id="{2372AA9F-6F30-F1ED-21C0-7AEDD5F382C6}"/>
              </a:ext>
            </a:extLst>
          </p:cNvPr>
          <p:cNvSpPr/>
          <p:nvPr/>
        </p:nvSpPr>
        <p:spPr>
          <a:xfrm>
            <a:off x="921247" y="3899448"/>
            <a:ext cx="308472" cy="14302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D69C9C25-74CC-89AF-AC95-68225799A701}"/>
              </a:ext>
            </a:extLst>
          </p:cNvPr>
          <p:cNvSpPr>
            <a:spLocks noGrp="1"/>
          </p:cNvSpPr>
          <p:nvPr>
            <p:ph type="title"/>
          </p:nvPr>
        </p:nvSpPr>
        <p:spPr>
          <a:xfrm>
            <a:off x="672691" y="-41952"/>
            <a:ext cx="8610600" cy="1293028"/>
          </a:xfrm>
        </p:spPr>
        <p:txBody>
          <a:bodyPr/>
          <a:lstStyle/>
          <a:p>
            <a:r>
              <a:rPr lang="en-GB" b="1" i="1" u="sng"/>
              <a:t>PESTEL Analysis</a:t>
            </a:r>
            <a:endParaRPr lang="en-RO" b="1" i="1" u="sng"/>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5577CC7-6B96-4908-84E4-0D2AC0183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0" name="Rectangle 1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age Green Salon Design – Bella Donna The Hair Collective x Comfortel">
            <a:extLst>
              <a:ext uri="{FF2B5EF4-FFF2-40B4-BE49-F238E27FC236}">
                <a16:creationId xmlns:a16="http://schemas.microsoft.com/office/drawing/2014/main" id="{E1B7415D-6C96-C0E8-8764-2788F3846485}"/>
              </a:ext>
            </a:extLst>
          </p:cNvPr>
          <p:cNvPicPr>
            <a:picLocks noChangeAspect="1"/>
          </p:cNvPicPr>
          <p:nvPr/>
        </p:nvPicPr>
        <p:blipFill>
          <a:blip r:embed="rId4">
            <a:alphaModFix amt="30000"/>
          </a:blip>
          <a:srcRect t="15730"/>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619FB4DE-DBB1-0BF2-DBFA-00D692BAF33E}"/>
              </a:ext>
            </a:extLst>
          </p:cNvPr>
          <p:cNvSpPr txBox="1"/>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i="1" u="sng" cap="all">
                <a:latin typeface="+mj-lt"/>
                <a:ea typeface="+mj-ea"/>
                <a:cs typeface="+mj-cs"/>
              </a:rPr>
              <a:t>Marketing Strategies</a:t>
            </a:r>
          </a:p>
          <a:p>
            <a:pPr algn="r" defTabSz="914400">
              <a:lnSpc>
                <a:spcPct val="90000"/>
              </a:lnSpc>
              <a:spcBef>
                <a:spcPct val="0"/>
              </a:spcBef>
              <a:spcAft>
                <a:spcPts val="600"/>
              </a:spcAft>
            </a:pPr>
            <a:endParaRPr lang="en-US" sz="4000" b="1" cap="all">
              <a:latin typeface="+mj-lt"/>
              <a:ea typeface="+mj-ea"/>
              <a:cs typeface="+mj-cs"/>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199571" y="910046"/>
            <a:ext cx="10820400" cy="4024125"/>
          </a:xfrm>
          <a:prstGeom prst="rect">
            <a:avLst/>
          </a:prstGeom>
        </p:spPr>
        <p:txBody>
          <a:bodyPr vert="horz" lIns="91440" tIns="45720" rIns="91440" bIns="45720" rtlCol="0" anchor="t">
            <a:normAutofit/>
          </a:bodyPr>
          <a:lstStyle/>
          <a:p>
            <a:pPr defTabSz="914400">
              <a:lnSpc>
                <a:spcPct val="90000"/>
              </a:lnSpc>
              <a:spcAft>
                <a:spcPts val="600"/>
              </a:spcAft>
            </a:pPr>
            <a:r>
              <a:rPr lang="en-US" b="1" u="sng"/>
              <a:t>Target Customers</a:t>
            </a:r>
          </a:p>
          <a:p>
            <a:pPr indent="-228600" defTabSz="914400">
              <a:lnSpc>
                <a:spcPct val="90000"/>
              </a:lnSpc>
              <a:spcAft>
                <a:spcPts val="600"/>
              </a:spcAft>
              <a:buFont typeface="Arial" panose="020B0604020202020204" pitchFamily="34" charset="0"/>
              <a:buChar char="•"/>
            </a:pPr>
            <a:endParaRPr lang="en-US" b="1" u="sng"/>
          </a:p>
          <a:p>
            <a:pPr lvl="0" indent="-228600" defTabSz="914400">
              <a:lnSpc>
                <a:spcPct val="90000"/>
              </a:lnSpc>
              <a:spcAft>
                <a:spcPts val="600"/>
              </a:spcAft>
              <a:buFont typeface="Arial" panose="020B0604020202020204" pitchFamily="34" charset="0"/>
              <a:buChar char="•"/>
            </a:pPr>
            <a:r>
              <a:rPr lang="en-US"/>
              <a:t>Working professionals</a:t>
            </a:r>
          </a:p>
          <a:p>
            <a:pPr lvl="0" indent="-228600" defTabSz="914400">
              <a:lnSpc>
                <a:spcPct val="90000"/>
              </a:lnSpc>
              <a:spcAft>
                <a:spcPts val="600"/>
              </a:spcAft>
              <a:buFont typeface="Arial" panose="020B0604020202020204" pitchFamily="34" charset="0"/>
              <a:buChar char="•"/>
            </a:pPr>
            <a:r>
              <a:rPr lang="en-US"/>
              <a:t>Students</a:t>
            </a:r>
          </a:p>
          <a:p>
            <a:pPr lvl="0" indent="-228600" defTabSz="914400">
              <a:lnSpc>
                <a:spcPct val="90000"/>
              </a:lnSpc>
              <a:spcAft>
                <a:spcPts val="600"/>
              </a:spcAft>
              <a:buFont typeface="Arial" panose="020B0604020202020204" pitchFamily="34" charset="0"/>
              <a:buChar char="•"/>
            </a:pPr>
            <a:r>
              <a:rPr lang="en-US"/>
              <a:t>Families</a:t>
            </a:r>
          </a:p>
          <a:p>
            <a:pPr lvl="0" indent="-228600" defTabSz="914400">
              <a:lnSpc>
                <a:spcPct val="90000"/>
              </a:lnSpc>
              <a:spcAft>
                <a:spcPts val="600"/>
              </a:spcAft>
              <a:buFont typeface="Arial" panose="020B0604020202020204" pitchFamily="34" charset="0"/>
              <a:buChar char="•"/>
            </a:pPr>
            <a:r>
              <a:rPr lang="en-US"/>
              <a:t>Local residents</a:t>
            </a:r>
          </a:p>
          <a:p>
            <a:pPr lvl="0" indent="-228600" defTabSz="914400">
              <a:lnSpc>
                <a:spcPct val="90000"/>
              </a:lnSpc>
              <a:spcAft>
                <a:spcPts val="600"/>
              </a:spcAft>
              <a:buFont typeface="Arial" panose="020B0604020202020204" pitchFamily="34" charset="0"/>
              <a:buChar char="•"/>
            </a:pPr>
            <a:r>
              <a:rPr lang="en-US"/>
              <a:t>Westfield visitors</a:t>
            </a:r>
          </a:p>
          <a:p>
            <a:pPr indent="-228600" defTabSz="914400">
              <a:lnSpc>
                <a:spcPct val="90000"/>
              </a:lnSpc>
              <a:spcAft>
                <a:spcPts val="600"/>
              </a:spcAft>
              <a:buFont typeface="Arial" panose="020B0604020202020204" pitchFamily="34" charset="0"/>
              <a:buChar char="•"/>
            </a:pPr>
            <a:br>
              <a:rPr lang="en-US" sz="500"/>
            </a:br>
            <a:endParaRPr lang="en-US" u="sng"/>
          </a:p>
          <a:p>
            <a:pPr indent="-228600" defTabSz="914400">
              <a:lnSpc>
                <a:spcPct val="90000"/>
              </a:lnSpc>
              <a:spcAft>
                <a:spcPts val="600"/>
              </a:spcAft>
              <a:buFont typeface="Arial" panose="020B0604020202020204" pitchFamily="34" charset="0"/>
              <a:buChar char="•"/>
            </a:pPr>
            <a:br>
              <a:rPr lang="en-US" sz="500"/>
            </a:br>
            <a:endParaRPr lang="en-US" sz="2000"/>
          </a:p>
          <a:p>
            <a:pPr indent="-228600" defTabSz="914400">
              <a:lnSpc>
                <a:spcPct val="90000"/>
              </a:lnSpc>
              <a:spcAft>
                <a:spcPts val="600"/>
              </a:spcAft>
              <a:buFont typeface="Arial" panose="020B0604020202020204" pitchFamily="34" charset="0"/>
              <a:buChar char="•"/>
            </a:pPr>
            <a:endParaRPr lang="en-US" altLang="en-US" sz="500" b="0"/>
          </a:p>
        </p:txBody>
      </p:sp>
      <p:sp>
        <p:nvSpPr>
          <p:cNvPr id="9" name="TextBox 8">
            <a:extLst>
              <a:ext uri="{FF2B5EF4-FFF2-40B4-BE49-F238E27FC236}">
                <a16:creationId xmlns:a16="http://schemas.microsoft.com/office/drawing/2014/main" id="{12EE96D3-7B1D-9B0B-1AB5-B2E859032629}"/>
              </a:ext>
            </a:extLst>
          </p:cNvPr>
          <p:cNvSpPr txBox="1"/>
          <p:nvPr/>
        </p:nvSpPr>
        <p:spPr>
          <a:xfrm>
            <a:off x="7968343" y="4299857"/>
            <a:ext cx="6096000"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Arial,Sans-Serif"/>
              <a:buChar char="•"/>
            </a:pPr>
            <a:r>
              <a:rPr lang="en-US" sz="500" b="0" i="0">
                <a:solidFill>
                  <a:srgbClr val="000000"/>
                </a:solidFill>
                <a:latin typeface="Century Gothic"/>
                <a:ea typeface="Arial"/>
                <a:cs typeface="Arial"/>
              </a:rPr>
              <a:t>​</a:t>
            </a:r>
          </a:p>
          <a:p>
            <a:r>
              <a:rPr lang="en-US" b="0" i="0">
                <a:solidFill>
                  <a:srgbClr val="000000"/>
                </a:solidFill>
                <a:latin typeface="Century Gothic"/>
                <a:ea typeface="Arial"/>
                <a:cs typeface="Arial"/>
              </a:rPr>
              <a:t>​</a:t>
            </a:r>
            <a:r>
              <a:rPr lang="en-US">
                <a:solidFill>
                  <a:srgbClr val="000000"/>
                </a:solidFill>
                <a:latin typeface="Century Gothic"/>
                <a:ea typeface="Arial"/>
                <a:cs typeface="Arial"/>
              </a:rPr>
              <a:t> </a:t>
            </a:r>
            <a:r>
              <a:rPr lang="en-US" b="1" i="0" u="sng" baseline="0">
                <a:solidFill>
                  <a:srgbClr val="000000"/>
                </a:solidFill>
                <a:latin typeface="Century Gothic"/>
                <a:ea typeface="Arial"/>
                <a:cs typeface="Arial"/>
              </a:rPr>
              <a:t>Customer Loyalty </a:t>
            </a:r>
            <a:r>
              <a:rPr lang="en-US" b="1" i="0" u="sng" baseline="0" err="1">
                <a:solidFill>
                  <a:srgbClr val="000000"/>
                </a:solidFill>
                <a:latin typeface="Century Gothic"/>
                <a:ea typeface="Arial"/>
                <a:cs typeface="Arial"/>
              </a:rPr>
              <a:t>Programme</a:t>
            </a:r>
            <a:r>
              <a:rPr lang="en-US" b="0" i="0">
                <a:solidFill>
                  <a:srgbClr val="000000"/>
                </a:solidFill>
                <a:latin typeface="Century Gothic"/>
                <a:ea typeface="Arial"/>
                <a:cs typeface="Arial"/>
              </a:rPr>
              <a:t>​</a:t>
            </a:r>
          </a:p>
          <a:p>
            <a:pPr marL="228600" lvl="0" indent="-228600" algn="l" rtl="0">
              <a:buFont typeface="Arial,Sans-Serif"/>
              <a:buChar char="•"/>
            </a:pPr>
            <a:endParaRPr lang="en-US" b="0" i="0">
              <a:solidFill>
                <a:srgbClr val="000000"/>
              </a:solidFill>
              <a:latin typeface="Arial"/>
              <a:ea typeface="Arial"/>
              <a:cs typeface="Arial"/>
            </a:endParaRPr>
          </a:p>
          <a:p>
            <a:pPr marL="228600" lvl="0" indent="-228600" algn="l" rtl="0">
              <a:buFont typeface="Arial,Sans-Serif"/>
              <a:buChar char="•"/>
            </a:pPr>
            <a:r>
              <a:rPr lang="en-US" b="0" i="0" u="none" strike="noStrike" baseline="0">
                <a:solidFill>
                  <a:srgbClr val="000000"/>
                </a:solidFill>
                <a:latin typeface="Century Gothic"/>
                <a:ea typeface="Arial"/>
                <a:cs typeface="Arial"/>
              </a:rPr>
              <a:t>Student discounts</a:t>
            </a:r>
            <a:r>
              <a:rPr lang="en-US" b="0" i="0">
                <a:solidFill>
                  <a:srgbClr val="000000"/>
                </a:solidFill>
                <a:latin typeface="Century Gothic"/>
                <a:ea typeface="Arial"/>
                <a:cs typeface="Arial"/>
              </a:rPr>
              <a:t>​</a:t>
            </a:r>
          </a:p>
          <a:p>
            <a:pPr marL="228600" lvl="0" indent="-228600" algn="l" rtl="0">
              <a:buFont typeface="Arial,Sans-Serif"/>
              <a:buChar char="•"/>
            </a:pPr>
            <a:r>
              <a:rPr lang="en-US" b="0" i="0" u="none" strike="noStrike" baseline="0">
                <a:solidFill>
                  <a:srgbClr val="000000"/>
                </a:solidFill>
                <a:latin typeface="Century Gothic"/>
                <a:ea typeface="Arial"/>
                <a:cs typeface="Arial"/>
              </a:rPr>
              <a:t>Senior discounts</a:t>
            </a:r>
            <a:r>
              <a:rPr lang="en-US" b="0" i="0">
                <a:solidFill>
                  <a:srgbClr val="000000"/>
                </a:solidFill>
                <a:latin typeface="Century Gothic"/>
                <a:ea typeface="Arial"/>
                <a:cs typeface="Arial"/>
              </a:rPr>
              <a:t>​</a:t>
            </a:r>
          </a:p>
          <a:p>
            <a:pPr marL="228600" lvl="0" indent="-228600" algn="l" rtl="0">
              <a:buFont typeface="Arial,Sans-Serif"/>
              <a:buChar char="•"/>
            </a:pPr>
            <a:r>
              <a:rPr lang="en-US" b="0" i="0" u="none" strike="noStrike" baseline="0">
                <a:solidFill>
                  <a:srgbClr val="000000"/>
                </a:solidFill>
                <a:latin typeface="Century Gothic"/>
                <a:ea typeface="Arial"/>
                <a:cs typeface="Arial"/>
              </a:rPr>
              <a:t>Loyalty cards</a:t>
            </a:r>
            <a:r>
              <a:rPr lang="en-US" b="0" i="0">
                <a:solidFill>
                  <a:srgbClr val="000000"/>
                </a:solidFill>
                <a:latin typeface="Century Gothic"/>
                <a:ea typeface="Arial"/>
                <a:cs typeface="Arial"/>
              </a:rPr>
              <a:t>​</a:t>
            </a:r>
          </a:p>
          <a:p>
            <a:pPr marL="228600" lvl="0" indent="-228600" algn="l" rtl="0">
              <a:buFont typeface="Arial,Sans-Serif"/>
              <a:buChar char="•"/>
            </a:pPr>
            <a:r>
              <a:rPr lang="en-US" b="0" i="0" u="none" strike="noStrike" baseline="0">
                <a:solidFill>
                  <a:srgbClr val="000000"/>
                </a:solidFill>
                <a:latin typeface="Century Gothic"/>
                <a:ea typeface="Arial"/>
                <a:cs typeface="Arial"/>
              </a:rPr>
              <a:t>Referral rewards</a:t>
            </a:r>
            <a:r>
              <a:rPr lang="en-US" b="0" i="0">
                <a:solidFill>
                  <a:srgbClr val="000000"/>
                </a:solidFill>
                <a:latin typeface="Century Gothic"/>
                <a:ea typeface="Arial"/>
                <a:cs typeface="Arial"/>
              </a:rPr>
              <a:t>​</a:t>
            </a:r>
          </a:p>
          <a:p>
            <a:pPr marL="228600" lvl="0" indent="-228600" algn="l" rtl="0">
              <a:buFont typeface="Arial,Sans-Serif"/>
              <a:buChar char="•"/>
            </a:pPr>
            <a:r>
              <a:rPr lang="en-US" b="0" i="0" u="none" strike="noStrike" baseline="0">
                <a:solidFill>
                  <a:srgbClr val="000000"/>
                </a:solidFill>
                <a:latin typeface="Century Gothic"/>
                <a:ea typeface="Arial"/>
                <a:cs typeface="Arial"/>
              </a:rPr>
              <a:t>Seasonal promotions</a:t>
            </a:r>
          </a:p>
          <a:p>
            <a:pPr algn="ctr"/>
            <a:endParaRPr lang="en-GB"/>
          </a:p>
        </p:txBody>
      </p:sp>
      <p:sp>
        <p:nvSpPr>
          <p:cNvPr id="10" name="TextBox 9">
            <a:extLst>
              <a:ext uri="{FF2B5EF4-FFF2-40B4-BE49-F238E27FC236}">
                <a16:creationId xmlns:a16="http://schemas.microsoft.com/office/drawing/2014/main" id="{D3088123-01AB-7AEE-B7B8-73E89AFDDEB9}"/>
              </a:ext>
            </a:extLst>
          </p:cNvPr>
          <p:cNvSpPr txBox="1"/>
          <p:nvPr/>
        </p:nvSpPr>
        <p:spPr>
          <a:xfrm>
            <a:off x="2677886" y="2159000"/>
            <a:ext cx="6096000" cy="27853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endParaRPr lang="en-US" sz="1300" b="0" i="0">
              <a:solidFill>
                <a:srgbClr val="000000"/>
              </a:solidFill>
              <a:latin typeface="Century Gothic"/>
              <a:ea typeface="Arial"/>
              <a:cs typeface="Arial"/>
            </a:endParaRPr>
          </a:p>
          <a:p>
            <a:pPr algn="ctr" rtl="0"/>
            <a:r>
              <a:rPr lang="en-US" b="1" i="0" u="sng" baseline="0">
                <a:solidFill>
                  <a:srgbClr val="000000"/>
                </a:solidFill>
                <a:latin typeface="Century Gothic"/>
                <a:ea typeface="Arial"/>
                <a:cs typeface="Arial"/>
              </a:rPr>
              <a:t>Social Media Marketing</a:t>
            </a:r>
            <a:r>
              <a:rPr lang="en-US" b="0" i="0">
                <a:solidFill>
                  <a:srgbClr val="000000"/>
                </a:solidFill>
                <a:latin typeface="Century Gothic"/>
                <a:ea typeface="Arial"/>
                <a:cs typeface="Arial"/>
              </a:rPr>
              <a:t>​</a:t>
            </a:r>
          </a:p>
          <a:p>
            <a:pPr marL="228600" lvl="0" indent="-228600" algn="ctr" rtl="0">
              <a:buFont typeface="Arial,Sans-Serif"/>
              <a:buChar char="•"/>
            </a:pPr>
            <a:endParaRPr lang="en-US" b="0" i="0">
              <a:solidFill>
                <a:srgbClr val="000000"/>
              </a:solidFill>
              <a:latin typeface="Arial"/>
              <a:ea typeface="Arial"/>
              <a:cs typeface="Arial"/>
            </a:endParaRPr>
          </a:p>
          <a:p>
            <a:pPr marL="228600" lvl="0" indent="-228600" algn="ctr" rtl="0">
              <a:buFont typeface="Arial,Sans-Serif"/>
              <a:buChar char="•"/>
            </a:pPr>
            <a:r>
              <a:rPr lang="en-US" b="0" i="0" u="none" strike="noStrike" baseline="0">
                <a:solidFill>
                  <a:srgbClr val="000000"/>
                </a:solidFill>
                <a:latin typeface="Century Gothic"/>
                <a:ea typeface="Arial"/>
                <a:cs typeface="Arial"/>
              </a:rPr>
              <a:t>Instagram</a:t>
            </a:r>
            <a:r>
              <a:rPr lang="en-US" b="0" i="0">
                <a:solidFill>
                  <a:srgbClr val="000000"/>
                </a:solidFill>
                <a:latin typeface="Century Gothic"/>
                <a:ea typeface="Arial"/>
                <a:cs typeface="Arial"/>
              </a:rPr>
              <a:t>​</a:t>
            </a:r>
          </a:p>
          <a:p>
            <a:pPr marL="228600" lvl="0" indent="-228600" algn="ctr" rtl="0">
              <a:buFont typeface="Arial,Sans-Serif"/>
              <a:buChar char="•"/>
            </a:pPr>
            <a:r>
              <a:rPr lang="en-US" b="0" i="0" u="none" strike="noStrike" baseline="0">
                <a:solidFill>
                  <a:srgbClr val="000000"/>
                </a:solidFill>
                <a:latin typeface="Century Gothic"/>
                <a:ea typeface="Arial"/>
                <a:cs typeface="Arial"/>
              </a:rPr>
              <a:t>TikTok</a:t>
            </a:r>
            <a:r>
              <a:rPr lang="en-US" b="0" i="0">
                <a:solidFill>
                  <a:srgbClr val="000000"/>
                </a:solidFill>
                <a:latin typeface="Century Gothic"/>
                <a:ea typeface="Arial"/>
                <a:cs typeface="Arial"/>
              </a:rPr>
              <a:t>​</a:t>
            </a:r>
          </a:p>
          <a:p>
            <a:pPr marL="228600" lvl="0" indent="-228600" algn="ctr" rtl="0">
              <a:buFont typeface="Arial,Sans-Serif"/>
              <a:buChar char="•"/>
            </a:pPr>
            <a:r>
              <a:rPr lang="en-US" b="0" i="0" u="none" strike="noStrike" baseline="0">
                <a:solidFill>
                  <a:srgbClr val="000000"/>
                </a:solidFill>
                <a:latin typeface="Century Gothic"/>
                <a:ea typeface="Arial"/>
                <a:cs typeface="Arial"/>
              </a:rPr>
              <a:t>Facebook</a:t>
            </a:r>
            <a:r>
              <a:rPr lang="en-US" b="0" i="0">
                <a:solidFill>
                  <a:srgbClr val="000000"/>
                </a:solidFill>
                <a:latin typeface="Century Gothic"/>
                <a:ea typeface="Arial"/>
                <a:cs typeface="Arial"/>
              </a:rPr>
              <a:t>​</a:t>
            </a:r>
          </a:p>
          <a:p>
            <a:pPr marL="228600" lvl="0" indent="-228600" algn="ctr" rtl="0">
              <a:buFont typeface="Arial,Sans-Serif"/>
              <a:buChar char="•"/>
            </a:pPr>
            <a:r>
              <a:rPr lang="en-US" b="0" i="0" u="none" strike="noStrike" baseline="0">
                <a:solidFill>
                  <a:srgbClr val="000000"/>
                </a:solidFill>
                <a:latin typeface="Century Gothic"/>
                <a:ea typeface="Arial"/>
                <a:cs typeface="Arial"/>
              </a:rPr>
              <a:t>Before &amp; After content</a:t>
            </a:r>
            <a:r>
              <a:rPr lang="en-US" b="0" i="0">
                <a:solidFill>
                  <a:srgbClr val="000000"/>
                </a:solidFill>
                <a:latin typeface="Century Gothic"/>
                <a:ea typeface="Arial"/>
                <a:cs typeface="Arial"/>
              </a:rPr>
              <a:t>​</a:t>
            </a:r>
          </a:p>
          <a:p>
            <a:pPr marL="228600" lvl="0" indent="-228600" algn="ctr" rtl="0">
              <a:buFont typeface="Arial,Sans-Serif"/>
              <a:buChar char="•"/>
            </a:pPr>
            <a:r>
              <a:rPr lang="en-US" b="0" i="0" u="none" strike="noStrike" baseline="0">
                <a:solidFill>
                  <a:srgbClr val="000000"/>
                </a:solidFill>
                <a:latin typeface="Century Gothic"/>
                <a:ea typeface="Arial"/>
                <a:cs typeface="Arial"/>
              </a:rPr>
              <a:t>Customer reviews</a:t>
            </a:r>
            <a:r>
              <a:rPr lang="en-US" b="0" i="0">
                <a:solidFill>
                  <a:srgbClr val="000000"/>
                </a:solidFill>
                <a:latin typeface="Century Gothic"/>
                <a:ea typeface="Arial"/>
                <a:cs typeface="Arial"/>
              </a:rPr>
              <a:t>​</a:t>
            </a:r>
          </a:p>
          <a:p>
            <a:pPr marL="228600" lvl="0" indent="-228600" algn="ctr" rtl="0">
              <a:buFont typeface="Arial,Sans-Serif"/>
              <a:buChar char="•"/>
            </a:pPr>
            <a:r>
              <a:rPr lang="en-US" b="0" i="0" u="none" strike="noStrike" baseline="0">
                <a:solidFill>
                  <a:srgbClr val="000000"/>
                </a:solidFill>
                <a:latin typeface="Century Gothic"/>
                <a:ea typeface="Arial"/>
                <a:cs typeface="Arial"/>
              </a:rPr>
              <a:t>Promotional campaigns</a:t>
            </a:r>
          </a:p>
          <a:p>
            <a:pPr algn="ctr"/>
            <a:endParaRPr lang="en-GB"/>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descr="Premium Photo | Professional hairdresser cutting hair of young woman in ...">
            <a:extLst>
              <a:ext uri="{FF2B5EF4-FFF2-40B4-BE49-F238E27FC236}">
                <a16:creationId xmlns:a16="http://schemas.microsoft.com/office/drawing/2014/main" id="{162CC661-68E9-85D3-3E2A-906063FFA6CB}"/>
              </a:ext>
            </a:extLst>
          </p:cNvPr>
          <p:cNvPicPr>
            <a:picLocks noChangeAspect="1"/>
          </p:cNvPicPr>
          <p:nvPr/>
        </p:nvPicPr>
        <p:blipFill>
          <a:blip r:embed="rId2">
            <a:alphaModFix/>
            <a:extLst>
              <a:ext uri="{BEBA8EAE-BF5A-486C-A8C5-ECC9F3942E4B}">
                <a14:imgProps xmlns:a14="http://schemas.microsoft.com/office/drawing/2010/main">
                  <a14:imgLayer r:embed="rId3">
                    <a14:imgEffect>
                      <a14:saturation sat="285000"/>
                    </a14:imgEffect>
                    <a14:imgEffect>
                      <a14:brightnessContrast bright="-27000" contrast="-60000"/>
                    </a14:imgEffect>
                  </a14:imgLayer>
                </a14:imgProps>
              </a:ext>
            </a:extLst>
          </a:blip>
          <a:stretch>
            <a:fillRect/>
          </a:stretch>
        </p:blipFill>
        <p:spPr>
          <a:xfrm>
            <a:off x="-7258" y="-3629"/>
            <a:ext cx="12199256" cy="6858000"/>
          </a:xfrm>
          <a:prstGeom prst="rect">
            <a:avLst/>
          </a:prstGeom>
          <a:ln>
            <a:noFill/>
          </a:ln>
          <a:effectLst>
            <a:outerShdw blurRad="50800" dist="38100" dir="2700000">
              <a:srgbClr val="FFFFFF">
                <a:alpha val="40000"/>
              </a:srgbClr>
            </a:outerShdw>
          </a:effectLst>
        </p:spPr>
      </p:pic>
      <p:sp>
        <p:nvSpPr>
          <p:cNvPr id="3" name="TextBox 2">
            <a:extLst>
              <a:ext uri="{FF2B5EF4-FFF2-40B4-BE49-F238E27FC236}">
                <a16:creationId xmlns:a16="http://schemas.microsoft.com/office/drawing/2014/main" id="{83207BB7-5F9E-B520-06EF-018CBB0F15C3}"/>
              </a:ext>
            </a:extLst>
          </p:cNvPr>
          <p:cNvSpPr txBox="1"/>
          <p:nvPr/>
        </p:nvSpPr>
        <p:spPr>
          <a:xfrm>
            <a:off x="7859486" y="3160486"/>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400" b="1" i="0" u="none" strike="noStrike" baseline="0">
                <a:solidFill>
                  <a:srgbClr val="000000"/>
                </a:solidFill>
                <a:latin typeface="Century Gothic"/>
                <a:ea typeface="Segoe UI"/>
                <a:cs typeface="Segoe UI"/>
              </a:rPr>
              <a:t>Allocation of Funds</a:t>
            </a:r>
            <a:r>
              <a:rPr lang="en-GB" sz="2400" b="0" i="0">
                <a:solidFill>
                  <a:srgbClr val="000000"/>
                </a:solidFill>
                <a:latin typeface="Century Gothic"/>
                <a:ea typeface="Segoe UI"/>
                <a:cs typeface="Segoe UI"/>
              </a:rPr>
              <a:t>​</a:t>
            </a:r>
          </a:p>
          <a:p>
            <a:pPr algn="l" rtl="0"/>
            <a:r>
              <a:rPr lang="en-US" sz="2400" b="0" i="0">
                <a:solidFill>
                  <a:srgbClr val="000000"/>
                </a:solidFill>
                <a:latin typeface="Century Gothic"/>
                <a:ea typeface="Segoe UI"/>
                <a:cs typeface="Segoe UI"/>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Equipment &amp; Furniture</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Refurbishment</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Working Capital</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Initial Stock</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Marketing</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Licenses &amp; Insurance</a:t>
            </a:r>
            <a:r>
              <a:rPr lang="en-US" sz="2400" b="0" i="0">
                <a:solidFill>
                  <a:srgbClr val="000000"/>
                </a:solidFill>
                <a:latin typeface="Century Gothic"/>
                <a:ea typeface="Arial"/>
                <a:cs typeface="Arial"/>
              </a:rPr>
              <a:t>​</a:t>
            </a:r>
          </a:p>
          <a:p>
            <a:pPr marL="342900" lvl="0" indent="-342900" algn="l" rtl="0">
              <a:buFont typeface="Arial,Sans-Serif"/>
              <a:buChar char="•"/>
            </a:pPr>
            <a:r>
              <a:rPr lang="en-US" sz="2400" b="0" i="0" u="none" strike="noStrike" baseline="0">
                <a:solidFill>
                  <a:srgbClr val="000000"/>
                </a:solidFill>
                <a:latin typeface="Century Gothic"/>
                <a:ea typeface="Arial"/>
                <a:cs typeface="Arial"/>
              </a:rPr>
              <a:t>Staff Salaries</a:t>
            </a:r>
            <a:r>
              <a:rPr lang="en-US" sz="2400" b="0" i="0">
                <a:solidFill>
                  <a:srgbClr val="000000"/>
                </a:solidFill>
                <a:latin typeface="Century Gothic"/>
                <a:ea typeface="Arial"/>
                <a:cs typeface="Arial"/>
              </a:rPr>
              <a:t>​</a:t>
            </a:r>
          </a:p>
          <a:p>
            <a:pPr algn="ctr"/>
            <a:endParaRPr lang="en-GB"/>
          </a:p>
        </p:txBody>
      </p:sp>
      <p:sp>
        <p:nvSpPr>
          <p:cNvPr id="4" name="TextBox 3">
            <a:extLst>
              <a:ext uri="{FF2B5EF4-FFF2-40B4-BE49-F238E27FC236}">
                <a16:creationId xmlns:a16="http://schemas.microsoft.com/office/drawing/2014/main" id="{3F6B8AE1-3632-A34F-C01F-CCC4980CC524}"/>
              </a:ext>
            </a:extLst>
          </p:cNvPr>
          <p:cNvSpPr txBox="1"/>
          <p:nvPr/>
        </p:nvSpPr>
        <p:spPr>
          <a:xfrm>
            <a:off x="399143" y="2485572"/>
            <a:ext cx="609600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2000" b="1" i="0" u="none" strike="noStrike" baseline="0">
                <a:solidFill>
                  <a:srgbClr val="000000"/>
                </a:solidFill>
                <a:latin typeface="Century Gothic"/>
                <a:ea typeface="Segoe UI"/>
                <a:cs typeface="Segoe UI"/>
              </a:rPr>
              <a:t>Total Funding Required</a:t>
            </a:r>
            <a:r>
              <a:rPr lang="en-US" sz="2000" b="0" i="0">
                <a:solidFill>
                  <a:srgbClr val="000000"/>
                </a:solidFill>
                <a:latin typeface="Century Gothic"/>
                <a:ea typeface="Segoe UI"/>
                <a:cs typeface="Segoe UI"/>
              </a:rPr>
              <a:t>​</a:t>
            </a:r>
          </a:p>
          <a:p>
            <a:pPr marL="228600" lvl="0" indent="-228600" algn="l" rtl="0">
              <a:buFont typeface=""/>
              <a:buChar char="•"/>
            </a:pPr>
            <a:r>
              <a:rPr lang="en-US" sz="2000" b="1" i="0" u="none" strike="noStrike" baseline="0">
                <a:solidFill>
                  <a:srgbClr val="000000"/>
                </a:solidFill>
                <a:latin typeface="Century Gothic"/>
                <a:ea typeface="Arial"/>
                <a:cs typeface="Arial"/>
              </a:rPr>
              <a:t>£46,000</a:t>
            </a:r>
            <a:r>
              <a:rPr lang="en-US" sz="2000" b="0" i="0">
                <a:solidFill>
                  <a:srgbClr val="000000"/>
                </a:solidFill>
                <a:latin typeface="Century Gothic"/>
                <a:ea typeface="Arial"/>
                <a:cs typeface="Arial"/>
              </a:rPr>
              <a:t>​</a:t>
            </a:r>
            <a:br>
              <a:rPr lang="en-US" sz="2000" b="0" i="0">
                <a:solidFill>
                  <a:schemeClr val="bg1"/>
                </a:solidFill>
                <a:latin typeface="Century Gothic"/>
                <a:ea typeface="Arial"/>
                <a:cs typeface="Arial"/>
              </a:rPr>
            </a:br>
            <a:r>
              <a:rPr lang="en-US" sz="2000" b="0" i="0">
                <a:solidFill>
                  <a:srgbClr val="000000"/>
                </a:solidFill>
                <a:latin typeface="Century Gothic"/>
                <a:ea typeface="Arial"/>
                <a:cs typeface="Arial"/>
              </a:rPr>
              <a:t>​</a:t>
            </a:r>
          </a:p>
          <a:p>
            <a:pPr algn="l" rtl="0"/>
            <a:r>
              <a:rPr lang="en-US" sz="2000" b="1" i="0" u="none" strike="noStrike" baseline="0">
                <a:solidFill>
                  <a:srgbClr val="000000"/>
                </a:solidFill>
                <a:latin typeface="Century Gothic"/>
                <a:ea typeface="Segoe UI"/>
                <a:cs typeface="Segoe UI"/>
              </a:rPr>
              <a:t>Funding Sources</a:t>
            </a:r>
            <a:r>
              <a:rPr lang="en-US" sz="2000" b="0" i="0">
                <a:solidFill>
                  <a:srgbClr val="000000"/>
                </a:solidFill>
                <a:latin typeface="Century Gothic"/>
                <a:ea typeface="Segoe UI"/>
                <a:cs typeface="Segoe UI"/>
              </a:rPr>
              <a:t>​</a:t>
            </a:r>
          </a:p>
          <a:p>
            <a:endParaRPr lang="en-US" sz="2000">
              <a:solidFill>
                <a:srgbClr val="000000"/>
              </a:solidFill>
              <a:latin typeface="Century Gothic"/>
              <a:ea typeface="Arial"/>
              <a:cs typeface="Segoe UI"/>
            </a:endParaRPr>
          </a:p>
          <a:p>
            <a:pPr marL="228600" lvl="0" indent="-228600" algn="l" rtl="0">
              <a:buFont typeface=""/>
              <a:buChar char="•"/>
            </a:pPr>
            <a:r>
              <a:rPr lang="en-US" sz="2000" b="0" i="0" u="none" strike="noStrike" baseline="0">
                <a:solidFill>
                  <a:srgbClr val="000000"/>
                </a:solidFill>
                <a:latin typeface="Century Gothic"/>
                <a:ea typeface="Arial"/>
                <a:cs typeface="Arial"/>
              </a:rPr>
              <a:t>Owner’s Investment – </a:t>
            </a:r>
            <a:r>
              <a:rPr lang="en-US" sz="2000" b="1" i="0" u="none" strike="noStrike" baseline="0">
                <a:solidFill>
                  <a:srgbClr val="000000"/>
                </a:solidFill>
                <a:latin typeface="Century Gothic"/>
                <a:ea typeface="Arial"/>
                <a:cs typeface="Arial"/>
              </a:rPr>
              <a:t>£23,000</a:t>
            </a:r>
            <a:r>
              <a:rPr lang="en-US" sz="2000" b="0" i="0">
                <a:solidFill>
                  <a:srgbClr val="000000"/>
                </a:solidFill>
                <a:latin typeface="Century Gothic"/>
                <a:ea typeface="Arial"/>
                <a:cs typeface="Arial"/>
              </a:rPr>
              <a:t>​</a:t>
            </a:r>
          </a:p>
          <a:p>
            <a:pPr marL="228600" lvl="0" indent="-228600" algn="l" rtl="0">
              <a:buFont typeface=""/>
              <a:buChar char="•"/>
            </a:pPr>
            <a:r>
              <a:rPr lang="en-US" sz="2000" b="0" i="0" u="none" strike="noStrike" baseline="0">
                <a:solidFill>
                  <a:srgbClr val="000000"/>
                </a:solidFill>
                <a:latin typeface="Century Gothic"/>
                <a:ea typeface="Arial"/>
                <a:cs typeface="Arial"/>
              </a:rPr>
              <a:t>Bank Loan – </a:t>
            </a:r>
            <a:r>
              <a:rPr lang="en-US" sz="2000" b="1" i="0" u="none" strike="noStrike" baseline="0">
                <a:solidFill>
                  <a:srgbClr val="000000"/>
                </a:solidFill>
                <a:latin typeface="Century Gothic"/>
                <a:ea typeface="Arial"/>
                <a:cs typeface="Arial"/>
              </a:rPr>
              <a:t>£23,000</a:t>
            </a:r>
          </a:p>
          <a:p>
            <a:pPr algn="ctr"/>
            <a:endParaRPr lang="en-GB"/>
          </a:p>
        </p:txBody>
      </p:sp>
      <p:sp>
        <p:nvSpPr>
          <p:cNvPr id="5" name="TextBox 4">
            <a:extLst>
              <a:ext uri="{FF2B5EF4-FFF2-40B4-BE49-F238E27FC236}">
                <a16:creationId xmlns:a16="http://schemas.microsoft.com/office/drawing/2014/main" id="{CFF15913-F4D3-5632-23AE-4BF3416A6164}"/>
              </a:ext>
            </a:extLst>
          </p:cNvPr>
          <p:cNvSpPr txBox="1"/>
          <p:nvPr/>
        </p:nvSpPr>
        <p:spPr>
          <a:xfrm>
            <a:off x="3933372" y="656772"/>
            <a:ext cx="860697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1" u="sng" baseline="0">
                <a:solidFill>
                  <a:srgbClr val="000000"/>
                </a:solidFill>
                <a:latin typeface="Century Gothic"/>
              </a:rPr>
              <a:t>Funding Requirements and Allocation</a:t>
            </a:r>
            <a:endParaRPr lang="en-GB"/>
          </a:p>
          <a:p>
            <a:pPr algn="ctr"/>
            <a:endParaRPr lang="en-GB"/>
          </a:p>
        </p:txBody>
      </p:sp>
    </p:spTree>
    <p:extLst>
      <p:ext uri="{BB962C8B-B14F-4D97-AF65-F5344CB8AC3E}">
        <p14:creationId xmlns:p14="http://schemas.microsoft.com/office/powerpoint/2010/main" val="2199303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6606EF5-7DE8-44D4-A683-EF4986E9A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BE15FE4-C7B0-4CE1-9889-0ACB5A7C11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 name="TextBox 3">
            <a:extLst>
              <a:ext uri="{FF2B5EF4-FFF2-40B4-BE49-F238E27FC236}">
                <a16:creationId xmlns:a16="http://schemas.microsoft.com/office/drawing/2014/main" id="{BD088BB7-3F9E-6D74-6077-0A34CDDDE233}"/>
              </a:ext>
            </a:extLst>
          </p:cNvPr>
          <p:cNvSpPr txBox="1"/>
          <p:nvPr/>
        </p:nvSpPr>
        <p:spPr>
          <a:xfrm>
            <a:off x="-2514600" y="1338607"/>
            <a:ext cx="7022400" cy="1256743"/>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200" b="1" i="1" u="sng" cap="all">
                <a:latin typeface="+mj-lt"/>
                <a:ea typeface="+mj-ea"/>
                <a:cs typeface="+mj-cs"/>
              </a:rPr>
              <a:t>Financial Forecast</a:t>
            </a:r>
          </a:p>
          <a:p>
            <a:pPr algn="r" defTabSz="914400">
              <a:lnSpc>
                <a:spcPct val="90000"/>
              </a:lnSpc>
              <a:spcBef>
                <a:spcPct val="0"/>
              </a:spcBef>
              <a:spcAft>
                <a:spcPts val="600"/>
              </a:spcAft>
            </a:pPr>
            <a:endParaRPr lang="en-US" sz="3200" b="1" cap="all">
              <a:latin typeface="+mj-lt"/>
              <a:ea typeface="+mj-ea"/>
              <a:cs typeface="+mj-cs"/>
            </a:endParaRPr>
          </a:p>
        </p:txBody>
      </p:sp>
      <p:sp>
        <p:nvSpPr>
          <p:cNvPr id="2" name="TextBox 1">
            <a:extLst>
              <a:ext uri="{FF2B5EF4-FFF2-40B4-BE49-F238E27FC236}">
                <a16:creationId xmlns:a16="http://schemas.microsoft.com/office/drawing/2014/main" id="{8F1A7612-3640-8A46-6C53-23859B0F0D09}"/>
              </a:ext>
            </a:extLst>
          </p:cNvPr>
          <p:cNvSpPr txBox="1"/>
          <p:nvPr/>
        </p:nvSpPr>
        <p:spPr>
          <a:xfrm>
            <a:off x="119744" y="2313056"/>
            <a:ext cx="4518684" cy="3898372"/>
          </a:xfrm>
          <a:prstGeom prst="rect">
            <a:avLst/>
          </a:prstGeom>
        </p:spPr>
        <p:txBody>
          <a:bodyPr vert="horz" lIns="91440" tIns="45720" rIns="91440" bIns="45720" rtlCol="0" anchor="t">
            <a:noAutofit/>
          </a:bodyPr>
          <a:lstStyle/>
          <a:p>
            <a:pPr defTabSz="914400">
              <a:lnSpc>
                <a:spcPct val="90000"/>
              </a:lnSpc>
              <a:spcAft>
                <a:spcPts val="600"/>
              </a:spcAft>
            </a:pPr>
            <a:r>
              <a:rPr lang="en-US" sz="1600"/>
              <a:t>Year 1 Revenue</a:t>
            </a:r>
          </a:p>
          <a:p>
            <a:pPr indent="-228600" defTabSz="914400">
              <a:lnSpc>
                <a:spcPct val="90000"/>
              </a:lnSpc>
              <a:spcAft>
                <a:spcPts val="600"/>
              </a:spcAft>
              <a:buFont typeface="Arial" panose="020B0604020202020204" pitchFamily="34" charset="0"/>
              <a:buChar char="•"/>
            </a:pPr>
            <a:endParaRPr lang="en-US" sz="1600"/>
          </a:p>
          <a:p>
            <a:pPr marL="285750" indent="-228600" defTabSz="914400">
              <a:lnSpc>
                <a:spcPct val="90000"/>
              </a:lnSpc>
              <a:spcAft>
                <a:spcPts val="600"/>
              </a:spcAft>
              <a:buFont typeface="Arial" panose="020B0604020202020204" pitchFamily="34" charset="0"/>
              <a:buChar char="•"/>
            </a:pPr>
            <a:r>
              <a:rPr lang="en-US" sz="1600"/>
              <a:t>£90,000 – from hair services, repeat clients and local demand.</a:t>
            </a:r>
          </a:p>
          <a:p>
            <a:pPr marL="57150" defTabSz="914400">
              <a:lnSpc>
                <a:spcPct val="90000"/>
              </a:lnSpc>
              <a:spcAft>
                <a:spcPts val="600"/>
              </a:spcAft>
            </a:pPr>
            <a:endParaRPr lang="en-US" sz="1600"/>
          </a:p>
          <a:p>
            <a:pPr defTabSz="914400">
              <a:lnSpc>
                <a:spcPct val="90000"/>
              </a:lnSpc>
              <a:spcAft>
                <a:spcPts val="600"/>
              </a:spcAft>
            </a:pPr>
            <a:r>
              <a:rPr lang="en-US" sz="1600"/>
              <a:t>Year 3 Revenue£180,000 – driven by growth, loyalty, marketing and new customers.</a:t>
            </a:r>
          </a:p>
          <a:p>
            <a:pPr marL="285750" indent="-228600" defTabSz="914400">
              <a:lnSpc>
                <a:spcPct val="90000"/>
              </a:lnSpc>
              <a:spcAft>
                <a:spcPts val="600"/>
              </a:spcAft>
              <a:buFont typeface="Arial" panose="020B0604020202020204" pitchFamily="34" charset="0"/>
              <a:buChar char="•"/>
            </a:pPr>
            <a:endParaRPr lang="en-US" sz="1600"/>
          </a:p>
          <a:p>
            <a:pPr marL="285750" indent="-228600" defTabSz="914400">
              <a:lnSpc>
                <a:spcPct val="90000"/>
              </a:lnSpc>
              <a:spcAft>
                <a:spcPts val="600"/>
              </a:spcAft>
              <a:buFont typeface="Arial" panose="020B0604020202020204" pitchFamily="34" charset="0"/>
              <a:buChar char="•"/>
            </a:pPr>
            <a:r>
              <a:rPr lang="en-US" sz="1600"/>
              <a:t>Financial Performance</a:t>
            </a:r>
          </a:p>
          <a:p>
            <a:pPr marL="285750" indent="-228600" defTabSz="914400">
              <a:lnSpc>
                <a:spcPct val="90000"/>
              </a:lnSpc>
              <a:spcAft>
                <a:spcPts val="600"/>
              </a:spcAft>
              <a:buFont typeface="Arial" panose="020B0604020202020204" pitchFamily="34" charset="0"/>
              <a:buChar char="•"/>
            </a:pPr>
            <a:r>
              <a:rPr lang="en-US" sz="1600"/>
              <a:t> Positive cash flow: Month 3</a:t>
            </a:r>
          </a:p>
          <a:p>
            <a:pPr marL="285750" indent="-228600" defTabSz="914400">
              <a:lnSpc>
                <a:spcPct val="90000"/>
              </a:lnSpc>
              <a:spcAft>
                <a:spcPts val="600"/>
              </a:spcAft>
              <a:buFont typeface="Arial" panose="020B0604020202020204" pitchFamily="34" charset="0"/>
              <a:buChar char="•"/>
            </a:pPr>
            <a:r>
              <a:rPr lang="en-US" sz="1600"/>
              <a:t>Break-even: Month 12</a:t>
            </a:r>
          </a:p>
          <a:p>
            <a:pPr marL="285750" indent="-228600" defTabSz="914400">
              <a:lnSpc>
                <a:spcPct val="90000"/>
              </a:lnSpc>
              <a:spcAft>
                <a:spcPts val="600"/>
              </a:spcAft>
              <a:buFont typeface="Arial" panose="020B0604020202020204" pitchFamily="34" charset="0"/>
              <a:buChar char="•"/>
            </a:pPr>
            <a:r>
              <a:rPr lang="en-US" sz="1600"/>
              <a:t> Revenue doubles Year 1–3</a:t>
            </a:r>
          </a:p>
          <a:p>
            <a:pPr marL="285750" indent="-228600" defTabSz="914400">
              <a:lnSpc>
                <a:spcPct val="90000"/>
              </a:lnSpc>
              <a:spcAft>
                <a:spcPts val="600"/>
              </a:spcAft>
              <a:buFont typeface="Arial" panose="020B0604020202020204" pitchFamily="34" charset="0"/>
              <a:buChar char="•"/>
            </a:pPr>
            <a:r>
              <a:rPr lang="en-US" sz="1600"/>
              <a:t>Strong long‑term growth potential</a:t>
            </a:r>
          </a:p>
        </p:txBody>
      </p:sp>
      <p:sp>
        <p:nvSpPr>
          <p:cNvPr id="13" name="Rounded Rectangle 14">
            <a:extLst>
              <a:ext uri="{FF2B5EF4-FFF2-40B4-BE49-F238E27FC236}">
                <a16:creationId xmlns:a16="http://schemas.microsoft.com/office/drawing/2014/main" id="{5BA420DF-B174-4FB4-8008-B3A1954B1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mium Photo | Woman at the hairdresser salon">
            <a:extLst>
              <a:ext uri="{FF2B5EF4-FFF2-40B4-BE49-F238E27FC236}">
                <a16:creationId xmlns:a16="http://schemas.microsoft.com/office/drawing/2014/main" id="{61ED6E22-E23D-C128-19A6-5BA5DBCCB302}"/>
              </a:ext>
            </a:extLst>
          </p:cNvPr>
          <p:cNvPicPr>
            <a:picLocks noChangeAspect="1"/>
          </p:cNvPicPr>
          <p:nvPr/>
        </p:nvPicPr>
        <p:blipFill>
          <a:blip r:embed="rId4"/>
          <a:srcRect l="14099" r="11098"/>
          <a:stretch>
            <a:fillRect/>
          </a:stretch>
        </p:blipFill>
        <p:spPr>
          <a:xfrm>
            <a:off x="4955339" y="1336566"/>
            <a:ext cx="6127287" cy="4607567"/>
          </a:xfrm>
          <a:prstGeom prst="rect">
            <a:avLst/>
          </a:prstGeom>
        </p:spPr>
      </p:pic>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A3DA5A7D-B995-B777-5FFE-7BE5882DA42E}"/>
              </a:ext>
            </a:extLst>
          </p:cNvPr>
          <p:cNvGraphicFramePr>
            <a:graphicFrameLocks noGrp="1"/>
          </p:cNvGraphicFramePr>
          <p:nvPr>
            <p:ph idx="4294967295"/>
            <p:extLst>
              <p:ext uri="{D42A27DB-BD31-4B8C-83A1-F6EECF244321}">
                <p14:modId xmlns:p14="http://schemas.microsoft.com/office/powerpoint/2010/main" val="2662423394"/>
              </p:ext>
            </p:extLst>
          </p:nvPr>
        </p:nvGraphicFramePr>
        <p:xfrm>
          <a:off x="1016000" y="1436234"/>
          <a:ext cx="5329410" cy="5423693"/>
        </p:xfrm>
        <a:graphic>
          <a:graphicData uri="http://schemas.openxmlformats.org/drawingml/2006/table">
            <a:tbl>
              <a:tblPr firstRow="1" bandRow="1">
                <a:tableStyleId>{5C22544A-7EE6-4342-B048-85BDC9FD1C3A}</a:tableStyleId>
              </a:tblPr>
              <a:tblGrid>
                <a:gridCol w="2677253">
                  <a:extLst>
                    <a:ext uri="{9D8B030D-6E8A-4147-A177-3AD203B41FA5}">
                      <a16:colId xmlns:a16="http://schemas.microsoft.com/office/drawing/2014/main" val="2730707073"/>
                    </a:ext>
                  </a:extLst>
                </a:gridCol>
                <a:gridCol w="2652157">
                  <a:extLst>
                    <a:ext uri="{9D8B030D-6E8A-4147-A177-3AD203B41FA5}">
                      <a16:colId xmlns:a16="http://schemas.microsoft.com/office/drawing/2014/main" val="943485101"/>
                    </a:ext>
                  </a:extLst>
                </a:gridCol>
              </a:tblGrid>
              <a:tr h="369093">
                <a:tc>
                  <a:txBody>
                    <a:bodyPr/>
                    <a:lstStyle/>
                    <a:p>
                      <a:r>
                        <a:rPr lang="en-GB"/>
                        <a:t>Startup Costs</a:t>
                      </a:r>
                    </a:p>
                  </a:txBody>
                  <a:tcPr/>
                </a:tc>
                <a:tc>
                  <a:txBody>
                    <a:bodyPr/>
                    <a:lstStyle/>
                    <a:p>
                      <a:r>
                        <a:rPr lang="en-GB"/>
                        <a:t>Amount £</a:t>
                      </a:r>
                    </a:p>
                  </a:txBody>
                  <a:tcPr/>
                </a:tc>
                <a:extLst>
                  <a:ext uri="{0D108BD9-81ED-4DB2-BD59-A6C34878D82A}">
                    <a16:rowId xmlns:a16="http://schemas.microsoft.com/office/drawing/2014/main" val="3736209385"/>
                  </a:ext>
                </a:extLst>
              </a:tr>
              <a:tr h="370840">
                <a:tc>
                  <a:txBody>
                    <a:bodyPr/>
                    <a:lstStyle/>
                    <a:p>
                      <a:r>
                        <a:rPr lang="en-GB"/>
                        <a:t>Receptionist</a:t>
                      </a:r>
                    </a:p>
                  </a:txBody>
                  <a:tcPr/>
                </a:tc>
                <a:tc>
                  <a:txBody>
                    <a:bodyPr/>
                    <a:lstStyle/>
                    <a:p>
                      <a:pPr algn="r"/>
                      <a:r>
                        <a:rPr lang="en-GB"/>
                        <a:t>£1,100</a:t>
                      </a:r>
                    </a:p>
                  </a:txBody>
                  <a:tcPr/>
                </a:tc>
                <a:extLst>
                  <a:ext uri="{0D108BD9-81ED-4DB2-BD59-A6C34878D82A}">
                    <a16:rowId xmlns:a16="http://schemas.microsoft.com/office/drawing/2014/main" val="4096426686"/>
                  </a:ext>
                </a:extLst>
              </a:tr>
              <a:tr h="370840">
                <a:tc>
                  <a:txBody>
                    <a:bodyPr/>
                    <a:lstStyle/>
                    <a:p>
                      <a:r>
                        <a:rPr lang="en-GB"/>
                        <a:t>4 Professional hair stylists</a:t>
                      </a:r>
                    </a:p>
                  </a:txBody>
                  <a:tcPr/>
                </a:tc>
                <a:tc>
                  <a:txBody>
                    <a:bodyPr/>
                    <a:lstStyle/>
                    <a:p>
                      <a:pPr algn="r"/>
                      <a:r>
                        <a:rPr lang="en-GB"/>
                        <a:t>£5,000</a:t>
                      </a:r>
                    </a:p>
                  </a:txBody>
                  <a:tcPr/>
                </a:tc>
                <a:extLst>
                  <a:ext uri="{0D108BD9-81ED-4DB2-BD59-A6C34878D82A}">
                    <a16:rowId xmlns:a16="http://schemas.microsoft.com/office/drawing/2014/main" val="1455494610"/>
                  </a:ext>
                </a:extLst>
              </a:tr>
              <a:tr h="370840">
                <a:tc>
                  <a:txBody>
                    <a:bodyPr/>
                    <a:lstStyle/>
                    <a:p>
                      <a:r>
                        <a:rPr lang="en-GB"/>
                        <a:t>Rent and business rates</a:t>
                      </a:r>
                    </a:p>
                  </a:txBody>
                  <a:tcPr/>
                </a:tc>
                <a:tc>
                  <a:txBody>
                    <a:bodyPr/>
                    <a:lstStyle/>
                    <a:p>
                      <a:pPr algn="r"/>
                      <a:r>
                        <a:rPr lang="en-GB"/>
                        <a:t>£1,800</a:t>
                      </a:r>
                    </a:p>
                  </a:txBody>
                  <a:tcPr/>
                </a:tc>
                <a:extLst>
                  <a:ext uri="{0D108BD9-81ED-4DB2-BD59-A6C34878D82A}">
                    <a16:rowId xmlns:a16="http://schemas.microsoft.com/office/drawing/2014/main" val="3316169594"/>
                  </a:ext>
                </a:extLst>
              </a:tr>
              <a:tr h="370840">
                <a:tc>
                  <a:txBody>
                    <a:bodyPr/>
                    <a:lstStyle/>
                    <a:p>
                      <a:r>
                        <a:rPr lang="en-GB"/>
                        <a:t>Refurbishment and signage</a:t>
                      </a:r>
                    </a:p>
                  </a:txBody>
                  <a:tcPr/>
                </a:tc>
                <a:tc>
                  <a:txBody>
                    <a:bodyPr/>
                    <a:lstStyle/>
                    <a:p>
                      <a:pPr algn="r"/>
                      <a:r>
                        <a:rPr lang="en-GB"/>
                        <a:t>£8,000</a:t>
                      </a:r>
                    </a:p>
                  </a:txBody>
                  <a:tcPr/>
                </a:tc>
                <a:extLst>
                  <a:ext uri="{0D108BD9-81ED-4DB2-BD59-A6C34878D82A}">
                    <a16:rowId xmlns:a16="http://schemas.microsoft.com/office/drawing/2014/main" val="2949382029"/>
                  </a:ext>
                </a:extLst>
              </a:tr>
              <a:tr h="370840">
                <a:tc>
                  <a:txBody>
                    <a:bodyPr/>
                    <a:lstStyle/>
                    <a:p>
                      <a:r>
                        <a:rPr lang="en-GB"/>
                        <a:t>Equipment and furniture</a:t>
                      </a:r>
                    </a:p>
                  </a:txBody>
                  <a:tcPr/>
                </a:tc>
                <a:tc>
                  <a:txBody>
                    <a:bodyPr/>
                    <a:lstStyle/>
                    <a:p>
                      <a:pPr algn="r"/>
                      <a:r>
                        <a:rPr lang="en-GB"/>
                        <a:t>£10.000</a:t>
                      </a:r>
                    </a:p>
                  </a:txBody>
                  <a:tcPr/>
                </a:tc>
                <a:extLst>
                  <a:ext uri="{0D108BD9-81ED-4DB2-BD59-A6C34878D82A}">
                    <a16:rowId xmlns:a16="http://schemas.microsoft.com/office/drawing/2014/main" val="1475560049"/>
                  </a:ext>
                </a:extLst>
              </a:tr>
              <a:tr h="370840">
                <a:tc>
                  <a:txBody>
                    <a:bodyPr/>
                    <a:lstStyle/>
                    <a:p>
                      <a:r>
                        <a:rPr lang="en-GB"/>
                        <a:t>Initial stock</a:t>
                      </a:r>
                    </a:p>
                  </a:txBody>
                  <a:tcPr/>
                </a:tc>
                <a:tc>
                  <a:txBody>
                    <a:bodyPr/>
                    <a:lstStyle/>
                    <a:p>
                      <a:pPr algn="r"/>
                      <a:r>
                        <a:rPr lang="en-GB"/>
                        <a:t>£2,500</a:t>
                      </a:r>
                    </a:p>
                  </a:txBody>
                  <a:tcPr/>
                </a:tc>
                <a:extLst>
                  <a:ext uri="{0D108BD9-81ED-4DB2-BD59-A6C34878D82A}">
                    <a16:rowId xmlns:a16="http://schemas.microsoft.com/office/drawing/2014/main" val="233441916"/>
                  </a:ext>
                </a:extLst>
              </a:tr>
              <a:tr h="370840">
                <a:tc>
                  <a:txBody>
                    <a:bodyPr/>
                    <a:lstStyle/>
                    <a:p>
                      <a:r>
                        <a:rPr lang="en-GB"/>
                        <a:t>License and insurance</a:t>
                      </a:r>
                    </a:p>
                  </a:txBody>
                  <a:tcPr/>
                </a:tc>
                <a:tc>
                  <a:txBody>
                    <a:bodyPr/>
                    <a:lstStyle/>
                    <a:p>
                      <a:pPr algn="r"/>
                      <a:r>
                        <a:rPr lang="en-GB"/>
                        <a:t>£1,200</a:t>
                      </a:r>
                    </a:p>
                  </a:txBody>
                  <a:tcPr/>
                </a:tc>
                <a:extLst>
                  <a:ext uri="{0D108BD9-81ED-4DB2-BD59-A6C34878D82A}">
                    <a16:rowId xmlns:a16="http://schemas.microsoft.com/office/drawing/2014/main" val="3410640905"/>
                  </a:ext>
                </a:extLst>
              </a:tr>
              <a:tr h="370840">
                <a:tc>
                  <a:txBody>
                    <a:bodyPr/>
                    <a:lstStyle/>
                    <a:p>
                      <a:r>
                        <a:rPr lang="en-GB"/>
                        <a:t>Marketing launch</a:t>
                      </a:r>
                    </a:p>
                  </a:txBody>
                  <a:tcPr/>
                </a:tc>
                <a:tc>
                  <a:txBody>
                    <a:bodyPr/>
                    <a:lstStyle/>
                    <a:p>
                      <a:pPr algn="r"/>
                      <a:r>
                        <a:rPr lang="en-GB"/>
                        <a:t>£1,500</a:t>
                      </a:r>
                    </a:p>
                  </a:txBody>
                  <a:tcPr/>
                </a:tc>
                <a:extLst>
                  <a:ext uri="{0D108BD9-81ED-4DB2-BD59-A6C34878D82A}">
                    <a16:rowId xmlns:a16="http://schemas.microsoft.com/office/drawing/2014/main" val="2704164556"/>
                  </a:ext>
                </a:extLst>
              </a:tr>
              <a:tr h="370840">
                <a:tc>
                  <a:txBody>
                    <a:bodyPr/>
                    <a:lstStyle/>
                    <a:p>
                      <a:r>
                        <a:rPr lang="en-GB"/>
                        <a:t>Working capital reserve</a:t>
                      </a:r>
                    </a:p>
                  </a:txBody>
                  <a:tcPr/>
                </a:tc>
                <a:tc>
                  <a:txBody>
                    <a:bodyPr/>
                    <a:lstStyle/>
                    <a:p>
                      <a:pPr algn="r"/>
                      <a:r>
                        <a:rPr lang="en-GB"/>
                        <a:t>£15,000</a:t>
                      </a:r>
                    </a:p>
                  </a:txBody>
                  <a:tcPr/>
                </a:tc>
                <a:extLst>
                  <a:ext uri="{0D108BD9-81ED-4DB2-BD59-A6C34878D82A}">
                    <a16:rowId xmlns:a16="http://schemas.microsoft.com/office/drawing/2014/main" val="3224257592"/>
                  </a:ext>
                </a:extLst>
              </a:tr>
              <a:tr h="370840">
                <a:tc>
                  <a:txBody>
                    <a:bodyPr/>
                    <a:lstStyle/>
                    <a:p>
                      <a:r>
                        <a:rPr lang="en-GB" b="1"/>
                        <a:t>Total Funding</a:t>
                      </a:r>
                    </a:p>
                  </a:txBody>
                  <a:tcPr/>
                </a:tc>
                <a:tc>
                  <a:txBody>
                    <a:bodyPr/>
                    <a:lstStyle/>
                    <a:p>
                      <a:pPr algn="r"/>
                      <a:r>
                        <a:rPr lang="en-GB" b="1"/>
                        <a:t>£46,000</a:t>
                      </a:r>
                    </a:p>
                  </a:txBody>
                  <a:tcPr/>
                </a:tc>
                <a:extLst>
                  <a:ext uri="{0D108BD9-81ED-4DB2-BD59-A6C34878D82A}">
                    <a16:rowId xmlns:a16="http://schemas.microsoft.com/office/drawing/2014/main" val="771126438"/>
                  </a:ext>
                </a:extLst>
              </a:tr>
            </a:tbl>
          </a:graphicData>
        </a:graphic>
      </p:graphicFrame>
      <p:graphicFrame>
        <p:nvGraphicFramePr>
          <p:cNvPr id="8" name="Table 8">
            <a:extLst>
              <a:ext uri="{FF2B5EF4-FFF2-40B4-BE49-F238E27FC236}">
                <a16:creationId xmlns:a16="http://schemas.microsoft.com/office/drawing/2014/main" id="{58A589A8-56B0-6A28-A06B-8C78A79E5FF6}"/>
              </a:ext>
            </a:extLst>
          </p:cNvPr>
          <p:cNvGraphicFramePr>
            <a:graphicFrameLocks noGrp="1"/>
          </p:cNvGraphicFramePr>
          <p:nvPr>
            <p:extLst>
              <p:ext uri="{D42A27DB-BD31-4B8C-83A1-F6EECF244321}">
                <p14:modId xmlns:p14="http://schemas.microsoft.com/office/powerpoint/2010/main" val="2363050129"/>
              </p:ext>
            </p:extLst>
          </p:nvPr>
        </p:nvGraphicFramePr>
        <p:xfrm>
          <a:off x="7595193" y="4015642"/>
          <a:ext cx="4376146" cy="2143200"/>
        </p:xfrm>
        <a:graphic>
          <a:graphicData uri="http://schemas.openxmlformats.org/drawingml/2006/table">
            <a:tbl>
              <a:tblPr firstRow="1" bandRow="1">
                <a:tableStyleId>{21E4AEA4-8DFA-4A89-87EB-49C32662AFE0}</a:tableStyleId>
              </a:tblPr>
              <a:tblGrid>
                <a:gridCol w="2188073">
                  <a:extLst>
                    <a:ext uri="{9D8B030D-6E8A-4147-A177-3AD203B41FA5}">
                      <a16:colId xmlns:a16="http://schemas.microsoft.com/office/drawing/2014/main" val="2276250660"/>
                    </a:ext>
                  </a:extLst>
                </a:gridCol>
                <a:gridCol w="2188073">
                  <a:extLst>
                    <a:ext uri="{9D8B030D-6E8A-4147-A177-3AD203B41FA5}">
                      <a16:colId xmlns:a16="http://schemas.microsoft.com/office/drawing/2014/main" val="2828607459"/>
                    </a:ext>
                  </a:extLst>
                </a:gridCol>
              </a:tblGrid>
              <a:tr h="431520">
                <a:tc>
                  <a:txBody>
                    <a:bodyPr/>
                    <a:lstStyle/>
                    <a:p>
                      <a:r>
                        <a:rPr lang="en-GB"/>
                        <a:t>Funding Source</a:t>
                      </a:r>
                    </a:p>
                  </a:txBody>
                  <a:tcPr/>
                </a:tc>
                <a:tc>
                  <a:txBody>
                    <a:bodyPr/>
                    <a:lstStyle/>
                    <a:p>
                      <a:r>
                        <a:rPr lang="en-GB"/>
                        <a:t>Amount £</a:t>
                      </a:r>
                    </a:p>
                  </a:txBody>
                  <a:tcPr/>
                </a:tc>
                <a:extLst>
                  <a:ext uri="{0D108BD9-81ED-4DB2-BD59-A6C34878D82A}">
                    <a16:rowId xmlns:a16="http://schemas.microsoft.com/office/drawing/2014/main" val="3591154751"/>
                  </a:ext>
                </a:extLst>
              </a:tr>
              <a:tr h="431520">
                <a:tc>
                  <a:txBody>
                    <a:bodyPr/>
                    <a:lstStyle/>
                    <a:p>
                      <a:r>
                        <a:rPr lang="en-GB"/>
                        <a:t>Owner’s personal investment</a:t>
                      </a:r>
                    </a:p>
                  </a:txBody>
                  <a:tcPr/>
                </a:tc>
                <a:tc>
                  <a:txBody>
                    <a:bodyPr/>
                    <a:lstStyle/>
                    <a:p>
                      <a:pPr algn="r"/>
                      <a:r>
                        <a:rPr lang="en-GB"/>
                        <a:t>£23,000</a:t>
                      </a:r>
                    </a:p>
                  </a:txBody>
                  <a:tcPr/>
                </a:tc>
                <a:extLst>
                  <a:ext uri="{0D108BD9-81ED-4DB2-BD59-A6C34878D82A}">
                    <a16:rowId xmlns:a16="http://schemas.microsoft.com/office/drawing/2014/main" val="2265290719"/>
                  </a:ext>
                </a:extLst>
              </a:tr>
              <a:tr h="431520">
                <a:tc>
                  <a:txBody>
                    <a:bodyPr/>
                    <a:lstStyle/>
                    <a:p>
                      <a:r>
                        <a:rPr lang="en-GB"/>
                        <a:t>Bank business loan</a:t>
                      </a:r>
                    </a:p>
                  </a:txBody>
                  <a:tcPr/>
                </a:tc>
                <a:tc>
                  <a:txBody>
                    <a:bodyPr/>
                    <a:lstStyle/>
                    <a:p>
                      <a:pPr algn="r"/>
                      <a:r>
                        <a:rPr lang="en-GB"/>
                        <a:t>£23,000</a:t>
                      </a:r>
                    </a:p>
                  </a:txBody>
                  <a:tcPr/>
                </a:tc>
                <a:extLst>
                  <a:ext uri="{0D108BD9-81ED-4DB2-BD59-A6C34878D82A}">
                    <a16:rowId xmlns:a16="http://schemas.microsoft.com/office/drawing/2014/main" val="413869080"/>
                  </a:ext>
                </a:extLst>
              </a:tr>
              <a:tr h="431520">
                <a:tc>
                  <a:txBody>
                    <a:bodyPr/>
                    <a:lstStyle/>
                    <a:p>
                      <a:r>
                        <a:rPr lang="en-GB" b="1"/>
                        <a:t>Total funding</a:t>
                      </a:r>
                    </a:p>
                  </a:txBody>
                  <a:tcPr/>
                </a:tc>
                <a:tc>
                  <a:txBody>
                    <a:bodyPr/>
                    <a:lstStyle/>
                    <a:p>
                      <a:pPr algn="r"/>
                      <a:r>
                        <a:rPr lang="en-GB" b="1"/>
                        <a:t>£46,000</a:t>
                      </a:r>
                    </a:p>
                  </a:txBody>
                  <a:tcPr/>
                </a:tc>
                <a:extLst>
                  <a:ext uri="{0D108BD9-81ED-4DB2-BD59-A6C34878D82A}">
                    <a16:rowId xmlns:a16="http://schemas.microsoft.com/office/drawing/2014/main" val="93640414"/>
                  </a:ext>
                </a:extLst>
              </a:tr>
            </a:tbl>
          </a:graphicData>
        </a:graphic>
      </p:graphicFrame>
      <p:sp>
        <p:nvSpPr>
          <p:cNvPr id="4" name="TextBox 3">
            <a:extLst>
              <a:ext uri="{FF2B5EF4-FFF2-40B4-BE49-F238E27FC236}">
                <a16:creationId xmlns:a16="http://schemas.microsoft.com/office/drawing/2014/main" id="{759D9EB2-8124-D866-7D02-E6C389FBA05E}"/>
              </a:ext>
            </a:extLst>
          </p:cNvPr>
          <p:cNvSpPr txBox="1"/>
          <p:nvPr/>
        </p:nvSpPr>
        <p:spPr>
          <a:xfrm>
            <a:off x="6855493" y="563980"/>
            <a:ext cx="3421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u="sng"/>
              <a:t>Startup costs</a:t>
            </a:r>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25CD1924-ECA8-7B87-7170-8DA6C040FC1D}"/>
              </a:ext>
            </a:extLst>
          </p:cNvPr>
          <p:cNvGraphicFramePr>
            <a:graphicFrameLocks noGrp="1"/>
          </p:cNvGraphicFramePr>
          <p:nvPr>
            <p:extLst>
              <p:ext uri="{D42A27DB-BD31-4B8C-83A1-F6EECF244321}">
                <p14:modId xmlns:p14="http://schemas.microsoft.com/office/powerpoint/2010/main" val="2876667742"/>
              </p:ext>
            </p:extLst>
          </p:nvPr>
        </p:nvGraphicFramePr>
        <p:xfrm>
          <a:off x="190871" y="2403323"/>
          <a:ext cx="5709186" cy="2865120"/>
        </p:xfrm>
        <a:graphic>
          <a:graphicData uri="http://schemas.openxmlformats.org/drawingml/2006/table">
            <a:tbl>
              <a:tblPr firstRow="1" bandRow="1">
                <a:tableStyleId>{5C22544A-7EE6-4342-B048-85BDC9FD1C3A}</a:tableStyleId>
              </a:tblPr>
              <a:tblGrid>
                <a:gridCol w="2854593">
                  <a:extLst>
                    <a:ext uri="{9D8B030D-6E8A-4147-A177-3AD203B41FA5}">
                      <a16:colId xmlns:a16="http://schemas.microsoft.com/office/drawing/2014/main" val="1046590976"/>
                    </a:ext>
                  </a:extLst>
                </a:gridCol>
                <a:gridCol w="2854593">
                  <a:extLst>
                    <a:ext uri="{9D8B030D-6E8A-4147-A177-3AD203B41FA5}">
                      <a16:colId xmlns:a16="http://schemas.microsoft.com/office/drawing/2014/main" val="2614295475"/>
                    </a:ext>
                  </a:extLst>
                </a:gridCol>
              </a:tblGrid>
              <a:tr h="370840">
                <a:tc>
                  <a:txBody>
                    <a:bodyPr/>
                    <a:lstStyle/>
                    <a:p>
                      <a:r>
                        <a:rPr lang="en-GB"/>
                        <a:t>Operating costs </a:t>
                      </a:r>
                    </a:p>
                  </a:txBody>
                  <a:tcPr/>
                </a:tc>
                <a:tc>
                  <a:txBody>
                    <a:bodyPr/>
                    <a:lstStyle/>
                    <a:p>
                      <a:r>
                        <a:rPr lang="en-GB"/>
                        <a:t>Annual costs</a:t>
                      </a:r>
                    </a:p>
                  </a:txBody>
                  <a:tcPr/>
                </a:tc>
                <a:extLst>
                  <a:ext uri="{0D108BD9-81ED-4DB2-BD59-A6C34878D82A}">
                    <a16:rowId xmlns:a16="http://schemas.microsoft.com/office/drawing/2014/main" val="1072129402"/>
                  </a:ext>
                </a:extLst>
              </a:tr>
              <a:tr h="370840">
                <a:tc>
                  <a:txBody>
                    <a:bodyPr/>
                    <a:lstStyle/>
                    <a:p>
                      <a:r>
                        <a:rPr lang="en-GB"/>
                        <a:t>Rent and business rates</a:t>
                      </a:r>
                    </a:p>
                  </a:txBody>
                  <a:tcPr/>
                </a:tc>
                <a:tc>
                  <a:txBody>
                    <a:bodyPr/>
                    <a:lstStyle/>
                    <a:p>
                      <a:pPr algn="r"/>
                      <a:r>
                        <a:rPr lang="en-GB"/>
                        <a:t>£21,600</a:t>
                      </a:r>
                    </a:p>
                  </a:txBody>
                  <a:tcPr/>
                </a:tc>
                <a:extLst>
                  <a:ext uri="{0D108BD9-81ED-4DB2-BD59-A6C34878D82A}">
                    <a16:rowId xmlns:a16="http://schemas.microsoft.com/office/drawing/2014/main" val="1692467370"/>
                  </a:ext>
                </a:extLst>
              </a:tr>
              <a:tr h="370840">
                <a:tc>
                  <a:txBody>
                    <a:bodyPr/>
                    <a:lstStyle/>
                    <a:p>
                      <a:r>
                        <a:rPr lang="en-GB"/>
                        <a:t>Staff wages</a:t>
                      </a:r>
                    </a:p>
                  </a:txBody>
                  <a:tcPr/>
                </a:tc>
                <a:tc>
                  <a:txBody>
                    <a:bodyPr/>
                    <a:lstStyle/>
                    <a:p>
                      <a:pPr algn="r"/>
                      <a:r>
                        <a:rPr lang="en-GB"/>
                        <a:t>£31,200</a:t>
                      </a:r>
                    </a:p>
                  </a:txBody>
                  <a:tcPr/>
                </a:tc>
                <a:extLst>
                  <a:ext uri="{0D108BD9-81ED-4DB2-BD59-A6C34878D82A}">
                    <a16:rowId xmlns:a16="http://schemas.microsoft.com/office/drawing/2014/main" val="3399487136"/>
                  </a:ext>
                </a:extLst>
              </a:tr>
              <a:tr h="370840">
                <a:tc>
                  <a:txBody>
                    <a:bodyPr/>
                    <a:lstStyle/>
                    <a:p>
                      <a:r>
                        <a:rPr lang="en-GB"/>
                        <a:t>Stock requirements</a:t>
                      </a:r>
                    </a:p>
                  </a:txBody>
                  <a:tcPr/>
                </a:tc>
                <a:tc>
                  <a:txBody>
                    <a:bodyPr/>
                    <a:lstStyle/>
                    <a:p>
                      <a:pPr algn="r"/>
                      <a:r>
                        <a:rPr lang="en-GB"/>
                        <a:t>£7,200</a:t>
                      </a:r>
                    </a:p>
                  </a:txBody>
                  <a:tcPr/>
                </a:tc>
                <a:extLst>
                  <a:ext uri="{0D108BD9-81ED-4DB2-BD59-A6C34878D82A}">
                    <a16:rowId xmlns:a16="http://schemas.microsoft.com/office/drawing/2014/main" val="1914049208"/>
                  </a:ext>
                </a:extLst>
              </a:tr>
              <a:tr h="370840">
                <a:tc>
                  <a:txBody>
                    <a:bodyPr/>
                    <a:lstStyle/>
                    <a:p>
                      <a:r>
                        <a:rPr lang="en-GB"/>
                        <a:t>Utilities and insurance</a:t>
                      </a:r>
                    </a:p>
                  </a:txBody>
                  <a:tcPr/>
                </a:tc>
                <a:tc>
                  <a:txBody>
                    <a:bodyPr/>
                    <a:lstStyle/>
                    <a:p>
                      <a:pPr algn="r"/>
                      <a:r>
                        <a:rPr lang="en-GB"/>
                        <a:t>£6,000</a:t>
                      </a:r>
                    </a:p>
                  </a:txBody>
                  <a:tcPr/>
                </a:tc>
                <a:extLst>
                  <a:ext uri="{0D108BD9-81ED-4DB2-BD59-A6C34878D82A}">
                    <a16:rowId xmlns:a16="http://schemas.microsoft.com/office/drawing/2014/main" val="4278121933"/>
                  </a:ext>
                </a:extLst>
              </a:tr>
              <a:tr h="370840">
                <a:tc>
                  <a:txBody>
                    <a:bodyPr/>
                    <a:lstStyle/>
                    <a:p>
                      <a:r>
                        <a:rPr lang="en-GB"/>
                        <a:t>Marketing and miscellaneous</a:t>
                      </a:r>
                    </a:p>
                  </a:txBody>
                  <a:tcPr/>
                </a:tc>
                <a:tc>
                  <a:txBody>
                    <a:bodyPr/>
                    <a:lstStyle/>
                    <a:p>
                      <a:pPr algn="r"/>
                      <a:r>
                        <a:rPr lang="en-GB"/>
                        <a:t>£4,500</a:t>
                      </a:r>
                    </a:p>
                  </a:txBody>
                  <a:tcPr/>
                </a:tc>
                <a:extLst>
                  <a:ext uri="{0D108BD9-81ED-4DB2-BD59-A6C34878D82A}">
                    <a16:rowId xmlns:a16="http://schemas.microsoft.com/office/drawing/2014/main" val="1263692864"/>
                  </a:ext>
                </a:extLst>
              </a:tr>
              <a:tr h="370840">
                <a:tc>
                  <a:txBody>
                    <a:bodyPr/>
                    <a:lstStyle/>
                    <a:p>
                      <a:r>
                        <a:rPr lang="en-GB" b="1"/>
                        <a:t>Total annual costs</a:t>
                      </a:r>
                    </a:p>
                  </a:txBody>
                  <a:tcPr/>
                </a:tc>
                <a:tc>
                  <a:txBody>
                    <a:bodyPr/>
                    <a:lstStyle/>
                    <a:p>
                      <a:pPr algn="r"/>
                      <a:r>
                        <a:rPr lang="en-GB" b="1"/>
                        <a:t>£70,500</a:t>
                      </a:r>
                    </a:p>
                  </a:txBody>
                  <a:tcPr/>
                </a:tc>
                <a:extLst>
                  <a:ext uri="{0D108BD9-81ED-4DB2-BD59-A6C34878D82A}">
                    <a16:rowId xmlns:a16="http://schemas.microsoft.com/office/drawing/2014/main" val="1033435202"/>
                  </a:ext>
                </a:extLst>
              </a:tr>
            </a:tbl>
          </a:graphicData>
        </a:graphic>
      </p:graphicFrame>
      <p:sp>
        <p:nvSpPr>
          <p:cNvPr id="3" name="TextBox 2">
            <a:extLst>
              <a:ext uri="{FF2B5EF4-FFF2-40B4-BE49-F238E27FC236}">
                <a16:creationId xmlns:a16="http://schemas.microsoft.com/office/drawing/2014/main" id="{052EB300-51D0-ED2B-699B-B49E2AF62FA2}"/>
              </a:ext>
            </a:extLst>
          </p:cNvPr>
          <p:cNvSpPr txBox="1"/>
          <p:nvPr/>
        </p:nvSpPr>
        <p:spPr>
          <a:xfrm>
            <a:off x="6334962" y="3838942"/>
            <a:ext cx="5409281" cy="2062103"/>
          </a:xfrm>
          <a:prstGeom prst="rect">
            <a:avLst/>
          </a:prstGeom>
          <a:noFill/>
        </p:spPr>
        <p:txBody>
          <a:bodyPr wrap="square" rtlCol="0">
            <a:spAutoFit/>
          </a:bodyPr>
          <a:lstStyle/>
          <a:p>
            <a:r>
              <a:rPr lang="en-GB" sz="2000" b="1"/>
              <a:t>Key points </a:t>
            </a:r>
          </a:p>
          <a:p>
            <a:pPr marL="285750" indent="-285750">
              <a:buFont typeface="Arial" panose="020B0604020202020204" pitchFamily="34" charset="0"/>
              <a:buChar char="•"/>
            </a:pPr>
            <a:r>
              <a:rPr lang="en-GB"/>
              <a:t>Staff wages represent the largest operating expense.</a:t>
            </a:r>
          </a:p>
          <a:p>
            <a:pPr marL="285750" indent="-285750">
              <a:buFont typeface="Arial" panose="020B0604020202020204" pitchFamily="34" charset="0"/>
              <a:buChar char="•"/>
            </a:pPr>
            <a:r>
              <a:rPr lang="en-GB"/>
              <a:t>Running costs have been carefully planned to support business growth.</a:t>
            </a:r>
          </a:p>
          <a:p>
            <a:pPr marL="285750" indent="-285750">
              <a:buFont typeface="Arial" panose="020B0604020202020204" pitchFamily="34" charset="0"/>
              <a:buChar char="•"/>
            </a:pPr>
            <a:r>
              <a:rPr lang="en-GB"/>
              <a:t>Costs remain sustainable in relation to projected revenue.</a:t>
            </a:r>
          </a:p>
        </p:txBody>
      </p:sp>
      <p:sp>
        <p:nvSpPr>
          <p:cNvPr id="4" name="TextBox 3">
            <a:extLst>
              <a:ext uri="{FF2B5EF4-FFF2-40B4-BE49-F238E27FC236}">
                <a16:creationId xmlns:a16="http://schemas.microsoft.com/office/drawing/2014/main" id="{73F9ADE5-0ECA-F0E7-BA29-2AAE345BD7EE}"/>
              </a:ext>
            </a:extLst>
          </p:cNvPr>
          <p:cNvSpPr txBox="1"/>
          <p:nvPr/>
        </p:nvSpPr>
        <p:spPr>
          <a:xfrm>
            <a:off x="7218947" y="1127960"/>
            <a:ext cx="413585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u="sng"/>
              <a:t>Operating costs</a:t>
            </a: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and Neck Pain in Beauty Therapists: Causes &amp; Prevention">
            <a:extLst>
              <a:ext uri="{FF2B5EF4-FFF2-40B4-BE49-F238E27FC236}">
                <a16:creationId xmlns:a16="http://schemas.microsoft.com/office/drawing/2014/main" id="{142799E6-513F-94EA-5A16-6F008411B7D9}"/>
              </a:ext>
            </a:extLst>
          </p:cNvPr>
          <p:cNvPicPr>
            <a:picLocks noChangeAspect="1"/>
          </p:cNvPicPr>
          <p:nvPr/>
        </p:nvPicPr>
        <p:blipFill>
          <a:blip r:embed="rId2">
            <a:alphaModFix amt="30000"/>
          </a:blip>
          <a:srcRect t="5382" b="3836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6F3B8C3-F3C0-E124-A054-318C81FE3F85}"/>
              </a:ext>
            </a:extLst>
          </p:cNvPr>
          <p:cNvSpPr>
            <a:spLocks noGrp="1"/>
          </p:cNvSpPr>
          <p:nvPr>
            <p:ph type="title"/>
          </p:nvPr>
        </p:nvSpPr>
        <p:spPr>
          <a:xfrm>
            <a:off x="2895600" y="764373"/>
            <a:ext cx="8610600" cy="1293028"/>
          </a:xfrm>
        </p:spPr>
        <p:txBody>
          <a:bodyPr>
            <a:normAutofit/>
          </a:bodyPr>
          <a:lstStyle/>
          <a:p>
            <a:r>
              <a:rPr lang="en-RO" b="1" i="1" u="sng"/>
              <a:t>Break-even Analysis</a:t>
            </a:r>
          </a:p>
        </p:txBody>
      </p:sp>
      <p:sp>
        <p:nvSpPr>
          <p:cNvPr id="3" name="Content Placeholder 2">
            <a:extLst>
              <a:ext uri="{FF2B5EF4-FFF2-40B4-BE49-F238E27FC236}">
                <a16:creationId xmlns:a16="http://schemas.microsoft.com/office/drawing/2014/main" id="{B841594E-8135-E547-4C86-A7972099DE5E}"/>
              </a:ext>
            </a:extLst>
          </p:cNvPr>
          <p:cNvSpPr>
            <a:spLocks noGrp="1"/>
          </p:cNvSpPr>
          <p:nvPr>
            <p:ph idx="1"/>
          </p:nvPr>
        </p:nvSpPr>
        <p:spPr>
          <a:xfrm>
            <a:off x="685800" y="2194560"/>
            <a:ext cx="10820400" cy="4024125"/>
          </a:xfrm>
        </p:spPr>
        <p:txBody>
          <a:bodyPr>
            <a:normAutofit/>
          </a:bodyPr>
          <a:lstStyle/>
          <a:p>
            <a:pPr marL="0" indent="0">
              <a:buNone/>
            </a:pPr>
            <a:r>
              <a:rPr lang="en-RO" b="1"/>
              <a:t>Break-even Analysis</a:t>
            </a:r>
          </a:p>
          <a:p>
            <a:pPr marL="0" indent="0">
              <a:buNone/>
            </a:pPr>
            <a:r>
              <a:rPr lang="en-RO" b="1"/>
              <a:t>Financial Summary</a:t>
            </a:r>
            <a:endParaRPr lang="en-GB" b="1"/>
          </a:p>
          <a:p>
            <a:pPr marL="0" indent="0">
              <a:buNone/>
            </a:pPr>
            <a:endParaRPr lang="en-RO" b="1"/>
          </a:p>
          <a:p>
            <a:pPr lvl="0"/>
            <a:r>
              <a:rPr lang="en-RO"/>
              <a:t>Total annual fixed costs: </a:t>
            </a:r>
            <a:r>
              <a:rPr lang="en-RO" b="1"/>
              <a:t>£70,500</a:t>
            </a:r>
            <a:endParaRPr lang="en-RO"/>
          </a:p>
          <a:p>
            <a:pPr lvl="0"/>
            <a:r>
              <a:rPr lang="en-RO"/>
              <a:t>Average monthly fixed costs: </a:t>
            </a:r>
            <a:r>
              <a:rPr lang="en-RO" b="1"/>
              <a:t>£6,250</a:t>
            </a:r>
            <a:endParaRPr lang="en-RO"/>
          </a:p>
          <a:p>
            <a:pPr lvl="0"/>
            <a:r>
              <a:rPr lang="en-RO"/>
              <a:t>Average profit margin per service: </a:t>
            </a:r>
            <a:r>
              <a:rPr lang="en-RO" b="1"/>
              <a:t>60%</a:t>
            </a:r>
            <a:endParaRPr lang="en-RO"/>
          </a:p>
          <a:p>
            <a:pPr lvl="0"/>
            <a:r>
              <a:rPr lang="en-RO"/>
              <a:t>Monthly revenue required to break even: </a:t>
            </a:r>
            <a:r>
              <a:rPr lang="en-RO" b="1"/>
              <a:t>£10,400</a:t>
            </a:r>
            <a:endParaRPr lang="en-RO"/>
          </a:p>
          <a:p>
            <a:pPr lvl="0"/>
            <a:r>
              <a:rPr lang="en-RO"/>
              <a:t>Break-even point expected by </a:t>
            </a:r>
            <a:r>
              <a:rPr lang="en-RO" b="1"/>
              <a:t>Month 12</a:t>
            </a:r>
            <a:r>
              <a:rPr lang="en-GB" b="1"/>
              <a:t> </a:t>
            </a:r>
          </a:p>
          <a:p>
            <a:pPr lvl="0"/>
            <a:endParaRPr lang="en-GB" b="1"/>
          </a:p>
        </p:txBody>
      </p:sp>
    </p:spTree>
    <p:extLst>
      <p:ext uri="{BB962C8B-B14F-4D97-AF65-F5344CB8AC3E}">
        <p14:creationId xmlns:p14="http://schemas.microsoft.com/office/powerpoint/2010/main" val="4032611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577CC7-6B96-4908-84E4-0D2AC0183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extBox 1">
            <a:extLst>
              <a:ext uri="{FF2B5EF4-FFF2-40B4-BE49-F238E27FC236}">
                <a16:creationId xmlns:a16="http://schemas.microsoft.com/office/drawing/2014/main" id="{EC60CD0F-968D-6745-4771-FE4A28A86746}"/>
              </a:ext>
            </a:extLst>
          </p:cNvPr>
          <p:cNvSpPr txBox="1"/>
          <p:nvPr/>
        </p:nvSpPr>
        <p:spPr>
          <a:xfrm>
            <a:off x="89989" y="1809931"/>
            <a:ext cx="6257290" cy="402412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endParaRPr lang="en-US" b="0" i="0"/>
          </a:p>
          <a:p>
            <a:pPr lvl="0" indent="-228600" defTabSz="914400">
              <a:lnSpc>
                <a:spcPct val="90000"/>
              </a:lnSpc>
              <a:spcAft>
                <a:spcPts val="600"/>
              </a:spcAft>
              <a:buFont typeface="Arial" panose="020B0604020202020204" pitchFamily="34" charset="0"/>
              <a:buChar char="•"/>
            </a:pPr>
            <a:endParaRPr lang="en-US" b="0" i="0"/>
          </a:p>
          <a:p>
            <a:pPr marL="285750" indent="-228600" defTabSz="914400">
              <a:lnSpc>
                <a:spcPct val="90000"/>
              </a:lnSpc>
              <a:spcAft>
                <a:spcPts val="600"/>
              </a:spcAft>
              <a:buFont typeface="Arial" panose="020B0604020202020204" pitchFamily="34" charset="0"/>
              <a:buChar char="•"/>
            </a:pPr>
            <a:endParaRPr lang="en-US" sz="2000"/>
          </a:p>
          <a:p>
            <a:pPr marL="285750" indent="-228600" defTabSz="914400">
              <a:lnSpc>
                <a:spcPct val="90000"/>
              </a:lnSpc>
              <a:spcAft>
                <a:spcPts val="600"/>
              </a:spcAft>
              <a:buFont typeface="Arial" panose="020B0604020202020204" pitchFamily="34" charset="0"/>
              <a:buChar char="•"/>
            </a:pPr>
            <a:r>
              <a:rPr lang="en-US" sz="2000" b="0" i="0" u="none" strike="noStrike" baseline="0"/>
              <a:t>The financial projections indicate </a:t>
            </a:r>
            <a:r>
              <a:rPr lang="en-US" sz="2000"/>
              <a:t>that Elegance</a:t>
            </a:r>
            <a:r>
              <a:rPr lang="en-US" sz="2000" b="0" i="0" u="none" strike="noStrike" baseline="0"/>
              <a:t> Hair Salon will </a:t>
            </a:r>
            <a:r>
              <a:rPr lang="en-US" sz="2000"/>
              <a:t>become financially</a:t>
            </a:r>
            <a:r>
              <a:rPr lang="en-US" sz="2000" b="0" i="0" u="none" strike="noStrike" baseline="0"/>
              <a:t> sustainable within the </a:t>
            </a:r>
            <a:r>
              <a:rPr lang="en-US" sz="2000"/>
              <a:t>first year</a:t>
            </a:r>
            <a:r>
              <a:rPr lang="en-US" sz="2000" b="0" i="0" u="none" strike="noStrike" baseline="0"/>
              <a:t> of operation.</a:t>
            </a:r>
            <a:r>
              <a:rPr lang="en-US" sz="2000" b="0" i="0"/>
              <a:t>​</a:t>
            </a:r>
          </a:p>
          <a:p>
            <a:pPr marL="285750" indent="-228600" defTabSz="914400">
              <a:lnSpc>
                <a:spcPct val="90000"/>
              </a:lnSpc>
              <a:spcAft>
                <a:spcPts val="600"/>
              </a:spcAft>
              <a:buFont typeface="Arial" panose="020B0604020202020204" pitchFamily="34" charset="0"/>
              <a:buChar char="•"/>
            </a:pPr>
            <a:r>
              <a:rPr lang="en-US" sz="2000" b="0" i="0" u="none" strike="noStrike" baseline="0"/>
              <a:t> Revenue is expected to </a:t>
            </a:r>
            <a:r>
              <a:rPr lang="en-US" sz="2000"/>
              <a:t>continue increasing</a:t>
            </a:r>
            <a:r>
              <a:rPr lang="en-US" sz="2000" b="0" i="0" u="none" strike="noStrike" baseline="0"/>
              <a:t> as the customer base grows,</a:t>
            </a:r>
            <a:r>
              <a:rPr lang="en-US" sz="2000"/>
              <a:t> </a:t>
            </a:r>
            <a:r>
              <a:rPr lang="en-US" sz="2000" b="0" i="0" u="none" strike="noStrike" baseline="0"/>
              <a:t>supporting long-term profitability </a:t>
            </a:r>
            <a:r>
              <a:rPr lang="en-US" sz="2000"/>
              <a:t>and future</a:t>
            </a:r>
            <a:r>
              <a:rPr lang="en-US" sz="2000" b="0" i="0" u="none" strike="noStrike" baseline="0"/>
              <a:t> expansion. </a:t>
            </a:r>
          </a:p>
          <a:p>
            <a:pPr indent="-228600" defTabSz="914400">
              <a:lnSpc>
                <a:spcPct val="90000"/>
              </a:lnSpc>
              <a:spcAft>
                <a:spcPts val="600"/>
              </a:spcAft>
              <a:buFont typeface="Arial" panose="020B0604020202020204" pitchFamily="34" charset="0"/>
              <a:buChar char="•"/>
            </a:pPr>
            <a:endParaRPr lang="en-US"/>
          </a:p>
        </p:txBody>
      </p:sp>
      <p:sp useBgFill="1">
        <p:nvSpPr>
          <p:cNvPr id="11" name="Rectangle 1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 Best hair salons in California - 5 Star Rated Near You - TrustAnalytica">
            <a:extLst>
              <a:ext uri="{FF2B5EF4-FFF2-40B4-BE49-F238E27FC236}">
                <a16:creationId xmlns:a16="http://schemas.microsoft.com/office/drawing/2014/main" id="{687EA0A8-5C9B-716D-20D4-FD7397BD74EC}"/>
              </a:ext>
            </a:extLst>
          </p:cNvPr>
          <p:cNvPicPr>
            <a:picLocks noChangeAspect="1"/>
          </p:cNvPicPr>
          <p:nvPr/>
        </p:nvPicPr>
        <p:blipFill>
          <a:blip r:embed="rId3"/>
          <a:srcRect l="17036" r="14830"/>
          <a:stretch>
            <a:fillRect/>
          </a:stretch>
        </p:blipFill>
        <p:spPr>
          <a:xfrm>
            <a:off x="7519416" y="10"/>
            <a:ext cx="4672584" cy="6857989"/>
          </a:xfrm>
          <a:prstGeom prst="rect">
            <a:avLst/>
          </a:prstGeom>
        </p:spPr>
      </p:pic>
      <p:sp>
        <p:nvSpPr>
          <p:cNvPr id="5" name="TextBox 4">
            <a:extLst>
              <a:ext uri="{FF2B5EF4-FFF2-40B4-BE49-F238E27FC236}">
                <a16:creationId xmlns:a16="http://schemas.microsoft.com/office/drawing/2014/main" id="{F77A1E27-0D76-7C72-802E-8C3520144DB6}"/>
              </a:ext>
            </a:extLst>
          </p:cNvPr>
          <p:cNvSpPr txBox="1"/>
          <p:nvPr/>
        </p:nvSpPr>
        <p:spPr>
          <a:xfrm>
            <a:off x="616857" y="1382486"/>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1" u="sng" strike="noStrike" baseline="0">
                <a:solidFill>
                  <a:srgbClr val="000000"/>
                </a:solidFill>
                <a:latin typeface="Century Gothic"/>
              </a:rPr>
              <a:t>Conclusion</a:t>
            </a:r>
            <a:r>
              <a:rPr lang="en-US" sz="3200" b="0" i="1" u="sng" strike="noStrike" baseline="0">
                <a:solidFill>
                  <a:srgbClr val="000000"/>
                </a:solidFill>
                <a:latin typeface="Century Gothic"/>
              </a:rPr>
              <a:t>​</a:t>
            </a:r>
            <a:endParaRPr lang="en-GB" sz="3200" i="1" u="sng"/>
          </a:p>
          <a:p>
            <a:pPr algn="ctr"/>
            <a:endParaRPr lang="en-GB"/>
          </a:p>
        </p:txBody>
      </p:sp>
    </p:spTree>
    <p:extLst>
      <p:ext uri="{BB962C8B-B14F-4D97-AF65-F5344CB8AC3E}">
        <p14:creationId xmlns:p14="http://schemas.microsoft.com/office/powerpoint/2010/main" val="3873759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b="1" i="1" u="sng"/>
              <a:t>Questions?</a:t>
            </a:r>
          </a:p>
        </p:txBody>
      </p:sp>
      <p:pic>
        <p:nvPicPr>
          <p:cNvPr id="6" name="Content Placeholder 5" descr="A bunch of question marks are shown in a large group of question marks ...">
            <a:extLst>
              <a:ext uri="{FF2B5EF4-FFF2-40B4-BE49-F238E27FC236}">
                <a16:creationId xmlns:a16="http://schemas.microsoft.com/office/drawing/2014/main" id="{DE0B7CE6-F44A-D621-83F4-25D8D3547B91}"/>
              </a:ext>
            </a:extLst>
          </p:cNvPr>
          <p:cNvPicPr>
            <a:picLocks noGrp="1" noChangeAspect="1"/>
          </p:cNvPicPr>
          <p:nvPr>
            <p:ph idx="1"/>
          </p:nvPr>
        </p:nvPicPr>
        <p:blipFill>
          <a:blip r:embed="rId2"/>
          <a:stretch>
            <a:fillRect/>
          </a:stretch>
        </p:blipFill>
        <p:spPr>
          <a:xfrm>
            <a:off x="2518833" y="2193925"/>
            <a:ext cx="7154334" cy="4024313"/>
          </a:xfrm>
          <a:prstGeom prst="rect">
            <a:avLst/>
          </a:prstGeo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7c22aadf4bc27b9cb047184952b26c0f">
  <xsd:schema xmlns:xsd="http://www.w3.org/2001/XMLSchema" xmlns:xs="http://www.w3.org/2001/XMLSchema" xmlns:p="http://schemas.microsoft.com/office/2006/metadata/properties" xmlns:ns3="b4f9f7ee-5770-4a14-8925-17f3d16e50b7" targetNamespace="http://schemas.microsoft.com/office/2006/metadata/properties" ma:root="true" ma:fieldsID="6420b6699e7659bfa39e1592d6ea1522" ns3:_="">
    <xsd:import namespace="b4f9f7ee-5770-4a14-8925-17f3d16e50b7"/>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FB3209C-5535-457D-8F43-A70DF68FDF55}">
  <ds:schemaRefs>
    <ds:schemaRef ds:uri="http://schemas.microsoft.com/sharepoint/v3/contenttype/forms"/>
  </ds:schemaRefs>
</ds:datastoreItem>
</file>

<file path=customXml/itemProps2.xml><?xml version="1.0" encoding="utf-8"?>
<ds:datastoreItem xmlns:ds="http://schemas.openxmlformats.org/officeDocument/2006/customXml" ds:itemID="{7C9D88EE-F43F-4E71-8CB5-E85E79D357FB}">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customXml/itemProps3.xml><?xml version="1.0" encoding="utf-8"?>
<ds:datastoreItem xmlns:ds="http://schemas.openxmlformats.org/officeDocument/2006/customXml" ds:itemID="{0F977F76-1215-4C47-B648-DF8F71D31332}">
  <ds:schemaRefs>
    <ds:schemaRef ds:uri="http://schemas.microsoft.com/office/2006/metadata/properties"/>
    <ds:schemaRef ds:uri="http://www.w3.org/2000/xmlns/"/>
    <ds:schemaRef ds:uri="b4f9f7ee-5770-4a14-8925-17f3d16e50b7"/>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15</Slides>
  <Notes>7</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Vapor Trail</vt:lpstr>
      <vt:lpstr>Assessment Task 2</vt:lpstr>
      <vt:lpstr>Business Plan</vt:lpstr>
      <vt:lpstr>PowerPoint Presentation</vt:lpstr>
      <vt:lpstr>PowerPoint Presentation</vt:lpstr>
      <vt:lpstr>PowerPoint Presentation</vt:lpstr>
      <vt:lpstr>PowerPoint Presentation</vt:lpstr>
      <vt:lpstr>PESTEL Analysis</vt:lpstr>
      <vt:lpstr>PowerPoint Presentation</vt:lpstr>
      <vt:lpstr>PowerPoint Presentation</vt:lpstr>
      <vt:lpstr>PowerPoint Presentation</vt:lpstr>
      <vt:lpstr>PowerPoint Presentation</vt:lpstr>
      <vt:lpstr>PowerPoint Presentation</vt:lpstr>
      <vt:lpstr>Break-even Analysis</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Elena-Beatrice Paun (2508054)</cp:lastModifiedBy>
  <cp:revision>2</cp:revision>
  <dcterms:created xsi:type="dcterms:W3CDTF">2023-07-31T07:37:43Z</dcterms:created>
  <dcterms:modified xsi:type="dcterms:W3CDTF">2026-08-10T08:53:24Z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