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0"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C8591D-59AA-4464-94A7-8D68B291DC23}" v="3" dt="2022-02-24T18:59:37.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330"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10411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90622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895196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B8F32D-D8B6-4B9E-9CBF-DCAC30B7B93D}" type="datetimeFigureOut">
              <a:rPr lang="en-US" smtClean="0"/>
              <a:t>2/24/2022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72242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B8F32D-D8B6-4B9E-9CBF-DCAC30B7B93D}" type="datetimeFigureOut">
              <a:rPr lang="en-US" smtClean="0"/>
              <a:t>2/24/2022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44286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62999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22477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22959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B8F32D-D8B6-4B9E-9CBF-DCAC30B7B93D}" type="datetimeFigureOut">
              <a:rPr lang="en-US" smtClean="0"/>
              <a:t>2/24/2022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25114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1077277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2483474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9762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223520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4227691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1B8F32D-D8B6-4B9E-9CBF-DCAC30B7B93D}" type="datetimeFigureOut">
              <a:rPr lang="en-US" smtClean="0"/>
              <a:pPr/>
              <a:t>2/24/2022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1567001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8094397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B8F32D-D8B6-4B9E-9CBF-DCAC30B7B93D}" type="datetimeFigureOut">
              <a:rPr lang="en-US" smtClean="0"/>
              <a:t>2/24/2022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95433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1B8F32D-D8B6-4B9E-9CBF-DCAC30B7B93D}" type="datetimeFigureOut">
              <a:rPr lang="en-US" smtClean="0"/>
              <a:pPr/>
              <a:t>2/24/2022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0553ECD-7F6D-420D-93CA-D8D15EB427AC}" type="slidenum">
              <a:rPr lang="en-US" smtClean="0"/>
              <a:pPr/>
              <a:t>‹#›</a:t>
            </a:fld>
            <a:endParaRPr lang="en-US" dirty="0"/>
          </a:p>
        </p:txBody>
      </p:sp>
    </p:spTree>
    <p:extLst>
      <p:ext uri="{BB962C8B-B14F-4D97-AF65-F5344CB8AC3E}">
        <p14:creationId xmlns:p14="http://schemas.microsoft.com/office/powerpoint/2010/main" val="301731881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lose up of circuit board">
            <a:extLst>
              <a:ext uri="{FF2B5EF4-FFF2-40B4-BE49-F238E27FC236}">
                <a16:creationId xmlns:a16="http://schemas.microsoft.com/office/drawing/2014/main" id="{8F538B5C-900A-429B-A672-215E5B150BDA}"/>
              </a:ext>
            </a:extLst>
          </p:cNvPr>
          <p:cNvPicPr>
            <a:picLocks noChangeAspect="1"/>
          </p:cNvPicPr>
          <p:nvPr/>
        </p:nvPicPr>
        <p:blipFill rotWithShape="1">
          <a:blip r:embed="rId2">
            <a:alphaModFix amt="40000"/>
          </a:blip>
          <a:srcRect t="7099" r="-1" b="8609"/>
          <a:stretch/>
        </p:blipFill>
        <p:spPr>
          <a:xfrm>
            <a:off x="0" y="-1"/>
            <a:ext cx="12188932" cy="6857990"/>
          </a:xfrm>
          <a:prstGeom prst="rect">
            <a:avLst/>
          </a:prstGeom>
        </p:spPr>
      </p:pic>
      <p:sp>
        <p:nvSpPr>
          <p:cNvPr id="2" name="Title 1">
            <a:extLst>
              <a:ext uri="{FF2B5EF4-FFF2-40B4-BE49-F238E27FC236}">
                <a16:creationId xmlns:a16="http://schemas.microsoft.com/office/drawing/2014/main" id="{AC62D91B-96BE-44A9-8D98-5CEBF8FA6B4C}"/>
              </a:ext>
            </a:extLst>
          </p:cNvPr>
          <p:cNvSpPr>
            <a:spLocks noGrp="1"/>
          </p:cNvSpPr>
          <p:nvPr>
            <p:ph type="ctrTitle"/>
          </p:nvPr>
        </p:nvSpPr>
        <p:spPr>
          <a:xfrm>
            <a:off x="482600" y="732032"/>
            <a:ext cx="6900839" cy="2736390"/>
          </a:xfrm>
        </p:spPr>
        <p:txBody>
          <a:bodyPr anchor="t">
            <a:normAutofit/>
          </a:bodyPr>
          <a:lstStyle/>
          <a:p>
            <a:r>
              <a:rPr lang="en-GB" sz="8000" i="1" dirty="0">
                <a:solidFill>
                  <a:srgbClr val="FFFFFF"/>
                </a:solidFill>
              </a:rPr>
              <a:t>Technology</a:t>
            </a:r>
            <a:r>
              <a:rPr lang="en-GB" sz="8000" dirty="0">
                <a:solidFill>
                  <a:srgbClr val="FFFFFF"/>
                </a:solidFill>
              </a:rPr>
              <a:t> </a:t>
            </a:r>
          </a:p>
        </p:txBody>
      </p:sp>
      <p:sp>
        <p:nvSpPr>
          <p:cNvPr id="3" name="Subtitle 2">
            <a:extLst>
              <a:ext uri="{FF2B5EF4-FFF2-40B4-BE49-F238E27FC236}">
                <a16:creationId xmlns:a16="http://schemas.microsoft.com/office/drawing/2014/main" id="{D8CBE3A4-AD49-4772-A69A-01C8B5CBB7F2}"/>
              </a:ext>
            </a:extLst>
          </p:cNvPr>
          <p:cNvSpPr>
            <a:spLocks noGrp="1"/>
          </p:cNvSpPr>
          <p:nvPr>
            <p:ph type="subTitle" idx="1"/>
          </p:nvPr>
        </p:nvSpPr>
        <p:spPr>
          <a:xfrm>
            <a:off x="2524124" y="5788310"/>
            <a:ext cx="9318687" cy="579828"/>
          </a:xfrm>
        </p:spPr>
        <p:txBody>
          <a:bodyPr anchor="b">
            <a:normAutofit/>
          </a:bodyPr>
          <a:lstStyle/>
          <a:p>
            <a:r>
              <a:rPr lang="en-GB" b="1" i="1" dirty="0">
                <a:solidFill>
                  <a:srgbClr val="FFFFFF"/>
                </a:solidFill>
                <a:effectLst>
                  <a:outerShdw blurRad="38100" dist="38100" dir="2700000" algn="tl">
                    <a:srgbClr val="000000">
                      <a:alpha val="43137"/>
                    </a:srgbClr>
                  </a:outerShdw>
                </a:effectLst>
              </a:rPr>
              <a:t>Name: </a:t>
            </a:r>
            <a:r>
              <a:rPr lang="en-GB" i="1" dirty="0" err="1">
                <a:solidFill>
                  <a:srgbClr val="FFFFFF"/>
                </a:solidFill>
              </a:rPr>
              <a:t>Anghelus</a:t>
            </a:r>
            <a:r>
              <a:rPr lang="en-GB" i="1" dirty="0">
                <a:solidFill>
                  <a:srgbClr val="FFFFFF"/>
                </a:solidFill>
              </a:rPr>
              <a:t> Boronica ,</a:t>
            </a:r>
            <a:r>
              <a:rPr lang="en-GB" i="1" dirty="0" err="1">
                <a:solidFill>
                  <a:srgbClr val="FFFFFF"/>
                </a:solidFill>
              </a:rPr>
              <a:t>Beatris</a:t>
            </a:r>
            <a:r>
              <a:rPr lang="en-GB" i="1" dirty="0">
                <a:solidFill>
                  <a:srgbClr val="FFFFFF"/>
                </a:solidFill>
              </a:rPr>
              <a:t> </a:t>
            </a:r>
            <a:r>
              <a:rPr lang="en-GB" i="1" dirty="0" err="1">
                <a:solidFill>
                  <a:srgbClr val="FFFFFF"/>
                </a:solidFill>
              </a:rPr>
              <a:t>Gelkova</a:t>
            </a:r>
            <a:r>
              <a:rPr lang="en-GB" i="1" dirty="0">
                <a:solidFill>
                  <a:srgbClr val="FFFFFF"/>
                </a:solidFill>
              </a:rPr>
              <a:t> , Ashfaq  AHMED  </a:t>
            </a:r>
          </a:p>
        </p:txBody>
      </p:sp>
    </p:spTree>
    <p:extLst>
      <p:ext uri="{BB962C8B-B14F-4D97-AF65-F5344CB8AC3E}">
        <p14:creationId xmlns:p14="http://schemas.microsoft.com/office/powerpoint/2010/main" val="16735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3A374-0FFB-4FF6-A6EA-90976D6B0D1E}"/>
              </a:ext>
            </a:extLst>
          </p:cNvPr>
          <p:cNvSpPr>
            <a:spLocks noGrp="1"/>
          </p:cNvSpPr>
          <p:nvPr>
            <p:ph type="title"/>
          </p:nvPr>
        </p:nvSpPr>
        <p:spPr>
          <a:xfrm>
            <a:off x="482600" y="793305"/>
            <a:ext cx="10634472" cy="514905"/>
          </a:xfrm>
        </p:spPr>
        <p:txBody>
          <a:bodyPr/>
          <a:lstStyle/>
          <a:p>
            <a:r>
              <a:rPr lang="en-GB" sz="2000" b="1" i="1" u="sng" dirty="0">
                <a:effectLst>
                  <a:outerShdw blurRad="38100" dist="38100" dir="2700000" algn="tl">
                    <a:srgbClr val="000000">
                      <a:alpha val="43137"/>
                    </a:srgbClr>
                  </a:outerShdw>
                </a:effectLst>
                <a:latin typeface="Century Gothic" panose="020B0502020202020204" pitchFamily="34" charset="0"/>
              </a:rPr>
              <a:t>This presentation will cover:</a:t>
            </a:r>
            <a:r>
              <a:rPr lang="en-GB" b="1" i="1" u="sng" dirty="0">
                <a:effectLst>
                  <a:outerShdw blurRad="38100" dist="38100" dir="2700000" algn="tl">
                    <a:srgbClr val="000000">
                      <a:alpha val="43137"/>
                    </a:srgbClr>
                  </a:outerShdw>
                </a:effectLst>
                <a:latin typeface="Century Gothic" panose="020B0502020202020204" pitchFamily="34" charset="0"/>
              </a:rPr>
              <a:t> </a:t>
            </a:r>
          </a:p>
        </p:txBody>
      </p:sp>
      <p:sp>
        <p:nvSpPr>
          <p:cNvPr id="3" name="Content Placeholder 2">
            <a:extLst>
              <a:ext uri="{FF2B5EF4-FFF2-40B4-BE49-F238E27FC236}">
                <a16:creationId xmlns:a16="http://schemas.microsoft.com/office/drawing/2014/main" id="{369F4BAA-9E02-4088-8082-0FAAD29E0A3F}"/>
              </a:ext>
            </a:extLst>
          </p:cNvPr>
          <p:cNvSpPr>
            <a:spLocks noGrp="1"/>
          </p:cNvSpPr>
          <p:nvPr>
            <p:ph idx="1"/>
          </p:nvPr>
        </p:nvSpPr>
        <p:spPr>
          <a:xfrm>
            <a:off x="482600" y="2142639"/>
            <a:ext cx="10987505" cy="3664603"/>
          </a:xfrm>
        </p:spPr>
        <p:txBody>
          <a:bodyPr>
            <a:noAutofit/>
          </a:bodyPr>
          <a:lstStyle/>
          <a:p>
            <a:pPr marL="342900" indent="-342900">
              <a:buFont typeface="Arial" panose="020B0604020202020204" pitchFamily="34" charset="0"/>
              <a:buChar char="•"/>
            </a:pPr>
            <a:r>
              <a:rPr lang="en-GB" dirty="0">
                <a:latin typeface="Century Gothic" panose="020B0502020202020204" pitchFamily="34" charset="0"/>
              </a:rPr>
              <a:t>Introduction and research question.</a:t>
            </a:r>
          </a:p>
          <a:p>
            <a:pPr marL="342900" indent="-342900">
              <a:buFont typeface="Arial" panose="020B0604020202020204" pitchFamily="34" charset="0"/>
              <a:buChar char="•"/>
            </a:pPr>
            <a:r>
              <a:rPr lang="en-GB" dirty="0">
                <a:latin typeface="Century Gothic" panose="020B0502020202020204" pitchFamily="34" charset="0"/>
              </a:rPr>
              <a:t>Any relevant existing research.</a:t>
            </a:r>
          </a:p>
          <a:p>
            <a:pPr marL="342900" indent="-342900">
              <a:buFont typeface="Arial" panose="020B0604020202020204" pitchFamily="34" charset="0"/>
              <a:buChar char="•"/>
            </a:pPr>
            <a:r>
              <a:rPr lang="en-GB" dirty="0">
                <a:latin typeface="Century Gothic" panose="020B0502020202020204" pitchFamily="34" charset="0"/>
              </a:rPr>
              <a:t>Ethical consideration.</a:t>
            </a:r>
          </a:p>
          <a:p>
            <a:pPr marL="342900" indent="-342900">
              <a:buFont typeface="Arial" panose="020B0604020202020204" pitchFamily="34" charset="0"/>
              <a:buChar char="•"/>
            </a:pPr>
            <a:r>
              <a:rPr lang="en-GB" dirty="0">
                <a:latin typeface="Century Gothic" panose="020B0502020202020204" pitchFamily="34" charset="0"/>
              </a:rPr>
              <a:t>Research timeline.</a:t>
            </a:r>
          </a:p>
          <a:p>
            <a:pPr marL="342900" indent="-342900">
              <a:buFont typeface="Arial" panose="020B0604020202020204" pitchFamily="34" charset="0"/>
              <a:buChar char="•"/>
            </a:pPr>
            <a:r>
              <a:rPr lang="en-GB" dirty="0">
                <a:latin typeface="Century Gothic" panose="020B0502020202020204" pitchFamily="34" charset="0"/>
              </a:rPr>
              <a:t>Proposed method.</a:t>
            </a:r>
          </a:p>
          <a:p>
            <a:pPr marL="342900" indent="-342900">
              <a:buFont typeface="Arial" panose="020B0604020202020204" pitchFamily="34" charset="0"/>
              <a:buChar char="•"/>
            </a:pPr>
            <a:r>
              <a:rPr lang="en-GB" dirty="0">
                <a:latin typeface="Century Gothic" panose="020B0502020202020204" pitchFamily="34" charset="0"/>
              </a:rPr>
              <a:t>Hypothesis.</a:t>
            </a:r>
          </a:p>
          <a:p>
            <a:pPr marL="342900" indent="-342900">
              <a:buFont typeface="Arial" panose="020B0604020202020204" pitchFamily="34" charset="0"/>
              <a:buChar char="•"/>
            </a:pPr>
            <a:r>
              <a:rPr lang="en-GB" dirty="0">
                <a:latin typeface="Century Gothic" panose="020B0502020202020204" pitchFamily="34" charset="0"/>
              </a:rPr>
              <a:t>Conclusion.</a:t>
            </a:r>
          </a:p>
          <a:p>
            <a:pPr marL="342900" indent="-342900">
              <a:buFont typeface="Arial" panose="020B0604020202020204" pitchFamily="34" charset="0"/>
              <a:buChar char="•"/>
            </a:pPr>
            <a:r>
              <a:rPr lang="en-GB" dirty="0">
                <a:latin typeface="Century Gothic" panose="020B0502020202020204" pitchFamily="34" charset="0"/>
              </a:rPr>
              <a:t>Reference.</a:t>
            </a:r>
          </a:p>
        </p:txBody>
      </p:sp>
    </p:spTree>
    <p:extLst>
      <p:ext uri="{BB962C8B-B14F-4D97-AF65-F5344CB8AC3E}">
        <p14:creationId xmlns:p14="http://schemas.microsoft.com/office/powerpoint/2010/main" val="2602421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A4F4-C47B-4E7E-BA3B-18551D037234}"/>
              </a:ext>
            </a:extLst>
          </p:cNvPr>
          <p:cNvSpPr>
            <a:spLocks noGrp="1"/>
          </p:cNvSpPr>
          <p:nvPr>
            <p:ph type="title"/>
          </p:nvPr>
        </p:nvSpPr>
        <p:spPr/>
        <p:txBody>
          <a:bodyPr/>
          <a:lstStyle/>
          <a:p>
            <a:r>
              <a:rPr lang="en-GB" sz="2000" b="1" i="1" u="sng" dirty="0">
                <a:effectLst>
                  <a:outerShdw blurRad="38100" dist="38100" dir="2700000" algn="tl">
                    <a:srgbClr val="000000">
                      <a:alpha val="43137"/>
                    </a:srgbClr>
                  </a:outerShdw>
                </a:effectLst>
              </a:rPr>
              <a:t>Relevant existing research</a:t>
            </a:r>
          </a:p>
        </p:txBody>
      </p:sp>
      <p:sp>
        <p:nvSpPr>
          <p:cNvPr id="3" name="Content Placeholder 2">
            <a:extLst>
              <a:ext uri="{FF2B5EF4-FFF2-40B4-BE49-F238E27FC236}">
                <a16:creationId xmlns:a16="http://schemas.microsoft.com/office/drawing/2014/main" id="{AF1CF744-CE05-4591-BE72-69E08F0908CF}"/>
              </a:ext>
            </a:extLst>
          </p:cNvPr>
          <p:cNvSpPr>
            <a:spLocks noGrp="1"/>
          </p:cNvSpPr>
          <p:nvPr>
            <p:ph idx="1"/>
          </p:nvPr>
        </p:nvSpPr>
        <p:spPr>
          <a:xfrm>
            <a:off x="646111" y="1331260"/>
            <a:ext cx="9655357" cy="3877348"/>
          </a:xfrm>
        </p:spPr>
        <p:txBody>
          <a:bodyPr>
            <a:normAutofit/>
          </a:bodyPr>
          <a:lstStyle/>
          <a:p>
            <a:r>
              <a:rPr lang="en-GB">
                <a:effectLst>
                  <a:outerShdw blurRad="38100" dist="38100" dir="2700000" algn="tl">
                    <a:srgbClr val="000000">
                      <a:alpha val="43137"/>
                    </a:srgbClr>
                  </a:outerShdw>
                </a:effectLst>
              </a:rPr>
              <a:t>Share </a:t>
            </a:r>
            <a:r>
              <a:rPr lang="en-GB" dirty="0">
                <a:effectLst>
                  <a:outerShdw blurRad="38100" dist="38100" dir="2700000" algn="tl">
                    <a:srgbClr val="000000">
                      <a:alpha val="43137"/>
                    </a:srgbClr>
                  </a:outerShdw>
                </a:effectLst>
              </a:rPr>
              <a:t>and edit content in real-time with Microsoft Teams collaboration tools. What is collaboration? Collaboration is working together on a shared project or goal. Use collaboration tools for business to easily create and edit content with your team.</a:t>
            </a:r>
          </a:p>
          <a:p>
            <a:r>
              <a:rPr lang="en-GB" dirty="0">
                <a:effectLst>
                  <a:outerShdw blurRad="38100" dist="38100" dir="2700000" algn="tl">
                    <a:srgbClr val="000000">
                      <a:alpha val="43137"/>
                    </a:srgbClr>
                  </a:outerShdw>
                </a:effectLst>
              </a:rPr>
              <a:t>Microsoft 365 empowers teamwork and collaboration through a variety of tools and services. In this second instalment of the Microsoft 365 collaboration tools series, dive into Microsoft Teams, including how to collaborate in Microsoft Teams and key features that make up the backbone of collaboration in the modern workplace.</a:t>
            </a:r>
          </a:p>
        </p:txBody>
      </p:sp>
    </p:spTree>
    <p:extLst>
      <p:ext uri="{BB962C8B-B14F-4D97-AF65-F5344CB8AC3E}">
        <p14:creationId xmlns:p14="http://schemas.microsoft.com/office/powerpoint/2010/main" val="1874583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D31A-0CB4-40A2-9ED3-15CEF8407272}"/>
              </a:ext>
            </a:extLst>
          </p:cNvPr>
          <p:cNvSpPr>
            <a:spLocks noGrp="1"/>
          </p:cNvSpPr>
          <p:nvPr>
            <p:ph type="title"/>
          </p:nvPr>
        </p:nvSpPr>
        <p:spPr/>
        <p:txBody>
          <a:bodyPr/>
          <a:lstStyle/>
          <a:p>
            <a:r>
              <a:rPr lang="en-GB" sz="2800" u="sng" dirty="0"/>
              <a:t>Hypothesis</a:t>
            </a:r>
          </a:p>
        </p:txBody>
      </p:sp>
      <p:sp>
        <p:nvSpPr>
          <p:cNvPr id="7" name="TextBox 6">
            <a:extLst>
              <a:ext uri="{FF2B5EF4-FFF2-40B4-BE49-F238E27FC236}">
                <a16:creationId xmlns:a16="http://schemas.microsoft.com/office/drawing/2014/main" id="{AF7E772B-E620-490F-99EA-69F4DBBEBB70}"/>
              </a:ext>
            </a:extLst>
          </p:cNvPr>
          <p:cNvSpPr txBox="1"/>
          <p:nvPr/>
        </p:nvSpPr>
        <p:spPr>
          <a:xfrm>
            <a:off x="431974" y="1305341"/>
            <a:ext cx="6927274" cy="4247317"/>
          </a:xfrm>
          <a:prstGeom prst="rect">
            <a:avLst/>
          </a:prstGeom>
          <a:noFill/>
        </p:spPr>
        <p:txBody>
          <a:bodyPr wrap="square" rtlCol="0">
            <a:spAutoFit/>
          </a:bodyPr>
          <a:lstStyle/>
          <a:p>
            <a:r>
              <a:rPr lang="en-GB" u="sng" dirty="0"/>
              <a:t>Research Question</a:t>
            </a:r>
          </a:p>
          <a:p>
            <a:pPr marL="285750" indent="-285750">
              <a:buFont typeface="Arial" panose="020B0604020202020204" pitchFamily="34" charset="0"/>
              <a:buChar char="•"/>
            </a:pPr>
            <a:r>
              <a:rPr lang="en-GB" dirty="0"/>
              <a:t>Does training staff in change management help staff to cope with change in their organizations.</a:t>
            </a:r>
          </a:p>
          <a:p>
            <a:endParaRPr lang="en-GB" dirty="0"/>
          </a:p>
          <a:p>
            <a:r>
              <a:rPr lang="en-GB" u="sng" dirty="0"/>
              <a:t>Hypothesis</a:t>
            </a:r>
          </a:p>
          <a:p>
            <a:pPr marL="285750" indent="-285750">
              <a:buFont typeface="Arial" panose="020B0604020202020204" pitchFamily="34" charset="0"/>
              <a:buChar char="•"/>
            </a:pPr>
            <a:r>
              <a:rPr lang="en-GB" dirty="0"/>
              <a:t>Staff trained in change management copes easily with change in their organizations.</a:t>
            </a:r>
          </a:p>
          <a:p>
            <a:pPr marL="285750" indent="-285750">
              <a:buFont typeface="Arial" panose="020B0604020202020204" pitchFamily="34" charset="0"/>
              <a:buChar char="•"/>
            </a:pPr>
            <a:endParaRPr lang="en-GB" dirty="0"/>
          </a:p>
          <a:p>
            <a:r>
              <a:rPr lang="en-GB" u="sng" dirty="0"/>
              <a:t>Explain</a:t>
            </a:r>
          </a:p>
          <a:p>
            <a:pPr marL="285750" indent="-285750">
              <a:buFont typeface="Arial" panose="020B0604020202020204" pitchFamily="34" charset="0"/>
              <a:buChar char="•"/>
            </a:pPr>
            <a:r>
              <a:rPr lang="en-GB" dirty="0"/>
              <a:t>This hypothesis predicts that the staffs that undergo training in change management can easily cope with changes that might occur in their organizations than perhaps the staff that have not been trained in change management.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54934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746C252-2992-4F2B-A5A7-1D123F7ACEA6}"/>
              </a:ext>
            </a:extLst>
          </p:cNvPr>
          <p:cNvSpPr/>
          <p:nvPr/>
        </p:nvSpPr>
        <p:spPr>
          <a:xfrm>
            <a:off x="436416" y="761998"/>
            <a:ext cx="1648691" cy="1011382"/>
          </a:xfrm>
          <a:prstGeom prst="round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schemeClr val="tx1">
                  <a:lumMod val="65000"/>
                </a:schemeClr>
              </a:solidFill>
            </a:endParaRPr>
          </a:p>
        </p:txBody>
      </p:sp>
      <p:sp>
        <p:nvSpPr>
          <p:cNvPr id="5" name="TextBox 4">
            <a:extLst>
              <a:ext uri="{FF2B5EF4-FFF2-40B4-BE49-F238E27FC236}">
                <a16:creationId xmlns:a16="http://schemas.microsoft.com/office/drawing/2014/main" id="{1B01F6AF-F180-471D-83D4-13737A9946DF}"/>
              </a:ext>
            </a:extLst>
          </p:cNvPr>
          <p:cNvSpPr txBox="1"/>
          <p:nvPr/>
        </p:nvSpPr>
        <p:spPr>
          <a:xfrm>
            <a:off x="644236" y="944524"/>
            <a:ext cx="1233054" cy="646331"/>
          </a:xfrm>
          <a:prstGeom prst="rect">
            <a:avLst/>
          </a:prstGeom>
          <a:noFill/>
        </p:spPr>
        <p:txBody>
          <a:bodyPr wrap="square" rtlCol="0">
            <a:spAutoFit/>
          </a:bodyPr>
          <a:lstStyle/>
          <a:p>
            <a:r>
              <a:rPr lang="en-GB" dirty="0">
                <a:solidFill>
                  <a:schemeClr val="bg1"/>
                </a:solidFill>
              </a:rPr>
              <a:t>Restate </a:t>
            </a:r>
          </a:p>
          <a:p>
            <a:r>
              <a:rPr lang="en-GB" dirty="0">
                <a:solidFill>
                  <a:schemeClr val="bg1"/>
                </a:solidFill>
              </a:rPr>
              <a:t>Main aim</a:t>
            </a:r>
          </a:p>
        </p:txBody>
      </p:sp>
      <p:sp>
        <p:nvSpPr>
          <p:cNvPr id="6" name="Rectangle: Rounded Corners 5">
            <a:extLst>
              <a:ext uri="{FF2B5EF4-FFF2-40B4-BE49-F238E27FC236}">
                <a16:creationId xmlns:a16="http://schemas.microsoft.com/office/drawing/2014/main" id="{B0AAC0D3-C019-4F87-84CF-080733083946}"/>
              </a:ext>
            </a:extLst>
          </p:cNvPr>
          <p:cNvSpPr/>
          <p:nvPr/>
        </p:nvSpPr>
        <p:spPr>
          <a:xfrm>
            <a:off x="436416" y="2098964"/>
            <a:ext cx="1648691" cy="1011382"/>
          </a:xfrm>
          <a:prstGeom prst="roundRect">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EEABA7F-4EFC-4638-88B8-F5AF9550E66F}"/>
              </a:ext>
            </a:extLst>
          </p:cNvPr>
          <p:cNvSpPr txBox="1"/>
          <p:nvPr/>
        </p:nvSpPr>
        <p:spPr>
          <a:xfrm>
            <a:off x="540324" y="2281489"/>
            <a:ext cx="1440873" cy="646331"/>
          </a:xfrm>
          <a:prstGeom prst="rect">
            <a:avLst/>
          </a:prstGeom>
          <a:noFill/>
        </p:spPr>
        <p:txBody>
          <a:bodyPr wrap="square" rtlCol="0">
            <a:spAutoFit/>
          </a:bodyPr>
          <a:lstStyle/>
          <a:p>
            <a:r>
              <a:rPr lang="en-GB" dirty="0">
                <a:solidFill>
                  <a:schemeClr val="bg1"/>
                </a:solidFill>
              </a:rPr>
              <a:t>Summarise</a:t>
            </a:r>
          </a:p>
          <a:p>
            <a:r>
              <a:rPr lang="en-GB" dirty="0">
                <a:solidFill>
                  <a:schemeClr val="bg1"/>
                </a:solidFill>
              </a:rPr>
              <a:t>Key points</a:t>
            </a:r>
          </a:p>
        </p:txBody>
      </p:sp>
      <p:sp>
        <p:nvSpPr>
          <p:cNvPr id="8" name="Rectangle: Rounded Corners 7">
            <a:extLst>
              <a:ext uri="{FF2B5EF4-FFF2-40B4-BE49-F238E27FC236}">
                <a16:creationId xmlns:a16="http://schemas.microsoft.com/office/drawing/2014/main" id="{F7A056E3-0BF0-4C34-AD06-A74C5B4FC713}"/>
              </a:ext>
            </a:extLst>
          </p:cNvPr>
          <p:cNvSpPr/>
          <p:nvPr/>
        </p:nvSpPr>
        <p:spPr>
          <a:xfrm>
            <a:off x="436414" y="3357307"/>
            <a:ext cx="1648691" cy="1011382"/>
          </a:xfrm>
          <a:prstGeom prst="roundRect">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10" name="TextBox 9">
            <a:extLst>
              <a:ext uri="{FF2B5EF4-FFF2-40B4-BE49-F238E27FC236}">
                <a16:creationId xmlns:a16="http://schemas.microsoft.com/office/drawing/2014/main" id="{8FD82DB7-6826-4A07-B728-69F7E117DF36}"/>
              </a:ext>
            </a:extLst>
          </p:cNvPr>
          <p:cNvSpPr txBox="1"/>
          <p:nvPr/>
        </p:nvSpPr>
        <p:spPr>
          <a:xfrm>
            <a:off x="436414" y="3539833"/>
            <a:ext cx="1648691" cy="646331"/>
          </a:xfrm>
          <a:prstGeom prst="rect">
            <a:avLst/>
          </a:prstGeom>
          <a:noFill/>
        </p:spPr>
        <p:txBody>
          <a:bodyPr wrap="square" rtlCol="0">
            <a:spAutoFit/>
          </a:bodyPr>
          <a:lstStyle/>
          <a:p>
            <a:r>
              <a:rPr lang="en-GB" dirty="0">
                <a:solidFill>
                  <a:schemeClr val="bg1"/>
                </a:solidFill>
              </a:rPr>
              <a:t>State overall</a:t>
            </a:r>
          </a:p>
          <a:p>
            <a:r>
              <a:rPr lang="en-GB" dirty="0">
                <a:solidFill>
                  <a:schemeClr val="bg1"/>
                </a:solidFill>
              </a:rPr>
              <a:t>position</a:t>
            </a:r>
          </a:p>
        </p:txBody>
      </p:sp>
      <p:sp>
        <p:nvSpPr>
          <p:cNvPr id="11" name="TextBox 10">
            <a:extLst>
              <a:ext uri="{FF2B5EF4-FFF2-40B4-BE49-F238E27FC236}">
                <a16:creationId xmlns:a16="http://schemas.microsoft.com/office/drawing/2014/main" id="{778B3DE4-9703-4075-BB5C-212E87DC8396}"/>
              </a:ext>
            </a:extLst>
          </p:cNvPr>
          <p:cNvSpPr txBox="1"/>
          <p:nvPr/>
        </p:nvSpPr>
        <p:spPr>
          <a:xfrm>
            <a:off x="2299854" y="944524"/>
            <a:ext cx="9351821" cy="3785652"/>
          </a:xfrm>
          <a:prstGeom prst="rect">
            <a:avLst/>
          </a:prstGeom>
          <a:noFill/>
        </p:spPr>
        <p:txBody>
          <a:bodyPr wrap="square" rtlCol="0">
            <a:spAutoFit/>
          </a:bodyPr>
          <a:lstStyle/>
          <a:p>
            <a:r>
              <a:rPr lang="en-GB" sz="2000" dirty="0">
                <a:solidFill>
                  <a:schemeClr val="accent1">
                    <a:lumMod val="40000"/>
                    <a:lumOff val="60000"/>
                  </a:schemeClr>
                </a:solidFill>
              </a:rPr>
              <a:t>In summary , this essay has considered the positive and negative aspects of using Facebook at a tertiary level. </a:t>
            </a:r>
            <a:r>
              <a:rPr lang="en-GB" sz="2000" dirty="0">
                <a:solidFill>
                  <a:schemeClr val="accent6">
                    <a:lumMod val="60000"/>
                    <a:lumOff val="40000"/>
                  </a:schemeClr>
                </a:solidFill>
              </a:rPr>
              <a:t>Research has identified how Facebook can facilitate social interaction and rich collaboration between peers. Therefore it, has the potential to complement face-to-face modes of delivery. However, it Facebook is going to be effectively and safely used in tertiary teaching and learning, then students and teachers need careful guidance. Concerns about use centre on the tendency of Facebook to district students ,as well as the need to support students to better control privacy settings. </a:t>
            </a:r>
            <a:r>
              <a:rPr lang="en-GB" sz="2000" dirty="0">
                <a:solidFill>
                  <a:schemeClr val="accent1">
                    <a:lumMod val="60000"/>
                    <a:lumOff val="40000"/>
                  </a:schemeClr>
                </a:solidFill>
              </a:rPr>
              <a:t>In conclusion, although the use of any online tool comes with inherent challenges that need careful consideration, the benefits exemplify how the integration of technology offers new approaches to teaching and learning.</a:t>
            </a:r>
            <a:endParaRPr lang="en-GB" sz="2000" dirty="0">
              <a:solidFill>
                <a:schemeClr val="accent6">
                  <a:lumMod val="60000"/>
                  <a:lumOff val="40000"/>
                </a:schemeClr>
              </a:solidFill>
            </a:endParaRPr>
          </a:p>
        </p:txBody>
      </p:sp>
    </p:spTree>
    <p:extLst>
      <p:ext uri="{BB962C8B-B14F-4D97-AF65-F5344CB8AC3E}">
        <p14:creationId xmlns:p14="http://schemas.microsoft.com/office/powerpoint/2010/main" val="190090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112</TotalTime>
  <Words>354</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vt:lpstr>
      <vt:lpstr>Technology </vt:lpstr>
      <vt:lpstr>This presentation will cover: </vt:lpstr>
      <vt:lpstr>Relevant existing research</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dc:title>
  <dc:creator>Bianca Boronica</dc:creator>
  <cp:lastModifiedBy>Bianca Boronica</cp:lastModifiedBy>
  <cp:revision>1</cp:revision>
  <dcterms:created xsi:type="dcterms:W3CDTF">2022-02-22T14:51:22Z</dcterms:created>
  <dcterms:modified xsi:type="dcterms:W3CDTF">2022-02-24T18:59:50Z</dcterms:modified>
</cp:coreProperties>
</file>