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B03FDE-8A7A-4605-1FA3-0BDA98B6DDDE}" v="1625" dt="2026-03-16T16:19:38.7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8764BB-8C3E-443B-8BC7-F52A496A8C3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1CBC71-FE68-4898-83AD-1EAA80EB8595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SOCIAL</a:t>
          </a:r>
          <a:endParaRPr lang="en-GB"/>
        </a:p>
      </dgm:t>
    </dgm:pt>
    <dgm:pt modelId="{2B806EC7-4863-4956-A2BE-9A204D21128A}" type="parTrans" cxnId="{925333DE-4DDE-45A9-90A8-02D0FA045F52}">
      <dgm:prSet/>
      <dgm:spPr/>
      <dgm:t>
        <a:bodyPr/>
        <a:lstStyle/>
        <a:p>
          <a:endParaRPr lang="en-GB"/>
        </a:p>
      </dgm:t>
    </dgm:pt>
    <dgm:pt modelId="{D15A4044-D648-4B59-82D8-F09F2F6D96FD}" type="sibTrans" cxnId="{925333DE-4DDE-45A9-90A8-02D0FA045F52}">
      <dgm:prSet/>
      <dgm:spPr/>
      <dgm:t>
        <a:bodyPr/>
        <a:lstStyle/>
        <a:p>
          <a:endParaRPr lang="en-GB"/>
        </a:p>
      </dgm:t>
    </dgm:pt>
    <dgm:pt modelId="{88CA20F4-96E5-4BDC-A1CC-C7C852B26CF7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ECONOMIC</a:t>
          </a:r>
          <a:endParaRPr lang="en-GB"/>
        </a:p>
      </dgm:t>
    </dgm:pt>
    <dgm:pt modelId="{C67964D6-2DD0-420C-83FC-C5CB783389A6}" type="parTrans" cxnId="{8EFAB9FA-2038-4540-9CA4-15609F480EEB}">
      <dgm:prSet/>
      <dgm:spPr/>
      <dgm:t>
        <a:bodyPr/>
        <a:lstStyle/>
        <a:p>
          <a:endParaRPr lang="en-GB"/>
        </a:p>
      </dgm:t>
    </dgm:pt>
    <dgm:pt modelId="{B33301FA-D3CA-4EA7-A48B-2A7DFDFB2655}" type="sibTrans" cxnId="{8EFAB9FA-2038-4540-9CA4-15609F480EEB}">
      <dgm:prSet/>
      <dgm:spPr/>
      <dgm:t>
        <a:bodyPr/>
        <a:lstStyle/>
        <a:p>
          <a:endParaRPr lang="en-GB"/>
        </a:p>
      </dgm:t>
    </dgm:pt>
    <dgm:pt modelId="{40718719-DC07-4660-A1E5-74277330E472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POLITICAL</a:t>
          </a:r>
          <a:endParaRPr lang="en-GB"/>
        </a:p>
      </dgm:t>
    </dgm:pt>
    <dgm:pt modelId="{D7D6AE49-5F69-454A-8729-DA32F8E74E33}" type="parTrans" cxnId="{6C1ADD41-2C38-4C29-A73D-EA11C78DD704}">
      <dgm:prSet/>
      <dgm:spPr/>
      <dgm:t>
        <a:bodyPr/>
        <a:lstStyle/>
        <a:p>
          <a:endParaRPr lang="en-GB"/>
        </a:p>
      </dgm:t>
    </dgm:pt>
    <dgm:pt modelId="{485B008B-C532-428C-89F4-E6141D7022C8}" type="sibTrans" cxnId="{6C1ADD41-2C38-4C29-A73D-EA11C78DD704}">
      <dgm:prSet/>
      <dgm:spPr/>
      <dgm:t>
        <a:bodyPr/>
        <a:lstStyle/>
        <a:p>
          <a:endParaRPr lang="en-GB"/>
        </a:p>
      </dgm:t>
    </dgm:pt>
    <dgm:pt modelId="{0716D2E1-9DA3-4201-A251-3CE1F0DA6CC1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LEGAL</a:t>
          </a:r>
          <a:endParaRPr lang="en-GB"/>
        </a:p>
      </dgm:t>
    </dgm:pt>
    <dgm:pt modelId="{4A4D01AC-EFB5-4894-87A9-8B662035FC9D}" type="parTrans" cxnId="{D9B58B8A-8C77-4D5E-81A9-84248DC3C7FA}">
      <dgm:prSet/>
      <dgm:spPr/>
      <dgm:t>
        <a:bodyPr/>
        <a:lstStyle/>
        <a:p>
          <a:endParaRPr lang="en-GB"/>
        </a:p>
      </dgm:t>
    </dgm:pt>
    <dgm:pt modelId="{3D811B97-C863-451D-9D46-6AC1F464455E}" type="sibTrans" cxnId="{D9B58B8A-8C77-4D5E-81A9-84248DC3C7FA}">
      <dgm:prSet/>
      <dgm:spPr/>
      <dgm:t>
        <a:bodyPr/>
        <a:lstStyle/>
        <a:p>
          <a:endParaRPr lang="en-GB"/>
        </a:p>
      </dgm:t>
    </dgm:pt>
    <dgm:pt modelId="{69CF1D17-F348-44DC-87CD-FC6F04ED9598}">
      <dgm:prSet phldr="0"/>
      <dgm:spPr/>
      <dgm:t>
        <a:bodyPr/>
        <a:lstStyle/>
        <a:p>
          <a:r>
            <a:rPr lang="en-GB">
              <a:latin typeface="Aptos Display" panose="020F0302020204030204"/>
            </a:rPr>
            <a:t>ENVIRONMENTAL</a:t>
          </a:r>
        </a:p>
      </dgm:t>
    </dgm:pt>
    <dgm:pt modelId="{5648D2E1-F447-4D57-87AE-BB3BA314DC12}" type="parTrans" cxnId="{D2728D25-1749-446C-AC7F-C73C73A7BA14}">
      <dgm:prSet/>
      <dgm:spPr/>
    </dgm:pt>
    <dgm:pt modelId="{4425ABD3-EA7F-4860-B5D8-E064D9BC846B}" type="sibTrans" cxnId="{D2728D25-1749-446C-AC7F-C73C73A7BA14}">
      <dgm:prSet/>
      <dgm:spPr/>
    </dgm:pt>
    <dgm:pt modelId="{635119CB-E52B-4391-A8E3-1FAF4D0D62E1}">
      <dgm:prSet phldr="0"/>
      <dgm:spPr/>
      <dgm:t>
        <a:bodyPr/>
        <a:lstStyle/>
        <a:p>
          <a:r>
            <a:rPr lang="en-GB">
              <a:latin typeface="Aptos Display" panose="020F0302020204030204"/>
            </a:rPr>
            <a:t>TECHNOLOGY</a:t>
          </a:r>
        </a:p>
      </dgm:t>
    </dgm:pt>
    <dgm:pt modelId="{B637CEC5-2963-4997-8113-5C7F2E0A1F6F}" type="parTrans" cxnId="{BB29FB5D-D907-4BF7-9289-B003C8E5AA2C}">
      <dgm:prSet/>
      <dgm:spPr/>
    </dgm:pt>
    <dgm:pt modelId="{2882B0A6-A340-45D1-A26F-467C645C8C58}" type="sibTrans" cxnId="{BB29FB5D-D907-4BF7-9289-B003C8E5AA2C}">
      <dgm:prSet/>
      <dgm:spPr/>
    </dgm:pt>
    <dgm:pt modelId="{ABA24477-57C5-44CF-BDBC-C23E00A40B58}" type="pres">
      <dgm:prSet presAssocID="{EA8764BB-8C3E-443B-8BC7-F52A496A8C32}" presName="diagram" presStyleCnt="0">
        <dgm:presLayoutVars>
          <dgm:dir/>
          <dgm:resizeHandles val="exact"/>
        </dgm:presLayoutVars>
      </dgm:prSet>
      <dgm:spPr/>
    </dgm:pt>
    <dgm:pt modelId="{A346AB83-88F6-458D-A77A-CCEE5EAC00EE}" type="pres">
      <dgm:prSet presAssocID="{771CBC71-FE68-4898-83AD-1EAA80EB8595}" presName="node" presStyleLbl="node1" presStyleIdx="0" presStyleCnt="6">
        <dgm:presLayoutVars>
          <dgm:bulletEnabled val="1"/>
        </dgm:presLayoutVars>
      </dgm:prSet>
      <dgm:spPr/>
    </dgm:pt>
    <dgm:pt modelId="{EC243029-85D2-4CCA-A008-0CAF107F0322}" type="pres">
      <dgm:prSet presAssocID="{D15A4044-D648-4B59-82D8-F09F2F6D96FD}" presName="sibTrans" presStyleCnt="0"/>
      <dgm:spPr/>
    </dgm:pt>
    <dgm:pt modelId="{E65B9319-0B4F-42D6-87B7-6D7EA39C3F39}" type="pres">
      <dgm:prSet presAssocID="{88CA20F4-96E5-4BDC-A1CC-C7C852B26CF7}" presName="node" presStyleLbl="node1" presStyleIdx="1" presStyleCnt="6">
        <dgm:presLayoutVars>
          <dgm:bulletEnabled val="1"/>
        </dgm:presLayoutVars>
      </dgm:prSet>
      <dgm:spPr/>
    </dgm:pt>
    <dgm:pt modelId="{DFDE6E3C-D25F-420D-B4C4-A266FD42445F}" type="pres">
      <dgm:prSet presAssocID="{B33301FA-D3CA-4EA7-A48B-2A7DFDFB2655}" presName="sibTrans" presStyleCnt="0"/>
      <dgm:spPr/>
    </dgm:pt>
    <dgm:pt modelId="{80A7130A-F73C-4526-B5B1-D4341ED5FDC4}" type="pres">
      <dgm:prSet presAssocID="{40718719-DC07-4660-A1E5-74277330E472}" presName="node" presStyleLbl="node1" presStyleIdx="2" presStyleCnt="6">
        <dgm:presLayoutVars>
          <dgm:bulletEnabled val="1"/>
        </dgm:presLayoutVars>
      </dgm:prSet>
      <dgm:spPr/>
    </dgm:pt>
    <dgm:pt modelId="{67E48066-E16F-45F0-B24E-0FC5F4ECE0FA}" type="pres">
      <dgm:prSet presAssocID="{485B008B-C532-428C-89F4-E6141D7022C8}" presName="sibTrans" presStyleCnt="0"/>
      <dgm:spPr/>
    </dgm:pt>
    <dgm:pt modelId="{72646B35-3E59-4E65-A19C-9877D37B1BF9}" type="pres">
      <dgm:prSet presAssocID="{0716D2E1-9DA3-4201-A251-3CE1F0DA6CC1}" presName="node" presStyleLbl="node1" presStyleIdx="3" presStyleCnt="6">
        <dgm:presLayoutVars>
          <dgm:bulletEnabled val="1"/>
        </dgm:presLayoutVars>
      </dgm:prSet>
      <dgm:spPr/>
    </dgm:pt>
    <dgm:pt modelId="{8A205B8F-A23A-427D-82E9-6E3575F3C1E6}" type="pres">
      <dgm:prSet presAssocID="{3D811B97-C863-451D-9D46-6AC1F464455E}" presName="sibTrans" presStyleCnt="0"/>
      <dgm:spPr/>
    </dgm:pt>
    <dgm:pt modelId="{0A008DD8-46DD-4146-9950-A65B7D4EED45}" type="pres">
      <dgm:prSet presAssocID="{69CF1D17-F348-44DC-87CD-FC6F04ED9598}" presName="node" presStyleLbl="node1" presStyleIdx="4" presStyleCnt="6">
        <dgm:presLayoutVars>
          <dgm:bulletEnabled val="1"/>
        </dgm:presLayoutVars>
      </dgm:prSet>
      <dgm:spPr/>
    </dgm:pt>
    <dgm:pt modelId="{13C03BEA-0AE0-4437-A4FA-B50A95034F01}" type="pres">
      <dgm:prSet presAssocID="{4425ABD3-EA7F-4860-B5D8-E064D9BC846B}" presName="sibTrans" presStyleCnt="0"/>
      <dgm:spPr/>
    </dgm:pt>
    <dgm:pt modelId="{0345C465-330B-43B4-B364-B5858C84D7B5}" type="pres">
      <dgm:prSet presAssocID="{635119CB-E52B-4391-A8E3-1FAF4D0D62E1}" presName="node" presStyleLbl="node1" presStyleIdx="5" presStyleCnt="6">
        <dgm:presLayoutVars>
          <dgm:bulletEnabled val="1"/>
        </dgm:presLayoutVars>
      </dgm:prSet>
      <dgm:spPr/>
    </dgm:pt>
  </dgm:ptLst>
  <dgm:cxnLst>
    <dgm:cxn modelId="{65D40811-067C-4C4B-B649-4CFF3321C18E}" type="presOf" srcId="{69CF1D17-F348-44DC-87CD-FC6F04ED9598}" destId="{0A008DD8-46DD-4146-9950-A65B7D4EED45}" srcOrd="0" destOrd="0" presId="urn:microsoft.com/office/officeart/2005/8/layout/default"/>
    <dgm:cxn modelId="{E846D31D-5A95-4A83-895A-700C68AAE7AE}" type="presOf" srcId="{EA8764BB-8C3E-443B-8BC7-F52A496A8C32}" destId="{ABA24477-57C5-44CF-BDBC-C23E00A40B58}" srcOrd="0" destOrd="0" presId="urn:microsoft.com/office/officeart/2005/8/layout/default"/>
    <dgm:cxn modelId="{D2728D25-1749-446C-AC7F-C73C73A7BA14}" srcId="{EA8764BB-8C3E-443B-8BC7-F52A496A8C32}" destId="{69CF1D17-F348-44DC-87CD-FC6F04ED9598}" srcOrd="4" destOrd="0" parTransId="{5648D2E1-F447-4D57-87AE-BB3BA314DC12}" sibTransId="{4425ABD3-EA7F-4860-B5D8-E064D9BC846B}"/>
    <dgm:cxn modelId="{BB29FB5D-D907-4BF7-9289-B003C8E5AA2C}" srcId="{EA8764BB-8C3E-443B-8BC7-F52A496A8C32}" destId="{635119CB-E52B-4391-A8E3-1FAF4D0D62E1}" srcOrd="5" destOrd="0" parTransId="{B637CEC5-2963-4997-8113-5C7F2E0A1F6F}" sibTransId="{2882B0A6-A340-45D1-A26F-467C645C8C58}"/>
    <dgm:cxn modelId="{6C1ADD41-2C38-4C29-A73D-EA11C78DD704}" srcId="{EA8764BB-8C3E-443B-8BC7-F52A496A8C32}" destId="{40718719-DC07-4660-A1E5-74277330E472}" srcOrd="2" destOrd="0" parTransId="{D7D6AE49-5F69-454A-8729-DA32F8E74E33}" sibTransId="{485B008B-C532-428C-89F4-E6141D7022C8}"/>
    <dgm:cxn modelId="{46710977-5BFE-4817-B8F6-9C13B1635CB3}" type="presOf" srcId="{88CA20F4-96E5-4BDC-A1CC-C7C852B26CF7}" destId="{E65B9319-0B4F-42D6-87B7-6D7EA39C3F39}" srcOrd="0" destOrd="0" presId="urn:microsoft.com/office/officeart/2005/8/layout/default"/>
    <dgm:cxn modelId="{D9B58B8A-8C77-4D5E-81A9-84248DC3C7FA}" srcId="{EA8764BB-8C3E-443B-8BC7-F52A496A8C32}" destId="{0716D2E1-9DA3-4201-A251-3CE1F0DA6CC1}" srcOrd="3" destOrd="0" parTransId="{4A4D01AC-EFB5-4894-87A9-8B662035FC9D}" sibTransId="{3D811B97-C863-451D-9D46-6AC1F464455E}"/>
    <dgm:cxn modelId="{FB6FC9A1-2F1D-43D6-AA03-DA44FAEEED38}" type="presOf" srcId="{40718719-DC07-4660-A1E5-74277330E472}" destId="{80A7130A-F73C-4526-B5B1-D4341ED5FDC4}" srcOrd="0" destOrd="0" presId="urn:microsoft.com/office/officeart/2005/8/layout/default"/>
    <dgm:cxn modelId="{DF5354D1-3246-4E25-83F6-BBADC90DE503}" type="presOf" srcId="{635119CB-E52B-4391-A8E3-1FAF4D0D62E1}" destId="{0345C465-330B-43B4-B364-B5858C84D7B5}" srcOrd="0" destOrd="0" presId="urn:microsoft.com/office/officeart/2005/8/layout/default"/>
    <dgm:cxn modelId="{FF6AA4D2-DF12-48BE-86AD-173CF79B2D9C}" type="presOf" srcId="{0716D2E1-9DA3-4201-A251-3CE1F0DA6CC1}" destId="{72646B35-3E59-4E65-A19C-9877D37B1BF9}" srcOrd="0" destOrd="0" presId="urn:microsoft.com/office/officeart/2005/8/layout/default"/>
    <dgm:cxn modelId="{925333DE-4DDE-45A9-90A8-02D0FA045F52}" srcId="{EA8764BB-8C3E-443B-8BC7-F52A496A8C32}" destId="{771CBC71-FE68-4898-83AD-1EAA80EB8595}" srcOrd="0" destOrd="0" parTransId="{2B806EC7-4863-4956-A2BE-9A204D21128A}" sibTransId="{D15A4044-D648-4B59-82D8-F09F2F6D96FD}"/>
    <dgm:cxn modelId="{745731F0-5521-45B1-9126-40221F047A8F}" type="presOf" srcId="{771CBC71-FE68-4898-83AD-1EAA80EB8595}" destId="{A346AB83-88F6-458D-A77A-CCEE5EAC00EE}" srcOrd="0" destOrd="0" presId="urn:microsoft.com/office/officeart/2005/8/layout/default"/>
    <dgm:cxn modelId="{8EFAB9FA-2038-4540-9CA4-15609F480EEB}" srcId="{EA8764BB-8C3E-443B-8BC7-F52A496A8C32}" destId="{88CA20F4-96E5-4BDC-A1CC-C7C852B26CF7}" srcOrd="1" destOrd="0" parTransId="{C67964D6-2DD0-420C-83FC-C5CB783389A6}" sibTransId="{B33301FA-D3CA-4EA7-A48B-2A7DFDFB2655}"/>
    <dgm:cxn modelId="{D4AA6AD9-C3AA-4BA9-87BD-3636980ACFA2}" type="presParOf" srcId="{ABA24477-57C5-44CF-BDBC-C23E00A40B58}" destId="{A346AB83-88F6-458D-A77A-CCEE5EAC00EE}" srcOrd="0" destOrd="0" presId="urn:microsoft.com/office/officeart/2005/8/layout/default"/>
    <dgm:cxn modelId="{3A98EE7D-46BD-43EC-8821-9CEBA7E5BAE3}" type="presParOf" srcId="{ABA24477-57C5-44CF-BDBC-C23E00A40B58}" destId="{EC243029-85D2-4CCA-A008-0CAF107F0322}" srcOrd="1" destOrd="0" presId="urn:microsoft.com/office/officeart/2005/8/layout/default"/>
    <dgm:cxn modelId="{84974678-4B04-411A-821D-16793BE118D7}" type="presParOf" srcId="{ABA24477-57C5-44CF-BDBC-C23E00A40B58}" destId="{E65B9319-0B4F-42D6-87B7-6D7EA39C3F39}" srcOrd="2" destOrd="0" presId="urn:microsoft.com/office/officeart/2005/8/layout/default"/>
    <dgm:cxn modelId="{C34A0441-497A-4246-A784-0E675D087C46}" type="presParOf" srcId="{ABA24477-57C5-44CF-BDBC-C23E00A40B58}" destId="{DFDE6E3C-D25F-420D-B4C4-A266FD42445F}" srcOrd="3" destOrd="0" presId="urn:microsoft.com/office/officeart/2005/8/layout/default"/>
    <dgm:cxn modelId="{7577E76F-82EF-47DE-8626-4560DACB3031}" type="presParOf" srcId="{ABA24477-57C5-44CF-BDBC-C23E00A40B58}" destId="{80A7130A-F73C-4526-B5B1-D4341ED5FDC4}" srcOrd="4" destOrd="0" presId="urn:microsoft.com/office/officeart/2005/8/layout/default"/>
    <dgm:cxn modelId="{380207D6-C124-4DA3-BC90-97B3BD88A90E}" type="presParOf" srcId="{ABA24477-57C5-44CF-BDBC-C23E00A40B58}" destId="{67E48066-E16F-45F0-B24E-0FC5F4ECE0FA}" srcOrd="5" destOrd="0" presId="urn:microsoft.com/office/officeart/2005/8/layout/default"/>
    <dgm:cxn modelId="{9E141699-9BE3-4A00-8E4E-61A16573BC28}" type="presParOf" srcId="{ABA24477-57C5-44CF-BDBC-C23E00A40B58}" destId="{72646B35-3E59-4E65-A19C-9877D37B1BF9}" srcOrd="6" destOrd="0" presId="urn:microsoft.com/office/officeart/2005/8/layout/default"/>
    <dgm:cxn modelId="{75EFF66C-B70E-43FF-BDA7-4B60AA1784D2}" type="presParOf" srcId="{ABA24477-57C5-44CF-BDBC-C23E00A40B58}" destId="{8A205B8F-A23A-427D-82E9-6E3575F3C1E6}" srcOrd="7" destOrd="0" presId="urn:microsoft.com/office/officeart/2005/8/layout/default"/>
    <dgm:cxn modelId="{0039F45B-30EA-429C-B990-1FE9D9362BBB}" type="presParOf" srcId="{ABA24477-57C5-44CF-BDBC-C23E00A40B58}" destId="{0A008DD8-46DD-4146-9950-A65B7D4EED45}" srcOrd="8" destOrd="0" presId="urn:microsoft.com/office/officeart/2005/8/layout/default"/>
    <dgm:cxn modelId="{CBADEAFD-68B8-495D-A932-1B31CE04E570}" type="presParOf" srcId="{ABA24477-57C5-44CF-BDBC-C23E00A40B58}" destId="{13C03BEA-0AE0-4437-A4FA-B50A95034F01}" srcOrd="9" destOrd="0" presId="urn:microsoft.com/office/officeart/2005/8/layout/default"/>
    <dgm:cxn modelId="{783906A0-0D7C-493D-9C79-31F12404561F}" type="presParOf" srcId="{ABA24477-57C5-44CF-BDBC-C23E00A40B58}" destId="{0345C465-330B-43B4-B364-B5858C84D7B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6AB83-88F6-458D-A77A-CCEE5EAC00EE}">
      <dsp:nvSpPr>
        <dsp:cNvPr id="0" name=""/>
        <dsp:cNvSpPr/>
      </dsp:nvSpPr>
      <dsp:spPr>
        <a:xfrm>
          <a:off x="169954" y="1439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SOCIAL</a:t>
          </a:r>
          <a:endParaRPr lang="en-GB" sz="1800" kern="1200"/>
        </a:p>
      </dsp:txBody>
      <dsp:txXfrm>
        <a:off x="169954" y="1439"/>
        <a:ext cx="1884387" cy="1130632"/>
      </dsp:txXfrm>
    </dsp:sp>
    <dsp:sp modelId="{E65B9319-0B4F-42D6-87B7-6D7EA39C3F39}">
      <dsp:nvSpPr>
        <dsp:cNvPr id="0" name=""/>
        <dsp:cNvSpPr/>
      </dsp:nvSpPr>
      <dsp:spPr>
        <a:xfrm>
          <a:off x="2242780" y="1439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ECONOMIC</a:t>
          </a:r>
          <a:endParaRPr lang="en-GB" sz="1800" kern="1200"/>
        </a:p>
      </dsp:txBody>
      <dsp:txXfrm>
        <a:off x="2242780" y="1439"/>
        <a:ext cx="1884387" cy="1130632"/>
      </dsp:txXfrm>
    </dsp:sp>
    <dsp:sp modelId="{80A7130A-F73C-4526-B5B1-D4341ED5FDC4}">
      <dsp:nvSpPr>
        <dsp:cNvPr id="0" name=""/>
        <dsp:cNvSpPr/>
      </dsp:nvSpPr>
      <dsp:spPr>
        <a:xfrm>
          <a:off x="4315606" y="1439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POLITICAL</a:t>
          </a:r>
          <a:endParaRPr lang="en-GB" sz="1800" kern="1200"/>
        </a:p>
      </dsp:txBody>
      <dsp:txXfrm>
        <a:off x="4315606" y="1439"/>
        <a:ext cx="1884387" cy="1130632"/>
      </dsp:txXfrm>
    </dsp:sp>
    <dsp:sp modelId="{72646B35-3E59-4E65-A19C-9877D37B1BF9}">
      <dsp:nvSpPr>
        <dsp:cNvPr id="0" name=""/>
        <dsp:cNvSpPr/>
      </dsp:nvSpPr>
      <dsp:spPr>
        <a:xfrm>
          <a:off x="6388432" y="1439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LEGAL</a:t>
          </a:r>
          <a:endParaRPr lang="en-GB" sz="1800" kern="1200"/>
        </a:p>
      </dsp:txBody>
      <dsp:txXfrm>
        <a:off x="6388432" y="1439"/>
        <a:ext cx="1884387" cy="1130632"/>
      </dsp:txXfrm>
    </dsp:sp>
    <dsp:sp modelId="{0A008DD8-46DD-4146-9950-A65B7D4EED45}">
      <dsp:nvSpPr>
        <dsp:cNvPr id="0" name=""/>
        <dsp:cNvSpPr/>
      </dsp:nvSpPr>
      <dsp:spPr>
        <a:xfrm>
          <a:off x="8461258" y="1439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ENVIRONMENTAL</a:t>
          </a:r>
        </a:p>
      </dsp:txBody>
      <dsp:txXfrm>
        <a:off x="8461258" y="1439"/>
        <a:ext cx="1884387" cy="1130632"/>
      </dsp:txXfrm>
    </dsp:sp>
    <dsp:sp modelId="{0345C465-330B-43B4-B364-B5858C84D7B5}">
      <dsp:nvSpPr>
        <dsp:cNvPr id="0" name=""/>
        <dsp:cNvSpPr/>
      </dsp:nvSpPr>
      <dsp:spPr>
        <a:xfrm>
          <a:off x="4315606" y="1320510"/>
          <a:ext cx="1884387" cy="1130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TECHNOLOGY</a:t>
          </a:r>
        </a:p>
      </dsp:txBody>
      <dsp:txXfrm>
        <a:off x="4315606" y="1320510"/>
        <a:ext cx="1884387" cy="1130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6785"/>
            <a:ext cx="9144000" cy="823494"/>
          </a:xfrm>
        </p:spPr>
        <p:txBody>
          <a:bodyPr>
            <a:normAutofit fontScale="90000"/>
          </a:bodyPr>
          <a:lstStyle/>
          <a:p>
            <a:r>
              <a:rPr lang="en-GB"/>
              <a:t>GREEN HARVEST FLORIST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" y="1275933"/>
            <a:ext cx="12191996" cy="559944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Intro :              Green Harvest Florist is transitioning from a traditional shop to an online retail    model to reach more customers, reduce costs, and adapt to digital shopping trend</a:t>
            </a:r>
            <a:endParaRPr lang="en-US"/>
          </a:p>
          <a:p>
            <a:r>
              <a:rPr lang="en-GB"/>
              <a:t>Objectives :            Expand market reach beyond local customers</a:t>
            </a:r>
            <a:endParaRPr lang="en-US"/>
          </a:p>
          <a:p>
            <a:r>
              <a:rPr lang="en-GB"/>
              <a:t> Reduce operational costs    </a:t>
            </a:r>
          </a:p>
          <a:p>
            <a:r>
              <a:rPr lang="en-GB"/>
              <a:t>                 Improve convenience for customers</a:t>
            </a:r>
          </a:p>
          <a:p>
            <a:r>
              <a:rPr lang="en-GB"/>
              <a:t>                        Increase sales through digital marketing</a:t>
            </a:r>
          </a:p>
          <a:p>
            <a:r>
              <a:rPr lang="en-GB"/>
              <a:t>Pestle analysis :                  Political : E-</a:t>
            </a:r>
            <a:r>
              <a:rPr lang="en-GB" err="1"/>
              <a:t>comerce</a:t>
            </a:r>
            <a:r>
              <a:rPr lang="en-GB"/>
              <a:t> regulations</a:t>
            </a:r>
          </a:p>
          <a:p>
            <a:r>
              <a:rPr lang="en-GB"/>
              <a:t>                                                                         Economic : online market growth and cost efficiency</a:t>
            </a:r>
          </a:p>
          <a:p>
            <a:r>
              <a:rPr lang="en-GB"/>
              <a:t>                                                                                Social : Increasing preference to online shopping</a:t>
            </a:r>
          </a:p>
          <a:p>
            <a:r>
              <a:rPr lang="en-GB"/>
              <a:t>                                                        Technological : website platforms, payment systems, delivery tracking</a:t>
            </a:r>
          </a:p>
          <a:p>
            <a:r>
              <a:rPr lang="en-GB"/>
              <a:t>                                                                                    Legal : consumer protection and data privacy laws</a:t>
            </a:r>
          </a:p>
          <a:p>
            <a:r>
              <a:rPr lang="en-GB"/>
              <a:t>                                                               Environmental : reduced paper usage and optimized delivery routes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       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B8215-3983-0F37-F2BF-16CF4EBB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651043" y="287005"/>
            <a:ext cx="10702757" cy="78120"/>
          </a:xfrm>
        </p:spPr>
        <p:txBody>
          <a:bodyPr>
            <a:normAutofit fontScale="90000"/>
          </a:bodyPr>
          <a:lstStyle/>
          <a:p>
            <a:r>
              <a:rPr lang="en-GB"/>
              <a:t>'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EBC1D-0476-2CE8-108B-5F854FF07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43" y="542257"/>
            <a:ext cx="11143915" cy="54475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Fishbone analysis </a:t>
            </a:r>
          </a:p>
          <a:p>
            <a:r>
              <a:rPr lang="en-GB"/>
              <a:t>Problem : declining physical store sales</a:t>
            </a:r>
          </a:p>
          <a:p>
            <a:r>
              <a:rPr lang="en-GB"/>
              <a:t>People : limited digital skills</a:t>
            </a:r>
          </a:p>
          <a:p>
            <a:r>
              <a:rPr lang="en-GB"/>
              <a:t>Process : traditional in-store ordering system</a:t>
            </a:r>
          </a:p>
          <a:p>
            <a:r>
              <a:rPr lang="en-GB"/>
              <a:t>Technology : lack of e </a:t>
            </a:r>
            <a:r>
              <a:rPr lang="en-GB" err="1"/>
              <a:t>comerce</a:t>
            </a:r>
            <a:r>
              <a:rPr lang="en-GB"/>
              <a:t> platform </a:t>
            </a:r>
          </a:p>
          <a:p>
            <a:r>
              <a:rPr lang="en-GB"/>
              <a:t>Marketing : limited online presence</a:t>
            </a:r>
          </a:p>
          <a:p>
            <a:r>
              <a:rPr lang="en-GB"/>
              <a:t>Environment : changing customer shopping </a:t>
            </a:r>
            <a:r>
              <a:rPr lang="en-GB" err="1"/>
              <a:t>behaviou</a:t>
            </a:r>
            <a:r>
              <a:rPr lang="en-GB"/>
              <a:t>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81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867F6-00E3-AB5D-2AA0-73F529DDA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5W2H analysis: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B347B72-A84E-8F0C-32CA-F8E7B1DEF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713616"/>
              </p:ext>
            </p:extLst>
          </p:nvPr>
        </p:nvGraphicFramePr>
        <p:xfrm>
          <a:off x="838200" y="1825625"/>
          <a:ext cx="10515598" cy="2774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2606">
                  <a:extLst>
                    <a:ext uri="{9D8B030D-6E8A-4147-A177-3AD203B41FA5}">
                      <a16:colId xmlns:a16="http://schemas.microsoft.com/office/drawing/2014/main" val="660737170"/>
                    </a:ext>
                  </a:extLst>
                </a:gridCol>
                <a:gridCol w="8772992">
                  <a:extLst>
                    <a:ext uri="{9D8B030D-6E8A-4147-A177-3AD203B41FA5}">
                      <a16:colId xmlns:a16="http://schemas.microsoft.com/office/drawing/2014/main" val="1977623877"/>
                    </a:ext>
                  </a:extLst>
                </a:gridCol>
              </a:tblGrid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Move flower sales to an online store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896471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Increase revenue and adapt to digital demand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5908811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Company  website and online market places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8145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Implementation over 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0052644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Management, IT team, Marketing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8874464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Build website, online payments, delivery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272333"/>
                  </a:ext>
                </a:extLst>
              </a:tr>
              <a:tr h="396302">
                <a:tc>
                  <a:txBody>
                    <a:bodyPr/>
                    <a:lstStyle/>
                    <a:p>
                      <a:r>
                        <a:rPr lang="en-GB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Budget for website, </a:t>
                      </a:r>
                      <a:r>
                        <a:rPr lang="en-GB" err="1"/>
                        <a:t>development,and</a:t>
                      </a:r>
                      <a:r>
                        <a:rPr lang="en-GB"/>
                        <a:t>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7282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7959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A0BA-8F02-5291-D47B-44A2642A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300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39B5-B002-3924-19A5-EA45F1EC5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62047"/>
            <a:ext cx="10515600" cy="57149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Implementation plan : </a:t>
            </a:r>
          </a:p>
          <a:p>
            <a:r>
              <a:rPr lang="en-GB"/>
              <a:t>Develop e </a:t>
            </a:r>
            <a:r>
              <a:rPr lang="en-GB" err="1"/>
              <a:t>comerce</a:t>
            </a:r>
            <a:r>
              <a:rPr lang="en-GB"/>
              <a:t> website</a:t>
            </a:r>
          </a:p>
          <a:p>
            <a:r>
              <a:rPr lang="en-GB"/>
              <a:t>Set up secure payment gateways</a:t>
            </a:r>
          </a:p>
          <a:p>
            <a:r>
              <a:rPr lang="en-GB"/>
              <a:t>Create online product </a:t>
            </a:r>
            <a:r>
              <a:rPr lang="en-GB" err="1"/>
              <a:t>catalog</a:t>
            </a:r>
          </a:p>
          <a:p>
            <a:r>
              <a:rPr lang="en-GB"/>
              <a:t>Train staff in online order management</a:t>
            </a:r>
          </a:p>
          <a:p>
            <a:endParaRPr lang="en-GB"/>
          </a:p>
          <a:p>
            <a:pPr marL="0" indent="0">
              <a:buNone/>
            </a:pPr>
            <a:r>
              <a:rPr lang="en-GB" err="1"/>
              <a:t>Benefi</a:t>
            </a:r>
            <a:r>
              <a:rPr lang="en-GB"/>
              <a:t>ts of online transition :</a:t>
            </a:r>
          </a:p>
          <a:p>
            <a:r>
              <a:rPr lang="en-GB"/>
              <a:t>Wider customer reach </a:t>
            </a:r>
          </a:p>
          <a:p>
            <a:r>
              <a:rPr lang="en-GB"/>
              <a:t>24/7 availability</a:t>
            </a:r>
          </a:p>
          <a:p>
            <a:r>
              <a:rPr lang="en-GB"/>
              <a:t>Lower store overhead costs</a:t>
            </a:r>
          </a:p>
          <a:p>
            <a:r>
              <a:rPr lang="en-GB"/>
              <a:t>Better customer data and analytics</a:t>
            </a:r>
          </a:p>
        </p:txBody>
      </p:sp>
    </p:spTree>
    <p:extLst>
      <p:ext uri="{BB962C8B-B14F-4D97-AF65-F5344CB8AC3E}">
        <p14:creationId xmlns:p14="http://schemas.microsoft.com/office/powerpoint/2010/main" val="2331885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CEF6D-4499-B430-9035-69B510BAF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856" y="2850995"/>
            <a:ext cx="10515600" cy="4004723"/>
          </a:xfrm>
        </p:spPr>
        <p:txBody>
          <a:bodyPr>
            <a:normAutofit/>
          </a:bodyPr>
          <a:lstStyle/>
          <a:p>
            <a:r>
              <a:rPr lang="en-GB"/>
              <a:t>Conclusion: moving Green Harvest Florist online will modernise the business, increase </a:t>
            </a:r>
            <a:r>
              <a:rPr lang="en-GB" err="1"/>
              <a:t>competiviness</a:t>
            </a:r>
            <a:r>
              <a:rPr lang="en-GB"/>
              <a:t> and improve customer accessibility while maintaining the brand's commitment to quality flowers and service.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D18B03-46D7-B241-3689-F6093ECC10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373320"/>
              </p:ext>
            </p:extLst>
          </p:nvPr>
        </p:nvGraphicFramePr>
        <p:xfrm>
          <a:off x="838200" y="151724"/>
          <a:ext cx="10515600" cy="2452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040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GREEN HARVEST FLORIST</vt:lpstr>
      <vt:lpstr>'</vt:lpstr>
      <vt:lpstr>5W2H analysis:</vt:lpstr>
      <vt:lpstr>PowerPoint Presentation</vt:lpstr>
      <vt:lpstr>Conclusion: moving Green Harvest Florist online will modernise the business, increase competiviness and improve customer accessibility while maintaining the brand's commitment to quality flowers and service.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2026-03-16T15:00:16Z</dcterms:created>
  <dcterms:modified xsi:type="dcterms:W3CDTF">2026-03-16T16:54:50Z</dcterms:modified>
</cp:coreProperties>
</file>