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5143500" type="screen16x9"/>
  <p:notesSz cx="5143500" cy="9144000"/>
  <p:embeddedFontLst>
    <p:embeddedFont>
      <p:font typeface="Gelasio" panose="020B0604020202020204" charset="0"/>
      <p:regular r:id="rId15"/>
    </p:embeddedFont>
    <p:embeddedFont>
      <p:font typeface="Gelasio SemiBold" panose="020B0604020202020204" charset="0"/>
      <p:regular r:id="rId1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3969" autoAdjust="0"/>
  </p:normalViewPr>
  <p:slideViewPr>
    <p:cSldViewPr snapToGrid="0" snapToObjects="1">
      <p:cViewPr varScale="1">
        <p:scale>
          <a:sx n="77" d="100"/>
          <a:sy n="77" d="100"/>
        </p:scale>
        <p:origin x="908"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1.fntdata"/><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915666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Good morning everyone. Today, I will present a consultancy analysis on how Tesco is </a:t>
            </a:r>
            <a:r>
              <a:rPr lang="en-US" dirty="0" err="1"/>
              <a:t>modernising</a:t>
            </a:r>
            <a:r>
              <a:rPr lang="en-US" dirty="0"/>
              <a:t> its business information systems to strengthen operational efficiency, customer engagement, and strategic decision-making. This presentation focuses on three major systems used by Tesco: Customer Relationship Management systems, Supply Chain Management systems, and Business Intelligence and Analytics systems. In addition, the presentation evaluates ethical concerns linked to artificial intelligence, data privacy, employee monitoring, and digital transformation. Finally, strategic recommendations are proposed to support Tesco’s future competitiveness in the UK retail sector.</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Business Information Systems are critical for modern </a:t>
            </a:r>
            <a:r>
              <a:rPr lang="en-US" dirty="0" err="1"/>
              <a:t>organisations</a:t>
            </a:r>
            <a:r>
              <a:rPr lang="en-US" dirty="0"/>
              <a:t> because they connect people, technology, data, and processes into one integrated structure that supports decision-making and business performance. In the retail industry, these systems improve efficiency, customer responsiveness, and long-term competitiveness. Tesco demonstrates how digital transformation can reshape retail operations through technologies such as AI-powered analytics, automated supply chains, and customer loyalty platforms like Clubcard. As one of the largest retailers in the UK, Tesco uses information systems not only to manage daily operations but also to create strategic advantages through data-driven decision-making and </a:t>
            </a:r>
            <a:r>
              <a:rPr lang="en-US" dirty="0" err="1"/>
              <a:t>personalised</a:t>
            </a:r>
            <a:r>
              <a:rPr lang="en-US" dirty="0"/>
              <a:t> customer experiences. The integration of technology across thousands of stores shows how business information systems have evolved from operational tools into strategic assets for competitive growth.</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Tesco operates multiple information systems that work together to support different business functions. First, the CRM system focuses on customer relationships by collecting and </a:t>
            </a:r>
            <a:r>
              <a:rPr lang="en-US" dirty="0" err="1"/>
              <a:t>analysing</a:t>
            </a:r>
            <a:r>
              <a:rPr lang="en-US" dirty="0"/>
              <a:t> customer </a:t>
            </a:r>
            <a:r>
              <a:rPr lang="en-US" dirty="0" err="1"/>
              <a:t>behaviour</a:t>
            </a:r>
            <a:r>
              <a:rPr lang="en-US" dirty="0"/>
              <a:t> through Clubcard data. Second, the Supply Chain Management system manages inventory, supplier coordination, warehouse automation, and logistics operations. Third, Business Intelligence and Analytics systems transform large volumes of data into strategic insights that support pricing decisions, demand forecasting, and market responsiveness. Although these systems serve different functions, they are highly interconnected. Information generated from customer purchasing patterns supports inventory forecasting, while supply chain data contributes to strategic analytics and business planning. This integration allows Tesco to improve efficiency, reduce operational waste, and strengthen customer satisfaction simultaneously.</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Tesco Clubcard is one of the most successful CRM systems in the UK retail industry. The system gathers transactional, </a:t>
            </a:r>
            <a:r>
              <a:rPr lang="en-US" dirty="0" err="1"/>
              <a:t>behavioural</a:t>
            </a:r>
            <a:r>
              <a:rPr lang="en-US" dirty="0"/>
              <a:t>, and demographic customer data to create highly </a:t>
            </a:r>
            <a:r>
              <a:rPr lang="en-US" dirty="0" err="1"/>
              <a:t>personalised</a:t>
            </a:r>
            <a:r>
              <a:rPr lang="en-US" dirty="0"/>
              <a:t> marketing campaigns and loyalty </a:t>
            </a:r>
            <a:r>
              <a:rPr lang="en-US" dirty="0" err="1"/>
              <a:t>programmes</a:t>
            </a:r>
            <a:r>
              <a:rPr lang="en-US" dirty="0"/>
              <a:t>. Through AI-powered customer segmentation, Tesco can identify purchasing patterns and deliver </a:t>
            </a:r>
            <a:r>
              <a:rPr lang="en-US" dirty="0" err="1"/>
              <a:t>customised</a:t>
            </a:r>
            <a:r>
              <a:rPr lang="en-US" dirty="0"/>
              <a:t> offers that improve customer retention and increase sales revenue. The system also supports strategic decisions regarding product placement and shelf management by </a:t>
            </a:r>
            <a:r>
              <a:rPr lang="en-US" dirty="0" err="1"/>
              <a:t>analysing</a:t>
            </a:r>
            <a:r>
              <a:rPr lang="en-US" dirty="0"/>
              <a:t> customer preferences. However, there are significant limitations and ethical concerns associated with CRM systems. Large-scale </a:t>
            </a:r>
            <a:r>
              <a:rPr lang="en-US" dirty="0" err="1"/>
              <a:t>behavioural</a:t>
            </a:r>
            <a:r>
              <a:rPr lang="en-US" dirty="0"/>
              <a:t> profiling raises privacy concerns, especially regarding data consent and surveillance. Additionally, customers without strong digital access may be excluded from </a:t>
            </a:r>
            <a:r>
              <a:rPr lang="en-US" dirty="0" err="1"/>
              <a:t>personalised</a:t>
            </a:r>
            <a:r>
              <a:rPr lang="en-US" dirty="0"/>
              <a:t> services. Therefore, Tesco must continuously comply with UK GDPR requirements to ensure responsible data governance and maintain customer trust. </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Tesco’s Supply Chain Management system plays a critical role in maintaining efficient retail operations across its extensive supplier and distribution network. The system integrates AI-driven demand forecasting, warehouse automation, RFID tracking, and IoT technologies to provide real-time inventory visibility. Machine learning algorithms help Tesco predict consumer demand, seasonal trends, and stock requirements more accurately, which reduces overstocking and </a:t>
            </a:r>
            <a:r>
              <a:rPr lang="en-US" dirty="0" err="1"/>
              <a:t>minimises</a:t>
            </a:r>
            <a:r>
              <a:rPr lang="en-US" dirty="0"/>
              <a:t> waste. The system also improves stock availability and enables faster responses to supply chain disruptions. However, the implementation of advanced SCM systems involves high infrastructure costs and cybersecurity risks because operations are heavily dependent on interconnected digital networks. Supplier integration can also be complex due to differences in technological capabilities across global suppliers. Despite these challenges, Tesco’s SCM infrastructure significantly improves operational agility and retail efficiency. </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Business Intelligence and Analytics systems convert raw business data into strategic intelligence that supports executive decision-making. Tesco uses predictive analytics, dashboards, and machine learning models to </a:t>
            </a:r>
            <a:r>
              <a:rPr lang="en-US" dirty="0" err="1"/>
              <a:t>analyse</a:t>
            </a:r>
            <a:r>
              <a:rPr lang="en-US" dirty="0"/>
              <a:t> customer trends, forecast sales, </a:t>
            </a:r>
            <a:r>
              <a:rPr lang="en-US" dirty="0" err="1"/>
              <a:t>optimise</a:t>
            </a:r>
            <a:r>
              <a:rPr lang="en-US" dirty="0"/>
              <a:t> pricing strategies, and improve operational performance. Real-time dashboards allow management teams to make faster decisions, while predictive models help Tesco identify market changes before competitors. These systems also contribute to waste reduction and improved stock forecasting accuracy. However, the effectiveness of BI systems depends heavily on data quality and analytical expertise. Poor-quality data may result in inaccurate forecasts and flawed strategic decisions. In addition, </a:t>
            </a:r>
            <a:r>
              <a:rPr lang="en-US" dirty="0" err="1"/>
              <a:t>centralised</a:t>
            </a:r>
            <a:r>
              <a:rPr lang="en-US" dirty="0"/>
              <a:t> data repositories create cybersecurity and privacy risks if not properly secured. Despite these limitations, Business Intelligence provides Tesco with enterprise-wide strategic visibility, making it one of the most valuable systems within the </a:t>
            </a:r>
            <a:r>
              <a:rPr lang="en-US" dirty="0" err="1"/>
              <a:t>organisation</a:t>
            </a:r>
            <a:r>
              <a:rPr lang="en-US" dirty="0"/>
              <a:t>.</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This comparative analysis demonstrates that all three systems contribute differently to Tesco’s competitive advantage. CRM systems focus primarily on customer engagement, loyalty, and </a:t>
            </a:r>
            <a:r>
              <a:rPr lang="en-US" dirty="0" err="1"/>
              <a:t>personalised</a:t>
            </a:r>
            <a:r>
              <a:rPr lang="en-US" dirty="0"/>
              <a:t> experiences. SCM systems concentrate on operational efficiency, inventory control, and logistics </a:t>
            </a:r>
            <a:r>
              <a:rPr lang="en-US" dirty="0" err="1"/>
              <a:t>optimisation</a:t>
            </a:r>
            <a:r>
              <a:rPr lang="en-US" dirty="0"/>
              <a:t>. Meanwhile, Business Intelligence systems combine information from both CRM and SCM to support enterprise-wide strategic planning and predictive decision-making. Although each system has unique benefits and limitations, they are highly interdependent. CRM generates customer insights, SCM manages operational execution, and BI integrates </a:t>
            </a:r>
            <a:r>
              <a:rPr lang="en-US" dirty="0" err="1"/>
              <a:t>organisational</a:t>
            </a:r>
            <a:r>
              <a:rPr lang="en-US" dirty="0"/>
              <a:t> data into strategic intelligence. Ethical risks also vary across the systems, including customer profiling in CRM, supplier surveillance in SCM, and data misuse in BI systems. Overall, Business Intelligence provides the highest strategic value because it supports decision-making across the entire </a:t>
            </a:r>
            <a:r>
              <a:rPr lang="en-US" dirty="0" err="1"/>
              <a:t>organisation</a:t>
            </a:r>
            <a:r>
              <a:rPr lang="en-US" dirty="0"/>
              <a:t> while connecting operational and customer-focused data into one analytical framework. </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As Tesco increases its use of AI and data-driven systems, ethical governance becomes increasingly important. Tesco must comply with UK GDPR principles such as data </a:t>
            </a:r>
            <a:r>
              <a:rPr lang="en-US" dirty="0" err="1"/>
              <a:t>minimisation</a:t>
            </a:r>
            <a:r>
              <a:rPr lang="en-US" dirty="0"/>
              <a:t>, transparency, and informed customer consent. AI algorithms used for </a:t>
            </a:r>
            <a:r>
              <a:rPr lang="en-US" dirty="0" err="1"/>
              <a:t>personalised</a:t>
            </a:r>
            <a:r>
              <a:rPr lang="en-US" dirty="0"/>
              <a:t> promotions may unintentionally discriminate against lower-income groups or customers with limited digital access, creating concerns regarding algorithmic bias and fairness. Furthermore, warehouse automation systems that monitor employee productivity in real time raise concerns about surveillance, employee wellbeing, and workplace rights. To address these challenges, Tesco should implement strong ethical AI governance frameworks, regular algorithmic audits, transparent privacy policies, and digital literacy training </a:t>
            </a:r>
            <a:r>
              <a:rPr lang="en-US" dirty="0" err="1"/>
              <a:t>programmes</a:t>
            </a:r>
            <a:r>
              <a:rPr lang="en-US" dirty="0"/>
              <a:t>. Independent oversight and accountability mechanisms are also essential to maintain trust among customers, employees, and regulators while ensuring responsible use of business information systems. </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Tesco’s digital transformation journey has involved several operational and technological challenges. During the COVID-19 pandemic, online grocery demand increased rapidly, requiring Tesco to expand fulfilment capacity through AI-powered slot management and dark store models. The </a:t>
            </a:r>
            <a:r>
              <a:rPr lang="en-US" dirty="0" err="1"/>
              <a:t>organisation</a:t>
            </a:r>
            <a:r>
              <a:rPr lang="en-US" dirty="0"/>
              <a:t> also faced cybersecurity concerns related to customer data protection, which led to the implementation of ISO 27001 security frameworks to strengthen digital resilience. In addition, Brexit-related supply chain disruptions forced Tesco to rely more heavily on AI-driven forecasting systems to maintain stock availability across stores. Tesco’s experience highlights several important lessons. First, resilience in modern retail requires proactive investment in digital infrastructure. Second, AI adoption must be supported by employee training and workforce development. Third, customer trust and ethical governance remain essential strategic assets in digital business environments. </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Several strategic recommendations can strengthen Tesco’s future digital transformation strategy. First, Tesco should accelerate cloud integration to improve scalability, system agility, and real-time data sharing across departments. Second, the </a:t>
            </a:r>
            <a:r>
              <a:rPr lang="en-US" dirty="0" err="1"/>
              <a:t>organisation</a:t>
            </a:r>
            <a:r>
              <a:rPr lang="en-US" dirty="0"/>
              <a:t> should strengthen cybersecurity by adopting zero-trust architecture, continuous threat monitoring, and regular third-party security audits. Third, Tesco should establish an independent AI ethics committee responsible for auditing algorithmic fairness and ensuring GDPR compliance. Fourth, the company should invest in workforce digital literacy </a:t>
            </a:r>
            <a:r>
              <a:rPr lang="en-US" dirty="0" err="1"/>
              <a:t>programmes</a:t>
            </a:r>
            <a:r>
              <a:rPr lang="en-US" dirty="0"/>
              <a:t> so employees can effectively use AI tools and interpret data responsibly. Finally, Tesco should enhance its predictive analytics capabilities by integrating external market indicators, competitor pricing information, and macroeconomic data into its BI systems. These recommendations will help Tesco maintain operational resilience, ethical governance, and long-term competitive advantage in the retail industry. </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In conclusion, Tesco’s implementation of CRM, SCM, and Business Intelligence systems demonstrates how digital technologies can transform retail operations and strategic decision-making. CRM systems strengthen customer loyalty and </a:t>
            </a:r>
            <a:r>
              <a:rPr lang="en-US" dirty="0" err="1"/>
              <a:t>personalised</a:t>
            </a:r>
            <a:r>
              <a:rPr lang="en-US" dirty="0"/>
              <a:t> marketing, SCM systems improve operational efficiency and inventory management, while Business Intelligence systems provide enterprise-wide strategic insights. The analysis also shows that ethical governance is essential when </a:t>
            </a:r>
            <a:r>
              <a:rPr lang="en-US" dirty="0" err="1"/>
              <a:t>organisations</a:t>
            </a:r>
            <a:r>
              <a:rPr lang="en-US" dirty="0"/>
              <a:t> rely heavily on AI, data analytics, and automated systems. Issues such as data privacy, algorithmic bias, and employee monitoring must be carefully managed to maintain trust and compliance. Ultimately, Tesco’s future competitiveness will depend on its ability to balance technological innovation with ethical responsibility while continuing to invest in advanced information systems that support both operational excellence and long-term strategic growth.</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1 master">
    <p:spTree>
      <p:nvGrpSpPr>
        <p:cNvPr id="1" name=""/>
        <p:cNvGrpSpPr/>
        <p:nvPr/>
      </p:nvGrpSpPr>
      <p:grpSpPr>
        <a:xfrm>
          <a:off x="0" y="0"/>
          <a:ext cx="0" cy="0"/>
          <a:chOff x="0" y="0"/>
          <a:chExt cx="0" cy="0"/>
        </a:xfrm>
      </p:grpSpPr>
      <p:sp>
        <p:nvSpPr>
          <p:cNvPr id="2" name="Shape 0"/>
          <p:cNvSpPr/>
          <p:nvPr/>
        </p:nvSpPr>
        <p:spPr>
          <a:xfrm>
            <a:off x="0" y="0"/>
            <a:ext cx="9144000" cy="5143500"/>
          </a:xfrm>
          <a:prstGeom prst="rect">
            <a:avLst/>
          </a:prstGeom>
          <a:solidFill>
            <a:srgbClr val="DDCFBB"/>
          </a:solidFill>
          <a:ln/>
        </p:spPr>
        <p:txBody>
          <a:bodyPr/>
          <a:lstStyle/>
          <a:p>
            <a:endParaRPr lang="en-GB"/>
          </a:p>
        </p:txBody>
      </p:sp>
      <p:sp>
        <p:nvSpPr>
          <p:cNvPr id="3" name="Shape 1"/>
          <p:cNvSpPr/>
          <p:nvPr/>
        </p:nvSpPr>
        <p:spPr>
          <a:xfrm>
            <a:off x="0" y="0"/>
            <a:ext cx="9144000" cy="5143500"/>
          </a:xfrm>
          <a:prstGeom prst="rect">
            <a:avLst/>
          </a:prstGeom>
          <a:solidFill>
            <a:srgbClr val="F9F6F0"/>
          </a:solidFill>
          <a:ln/>
        </p:spPr>
        <p:txBody>
          <a:bodyPr/>
          <a:lstStyle/>
          <a:p>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lide 2 master">
    <p:spTree>
      <p:nvGrpSpPr>
        <p:cNvPr id="1" name=""/>
        <p:cNvGrpSpPr/>
        <p:nvPr/>
      </p:nvGrpSpPr>
      <p:grpSpPr>
        <a:xfrm>
          <a:off x="0" y="0"/>
          <a:ext cx="0" cy="0"/>
          <a:chOff x="0" y="0"/>
          <a:chExt cx="0" cy="0"/>
        </a:xfrm>
      </p:grpSpPr>
      <p:sp>
        <p:nvSpPr>
          <p:cNvPr id="2" name="Shape 0"/>
          <p:cNvSpPr/>
          <p:nvPr/>
        </p:nvSpPr>
        <p:spPr>
          <a:xfrm>
            <a:off x="0" y="0"/>
            <a:ext cx="9144000" cy="5143500"/>
          </a:xfrm>
          <a:prstGeom prst="rect">
            <a:avLst/>
          </a:prstGeom>
          <a:solidFill>
            <a:srgbClr val="DDCFBB"/>
          </a:solidFill>
          <a:ln/>
        </p:spPr>
        <p:txBody>
          <a:bodyPr/>
          <a:lstStyle/>
          <a:p>
            <a:endParaRPr lang="en-GB"/>
          </a:p>
        </p:txBody>
      </p:sp>
      <p:sp>
        <p:nvSpPr>
          <p:cNvPr id="3" name="Shape 1"/>
          <p:cNvSpPr/>
          <p:nvPr/>
        </p:nvSpPr>
        <p:spPr>
          <a:xfrm>
            <a:off x="0" y="0"/>
            <a:ext cx="9144000" cy="5143500"/>
          </a:xfrm>
          <a:prstGeom prst="rect">
            <a:avLst/>
          </a:prstGeom>
          <a:solidFill>
            <a:srgbClr val="F9F6F0"/>
          </a:solidFill>
          <a:ln/>
        </p:spPr>
        <p:txBody>
          <a:bodyPr/>
          <a:lstStyle/>
          <a:p>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lide 3 master">
    <p:spTree>
      <p:nvGrpSpPr>
        <p:cNvPr id="1" name=""/>
        <p:cNvGrpSpPr/>
        <p:nvPr/>
      </p:nvGrpSpPr>
      <p:grpSpPr>
        <a:xfrm>
          <a:off x="0" y="0"/>
          <a:ext cx="0" cy="0"/>
          <a:chOff x="0" y="0"/>
          <a:chExt cx="0" cy="0"/>
        </a:xfrm>
      </p:grpSpPr>
      <p:sp>
        <p:nvSpPr>
          <p:cNvPr id="2" name="Shape 0"/>
          <p:cNvSpPr/>
          <p:nvPr/>
        </p:nvSpPr>
        <p:spPr>
          <a:xfrm>
            <a:off x="0" y="0"/>
            <a:ext cx="9144000" cy="5143500"/>
          </a:xfrm>
          <a:prstGeom prst="rect">
            <a:avLst/>
          </a:prstGeom>
          <a:solidFill>
            <a:srgbClr val="DDCFBB"/>
          </a:solidFill>
          <a:ln/>
        </p:spPr>
        <p:txBody>
          <a:bodyPr/>
          <a:lstStyle/>
          <a:p>
            <a:endParaRPr lang="en-GB"/>
          </a:p>
        </p:txBody>
      </p:sp>
      <p:sp>
        <p:nvSpPr>
          <p:cNvPr id="3" name="Shape 1"/>
          <p:cNvSpPr/>
          <p:nvPr/>
        </p:nvSpPr>
        <p:spPr>
          <a:xfrm>
            <a:off x="0" y="0"/>
            <a:ext cx="9144000" cy="5143500"/>
          </a:xfrm>
          <a:prstGeom prst="rect">
            <a:avLst/>
          </a:prstGeom>
          <a:solidFill>
            <a:srgbClr val="F9F6F0"/>
          </a:solidFill>
          <a:ln/>
        </p:spPr>
        <p:txBody>
          <a:bodyPr/>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lide 4 master">
    <p:spTree>
      <p:nvGrpSpPr>
        <p:cNvPr id="1" name=""/>
        <p:cNvGrpSpPr/>
        <p:nvPr/>
      </p:nvGrpSpPr>
      <p:grpSpPr>
        <a:xfrm>
          <a:off x="0" y="0"/>
          <a:ext cx="0" cy="0"/>
          <a:chOff x="0" y="0"/>
          <a:chExt cx="0" cy="0"/>
        </a:xfrm>
      </p:grpSpPr>
      <p:sp>
        <p:nvSpPr>
          <p:cNvPr id="2" name="Shape 0"/>
          <p:cNvSpPr/>
          <p:nvPr/>
        </p:nvSpPr>
        <p:spPr>
          <a:xfrm>
            <a:off x="0" y="0"/>
            <a:ext cx="9144000" cy="5143500"/>
          </a:xfrm>
          <a:prstGeom prst="rect">
            <a:avLst/>
          </a:prstGeom>
          <a:solidFill>
            <a:srgbClr val="DDCFBB"/>
          </a:solidFill>
          <a:ln/>
        </p:spPr>
        <p:txBody>
          <a:bodyPr/>
          <a:lstStyle/>
          <a:p>
            <a:endParaRPr lang="en-GB"/>
          </a:p>
        </p:txBody>
      </p:sp>
      <p:sp>
        <p:nvSpPr>
          <p:cNvPr id="3" name="Shape 1"/>
          <p:cNvSpPr/>
          <p:nvPr/>
        </p:nvSpPr>
        <p:spPr>
          <a:xfrm>
            <a:off x="0" y="0"/>
            <a:ext cx="9144000" cy="5143500"/>
          </a:xfrm>
          <a:prstGeom prst="rect">
            <a:avLst/>
          </a:prstGeom>
          <a:solidFill>
            <a:srgbClr val="F9F6F0"/>
          </a:solidFill>
          <a:ln/>
        </p:spPr>
        <p:txBody>
          <a:bodyPr/>
          <a:lstStyle/>
          <a:p>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lide 5 master">
    <p:spTree>
      <p:nvGrpSpPr>
        <p:cNvPr id="1" name=""/>
        <p:cNvGrpSpPr/>
        <p:nvPr/>
      </p:nvGrpSpPr>
      <p:grpSpPr>
        <a:xfrm>
          <a:off x="0" y="0"/>
          <a:ext cx="0" cy="0"/>
          <a:chOff x="0" y="0"/>
          <a:chExt cx="0" cy="0"/>
        </a:xfrm>
      </p:grpSpPr>
      <p:sp>
        <p:nvSpPr>
          <p:cNvPr id="2" name="Shape 0"/>
          <p:cNvSpPr/>
          <p:nvPr/>
        </p:nvSpPr>
        <p:spPr>
          <a:xfrm>
            <a:off x="0" y="0"/>
            <a:ext cx="9144000" cy="5143500"/>
          </a:xfrm>
          <a:prstGeom prst="rect">
            <a:avLst/>
          </a:prstGeom>
          <a:solidFill>
            <a:srgbClr val="DDCFBB"/>
          </a:solidFill>
          <a:ln/>
        </p:spPr>
        <p:txBody>
          <a:bodyPr/>
          <a:lstStyle/>
          <a:p>
            <a:endParaRPr lang="en-GB"/>
          </a:p>
        </p:txBody>
      </p:sp>
      <p:sp>
        <p:nvSpPr>
          <p:cNvPr id="3" name="Shape 1"/>
          <p:cNvSpPr/>
          <p:nvPr/>
        </p:nvSpPr>
        <p:spPr>
          <a:xfrm>
            <a:off x="0" y="0"/>
            <a:ext cx="9144000" cy="5143500"/>
          </a:xfrm>
          <a:prstGeom prst="rect">
            <a:avLst/>
          </a:prstGeom>
          <a:solidFill>
            <a:srgbClr val="F9F6F0"/>
          </a:solidFill>
          <a:ln/>
        </p:spPr>
        <p:txBody>
          <a:bodyPr/>
          <a:lstStyle/>
          <a:p>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lide 6 master">
    <p:spTree>
      <p:nvGrpSpPr>
        <p:cNvPr id="1" name=""/>
        <p:cNvGrpSpPr/>
        <p:nvPr/>
      </p:nvGrpSpPr>
      <p:grpSpPr>
        <a:xfrm>
          <a:off x="0" y="0"/>
          <a:ext cx="0" cy="0"/>
          <a:chOff x="0" y="0"/>
          <a:chExt cx="0" cy="0"/>
        </a:xfrm>
      </p:grpSpPr>
      <p:sp>
        <p:nvSpPr>
          <p:cNvPr id="2" name="Shape 0"/>
          <p:cNvSpPr/>
          <p:nvPr/>
        </p:nvSpPr>
        <p:spPr>
          <a:xfrm>
            <a:off x="0" y="0"/>
            <a:ext cx="9144000" cy="5143500"/>
          </a:xfrm>
          <a:prstGeom prst="rect">
            <a:avLst/>
          </a:prstGeom>
          <a:solidFill>
            <a:srgbClr val="DDCFBB"/>
          </a:solidFill>
          <a:ln/>
        </p:spPr>
        <p:txBody>
          <a:bodyPr/>
          <a:lstStyle/>
          <a:p>
            <a:endParaRPr lang="en-GB"/>
          </a:p>
        </p:txBody>
      </p:sp>
      <p:sp>
        <p:nvSpPr>
          <p:cNvPr id="3" name="Shape 1"/>
          <p:cNvSpPr/>
          <p:nvPr/>
        </p:nvSpPr>
        <p:spPr>
          <a:xfrm>
            <a:off x="0" y="0"/>
            <a:ext cx="9144000" cy="5143500"/>
          </a:xfrm>
          <a:prstGeom prst="rect">
            <a:avLst/>
          </a:prstGeom>
          <a:solidFill>
            <a:srgbClr val="F9F6F0"/>
          </a:solidFill>
          <a:ln/>
        </p:spPr>
        <p:txBody>
          <a:bodyPr/>
          <a:lstStyle/>
          <a:p>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lide 7 master">
    <p:spTree>
      <p:nvGrpSpPr>
        <p:cNvPr id="1" name=""/>
        <p:cNvGrpSpPr/>
        <p:nvPr/>
      </p:nvGrpSpPr>
      <p:grpSpPr>
        <a:xfrm>
          <a:off x="0" y="0"/>
          <a:ext cx="0" cy="0"/>
          <a:chOff x="0" y="0"/>
          <a:chExt cx="0" cy="0"/>
        </a:xfrm>
      </p:grpSpPr>
      <p:sp>
        <p:nvSpPr>
          <p:cNvPr id="2" name="Shape 0"/>
          <p:cNvSpPr/>
          <p:nvPr/>
        </p:nvSpPr>
        <p:spPr>
          <a:xfrm>
            <a:off x="0" y="0"/>
            <a:ext cx="9144000" cy="5143500"/>
          </a:xfrm>
          <a:prstGeom prst="rect">
            <a:avLst/>
          </a:prstGeom>
          <a:solidFill>
            <a:srgbClr val="DDCFBB"/>
          </a:solidFill>
          <a:ln/>
        </p:spPr>
        <p:txBody>
          <a:bodyPr/>
          <a:lstStyle/>
          <a:p>
            <a:endParaRPr lang="en-GB"/>
          </a:p>
        </p:txBody>
      </p:sp>
      <p:sp>
        <p:nvSpPr>
          <p:cNvPr id="3" name="Shape 1"/>
          <p:cNvSpPr/>
          <p:nvPr/>
        </p:nvSpPr>
        <p:spPr>
          <a:xfrm>
            <a:off x="0" y="0"/>
            <a:ext cx="9144000" cy="5143500"/>
          </a:xfrm>
          <a:prstGeom prst="rect">
            <a:avLst/>
          </a:prstGeom>
          <a:solidFill>
            <a:srgbClr val="F9F6F0"/>
          </a:solidFill>
          <a:ln/>
        </p:spPr>
        <p:txBody>
          <a:bodyPr/>
          <a:lstStyle/>
          <a:p>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lide 8 master">
    <p:spTree>
      <p:nvGrpSpPr>
        <p:cNvPr id="1" name=""/>
        <p:cNvGrpSpPr/>
        <p:nvPr/>
      </p:nvGrpSpPr>
      <p:grpSpPr>
        <a:xfrm>
          <a:off x="0" y="0"/>
          <a:ext cx="0" cy="0"/>
          <a:chOff x="0" y="0"/>
          <a:chExt cx="0" cy="0"/>
        </a:xfrm>
      </p:grpSpPr>
      <p:sp>
        <p:nvSpPr>
          <p:cNvPr id="2" name="Shape 0"/>
          <p:cNvSpPr/>
          <p:nvPr/>
        </p:nvSpPr>
        <p:spPr>
          <a:xfrm>
            <a:off x="0" y="0"/>
            <a:ext cx="9144000" cy="5143500"/>
          </a:xfrm>
          <a:prstGeom prst="rect">
            <a:avLst/>
          </a:prstGeom>
          <a:solidFill>
            <a:srgbClr val="DDCFBB"/>
          </a:solidFill>
          <a:ln/>
        </p:spPr>
        <p:txBody>
          <a:bodyPr/>
          <a:lstStyle/>
          <a:p>
            <a:endParaRPr lang="en-GB"/>
          </a:p>
        </p:txBody>
      </p:sp>
      <p:sp>
        <p:nvSpPr>
          <p:cNvPr id="3" name="Shape 1"/>
          <p:cNvSpPr/>
          <p:nvPr/>
        </p:nvSpPr>
        <p:spPr>
          <a:xfrm>
            <a:off x="0" y="0"/>
            <a:ext cx="9144000" cy="5143500"/>
          </a:xfrm>
          <a:prstGeom prst="rect">
            <a:avLst/>
          </a:prstGeom>
          <a:solidFill>
            <a:srgbClr val="F9F6F0"/>
          </a:solidFill>
          <a:ln/>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lide 9 master">
    <p:spTree>
      <p:nvGrpSpPr>
        <p:cNvPr id="1" name=""/>
        <p:cNvGrpSpPr/>
        <p:nvPr/>
      </p:nvGrpSpPr>
      <p:grpSpPr>
        <a:xfrm>
          <a:off x="0" y="0"/>
          <a:ext cx="0" cy="0"/>
          <a:chOff x="0" y="0"/>
          <a:chExt cx="0" cy="0"/>
        </a:xfrm>
      </p:grpSpPr>
      <p:sp>
        <p:nvSpPr>
          <p:cNvPr id="2" name="Shape 0"/>
          <p:cNvSpPr/>
          <p:nvPr/>
        </p:nvSpPr>
        <p:spPr>
          <a:xfrm>
            <a:off x="0" y="0"/>
            <a:ext cx="9144000" cy="5143500"/>
          </a:xfrm>
          <a:prstGeom prst="rect">
            <a:avLst/>
          </a:prstGeom>
          <a:solidFill>
            <a:srgbClr val="DDCFBB"/>
          </a:solidFill>
          <a:ln/>
        </p:spPr>
        <p:txBody>
          <a:bodyPr/>
          <a:lstStyle/>
          <a:p>
            <a:endParaRPr lang="en-GB"/>
          </a:p>
        </p:txBody>
      </p:sp>
      <p:sp>
        <p:nvSpPr>
          <p:cNvPr id="3" name="Shape 1"/>
          <p:cNvSpPr/>
          <p:nvPr/>
        </p:nvSpPr>
        <p:spPr>
          <a:xfrm>
            <a:off x="0" y="0"/>
            <a:ext cx="9144000" cy="5143500"/>
          </a:xfrm>
          <a:prstGeom prst="rect">
            <a:avLst/>
          </a:prstGeom>
          <a:solidFill>
            <a:srgbClr val="F9F6F0"/>
          </a:solidFill>
          <a:ln/>
        </p:spPr>
        <p:txBody>
          <a:bodyPr/>
          <a:lstStyle/>
          <a:p>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lide 10 master">
    <p:spTree>
      <p:nvGrpSpPr>
        <p:cNvPr id="1" name=""/>
        <p:cNvGrpSpPr/>
        <p:nvPr/>
      </p:nvGrpSpPr>
      <p:grpSpPr>
        <a:xfrm>
          <a:off x="0" y="0"/>
          <a:ext cx="0" cy="0"/>
          <a:chOff x="0" y="0"/>
          <a:chExt cx="0" cy="0"/>
        </a:xfrm>
      </p:grpSpPr>
      <p:sp>
        <p:nvSpPr>
          <p:cNvPr id="2" name="Shape 0"/>
          <p:cNvSpPr/>
          <p:nvPr/>
        </p:nvSpPr>
        <p:spPr>
          <a:xfrm>
            <a:off x="0" y="0"/>
            <a:ext cx="9144000" cy="5143500"/>
          </a:xfrm>
          <a:prstGeom prst="rect">
            <a:avLst/>
          </a:prstGeom>
          <a:solidFill>
            <a:srgbClr val="DDCFBB"/>
          </a:solidFill>
          <a:ln/>
        </p:spPr>
        <p:txBody>
          <a:bodyPr/>
          <a:lstStyle/>
          <a:p>
            <a:endParaRPr lang="en-GB"/>
          </a:p>
        </p:txBody>
      </p:sp>
      <p:sp>
        <p:nvSpPr>
          <p:cNvPr id="3" name="Shape 1"/>
          <p:cNvSpPr/>
          <p:nvPr/>
        </p:nvSpPr>
        <p:spPr>
          <a:xfrm>
            <a:off x="0" y="0"/>
            <a:ext cx="9144000" cy="5143500"/>
          </a:xfrm>
          <a:prstGeom prst="rect">
            <a:avLst/>
          </a:prstGeom>
          <a:solidFill>
            <a:srgbClr val="F9F6F0"/>
          </a:solidFill>
          <a:ln/>
        </p:spPr>
        <p:txBody>
          <a:bodyPr/>
          <a:lstStyle/>
          <a:p>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Slide 11 master">
    <p:spTree>
      <p:nvGrpSpPr>
        <p:cNvPr id="1" name=""/>
        <p:cNvGrpSpPr/>
        <p:nvPr/>
      </p:nvGrpSpPr>
      <p:grpSpPr>
        <a:xfrm>
          <a:off x="0" y="0"/>
          <a:ext cx="0" cy="0"/>
          <a:chOff x="0" y="0"/>
          <a:chExt cx="0" cy="0"/>
        </a:xfrm>
      </p:grpSpPr>
      <p:sp>
        <p:nvSpPr>
          <p:cNvPr id="2" name="Shape 0"/>
          <p:cNvSpPr/>
          <p:nvPr/>
        </p:nvSpPr>
        <p:spPr>
          <a:xfrm>
            <a:off x="0" y="0"/>
            <a:ext cx="9144000" cy="5143500"/>
          </a:xfrm>
          <a:prstGeom prst="rect">
            <a:avLst/>
          </a:prstGeom>
          <a:solidFill>
            <a:srgbClr val="DDCFBB"/>
          </a:solidFill>
          <a:ln/>
        </p:spPr>
        <p:txBody>
          <a:bodyPr/>
          <a:lstStyle/>
          <a:p>
            <a:endParaRPr lang="en-GB"/>
          </a:p>
        </p:txBody>
      </p:sp>
      <p:sp>
        <p:nvSpPr>
          <p:cNvPr id="3" name="Shape 1"/>
          <p:cNvSpPr/>
          <p:nvPr/>
        </p:nvSpPr>
        <p:spPr>
          <a:xfrm>
            <a:off x="0" y="0"/>
            <a:ext cx="9144000" cy="5143500"/>
          </a:xfrm>
          <a:prstGeom prst="rect">
            <a:avLst/>
          </a:prstGeom>
          <a:solidFill>
            <a:srgbClr val="F9F6F0"/>
          </a:solidFill>
          <a:ln/>
        </p:spPr>
        <p:txBody>
          <a:bodyPr/>
          <a:lstStyle/>
          <a:p>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Slide 12 master">
    <p:spTree>
      <p:nvGrpSpPr>
        <p:cNvPr id="1" name=""/>
        <p:cNvGrpSpPr/>
        <p:nvPr/>
      </p:nvGrpSpPr>
      <p:grpSpPr>
        <a:xfrm>
          <a:off x="0" y="0"/>
          <a:ext cx="0" cy="0"/>
          <a:chOff x="0" y="0"/>
          <a:chExt cx="0" cy="0"/>
        </a:xfrm>
      </p:grpSpPr>
      <p:sp>
        <p:nvSpPr>
          <p:cNvPr id="2" name="Shape 0"/>
          <p:cNvSpPr/>
          <p:nvPr/>
        </p:nvSpPr>
        <p:spPr>
          <a:xfrm>
            <a:off x="0" y="0"/>
            <a:ext cx="9144000" cy="5143500"/>
          </a:xfrm>
          <a:prstGeom prst="rect">
            <a:avLst/>
          </a:prstGeom>
          <a:solidFill>
            <a:srgbClr val="DDCFBB"/>
          </a:solidFill>
          <a:ln/>
        </p:spPr>
        <p:txBody>
          <a:bodyPr/>
          <a:lstStyle/>
          <a:p>
            <a:endParaRPr lang="en-GB"/>
          </a:p>
        </p:txBody>
      </p:sp>
      <p:sp>
        <p:nvSpPr>
          <p:cNvPr id="3" name="Shape 1"/>
          <p:cNvSpPr/>
          <p:nvPr/>
        </p:nvSpPr>
        <p:spPr>
          <a:xfrm>
            <a:off x="0" y="0"/>
            <a:ext cx="9144000" cy="5143500"/>
          </a:xfrm>
          <a:prstGeom prst="rect">
            <a:avLst/>
          </a:prstGeom>
          <a:solidFill>
            <a:srgbClr val="F9F6F0"/>
          </a:solidFill>
          <a:ln/>
        </p:spPr>
        <p:txBody>
          <a:bodyPr/>
          <a:lstStyle/>
          <a:p>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image" Target="../media/image6.svg"/><Relationship Id="rId5" Type="http://schemas.openxmlformats.org/officeDocument/2006/relationships/image" Target="../media/image5.svg"/><Relationship Id="rId4" Type="http://schemas.openxmlformats.org/officeDocument/2006/relationships/image" Target="../media/image4.svg"/></Relationships>
</file>

<file path=ppt/slides/_rels/slide4.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svg"/><Relationship Id="rId2" Type="http://schemas.openxmlformats.org/officeDocument/2006/relationships/notesSlide" Target="../notesSlides/notesSlide4.xml"/><Relationship Id="rId1" Type="http://schemas.openxmlformats.org/officeDocument/2006/relationships/slideLayout" Target="../slideLayouts/slideLayout5.xml"/><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png"/><Relationship Id="rId9" Type="http://schemas.openxmlformats.org/officeDocument/2006/relationships/image" Target="../media/image13.svg"/></Relationships>
</file>

<file path=ppt/slides/_rels/slide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8.xml"/><Relationship Id="rId4" Type="http://schemas.openxmlformats.org/officeDocument/2006/relationships/image" Target="../media/image18.png"/></Relationships>
</file>

<file path=ppt/slides/_rels/slide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9.xml"/><Relationship Id="rId1" Type="http://schemas.openxmlformats.org/officeDocument/2006/relationships/slideLayout" Target="../slideLayouts/slideLayout10.xml"/><Relationship Id="rId4" Type="http://schemas.openxmlformats.org/officeDocument/2006/relationships/hyperlink" Target="http://triggered.AI" TargetMode="External"/></Relationships>
</file>

<file path=ppt/slides/_rels/slide10.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svg"/><Relationship Id="rId2" Type="http://schemas.openxmlformats.org/officeDocument/2006/relationships/notesSlide" Target="../notesSlides/notesSlide10.xml"/><Relationship Id="rId1" Type="http://schemas.openxmlformats.org/officeDocument/2006/relationships/slideLayout" Target="../slideLayouts/slideLayout11.xml"/><Relationship Id="rId6" Type="http://schemas.openxmlformats.org/officeDocument/2006/relationships/image" Target="../media/image24.svg"/><Relationship Id="rId5" Type="http://schemas.openxmlformats.org/officeDocument/2006/relationships/image" Target="../media/image23.svg"/><Relationship Id="rId4" Type="http://schemas.openxmlformats.org/officeDocument/2006/relationships/image" Target="../media/image22.svg"/></Relationships>
</file>

<file path=ppt/slides/_rels/slide1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8" Type="http://schemas.openxmlformats.org/officeDocument/2006/relationships/hyperlink" Target="https://doi.org/10.1016/j.techfore.2021.120986" TargetMode="External"/><Relationship Id="rId13" Type="http://schemas.openxmlformats.org/officeDocument/2006/relationships/hyperlink" Target="https://doi.org/10.1016/j.jbusres.2019.09.022" TargetMode="External"/><Relationship Id="rId3" Type="http://schemas.openxmlformats.org/officeDocument/2006/relationships/image" Target="../media/image28.png"/><Relationship Id="rId7" Type="http://schemas.openxmlformats.org/officeDocument/2006/relationships/hyperlink" Target="https://doi.org/10.1016/j.ijinfomgt.2019.08.002" TargetMode="External"/><Relationship Id="rId12" Type="http://schemas.openxmlformats.org/officeDocument/2006/relationships/hyperlink" Target="https://doi.org/10.1016/j.jbusres.2020.09.009" TargetMode="External"/><Relationship Id="rId2" Type="http://schemas.openxmlformats.org/officeDocument/2006/relationships/notesSlide" Target="../notesSlides/notesSlide12.xml"/><Relationship Id="rId1" Type="http://schemas.openxmlformats.org/officeDocument/2006/relationships/slideLayout" Target="../slideLayouts/slideLayout13.xml"/><Relationship Id="rId6" Type="http://schemas.openxmlformats.org/officeDocument/2006/relationships/hyperlink" Target="https://doi.org/10.1016/j.compind.2024.104132" TargetMode="External"/><Relationship Id="rId11" Type="http://schemas.openxmlformats.org/officeDocument/2006/relationships/hyperlink" Target="https://sloanreview.mit.edu/article/using-ai-to-enhance-business-operations/" TargetMode="External"/><Relationship Id="rId5" Type="http://schemas.openxmlformats.org/officeDocument/2006/relationships/hyperlink" Target="https://doi.org/10.1016/j.techsoc.2020.101257" TargetMode="External"/><Relationship Id="rId10" Type="http://schemas.openxmlformats.org/officeDocument/2006/relationships/hyperlink" Target="https://doi.org/10.1016/j.ijpe.2019.107571" TargetMode="External"/><Relationship Id="rId4" Type="http://schemas.openxmlformats.org/officeDocument/2006/relationships/hyperlink" Target="https://doi.org/10.1016/j.chb.2020.106548" TargetMode="External"/><Relationship Id="rId9" Type="http://schemas.openxmlformats.org/officeDocument/2006/relationships/hyperlink" Target="https://doi.org/10.1016/j.jbusres.2020.01.007"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3429000" cy="5143500"/>
          </a:xfrm>
          <a:prstGeom prst="rect">
            <a:avLst/>
          </a:prstGeom>
        </p:spPr>
      </p:pic>
      <p:sp>
        <p:nvSpPr>
          <p:cNvPr id="3" name="Text 0"/>
          <p:cNvSpPr/>
          <p:nvPr/>
        </p:nvSpPr>
        <p:spPr>
          <a:xfrm>
            <a:off x="3925119" y="1371079"/>
            <a:ext cx="4598789" cy="817485"/>
          </a:xfrm>
          <a:prstGeom prst="rect">
            <a:avLst/>
          </a:prstGeom>
          <a:noFill/>
          <a:ln/>
        </p:spPr>
        <p:txBody>
          <a:bodyPr wrap="square" lIns="0" tIns="0" rIns="0" bIns="0" rtlCol="0" anchor="t">
            <a:normAutofit fontScale="85000" lnSpcReduction="10000"/>
          </a:bodyPr>
          <a:lstStyle/>
          <a:p>
            <a:pPr marL="0" indent="0" algn="ctr">
              <a:lnSpc>
                <a:spcPct val="104000"/>
              </a:lnSpc>
              <a:buNone/>
            </a:pPr>
            <a:r>
              <a:rPr lang="en-US" sz="2400" dirty="0">
                <a:solidFill>
                  <a:srgbClr val="484237"/>
                </a:solidFill>
                <a:latin typeface="Gelasio SemiBold" pitchFamily="34" charset="0"/>
                <a:ea typeface="Gelasio SemiBold" pitchFamily="34" charset="-122"/>
                <a:cs typeface="Gelasio SemiBold" pitchFamily="34" charset="-120"/>
              </a:rPr>
              <a:t>Modernising Business Information Systems at Tesco UK</a:t>
            </a:r>
            <a:endParaRPr lang="en-US" sz="2400" dirty="0"/>
          </a:p>
        </p:txBody>
      </p:sp>
      <p:sp>
        <p:nvSpPr>
          <p:cNvPr id="4" name="Text 1"/>
          <p:cNvSpPr/>
          <p:nvPr/>
        </p:nvSpPr>
        <p:spPr>
          <a:xfrm>
            <a:off x="3696520" y="2286000"/>
            <a:ext cx="4951362" cy="771748"/>
          </a:xfrm>
          <a:prstGeom prst="rect">
            <a:avLst/>
          </a:prstGeom>
          <a:noFill/>
          <a:ln/>
        </p:spPr>
        <p:txBody>
          <a:bodyPr wrap="none" lIns="0" tIns="0" rIns="0" bIns="0" rtlCol="0" anchor="t"/>
          <a:lstStyle/>
          <a:p>
            <a:pPr marL="0" indent="0" algn="ctr">
              <a:lnSpc>
                <a:spcPct val="133000"/>
              </a:lnSpc>
              <a:buNone/>
            </a:pPr>
            <a:r>
              <a:rPr lang="en-US" sz="950" b="1" dirty="0">
                <a:solidFill>
                  <a:srgbClr val="746558"/>
                </a:solidFill>
                <a:latin typeface="Gelasio" pitchFamily="34" charset="0"/>
                <a:ea typeface="Gelasio" pitchFamily="34" charset="-122"/>
                <a:cs typeface="Gelasio" pitchFamily="34" charset="-120"/>
              </a:rPr>
              <a:t>Module: Managing Business Information (LCLM5004)</a:t>
            </a:r>
          </a:p>
          <a:p>
            <a:pPr marL="0" indent="0" algn="ctr">
              <a:lnSpc>
                <a:spcPct val="133000"/>
              </a:lnSpc>
              <a:buNone/>
            </a:pPr>
            <a:r>
              <a:rPr lang="en-US" sz="950" b="1" dirty="0">
                <a:solidFill>
                  <a:srgbClr val="746558"/>
                </a:solidFill>
                <a:latin typeface="Gelasio" pitchFamily="34" charset="0"/>
                <a:cs typeface="Gelasio" pitchFamily="34" charset="-120"/>
              </a:rPr>
              <a:t>Assignment Title: Presentation on Different  Information Systems.</a:t>
            </a:r>
          </a:p>
          <a:p>
            <a:pPr marL="0" indent="0" algn="ctr">
              <a:lnSpc>
                <a:spcPct val="133000"/>
              </a:lnSpc>
              <a:buNone/>
            </a:pPr>
            <a:r>
              <a:rPr lang="en-US" sz="950" b="1" dirty="0">
                <a:solidFill>
                  <a:srgbClr val="746558"/>
                </a:solidFill>
                <a:latin typeface="Gelasio" pitchFamily="34" charset="0"/>
                <a:cs typeface="Gelasio" pitchFamily="34" charset="-120"/>
              </a:rPr>
              <a:t>Module Code: LCLM 5004 </a:t>
            </a:r>
          </a:p>
          <a:p>
            <a:pPr marL="0" indent="0" algn="ctr">
              <a:lnSpc>
                <a:spcPct val="133000"/>
              </a:lnSpc>
              <a:buNone/>
            </a:pPr>
            <a:r>
              <a:rPr lang="en-US" sz="950" b="1" dirty="0">
                <a:solidFill>
                  <a:srgbClr val="746558"/>
                </a:solidFill>
                <a:latin typeface="Gelasio" pitchFamily="34" charset="0"/>
                <a:cs typeface="Gelasio" pitchFamily="34" charset="-120"/>
              </a:rPr>
              <a:t>Dr Chinomso </a:t>
            </a:r>
            <a:r>
              <a:rPr lang="en-US" sz="950" b="1" dirty="0" err="1">
                <a:solidFill>
                  <a:srgbClr val="746558"/>
                </a:solidFill>
                <a:latin typeface="Gelasio" pitchFamily="34" charset="0"/>
                <a:cs typeface="Gelasio" pitchFamily="34" charset="-120"/>
              </a:rPr>
              <a:t>Nwagboso</a:t>
            </a:r>
            <a:endParaRPr lang="en-US" sz="950" b="1" dirty="0">
              <a:solidFill>
                <a:srgbClr val="746558"/>
              </a:solidFill>
              <a:latin typeface="Gelasio" pitchFamily="34" charset="0"/>
              <a:cs typeface="Gelasio" pitchFamily="34" charset="-120"/>
            </a:endParaRPr>
          </a:p>
          <a:p>
            <a:pPr marL="0" indent="0" algn="ctr">
              <a:lnSpc>
                <a:spcPct val="133000"/>
              </a:lnSpc>
              <a:buNone/>
            </a:pPr>
            <a:endParaRPr lang="en-US" sz="950" b="1" dirty="0">
              <a:solidFill>
                <a:srgbClr val="746558"/>
              </a:solidFill>
              <a:latin typeface="Gelasio" pitchFamily="34" charset="0"/>
              <a:cs typeface="Gelasio" pitchFamily="34" charset="-120"/>
            </a:endParaRPr>
          </a:p>
        </p:txBody>
      </p:sp>
      <p:sp>
        <p:nvSpPr>
          <p:cNvPr id="5" name="Shape 2"/>
          <p:cNvSpPr/>
          <p:nvPr/>
        </p:nvSpPr>
        <p:spPr>
          <a:xfrm>
            <a:off x="3925119" y="3057748"/>
            <a:ext cx="4722763" cy="714673"/>
          </a:xfrm>
          <a:prstGeom prst="roundRect">
            <a:avLst>
              <a:gd name="adj" fmla="val 2604"/>
            </a:avLst>
          </a:prstGeom>
          <a:solidFill>
            <a:srgbClr val="EEE8DD"/>
          </a:solidFill>
          <a:ln/>
        </p:spPr>
        <p:txBody>
          <a:bodyPr/>
          <a:lstStyle/>
          <a:p>
            <a:endParaRPr lang="en-GB"/>
          </a:p>
        </p:txBody>
      </p:sp>
      <p:sp>
        <p:nvSpPr>
          <p:cNvPr id="6" name="Shape 3"/>
          <p:cNvSpPr/>
          <p:nvPr/>
        </p:nvSpPr>
        <p:spPr>
          <a:xfrm>
            <a:off x="3925119" y="3057748"/>
            <a:ext cx="2361381" cy="1064547"/>
          </a:xfrm>
          <a:prstGeom prst="roundRect">
            <a:avLst>
              <a:gd name="adj" fmla="val 2604"/>
            </a:avLst>
          </a:prstGeom>
          <a:solidFill>
            <a:srgbClr val="EEE8DD"/>
          </a:solidFill>
          <a:ln/>
        </p:spPr>
        <p:txBody>
          <a:bodyPr/>
          <a:lstStyle/>
          <a:p>
            <a:endParaRPr lang="en-GB"/>
          </a:p>
        </p:txBody>
      </p:sp>
      <p:sp>
        <p:nvSpPr>
          <p:cNvPr id="7" name="Text 4"/>
          <p:cNvSpPr/>
          <p:nvPr/>
        </p:nvSpPr>
        <p:spPr>
          <a:xfrm>
            <a:off x="4330526" y="3181722"/>
            <a:ext cx="1550566" cy="193849"/>
          </a:xfrm>
          <a:prstGeom prst="rect">
            <a:avLst/>
          </a:prstGeom>
          <a:noFill/>
          <a:ln/>
        </p:spPr>
        <p:txBody>
          <a:bodyPr wrap="none" lIns="0" tIns="0" rIns="0" bIns="0" rtlCol="0" anchor="t"/>
          <a:lstStyle/>
          <a:p>
            <a:pPr marL="0" indent="0" algn="ctr">
              <a:lnSpc>
                <a:spcPct val="104000"/>
              </a:lnSpc>
              <a:buNone/>
            </a:pPr>
            <a:r>
              <a:rPr lang="en-US" sz="1200" dirty="0">
                <a:solidFill>
                  <a:srgbClr val="746558"/>
                </a:solidFill>
                <a:latin typeface="Gelasio SemiBold" pitchFamily="34" charset="0"/>
                <a:ea typeface="Gelasio SemiBold" pitchFamily="34" charset="-122"/>
                <a:cs typeface="Gelasio SemiBold" pitchFamily="34" charset="-120"/>
              </a:rPr>
              <a:t>Presented By</a:t>
            </a:r>
            <a:endParaRPr lang="en-US" sz="1200" dirty="0"/>
          </a:p>
        </p:txBody>
      </p:sp>
      <p:sp>
        <p:nvSpPr>
          <p:cNvPr id="8" name="Text 5"/>
          <p:cNvSpPr/>
          <p:nvPr/>
        </p:nvSpPr>
        <p:spPr>
          <a:xfrm>
            <a:off x="4049092" y="3449985"/>
            <a:ext cx="2113434" cy="769746"/>
          </a:xfrm>
          <a:prstGeom prst="rect">
            <a:avLst/>
          </a:prstGeom>
          <a:noFill/>
          <a:ln/>
        </p:spPr>
        <p:txBody>
          <a:bodyPr wrap="none" lIns="0" tIns="0" rIns="0" bIns="0" rtlCol="0" anchor="t"/>
          <a:lstStyle/>
          <a:p>
            <a:pPr marL="0" indent="0" algn="ctr">
              <a:lnSpc>
                <a:spcPct val="133000"/>
              </a:lnSpc>
              <a:buNone/>
            </a:pPr>
            <a:r>
              <a:rPr lang="en-US" sz="950" dirty="0" err="1">
                <a:solidFill>
                  <a:srgbClr val="746558"/>
                </a:solidFill>
                <a:latin typeface="Gelasio" pitchFamily="34" charset="0"/>
                <a:cs typeface="Gelasio" pitchFamily="34" charset="-120"/>
              </a:rPr>
              <a:t>Daulphin</a:t>
            </a:r>
            <a:r>
              <a:rPr lang="en-US" sz="950" dirty="0">
                <a:solidFill>
                  <a:srgbClr val="746558"/>
                </a:solidFill>
                <a:latin typeface="Gelasio" pitchFamily="34" charset="0"/>
                <a:cs typeface="Gelasio" pitchFamily="34" charset="-120"/>
              </a:rPr>
              <a:t> Tambi </a:t>
            </a:r>
            <a:r>
              <a:rPr lang="en-US" sz="950" dirty="0" err="1">
                <a:solidFill>
                  <a:srgbClr val="746558"/>
                </a:solidFill>
                <a:latin typeface="Gelasio" pitchFamily="34" charset="0"/>
                <a:cs typeface="Gelasio" pitchFamily="34" charset="-120"/>
              </a:rPr>
              <a:t>Bessong</a:t>
            </a:r>
            <a:r>
              <a:rPr lang="en-US" sz="950" dirty="0">
                <a:solidFill>
                  <a:srgbClr val="746558"/>
                </a:solidFill>
                <a:latin typeface="Gelasio" pitchFamily="34" charset="0"/>
                <a:cs typeface="Gelasio" pitchFamily="34" charset="-120"/>
              </a:rPr>
              <a:t> 2421621</a:t>
            </a:r>
          </a:p>
          <a:p>
            <a:pPr marL="0" indent="0" algn="ctr">
              <a:lnSpc>
                <a:spcPct val="133000"/>
              </a:lnSpc>
              <a:buNone/>
            </a:pPr>
            <a:r>
              <a:rPr lang="en-US" sz="950" dirty="0">
                <a:solidFill>
                  <a:srgbClr val="746558"/>
                </a:solidFill>
                <a:latin typeface="Gelasio" pitchFamily="34" charset="0"/>
                <a:cs typeface="Gelasio" pitchFamily="34" charset="-120"/>
              </a:rPr>
              <a:t>Akeel Ali  2410749	</a:t>
            </a:r>
          </a:p>
          <a:p>
            <a:pPr marL="0" indent="0" algn="ctr">
              <a:lnSpc>
                <a:spcPct val="133000"/>
              </a:lnSpc>
              <a:buNone/>
            </a:pPr>
            <a:r>
              <a:rPr lang="en-US" sz="950" dirty="0">
                <a:solidFill>
                  <a:srgbClr val="746558"/>
                </a:solidFill>
                <a:latin typeface="Gelasio" pitchFamily="34" charset="0"/>
                <a:cs typeface="Gelasio" pitchFamily="34" charset="-120"/>
              </a:rPr>
              <a:t>Samuel Stoican	2420306	</a:t>
            </a:r>
            <a:endParaRPr lang="en-US" sz="950" dirty="0"/>
          </a:p>
        </p:txBody>
      </p:sp>
      <p:sp>
        <p:nvSpPr>
          <p:cNvPr id="9" name="Shape 6"/>
          <p:cNvSpPr/>
          <p:nvPr/>
        </p:nvSpPr>
        <p:spPr>
          <a:xfrm>
            <a:off x="6286500" y="3057748"/>
            <a:ext cx="2361381" cy="1064547"/>
          </a:xfrm>
          <a:prstGeom prst="rect">
            <a:avLst/>
          </a:prstGeom>
          <a:solidFill>
            <a:srgbClr val="EEE8DD"/>
          </a:solidFill>
          <a:ln/>
        </p:spPr>
        <p:txBody>
          <a:bodyPr/>
          <a:lstStyle/>
          <a:p>
            <a:endParaRPr lang="en-GB"/>
          </a:p>
        </p:txBody>
      </p:sp>
      <p:sp>
        <p:nvSpPr>
          <p:cNvPr id="10" name="Shape 7"/>
          <p:cNvSpPr/>
          <p:nvPr/>
        </p:nvSpPr>
        <p:spPr>
          <a:xfrm>
            <a:off x="6286500" y="3057748"/>
            <a:ext cx="14288" cy="714673"/>
          </a:xfrm>
          <a:prstGeom prst="roundRect">
            <a:avLst>
              <a:gd name="adj" fmla="val 130228"/>
            </a:avLst>
          </a:prstGeom>
          <a:solidFill>
            <a:srgbClr val="D4CEC3"/>
          </a:solidFill>
          <a:ln/>
        </p:spPr>
        <p:txBody>
          <a:bodyPr/>
          <a:lstStyle/>
          <a:p>
            <a:endParaRPr lang="en-GB"/>
          </a:p>
        </p:txBody>
      </p:sp>
      <p:sp>
        <p:nvSpPr>
          <p:cNvPr id="11" name="Text 8"/>
          <p:cNvSpPr/>
          <p:nvPr/>
        </p:nvSpPr>
        <p:spPr>
          <a:xfrm>
            <a:off x="6691908" y="3181722"/>
            <a:ext cx="1550566" cy="193849"/>
          </a:xfrm>
          <a:prstGeom prst="rect">
            <a:avLst/>
          </a:prstGeom>
          <a:noFill/>
          <a:ln/>
        </p:spPr>
        <p:txBody>
          <a:bodyPr wrap="none" lIns="0" tIns="0" rIns="0" bIns="0" rtlCol="0" anchor="t"/>
          <a:lstStyle/>
          <a:p>
            <a:pPr marL="0" indent="0" algn="ctr">
              <a:lnSpc>
                <a:spcPct val="104000"/>
              </a:lnSpc>
              <a:buNone/>
            </a:pPr>
            <a:r>
              <a:rPr lang="en-US" sz="1200" dirty="0">
                <a:solidFill>
                  <a:srgbClr val="746558"/>
                </a:solidFill>
                <a:latin typeface="Gelasio SemiBold" pitchFamily="34" charset="0"/>
                <a:ea typeface="Gelasio SemiBold" pitchFamily="34" charset="-122"/>
                <a:cs typeface="Gelasio SemiBold" pitchFamily="34" charset="-120"/>
              </a:rPr>
              <a:t>Level 5 Business</a:t>
            </a:r>
            <a:endParaRPr lang="en-US" sz="1200" dirty="0"/>
          </a:p>
        </p:txBody>
      </p:sp>
      <p:sp>
        <p:nvSpPr>
          <p:cNvPr id="12" name="Text 9"/>
          <p:cNvSpPr/>
          <p:nvPr/>
        </p:nvSpPr>
        <p:spPr>
          <a:xfrm>
            <a:off x="6410474" y="3449985"/>
            <a:ext cx="2113434" cy="198462"/>
          </a:xfrm>
          <a:prstGeom prst="rect">
            <a:avLst/>
          </a:prstGeom>
          <a:noFill/>
          <a:ln/>
        </p:spPr>
        <p:txBody>
          <a:bodyPr wrap="none" lIns="0" tIns="0" rIns="0" bIns="0" rtlCol="0" anchor="t"/>
          <a:lstStyle/>
          <a:p>
            <a:pPr marL="0" indent="0" algn="ctr">
              <a:lnSpc>
                <a:spcPct val="133000"/>
              </a:lnSpc>
              <a:buNone/>
            </a:pPr>
            <a:r>
              <a:rPr lang="en-US" sz="950" dirty="0">
                <a:solidFill>
                  <a:srgbClr val="746558"/>
                </a:solidFill>
                <a:latin typeface="Gelasio" pitchFamily="34" charset="0"/>
                <a:ea typeface="Gelasio" pitchFamily="34" charset="-122"/>
                <a:cs typeface="Gelasio" pitchFamily="34" charset="-120"/>
              </a:rPr>
              <a:t>University Consultancy Brief</a:t>
            </a:r>
            <a:endParaRPr lang="en-US" sz="95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3429000" cy="5143500"/>
          </a:xfrm>
          <a:prstGeom prst="rect">
            <a:avLst/>
          </a:prstGeom>
        </p:spPr>
      </p:pic>
      <p:sp>
        <p:nvSpPr>
          <p:cNvPr id="3" name="Text 0"/>
          <p:cNvSpPr/>
          <p:nvPr/>
        </p:nvSpPr>
        <p:spPr>
          <a:xfrm>
            <a:off x="3917379" y="375940"/>
            <a:ext cx="4738241" cy="763042"/>
          </a:xfrm>
          <a:prstGeom prst="rect">
            <a:avLst/>
          </a:prstGeom>
          <a:noFill/>
          <a:ln/>
        </p:spPr>
        <p:txBody>
          <a:bodyPr wrap="square" lIns="0" tIns="0" rIns="0" bIns="0" rtlCol="0" anchor="t">
            <a:normAutofit/>
          </a:bodyPr>
          <a:lstStyle/>
          <a:p>
            <a:pPr marL="0" indent="0" algn="l">
              <a:lnSpc>
                <a:spcPct val="104000"/>
              </a:lnSpc>
              <a:buNone/>
            </a:pPr>
            <a:r>
              <a:rPr lang="en-US" sz="2400" dirty="0">
                <a:solidFill>
                  <a:srgbClr val="484237"/>
                </a:solidFill>
                <a:latin typeface="Gelasio SemiBold" pitchFamily="34" charset="0"/>
                <a:ea typeface="Gelasio SemiBold" pitchFamily="34" charset="-122"/>
                <a:cs typeface="Gelasio SemiBold" pitchFamily="34" charset="-120"/>
              </a:rPr>
              <a:t>Introduction to Business Information Systems</a:t>
            </a:r>
            <a:endParaRPr lang="en-US" sz="2400" dirty="0"/>
          </a:p>
        </p:txBody>
      </p:sp>
      <p:sp>
        <p:nvSpPr>
          <p:cNvPr id="4" name="Text 1"/>
          <p:cNvSpPr/>
          <p:nvPr/>
        </p:nvSpPr>
        <p:spPr>
          <a:xfrm>
            <a:off x="3917379" y="1319213"/>
            <a:ext cx="4738241" cy="969243"/>
          </a:xfrm>
          <a:prstGeom prst="rect">
            <a:avLst/>
          </a:prstGeom>
          <a:noFill/>
          <a:ln/>
        </p:spPr>
        <p:txBody>
          <a:bodyPr wrap="square" lIns="0" tIns="0" rIns="0" bIns="0" rtlCol="0" anchor="t">
            <a:normAutofit/>
          </a:bodyPr>
          <a:lstStyle/>
          <a:p>
            <a:pPr marL="0" indent="0" algn="l">
              <a:lnSpc>
                <a:spcPct val="132000"/>
              </a:lnSpc>
              <a:buNone/>
            </a:pPr>
            <a:r>
              <a:rPr lang="en-US" sz="950" dirty="0">
                <a:solidFill>
                  <a:srgbClr val="746558"/>
                </a:solidFill>
                <a:latin typeface="Gelasio" pitchFamily="34" charset="0"/>
                <a:ea typeface="Gelasio" pitchFamily="34" charset="-122"/>
                <a:cs typeface="Gelasio" pitchFamily="34" charset="-120"/>
              </a:rPr>
              <a:t>A business information system is a combination of data, information, processes, people, and technology that are used to collect, process, store, and disseminate data to aid in the decision-making, efficiency, and competitive positioning of an organization. They have become strategic musts, not options any longer in today's hypercompetitive retail world.</a:t>
            </a:r>
            <a:endParaRPr lang="en-US" sz="950" dirty="0"/>
          </a:p>
        </p:txBody>
      </p:sp>
      <p:sp>
        <p:nvSpPr>
          <p:cNvPr id="5" name="Shape 2"/>
          <p:cNvSpPr/>
          <p:nvPr/>
        </p:nvSpPr>
        <p:spPr>
          <a:xfrm>
            <a:off x="3829496" y="2423666"/>
            <a:ext cx="2395984" cy="2343894"/>
          </a:xfrm>
          <a:prstGeom prst="roundRect">
            <a:avLst>
              <a:gd name="adj" fmla="val 781"/>
            </a:avLst>
          </a:prstGeom>
          <a:solidFill>
            <a:srgbClr val="8061FF"/>
          </a:solidFill>
          <a:ln/>
        </p:spPr>
        <p:txBody>
          <a:bodyPr/>
          <a:lstStyle/>
          <a:p>
            <a:endParaRPr lang="en-GB"/>
          </a:p>
        </p:txBody>
      </p:sp>
      <p:sp>
        <p:nvSpPr>
          <p:cNvPr id="6" name="Text 3"/>
          <p:cNvSpPr/>
          <p:nvPr/>
        </p:nvSpPr>
        <p:spPr>
          <a:xfrm>
            <a:off x="3951536" y="2543845"/>
            <a:ext cx="1983507" cy="190723"/>
          </a:xfrm>
          <a:prstGeom prst="rect">
            <a:avLst/>
          </a:prstGeom>
          <a:noFill/>
          <a:ln/>
        </p:spPr>
        <p:txBody>
          <a:bodyPr wrap="none" lIns="0" tIns="0" rIns="0" bIns="0" rtlCol="0" anchor="t"/>
          <a:lstStyle/>
          <a:p>
            <a:pPr marL="0" indent="0" algn="l">
              <a:lnSpc>
                <a:spcPct val="104000"/>
              </a:lnSpc>
              <a:buNone/>
            </a:pPr>
            <a:r>
              <a:rPr lang="en-US" sz="1200" dirty="0">
                <a:solidFill>
                  <a:schemeClr val="bg1"/>
                </a:solidFill>
                <a:latin typeface="Gelasio SemiBold" pitchFamily="34" charset="0"/>
                <a:ea typeface="Gelasio SemiBold" pitchFamily="34" charset="-122"/>
                <a:cs typeface="Gelasio SemiBold" pitchFamily="34" charset="-120"/>
              </a:rPr>
              <a:t>Why BIS Matters</a:t>
            </a:r>
            <a:endParaRPr lang="en-US" sz="1200" dirty="0">
              <a:solidFill>
                <a:schemeClr val="bg1"/>
              </a:solidFill>
            </a:endParaRPr>
          </a:p>
        </p:txBody>
      </p:sp>
      <p:sp>
        <p:nvSpPr>
          <p:cNvPr id="7" name="Text 4"/>
          <p:cNvSpPr/>
          <p:nvPr/>
        </p:nvSpPr>
        <p:spPr>
          <a:xfrm>
            <a:off x="3951536" y="2854747"/>
            <a:ext cx="2151906" cy="1870770"/>
          </a:xfrm>
          <a:prstGeom prst="rect">
            <a:avLst/>
          </a:prstGeom>
          <a:noFill/>
          <a:ln/>
        </p:spPr>
        <p:txBody>
          <a:bodyPr wrap="square" lIns="0" tIns="0" rIns="0" bIns="0" rtlCol="0" anchor="t">
            <a:normAutofit/>
          </a:bodyPr>
          <a:lstStyle/>
          <a:p>
            <a:pPr marL="342900" indent="-342900" algn="l">
              <a:lnSpc>
                <a:spcPct val="132000"/>
              </a:lnSpc>
              <a:buSzPct val="100000"/>
              <a:buChar char="•"/>
            </a:pPr>
            <a:r>
              <a:rPr lang="en-US" sz="950" dirty="0">
                <a:solidFill>
                  <a:schemeClr val="bg1"/>
                </a:solidFill>
                <a:latin typeface="Gelasio" pitchFamily="34" charset="0"/>
                <a:ea typeface="Gelasio" pitchFamily="34" charset="-122"/>
                <a:cs typeface="Gelasio" pitchFamily="34" charset="-120"/>
              </a:rPr>
              <a:t>Changes the nature of operational decision making based on data.</a:t>
            </a:r>
            <a:endParaRPr lang="en-US" sz="950" dirty="0">
              <a:solidFill>
                <a:schemeClr val="bg1"/>
              </a:solidFill>
            </a:endParaRPr>
          </a:p>
          <a:p>
            <a:pPr marL="342900" indent="-342900" algn="l">
              <a:lnSpc>
                <a:spcPct val="132000"/>
              </a:lnSpc>
              <a:buSzPct val="100000"/>
              <a:buChar char="•"/>
            </a:pPr>
            <a:r>
              <a:rPr lang="en-US" sz="950" dirty="0">
                <a:solidFill>
                  <a:schemeClr val="bg1"/>
                </a:solidFill>
                <a:latin typeface="Gelasio" pitchFamily="34" charset="0"/>
                <a:ea typeface="Gelasio" pitchFamily="34" charset="-122"/>
                <a:cs typeface="Gelasio" pitchFamily="34" charset="-120"/>
              </a:rPr>
              <a:t> Simplifies business processes throughout the entire process.</a:t>
            </a:r>
            <a:endParaRPr lang="en-US" sz="950" dirty="0">
              <a:solidFill>
                <a:schemeClr val="bg1"/>
              </a:solidFill>
            </a:endParaRPr>
          </a:p>
          <a:p>
            <a:pPr marL="342900" indent="-342900" algn="l">
              <a:lnSpc>
                <a:spcPct val="132000"/>
              </a:lnSpc>
              <a:buSzPct val="100000"/>
              <a:buChar char="•"/>
            </a:pPr>
            <a:r>
              <a:rPr lang="en-US" sz="950" dirty="0">
                <a:solidFill>
                  <a:schemeClr val="bg1"/>
                </a:solidFill>
                <a:latin typeface="Gelasio" pitchFamily="34" charset="0"/>
                <a:ea typeface="Gelasio" pitchFamily="34" charset="-122"/>
                <a:cs typeface="Gelasio" pitchFamily="34" charset="-120"/>
              </a:rPr>
              <a:t> Assists in gaining competitive edge by providing and maintaining strategic support.</a:t>
            </a:r>
            <a:endParaRPr lang="en-US" sz="950" dirty="0">
              <a:solidFill>
                <a:schemeClr val="bg1"/>
              </a:solidFill>
            </a:endParaRPr>
          </a:p>
          <a:p>
            <a:pPr marL="342900" indent="-342900" algn="l">
              <a:lnSpc>
                <a:spcPct val="132000"/>
              </a:lnSpc>
              <a:buSzPct val="100000"/>
              <a:buChar char="•"/>
            </a:pPr>
            <a:r>
              <a:rPr lang="en-US" sz="950" dirty="0">
                <a:solidFill>
                  <a:schemeClr val="bg1"/>
                </a:solidFill>
                <a:latin typeface="Gelasio" pitchFamily="34" charset="0"/>
                <a:ea typeface="Gelasio" pitchFamily="34" charset="-122"/>
                <a:cs typeface="Gelasio" pitchFamily="34" charset="-120"/>
              </a:rPr>
              <a:t> Changes their approach to how they interact with customers</a:t>
            </a:r>
            <a:endParaRPr lang="en-US" sz="950" dirty="0">
              <a:solidFill>
                <a:schemeClr val="bg1"/>
              </a:solidFill>
            </a:endParaRPr>
          </a:p>
        </p:txBody>
      </p:sp>
      <p:sp>
        <p:nvSpPr>
          <p:cNvPr id="8" name="Text 5"/>
          <p:cNvSpPr/>
          <p:nvPr/>
        </p:nvSpPr>
        <p:spPr>
          <a:xfrm>
            <a:off x="6440165" y="2543845"/>
            <a:ext cx="2394719" cy="190723"/>
          </a:xfrm>
          <a:prstGeom prst="rect">
            <a:avLst/>
          </a:prstGeom>
          <a:noFill/>
          <a:ln/>
        </p:spPr>
        <p:txBody>
          <a:bodyPr wrap="none" lIns="0" tIns="0" rIns="0" bIns="0" rtlCol="0" anchor="t"/>
          <a:lstStyle/>
          <a:p>
            <a:pPr marL="0" indent="0" algn="l">
              <a:lnSpc>
                <a:spcPct val="104000"/>
              </a:lnSpc>
              <a:buNone/>
            </a:pPr>
            <a:r>
              <a:rPr lang="en-US" sz="1200" dirty="0">
                <a:solidFill>
                  <a:srgbClr val="484237"/>
                </a:solidFill>
                <a:latin typeface="Gelasio SemiBold" pitchFamily="34" charset="0"/>
                <a:ea typeface="Gelasio SemiBold" pitchFamily="34" charset="-122"/>
                <a:cs typeface="Gelasio SemiBold" pitchFamily="34" charset="-120"/>
              </a:rPr>
              <a:t>Tesco as a Digital Retailer</a:t>
            </a:r>
            <a:endParaRPr lang="en-US" sz="1200" dirty="0"/>
          </a:p>
        </p:txBody>
      </p:sp>
      <p:sp>
        <p:nvSpPr>
          <p:cNvPr id="9" name="Text 6"/>
          <p:cNvSpPr/>
          <p:nvPr/>
        </p:nvSpPr>
        <p:spPr>
          <a:xfrm>
            <a:off x="6440165" y="2854747"/>
            <a:ext cx="2220218" cy="1163092"/>
          </a:xfrm>
          <a:prstGeom prst="rect">
            <a:avLst/>
          </a:prstGeom>
          <a:noFill/>
          <a:ln/>
        </p:spPr>
        <p:txBody>
          <a:bodyPr wrap="square" lIns="0" tIns="0" rIns="0" bIns="0" rtlCol="0" anchor="t">
            <a:normAutofit/>
          </a:bodyPr>
          <a:lstStyle/>
          <a:p>
            <a:pPr marL="0" indent="0" algn="l">
              <a:lnSpc>
                <a:spcPct val="132000"/>
              </a:lnSpc>
              <a:buNone/>
            </a:pPr>
            <a:r>
              <a:rPr lang="en-US" sz="950" dirty="0">
                <a:solidFill>
                  <a:srgbClr val="746558"/>
                </a:solidFill>
                <a:latin typeface="Gelasio" pitchFamily="34" charset="0"/>
                <a:ea typeface="Gelasio" pitchFamily="34" charset="-122"/>
                <a:cs typeface="Gelasio" pitchFamily="34" charset="-120"/>
              </a:rPr>
              <a:t>Tesco runs 4,000 shops in the UK and has a strong online presence. From Clubcard AI to supply chain automation, it's a case study for retail information systems (Dwivedi et al., 2021; Verhoef et al., 2021).</a:t>
            </a:r>
            <a:endParaRPr lang="en-US" sz="95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5715000" y="0"/>
            <a:ext cx="3429000" cy="5143500"/>
          </a:xfrm>
          <a:prstGeom prst="rect">
            <a:avLst/>
          </a:prstGeom>
        </p:spPr>
      </p:pic>
      <p:sp>
        <p:nvSpPr>
          <p:cNvPr id="3" name="Text 0"/>
          <p:cNvSpPr/>
          <p:nvPr/>
        </p:nvSpPr>
        <p:spPr>
          <a:xfrm>
            <a:off x="426393" y="397371"/>
            <a:ext cx="4862215" cy="666155"/>
          </a:xfrm>
          <a:prstGeom prst="rect">
            <a:avLst/>
          </a:prstGeom>
          <a:noFill/>
          <a:ln/>
        </p:spPr>
        <p:txBody>
          <a:bodyPr wrap="square" lIns="0" tIns="0" rIns="0" bIns="0" rtlCol="0" anchor="t">
            <a:normAutofit/>
          </a:bodyPr>
          <a:lstStyle/>
          <a:p>
            <a:pPr marL="0" indent="0" algn="l">
              <a:lnSpc>
                <a:spcPct val="104000"/>
              </a:lnSpc>
              <a:buNone/>
            </a:pPr>
            <a:r>
              <a:rPr lang="en-US" sz="2050" dirty="0">
                <a:solidFill>
                  <a:srgbClr val="484237"/>
                </a:solidFill>
                <a:latin typeface="Gelasio SemiBold" pitchFamily="34" charset="0"/>
                <a:ea typeface="Gelasio SemiBold" pitchFamily="34" charset="-122"/>
                <a:cs typeface="Gelasio SemiBold" pitchFamily="34" charset="-120"/>
              </a:rPr>
              <a:t>Types of Information Systems at Tesco</a:t>
            </a:r>
            <a:endParaRPr lang="en-US" sz="2050" dirty="0"/>
          </a:p>
        </p:txBody>
      </p:sp>
      <p:sp>
        <p:nvSpPr>
          <p:cNvPr id="4" name="Text 1"/>
          <p:cNvSpPr/>
          <p:nvPr/>
        </p:nvSpPr>
        <p:spPr>
          <a:xfrm>
            <a:off x="426393" y="1053703"/>
            <a:ext cx="4862215" cy="567333"/>
          </a:xfrm>
          <a:prstGeom prst="rect">
            <a:avLst/>
          </a:prstGeom>
          <a:noFill/>
          <a:ln/>
        </p:spPr>
        <p:txBody>
          <a:bodyPr wrap="square" lIns="0" tIns="0" rIns="0" bIns="0" rtlCol="0" anchor="t">
            <a:noAutofit/>
          </a:bodyPr>
          <a:lstStyle/>
          <a:p>
            <a:pPr marL="0" indent="0" algn="l">
              <a:lnSpc>
                <a:spcPct val="124000"/>
              </a:lnSpc>
              <a:buNone/>
            </a:pPr>
            <a:r>
              <a:rPr lang="en-US" sz="1000" dirty="0">
                <a:solidFill>
                  <a:srgbClr val="746558"/>
                </a:solidFill>
                <a:latin typeface="Gelasio" pitchFamily="34" charset="0"/>
                <a:ea typeface="Gelasio" pitchFamily="34" charset="-122"/>
                <a:cs typeface="Gelasio" pitchFamily="34" charset="-120"/>
              </a:rPr>
              <a:t>Tesco has several supporting information systems to cover its extensive reach in retailing. Each system addresses a specific functional area but connects to the strategic intelligence of the organisation.</a:t>
            </a:r>
            <a:endParaRPr lang="en-US" sz="1000" dirty="0"/>
          </a:p>
        </p:txBody>
      </p:sp>
      <p:pic>
        <p:nvPicPr>
          <p:cNvPr id="5"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26393" y="1621036"/>
            <a:ext cx="266477" cy="266477"/>
          </a:xfrm>
          <a:prstGeom prst="rect">
            <a:avLst/>
          </a:prstGeom>
        </p:spPr>
      </p:pic>
      <p:sp>
        <p:nvSpPr>
          <p:cNvPr id="6" name="Text 2"/>
          <p:cNvSpPr/>
          <p:nvPr/>
        </p:nvSpPr>
        <p:spPr>
          <a:xfrm>
            <a:off x="426393" y="2001962"/>
            <a:ext cx="1332458" cy="166539"/>
          </a:xfrm>
          <a:prstGeom prst="rect">
            <a:avLst/>
          </a:prstGeom>
          <a:noFill/>
          <a:ln/>
        </p:spPr>
        <p:txBody>
          <a:bodyPr wrap="none" lIns="0" tIns="0" rIns="0" bIns="0" rtlCol="0" anchor="t"/>
          <a:lstStyle/>
          <a:p>
            <a:pPr marL="0" indent="0" algn="l">
              <a:lnSpc>
                <a:spcPct val="104000"/>
              </a:lnSpc>
              <a:buNone/>
            </a:pPr>
            <a:r>
              <a:rPr lang="en-US" sz="1200" dirty="0">
                <a:solidFill>
                  <a:srgbClr val="746558"/>
                </a:solidFill>
                <a:latin typeface="Gelasio SemiBold" pitchFamily="34" charset="0"/>
                <a:ea typeface="Gelasio SemiBold" pitchFamily="34" charset="-122"/>
                <a:cs typeface="Gelasio SemiBold" pitchFamily="34" charset="-120"/>
              </a:rPr>
              <a:t>CRM System</a:t>
            </a:r>
            <a:endParaRPr lang="en-US" sz="1200" dirty="0"/>
          </a:p>
        </p:txBody>
      </p:sp>
      <p:sp>
        <p:nvSpPr>
          <p:cNvPr id="7" name="Text 3"/>
          <p:cNvSpPr/>
          <p:nvPr/>
        </p:nvSpPr>
        <p:spPr>
          <a:xfrm>
            <a:off x="426393" y="2223418"/>
            <a:ext cx="4862215" cy="317153"/>
          </a:xfrm>
          <a:prstGeom prst="rect">
            <a:avLst/>
          </a:prstGeom>
          <a:noFill/>
          <a:ln/>
        </p:spPr>
        <p:txBody>
          <a:bodyPr wrap="square" lIns="0" tIns="0" rIns="0" bIns="0" rtlCol="0" anchor="t">
            <a:noAutofit/>
          </a:bodyPr>
          <a:lstStyle/>
          <a:p>
            <a:pPr marL="0" indent="0" algn="l">
              <a:lnSpc>
                <a:spcPct val="124000"/>
              </a:lnSpc>
              <a:buNone/>
            </a:pPr>
            <a:r>
              <a:rPr lang="en-US" sz="1000" dirty="0">
                <a:solidFill>
                  <a:srgbClr val="746558"/>
                </a:solidFill>
                <a:latin typeface="Gelasio" pitchFamily="34" charset="0"/>
                <a:ea typeface="Gelasio" pitchFamily="34" charset="-122"/>
                <a:cs typeface="Gelasio" pitchFamily="34" charset="-120"/>
              </a:rPr>
              <a:t>Collects and processes customer data through Clubcard, to provide personalised marketing and loyalty at scale (Toorajipour et al., 2021).</a:t>
            </a:r>
            <a:endParaRPr lang="en-US" sz="1000" dirty="0"/>
          </a:p>
        </p:txBody>
      </p:sp>
      <p:pic>
        <p:nvPicPr>
          <p:cNvPr id="8"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426393" y="2723778"/>
            <a:ext cx="266477" cy="266477"/>
          </a:xfrm>
          <a:prstGeom prst="rect">
            <a:avLst/>
          </a:prstGeom>
        </p:spPr>
      </p:pic>
      <p:sp>
        <p:nvSpPr>
          <p:cNvPr id="9" name="Text 4"/>
          <p:cNvSpPr/>
          <p:nvPr/>
        </p:nvSpPr>
        <p:spPr>
          <a:xfrm>
            <a:off x="426393" y="3104704"/>
            <a:ext cx="1332458" cy="166539"/>
          </a:xfrm>
          <a:prstGeom prst="rect">
            <a:avLst/>
          </a:prstGeom>
          <a:noFill/>
          <a:ln/>
        </p:spPr>
        <p:txBody>
          <a:bodyPr wrap="none" lIns="0" tIns="0" rIns="0" bIns="0" rtlCol="0" anchor="t"/>
          <a:lstStyle/>
          <a:p>
            <a:pPr marL="0" indent="0" algn="l">
              <a:lnSpc>
                <a:spcPct val="104000"/>
              </a:lnSpc>
              <a:buNone/>
            </a:pPr>
            <a:r>
              <a:rPr lang="en-US" sz="1200" dirty="0">
                <a:solidFill>
                  <a:srgbClr val="746558"/>
                </a:solidFill>
                <a:latin typeface="Gelasio SemiBold" pitchFamily="34" charset="0"/>
                <a:ea typeface="Gelasio SemiBold" pitchFamily="34" charset="-122"/>
                <a:cs typeface="Gelasio SemiBold" pitchFamily="34" charset="-120"/>
              </a:rPr>
              <a:t>SCM System</a:t>
            </a:r>
            <a:endParaRPr lang="en-US" sz="1200" dirty="0"/>
          </a:p>
        </p:txBody>
      </p:sp>
      <p:sp>
        <p:nvSpPr>
          <p:cNvPr id="10" name="Text 5"/>
          <p:cNvSpPr/>
          <p:nvPr/>
        </p:nvSpPr>
        <p:spPr>
          <a:xfrm>
            <a:off x="426393" y="3326160"/>
            <a:ext cx="4862215" cy="317153"/>
          </a:xfrm>
          <a:prstGeom prst="rect">
            <a:avLst/>
          </a:prstGeom>
          <a:noFill/>
          <a:ln/>
        </p:spPr>
        <p:txBody>
          <a:bodyPr wrap="square" lIns="0" tIns="0" rIns="0" bIns="0" rtlCol="0" anchor="t">
            <a:noAutofit/>
          </a:bodyPr>
          <a:lstStyle/>
          <a:p>
            <a:pPr marL="0" indent="0" algn="l">
              <a:lnSpc>
                <a:spcPct val="124000"/>
              </a:lnSpc>
              <a:buNone/>
            </a:pPr>
            <a:r>
              <a:rPr lang="en-US" sz="1000" dirty="0">
                <a:solidFill>
                  <a:srgbClr val="746558"/>
                </a:solidFill>
                <a:latin typeface="Gelasio" pitchFamily="34" charset="0"/>
                <a:ea typeface="Gelasio" pitchFamily="34" charset="-122"/>
                <a:cs typeface="Gelasio" pitchFamily="34" charset="-120"/>
              </a:rPr>
              <a:t>Manages inventory, logistics and supplier management through AI-led forecasting and real-time warehouse automation (Gupta et al., 2021).</a:t>
            </a:r>
            <a:endParaRPr lang="en-US" sz="1000" dirty="0"/>
          </a:p>
        </p:txBody>
      </p:sp>
      <p:pic>
        <p:nvPicPr>
          <p:cNvPr id="11"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426393" y="3826520"/>
            <a:ext cx="266477" cy="266477"/>
          </a:xfrm>
          <a:prstGeom prst="rect">
            <a:avLst/>
          </a:prstGeom>
        </p:spPr>
      </p:pic>
      <p:sp>
        <p:nvSpPr>
          <p:cNvPr id="12" name="Text 6"/>
          <p:cNvSpPr/>
          <p:nvPr/>
        </p:nvSpPr>
        <p:spPr>
          <a:xfrm>
            <a:off x="426393" y="4207446"/>
            <a:ext cx="1332458" cy="166539"/>
          </a:xfrm>
          <a:prstGeom prst="rect">
            <a:avLst/>
          </a:prstGeom>
          <a:noFill/>
          <a:ln/>
        </p:spPr>
        <p:txBody>
          <a:bodyPr wrap="none" lIns="0" tIns="0" rIns="0" bIns="0" rtlCol="0" anchor="t"/>
          <a:lstStyle/>
          <a:p>
            <a:pPr marL="0" indent="0" algn="l">
              <a:lnSpc>
                <a:spcPct val="104000"/>
              </a:lnSpc>
              <a:buNone/>
            </a:pPr>
            <a:r>
              <a:rPr lang="en-US" sz="1200" dirty="0">
                <a:solidFill>
                  <a:srgbClr val="746558"/>
                </a:solidFill>
                <a:latin typeface="Gelasio SemiBold" pitchFamily="34" charset="0"/>
                <a:ea typeface="Gelasio SemiBold" pitchFamily="34" charset="-122"/>
                <a:cs typeface="Gelasio SemiBold" pitchFamily="34" charset="-120"/>
              </a:rPr>
              <a:t>BI &amp; Analytics</a:t>
            </a:r>
            <a:endParaRPr lang="en-US" sz="1200" dirty="0"/>
          </a:p>
        </p:txBody>
      </p:sp>
      <p:sp>
        <p:nvSpPr>
          <p:cNvPr id="13" name="Text 7"/>
          <p:cNvSpPr/>
          <p:nvPr/>
        </p:nvSpPr>
        <p:spPr>
          <a:xfrm>
            <a:off x="426393" y="4428902"/>
            <a:ext cx="4862215" cy="317153"/>
          </a:xfrm>
          <a:prstGeom prst="rect">
            <a:avLst/>
          </a:prstGeom>
          <a:noFill/>
          <a:ln/>
        </p:spPr>
        <p:txBody>
          <a:bodyPr wrap="square" lIns="0" tIns="0" rIns="0" bIns="0" rtlCol="0" anchor="t">
            <a:noAutofit/>
          </a:bodyPr>
          <a:lstStyle/>
          <a:p>
            <a:pPr marL="0" indent="0" algn="l">
              <a:lnSpc>
                <a:spcPct val="124000"/>
              </a:lnSpc>
              <a:buNone/>
            </a:pPr>
            <a:r>
              <a:rPr lang="en-US" sz="1000" dirty="0">
                <a:solidFill>
                  <a:srgbClr val="746558"/>
                </a:solidFill>
                <a:latin typeface="Gelasio" pitchFamily="34" charset="0"/>
                <a:ea typeface="Gelasio" pitchFamily="34" charset="-122"/>
                <a:cs typeface="Gelasio" pitchFamily="34" charset="-120"/>
              </a:rPr>
              <a:t>Converts high volumes of data into actionable intelligence, which can be used for pricing, demand forecasting and market responsiveness (Kumar, Ramachandran and Kumar, 2021).</a:t>
            </a:r>
            <a:endParaRPr lang="en-US" sz="1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5715000" y="0"/>
            <a:ext cx="3429000" cy="5143500"/>
          </a:xfrm>
          <a:prstGeom prst="rect">
            <a:avLst/>
          </a:prstGeom>
        </p:spPr>
      </p:pic>
      <p:sp>
        <p:nvSpPr>
          <p:cNvPr id="3" name="Shape 0"/>
          <p:cNvSpPr/>
          <p:nvPr/>
        </p:nvSpPr>
        <p:spPr>
          <a:xfrm>
            <a:off x="356592" y="369838"/>
            <a:ext cx="632520" cy="151507"/>
          </a:xfrm>
          <a:prstGeom prst="roundRect">
            <a:avLst>
              <a:gd name="adj" fmla="val 7062"/>
            </a:avLst>
          </a:prstGeom>
          <a:solidFill>
            <a:srgbClr val="ECE6DF"/>
          </a:solidFill>
          <a:ln/>
        </p:spPr>
        <p:txBody>
          <a:bodyPr/>
          <a:lstStyle/>
          <a:p>
            <a:endParaRPr lang="en-GB"/>
          </a:p>
        </p:txBody>
      </p:sp>
      <p:sp>
        <p:nvSpPr>
          <p:cNvPr id="4" name="Text 1"/>
          <p:cNvSpPr/>
          <p:nvPr/>
        </p:nvSpPr>
        <p:spPr>
          <a:xfrm>
            <a:off x="410021" y="396553"/>
            <a:ext cx="982861" cy="98078"/>
          </a:xfrm>
          <a:prstGeom prst="rect">
            <a:avLst/>
          </a:prstGeom>
          <a:noFill/>
          <a:ln/>
        </p:spPr>
        <p:txBody>
          <a:bodyPr wrap="none" lIns="0" tIns="0" rIns="0" bIns="0" rtlCol="0" anchor="t"/>
          <a:lstStyle/>
          <a:p>
            <a:pPr marL="0" indent="0" algn="l">
              <a:lnSpc>
                <a:spcPct val="115000"/>
              </a:lnSpc>
              <a:buNone/>
            </a:pPr>
            <a:r>
              <a:rPr lang="en-US" sz="550" dirty="0">
                <a:solidFill>
                  <a:srgbClr val="746558"/>
                </a:solidFill>
                <a:latin typeface="Gelasio" pitchFamily="34" charset="0"/>
                <a:ea typeface="Gelasio" pitchFamily="34" charset="-122"/>
                <a:cs typeface="Gelasio" pitchFamily="34" charset="-120"/>
              </a:rPr>
              <a:t>SLIDE 4 — CRM</a:t>
            </a:r>
            <a:endParaRPr lang="en-US" sz="550" dirty="0"/>
          </a:p>
        </p:txBody>
      </p:sp>
      <p:sp>
        <p:nvSpPr>
          <p:cNvPr id="5" name="Text 2"/>
          <p:cNvSpPr/>
          <p:nvPr/>
        </p:nvSpPr>
        <p:spPr>
          <a:xfrm>
            <a:off x="356592" y="546943"/>
            <a:ext cx="2392189" cy="1114127"/>
          </a:xfrm>
          <a:prstGeom prst="rect">
            <a:avLst/>
          </a:prstGeom>
          <a:noFill/>
          <a:ln/>
        </p:spPr>
        <p:txBody>
          <a:bodyPr wrap="square" lIns="0" tIns="0" rIns="0" bIns="0" rtlCol="0" anchor="t">
            <a:normAutofit/>
          </a:bodyPr>
          <a:lstStyle/>
          <a:p>
            <a:pPr marL="0" indent="0" algn="l">
              <a:lnSpc>
                <a:spcPct val="104000"/>
              </a:lnSpc>
              <a:buNone/>
            </a:pPr>
            <a:r>
              <a:rPr lang="en-US" sz="1600" dirty="0">
                <a:solidFill>
                  <a:srgbClr val="484237"/>
                </a:solidFill>
                <a:latin typeface="Gelasio SemiBold" pitchFamily="34" charset="0"/>
                <a:ea typeface="Gelasio SemiBold" pitchFamily="34" charset="-122"/>
                <a:cs typeface="Gelasio SemiBold" pitchFamily="34" charset="-120"/>
              </a:rPr>
              <a:t>Customer Relationship Management: Tesco Clubcard</a:t>
            </a:r>
            <a:endParaRPr lang="en-US" sz="1600" dirty="0"/>
          </a:p>
        </p:txBody>
      </p:sp>
      <p:sp>
        <p:nvSpPr>
          <p:cNvPr id="6" name="Text 3"/>
          <p:cNvSpPr/>
          <p:nvPr/>
        </p:nvSpPr>
        <p:spPr>
          <a:xfrm>
            <a:off x="356592" y="1384846"/>
            <a:ext cx="2392189" cy="735360"/>
          </a:xfrm>
          <a:prstGeom prst="rect">
            <a:avLst/>
          </a:prstGeom>
          <a:noFill/>
          <a:ln/>
        </p:spPr>
        <p:txBody>
          <a:bodyPr wrap="square" lIns="0" tIns="0" rIns="0" bIns="0" rtlCol="0" anchor="t">
            <a:noAutofit/>
          </a:bodyPr>
          <a:lstStyle/>
          <a:p>
            <a:pPr marL="0" indent="0" algn="l">
              <a:lnSpc>
                <a:spcPct val="115000"/>
              </a:lnSpc>
              <a:buNone/>
            </a:pPr>
            <a:r>
              <a:rPr lang="en-US" sz="800" dirty="0">
                <a:solidFill>
                  <a:srgbClr val="746558"/>
                </a:solidFill>
                <a:latin typeface="Gelasio" pitchFamily="34" charset="0"/>
                <a:ea typeface="Gelasio" pitchFamily="34" charset="-122"/>
                <a:cs typeface="Gelasio" pitchFamily="34" charset="-120"/>
              </a:rPr>
              <a:t>One of the most advanced CRM tools in the UK is the Tesco Clubcard, which has more than 20 million active users (Ameen et al., 2021; Kumar, Ramachandran and Kumar, 2021). It gathers transactional, behavioral, and geographic information to offer personalized promotions using AI, segment customers, and boost loyalty.</a:t>
            </a:r>
            <a:endParaRPr lang="en-US" sz="800" dirty="0"/>
          </a:p>
        </p:txBody>
      </p:sp>
      <p:sp>
        <p:nvSpPr>
          <p:cNvPr id="7" name="Text 4"/>
          <p:cNvSpPr/>
          <p:nvPr/>
        </p:nvSpPr>
        <p:spPr>
          <a:xfrm>
            <a:off x="356592" y="2411681"/>
            <a:ext cx="1571625" cy="139303"/>
          </a:xfrm>
          <a:prstGeom prst="rect">
            <a:avLst/>
          </a:prstGeom>
          <a:noFill/>
          <a:ln/>
        </p:spPr>
        <p:txBody>
          <a:bodyPr wrap="none" lIns="0" tIns="0" rIns="0" bIns="0" rtlCol="0" anchor="t"/>
          <a:lstStyle/>
          <a:p>
            <a:pPr marL="0" indent="0" algn="l">
              <a:lnSpc>
                <a:spcPct val="104000"/>
              </a:lnSpc>
              <a:buNone/>
            </a:pPr>
            <a:r>
              <a:rPr lang="en-US" sz="850" dirty="0">
                <a:solidFill>
                  <a:srgbClr val="484237"/>
                </a:solidFill>
                <a:latin typeface="Gelasio SemiBold" pitchFamily="34" charset="0"/>
                <a:ea typeface="Gelasio SemiBold" pitchFamily="34" charset="-122"/>
                <a:cs typeface="Gelasio SemiBold" pitchFamily="34" charset="-120"/>
              </a:rPr>
              <a:t>Key Benefits</a:t>
            </a:r>
            <a:endParaRPr lang="en-US" sz="850" dirty="0"/>
          </a:p>
        </p:txBody>
      </p:sp>
      <p:sp>
        <p:nvSpPr>
          <p:cNvPr id="8" name="Text 5"/>
          <p:cNvSpPr/>
          <p:nvPr/>
        </p:nvSpPr>
        <p:spPr>
          <a:xfrm>
            <a:off x="356592" y="2615055"/>
            <a:ext cx="2497501" cy="1047676"/>
          </a:xfrm>
          <a:prstGeom prst="rect">
            <a:avLst/>
          </a:prstGeom>
          <a:noFill/>
          <a:ln/>
        </p:spPr>
        <p:txBody>
          <a:bodyPr wrap="square" lIns="0" tIns="0" rIns="0" bIns="0" rtlCol="0" anchor="t">
            <a:noAutofit/>
          </a:bodyPr>
          <a:lstStyle/>
          <a:p>
            <a:pPr marL="342900" indent="-342900" algn="l">
              <a:lnSpc>
                <a:spcPct val="115000"/>
              </a:lnSpc>
              <a:buSzPct val="100000"/>
              <a:buChar char="•"/>
            </a:pPr>
            <a:r>
              <a:rPr lang="en-US" sz="800" dirty="0">
                <a:solidFill>
                  <a:srgbClr val="746558"/>
                </a:solidFill>
                <a:latin typeface="Gelasio" pitchFamily="34" charset="0"/>
                <a:ea typeface="Gelasio" pitchFamily="34" charset="-122"/>
                <a:cs typeface="Gelasio" pitchFamily="34" charset="-120"/>
              </a:rPr>
              <a:t>Improved customer retention with incentives.Personalized incentives to boost customer retention. </a:t>
            </a:r>
            <a:endParaRPr lang="en-US" sz="800" dirty="0"/>
          </a:p>
          <a:p>
            <a:pPr marL="342900" indent="-342900" algn="l">
              <a:lnSpc>
                <a:spcPct val="115000"/>
              </a:lnSpc>
              <a:buSzPct val="100000"/>
              <a:buChar char="•"/>
            </a:pPr>
            <a:r>
              <a:rPr lang="en-US" sz="800" dirty="0">
                <a:solidFill>
                  <a:srgbClr val="746558"/>
                </a:solidFill>
                <a:latin typeface="Gelasio" pitchFamily="34" charset="0"/>
                <a:ea typeface="Gelasio" pitchFamily="34" charset="-122"/>
                <a:cs typeface="Gelasio" pitchFamily="34" charset="-120"/>
              </a:rPr>
              <a:t> Personalised marketing reduces acquisition costs </a:t>
            </a:r>
            <a:endParaRPr lang="en-US" sz="800" dirty="0"/>
          </a:p>
          <a:p>
            <a:pPr marL="342900" indent="-342900" algn="l">
              <a:lnSpc>
                <a:spcPct val="115000"/>
              </a:lnSpc>
              <a:buSzPct val="100000"/>
              <a:buChar char="•"/>
            </a:pPr>
            <a:r>
              <a:rPr lang="en-US" sz="800" dirty="0">
                <a:solidFill>
                  <a:srgbClr val="746558"/>
                </a:solidFill>
                <a:latin typeface="Gelasio" pitchFamily="34" charset="0"/>
                <a:ea typeface="Gelasio" pitchFamily="34" charset="-122"/>
                <a:cs typeface="Gelasio" pitchFamily="34" charset="-120"/>
              </a:rPr>
              <a:t> AI-driven insights enhance product ranging and shelf strategy.</a:t>
            </a:r>
            <a:endParaRPr lang="en-US" sz="800" dirty="0"/>
          </a:p>
          <a:p>
            <a:pPr marL="342900" indent="-342900" algn="l">
              <a:lnSpc>
                <a:spcPct val="115000"/>
              </a:lnSpc>
              <a:buSzPct val="100000"/>
              <a:buChar char="•"/>
            </a:pPr>
            <a:r>
              <a:rPr lang="en-US" sz="800" dirty="0">
                <a:solidFill>
                  <a:srgbClr val="746558"/>
                </a:solidFill>
                <a:latin typeface="Gelasio" pitchFamily="34" charset="0"/>
                <a:ea typeface="Gelasio" pitchFamily="34" charset="-122"/>
                <a:cs typeface="Gelasio" pitchFamily="34" charset="-120"/>
              </a:rPr>
              <a:t>AI-based insights are used to enhance product ranging and shelf strategy.</a:t>
            </a:r>
            <a:endParaRPr lang="en-US" sz="800" dirty="0"/>
          </a:p>
        </p:txBody>
      </p:sp>
      <p:sp>
        <p:nvSpPr>
          <p:cNvPr id="9" name="Text 6"/>
          <p:cNvSpPr/>
          <p:nvPr/>
        </p:nvSpPr>
        <p:spPr>
          <a:xfrm>
            <a:off x="353380" y="4018277"/>
            <a:ext cx="1571625" cy="139303"/>
          </a:xfrm>
          <a:prstGeom prst="rect">
            <a:avLst/>
          </a:prstGeom>
          <a:noFill/>
          <a:ln/>
        </p:spPr>
        <p:txBody>
          <a:bodyPr wrap="none" lIns="0" tIns="0" rIns="0" bIns="0" rtlCol="0" anchor="t"/>
          <a:lstStyle/>
          <a:p>
            <a:pPr marL="0" indent="0" algn="l">
              <a:lnSpc>
                <a:spcPct val="104000"/>
              </a:lnSpc>
              <a:buNone/>
            </a:pPr>
            <a:r>
              <a:rPr lang="en-US" sz="850" dirty="0">
                <a:solidFill>
                  <a:srgbClr val="484237"/>
                </a:solidFill>
                <a:latin typeface="Gelasio SemiBold" pitchFamily="34" charset="0"/>
                <a:ea typeface="Gelasio SemiBold" pitchFamily="34" charset="-122"/>
                <a:cs typeface="Gelasio SemiBold" pitchFamily="34" charset="-120"/>
              </a:rPr>
              <a:t>Key Limitations</a:t>
            </a:r>
            <a:endParaRPr lang="en-US" sz="850" dirty="0"/>
          </a:p>
        </p:txBody>
      </p:sp>
      <p:sp>
        <p:nvSpPr>
          <p:cNvPr id="10" name="Text 7"/>
          <p:cNvSpPr/>
          <p:nvPr/>
        </p:nvSpPr>
        <p:spPr>
          <a:xfrm>
            <a:off x="353380" y="4261962"/>
            <a:ext cx="3457137" cy="780157"/>
          </a:xfrm>
          <a:prstGeom prst="rect">
            <a:avLst/>
          </a:prstGeom>
          <a:noFill/>
          <a:ln/>
        </p:spPr>
        <p:txBody>
          <a:bodyPr wrap="square" lIns="0" tIns="0" rIns="0" bIns="0" rtlCol="0" anchor="t">
            <a:noAutofit/>
          </a:bodyPr>
          <a:lstStyle/>
          <a:p>
            <a:pPr marL="342900" indent="-342900" algn="l">
              <a:lnSpc>
                <a:spcPct val="115000"/>
              </a:lnSpc>
              <a:buSzPct val="100000"/>
              <a:buChar char="•"/>
            </a:pPr>
            <a:r>
              <a:rPr lang="en-US" sz="800" dirty="0">
                <a:solidFill>
                  <a:srgbClr val="746558"/>
                </a:solidFill>
                <a:latin typeface="Gelasio" pitchFamily="34" charset="0"/>
                <a:ea typeface="Gelasio" pitchFamily="34" charset="-122"/>
                <a:cs typeface="Gelasio" pitchFamily="34" charset="-120"/>
              </a:rPr>
              <a:t>With mass behavioural profiling, there are privacy concerns.There are privacy issues with mass behavioural profiling.</a:t>
            </a:r>
            <a:endParaRPr lang="en-US" sz="800" dirty="0"/>
          </a:p>
          <a:p>
            <a:pPr marL="342900" indent="-342900" algn="l">
              <a:lnSpc>
                <a:spcPct val="115000"/>
              </a:lnSpc>
              <a:buSzPct val="100000"/>
              <a:buChar char="•"/>
            </a:pPr>
            <a:r>
              <a:rPr lang="en-US" sz="800" dirty="0">
                <a:solidFill>
                  <a:srgbClr val="746558"/>
                </a:solidFill>
                <a:latin typeface="Gelasio" pitchFamily="34" charset="0"/>
                <a:ea typeface="Gelasio" pitchFamily="34" charset="-122"/>
                <a:cs typeface="Gelasio" pitchFamily="34" charset="-120"/>
              </a:rPr>
              <a:t>  An excess of data can mean that people without digital access are left out of the mix. </a:t>
            </a:r>
            <a:endParaRPr lang="en-US" sz="800" dirty="0"/>
          </a:p>
          <a:p>
            <a:pPr marL="342900" indent="-342900" algn="l">
              <a:lnSpc>
                <a:spcPct val="115000"/>
              </a:lnSpc>
              <a:buSzPct val="100000"/>
              <a:buChar char="•"/>
            </a:pPr>
            <a:r>
              <a:rPr lang="en-US" sz="800" dirty="0">
                <a:solidFill>
                  <a:srgbClr val="746558"/>
                </a:solidFill>
                <a:latin typeface="Gelasio" pitchFamily="34" charset="0"/>
                <a:ea typeface="Gelasio" pitchFamily="34" charset="-122"/>
                <a:cs typeface="Gelasio" pitchFamily="34" charset="-120"/>
              </a:rPr>
              <a:t> GDPR requirements for governance are continuous</a:t>
            </a:r>
            <a:endParaRPr lang="en-US" sz="800" dirty="0"/>
          </a:p>
        </p:txBody>
      </p:sp>
      <p:pic>
        <p:nvPicPr>
          <p:cNvPr id="11" name="Image 1" descr="preencoded.png"/>
          <p:cNvPicPr>
            <a:picLocks noChangeAspect="1"/>
          </p:cNvPicPr>
          <p:nvPr/>
        </p:nvPicPr>
        <p:blipFill>
          <a:blip r:embed="rId4"/>
          <a:stretch>
            <a:fillRect/>
          </a:stretch>
        </p:blipFill>
        <p:spPr>
          <a:xfrm>
            <a:off x="2970981" y="369838"/>
            <a:ext cx="2392189" cy="2392189"/>
          </a:xfrm>
          <a:prstGeom prst="rect">
            <a:avLst/>
          </a:prstGeom>
        </p:spPr>
      </p:pic>
      <p:pic>
        <p:nvPicPr>
          <p:cNvPr id="12" name="Image 2" descr="preencoded.png"/>
          <p:cNvPicPr>
            <a:picLocks noChangeAspect="1"/>
          </p:cNvPicPr>
          <p:nvPr/>
        </p:nvPicPr>
        <p:blipFill>
          <a:blip r:embed="rId5"/>
          <a:stretch>
            <a:fillRect/>
          </a:stretch>
        </p:blipFill>
        <p:spPr>
          <a:xfrm>
            <a:off x="2970981" y="2834060"/>
            <a:ext cx="2392189" cy="1094780"/>
          </a:xfrm>
          <a:prstGeom prst="rect">
            <a:avLst/>
          </a:prstGeom>
        </p:spPr>
      </p:pic>
      <p:pic>
        <p:nvPicPr>
          <p:cNvPr id="13"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4939690" y="3107397"/>
            <a:ext cx="153800" cy="153800"/>
          </a:xfrm>
          <a:prstGeom prst="rect">
            <a:avLst/>
          </a:prstGeom>
        </p:spPr>
      </p:pic>
      <p:sp>
        <p:nvSpPr>
          <p:cNvPr id="14" name="Text 8"/>
          <p:cNvSpPr/>
          <p:nvPr/>
        </p:nvSpPr>
        <p:spPr>
          <a:xfrm>
            <a:off x="4802664" y="3625607"/>
            <a:ext cx="449096" cy="173025"/>
          </a:xfrm>
          <a:prstGeom prst="rect">
            <a:avLst/>
          </a:prstGeom>
          <a:noFill/>
          <a:ln/>
        </p:spPr>
        <p:txBody>
          <a:bodyPr wrap="square" lIns="0" tIns="0" rIns="0" bIns="0" rtlCol="0" anchor="t">
            <a:normAutofit/>
          </a:bodyPr>
          <a:lstStyle/>
          <a:p>
            <a:pPr marL="0" indent="0" algn="ctr">
              <a:lnSpc>
                <a:spcPct val="104000"/>
              </a:lnSpc>
              <a:buNone/>
            </a:pPr>
            <a:r>
              <a:rPr lang="en-US" sz="500" dirty="0">
                <a:solidFill>
                  <a:srgbClr val="746558"/>
                </a:solidFill>
                <a:latin typeface="Gelasio SemiBold" pitchFamily="34" charset="0"/>
                <a:ea typeface="Gelasio SemiBold" pitchFamily="34" charset="-122"/>
                <a:cs typeface="Gelasio SemiBold" pitchFamily="34" charset="-120"/>
              </a:rPr>
              <a:t>Customer Loyalty</a:t>
            </a:r>
            <a:endParaRPr lang="en-US" sz="500" dirty="0"/>
          </a:p>
        </p:txBody>
      </p:sp>
      <p:pic>
        <p:nvPicPr>
          <p:cNvPr id="15" name="Image 4" descr="preencoded.png"/>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4376638" y="3107685"/>
            <a:ext cx="153800" cy="153800"/>
          </a:xfrm>
          <a:prstGeom prst="rect">
            <a:avLst/>
          </a:prstGeom>
        </p:spPr>
      </p:pic>
      <p:sp>
        <p:nvSpPr>
          <p:cNvPr id="16" name="Text 9"/>
          <p:cNvSpPr/>
          <p:nvPr/>
        </p:nvSpPr>
        <p:spPr>
          <a:xfrm>
            <a:off x="4236680" y="3625607"/>
            <a:ext cx="449096" cy="173025"/>
          </a:xfrm>
          <a:prstGeom prst="rect">
            <a:avLst/>
          </a:prstGeom>
          <a:noFill/>
          <a:ln/>
        </p:spPr>
        <p:txBody>
          <a:bodyPr wrap="square" lIns="0" tIns="0" rIns="0" bIns="0" rtlCol="0" anchor="t">
            <a:normAutofit/>
          </a:bodyPr>
          <a:lstStyle/>
          <a:p>
            <a:pPr marL="0" indent="0" algn="ctr">
              <a:lnSpc>
                <a:spcPct val="104000"/>
              </a:lnSpc>
              <a:buNone/>
            </a:pPr>
            <a:r>
              <a:rPr lang="en-US" sz="500" dirty="0">
                <a:solidFill>
                  <a:srgbClr val="746558"/>
                </a:solidFill>
                <a:latin typeface="Gelasio SemiBold" pitchFamily="34" charset="0"/>
                <a:ea typeface="Gelasio SemiBold" pitchFamily="34" charset="-122"/>
                <a:cs typeface="Gelasio SemiBold" pitchFamily="34" charset="-120"/>
              </a:rPr>
              <a:t>Personalised Offers</a:t>
            </a:r>
            <a:endParaRPr lang="en-US" sz="500" dirty="0"/>
          </a:p>
        </p:txBody>
      </p:sp>
      <p:pic>
        <p:nvPicPr>
          <p:cNvPr id="17" name="Image 5" descr="preencoded.png"/>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3813729" y="3107685"/>
            <a:ext cx="153800" cy="153800"/>
          </a:xfrm>
          <a:prstGeom prst="rect">
            <a:avLst/>
          </a:prstGeom>
        </p:spPr>
      </p:pic>
      <p:sp>
        <p:nvSpPr>
          <p:cNvPr id="18" name="Text 10"/>
          <p:cNvSpPr/>
          <p:nvPr/>
        </p:nvSpPr>
        <p:spPr>
          <a:xfrm>
            <a:off x="3673771" y="3582351"/>
            <a:ext cx="449096" cy="259538"/>
          </a:xfrm>
          <a:prstGeom prst="rect">
            <a:avLst/>
          </a:prstGeom>
          <a:noFill/>
          <a:ln/>
        </p:spPr>
        <p:txBody>
          <a:bodyPr wrap="square" lIns="0" tIns="0" rIns="0" bIns="0" rtlCol="0" anchor="t">
            <a:normAutofit/>
          </a:bodyPr>
          <a:lstStyle/>
          <a:p>
            <a:pPr marL="0" indent="0" algn="ctr">
              <a:lnSpc>
                <a:spcPct val="104000"/>
              </a:lnSpc>
              <a:buNone/>
            </a:pPr>
            <a:r>
              <a:rPr lang="en-US" sz="500" dirty="0">
                <a:solidFill>
                  <a:srgbClr val="746558"/>
                </a:solidFill>
                <a:latin typeface="Gelasio SemiBold" pitchFamily="34" charset="0"/>
                <a:ea typeface="Gelasio SemiBold" pitchFamily="34" charset="-122"/>
                <a:cs typeface="Gelasio SemiBold" pitchFamily="34" charset="-120"/>
              </a:rPr>
              <a:t>AI Segmentation</a:t>
            </a:r>
            <a:endParaRPr lang="en-US" sz="500" dirty="0"/>
          </a:p>
        </p:txBody>
      </p:sp>
      <p:pic>
        <p:nvPicPr>
          <p:cNvPr id="19" name="Image 6" descr="preencoded.png"/>
          <p:cNvPicPr>
            <a:picLocks noChangeAspect="1"/>
          </p:cNvPicPr>
          <p:nvPr/>
        </p:nvPicPr>
        <p:blipFill>
          <a:blip>
            <a:extLst>
              <a:ext uri="{96DAC541-7B7A-43D3-8B79-37D633B846F1}">
                <asvg:svgBlip xmlns:asvg="http://schemas.microsoft.com/office/drawing/2016/SVG/main" r:embed="rId9"/>
              </a:ext>
            </a:extLst>
          </a:blip>
          <a:stretch>
            <a:fillRect/>
          </a:stretch>
        </p:blipFill>
        <p:spPr>
          <a:xfrm>
            <a:off x="3247744" y="3107685"/>
            <a:ext cx="153800" cy="153800"/>
          </a:xfrm>
          <a:prstGeom prst="rect">
            <a:avLst/>
          </a:prstGeom>
        </p:spPr>
      </p:pic>
      <p:sp>
        <p:nvSpPr>
          <p:cNvPr id="20" name="Text 11"/>
          <p:cNvSpPr/>
          <p:nvPr/>
        </p:nvSpPr>
        <p:spPr>
          <a:xfrm>
            <a:off x="3098558" y="3625607"/>
            <a:ext cx="449097" cy="173025"/>
          </a:xfrm>
          <a:prstGeom prst="rect">
            <a:avLst/>
          </a:prstGeom>
          <a:noFill/>
          <a:ln/>
        </p:spPr>
        <p:txBody>
          <a:bodyPr wrap="square" lIns="0" tIns="0" rIns="0" bIns="0" rtlCol="0" anchor="t">
            <a:normAutofit/>
          </a:bodyPr>
          <a:lstStyle/>
          <a:p>
            <a:pPr marL="0" indent="0" algn="ctr">
              <a:lnSpc>
                <a:spcPct val="104000"/>
              </a:lnSpc>
              <a:buNone/>
            </a:pPr>
            <a:r>
              <a:rPr lang="en-US" sz="500" dirty="0">
                <a:solidFill>
                  <a:srgbClr val="746558"/>
                </a:solidFill>
                <a:latin typeface="Gelasio SemiBold" pitchFamily="34" charset="0"/>
                <a:ea typeface="Gelasio SemiBold" pitchFamily="34" charset="-122"/>
                <a:cs typeface="Gelasio SemiBold" pitchFamily="34" charset="-120"/>
              </a:rPr>
              <a:t>Data Collection</a:t>
            </a:r>
            <a:endParaRPr lang="en-US" sz="5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5715000" y="0"/>
            <a:ext cx="3429000" cy="5143500"/>
          </a:xfrm>
          <a:prstGeom prst="rect">
            <a:avLst/>
          </a:prstGeom>
        </p:spPr>
      </p:pic>
      <p:sp>
        <p:nvSpPr>
          <p:cNvPr id="3" name="Shape 0"/>
          <p:cNvSpPr/>
          <p:nvPr/>
        </p:nvSpPr>
        <p:spPr>
          <a:xfrm>
            <a:off x="472901" y="328538"/>
            <a:ext cx="822424" cy="218554"/>
          </a:xfrm>
          <a:prstGeom prst="roundRect">
            <a:avLst>
              <a:gd name="adj" fmla="val 6492"/>
            </a:avLst>
          </a:prstGeom>
          <a:solidFill>
            <a:srgbClr val="ECE6DF"/>
          </a:solidFill>
          <a:ln/>
        </p:spPr>
        <p:txBody>
          <a:bodyPr/>
          <a:lstStyle/>
          <a:p>
            <a:endParaRPr lang="en-GB"/>
          </a:p>
        </p:txBody>
      </p:sp>
      <p:sp>
        <p:nvSpPr>
          <p:cNvPr id="4" name="Text 1"/>
          <p:cNvSpPr/>
          <p:nvPr/>
        </p:nvSpPr>
        <p:spPr>
          <a:xfrm>
            <a:off x="543818" y="363959"/>
            <a:ext cx="1137791" cy="147712"/>
          </a:xfrm>
          <a:prstGeom prst="rect">
            <a:avLst/>
          </a:prstGeom>
          <a:noFill/>
          <a:ln/>
        </p:spPr>
        <p:txBody>
          <a:bodyPr wrap="none" lIns="0" tIns="0" rIns="0" bIns="0" rtlCol="0" anchor="t"/>
          <a:lstStyle/>
          <a:p>
            <a:pPr marL="0" indent="0" algn="l">
              <a:lnSpc>
                <a:spcPct val="130000"/>
              </a:lnSpc>
              <a:buNone/>
            </a:pPr>
            <a:r>
              <a:rPr lang="en-US" sz="700" dirty="0">
                <a:solidFill>
                  <a:srgbClr val="746558"/>
                </a:solidFill>
                <a:latin typeface="Gelasio" pitchFamily="34" charset="0"/>
                <a:ea typeface="Gelasio" pitchFamily="34" charset="-122"/>
                <a:cs typeface="Gelasio" pitchFamily="34" charset="-120"/>
              </a:rPr>
              <a:t>SLIDE 5 — SCM</a:t>
            </a:r>
            <a:endParaRPr lang="en-US" sz="700" dirty="0"/>
          </a:p>
        </p:txBody>
      </p:sp>
      <p:sp>
        <p:nvSpPr>
          <p:cNvPr id="5" name="Text 2"/>
          <p:cNvSpPr/>
          <p:nvPr/>
        </p:nvSpPr>
        <p:spPr>
          <a:xfrm>
            <a:off x="472901" y="592113"/>
            <a:ext cx="4769197" cy="738932"/>
          </a:xfrm>
          <a:prstGeom prst="rect">
            <a:avLst/>
          </a:prstGeom>
          <a:noFill/>
          <a:ln/>
        </p:spPr>
        <p:txBody>
          <a:bodyPr wrap="square" lIns="0" tIns="0" rIns="0" bIns="0" rtlCol="0" anchor="t">
            <a:normAutofit/>
          </a:bodyPr>
          <a:lstStyle/>
          <a:p>
            <a:pPr marL="0" indent="0" algn="l">
              <a:lnSpc>
                <a:spcPct val="104000"/>
              </a:lnSpc>
              <a:buNone/>
            </a:pPr>
            <a:r>
              <a:rPr lang="en-US" sz="2300" dirty="0">
                <a:solidFill>
                  <a:srgbClr val="484237"/>
                </a:solidFill>
                <a:latin typeface="Gelasio SemiBold" pitchFamily="34" charset="0"/>
                <a:ea typeface="Gelasio SemiBold" pitchFamily="34" charset="-122"/>
                <a:cs typeface="Gelasio SemiBold" pitchFamily="34" charset="-120"/>
              </a:rPr>
              <a:t>Supply Chain Management Systems at Tesco</a:t>
            </a:r>
            <a:endParaRPr lang="en-US" sz="2300" dirty="0"/>
          </a:p>
        </p:txBody>
      </p:sp>
      <p:sp>
        <p:nvSpPr>
          <p:cNvPr id="6" name="Text 3"/>
          <p:cNvSpPr/>
          <p:nvPr/>
        </p:nvSpPr>
        <p:spPr>
          <a:xfrm>
            <a:off x="472901" y="1500039"/>
            <a:ext cx="4769197" cy="923479"/>
          </a:xfrm>
          <a:prstGeom prst="rect">
            <a:avLst/>
          </a:prstGeom>
          <a:noFill/>
          <a:ln/>
        </p:spPr>
        <p:txBody>
          <a:bodyPr wrap="square" lIns="0" tIns="0" rIns="0" bIns="0" rtlCol="0" anchor="t">
            <a:noAutofit/>
          </a:bodyPr>
          <a:lstStyle/>
          <a:p>
            <a:pPr marL="0" indent="0" algn="l">
              <a:lnSpc>
                <a:spcPct val="130000"/>
              </a:lnSpc>
              <a:buNone/>
            </a:pPr>
            <a:r>
              <a:rPr lang="en-US" sz="1000" dirty="0">
                <a:solidFill>
                  <a:srgbClr val="746558"/>
                </a:solidFill>
                <a:latin typeface="Gelasio" pitchFamily="34" charset="0"/>
                <a:ea typeface="Gelasio" pitchFamily="34" charset="-122"/>
                <a:cs typeface="Gelasio" pitchFamily="34" charset="-120"/>
              </a:rPr>
              <a:t>Through this, Tesco's SCM infrastructure is connected to AI-driven demand forecasting, automated distribution centres and real-time inventory management across its global supplier network (Culot, Podrecca and Nassimbeni, 2024; Toorajipour et al., 2021). This comprehensive strategy helps Tesco minimize waste, optimize inventory levels, and quickly adapt to changing demand.</a:t>
            </a:r>
            <a:endParaRPr lang="en-US" sz="1000" dirty="0"/>
          </a:p>
        </p:txBody>
      </p:sp>
      <p:sp>
        <p:nvSpPr>
          <p:cNvPr id="7" name="Shape 4"/>
          <p:cNvSpPr/>
          <p:nvPr/>
        </p:nvSpPr>
        <p:spPr>
          <a:xfrm>
            <a:off x="472901" y="2550244"/>
            <a:ext cx="2328267" cy="1260723"/>
          </a:xfrm>
          <a:prstGeom prst="roundRect">
            <a:avLst>
              <a:gd name="adj" fmla="val 1407"/>
            </a:avLst>
          </a:prstGeom>
          <a:solidFill>
            <a:srgbClr val="F9F6F0"/>
          </a:solidFill>
          <a:ln w="14288">
            <a:solidFill>
              <a:srgbClr val="D4CEC3"/>
            </a:solidFill>
            <a:prstDash val="solid"/>
          </a:ln>
        </p:spPr>
        <p:txBody>
          <a:bodyPr/>
          <a:lstStyle/>
          <a:p>
            <a:endParaRPr lang="en-GB"/>
          </a:p>
        </p:txBody>
      </p:sp>
      <p:sp>
        <p:nvSpPr>
          <p:cNvPr id="8" name="Text 5"/>
          <p:cNvSpPr/>
          <p:nvPr/>
        </p:nvSpPr>
        <p:spPr>
          <a:xfrm>
            <a:off x="605358" y="2682701"/>
            <a:ext cx="1621557" cy="189458"/>
          </a:xfrm>
          <a:prstGeom prst="rect">
            <a:avLst/>
          </a:prstGeom>
          <a:noFill/>
          <a:ln/>
        </p:spPr>
        <p:txBody>
          <a:bodyPr wrap="none" lIns="0" tIns="0" rIns="0" bIns="0" rtlCol="0" anchor="t"/>
          <a:lstStyle/>
          <a:p>
            <a:pPr marL="0" indent="0" algn="l">
              <a:lnSpc>
                <a:spcPct val="104000"/>
              </a:lnSpc>
              <a:buNone/>
            </a:pPr>
            <a:r>
              <a:rPr lang="en-US" sz="1150" dirty="0">
                <a:solidFill>
                  <a:srgbClr val="000000"/>
                </a:solidFill>
                <a:latin typeface="Gelasio SemiBold" pitchFamily="34" charset="0"/>
                <a:ea typeface="Gelasio SemiBold" pitchFamily="34" charset="-122"/>
                <a:cs typeface="Gelasio SemiBold" pitchFamily="34" charset="-120"/>
              </a:rPr>
              <a:t>📦</a:t>
            </a:r>
            <a:r>
              <a:rPr lang="en-US" sz="1150" dirty="0">
                <a:solidFill>
                  <a:srgbClr val="746558"/>
                </a:solidFill>
                <a:latin typeface="Gelasio SemiBold" pitchFamily="34" charset="0"/>
                <a:ea typeface="Gelasio SemiBold" pitchFamily="34" charset="-122"/>
                <a:cs typeface="Gelasio SemiBold" pitchFamily="34" charset="-120"/>
              </a:rPr>
              <a:t> Inventory Tracking</a:t>
            </a:r>
            <a:endParaRPr lang="en-US" sz="1150" dirty="0"/>
          </a:p>
        </p:txBody>
      </p:sp>
      <p:sp>
        <p:nvSpPr>
          <p:cNvPr id="9" name="Text 6"/>
          <p:cNvSpPr/>
          <p:nvPr/>
        </p:nvSpPr>
        <p:spPr>
          <a:xfrm>
            <a:off x="605358" y="2939728"/>
            <a:ext cx="2063353" cy="738783"/>
          </a:xfrm>
          <a:prstGeom prst="rect">
            <a:avLst/>
          </a:prstGeom>
          <a:noFill/>
          <a:ln/>
        </p:spPr>
        <p:txBody>
          <a:bodyPr wrap="square" lIns="0" tIns="0" rIns="0" bIns="0" rtlCol="0" anchor="t">
            <a:normAutofit/>
          </a:bodyPr>
          <a:lstStyle/>
          <a:p>
            <a:pPr marL="0" indent="0" algn="l">
              <a:lnSpc>
                <a:spcPct val="130000"/>
              </a:lnSpc>
              <a:buNone/>
            </a:pPr>
            <a:r>
              <a:rPr lang="en-US" sz="900" dirty="0">
                <a:solidFill>
                  <a:srgbClr val="746558"/>
                </a:solidFill>
                <a:latin typeface="Gelasio" pitchFamily="34" charset="0"/>
                <a:ea typeface="Gelasio" pitchFamily="34" charset="-122"/>
                <a:cs typeface="Gelasio" pitchFamily="34" charset="-120"/>
              </a:rPr>
              <a:t>Stock visibility from supplier to shelf is achieved with the help of RFID and IoT sensors, reducing out of stock situations.</a:t>
            </a:r>
            <a:endParaRPr lang="en-US" sz="900" dirty="0"/>
          </a:p>
        </p:txBody>
      </p:sp>
      <p:sp>
        <p:nvSpPr>
          <p:cNvPr id="10" name="Shape 7"/>
          <p:cNvSpPr/>
          <p:nvPr/>
        </p:nvSpPr>
        <p:spPr>
          <a:xfrm>
            <a:off x="2913831" y="2550244"/>
            <a:ext cx="2328267" cy="1260723"/>
          </a:xfrm>
          <a:prstGeom prst="roundRect">
            <a:avLst>
              <a:gd name="adj" fmla="val 1407"/>
            </a:avLst>
          </a:prstGeom>
          <a:solidFill>
            <a:srgbClr val="F9F6F0"/>
          </a:solidFill>
          <a:ln w="14288">
            <a:solidFill>
              <a:srgbClr val="D4CEC3"/>
            </a:solidFill>
            <a:prstDash val="solid"/>
          </a:ln>
        </p:spPr>
        <p:txBody>
          <a:bodyPr/>
          <a:lstStyle/>
          <a:p>
            <a:endParaRPr lang="en-GB"/>
          </a:p>
        </p:txBody>
      </p:sp>
      <p:sp>
        <p:nvSpPr>
          <p:cNvPr id="11" name="Text 8"/>
          <p:cNvSpPr/>
          <p:nvPr/>
        </p:nvSpPr>
        <p:spPr>
          <a:xfrm>
            <a:off x="3046288" y="2682701"/>
            <a:ext cx="1939528" cy="189458"/>
          </a:xfrm>
          <a:prstGeom prst="rect">
            <a:avLst/>
          </a:prstGeom>
          <a:noFill/>
          <a:ln/>
        </p:spPr>
        <p:txBody>
          <a:bodyPr wrap="none" lIns="0" tIns="0" rIns="0" bIns="0" rtlCol="0" anchor="t"/>
          <a:lstStyle/>
          <a:p>
            <a:pPr marL="0" indent="0" algn="l">
              <a:lnSpc>
                <a:spcPct val="104000"/>
              </a:lnSpc>
              <a:buNone/>
            </a:pPr>
            <a:r>
              <a:rPr lang="en-US" sz="1150" dirty="0">
                <a:solidFill>
                  <a:srgbClr val="000000"/>
                </a:solidFill>
                <a:latin typeface="Gelasio SemiBold" pitchFamily="34" charset="0"/>
                <a:ea typeface="Gelasio SemiBold" pitchFamily="34" charset="-122"/>
                <a:cs typeface="Gelasio SemiBold" pitchFamily="34" charset="-120"/>
              </a:rPr>
              <a:t>🤖</a:t>
            </a:r>
            <a:r>
              <a:rPr lang="en-US" sz="1150" dirty="0">
                <a:solidFill>
                  <a:srgbClr val="746558"/>
                </a:solidFill>
                <a:latin typeface="Gelasio SemiBold" pitchFamily="34" charset="0"/>
                <a:ea typeface="Gelasio SemiBold" pitchFamily="34" charset="-122"/>
                <a:cs typeface="Gelasio SemiBold" pitchFamily="34" charset="-120"/>
              </a:rPr>
              <a:t> AI Demand Forecasting</a:t>
            </a:r>
            <a:endParaRPr lang="en-US" sz="1150" dirty="0"/>
          </a:p>
        </p:txBody>
      </p:sp>
      <p:sp>
        <p:nvSpPr>
          <p:cNvPr id="12" name="Text 9"/>
          <p:cNvSpPr/>
          <p:nvPr/>
        </p:nvSpPr>
        <p:spPr>
          <a:xfrm>
            <a:off x="3046288" y="2939728"/>
            <a:ext cx="2063353" cy="738783"/>
          </a:xfrm>
          <a:prstGeom prst="rect">
            <a:avLst/>
          </a:prstGeom>
          <a:noFill/>
          <a:ln/>
        </p:spPr>
        <p:txBody>
          <a:bodyPr wrap="square" lIns="0" tIns="0" rIns="0" bIns="0" rtlCol="0" anchor="t">
            <a:normAutofit/>
          </a:bodyPr>
          <a:lstStyle/>
          <a:p>
            <a:pPr marL="0" indent="0" algn="l">
              <a:lnSpc>
                <a:spcPct val="130000"/>
              </a:lnSpc>
              <a:buNone/>
            </a:pPr>
            <a:r>
              <a:rPr lang="en-US" sz="900" dirty="0">
                <a:solidFill>
                  <a:srgbClr val="746558"/>
                </a:solidFill>
                <a:latin typeface="Gelasio" pitchFamily="34" charset="0"/>
                <a:ea typeface="Gelasio" pitchFamily="34" charset="-122"/>
                <a:cs typeface="Gelasio" pitchFamily="34" charset="-120"/>
              </a:rPr>
              <a:t>Machine learning algorithms predict demand patterns, seasonal variations, and consumer trends — reducing overstock by an estimated </a:t>
            </a:r>
            <a:r>
              <a:rPr lang="en-US" sz="900" b="1" dirty="0">
                <a:solidFill>
                  <a:srgbClr val="746558"/>
                </a:solidFill>
                <a:latin typeface="Gelasio" pitchFamily="34" charset="0"/>
                <a:ea typeface="Gelasio" pitchFamily="34" charset="-122"/>
                <a:cs typeface="Gelasio" pitchFamily="34" charset="-120"/>
              </a:rPr>
              <a:t>30%</a:t>
            </a:r>
            <a:r>
              <a:rPr lang="en-US" sz="900" dirty="0">
                <a:solidFill>
                  <a:srgbClr val="746558"/>
                </a:solidFill>
                <a:latin typeface="Gelasio" pitchFamily="34" charset="0"/>
                <a:ea typeface="Gelasio" pitchFamily="34" charset="-122"/>
                <a:cs typeface="Gelasio" pitchFamily="34" charset="-120"/>
              </a:rPr>
              <a:t>.</a:t>
            </a:r>
            <a:endParaRPr lang="en-US" sz="900" dirty="0"/>
          </a:p>
        </p:txBody>
      </p:sp>
      <p:sp>
        <p:nvSpPr>
          <p:cNvPr id="13" name="Shape 10"/>
          <p:cNvSpPr/>
          <p:nvPr/>
        </p:nvSpPr>
        <p:spPr>
          <a:xfrm>
            <a:off x="472901" y="3923630"/>
            <a:ext cx="4769197" cy="891332"/>
          </a:xfrm>
          <a:prstGeom prst="roundRect">
            <a:avLst>
              <a:gd name="adj" fmla="val 1990"/>
            </a:avLst>
          </a:prstGeom>
          <a:solidFill>
            <a:srgbClr val="F9F6F0"/>
          </a:solidFill>
          <a:ln w="14288">
            <a:solidFill>
              <a:srgbClr val="D4CEC3"/>
            </a:solidFill>
            <a:prstDash val="solid"/>
          </a:ln>
        </p:spPr>
        <p:txBody>
          <a:bodyPr/>
          <a:lstStyle/>
          <a:p>
            <a:endParaRPr lang="en-GB"/>
          </a:p>
        </p:txBody>
      </p:sp>
      <p:sp>
        <p:nvSpPr>
          <p:cNvPr id="14" name="Text 11"/>
          <p:cNvSpPr/>
          <p:nvPr/>
        </p:nvSpPr>
        <p:spPr>
          <a:xfrm>
            <a:off x="605358" y="4056087"/>
            <a:ext cx="1477863" cy="189458"/>
          </a:xfrm>
          <a:prstGeom prst="rect">
            <a:avLst/>
          </a:prstGeom>
          <a:noFill/>
          <a:ln/>
        </p:spPr>
        <p:txBody>
          <a:bodyPr wrap="none" lIns="0" tIns="0" rIns="0" bIns="0" rtlCol="0" anchor="t"/>
          <a:lstStyle/>
          <a:p>
            <a:pPr marL="0" indent="0" algn="l">
              <a:lnSpc>
                <a:spcPct val="104000"/>
              </a:lnSpc>
              <a:buNone/>
            </a:pPr>
            <a:r>
              <a:rPr lang="en-US" sz="1150" dirty="0">
                <a:solidFill>
                  <a:srgbClr val="000000"/>
                </a:solidFill>
                <a:latin typeface="Gelasio SemiBold" pitchFamily="34" charset="0"/>
                <a:ea typeface="Gelasio SemiBold" pitchFamily="34" charset="-122"/>
                <a:cs typeface="Gelasio SemiBold" pitchFamily="34" charset="-120"/>
              </a:rPr>
              <a:t>⚠️</a:t>
            </a:r>
            <a:r>
              <a:rPr lang="en-US" sz="1150" dirty="0">
                <a:solidFill>
                  <a:srgbClr val="746558"/>
                </a:solidFill>
                <a:latin typeface="Gelasio SemiBold" pitchFamily="34" charset="0"/>
                <a:ea typeface="Gelasio SemiBold" pitchFamily="34" charset="-122"/>
                <a:cs typeface="Gelasio SemiBold" pitchFamily="34" charset="-120"/>
              </a:rPr>
              <a:t> Limitations</a:t>
            </a:r>
            <a:endParaRPr lang="en-US" sz="1150" dirty="0"/>
          </a:p>
        </p:txBody>
      </p:sp>
      <p:sp>
        <p:nvSpPr>
          <p:cNvPr id="15" name="Text 12"/>
          <p:cNvSpPr/>
          <p:nvPr/>
        </p:nvSpPr>
        <p:spPr>
          <a:xfrm>
            <a:off x="605358" y="4313113"/>
            <a:ext cx="4504283" cy="369391"/>
          </a:xfrm>
          <a:prstGeom prst="rect">
            <a:avLst/>
          </a:prstGeom>
          <a:noFill/>
          <a:ln/>
        </p:spPr>
        <p:txBody>
          <a:bodyPr wrap="square" lIns="0" tIns="0" rIns="0" bIns="0" rtlCol="0" anchor="t">
            <a:normAutofit/>
          </a:bodyPr>
          <a:lstStyle/>
          <a:p>
            <a:pPr marL="0" indent="0" algn="l">
              <a:lnSpc>
                <a:spcPct val="130000"/>
              </a:lnSpc>
              <a:buNone/>
            </a:pPr>
            <a:r>
              <a:rPr lang="en-US" sz="900" dirty="0">
                <a:solidFill>
                  <a:srgbClr val="746558"/>
                </a:solidFill>
                <a:latin typeface="Gelasio" pitchFamily="34" charset="0"/>
                <a:ea typeface="Gelasio" pitchFamily="34" charset="-122"/>
                <a:cs typeface="Gelasio" pitchFamily="34" charset="-120"/>
              </a:rPr>
              <a:t>The challenges that remain are high implementation cost, cyber security issues with networked systems and integration complexity from suppliers.</a:t>
            </a:r>
            <a:endParaRPr lang="en-US" sz="9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3429000" cy="5143500"/>
          </a:xfrm>
          <a:prstGeom prst="rect">
            <a:avLst/>
          </a:prstGeom>
        </p:spPr>
      </p:pic>
      <p:sp>
        <p:nvSpPr>
          <p:cNvPr id="3" name="Shape 0"/>
          <p:cNvSpPr/>
          <p:nvPr/>
        </p:nvSpPr>
        <p:spPr>
          <a:xfrm>
            <a:off x="3746822" y="241622"/>
            <a:ext cx="912763" cy="130969"/>
          </a:xfrm>
          <a:prstGeom prst="roundRect">
            <a:avLst>
              <a:gd name="adj" fmla="val 7281"/>
            </a:avLst>
          </a:prstGeom>
          <a:solidFill>
            <a:srgbClr val="ECE6DF"/>
          </a:solidFill>
          <a:ln/>
        </p:spPr>
        <p:txBody>
          <a:bodyPr/>
          <a:lstStyle/>
          <a:p>
            <a:endParaRPr lang="en-GB"/>
          </a:p>
        </p:txBody>
      </p:sp>
      <p:sp>
        <p:nvSpPr>
          <p:cNvPr id="4" name="Text 1"/>
          <p:cNvSpPr/>
          <p:nvPr/>
        </p:nvSpPr>
        <p:spPr>
          <a:xfrm>
            <a:off x="3794447" y="265435"/>
            <a:ext cx="1274713" cy="83344"/>
          </a:xfrm>
          <a:prstGeom prst="rect">
            <a:avLst/>
          </a:prstGeom>
          <a:noFill/>
          <a:ln/>
        </p:spPr>
        <p:txBody>
          <a:bodyPr wrap="none" lIns="0" tIns="0" rIns="0" bIns="0" rtlCol="0" anchor="t"/>
          <a:lstStyle/>
          <a:p>
            <a:pPr marL="0" indent="0" algn="l">
              <a:lnSpc>
                <a:spcPct val="109000"/>
              </a:lnSpc>
              <a:buNone/>
            </a:pPr>
            <a:r>
              <a:rPr lang="en-US" sz="500" dirty="0">
                <a:solidFill>
                  <a:srgbClr val="746558"/>
                </a:solidFill>
                <a:latin typeface="Gelasio" pitchFamily="34" charset="0"/>
                <a:ea typeface="Gelasio" pitchFamily="34" charset="-122"/>
                <a:cs typeface="Gelasio" pitchFamily="34" charset="-120"/>
              </a:rPr>
              <a:t>SLIDE 6 — BI &amp; ANALYTICS</a:t>
            </a:r>
            <a:endParaRPr lang="en-US" sz="500" dirty="0"/>
          </a:p>
        </p:txBody>
      </p:sp>
      <p:sp>
        <p:nvSpPr>
          <p:cNvPr id="5" name="Text 2"/>
          <p:cNvSpPr/>
          <p:nvPr/>
        </p:nvSpPr>
        <p:spPr>
          <a:xfrm>
            <a:off x="3746822" y="392906"/>
            <a:ext cx="3685356" cy="248320"/>
          </a:xfrm>
          <a:prstGeom prst="rect">
            <a:avLst/>
          </a:prstGeom>
          <a:noFill/>
          <a:ln/>
        </p:spPr>
        <p:txBody>
          <a:bodyPr wrap="none" lIns="0" tIns="0" rIns="0" bIns="0" rtlCol="0" anchor="t"/>
          <a:lstStyle/>
          <a:p>
            <a:pPr marL="0" indent="0" algn="l">
              <a:lnSpc>
                <a:spcPct val="104000"/>
              </a:lnSpc>
              <a:buNone/>
            </a:pPr>
            <a:r>
              <a:rPr lang="en-US" sz="1600" dirty="0">
                <a:solidFill>
                  <a:srgbClr val="484237"/>
                </a:solidFill>
                <a:latin typeface="Gelasio SemiBold" pitchFamily="34" charset="0"/>
                <a:ea typeface="Gelasio SemiBold" pitchFamily="34" charset="-122"/>
                <a:cs typeface="Gelasio SemiBold" pitchFamily="34" charset="-120"/>
              </a:rPr>
              <a:t>Business Intelligence &amp; Analytics</a:t>
            </a:r>
            <a:endParaRPr lang="en-US" sz="1600" dirty="0"/>
          </a:p>
        </p:txBody>
      </p:sp>
      <p:sp>
        <p:nvSpPr>
          <p:cNvPr id="6" name="Text 3"/>
          <p:cNvSpPr/>
          <p:nvPr/>
        </p:nvSpPr>
        <p:spPr>
          <a:xfrm>
            <a:off x="3746822" y="763339"/>
            <a:ext cx="2442790" cy="521271"/>
          </a:xfrm>
          <a:prstGeom prst="rect">
            <a:avLst/>
          </a:prstGeom>
          <a:noFill/>
          <a:ln/>
        </p:spPr>
        <p:txBody>
          <a:bodyPr wrap="square" lIns="0" tIns="0" rIns="0" bIns="0" rtlCol="0" anchor="t">
            <a:noAutofit/>
          </a:bodyPr>
          <a:lstStyle/>
          <a:p>
            <a:pPr marL="0" indent="0" algn="l">
              <a:lnSpc>
                <a:spcPct val="109000"/>
              </a:lnSpc>
              <a:buNone/>
            </a:pPr>
            <a:r>
              <a:rPr lang="en-US" sz="1000" dirty="0">
                <a:solidFill>
                  <a:srgbClr val="746558"/>
                </a:solidFill>
                <a:latin typeface="Gelasio" pitchFamily="34" charset="0"/>
                <a:ea typeface="Gelasio" pitchFamily="34" charset="-122"/>
                <a:cs typeface="Gelasio" pitchFamily="34" charset="-120"/>
              </a:rPr>
              <a:t>As part of this, the company, Tesco, uses big data analytics and predictive modelling to convert raw transactional data into actionable strategic intelligence (Tarafdar, Beath and Ross, 2020; Gupta et al., 2021). It is powering pricing strategy, promotion plans and executive decision making across its BI systems.</a:t>
            </a:r>
            <a:endParaRPr lang="en-US" sz="1000" dirty="0"/>
          </a:p>
        </p:txBody>
      </p:sp>
      <p:sp>
        <p:nvSpPr>
          <p:cNvPr id="7" name="Text 4"/>
          <p:cNvSpPr/>
          <p:nvPr/>
        </p:nvSpPr>
        <p:spPr>
          <a:xfrm>
            <a:off x="3746822" y="2227334"/>
            <a:ext cx="1450479" cy="124123"/>
          </a:xfrm>
          <a:prstGeom prst="rect">
            <a:avLst/>
          </a:prstGeom>
          <a:noFill/>
          <a:ln/>
        </p:spPr>
        <p:txBody>
          <a:bodyPr wrap="none" lIns="0" tIns="0" rIns="0" bIns="0" rtlCol="0" anchor="t"/>
          <a:lstStyle/>
          <a:p>
            <a:pPr marL="0" indent="0" algn="l">
              <a:lnSpc>
                <a:spcPct val="104000"/>
              </a:lnSpc>
              <a:buNone/>
            </a:pPr>
            <a:r>
              <a:rPr lang="en-US" sz="1000" dirty="0">
                <a:solidFill>
                  <a:srgbClr val="484237"/>
                </a:solidFill>
                <a:latin typeface="Gelasio SemiBold" pitchFamily="34" charset="0"/>
                <a:ea typeface="Gelasio SemiBold" pitchFamily="34" charset="-122"/>
                <a:cs typeface="Gelasio SemiBold" pitchFamily="34" charset="-120"/>
              </a:rPr>
              <a:t>Strategic Benefits</a:t>
            </a:r>
            <a:endParaRPr lang="en-US" sz="1000" dirty="0"/>
          </a:p>
        </p:txBody>
      </p:sp>
      <p:sp>
        <p:nvSpPr>
          <p:cNvPr id="8" name="Text 5"/>
          <p:cNvSpPr/>
          <p:nvPr/>
        </p:nvSpPr>
        <p:spPr>
          <a:xfrm>
            <a:off x="3746822" y="2402356"/>
            <a:ext cx="2442790" cy="556840"/>
          </a:xfrm>
          <a:prstGeom prst="rect">
            <a:avLst/>
          </a:prstGeom>
          <a:noFill/>
          <a:ln/>
        </p:spPr>
        <p:txBody>
          <a:bodyPr wrap="square" lIns="0" tIns="0" rIns="0" bIns="0" rtlCol="0" anchor="t">
            <a:noAutofit/>
          </a:bodyPr>
          <a:lstStyle/>
          <a:p>
            <a:pPr marL="342900" indent="-342900" algn="l">
              <a:lnSpc>
                <a:spcPct val="109000"/>
              </a:lnSpc>
              <a:buSzPct val="100000"/>
              <a:buChar char="•"/>
            </a:pPr>
            <a:r>
              <a:rPr lang="en-US" sz="800" dirty="0">
                <a:solidFill>
                  <a:srgbClr val="746558"/>
                </a:solidFill>
                <a:latin typeface="Gelasio" pitchFamily="34" charset="0"/>
                <a:ea typeface="Gelasio" pitchFamily="34" charset="-122"/>
                <a:cs typeface="Gelasio" pitchFamily="34" charset="-120"/>
              </a:rPr>
              <a:t>Quick decisions — real-time dashboards minimise decision time </a:t>
            </a:r>
            <a:endParaRPr lang="en-US" sz="800" dirty="0"/>
          </a:p>
          <a:p>
            <a:pPr marL="342900" indent="-342900" algn="l">
              <a:lnSpc>
                <a:spcPct val="109000"/>
              </a:lnSpc>
              <a:buSzPct val="100000"/>
              <a:buChar char="•"/>
            </a:pPr>
            <a:r>
              <a:rPr lang="en-US" sz="800" dirty="0">
                <a:solidFill>
                  <a:srgbClr val="746558"/>
                </a:solidFill>
                <a:latin typeface="Gelasio" pitchFamily="34" charset="0"/>
                <a:ea typeface="Gelasio" pitchFamily="34" charset="-122"/>
                <a:cs typeface="Gelasio" pitchFamily="34" charset="-120"/>
              </a:rPr>
              <a:t> Predictive Analytics: uncovering market changes before rivals realize it — competitive advantage.</a:t>
            </a:r>
            <a:endParaRPr lang="en-US" sz="800" dirty="0"/>
          </a:p>
          <a:p>
            <a:pPr marL="342900" indent="-342900" algn="l">
              <a:lnSpc>
                <a:spcPct val="109000"/>
              </a:lnSpc>
              <a:buSzPct val="100000"/>
              <a:buChar char="•"/>
            </a:pPr>
            <a:r>
              <a:rPr lang="en-US" sz="800" dirty="0">
                <a:solidFill>
                  <a:srgbClr val="746558"/>
                </a:solidFill>
                <a:latin typeface="Gelasio" pitchFamily="34" charset="0"/>
                <a:ea typeface="Gelasio" pitchFamily="34" charset="-122"/>
                <a:cs typeface="Gelasio" pitchFamily="34" charset="-120"/>
              </a:rPr>
              <a:t>  Predictive analytics — machine learning models increase sales and demand accuracy:</a:t>
            </a:r>
            <a:endParaRPr lang="en-US" sz="800" dirty="0"/>
          </a:p>
        </p:txBody>
      </p:sp>
      <p:sp>
        <p:nvSpPr>
          <p:cNvPr id="9" name="Text 6"/>
          <p:cNvSpPr/>
          <p:nvPr/>
        </p:nvSpPr>
        <p:spPr>
          <a:xfrm>
            <a:off x="3746822" y="3465111"/>
            <a:ext cx="1450479" cy="124123"/>
          </a:xfrm>
          <a:prstGeom prst="rect">
            <a:avLst/>
          </a:prstGeom>
          <a:noFill/>
          <a:ln/>
        </p:spPr>
        <p:txBody>
          <a:bodyPr wrap="none" lIns="0" tIns="0" rIns="0" bIns="0" rtlCol="0" anchor="t"/>
          <a:lstStyle/>
          <a:p>
            <a:pPr marL="0" indent="0" algn="l">
              <a:lnSpc>
                <a:spcPct val="104000"/>
              </a:lnSpc>
              <a:buNone/>
            </a:pPr>
            <a:r>
              <a:rPr lang="en-US" sz="1000" dirty="0">
                <a:solidFill>
                  <a:srgbClr val="484237"/>
                </a:solidFill>
                <a:latin typeface="Gelasio SemiBold" pitchFamily="34" charset="0"/>
                <a:ea typeface="Gelasio SemiBold" pitchFamily="34" charset="-122"/>
                <a:cs typeface="Gelasio SemiBold" pitchFamily="34" charset="-120"/>
              </a:rPr>
              <a:t>Limitations</a:t>
            </a:r>
            <a:endParaRPr lang="en-US" sz="1000" dirty="0"/>
          </a:p>
        </p:txBody>
      </p:sp>
      <p:sp>
        <p:nvSpPr>
          <p:cNvPr id="10" name="Text 7"/>
          <p:cNvSpPr/>
          <p:nvPr/>
        </p:nvSpPr>
        <p:spPr>
          <a:xfrm>
            <a:off x="3746822" y="3707532"/>
            <a:ext cx="2442790" cy="452586"/>
          </a:xfrm>
          <a:prstGeom prst="rect">
            <a:avLst/>
          </a:prstGeom>
          <a:noFill/>
          <a:ln/>
        </p:spPr>
        <p:txBody>
          <a:bodyPr wrap="square" lIns="0" tIns="0" rIns="0" bIns="0" rtlCol="0" anchor="t">
            <a:noAutofit/>
          </a:bodyPr>
          <a:lstStyle/>
          <a:p>
            <a:pPr marL="342900" indent="-342900" algn="l">
              <a:lnSpc>
                <a:spcPct val="109000"/>
              </a:lnSpc>
              <a:buSzPct val="100000"/>
              <a:buChar char="•"/>
            </a:pPr>
            <a:r>
              <a:rPr lang="en-US" sz="800" dirty="0">
                <a:solidFill>
                  <a:srgbClr val="746558"/>
                </a:solidFill>
                <a:latin typeface="Gelasio" pitchFamily="34" charset="0"/>
                <a:ea typeface="Gelasio" pitchFamily="34" charset="-122"/>
                <a:cs typeface="Gelasio" pitchFamily="34" charset="-120"/>
              </a:rPr>
              <a:t>With so much data, there is the danger of misinterpreting the information without proper analysis. </a:t>
            </a:r>
            <a:endParaRPr lang="en-US" sz="800" dirty="0"/>
          </a:p>
          <a:p>
            <a:pPr marL="342900" indent="-342900" algn="l">
              <a:lnSpc>
                <a:spcPct val="109000"/>
              </a:lnSpc>
              <a:buSzPct val="100000"/>
              <a:buChar char="•"/>
            </a:pPr>
            <a:r>
              <a:rPr lang="en-US" sz="800" dirty="0">
                <a:solidFill>
                  <a:srgbClr val="746558"/>
                </a:solidFill>
                <a:latin typeface="Gelasio" pitchFamily="34" charset="0"/>
                <a:ea typeface="Gelasio" pitchFamily="34" charset="-122"/>
                <a:cs typeface="Gelasio" pitchFamily="34" charset="-120"/>
              </a:rPr>
              <a:t> Model accuracy is hampered by poor data quality</a:t>
            </a:r>
            <a:endParaRPr lang="en-US" sz="800" dirty="0"/>
          </a:p>
          <a:p>
            <a:pPr marL="342900" indent="-342900" algn="l">
              <a:lnSpc>
                <a:spcPct val="109000"/>
              </a:lnSpc>
              <a:buSzPct val="100000"/>
              <a:buChar char="•"/>
            </a:pPr>
            <a:r>
              <a:rPr lang="en-US" sz="800" dirty="0">
                <a:solidFill>
                  <a:srgbClr val="746558"/>
                </a:solidFill>
                <a:latin typeface="Gelasio" pitchFamily="34" charset="0"/>
                <a:ea typeface="Gelasio" pitchFamily="34" charset="-122"/>
                <a:cs typeface="Gelasio" pitchFamily="34" charset="-120"/>
              </a:rPr>
              <a:t>  Having data in centralised repositories exposes security risks.</a:t>
            </a:r>
            <a:endParaRPr lang="en-US" sz="800" dirty="0"/>
          </a:p>
        </p:txBody>
      </p:sp>
      <p:pic>
        <p:nvPicPr>
          <p:cNvPr id="11" name="Image 1" descr="preencoded.png"/>
          <p:cNvPicPr>
            <a:picLocks noChangeAspect="1"/>
          </p:cNvPicPr>
          <p:nvPr/>
        </p:nvPicPr>
        <p:blipFill>
          <a:blip r:embed="rId4"/>
          <a:stretch>
            <a:fillRect/>
          </a:stretch>
        </p:blipFill>
        <p:spPr>
          <a:xfrm>
            <a:off x="6388150" y="774799"/>
            <a:ext cx="2442790" cy="2442790"/>
          </a:xfrm>
          <a:prstGeom prst="rect">
            <a:avLst/>
          </a:prstGeom>
        </p:spPr>
      </p:pic>
      <p:sp>
        <p:nvSpPr>
          <p:cNvPr id="12" name="Text 8"/>
          <p:cNvSpPr/>
          <p:nvPr/>
        </p:nvSpPr>
        <p:spPr>
          <a:xfrm>
            <a:off x="6388150" y="3314477"/>
            <a:ext cx="2442790" cy="262235"/>
          </a:xfrm>
          <a:prstGeom prst="rect">
            <a:avLst/>
          </a:prstGeom>
          <a:noFill/>
          <a:ln/>
        </p:spPr>
        <p:txBody>
          <a:bodyPr wrap="none" lIns="0" tIns="0" rIns="0" bIns="0" rtlCol="0" anchor="t"/>
          <a:lstStyle/>
          <a:p>
            <a:pPr marL="0" indent="0" algn="ctr">
              <a:lnSpc>
                <a:spcPct val="83000"/>
              </a:lnSpc>
              <a:buNone/>
            </a:pPr>
            <a:r>
              <a:rPr lang="en-US" sz="2050" dirty="0">
                <a:solidFill>
                  <a:srgbClr val="746558"/>
                </a:solidFill>
                <a:latin typeface="Gelasio SemiBold" pitchFamily="34" charset="0"/>
                <a:ea typeface="Gelasio SemiBold" pitchFamily="34" charset="-122"/>
                <a:cs typeface="Gelasio SemiBold" pitchFamily="34" charset="-120"/>
              </a:rPr>
              <a:t>£68B</a:t>
            </a:r>
            <a:endParaRPr lang="en-US" sz="2050" dirty="0"/>
          </a:p>
        </p:txBody>
      </p:sp>
      <p:sp>
        <p:nvSpPr>
          <p:cNvPr id="13" name="Text 9"/>
          <p:cNvSpPr/>
          <p:nvPr/>
        </p:nvSpPr>
        <p:spPr>
          <a:xfrm>
            <a:off x="7112868" y="3654549"/>
            <a:ext cx="993279" cy="124123"/>
          </a:xfrm>
          <a:prstGeom prst="rect">
            <a:avLst/>
          </a:prstGeom>
          <a:noFill/>
          <a:ln/>
        </p:spPr>
        <p:txBody>
          <a:bodyPr wrap="none" lIns="0" tIns="0" rIns="0" bIns="0" rtlCol="0" anchor="t"/>
          <a:lstStyle/>
          <a:p>
            <a:pPr marL="0" indent="0" algn="ctr">
              <a:lnSpc>
                <a:spcPct val="104000"/>
              </a:lnSpc>
              <a:buNone/>
            </a:pPr>
            <a:r>
              <a:rPr lang="en-US" sz="750" dirty="0">
                <a:solidFill>
                  <a:srgbClr val="746558"/>
                </a:solidFill>
                <a:latin typeface="Gelasio SemiBold" pitchFamily="34" charset="0"/>
                <a:ea typeface="Gelasio SemiBold" pitchFamily="34" charset="-122"/>
                <a:cs typeface="Gelasio SemiBold" pitchFamily="34" charset="-120"/>
              </a:rPr>
              <a:t>Annual Revenue</a:t>
            </a:r>
            <a:endParaRPr lang="en-US" sz="750" dirty="0"/>
          </a:p>
        </p:txBody>
      </p:sp>
      <p:sp>
        <p:nvSpPr>
          <p:cNvPr id="14" name="Text 10"/>
          <p:cNvSpPr/>
          <p:nvPr/>
        </p:nvSpPr>
        <p:spPr>
          <a:xfrm>
            <a:off x="6388150" y="3829571"/>
            <a:ext cx="2442790" cy="104254"/>
          </a:xfrm>
          <a:prstGeom prst="rect">
            <a:avLst/>
          </a:prstGeom>
          <a:noFill/>
          <a:ln/>
        </p:spPr>
        <p:txBody>
          <a:bodyPr wrap="none" lIns="0" tIns="0" rIns="0" bIns="0" rtlCol="0" anchor="t"/>
          <a:lstStyle/>
          <a:p>
            <a:pPr marL="0" indent="0" algn="ctr">
              <a:lnSpc>
                <a:spcPct val="109000"/>
              </a:lnSpc>
              <a:buNone/>
            </a:pPr>
            <a:r>
              <a:rPr lang="en-US" sz="600" dirty="0">
                <a:solidFill>
                  <a:srgbClr val="746558"/>
                </a:solidFill>
                <a:latin typeface="Gelasio" pitchFamily="34" charset="0"/>
                <a:ea typeface="Gelasio" pitchFamily="34" charset="-122"/>
                <a:cs typeface="Gelasio" pitchFamily="34" charset="-120"/>
              </a:rPr>
              <a:t>Prices based on BI and commercial strategy</a:t>
            </a:r>
            <a:endParaRPr lang="en-US" sz="600" dirty="0"/>
          </a:p>
        </p:txBody>
      </p:sp>
      <p:sp>
        <p:nvSpPr>
          <p:cNvPr id="15" name="Text 11"/>
          <p:cNvSpPr/>
          <p:nvPr/>
        </p:nvSpPr>
        <p:spPr>
          <a:xfrm>
            <a:off x="6388150" y="4075286"/>
            <a:ext cx="2442790" cy="262235"/>
          </a:xfrm>
          <a:prstGeom prst="rect">
            <a:avLst/>
          </a:prstGeom>
          <a:noFill/>
          <a:ln/>
        </p:spPr>
        <p:txBody>
          <a:bodyPr wrap="none" lIns="0" tIns="0" rIns="0" bIns="0" rtlCol="0" anchor="t"/>
          <a:lstStyle/>
          <a:p>
            <a:pPr marL="0" indent="0" algn="ctr">
              <a:lnSpc>
                <a:spcPct val="83000"/>
              </a:lnSpc>
              <a:buNone/>
            </a:pPr>
            <a:r>
              <a:rPr lang="en-US" sz="2050" dirty="0">
                <a:solidFill>
                  <a:srgbClr val="746558"/>
                </a:solidFill>
                <a:latin typeface="Gelasio SemiBold" pitchFamily="34" charset="0"/>
                <a:ea typeface="Gelasio SemiBold" pitchFamily="34" charset="-122"/>
                <a:cs typeface="Gelasio SemiBold" pitchFamily="34" charset="-120"/>
              </a:rPr>
              <a:t>30%</a:t>
            </a:r>
            <a:endParaRPr lang="en-US" sz="2050" dirty="0"/>
          </a:p>
        </p:txBody>
      </p:sp>
      <p:sp>
        <p:nvSpPr>
          <p:cNvPr id="16" name="Text 12"/>
          <p:cNvSpPr/>
          <p:nvPr/>
        </p:nvSpPr>
        <p:spPr>
          <a:xfrm>
            <a:off x="7112868" y="4415358"/>
            <a:ext cx="993279" cy="124123"/>
          </a:xfrm>
          <a:prstGeom prst="rect">
            <a:avLst/>
          </a:prstGeom>
          <a:noFill/>
          <a:ln/>
        </p:spPr>
        <p:txBody>
          <a:bodyPr wrap="none" lIns="0" tIns="0" rIns="0" bIns="0" rtlCol="0" anchor="t"/>
          <a:lstStyle/>
          <a:p>
            <a:pPr marL="0" indent="0" algn="ctr">
              <a:lnSpc>
                <a:spcPct val="104000"/>
              </a:lnSpc>
              <a:buNone/>
            </a:pPr>
            <a:r>
              <a:rPr lang="en-US" sz="750" dirty="0">
                <a:solidFill>
                  <a:srgbClr val="746558"/>
                </a:solidFill>
                <a:latin typeface="Gelasio SemiBold" pitchFamily="34" charset="0"/>
                <a:ea typeface="Gelasio SemiBold" pitchFamily="34" charset="-122"/>
                <a:cs typeface="Gelasio SemiBold" pitchFamily="34" charset="-120"/>
              </a:rPr>
              <a:t>Waste Reduction</a:t>
            </a:r>
            <a:endParaRPr lang="en-US" sz="750" dirty="0"/>
          </a:p>
        </p:txBody>
      </p:sp>
      <p:sp>
        <p:nvSpPr>
          <p:cNvPr id="17" name="Text 13"/>
          <p:cNvSpPr/>
          <p:nvPr/>
        </p:nvSpPr>
        <p:spPr>
          <a:xfrm>
            <a:off x="6388150" y="4590380"/>
            <a:ext cx="2442790" cy="104254"/>
          </a:xfrm>
          <a:prstGeom prst="rect">
            <a:avLst/>
          </a:prstGeom>
          <a:noFill/>
          <a:ln/>
        </p:spPr>
        <p:txBody>
          <a:bodyPr wrap="none" lIns="0" tIns="0" rIns="0" bIns="0" rtlCol="0" anchor="t"/>
          <a:lstStyle/>
          <a:p>
            <a:pPr marL="0" indent="0" algn="ctr">
              <a:lnSpc>
                <a:spcPct val="109000"/>
              </a:lnSpc>
              <a:buNone/>
            </a:pPr>
            <a:r>
              <a:rPr lang="en-US" sz="600" dirty="0">
                <a:solidFill>
                  <a:srgbClr val="746558"/>
                </a:solidFill>
                <a:latin typeface="Gelasio" pitchFamily="34" charset="0"/>
                <a:ea typeface="Gelasio" pitchFamily="34" charset="-122"/>
                <a:cs typeface="Gelasio" pitchFamily="34" charset="-120"/>
              </a:rPr>
              <a:t>The result is achieved by predictive stock analytics.</a:t>
            </a:r>
            <a:endParaRPr lang="en-US" sz="600" dirty="0"/>
          </a:p>
        </p:txBody>
      </p:sp>
      <p:sp>
        <p:nvSpPr>
          <p:cNvPr id="18" name="Text 14"/>
          <p:cNvSpPr/>
          <p:nvPr/>
        </p:nvSpPr>
        <p:spPr>
          <a:xfrm>
            <a:off x="6388150" y="4751859"/>
            <a:ext cx="2755850" cy="104254"/>
          </a:xfrm>
          <a:prstGeom prst="rect">
            <a:avLst/>
          </a:prstGeom>
          <a:noFill/>
          <a:ln/>
        </p:spPr>
        <p:txBody>
          <a:bodyPr wrap="none" lIns="0" tIns="0" rIns="0" bIns="0" rtlCol="0" anchor="t"/>
          <a:lstStyle/>
          <a:p>
            <a:pPr marL="0" indent="0" algn="l">
              <a:lnSpc>
                <a:spcPct val="109000"/>
              </a:lnSpc>
              <a:buNone/>
            </a:pPr>
            <a:r>
              <a:rPr lang="en-US" sz="600" i="1" dirty="0">
                <a:solidFill>
                  <a:srgbClr val="746558"/>
                </a:solidFill>
                <a:latin typeface="Gelasio" pitchFamily="34" charset="0"/>
                <a:ea typeface="Gelasio" pitchFamily="34" charset="-122"/>
                <a:cs typeface="Gelasio" pitchFamily="34" charset="-120"/>
              </a:rPr>
              <a:t>(Gupta et al., 2021; Tarafdar, Beath and Ross, 2020)</a:t>
            </a:r>
            <a:endParaRPr lang="en-US" sz="6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5715000" y="0"/>
            <a:ext cx="3429000" cy="5143500"/>
          </a:xfrm>
          <a:prstGeom prst="rect">
            <a:avLst/>
          </a:prstGeom>
        </p:spPr>
      </p:pic>
      <p:sp>
        <p:nvSpPr>
          <p:cNvPr id="3" name="Shape 0"/>
          <p:cNvSpPr/>
          <p:nvPr/>
        </p:nvSpPr>
        <p:spPr>
          <a:xfrm>
            <a:off x="387623" y="293861"/>
            <a:ext cx="1030188" cy="168473"/>
          </a:xfrm>
          <a:prstGeom prst="roundRect">
            <a:avLst>
              <a:gd name="adj" fmla="val 6903"/>
            </a:avLst>
          </a:prstGeom>
          <a:solidFill>
            <a:srgbClr val="ECE6DF"/>
          </a:solidFill>
          <a:ln/>
        </p:spPr>
        <p:txBody>
          <a:bodyPr/>
          <a:lstStyle/>
          <a:p>
            <a:endParaRPr lang="en-GB"/>
          </a:p>
        </p:txBody>
      </p:sp>
      <p:sp>
        <p:nvSpPr>
          <p:cNvPr id="4" name="Text 1"/>
          <p:cNvSpPr/>
          <p:nvPr/>
        </p:nvSpPr>
        <p:spPr>
          <a:xfrm>
            <a:off x="445740" y="322883"/>
            <a:ext cx="1371154" cy="110430"/>
          </a:xfrm>
          <a:prstGeom prst="rect">
            <a:avLst/>
          </a:prstGeom>
          <a:noFill/>
          <a:ln/>
        </p:spPr>
        <p:txBody>
          <a:bodyPr wrap="none" lIns="0" tIns="0" rIns="0" bIns="0" rtlCol="0" anchor="t"/>
          <a:lstStyle/>
          <a:p>
            <a:pPr marL="0" indent="0" algn="l">
              <a:lnSpc>
                <a:spcPct val="119000"/>
              </a:lnSpc>
              <a:buNone/>
            </a:pPr>
            <a:r>
              <a:rPr lang="en-US" sz="600" dirty="0">
                <a:solidFill>
                  <a:srgbClr val="746558"/>
                </a:solidFill>
                <a:latin typeface="Gelasio" pitchFamily="34" charset="0"/>
                <a:ea typeface="Gelasio" pitchFamily="34" charset="-122"/>
                <a:cs typeface="Gelasio" pitchFamily="34" charset="-120"/>
              </a:rPr>
              <a:t>SLIDE 7 — COMPARISON</a:t>
            </a:r>
            <a:endParaRPr lang="en-US" sz="600" dirty="0"/>
          </a:p>
        </p:txBody>
      </p:sp>
      <p:sp>
        <p:nvSpPr>
          <p:cNvPr id="5" name="Text 2"/>
          <p:cNvSpPr/>
          <p:nvPr/>
        </p:nvSpPr>
        <p:spPr>
          <a:xfrm>
            <a:off x="387623" y="492547"/>
            <a:ext cx="5376193" cy="302865"/>
          </a:xfrm>
          <a:prstGeom prst="rect">
            <a:avLst/>
          </a:prstGeom>
          <a:noFill/>
          <a:ln/>
        </p:spPr>
        <p:txBody>
          <a:bodyPr wrap="none" lIns="0" tIns="0" rIns="0" bIns="0" rtlCol="0" anchor="t"/>
          <a:lstStyle/>
          <a:p>
            <a:pPr marL="0" indent="0" algn="l">
              <a:lnSpc>
                <a:spcPct val="104000"/>
              </a:lnSpc>
              <a:buNone/>
            </a:pPr>
            <a:r>
              <a:rPr lang="en-US" sz="1900" dirty="0">
                <a:solidFill>
                  <a:srgbClr val="484237"/>
                </a:solidFill>
                <a:latin typeface="Gelasio SemiBold" pitchFamily="34" charset="0"/>
                <a:ea typeface="Gelasio SemiBold" pitchFamily="34" charset="-122"/>
                <a:cs typeface="Gelasio SemiBold" pitchFamily="34" charset="-120"/>
              </a:rPr>
              <a:t>Comparative Analysis: CRM vs SCM vs BI</a:t>
            </a:r>
            <a:endParaRPr lang="en-US" sz="1900" dirty="0"/>
          </a:p>
        </p:txBody>
      </p:sp>
      <p:sp>
        <p:nvSpPr>
          <p:cNvPr id="6" name="Shape 3"/>
          <p:cNvSpPr/>
          <p:nvPr/>
        </p:nvSpPr>
        <p:spPr>
          <a:xfrm>
            <a:off x="387623" y="908968"/>
            <a:ext cx="4939754" cy="3224957"/>
          </a:xfrm>
          <a:prstGeom prst="roundRect">
            <a:avLst>
              <a:gd name="adj" fmla="val 451"/>
            </a:avLst>
          </a:prstGeom>
          <a:noFill/>
          <a:ln w="4763">
            <a:solidFill>
              <a:srgbClr val="000000">
                <a:alpha val="8000"/>
              </a:srgbClr>
            </a:solidFill>
            <a:prstDash val="solid"/>
          </a:ln>
        </p:spPr>
        <p:txBody>
          <a:bodyPr/>
          <a:lstStyle/>
          <a:p>
            <a:endParaRPr lang="en-GB"/>
          </a:p>
        </p:txBody>
      </p:sp>
      <p:sp>
        <p:nvSpPr>
          <p:cNvPr id="7" name="Text 4"/>
          <p:cNvSpPr/>
          <p:nvPr/>
        </p:nvSpPr>
        <p:spPr>
          <a:xfrm>
            <a:off x="489421" y="963885"/>
            <a:ext cx="1148432" cy="138038"/>
          </a:xfrm>
          <a:prstGeom prst="rect">
            <a:avLst/>
          </a:prstGeom>
          <a:noFill/>
          <a:ln/>
        </p:spPr>
        <p:txBody>
          <a:bodyPr wrap="none" lIns="0" tIns="0" rIns="0" bIns="0" rtlCol="0" anchor="t"/>
          <a:lstStyle/>
          <a:p>
            <a:pPr marL="0" indent="0" algn="l">
              <a:lnSpc>
                <a:spcPct val="119000"/>
              </a:lnSpc>
              <a:buNone/>
            </a:pPr>
            <a:r>
              <a:rPr lang="en-US" sz="750" b="1" dirty="0">
                <a:solidFill>
                  <a:srgbClr val="746558"/>
                </a:solidFill>
                <a:latin typeface="Gelasio" pitchFamily="34" charset="0"/>
                <a:ea typeface="Gelasio" pitchFamily="34" charset="-122"/>
                <a:cs typeface="Gelasio" pitchFamily="34" charset="-120"/>
              </a:rPr>
              <a:t>Dimension</a:t>
            </a:r>
            <a:endParaRPr lang="en-US" sz="750" dirty="0"/>
          </a:p>
        </p:txBody>
      </p:sp>
      <p:sp>
        <p:nvSpPr>
          <p:cNvPr id="8" name="Text 5"/>
          <p:cNvSpPr/>
          <p:nvPr/>
        </p:nvSpPr>
        <p:spPr>
          <a:xfrm>
            <a:off x="1379190" y="963885"/>
            <a:ext cx="1589782" cy="138038"/>
          </a:xfrm>
          <a:prstGeom prst="rect">
            <a:avLst/>
          </a:prstGeom>
          <a:noFill/>
          <a:ln/>
        </p:spPr>
        <p:txBody>
          <a:bodyPr wrap="none" lIns="0" tIns="0" rIns="0" bIns="0" rtlCol="0" anchor="t"/>
          <a:lstStyle/>
          <a:p>
            <a:pPr marL="0" indent="0" algn="l">
              <a:lnSpc>
                <a:spcPct val="119000"/>
              </a:lnSpc>
              <a:buNone/>
            </a:pPr>
            <a:r>
              <a:rPr lang="en-US" sz="750" b="1" dirty="0">
                <a:solidFill>
                  <a:srgbClr val="746558"/>
                </a:solidFill>
                <a:latin typeface="Gelasio" pitchFamily="34" charset="0"/>
                <a:ea typeface="Gelasio" pitchFamily="34" charset="-122"/>
                <a:cs typeface="Gelasio" pitchFamily="34" charset="-120"/>
              </a:rPr>
              <a:t>CRM (Clubcard)</a:t>
            </a:r>
            <a:endParaRPr lang="en-US" sz="750" dirty="0"/>
          </a:p>
        </p:txBody>
      </p:sp>
      <p:sp>
        <p:nvSpPr>
          <p:cNvPr id="9" name="Text 6"/>
          <p:cNvSpPr/>
          <p:nvPr/>
        </p:nvSpPr>
        <p:spPr>
          <a:xfrm>
            <a:off x="2710309" y="963885"/>
            <a:ext cx="1574527" cy="138038"/>
          </a:xfrm>
          <a:prstGeom prst="rect">
            <a:avLst/>
          </a:prstGeom>
          <a:noFill/>
          <a:ln/>
        </p:spPr>
        <p:txBody>
          <a:bodyPr wrap="none" lIns="0" tIns="0" rIns="0" bIns="0" rtlCol="0" anchor="t"/>
          <a:lstStyle/>
          <a:p>
            <a:pPr marL="0" indent="0" algn="l">
              <a:lnSpc>
                <a:spcPct val="119000"/>
              </a:lnSpc>
              <a:buNone/>
            </a:pPr>
            <a:r>
              <a:rPr lang="en-US" sz="750" b="1" dirty="0">
                <a:solidFill>
                  <a:srgbClr val="746558"/>
                </a:solidFill>
                <a:latin typeface="Gelasio" pitchFamily="34" charset="0"/>
                <a:ea typeface="Gelasio" pitchFamily="34" charset="-122"/>
                <a:cs typeface="Gelasio" pitchFamily="34" charset="-120"/>
              </a:rPr>
              <a:t>SCM (Supply Chain)</a:t>
            </a:r>
            <a:endParaRPr lang="en-US" sz="750" dirty="0"/>
          </a:p>
        </p:txBody>
      </p:sp>
      <p:sp>
        <p:nvSpPr>
          <p:cNvPr id="10" name="Text 7"/>
          <p:cNvSpPr/>
          <p:nvPr/>
        </p:nvSpPr>
        <p:spPr>
          <a:xfrm>
            <a:off x="4026173" y="963885"/>
            <a:ext cx="1656755" cy="138038"/>
          </a:xfrm>
          <a:prstGeom prst="rect">
            <a:avLst/>
          </a:prstGeom>
          <a:noFill/>
          <a:ln/>
        </p:spPr>
        <p:txBody>
          <a:bodyPr wrap="none" lIns="0" tIns="0" rIns="0" bIns="0" rtlCol="0" anchor="t"/>
          <a:lstStyle/>
          <a:p>
            <a:pPr marL="0" indent="0" algn="l">
              <a:lnSpc>
                <a:spcPct val="119000"/>
              </a:lnSpc>
              <a:buNone/>
            </a:pPr>
            <a:r>
              <a:rPr lang="en-US" sz="750" b="1" dirty="0">
                <a:solidFill>
                  <a:srgbClr val="746558"/>
                </a:solidFill>
                <a:latin typeface="Gelasio" pitchFamily="34" charset="0"/>
                <a:ea typeface="Gelasio" pitchFamily="34" charset="-122"/>
                <a:cs typeface="Gelasio" pitchFamily="34" charset="-120"/>
              </a:rPr>
              <a:t>BI &amp; Analytics</a:t>
            </a:r>
            <a:endParaRPr lang="en-US" sz="750" dirty="0"/>
          </a:p>
        </p:txBody>
      </p:sp>
      <p:sp>
        <p:nvSpPr>
          <p:cNvPr id="11" name="Text 8"/>
          <p:cNvSpPr/>
          <p:nvPr/>
        </p:nvSpPr>
        <p:spPr>
          <a:xfrm>
            <a:off x="489421" y="1206996"/>
            <a:ext cx="691232" cy="276076"/>
          </a:xfrm>
          <a:prstGeom prst="rect">
            <a:avLst/>
          </a:prstGeom>
          <a:noFill/>
          <a:ln/>
        </p:spPr>
        <p:txBody>
          <a:bodyPr wrap="square" lIns="0" tIns="0" rIns="0" bIns="0" rtlCol="0" anchor="t">
            <a:normAutofit/>
          </a:bodyPr>
          <a:lstStyle/>
          <a:p>
            <a:pPr marL="0" indent="0" algn="l">
              <a:lnSpc>
                <a:spcPct val="119000"/>
              </a:lnSpc>
              <a:buNone/>
            </a:pPr>
            <a:r>
              <a:rPr lang="en-US" sz="750" b="1" dirty="0">
                <a:solidFill>
                  <a:srgbClr val="746558"/>
                </a:solidFill>
                <a:latin typeface="Gelasio" pitchFamily="34" charset="0"/>
                <a:ea typeface="Gelasio" pitchFamily="34" charset="-122"/>
                <a:cs typeface="Gelasio" pitchFamily="34" charset="-120"/>
              </a:rPr>
              <a:t>Primary Purpose</a:t>
            </a:r>
            <a:endParaRPr lang="en-US" sz="750" dirty="0"/>
          </a:p>
        </p:txBody>
      </p:sp>
      <p:sp>
        <p:nvSpPr>
          <p:cNvPr id="12" name="Text 9"/>
          <p:cNvSpPr/>
          <p:nvPr/>
        </p:nvSpPr>
        <p:spPr>
          <a:xfrm>
            <a:off x="1379190" y="1206996"/>
            <a:ext cx="1132582" cy="276076"/>
          </a:xfrm>
          <a:prstGeom prst="rect">
            <a:avLst/>
          </a:prstGeom>
          <a:noFill/>
          <a:ln/>
        </p:spPr>
        <p:txBody>
          <a:bodyPr wrap="square" lIns="0" tIns="0" rIns="0" bIns="0" rtlCol="0" anchor="t">
            <a:normAutofit/>
          </a:bodyPr>
          <a:lstStyle/>
          <a:p>
            <a:pPr marL="0" indent="0" algn="l">
              <a:lnSpc>
                <a:spcPct val="119000"/>
              </a:lnSpc>
              <a:buNone/>
            </a:pPr>
            <a:r>
              <a:rPr lang="en-US" sz="750" dirty="0">
                <a:solidFill>
                  <a:srgbClr val="746558"/>
                </a:solidFill>
                <a:latin typeface="Gelasio" pitchFamily="34" charset="0"/>
                <a:ea typeface="Gelasio" pitchFamily="34" charset="-122"/>
                <a:cs typeface="Gelasio" pitchFamily="34" charset="-120"/>
              </a:rPr>
              <a:t>Customer loyalty &amp; personalisation</a:t>
            </a:r>
            <a:endParaRPr lang="en-US" sz="750" dirty="0"/>
          </a:p>
        </p:txBody>
      </p:sp>
      <p:sp>
        <p:nvSpPr>
          <p:cNvPr id="13" name="Text 10"/>
          <p:cNvSpPr/>
          <p:nvPr/>
        </p:nvSpPr>
        <p:spPr>
          <a:xfrm>
            <a:off x="2710309" y="1206996"/>
            <a:ext cx="1117327" cy="276076"/>
          </a:xfrm>
          <a:prstGeom prst="rect">
            <a:avLst/>
          </a:prstGeom>
          <a:noFill/>
          <a:ln/>
        </p:spPr>
        <p:txBody>
          <a:bodyPr wrap="square" lIns="0" tIns="0" rIns="0" bIns="0" rtlCol="0" anchor="t">
            <a:normAutofit/>
          </a:bodyPr>
          <a:lstStyle/>
          <a:p>
            <a:pPr marL="0" indent="0" algn="l">
              <a:lnSpc>
                <a:spcPct val="119000"/>
              </a:lnSpc>
              <a:buNone/>
            </a:pPr>
            <a:r>
              <a:rPr lang="en-US" sz="750" dirty="0">
                <a:solidFill>
                  <a:srgbClr val="746558"/>
                </a:solidFill>
                <a:latin typeface="Gelasio" pitchFamily="34" charset="0"/>
                <a:ea typeface="Gelasio" pitchFamily="34" charset="-122"/>
                <a:cs typeface="Gelasio" pitchFamily="34" charset="-120"/>
              </a:rPr>
              <a:t>Inventory &amp; logistics efficiency</a:t>
            </a:r>
            <a:endParaRPr lang="en-US" sz="750" dirty="0"/>
          </a:p>
        </p:txBody>
      </p:sp>
      <p:sp>
        <p:nvSpPr>
          <p:cNvPr id="14" name="Text 11"/>
          <p:cNvSpPr/>
          <p:nvPr/>
        </p:nvSpPr>
        <p:spPr>
          <a:xfrm>
            <a:off x="4026173" y="1206996"/>
            <a:ext cx="1656755" cy="138038"/>
          </a:xfrm>
          <a:prstGeom prst="rect">
            <a:avLst/>
          </a:prstGeom>
          <a:noFill/>
          <a:ln/>
        </p:spPr>
        <p:txBody>
          <a:bodyPr wrap="none" lIns="0" tIns="0" rIns="0" bIns="0" rtlCol="0" anchor="t"/>
          <a:lstStyle/>
          <a:p>
            <a:pPr marL="0" indent="0" algn="l">
              <a:lnSpc>
                <a:spcPct val="119000"/>
              </a:lnSpc>
              <a:buNone/>
            </a:pPr>
            <a:r>
              <a:rPr lang="en-US" sz="750" dirty="0">
                <a:solidFill>
                  <a:srgbClr val="746558"/>
                </a:solidFill>
                <a:latin typeface="Gelasio" pitchFamily="34" charset="0"/>
                <a:ea typeface="Gelasio" pitchFamily="34" charset="-122"/>
                <a:cs typeface="Gelasio" pitchFamily="34" charset="-120"/>
              </a:rPr>
              <a:t>Strategic data intelligence</a:t>
            </a:r>
            <a:endParaRPr lang="en-US" sz="750" dirty="0"/>
          </a:p>
        </p:txBody>
      </p:sp>
      <p:sp>
        <p:nvSpPr>
          <p:cNvPr id="15" name="Text 12"/>
          <p:cNvSpPr/>
          <p:nvPr/>
        </p:nvSpPr>
        <p:spPr>
          <a:xfrm>
            <a:off x="489421" y="1588145"/>
            <a:ext cx="691232" cy="276076"/>
          </a:xfrm>
          <a:prstGeom prst="rect">
            <a:avLst/>
          </a:prstGeom>
          <a:noFill/>
          <a:ln/>
        </p:spPr>
        <p:txBody>
          <a:bodyPr wrap="square" lIns="0" tIns="0" rIns="0" bIns="0" rtlCol="0" anchor="t">
            <a:normAutofit/>
          </a:bodyPr>
          <a:lstStyle/>
          <a:p>
            <a:pPr marL="0" indent="0" algn="l">
              <a:lnSpc>
                <a:spcPct val="119000"/>
              </a:lnSpc>
              <a:buNone/>
            </a:pPr>
            <a:r>
              <a:rPr lang="en-US" sz="750" b="1" dirty="0">
                <a:solidFill>
                  <a:srgbClr val="746558"/>
                </a:solidFill>
                <a:latin typeface="Gelasio" pitchFamily="34" charset="0"/>
                <a:ea typeface="Gelasio" pitchFamily="34" charset="-122"/>
                <a:cs typeface="Gelasio" pitchFamily="34" charset="-120"/>
              </a:rPr>
              <a:t>Key Functions</a:t>
            </a:r>
            <a:endParaRPr lang="en-US" sz="750" dirty="0"/>
          </a:p>
        </p:txBody>
      </p:sp>
      <p:sp>
        <p:nvSpPr>
          <p:cNvPr id="16" name="Text 13"/>
          <p:cNvSpPr/>
          <p:nvPr/>
        </p:nvSpPr>
        <p:spPr>
          <a:xfrm>
            <a:off x="1379190" y="1588145"/>
            <a:ext cx="1132582" cy="414114"/>
          </a:xfrm>
          <a:prstGeom prst="rect">
            <a:avLst/>
          </a:prstGeom>
          <a:noFill/>
          <a:ln/>
        </p:spPr>
        <p:txBody>
          <a:bodyPr wrap="square" lIns="0" tIns="0" rIns="0" bIns="0" rtlCol="0" anchor="t">
            <a:normAutofit/>
          </a:bodyPr>
          <a:lstStyle/>
          <a:p>
            <a:pPr marL="0" indent="0" algn="l">
              <a:lnSpc>
                <a:spcPct val="119000"/>
              </a:lnSpc>
              <a:buNone/>
            </a:pPr>
            <a:r>
              <a:rPr lang="en-US" sz="750" dirty="0">
                <a:solidFill>
                  <a:srgbClr val="746558"/>
                </a:solidFill>
                <a:latin typeface="Gelasio" pitchFamily="34" charset="0"/>
                <a:ea typeface="Gelasio" pitchFamily="34" charset="-122"/>
                <a:cs typeface="Gelasio" pitchFamily="34" charset="-120"/>
              </a:rPr>
              <a:t>Data Collection, AI Segmentation, and Targeted Promotions.</a:t>
            </a:r>
            <a:endParaRPr lang="en-US" sz="750" dirty="0"/>
          </a:p>
        </p:txBody>
      </p:sp>
      <p:sp>
        <p:nvSpPr>
          <p:cNvPr id="17" name="Text 14"/>
          <p:cNvSpPr/>
          <p:nvPr/>
        </p:nvSpPr>
        <p:spPr>
          <a:xfrm>
            <a:off x="2710309" y="1588145"/>
            <a:ext cx="1117327" cy="414114"/>
          </a:xfrm>
          <a:prstGeom prst="rect">
            <a:avLst/>
          </a:prstGeom>
          <a:noFill/>
          <a:ln/>
        </p:spPr>
        <p:txBody>
          <a:bodyPr wrap="square" lIns="0" tIns="0" rIns="0" bIns="0" rtlCol="0" anchor="t">
            <a:normAutofit/>
          </a:bodyPr>
          <a:lstStyle/>
          <a:p>
            <a:pPr marL="0" indent="0" algn="l">
              <a:lnSpc>
                <a:spcPct val="119000"/>
              </a:lnSpc>
              <a:buNone/>
            </a:pPr>
            <a:r>
              <a:rPr lang="en-US" sz="750" dirty="0">
                <a:solidFill>
                  <a:srgbClr val="746558"/>
                </a:solidFill>
                <a:latin typeface="Gelasio" pitchFamily="34" charset="0"/>
                <a:ea typeface="Gelasio" pitchFamily="34" charset="-122"/>
                <a:cs typeface="Gelasio" pitchFamily="34" charset="-120"/>
              </a:rPr>
              <a:t>Demand forecasting, warehouse automation, supplier coordination</a:t>
            </a:r>
            <a:endParaRPr lang="en-US" sz="750" dirty="0"/>
          </a:p>
        </p:txBody>
      </p:sp>
      <p:sp>
        <p:nvSpPr>
          <p:cNvPr id="18" name="Text 15"/>
          <p:cNvSpPr/>
          <p:nvPr/>
        </p:nvSpPr>
        <p:spPr>
          <a:xfrm>
            <a:off x="4026173" y="1588145"/>
            <a:ext cx="1199555" cy="414114"/>
          </a:xfrm>
          <a:prstGeom prst="rect">
            <a:avLst/>
          </a:prstGeom>
          <a:noFill/>
          <a:ln/>
        </p:spPr>
        <p:txBody>
          <a:bodyPr wrap="square" lIns="0" tIns="0" rIns="0" bIns="0" rtlCol="0" anchor="t">
            <a:normAutofit/>
          </a:bodyPr>
          <a:lstStyle/>
          <a:p>
            <a:pPr marL="0" indent="0" algn="l">
              <a:lnSpc>
                <a:spcPct val="119000"/>
              </a:lnSpc>
              <a:buNone/>
            </a:pPr>
            <a:r>
              <a:rPr lang="en-US" sz="750" dirty="0">
                <a:solidFill>
                  <a:srgbClr val="746558"/>
                </a:solidFill>
                <a:latin typeface="Gelasio" pitchFamily="34" charset="0"/>
                <a:ea typeface="Gelasio" pitchFamily="34" charset="-122"/>
                <a:cs typeface="Gelasio" pitchFamily="34" charset="-120"/>
              </a:rPr>
              <a:t>Predictive Analytics, Dashboards, Sales Forecasting</a:t>
            </a:r>
            <a:endParaRPr lang="en-US" sz="750" dirty="0"/>
          </a:p>
        </p:txBody>
      </p:sp>
      <p:sp>
        <p:nvSpPr>
          <p:cNvPr id="19" name="Text 16"/>
          <p:cNvSpPr/>
          <p:nvPr/>
        </p:nvSpPr>
        <p:spPr>
          <a:xfrm>
            <a:off x="489421" y="2107332"/>
            <a:ext cx="1148432" cy="138038"/>
          </a:xfrm>
          <a:prstGeom prst="rect">
            <a:avLst/>
          </a:prstGeom>
          <a:noFill/>
          <a:ln/>
        </p:spPr>
        <p:txBody>
          <a:bodyPr wrap="none" lIns="0" tIns="0" rIns="0" bIns="0" rtlCol="0" anchor="t"/>
          <a:lstStyle/>
          <a:p>
            <a:pPr marL="0" indent="0" algn="l">
              <a:lnSpc>
                <a:spcPct val="119000"/>
              </a:lnSpc>
              <a:buNone/>
            </a:pPr>
            <a:r>
              <a:rPr lang="en-US" sz="750" b="1" dirty="0">
                <a:solidFill>
                  <a:srgbClr val="746558"/>
                </a:solidFill>
                <a:latin typeface="Gelasio" pitchFamily="34" charset="0"/>
                <a:ea typeface="Gelasio" pitchFamily="34" charset="-122"/>
                <a:cs typeface="Gelasio" pitchFamily="34" charset="-120"/>
              </a:rPr>
              <a:t>Core Benefits</a:t>
            </a:r>
            <a:endParaRPr lang="en-US" sz="750" dirty="0"/>
          </a:p>
        </p:txBody>
      </p:sp>
      <p:sp>
        <p:nvSpPr>
          <p:cNvPr id="20" name="Text 17"/>
          <p:cNvSpPr/>
          <p:nvPr/>
        </p:nvSpPr>
        <p:spPr>
          <a:xfrm>
            <a:off x="1379190" y="2107332"/>
            <a:ext cx="1132582" cy="276076"/>
          </a:xfrm>
          <a:prstGeom prst="rect">
            <a:avLst/>
          </a:prstGeom>
          <a:noFill/>
          <a:ln/>
        </p:spPr>
        <p:txBody>
          <a:bodyPr wrap="square" lIns="0" tIns="0" rIns="0" bIns="0" rtlCol="0" anchor="t">
            <a:normAutofit/>
          </a:bodyPr>
          <a:lstStyle/>
          <a:p>
            <a:pPr marL="0" indent="0" algn="l">
              <a:lnSpc>
                <a:spcPct val="119000"/>
              </a:lnSpc>
              <a:buNone/>
            </a:pPr>
            <a:r>
              <a:rPr lang="en-US" sz="750" dirty="0">
                <a:solidFill>
                  <a:srgbClr val="746558"/>
                </a:solidFill>
                <a:latin typeface="Gelasio" pitchFamily="34" charset="0"/>
                <a:ea typeface="Gelasio" pitchFamily="34" charset="-122"/>
                <a:cs typeface="Gelasio" pitchFamily="34" charset="-120"/>
              </a:rPr>
              <a:t>Retention, personalised UX, revenue uplift</a:t>
            </a:r>
            <a:endParaRPr lang="en-US" sz="750" dirty="0"/>
          </a:p>
        </p:txBody>
      </p:sp>
      <p:sp>
        <p:nvSpPr>
          <p:cNvPr id="21" name="Text 18"/>
          <p:cNvSpPr/>
          <p:nvPr/>
        </p:nvSpPr>
        <p:spPr>
          <a:xfrm>
            <a:off x="2710309" y="2107332"/>
            <a:ext cx="1117327" cy="414114"/>
          </a:xfrm>
          <a:prstGeom prst="rect">
            <a:avLst/>
          </a:prstGeom>
          <a:noFill/>
          <a:ln/>
        </p:spPr>
        <p:txBody>
          <a:bodyPr wrap="square" lIns="0" tIns="0" rIns="0" bIns="0" rtlCol="0" anchor="t">
            <a:normAutofit/>
          </a:bodyPr>
          <a:lstStyle/>
          <a:p>
            <a:pPr marL="0" indent="0" algn="l">
              <a:lnSpc>
                <a:spcPct val="119000"/>
              </a:lnSpc>
              <a:buNone/>
            </a:pPr>
            <a:r>
              <a:rPr lang="en-US" sz="750" dirty="0">
                <a:solidFill>
                  <a:srgbClr val="746558"/>
                </a:solidFill>
                <a:latin typeface="Gelasio" pitchFamily="34" charset="0"/>
                <a:ea typeface="Gelasio" pitchFamily="34" charset="-122"/>
                <a:cs typeface="Gelasio" pitchFamily="34" charset="-120"/>
              </a:rPr>
              <a:t>There is a focus on cost reduction, stock availability, agility.</a:t>
            </a:r>
            <a:endParaRPr lang="en-US" sz="750" dirty="0"/>
          </a:p>
        </p:txBody>
      </p:sp>
      <p:sp>
        <p:nvSpPr>
          <p:cNvPr id="22" name="Text 19"/>
          <p:cNvSpPr/>
          <p:nvPr/>
        </p:nvSpPr>
        <p:spPr>
          <a:xfrm>
            <a:off x="4026173" y="2107332"/>
            <a:ext cx="1199555" cy="414114"/>
          </a:xfrm>
          <a:prstGeom prst="rect">
            <a:avLst/>
          </a:prstGeom>
          <a:noFill/>
          <a:ln/>
        </p:spPr>
        <p:txBody>
          <a:bodyPr wrap="square" lIns="0" tIns="0" rIns="0" bIns="0" rtlCol="0" anchor="t">
            <a:normAutofit/>
          </a:bodyPr>
          <a:lstStyle/>
          <a:p>
            <a:pPr marL="0" indent="0" algn="l">
              <a:lnSpc>
                <a:spcPct val="119000"/>
              </a:lnSpc>
              <a:buNone/>
            </a:pPr>
            <a:r>
              <a:rPr lang="en-US" sz="750" dirty="0">
                <a:solidFill>
                  <a:srgbClr val="746558"/>
                </a:solidFill>
                <a:latin typeface="Gelasio" pitchFamily="34" charset="0"/>
                <a:ea typeface="Gelasio" pitchFamily="34" charset="-122"/>
                <a:cs typeface="Gelasio" pitchFamily="34" charset="-120"/>
              </a:rPr>
              <a:t>Accelerate decision-making and gain competitive foresight.</a:t>
            </a:r>
            <a:endParaRPr lang="en-US" sz="750" dirty="0"/>
          </a:p>
        </p:txBody>
      </p:sp>
      <p:sp>
        <p:nvSpPr>
          <p:cNvPr id="23" name="Text 20"/>
          <p:cNvSpPr/>
          <p:nvPr/>
        </p:nvSpPr>
        <p:spPr>
          <a:xfrm>
            <a:off x="489421" y="2626519"/>
            <a:ext cx="691232" cy="276076"/>
          </a:xfrm>
          <a:prstGeom prst="rect">
            <a:avLst/>
          </a:prstGeom>
          <a:noFill/>
          <a:ln/>
        </p:spPr>
        <p:txBody>
          <a:bodyPr wrap="square" lIns="0" tIns="0" rIns="0" bIns="0" rtlCol="0" anchor="t">
            <a:normAutofit/>
          </a:bodyPr>
          <a:lstStyle/>
          <a:p>
            <a:pPr marL="0" indent="0" algn="l">
              <a:lnSpc>
                <a:spcPct val="119000"/>
              </a:lnSpc>
              <a:buNone/>
            </a:pPr>
            <a:r>
              <a:rPr lang="en-US" sz="750" b="1" dirty="0">
                <a:solidFill>
                  <a:srgbClr val="746558"/>
                </a:solidFill>
                <a:latin typeface="Gelasio" pitchFamily="34" charset="0"/>
                <a:ea typeface="Gelasio" pitchFamily="34" charset="-122"/>
                <a:cs typeface="Gelasio" pitchFamily="34" charset="-120"/>
              </a:rPr>
              <a:t>Key Limitations</a:t>
            </a:r>
            <a:endParaRPr lang="en-US" sz="750" dirty="0"/>
          </a:p>
        </p:txBody>
      </p:sp>
      <p:sp>
        <p:nvSpPr>
          <p:cNvPr id="24" name="Text 21"/>
          <p:cNvSpPr/>
          <p:nvPr/>
        </p:nvSpPr>
        <p:spPr>
          <a:xfrm>
            <a:off x="1379190" y="2626519"/>
            <a:ext cx="1132582" cy="552152"/>
          </a:xfrm>
          <a:prstGeom prst="rect">
            <a:avLst/>
          </a:prstGeom>
          <a:noFill/>
          <a:ln/>
        </p:spPr>
        <p:txBody>
          <a:bodyPr wrap="square" lIns="0" tIns="0" rIns="0" bIns="0" rtlCol="0" anchor="t">
            <a:normAutofit/>
          </a:bodyPr>
          <a:lstStyle/>
          <a:p>
            <a:pPr marL="0" indent="0" algn="l">
              <a:lnSpc>
                <a:spcPct val="119000"/>
              </a:lnSpc>
              <a:buNone/>
            </a:pPr>
            <a:r>
              <a:rPr lang="en-US" sz="750" dirty="0">
                <a:solidFill>
                  <a:srgbClr val="746558"/>
                </a:solidFill>
                <a:latin typeface="Gelasio" pitchFamily="34" charset="0"/>
                <a:ea typeface="Gelasio" pitchFamily="34" charset="-122"/>
                <a:cs typeface="Gelasio" pitchFamily="34" charset="-120"/>
              </a:rPr>
              <a:t>Data security threat and GDPR liability. Data security risk, GDPR exposure.</a:t>
            </a:r>
            <a:endParaRPr lang="en-US" sz="750" dirty="0"/>
          </a:p>
        </p:txBody>
      </p:sp>
      <p:sp>
        <p:nvSpPr>
          <p:cNvPr id="25" name="Text 22"/>
          <p:cNvSpPr/>
          <p:nvPr/>
        </p:nvSpPr>
        <p:spPr>
          <a:xfrm>
            <a:off x="2710309" y="2626519"/>
            <a:ext cx="1117327" cy="276076"/>
          </a:xfrm>
          <a:prstGeom prst="rect">
            <a:avLst/>
          </a:prstGeom>
          <a:noFill/>
          <a:ln/>
        </p:spPr>
        <p:txBody>
          <a:bodyPr wrap="square" lIns="0" tIns="0" rIns="0" bIns="0" rtlCol="0" anchor="t">
            <a:normAutofit/>
          </a:bodyPr>
          <a:lstStyle/>
          <a:p>
            <a:pPr marL="0" indent="0" algn="l">
              <a:lnSpc>
                <a:spcPct val="119000"/>
              </a:lnSpc>
              <a:buNone/>
            </a:pPr>
            <a:r>
              <a:rPr lang="en-US" sz="750" dirty="0">
                <a:solidFill>
                  <a:srgbClr val="746558"/>
                </a:solidFill>
                <a:latin typeface="Gelasio" pitchFamily="34" charset="0"/>
                <a:ea typeface="Gelasio" pitchFamily="34" charset="-122"/>
                <a:cs typeface="Gelasio" pitchFamily="34" charset="-120"/>
              </a:rPr>
              <a:t>The high cost and risk of cybersecurity.</a:t>
            </a:r>
            <a:endParaRPr lang="en-US" sz="750" dirty="0"/>
          </a:p>
        </p:txBody>
      </p:sp>
      <p:sp>
        <p:nvSpPr>
          <p:cNvPr id="26" name="Text 23"/>
          <p:cNvSpPr/>
          <p:nvPr/>
        </p:nvSpPr>
        <p:spPr>
          <a:xfrm>
            <a:off x="4026173" y="2626519"/>
            <a:ext cx="1199555" cy="276076"/>
          </a:xfrm>
          <a:prstGeom prst="rect">
            <a:avLst/>
          </a:prstGeom>
          <a:noFill/>
          <a:ln/>
        </p:spPr>
        <p:txBody>
          <a:bodyPr wrap="square" lIns="0" tIns="0" rIns="0" bIns="0" rtlCol="0" anchor="t">
            <a:normAutofit/>
          </a:bodyPr>
          <a:lstStyle/>
          <a:p>
            <a:pPr marL="0" indent="0" algn="l">
              <a:lnSpc>
                <a:spcPct val="119000"/>
              </a:lnSpc>
              <a:buNone/>
            </a:pPr>
            <a:r>
              <a:rPr lang="en-US" sz="750" dirty="0">
                <a:solidFill>
                  <a:srgbClr val="746558"/>
                </a:solidFill>
                <a:latin typeface="Gelasio" pitchFamily="34" charset="0"/>
                <a:ea typeface="Gelasio" pitchFamily="34" charset="-122"/>
                <a:cs typeface="Gelasio" pitchFamily="34" charset="-120"/>
              </a:rPr>
              <a:t>Data quality, analyst dependency</a:t>
            </a:r>
            <a:endParaRPr lang="en-US" sz="750" dirty="0"/>
          </a:p>
        </p:txBody>
      </p:sp>
      <p:sp>
        <p:nvSpPr>
          <p:cNvPr id="27" name="Text 24"/>
          <p:cNvSpPr/>
          <p:nvPr/>
        </p:nvSpPr>
        <p:spPr>
          <a:xfrm>
            <a:off x="489421" y="3283744"/>
            <a:ext cx="1148432" cy="138038"/>
          </a:xfrm>
          <a:prstGeom prst="rect">
            <a:avLst/>
          </a:prstGeom>
          <a:noFill/>
          <a:ln/>
        </p:spPr>
        <p:txBody>
          <a:bodyPr wrap="none" lIns="0" tIns="0" rIns="0" bIns="0" rtlCol="0" anchor="t"/>
          <a:lstStyle/>
          <a:p>
            <a:pPr marL="0" indent="0" algn="l">
              <a:lnSpc>
                <a:spcPct val="119000"/>
              </a:lnSpc>
              <a:buNone/>
            </a:pPr>
            <a:r>
              <a:rPr lang="en-US" sz="750" b="1" dirty="0">
                <a:solidFill>
                  <a:srgbClr val="746558"/>
                </a:solidFill>
                <a:latin typeface="Gelasio" pitchFamily="34" charset="0"/>
                <a:ea typeface="Gelasio" pitchFamily="34" charset="-122"/>
                <a:cs typeface="Gelasio" pitchFamily="34" charset="-120"/>
              </a:rPr>
              <a:t>Ethical Risks</a:t>
            </a:r>
            <a:endParaRPr lang="en-US" sz="750" dirty="0"/>
          </a:p>
        </p:txBody>
      </p:sp>
      <p:sp>
        <p:nvSpPr>
          <p:cNvPr id="28" name="Text 25"/>
          <p:cNvSpPr/>
          <p:nvPr/>
        </p:nvSpPr>
        <p:spPr>
          <a:xfrm>
            <a:off x="1379190" y="3283744"/>
            <a:ext cx="1132582" cy="414114"/>
          </a:xfrm>
          <a:prstGeom prst="rect">
            <a:avLst/>
          </a:prstGeom>
          <a:noFill/>
          <a:ln/>
        </p:spPr>
        <p:txBody>
          <a:bodyPr wrap="square" lIns="0" tIns="0" rIns="0" bIns="0" rtlCol="0" anchor="t">
            <a:normAutofit/>
          </a:bodyPr>
          <a:lstStyle/>
          <a:p>
            <a:pPr marL="0" indent="0" algn="l">
              <a:lnSpc>
                <a:spcPct val="119000"/>
              </a:lnSpc>
              <a:buNone/>
            </a:pPr>
            <a:r>
              <a:rPr lang="en-US" sz="750" dirty="0">
                <a:solidFill>
                  <a:srgbClr val="746558"/>
                </a:solidFill>
                <a:latin typeface="Gelasio" pitchFamily="34" charset="0"/>
                <a:ea typeface="Gelasio" pitchFamily="34" charset="-122"/>
                <a:cs typeface="Gelasio" pitchFamily="34" charset="-120"/>
              </a:rPr>
              <a:t>Data collected and used in profiling, consent and algorithmic bias.</a:t>
            </a:r>
            <a:endParaRPr lang="en-US" sz="750" dirty="0"/>
          </a:p>
        </p:txBody>
      </p:sp>
      <p:sp>
        <p:nvSpPr>
          <p:cNvPr id="29" name="Text 26"/>
          <p:cNvSpPr/>
          <p:nvPr/>
        </p:nvSpPr>
        <p:spPr>
          <a:xfrm>
            <a:off x="2710309" y="3283744"/>
            <a:ext cx="1117327" cy="276076"/>
          </a:xfrm>
          <a:prstGeom prst="rect">
            <a:avLst/>
          </a:prstGeom>
          <a:noFill/>
          <a:ln/>
        </p:spPr>
        <p:txBody>
          <a:bodyPr wrap="square" lIns="0" tIns="0" rIns="0" bIns="0" rtlCol="0" anchor="t">
            <a:normAutofit/>
          </a:bodyPr>
          <a:lstStyle/>
          <a:p>
            <a:pPr marL="0" indent="0" algn="l">
              <a:lnSpc>
                <a:spcPct val="119000"/>
              </a:lnSpc>
              <a:buNone/>
            </a:pPr>
            <a:r>
              <a:rPr lang="en-US" sz="750" dirty="0">
                <a:solidFill>
                  <a:srgbClr val="746558"/>
                </a:solidFill>
                <a:latin typeface="Gelasio" pitchFamily="34" charset="0"/>
                <a:ea typeface="Gelasio" pitchFamily="34" charset="-122"/>
                <a:cs typeface="Gelasio" pitchFamily="34" charset="-120"/>
              </a:rPr>
              <a:t>Supplier monitoring, AI bias</a:t>
            </a:r>
            <a:endParaRPr lang="en-US" sz="750" dirty="0"/>
          </a:p>
        </p:txBody>
      </p:sp>
      <p:sp>
        <p:nvSpPr>
          <p:cNvPr id="30" name="Text 27"/>
          <p:cNvSpPr/>
          <p:nvPr/>
        </p:nvSpPr>
        <p:spPr>
          <a:xfrm>
            <a:off x="4026173" y="3283744"/>
            <a:ext cx="1656755" cy="138038"/>
          </a:xfrm>
          <a:prstGeom prst="rect">
            <a:avLst/>
          </a:prstGeom>
          <a:noFill/>
          <a:ln/>
        </p:spPr>
        <p:txBody>
          <a:bodyPr wrap="none" lIns="0" tIns="0" rIns="0" bIns="0" rtlCol="0" anchor="t"/>
          <a:lstStyle/>
          <a:p>
            <a:pPr marL="0" indent="0" algn="l">
              <a:lnSpc>
                <a:spcPct val="119000"/>
              </a:lnSpc>
              <a:buNone/>
            </a:pPr>
            <a:r>
              <a:rPr lang="en-US" sz="750" dirty="0">
                <a:solidFill>
                  <a:srgbClr val="746558"/>
                </a:solidFill>
                <a:latin typeface="Gelasio" pitchFamily="34" charset="0"/>
                <a:ea typeface="Gelasio" pitchFamily="34" charset="-122"/>
                <a:cs typeface="Gelasio" pitchFamily="34" charset="-120"/>
              </a:rPr>
              <a:t>Surveillance, data misuse</a:t>
            </a:r>
            <a:endParaRPr lang="en-US" sz="750" dirty="0"/>
          </a:p>
        </p:txBody>
      </p:sp>
      <p:sp>
        <p:nvSpPr>
          <p:cNvPr id="31" name="Text 28"/>
          <p:cNvSpPr/>
          <p:nvPr/>
        </p:nvSpPr>
        <p:spPr>
          <a:xfrm>
            <a:off x="489421" y="3802931"/>
            <a:ext cx="691232" cy="276076"/>
          </a:xfrm>
          <a:prstGeom prst="rect">
            <a:avLst/>
          </a:prstGeom>
          <a:noFill/>
          <a:ln/>
        </p:spPr>
        <p:txBody>
          <a:bodyPr wrap="square" lIns="0" tIns="0" rIns="0" bIns="0" rtlCol="0" anchor="t">
            <a:normAutofit/>
          </a:bodyPr>
          <a:lstStyle/>
          <a:p>
            <a:pPr marL="0" indent="0" algn="l">
              <a:lnSpc>
                <a:spcPct val="119000"/>
              </a:lnSpc>
              <a:buNone/>
            </a:pPr>
            <a:r>
              <a:rPr lang="en-US" sz="750" b="1" dirty="0">
                <a:solidFill>
                  <a:srgbClr val="746558"/>
                </a:solidFill>
                <a:latin typeface="Gelasio" pitchFamily="34" charset="0"/>
                <a:ea typeface="Gelasio" pitchFamily="34" charset="-122"/>
                <a:cs typeface="Gelasio" pitchFamily="34" charset="-120"/>
              </a:rPr>
              <a:t>Strategic Value</a:t>
            </a:r>
            <a:endParaRPr lang="en-US" sz="750" dirty="0"/>
          </a:p>
        </p:txBody>
      </p:sp>
      <p:sp>
        <p:nvSpPr>
          <p:cNvPr id="32" name="Text 29"/>
          <p:cNvSpPr/>
          <p:nvPr/>
        </p:nvSpPr>
        <p:spPr>
          <a:xfrm>
            <a:off x="1379190" y="3802931"/>
            <a:ext cx="1132582" cy="276076"/>
          </a:xfrm>
          <a:prstGeom prst="rect">
            <a:avLst/>
          </a:prstGeom>
          <a:noFill/>
          <a:ln/>
        </p:spPr>
        <p:txBody>
          <a:bodyPr wrap="square" lIns="0" tIns="0" rIns="0" bIns="0" rtlCol="0" anchor="t">
            <a:normAutofit/>
          </a:bodyPr>
          <a:lstStyle/>
          <a:p>
            <a:pPr marL="0" indent="0" algn="l">
              <a:lnSpc>
                <a:spcPct val="119000"/>
              </a:lnSpc>
              <a:buNone/>
            </a:pPr>
            <a:r>
              <a:rPr lang="en-US" sz="750" dirty="0">
                <a:solidFill>
                  <a:srgbClr val="746558"/>
                </a:solidFill>
                <a:latin typeface="Gelasio" pitchFamily="34" charset="0"/>
                <a:ea typeface="Gelasio" pitchFamily="34" charset="-122"/>
                <a:cs typeface="Gelasio" pitchFamily="34" charset="-120"/>
              </a:rPr>
              <a:t>High — direct revenue impact</a:t>
            </a:r>
            <a:endParaRPr lang="en-US" sz="750" dirty="0"/>
          </a:p>
        </p:txBody>
      </p:sp>
      <p:sp>
        <p:nvSpPr>
          <p:cNvPr id="33" name="Text 30"/>
          <p:cNvSpPr/>
          <p:nvPr/>
        </p:nvSpPr>
        <p:spPr>
          <a:xfrm>
            <a:off x="2710309" y="3802931"/>
            <a:ext cx="1117327" cy="276076"/>
          </a:xfrm>
          <a:prstGeom prst="rect">
            <a:avLst/>
          </a:prstGeom>
          <a:noFill/>
          <a:ln/>
        </p:spPr>
        <p:txBody>
          <a:bodyPr wrap="square" lIns="0" tIns="0" rIns="0" bIns="0" rtlCol="0" anchor="t">
            <a:normAutofit/>
          </a:bodyPr>
          <a:lstStyle/>
          <a:p>
            <a:pPr marL="0" indent="0" algn="l">
              <a:lnSpc>
                <a:spcPct val="119000"/>
              </a:lnSpc>
              <a:buNone/>
            </a:pPr>
            <a:r>
              <a:rPr lang="en-US" sz="750" dirty="0">
                <a:solidFill>
                  <a:srgbClr val="746558"/>
                </a:solidFill>
                <a:latin typeface="Gelasio" pitchFamily="34" charset="0"/>
                <a:ea typeface="Gelasio" pitchFamily="34" charset="-122"/>
                <a:cs typeface="Gelasio" pitchFamily="34" charset="-120"/>
              </a:rPr>
              <a:t>High — operational backbone</a:t>
            </a:r>
            <a:endParaRPr lang="en-US" sz="750" dirty="0"/>
          </a:p>
        </p:txBody>
      </p:sp>
      <p:sp>
        <p:nvSpPr>
          <p:cNvPr id="34" name="Text 31"/>
          <p:cNvSpPr/>
          <p:nvPr/>
        </p:nvSpPr>
        <p:spPr>
          <a:xfrm>
            <a:off x="4026173" y="3802931"/>
            <a:ext cx="1199555" cy="276076"/>
          </a:xfrm>
          <a:prstGeom prst="rect">
            <a:avLst/>
          </a:prstGeom>
          <a:noFill/>
          <a:ln/>
        </p:spPr>
        <p:txBody>
          <a:bodyPr wrap="square" lIns="0" tIns="0" rIns="0" bIns="0" rtlCol="0" anchor="t">
            <a:normAutofit/>
          </a:bodyPr>
          <a:lstStyle/>
          <a:p>
            <a:pPr marL="0" indent="0" algn="l">
              <a:lnSpc>
                <a:spcPct val="119000"/>
              </a:lnSpc>
              <a:buNone/>
            </a:pPr>
            <a:r>
              <a:rPr lang="en-US" sz="750" b="1" dirty="0">
                <a:solidFill>
                  <a:srgbClr val="8061FF"/>
                </a:solidFill>
                <a:latin typeface="Gelasio" pitchFamily="34" charset="0"/>
                <a:ea typeface="Gelasio" pitchFamily="34" charset="-122"/>
                <a:cs typeface="Gelasio" pitchFamily="34" charset="-120"/>
              </a:rPr>
              <a:t>Highest — enterprise-wide intelligence</a:t>
            </a:r>
            <a:endParaRPr lang="en-US" sz="750" dirty="0"/>
          </a:p>
        </p:txBody>
      </p:sp>
      <p:sp>
        <p:nvSpPr>
          <p:cNvPr id="35" name="Shape 32"/>
          <p:cNvSpPr/>
          <p:nvPr/>
        </p:nvSpPr>
        <p:spPr>
          <a:xfrm>
            <a:off x="387623" y="4219054"/>
            <a:ext cx="4939754" cy="630510"/>
          </a:xfrm>
          <a:prstGeom prst="roundRect">
            <a:avLst>
              <a:gd name="adj" fmla="val 2306"/>
            </a:avLst>
          </a:prstGeom>
          <a:solidFill>
            <a:srgbClr val="B6D6FC"/>
          </a:solidFill>
          <a:ln/>
        </p:spPr>
        <p:txBody>
          <a:bodyPr/>
          <a:lstStyle/>
          <a:p>
            <a:endParaRPr lang="en-GB"/>
          </a:p>
        </p:txBody>
      </p:sp>
      <p:pic>
        <p:nvPicPr>
          <p:cNvPr id="36" name="Image 1" descr="preencoded.png"/>
          <p:cNvPicPr>
            <a:picLocks noChangeAspect="1"/>
          </p:cNvPicPr>
          <p:nvPr/>
        </p:nvPicPr>
        <p:blipFill>
          <a:blip r:embed="rId4"/>
          <a:stretch>
            <a:fillRect/>
          </a:stretch>
        </p:blipFill>
        <p:spPr>
          <a:xfrm>
            <a:off x="484510" y="4350544"/>
            <a:ext cx="121072" cy="96887"/>
          </a:xfrm>
          <a:prstGeom prst="rect">
            <a:avLst/>
          </a:prstGeom>
        </p:spPr>
      </p:pic>
      <p:sp>
        <p:nvSpPr>
          <p:cNvPr id="37" name="Text 33"/>
          <p:cNvSpPr/>
          <p:nvPr/>
        </p:nvSpPr>
        <p:spPr>
          <a:xfrm>
            <a:off x="702469" y="4318918"/>
            <a:ext cx="4528021" cy="414114"/>
          </a:xfrm>
          <a:prstGeom prst="rect">
            <a:avLst/>
          </a:prstGeom>
          <a:noFill/>
          <a:ln/>
        </p:spPr>
        <p:txBody>
          <a:bodyPr wrap="square" lIns="0" tIns="0" rIns="0" bIns="0" rtlCol="0" anchor="t">
            <a:normAutofit/>
          </a:bodyPr>
          <a:lstStyle/>
          <a:p>
            <a:pPr marL="0" indent="0" algn="l">
              <a:lnSpc>
                <a:spcPct val="119000"/>
              </a:lnSpc>
              <a:buNone/>
            </a:pPr>
            <a:r>
              <a:rPr lang="en-US" sz="750" b="1" dirty="0">
                <a:solidFill>
                  <a:srgbClr val="000000"/>
                </a:solidFill>
                <a:latin typeface="Gelasio" pitchFamily="34" charset="0"/>
                <a:ea typeface="Gelasio" pitchFamily="34" charset="-122"/>
                <a:cs typeface="Gelasio" pitchFamily="34" charset="-120"/>
              </a:rPr>
              <a:t>Analytical Conclusion:</a:t>
            </a:r>
            <a:r>
              <a:rPr lang="en-US" sz="750" dirty="0">
                <a:solidFill>
                  <a:srgbClr val="000000"/>
                </a:solidFill>
                <a:latin typeface="Gelasio" pitchFamily="34" charset="0"/>
                <a:ea typeface="Gelasio" pitchFamily="34" charset="-122"/>
                <a:cs typeface="Gelasio" pitchFamily="34" charset="-120"/>
              </a:rPr>
              <a:t> All three systems are interdependent and, of the three, Business Intelligence presents the most strategic value to Tesco, by putting together information from CRM and SCM to create enterprise-wide intelligence that is fed into all strategic decisions (Tarafdar, Beath and Ross, 2020).</a:t>
            </a:r>
            <a:endParaRPr lang="en-US" sz="7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27363"/>
            <a:ext cx="3429000" cy="5143500"/>
          </a:xfrm>
          <a:prstGeom prst="rect">
            <a:avLst/>
          </a:prstGeom>
        </p:spPr>
      </p:pic>
      <p:sp>
        <p:nvSpPr>
          <p:cNvPr id="5" name="Text 2"/>
          <p:cNvSpPr/>
          <p:nvPr/>
        </p:nvSpPr>
        <p:spPr>
          <a:xfrm>
            <a:off x="3839840" y="474543"/>
            <a:ext cx="5261000" cy="320948"/>
          </a:xfrm>
          <a:prstGeom prst="rect">
            <a:avLst/>
          </a:prstGeom>
          <a:noFill/>
          <a:ln/>
        </p:spPr>
        <p:txBody>
          <a:bodyPr wrap="none" lIns="0" tIns="0" rIns="0" bIns="0" rtlCol="0" anchor="t"/>
          <a:lstStyle/>
          <a:p>
            <a:pPr marL="0" indent="0" algn="l">
              <a:lnSpc>
                <a:spcPct val="104000"/>
              </a:lnSpc>
              <a:buNone/>
            </a:pPr>
            <a:r>
              <a:rPr lang="en-US" sz="2000" dirty="0">
                <a:solidFill>
                  <a:srgbClr val="484237"/>
                </a:solidFill>
                <a:latin typeface="Gelasio SemiBold" pitchFamily="34" charset="0"/>
                <a:ea typeface="Gelasio SemiBold" pitchFamily="34" charset="-122"/>
                <a:cs typeface="Gelasio SemiBold" pitchFamily="34" charset="-120"/>
              </a:rPr>
              <a:t>Ethical Considerations &amp; Data Privacy</a:t>
            </a:r>
            <a:endParaRPr lang="en-US" sz="2000" dirty="0"/>
          </a:p>
        </p:txBody>
      </p:sp>
      <p:sp>
        <p:nvSpPr>
          <p:cNvPr id="6" name="Text 3"/>
          <p:cNvSpPr/>
          <p:nvPr/>
        </p:nvSpPr>
        <p:spPr>
          <a:xfrm>
            <a:off x="3825553" y="795491"/>
            <a:ext cx="4893320" cy="300335"/>
          </a:xfrm>
          <a:prstGeom prst="rect">
            <a:avLst/>
          </a:prstGeom>
          <a:noFill/>
          <a:ln/>
        </p:spPr>
        <p:txBody>
          <a:bodyPr wrap="square" lIns="0" tIns="0" rIns="0" bIns="0" rtlCol="0" anchor="t">
            <a:noAutofit/>
          </a:bodyPr>
          <a:lstStyle/>
          <a:p>
            <a:pPr marL="0" indent="0" algn="l">
              <a:lnSpc>
                <a:spcPct val="122000"/>
              </a:lnSpc>
              <a:buNone/>
            </a:pPr>
            <a:r>
              <a:rPr lang="en-US" sz="1000" dirty="0">
                <a:solidFill>
                  <a:srgbClr val="746558"/>
                </a:solidFill>
                <a:latin typeface="Gelasio" pitchFamily="34" charset="0"/>
                <a:ea typeface="Gelasio" pitchFamily="34" charset="-122"/>
                <a:cs typeface="Gelasio" pitchFamily="34" charset="-120"/>
              </a:rPr>
              <a:t>The vast data ecosystem that Tesco has created poses many ethical responsibilities. Tesco has to strike a balance between commercial use and responsible governance – especially in terms of the UK GDPR.</a:t>
            </a:r>
            <a:endParaRPr lang="en-US" sz="1000" dirty="0"/>
          </a:p>
        </p:txBody>
      </p:sp>
      <p:sp>
        <p:nvSpPr>
          <p:cNvPr id="7" name="Shape 4"/>
          <p:cNvSpPr/>
          <p:nvPr/>
        </p:nvSpPr>
        <p:spPr>
          <a:xfrm>
            <a:off x="3839840" y="1398091"/>
            <a:ext cx="4893320" cy="900708"/>
          </a:xfrm>
          <a:prstGeom prst="roundRect">
            <a:avLst>
              <a:gd name="adj" fmla="val 7614"/>
            </a:avLst>
          </a:prstGeom>
          <a:solidFill>
            <a:srgbClr val="F9F6F0"/>
          </a:solidFill>
          <a:ln w="14288">
            <a:solidFill>
              <a:srgbClr val="D4CEC3"/>
            </a:solidFill>
            <a:prstDash val="solid"/>
          </a:ln>
        </p:spPr>
        <p:txBody>
          <a:bodyPr/>
          <a:lstStyle/>
          <a:p>
            <a:endParaRPr lang="en-GB"/>
          </a:p>
        </p:txBody>
      </p:sp>
      <p:sp>
        <p:nvSpPr>
          <p:cNvPr id="8" name="Shape 5"/>
          <p:cNvSpPr/>
          <p:nvPr/>
        </p:nvSpPr>
        <p:spPr>
          <a:xfrm>
            <a:off x="3825553" y="1398091"/>
            <a:ext cx="57150" cy="900708"/>
          </a:xfrm>
          <a:prstGeom prst="roundRect">
            <a:avLst>
              <a:gd name="adj" fmla="val 26962"/>
            </a:avLst>
          </a:prstGeom>
          <a:solidFill>
            <a:srgbClr val="D3C5B6"/>
          </a:solidFill>
          <a:ln/>
        </p:spPr>
        <p:txBody>
          <a:bodyPr/>
          <a:lstStyle/>
          <a:p>
            <a:endParaRPr lang="en-GB"/>
          </a:p>
        </p:txBody>
      </p:sp>
      <p:sp>
        <p:nvSpPr>
          <p:cNvPr id="9" name="Text 6"/>
          <p:cNvSpPr/>
          <p:nvPr/>
        </p:nvSpPr>
        <p:spPr>
          <a:xfrm>
            <a:off x="3999681" y="1515070"/>
            <a:ext cx="1544389" cy="165274"/>
          </a:xfrm>
          <a:prstGeom prst="rect">
            <a:avLst/>
          </a:prstGeom>
          <a:noFill/>
          <a:ln/>
        </p:spPr>
        <p:txBody>
          <a:bodyPr wrap="none" lIns="0" tIns="0" rIns="0" bIns="0" rtlCol="0" anchor="t"/>
          <a:lstStyle/>
          <a:p>
            <a:pPr marL="0" indent="0" algn="l">
              <a:lnSpc>
                <a:spcPct val="104000"/>
              </a:lnSpc>
              <a:buNone/>
            </a:pPr>
            <a:r>
              <a:rPr lang="en-US" sz="1200" dirty="0">
                <a:solidFill>
                  <a:srgbClr val="000000"/>
                </a:solidFill>
                <a:latin typeface="Gelasio SemiBold" pitchFamily="34" charset="0"/>
                <a:ea typeface="Gelasio SemiBold" pitchFamily="34" charset="-122"/>
                <a:cs typeface="Gelasio SemiBold" pitchFamily="34" charset="-120"/>
              </a:rPr>
              <a:t>🔐</a:t>
            </a:r>
            <a:r>
              <a:rPr lang="en-US" sz="1200" dirty="0">
                <a:solidFill>
                  <a:srgbClr val="746558"/>
                </a:solidFill>
                <a:latin typeface="Gelasio SemiBold" pitchFamily="34" charset="0"/>
                <a:ea typeface="Gelasio SemiBold" pitchFamily="34" charset="-122"/>
                <a:cs typeface="Gelasio SemiBold" pitchFamily="34" charset="-120"/>
              </a:rPr>
              <a:t> Data Privacy &amp; GDPR</a:t>
            </a:r>
            <a:endParaRPr lang="en-US" sz="1200" dirty="0"/>
          </a:p>
        </p:txBody>
      </p:sp>
      <p:sp>
        <p:nvSpPr>
          <p:cNvPr id="10" name="Text 7"/>
          <p:cNvSpPr/>
          <p:nvPr/>
        </p:nvSpPr>
        <p:spPr>
          <a:xfrm>
            <a:off x="3999681" y="1731318"/>
            <a:ext cx="4616500" cy="450503"/>
          </a:xfrm>
          <a:prstGeom prst="rect">
            <a:avLst/>
          </a:prstGeom>
          <a:noFill/>
          <a:ln/>
        </p:spPr>
        <p:txBody>
          <a:bodyPr wrap="square" lIns="0" tIns="0" rIns="0" bIns="0" rtlCol="0" anchor="t">
            <a:normAutofit/>
          </a:bodyPr>
          <a:lstStyle/>
          <a:p>
            <a:pPr marL="0" indent="0" algn="l">
              <a:lnSpc>
                <a:spcPct val="122000"/>
              </a:lnSpc>
              <a:buNone/>
            </a:pPr>
            <a:r>
              <a:rPr lang="en-US" sz="800" dirty="0">
                <a:solidFill>
                  <a:srgbClr val="746558"/>
                </a:solidFill>
                <a:latin typeface="Gelasio" pitchFamily="34" charset="0"/>
                <a:ea typeface="Gelasio" pitchFamily="34" charset="-122"/>
                <a:cs typeface="Gelasio" pitchFamily="34" charset="-120"/>
              </a:rPr>
              <a:t>The principles of purpose limitation and data minimisation (Cubric, 2020) must be upheld in Clubcard data collection as it adheres to UK GDPR principles to ensure that data is only collected for the purposes that it was intended for. Consent should be clearly and freely given by the customer.</a:t>
            </a:r>
            <a:endParaRPr lang="en-US" sz="800" dirty="0"/>
          </a:p>
        </p:txBody>
      </p:sp>
      <p:sp>
        <p:nvSpPr>
          <p:cNvPr id="11" name="Shape 8"/>
          <p:cNvSpPr/>
          <p:nvPr/>
        </p:nvSpPr>
        <p:spPr>
          <a:xfrm>
            <a:off x="3839840" y="2383854"/>
            <a:ext cx="4893320" cy="750540"/>
          </a:xfrm>
          <a:prstGeom prst="roundRect">
            <a:avLst>
              <a:gd name="adj" fmla="val 9137"/>
            </a:avLst>
          </a:prstGeom>
          <a:solidFill>
            <a:srgbClr val="F9F6F0"/>
          </a:solidFill>
          <a:ln w="14288">
            <a:solidFill>
              <a:srgbClr val="D4CEC3"/>
            </a:solidFill>
            <a:prstDash val="solid"/>
          </a:ln>
        </p:spPr>
        <p:txBody>
          <a:bodyPr/>
          <a:lstStyle/>
          <a:p>
            <a:endParaRPr lang="en-GB"/>
          </a:p>
        </p:txBody>
      </p:sp>
      <p:sp>
        <p:nvSpPr>
          <p:cNvPr id="12" name="Shape 9"/>
          <p:cNvSpPr/>
          <p:nvPr/>
        </p:nvSpPr>
        <p:spPr>
          <a:xfrm>
            <a:off x="3825553" y="2383854"/>
            <a:ext cx="57150" cy="750540"/>
          </a:xfrm>
          <a:prstGeom prst="roundRect">
            <a:avLst>
              <a:gd name="adj" fmla="val 26962"/>
            </a:avLst>
          </a:prstGeom>
          <a:solidFill>
            <a:srgbClr val="D3C5B6"/>
          </a:solidFill>
          <a:ln/>
        </p:spPr>
        <p:txBody>
          <a:bodyPr/>
          <a:lstStyle/>
          <a:p>
            <a:endParaRPr lang="en-GB"/>
          </a:p>
        </p:txBody>
      </p:sp>
      <p:sp>
        <p:nvSpPr>
          <p:cNvPr id="13" name="Text 10"/>
          <p:cNvSpPr/>
          <p:nvPr/>
        </p:nvSpPr>
        <p:spPr>
          <a:xfrm>
            <a:off x="3999681" y="2500833"/>
            <a:ext cx="2137916" cy="165274"/>
          </a:xfrm>
          <a:prstGeom prst="rect">
            <a:avLst/>
          </a:prstGeom>
          <a:noFill/>
          <a:ln/>
        </p:spPr>
        <p:txBody>
          <a:bodyPr wrap="none" lIns="0" tIns="0" rIns="0" bIns="0" rtlCol="0" anchor="t"/>
          <a:lstStyle/>
          <a:p>
            <a:pPr marL="0" indent="0" algn="l">
              <a:lnSpc>
                <a:spcPct val="104000"/>
              </a:lnSpc>
              <a:buNone/>
            </a:pPr>
            <a:r>
              <a:rPr lang="en-US" sz="1200" dirty="0">
                <a:solidFill>
                  <a:srgbClr val="000000"/>
                </a:solidFill>
                <a:latin typeface="Gelasio SemiBold" pitchFamily="34" charset="0"/>
                <a:ea typeface="Gelasio SemiBold" pitchFamily="34" charset="-122"/>
                <a:cs typeface="Gelasio SemiBold" pitchFamily="34" charset="-120"/>
              </a:rPr>
              <a:t>🤖</a:t>
            </a:r>
            <a:r>
              <a:rPr lang="en-US" sz="1200" dirty="0">
                <a:solidFill>
                  <a:srgbClr val="746558"/>
                </a:solidFill>
                <a:latin typeface="Gelasio SemiBold" pitchFamily="34" charset="0"/>
                <a:ea typeface="Gelasio SemiBold" pitchFamily="34" charset="-122"/>
                <a:cs typeface="Gelasio SemiBold" pitchFamily="34" charset="-120"/>
              </a:rPr>
              <a:t> AI Bias &amp; Algorithmic Fairness</a:t>
            </a:r>
            <a:endParaRPr lang="en-US" sz="1200" dirty="0"/>
          </a:p>
        </p:txBody>
      </p:sp>
      <p:sp>
        <p:nvSpPr>
          <p:cNvPr id="14" name="Text 11"/>
          <p:cNvSpPr/>
          <p:nvPr/>
        </p:nvSpPr>
        <p:spPr>
          <a:xfrm>
            <a:off x="3999681" y="2717081"/>
            <a:ext cx="4616500" cy="300335"/>
          </a:xfrm>
          <a:prstGeom prst="rect">
            <a:avLst/>
          </a:prstGeom>
          <a:noFill/>
          <a:ln/>
        </p:spPr>
        <p:txBody>
          <a:bodyPr wrap="square" lIns="0" tIns="0" rIns="0" bIns="0" rtlCol="0" anchor="t">
            <a:normAutofit/>
          </a:bodyPr>
          <a:lstStyle/>
          <a:p>
            <a:pPr marL="0" indent="0" algn="l">
              <a:lnSpc>
                <a:spcPct val="122000"/>
              </a:lnSpc>
              <a:buNone/>
            </a:pPr>
            <a:r>
              <a:rPr lang="en-US" sz="800" dirty="0">
                <a:solidFill>
                  <a:srgbClr val="746558"/>
                </a:solidFill>
                <a:latin typeface="Gelasio" pitchFamily="34" charset="0"/>
                <a:ea typeface="Gelasio" pitchFamily="34" charset="-122"/>
                <a:cs typeface="Gelasio" pitchFamily="34" charset="-120"/>
              </a:rPr>
              <a:t>Promotion targeting by AI algorithms may cause discrimination against low-income or less digitally accessing groups (Dwivedi et al., 2021). For equitable outcomes, algorithmic audits are key.</a:t>
            </a:r>
            <a:endParaRPr lang="en-US" sz="800" dirty="0"/>
          </a:p>
        </p:txBody>
      </p:sp>
      <p:sp>
        <p:nvSpPr>
          <p:cNvPr id="15" name="Shape 12"/>
          <p:cNvSpPr/>
          <p:nvPr/>
        </p:nvSpPr>
        <p:spPr>
          <a:xfrm>
            <a:off x="3839840" y="3219450"/>
            <a:ext cx="4893320" cy="750540"/>
          </a:xfrm>
          <a:prstGeom prst="roundRect">
            <a:avLst>
              <a:gd name="adj" fmla="val 9137"/>
            </a:avLst>
          </a:prstGeom>
          <a:solidFill>
            <a:srgbClr val="F9F6F0"/>
          </a:solidFill>
          <a:ln w="14288">
            <a:solidFill>
              <a:srgbClr val="D4CEC3"/>
            </a:solidFill>
            <a:prstDash val="solid"/>
          </a:ln>
        </p:spPr>
        <p:txBody>
          <a:bodyPr/>
          <a:lstStyle/>
          <a:p>
            <a:endParaRPr lang="en-GB"/>
          </a:p>
        </p:txBody>
      </p:sp>
      <p:sp>
        <p:nvSpPr>
          <p:cNvPr id="16" name="Shape 13"/>
          <p:cNvSpPr/>
          <p:nvPr/>
        </p:nvSpPr>
        <p:spPr>
          <a:xfrm>
            <a:off x="3825553" y="3219450"/>
            <a:ext cx="57150" cy="750540"/>
          </a:xfrm>
          <a:prstGeom prst="roundRect">
            <a:avLst>
              <a:gd name="adj" fmla="val 26962"/>
            </a:avLst>
          </a:prstGeom>
          <a:solidFill>
            <a:srgbClr val="D3C5B6"/>
          </a:solidFill>
          <a:ln/>
        </p:spPr>
        <p:txBody>
          <a:bodyPr/>
          <a:lstStyle/>
          <a:p>
            <a:endParaRPr lang="en-GB"/>
          </a:p>
        </p:txBody>
      </p:sp>
      <p:sp>
        <p:nvSpPr>
          <p:cNvPr id="17" name="Text 14"/>
          <p:cNvSpPr/>
          <p:nvPr/>
        </p:nvSpPr>
        <p:spPr>
          <a:xfrm>
            <a:off x="3999681" y="3336429"/>
            <a:ext cx="1570658" cy="165274"/>
          </a:xfrm>
          <a:prstGeom prst="rect">
            <a:avLst/>
          </a:prstGeom>
          <a:noFill/>
          <a:ln/>
        </p:spPr>
        <p:txBody>
          <a:bodyPr wrap="none" lIns="0" tIns="0" rIns="0" bIns="0" rtlCol="0" anchor="t"/>
          <a:lstStyle/>
          <a:p>
            <a:pPr marL="0" indent="0" algn="l">
              <a:lnSpc>
                <a:spcPct val="104000"/>
              </a:lnSpc>
              <a:buNone/>
            </a:pPr>
            <a:r>
              <a:rPr lang="en-US" sz="1200" dirty="0">
                <a:solidFill>
                  <a:srgbClr val="000000"/>
                </a:solidFill>
                <a:latin typeface="Gelasio SemiBold" pitchFamily="34" charset="0"/>
                <a:ea typeface="Gelasio SemiBold" pitchFamily="34" charset="-122"/>
                <a:cs typeface="Gelasio SemiBold" pitchFamily="34" charset="-120"/>
              </a:rPr>
              <a:t>👁️</a:t>
            </a:r>
            <a:r>
              <a:rPr lang="en-US" sz="1200" dirty="0">
                <a:solidFill>
                  <a:srgbClr val="746558"/>
                </a:solidFill>
                <a:latin typeface="Gelasio SemiBold" pitchFamily="34" charset="0"/>
                <a:ea typeface="Gelasio SemiBold" pitchFamily="34" charset="-122"/>
                <a:cs typeface="Gelasio SemiBold" pitchFamily="34" charset="-120"/>
              </a:rPr>
              <a:t> Employee Monitoring</a:t>
            </a:r>
            <a:endParaRPr lang="en-US" sz="1200" dirty="0"/>
          </a:p>
        </p:txBody>
      </p:sp>
      <p:sp>
        <p:nvSpPr>
          <p:cNvPr id="18" name="Text 15"/>
          <p:cNvSpPr/>
          <p:nvPr/>
        </p:nvSpPr>
        <p:spPr>
          <a:xfrm>
            <a:off x="3999681" y="3552676"/>
            <a:ext cx="4616500" cy="300335"/>
          </a:xfrm>
          <a:prstGeom prst="rect">
            <a:avLst/>
          </a:prstGeom>
          <a:noFill/>
          <a:ln/>
        </p:spPr>
        <p:txBody>
          <a:bodyPr wrap="square" lIns="0" tIns="0" rIns="0" bIns="0" rtlCol="0" anchor="t">
            <a:normAutofit/>
          </a:bodyPr>
          <a:lstStyle/>
          <a:p>
            <a:pPr marL="0" indent="0" algn="l">
              <a:lnSpc>
                <a:spcPct val="122000"/>
              </a:lnSpc>
              <a:buNone/>
            </a:pPr>
            <a:r>
              <a:rPr lang="en-US" sz="800" dirty="0">
                <a:solidFill>
                  <a:srgbClr val="746558"/>
                </a:solidFill>
                <a:latin typeface="Gelasio" pitchFamily="34" charset="0"/>
                <a:ea typeface="Gelasio" pitchFamily="34" charset="-122"/>
                <a:cs typeface="Gelasio" pitchFamily="34" charset="-120"/>
              </a:rPr>
              <a:t>Warehouse automation systems monitor employee productivity on a real-time basis, causing concern about surveillance, psychological health, and union rights.</a:t>
            </a:r>
            <a:endParaRPr lang="en-US" sz="800" dirty="0"/>
          </a:p>
        </p:txBody>
      </p:sp>
      <p:sp>
        <p:nvSpPr>
          <p:cNvPr id="19" name="Shape 16"/>
          <p:cNvSpPr/>
          <p:nvPr/>
        </p:nvSpPr>
        <p:spPr>
          <a:xfrm>
            <a:off x="3839840" y="4055046"/>
            <a:ext cx="4893320" cy="750540"/>
          </a:xfrm>
          <a:prstGeom prst="roundRect">
            <a:avLst>
              <a:gd name="adj" fmla="val 9137"/>
            </a:avLst>
          </a:prstGeom>
          <a:solidFill>
            <a:srgbClr val="F9F6F0"/>
          </a:solidFill>
          <a:ln w="14288">
            <a:solidFill>
              <a:srgbClr val="D4CEC3"/>
            </a:solidFill>
            <a:prstDash val="solid"/>
          </a:ln>
        </p:spPr>
        <p:txBody>
          <a:bodyPr/>
          <a:lstStyle/>
          <a:p>
            <a:endParaRPr lang="en-GB"/>
          </a:p>
        </p:txBody>
      </p:sp>
      <p:sp>
        <p:nvSpPr>
          <p:cNvPr id="20" name="Shape 17"/>
          <p:cNvSpPr/>
          <p:nvPr/>
        </p:nvSpPr>
        <p:spPr>
          <a:xfrm>
            <a:off x="3825553" y="4055046"/>
            <a:ext cx="57150" cy="750540"/>
          </a:xfrm>
          <a:prstGeom prst="roundRect">
            <a:avLst>
              <a:gd name="adj" fmla="val 26962"/>
            </a:avLst>
          </a:prstGeom>
          <a:solidFill>
            <a:srgbClr val="D3C5B6"/>
          </a:solidFill>
          <a:ln/>
        </p:spPr>
        <p:txBody>
          <a:bodyPr/>
          <a:lstStyle/>
          <a:p>
            <a:endParaRPr lang="en-GB"/>
          </a:p>
        </p:txBody>
      </p:sp>
      <p:sp>
        <p:nvSpPr>
          <p:cNvPr id="21" name="Text 18"/>
          <p:cNvSpPr/>
          <p:nvPr/>
        </p:nvSpPr>
        <p:spPr>
          <a:xfrm>
            <a:off x="3999681" y="4172024"/>
            <a:ext cx="1515442" cy="165274"/>
          </a:xfrm>
          <a:prstGeom prst="rect">
            <a:avLst/>
          </a:prstGeom>
          <a:noFill/>
          <a:ln/>
        </p:spPr>
        <p:txBody>
          <a:bodyPr wrap="none" lIns="0" tIns="0" rIns="0" bIns="0" rtlCol="0" anchor="t"/>
          <a:lstStyle/>
          <a:p>
            <a:pPr marL="0" indent="0" algn="l">
              <a:lnSpc>
                <a:spcPct val="104000"/>
              </a:lnSpc>
              <a:buNone/>
            </a:pPr>
            <a:r>
              <a:rPr lang="en-US" sz="1200" dirty="0">
                <a:solidFill>
                  <a:srgbClr val="000000"/>
                </a:solidFill>
                <a:latin typeface="Gelasio SemiBold" pitchFamily="34" charset="0"/>
                <a:ea typeface="Gelasio SemiBold" pitchFamily="34" charset="-122"/>
                <a:cs typeface="Gelasio SemiBold" pitchFamily="34" charset="-120"/>
              </a:rPr>
              <a:t>✅</a:t>
            </a:r>
            <a:r>
              <a:rPr lang="en-US" sz="1200" dirty="0">
                <a:solidFill>
                  <a:srgbClr val="746558"/>
                </a:solidFill>
                <a:latin typeface="Gelasio SemiBold" pitchFamily="34" charset="0"/>
                <a:ea typeface="Gelasio SemiBold" pitchFamily="34" charset="-122"/>
                <a:cs typeface="Gelasio SemiBold" pitchFamily="34" charset="-120"/>
              </a:rPr>
              <a:t> Mitigation Strategies</a:t>
            </a:r>
            <a:endParaRPr lang="en-US" sz="1200" dirty="0"/>
          </a:p>
        </p:txBody>
      </p:sp>
      <p:sp>
        <p:nvSpPr>
          <p:cNvPr id="22" name="Text 19"/>
          <p:cNvSpPr/>
          <p:nvPr/>
        </p:nvSpPr>
        <p:spPr>
          <a:xfrm>
            <a:off x="3999681" y="4388272"/>
            <a:ext cx="4616500" cy="300335"/>
          </a:xfrm>
          <a:prstGeom prst="rect">
            <a:avLst/>
          </a:prstGeom>
          <a:noFill/>
          <a:ln/>
        </p:spPr>
        <p:txBody>
          <a:bodyPr wrap="square" lIns="0" tIns="0" rIns="0" bIns="0" rtlCol="0" anchor="t">
            <a:normAutofit/>
          </a:bodyPr>
          <a:lstStyle/>
          <a:p>
            <a:pPr marL="0" indent="0" algn="l">
              <a:lnSpc>
                <a:spcPct val="122000"/>
              </a:lnSpc>
              <a:buNone/>
            </a:pPr>
            <a:r>
              <a:rPr lang="en-US" sz="800" dirty="0">
                <a:solidFill>
                  <a:srgbClr val="746558"/>
                </a:solidFill>
                <a:latin typeface="Gelasio" pitchFamily="34" charset="0"/>
                <a:ea typeface="Gelasio" pitchFamily="34" charset="-122"/>
                <a:cs typeface="Gelasio" pitchFamily="34" charset="-120"/>
              </a:rPr>
              <a:t>Ethical AI governance boards, frequent algorithmic audits, staff digital literacy training, clear privacy policies, and independent data protection oversight.</a:t>
            </a:r>
            <a:endParaRPr lang="en-US" sz="8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5715000" y="0"/>
            <a:ext cx="3429000" cy="5143500"/>
          </a:xfrm>
          <a:prstGeom prst="rect">
            <a:avLst/>
          </a:prstGeom>
        </p:spPr>
      </p:pic>
      <p:sp>
        <p:nvSpPr>
          <p:cNvPr id="3" name="Shape 0"/>
          <p:cNvSpPr/>
          <p:nvPr/>
        </p:nvSpPr>
        <p:spPr>
          <a:xfrm>
            <a:off x="372070" y="289694"/>
            <a:ext cx="942156" cy="159990"/>
          </a:xfrm>
          <a:prstGeom prst="roundRect">
            <a:avLst>
              <a:gd name="adj" fmla="val 6978"/>
            </a:avLst>
          </a:prstGeom>
          <a:solidFill>
            <a:srgbClr val="ECE6DF"/>
          </a:solidFill>
          <a:ln/>
        </p:spPr>
        <p:txBody>
          <a:bodyPr/>
          <a:lstStyle/>
          <a:p>
            <a:endParaRPr lang="en-GB"/>
          </a:p>
        </p:txBody>
      </p:sp>
      <p:sp>
        <p:nvSpPr>
          <p:cNvPr id="4" name="Text 1"/>
          <p:cNvSpPr/>
          <p:nvPr/>
        </p:nvSpPr>
        <p:spPr>
          <a:xfrm>
            <a:off x="427881" y="317599"/>
            <a:ext cx="1287735" cy="104180"/>
          </a:xfrm>
          <a:prstGeom prst="rect">
            <a:avLst/>
          </a:prstGeom>
          <a:noFill/>
          <a:ln/>
        </p:spPr>
        <p:txBody>
          <a:bodyPr wrap="none" lIns="0" tIns="0" rIns="0" bIns="0" rtlCol="0" anchor="t"/>
          <a:lstStyle/>
          <a:p>
            <a:pPr marL="0" indent="0" algn="l">
              <a:lnSpc>
                <a:spcPct val="117000"/>
              </a:lnSpc>
              <a:buNone/>
            </a:pPr>
            <a:r>
              <a:rPr lang="en-US" sz="550" dirty="0">
                <a:solidFill>
                  <a:srgbClr val="746558"/>
                </a:solidFill>
                <a:latin typeface="Gelasio" pitchFamily="34" charset="0"/>
                <a:ea typeface="Gelasio" pitchFamily="34" charset="-122"/>
                <a:cs typeface="Gelasio" pitchFamily="34" charset="-120"/>
              </a:rPr>
              <a:t>SLIDE 9 — CASE STUDY</a:t>
            </a:r>
            <a:endParaRPr lang="en-US" sz="550" dirty="0"/>
          </a:p>
        </p:txBody>
      </p:sp>
      <p:sp>
        <p:nvSpPr>
          <p:cNvPr id="5" name="Text 2"/>
          <p:cNvSpPr/>
          <p:nvPr/>
        </p:nvSpPr>
        <p:spPr>
          <a:xfrm>
            <a:off x="372070" y="477589"/>
            <a:ext cx="4970859" cy="581471"/>
          </a:xfrm>
          <a:prstGeom prst="rect">
            <a:avLst/>
          </a:prstGeom>
          <a:noFill/>
          <a:ln/>
        </p:spPr>
        <p:txBody>
          <a:bodyPr wrap="square" lIns="0" tIns="0" rIns="0" bIns="0" rtlCol="0" anchor="t">
            <a:normAutofit/>
          </a:bodyPr>
          <a:lstStyle/>
          <a:p>
            <a:pPr marL="0" indent="0" algn="l">
              <a:lnSpc>
                <a:spcPct val="104000"/>
              </a:lnSpc>
              <a:buNone/>
            </a:pPr>
            <a:r>
              <a:rPr lang="en-US" sz="1800" dirty="0">
                <a:solidFill>
                  <a:srgbClr val="484237"/>
                </a:solidFill>
                <a:latin typeface="Gelasio SemiBold" pitchFamily="34" charset="0"/>
                <a:ea typeface="Gelasio SemiBold" pitchFamily="34" charset="-122"/>
                <a:cs typeface="Gelasio SemiBold" pitchFamily="34" charset="-120"/>
              </a:rPr>
              <a:t>Real-World Challenges: Tesco Case Study Analysis</a:t>
            </a:r>
            <a:endParaRPr lang="en-US" sz="1800" dirty="0"/>
          </a:p>
        </p:txBody>
      </p:sp>
      <p:sp>
        <p:nvSpPr>
          <p:cNvPr id="6" name="Text 3"/>
          <p:cNvSpPr/>
          <p:nvPr/>
        </p:nvSpPr>
        <p:spPr>
          <a:xfrm>
            <a:off x="372070" y="1068372"/>
            <a:ext cx="3151584" cy="520898"/>
          </a:xfrm>
          <a:prstGeom prst="rect">
            <a:avLst/>
          </a:prstGeom>
          <a:noFill/>
          <a:ln/>
        </p:spPr>
        <p:txBody>
          <a:bodyPr wrap="square" lIns="0" tIns="0" rIns="0" bIns="0" rtlCol="0" anchor="t">
            <a:noAutofit/>
          </a:bodyPr>
          <a:lstStyle/>
          <a:p>
            <a:pPr marL="0" indent="0" algn="l">
              <a:lnSpc>
                <a:spcPct val="117000"/>
              </a:lnSpc>
              <a:buNone/>
            </a:pPr>
            <a:r>
              <a:rPr lang="en-US" sz="800" dirty="0">
                <a:solidFill>
                  <a:srgbClr val="746558"/>
                </a:solidFill>
                <a:latin typeface="Gelasio" pitchFamily="34" charset="0"/>
                <a:ea typeface="Gelasio" pitchFamily="34" charset="-122"/>
                <a:cs typeface="Gelasio" pitchFamily="34" charset="-120"/>
              </a:rPr>
              <a:t>There have been headwinds in Tesco's digital transformation. Tesco has had to make fast adaptations to its information systems in response to a multitude of challenges, such as the cybersecurity incident, the shift to online grocery shopping during the COVID-19 crisis, and so on.</a:t>
            </a:r>
            <a:endParaRPr lang="en-US" sz="800" dirty="0"/>
          </a:p>
        </p:txBody>
      </p:sp>
      <p:sp>
        <p:nvSpPr>
          <p:cNvPr id="7" name="Shape 4"/>
          <p:cNvSpPr/>
          <p:nvPr/>
        </p:nvSpPr>
        <p:spPr>
          <a:xfrm>
            <a:off x="372070" y="1825749"/>
            <a:ext cx="3151584" cy="2949625"/>
          </a:xfrm>
          <a:prstGeom prst="roundRect">
            <a:avLst>
              <a:gd name="adj" fmla="val 473"/>
            </a:avLst>
          </a:prstGeom>
          <a:noFill/>
          <a:ln w="4763">
            <a:solidFill>
              <a:srgbClr val="000000">
                <a:alpha val="8000"/>
              </a:srgbClr>
            </a:solidFill>
            <a:prstDash val="solid"/>
          </a:ln>
        </p:spPr>
        <p:txBody>
          <a:bodyPr/>
          <a:lstStyle/>
          <a:p>
            <a:endParaRPr lang="en-GB"/>
          </a:p>
        </p:txBody>
      </p:sp>
      <p:sp>
        <p:nvSpPr>
          <p:cNvPr id="8" name="Shape 5"/>
          <p:cNvSpPr/>
          <p:nvPr/>
        </p:nvSpPr>
        <p:spPr>
          <a:xfrm>
            <a:off x="376833" y="1830512"/>
            <a:ext cx="3142059" cy="223391"/>
          </a:xfrm>
          <a:prstGeom prst="rect">
            <a:avLst/>
          </a:prstGeom>
          <a:solidFill>
            <a:srgbClr val="FFFFFF">
              <a:alpha val="4000"/>
            </a:srgbClr>
          </a:solidFill>
          <a:ln/>
        </p:spPr>
        <p:txBody>
          <a:bodyPr/>
          <a:lstStyle/>
          <a:p>
            <a:endParaRPr lang="en-GB"/>
          </a:p>
        </p:txBody>
      </p:sp>
      <p:sp>
        <p:nvSpPr>
          <p:cNvPr id="9" name="Text 6"/>
          <p:cNvSpPr/>
          <p:nvPr/>
        </p:nvSpPr>
        <p:spPr>
          <a:xfrm>
            <a:off x="469999" y="1877095"/>
            <a:ext cx="1305595" cy="130225"/>
          </a:xfrm>
          <a:prstGeom prst="rect">
            <a:avLst/>
          </a:prstGeom>
          <a:noFill/>
          <a:ln/>
        </p:spPr>
        <p:txBody>
          <a:bodyPr wrap="none" lIns="0" tIns="0" rIns="0" bIns="0" rtlCol="0" anchor="t"/>
          <a:lstStyle/>
          <a:p>
            <a:pPr marL="0" indent="0" algn="l">
              <a:lnSpc>
                <a:spcPct val="117000"/>
              </a:lnSpc>
              <a:buNone/>
            </a:pPr>
            <a:r>
              <a:rPr lang="en-US" sz="700" dirty="0">
                <a:solidFill>
                  <a:srgbClr val="746558"/>
                </a:solidFill>
                <a:latin typeface="Gelasio" pitchFamily="34" charset="0"/>
                <a:ea typeface="Gelasio" pitchFamily="34" charset="-122"/>
                <a:cs typeface="Gelasio" pitchFamily="34" charset="-120"/>
              </a:rPr>
              <a:t>Challenge</a:t>
            </a:r>
            <a:endParaRPr lang="en-US" sz="700" dirty="0"/>
          </a:p>
        </p:txBody>
      </p:sp>
      <p:sp>
        <p:nvSpPr>
          <p:cNvPr id="10" name="Text 7"/>
          <p:cNvSpPr/>
          <p:nvPr/>
        </p:nvSpPr>
        <p:spPr>
          <a:xfrm>
            <a:off x="1509192" y="1877095"/>
            <a:ext cx="1432099" cy="130225"/>
          </a:xfrm>
          <a:prstGeom prst="rect">
            <a:avLst/>
          </a:prstGeom>
          <a:noFill/>
          <a:ln/>
        </p:spPr>
        <p:txBody>
          <a:bodyPr wrap="none" lIns="0" tIns="0" rIns="0" bIns="0" rtlCol="0" anchor="t"/>
          <a:lstStyle/>
          <a:p>
            <a:pPr marL="0" indent="0" algn="l">
              <a:lnSpc>
                <a:spcPct val="117000"/>
              </a:lnSpc>
              <a:buNone/>
            </a:pPr>
            <a:r>
              <a:rPr lang="en-US" sz="700" dirty="0">
                <a:solidFill>
                  <a:srgbClr val="746558"/>
                </a:solidFill>
                <a:latin typeface="Gelasio" pitchFamily="34" charset="0"/>
                <a:ea typeface="Gelasio" pitchFamily="34" charset="-122"/>
                <a:cs typeface="Gelasio" pitchFamily="34" charset="-120"/>
              </a:rPr>
              <a:t>Solution Implemented</a:t>
            </a:r>
            <a:endParaRPr lang="en-US" sz="700" dirty="0"/>
          </a:p>
        </p:txBody>
      </p:sp>
      <p:sp>
        <p:nvSpPr>
          <p:cNvPr id="11" name="Text 8"/>
          <p:cNvSpPr/>
          <p:nvPr/>
        </p:nvSpPr>
        <p:spPr>
          <a:xfrm>
            <a:off x="2674888" y="1877095"/>
            <a:ext cx="1208187" cy="130225"/>
          </a:xfrm>
          <a:prstGeom prst="rect">
            <a:avLst/>
          </a:prstGeom>
          <a:noFill/>
          <a:ln/>
        </p:spPr>
        <p:txBody>
          <a:bodyPr wrap="none" lIns="0" tIns="0" rIns="0" bIns="0" rtlCol="0" anchor="t"/>
          <a:lstStyle/>
          <a:p>
            <a:pPr marL="0" indent="0" algn="l">
              <a:lnSpc>
                <a:spcPct val="117000"/>
              </a:lnSpc>
              <a:buNone/>
            </a:pPr>
            <a:r>
              <a:rPr lang="en-US" sz="700" dirty="0">
                <a:solidFill>
                  <a:srgbClr val="746558"/>
                </a:solidFill>
                <a:latin typeface="Gelasio" pitchFamily="34" charset="0"/>
                <a:ea typeface="Gelasio" pitchFamily="34" charset="-122"/>
                <a:cs typeface="Gelasio" pitchFamily="34" charset="-120"/>
              </a:rPr>
              <a:t>Business Impact</a:t>
            </a:r>
            <a:endParaRPr lang="en-US" sz="700" dirty="0"/>
          </a:p>
        </p:txBody>
      </p:sp>
      <p:sp>
        <p:nvSpPr>
          <p:cNvPr id="12" name="Shape 9"/>
          <p:cNvSpPr/>
          <p:nvPr/>
        </p:nvSpPr>
        <p:spPr>
          <a:xfrm>
            <a:off x="376833" y="2053903"/>
            <a:ext cx="3142059" cy="744289"/>
          </a:xfrm>
          <a:prstGeom prst="rect">
            <a:avLst/>
          </a:prstGeom>
          <a:solidFill>
            <a:srgbClr val="000000">
              <a:alpha val="4000"/>
            </a:srgbClr>
          </a:solidFill>
          <a:ln/>
        </p:spPr>
        <p:txBody>
          <a:bodyPr/>
          <a:lstStyle/>
          <a:p>
            <a:endParaRPr lang="en-GB"/>
          </a:p>
        </p:txBody>
      </p:sp>
      <p:sp>
        <p:nvSpPr>
          <p:cNvPr id="13" name="Text 10"/>
          <p:cNvSpPr/>
          <p:nvPr/>
        </p:nvSpPr>
        <p:spPr>
          <a:xfrm>
            <a:off x="469999" y="2100486"/>
            <a:ext cx="848395" cy="651123"/>
          </a:xfrm>
          <a:prstGeom prst="rect">
            <a:avLst/>
          </a:prstGeom>
          <a:noFill/>
          <a:ln/>
        </p:spPr>
        <p:txBody>
          <a:bodyPr wrap="square" lIns="0" tIns="0" rIns="0" bIns="0" rtlCol="0" anchor="t">
            <a:normAutofit/>
          </a:bodyPr>
          <a:lstStyle/>
          <a:p>
            <a:pPr marL="0" indent="0" algn="l">
              <a:lnSpc>
                <a:spcPct val="117000"/>
              </a:lnSpc>
              <a:buNone/>
            </a:pPr>
            <a:r>
              <a:rPr lang="en-US" sz="700" dirty="0">
                <a:solidFill>
                  <a:srgbClr val="746558"/>
                </a:solidFill>
                <a:latin typeface="Gelasio" pitchFamily="34" charset="0"/>
                <a:ea typeface="Gelasio" pitchFamily="34" charset="-122"/>
                <a:cs typeface="Gelasio" pitchFamily="34" charset="-120"/>
              </a:rPr>
              <a:t>An increase in online delivery orders.Rush surge in delivery orders onlin</a:t>
            </a:r>
            <a:endParaRPr lang="en-US" sz="700" dirty="0"/>
          </a:p>
        </p:txBody>
      </p:sp>
      <p:sp>
        <p:nvSpPr>
          <p:cNvPr id="14" name="Text 11"/>
          <p:cNvSpPr/>
          <p:nvPr/>
        </p:nvSpPr>
        <p:spPr>
          <a:xfrm>
            <a:off x="1509192" y="2100486"/>
            <a:ext cx="974899" cy="520898"/>
          </a:xfrm>
          <a:prstGeom prst="rect">
            <a:avLst/>
          </a:prstGeom>
          <a:noFill/>
          <a:ln/>
        </p:spPr>
        <p:txBody>
          <a:bodyPr wrap="square" lIns="0" tIns="0" rIns="0" bIns="0" rtlCol="0" anchor="t">
            <a:normAutofit/>
          </a:bodyPr>
          <a:lstStyle/>
          <a:p>
            <a:pPr marL="0" indent="0" algn="l">
              <a:lnSpc>
                <a:spcPct val="117000"/>
              </a:lnSpc>
              <a:buNone/>
            </a:pPr>
            <a:r>
              <a:rPr lang="en-US" sz="700" dirty="0">
                <a:solidFill>
                  <a:srgbClr val="746558"/>
                </a:solidFill>
                <a:latin typeface="Gelasio" pitchFamily="34" charset="0"/>
                <a:ea typeface="Gelasio" pitchFamily="34" charset="-122"/>
                <a:cs typeface="Gelasio" pitchFamily="34" charset="-120"/>
              </a:rPr>
              <a:t>Store model and AI slot management;Scaled dark store model and AI slot management;</a:t>
            </a:r>
            <a:endParaRPr lang="en-US" sz="700" dirty="0"/>
          </a:p>
        </p:txBody>
      </p:sp>
      <p:sp>
        <p:nvSpPr>
          <p:cNvPr id="15" name="Text 12"/>
          <p:cNvSpPr/>
          <p:nvPr/>
        </p:nvSpPr>
        <p:spPr>
          <a:xfrm>
            <a:off x="2674888" y="2100486"/>
            <a:ext cx="750987" cy="520898"/>
          </a:xfrm>
          <a:prstGeom prst="rect">
            <a:avLst/>
          </a:prstGeom>
          <a:noFill/>
          <a:ln/>
        </p:spPr>
        <p:txBody>
          <a:bodyPr wrap="square" lIns="0" tIns="0" rIns="0" bIns="0" rtlCol="0" anchor="t">
            <a:normAutofit/>
          </a:bodyPr>
          <a:lstStyle/>
          <a:p>
            <a:pPr marL="0" indent="0" algn="l">
              <a:lnSpc>
                <a:spcPct val="117000"/>
              </a:lnSpc>
              <a:buNone/>
            </a:pPr>
            <a:r>
              <a:rPr lang="en-US" sz="700" dirty="0">
                <a:solidFill>
                  <a:srgbClr val="746558"/>
                </a:solidFill>
                <a:latin typeface="Gelasio" pitchFamily="34" charset="0"/>
                <a:ea typeface="Gelasio" pitchFamily="34" charset="-122"/>
                <a:cs typeface="Gelasio" pitchFamily="34" charset="-120"/>
              </a:rPr>
              <a:t>Boosted capacity to provide fulfilment services by 200%</a:t>
            </a:r>
            <a:endParaRPr lang="en-US" sz="700" dirty="0"/>
          </a:p>
        </p:txBody>
      </p:sp>
      <p:sp>
        <p:nvSpPr>
          <p:cNvPr id="16" name="Shape 13"/>
          <p:cNvSpPr/>
          <p:nvPr/>
        </p:nvSpPr>
        <p:spPr>
          <a:xfrm>
            <a:off x="376833" y="2798192"/>
            <a:ext cx="3142059" cy="874514"/>
          </a:xfrm>
          <a:prstGeom prst="rect">
            <a:avLst/>
          </a:prstGeom>
          <a:solidFill>
            <a:srgbClr val="FFFFFF">
              <a:alpha val="4000"/>
            </a:srgbClr>
          </a:solidFill>
          <a:ln/>
        </p:spPr>
        <p:txBody>
          <a:bodyPr/>
          <a:lstStyle/>
          <a:p>
            <a:endParaRPr lang="en-GB"/>
          </a:p>
        </p:txBody>
      </p:sp>
      <p:sp>
        <p:nvSpPr>
          <p:cNvPr id="17" name="Text 14"/>
          <p:cNvSpPr/>
          <p:nvPr/>
        </p:nvSpPr>
        <p:spPr>
          <a:xfrm>
            <a:off x="469999" y="2844775"/>
            <a:ext cx="848395" cy="781348"/>
          </a:xfrm>
          <a:prstGeom prst="rect">
            <a:avLst/>
          </a:prstGeom>
          <a:noFill/>
          <a:ln/>
        </p:spPr>
        <p:txBody>
          <a:bodyPr wrap="square" lIns="0" tIns="0" rIns="0" bIns="0" rtlCol="0" anchor="t">
            <a:normAutofit/>
          </a:bodyPr>
          <a:lstStyle/>
          <a:p>
            <a:pPr marL="0" indent="0" algn="l">
              <a:lnSpc>
                <a:spcPct val="117000"/>
              </a:lnSpc>
              <a:buNone/>
            </a:pPr>
            <a:r>
              <a:rPr lang="en-US" sz="700" dirty="0">
                <a:solidFill>
                  <a:srgbClr val="746558"/>
                </a:solidFill>
                <a:latin typeface="Gelasio" pitchFamily="34" charset="0"/>
                <a:ea typeface="Gelasio" pitchFamily="34" charset="-122"/>
                <a:cs typeface="Gelasio" pitchFamily="34" charset="-120"/>
              </a:rPr>
              <a:t>Cybersecurity concerns regarding data breaches.Cybersecurity risks with data breaches.</a:t>
            </a:r>
            <a:endParaRPr lang="en-US" sz="700" dirty="0"/>
          </a:p>
        </p:txBody>
      </p:sp>
      <p:sp>
        <p:nvSpPr>
          <p:cNvPr id="18" name="Text 15"/>
          <p:cNvSpPr/>
          <p:nvPr/>
        </p:nvSpPr>
        <p:spPr>
          <a:xfrm>
            <a:off x="1509192" y="2844775"/>
            <a:ext cx="974899" cy="651123"/>
          </a:xfrm>
          <a:prstGeom prst="rect">
            <a:avLst/>
          </a:prstGeom>
          <a:noFill/>
          <a:ln/>
        </p:spPr>
        <p:txBody>
          <a:bodyPr wrap="square" lIns="0" tIns="0" rIns="0" bIns="0" rtlCol="0" anchor="t">
            <a:normAutofit/>
          </a:bodyPr>
          <a:lstStyle/>
          <a:p>
            <a:pPr marL="0" indent="0" algn="l">
              <a:lnSpc>
                <a:spcPct val="117000"/>
              </a:lnSpc>
              <a:buNone/>
            </a:pPr>
            <a:r>
              <a:rPr lang="en-US" sz="700" dirty="0">
                <a:solidFill>
                  <a:srgbClr val="746558"/>
                </a:solidFill>
                <a:latin typeface="Gelasio" pitchFamily="34" charset="0"/>
                <a:ea typeface="Gelasio" pitchFamily="34" charset="-122"/>
                <a:cs typeface="Gelasio" pitchFamily="34" charset="-120"/>
              </a:rPr>
              <a:t>Implementing ISO 27001 security frameworks.Implementing ISO 27001 security frameworks.</a:t>
            </a:r>
            <a:endParaRPr lang="en-US" sz="700" dirty="0"/>
          </a:p>
        </p:txBody>
      </p:sp>
      <p:sp>
        <p:nvSpPr>
          <p:cNvPr id="19" name="Text 16"/>
          <p:cNvSpPr/>
          <p:nvPr/>
        </p:nvSpPr>
        <p:spPr>
          <a:xfrm>
            <a:off x="2674888" y="2844775"/>
            <a:ext cx="750987" cy="520898"/>
          </a:xfrm>
          <a:prstGeom prst="rect">
            <a:avLst/>
          </a:prstGeom>
          <a:noFill/>
          <a:ln/>
        </p:spPr>
        <p:txBody>
          <a:bodyPr wrap="square" lIns="0" tIns="0" rIns="0" bIns="0" rtlCol="0" anchor="t">
            <a:normAutofit/>
          </a:bodyPr>
          <a:lstStyle/>
          <a:p>
            <a:pPr marL="0" indent="0" algn="l">
              <a:lnSpc>
                <a:spcPct val="117000"/>
              </a:lnSpc>
              <a:buNone/>
            </a:pPr>
            <a:r>
              <a:rPr lang="en-US" sz="700" dirty="0">
                <a:solidFill>
                  <a:srgbClr val="746558"/>
                </a:solidFill>
                <a:latin typeface="Gelasio" pitchFamily="34" charset="0"/>
                <a:ea typeface="Gelasio" pitchFamily="34" charset="-122"/>
                <a:cs typeface="Gelasio" pitchFamily="34" charset="-120"/>
              </a:rPr>
              <a:t>Less exposure to breaches and re-establishment of trust.</a:t>
            </a:r>
            <a:endParaRPr lang="en-US" sz="700" dirty="0"/>
          </a:p>
        </p:txBody>
      </p:sp>
      <p:sp>
        <p:nvSpPr>
          <p:cNvPr id="20" name="Shape 17"/>
          <p:cNvSpPr/>
          <p:nvPr/>
        </p:nvSpPr>
        <p:spPr>
          <a:xfrm>
            <a:off x="376833" y="3672706"/>
            <a:ext cx="3142059" cy="353616"/>
          </a:xfrm>
          <a:prstGeom prst="rect">
            <a:avLst/>
          </a:prstGeom>
          <a:solidFill>
            <a:srgbClr val="000000">
              <a:alpha val="4000"/>
            </a:srgbClr>
          </a:solidFill>
          <a:ln/>
        </p:spPr>
        <p:txBody>
          <a:bodyPr/>
          <a:lstStyle/>
          <a:p>
            <a:endParaRPr lang="en-GB"/>
          </a:p>
        </p:txBody>
      </p:sp>
      <p:sp>
        <p:nvSpPr>
          <p:cNvPr id="21" name="Text 18"/>
          <p:cNvSpPr/>
          <p:nvPr/>
        </p:nvSpPr>
        <p:spPr>
          <a:xfrm>
            <a:off x="469999" y="3719289"/>
            <a:ext cx="848395" cy="260449"/>
          </a:xfrm>
          <a:prstGeom prst="rect">
            <a:avLst/>
          </a:prstGeom>
          <a:noFill/>
          <a:ln/>
        </p:spPr>
        <p:txBody>
          <a:bodyPr wrap="square" lIns="0" tIns="0" rIns="0" bIns="0" rtlCol="0" anchor="t">
            <a:normAutofit/>
          </a:bodyPr>
          <a:lstStyle/>
          <a:p>
            <a:pPr marL="0" indent="0" algn="l">
              <a:lnSpc>
                <a:spcPct val="117000"/>
              </a:lnSpc>
              <a:buNone/>
            </a:pPr>
            <a:r>
              <a:rPr lang="en-US" sz="700" dirty="0">
                <a:solidFill>
                  <a:srgbClr val="746558"/>
                </a:solidFill>
                <a:latin typeface="Gelasio" pitchFamily="34" charset="0"/>
                <a:ea typeface="Gelasio" pitchFamily="34" charset="-122"/>
                <a:cs typeface="Gelasio" pitchFamily="34" charset="-120"/>
              </a:rPr>
              <a:t>Legacy system integration</a:t>
            </a:r>
            <a:endParaRPr lang="en-US" sz="700" dirty="0"/>
          </a:p>
        </p:txBody>
      </p:sp>
      <p:sp>
        <p:nvSpPr>
          <p:cNvPr id="22" name="Text 19"/>
          <p:cNvSpPr/>
          <p:nvPr/>
        </p:nvSpPr>
        <p:spPr>
          <a:xfrm>
            <a:off x="1509192" y="3719289"/>
            <a:ext cx="974899" cy="260449"/>
          </a:xfrm>
          <a:prstGeom prst="rect">
            <a:avLst/>
          </a:prstGeom>
          <a:noFill/>
          <a:ln/>
        </p:spPr>
        <p:txBody>
          <a:bodyPr wrap="square" lIns="0" tIns="0" rIns="0" bIns="0" rtlCol="0" anchor="t">
            <a:normAutofit/>
          </a:bodyPr>
          <a:lstStyle/>
          <a:p>
            <a:pPr marL="0" indent="0" algn="l">
              <a:lnSpc>
                <a:spcPct val="117000"/>
              </a:lnSpc>
              <a:buNone/>
            </a:pPr>
            <a:r>
              <a:rPr lang="en-US" sz="700" dirty="0">
                <a:solidFill>
                  <a:srgbClr val="746558"/>
                </a:solidFill>
                <a:latin typeface="Gelasio" pitchFamily="34" charset="0"/>
                <a:ea typeface="Gelasio" pitchFamily="34" charset="-122"/>
                <a:cs typeface="Gelasio" pitchFamily="34" charset="-120"/>
              </a:rPr>
              <a:t>Migration to the cloud &amp; API integration plan.</a:t>
            </a:r>
            <a:endParaRPr lang="en-US" sz="700" dirty="0"/>
          </a:p>
        </p:txBody>
      </p:sp>
      <p:sp>
        <p:nvSpPr>
          <p:cNvPr id="23" name="Text 20"/>
          <p:cNvSpPr/>
          <p:nvPr/>
        </p:nvSpPr>
        <p:spPr>
          <a:xfrm>
            <a:off x="2674888" y="3719289"/>
            <a:ext cx="750987" cy="260449"/>
          </a:xfrm>
          <a:prstGeom prst="rect">
            <a:avLst/>
          </a:prstGeom>
          <a:noFill/>
          <a:ln/>
        </p:spPr>
        <p:txBody>
          <a:bodyPr wrap="square" lIns="0" tIns="0" rIns="0" bIns="0" rtlCol="0" anchor="t">
            <a:normAutofit/>
          </a:bodyPr>
          <a:lstStyle/>
          <a:p>
            <a:pPr marL="0" indent="0" algn="l">
              <a:lnSpc>
                <a:spcPct val="117000"/>
              </a:lnSpc>
              <a:buNone/>
            </a:pPr>
            <a:r>
              <a:rPr lang="en-US" sz="700" dirty="0">
                <a:solidFill>
                  <a:srgbClr val="746558"/>
                </a:solidFill>
                <a:latin typeface="Gelasio" pitchFamily="34" charset="0"/>
                <a:ea typeface="Gelasio" pitchFamily="34" charset="-122"/>
                <a:cs typeface="Gelasio" pitchFamily="34" charset="-120"/>
              </a:rPr>
              <a:t>Improved system interoperability</a:t>
            </a:r>
            <a:endParaRPr lang="en-US" sz="700" dirty="0"/>
          </a:p>
        </p:txBody>
      </p:sp>
      <p:sp>
        <p:nvSpPr>
          <p:cNvPr id="24" name="Shape 21"/>
          <p:cNvSpPr/>
          <p:nvPr/>
        </p:nvSpPr>
        <p:spPr>
          <a:xfrm>
            <a:off x="376833" y="4026322"/>
            <a:ext cx="3142059" cy="744289"/>
          </a:xfrm>
          <a:prstGeom prst="rect">
            <a:avLst/>
          </a:prstGeom>
          <a:solidFill>
            <a:srgbClr val="FFFFFF">
              <a:alpha val="4000"/>
            </a:srgbClr>
          </a:solidFill>
          <a:ln/>
        </p:spPr>
        <p:txBody>
          <a:bodyPr/>
          <a:lstStyle/>
          <a:p>
            <a:endParaRPr lang="en-GB"/>
          </a:p>
        </p:txBody>
      </p:sp>
      <p:sp>
        <p:nvSpPr>
          <p:cNvPr id="25" name="Text 22"/>
          <p:cNvSpPr/>
          <p:nvPr/>
        </p:nvSpPr>
        <p:spPr>
          <a:xfrm>
            <a:off x="469999" y="4072905"/>
            <a:ext cx="848395" cy="390674"/>
          </a:xfrm>
          <a:prstGeom prst="rect">
            <a:avLst/>
          </a:prstGeom>
          <a:noFill/>
          <a:ln/>
        </p:spPr>
        <p:txBody>
          <a:bodyPr wrap="square" lIns="0" tIns="0" rIns="0" bIns="0" rtlCol="0" anchor="t">
            <a:normAutofit/>
          </a:bodyPr>
          <a:lstStyle/>
          <a:p>
            <a:pPr marL="0" indent="0" algn="l">
              <a:lnSpc>
                <a:spcPct val="117000"/>
              </a:lnSpc>
              <a:buNone/>
            </a:pPr>
            <a:r>
              <a:rPr lang="en-US" sz="700" dirty="0">
                <a:solidFill>
                  <a:srgbClr val="746558"/>
                </a:solidFill>
                <a:latin typeface="Gelasio" pitchFamily="34" charset="0"/>
                <a:ea typeface="Gelasio" pitchFamily="34" charset="-122"/>
                <a:cs typeface="Gelasio" pitchFamily="34" charset="-120"/>
              </a:rPr>
              <a:t>Disruption of the supply chain/ Brexit.</a:t>
            </a:r>
            <a:endParaRPr lang="en-US" sz="700" dirty="0"/>
          </a:p>
        </p:txBody>
      </p:sp>
      <p:sp>
        <p:nvSpPr>
          <p:cNvPr id="26" name="Text 23"/>
          <p:cNvSpPr/>
          <p:nvPr/>
        </p:nvSpPr>
        <p:spPr>
          <a:xfrm>
            <a:off x="1509192" y="4072905"/>
            <a:ext cx="974899" cy="651123"/>
          </a:xfrm>
          <a:prstGeom prst="rect">
            <a:avLst/>
          </a:prstGeom>
          <a:noFill/>
          <a:ln/>
        </p:spPr>
        <p:txBody>
          <a:bodyPr wrap="square" lIns="0" tIns="0" rIns="0" bIns="0" rtlCol="0" anchor="t">
            <a:normAutofit/>
          </a:bodyPr>
          <a:lstStyle/>
          <a:p>
            <a:pPr marL="0" indent="0" algn="l">
              <a:lnSpc>
                <a:spcPct val="117000"/>
              </a:lnSpc>
              <a:buNone/>
            </a:pPr>
            <a:r>
              <a:rPr lang="en-US" sz="700" dirty="0">
                <a:solidFill>
                  <a:srgbClr val="746558"/>
                </a:solidFill>
                <a:latin typeface="Gelasio" pitchFamily="34" charset="0"/>
                <a:ea typeface="Gelasio" pitchFamily="34" charset="-122"/>
                <a:cs typeface="Gelasio" pitchFamily="34" charset="-120"/>
              </a:rPr>
              <a:t>AI demand forecasting buffers are </a:t>
            </a:r>
            <a:r>
              <a:rPr lang="en-US" sz="700" u="sng" dirty="0">
                <a:solidFill>
                  <a:srgbClr val="7F674D"/>
                </a:solidFill>
                <a:latin typeface="Gelasio" pitchFamily="34" charset="0"/>
                <a:ea typeface="Gelasio" pitchFamily="34" charset="-122"/>
                <a:cs typeface="Gelasio" pitchFamily="34" charset="-120"/>
                <a:hlinkClick r:id="rId4">
                  <a:extLst>
                    <a:ext uri="{A12FA001-AC4F-418D-AE19-62706E023703}">
                      <ahyp:hlinkClr xmlns:ahyp="http://schemas.microsoft.com/office/drawing/2018/hyperlinkcolor" val="tx"/>
                    </a:ext>
                  </a:extLst>
                </a:hlinkClick>
              </a:rPr>
              <a:t>triggered.AI</a:t>
            </a:r>
            <a:r>
              <a:rPr lang="en-US" sz="700" dirty="0">
                <a:solidFill>
                  <a:srgbClr val="746558"/>
                </a:solidFill>
                <a:latin typeface="Gelasio" pitchFamily="34" charset="0"/>
                <a:ea typeface="Gelasio" pitchFamily="34" charset="-122"/>
                <a:cs typeface="Gelasio" pitchFamily="34" charset="-120"/>
              </a:rPr>
              <a:t> demand forecasting buffers are turned on.</a:t>
            </a:r>
            <a:endParaRPr lang="en-US" sz="700" dirty="0"/>
          </a:p>
        </p:txBody>
      </p:sp>
      <p:sp>
        <p:nvSpPr>
          <p:cNvPr id="27" name="Text 24"/>
          <p:cNvSpPr/>
          <p:nvPr/>
        </p:nvSpPr>
        <p:spPr>
          <a:xfrm>
            <a:off x="2674888" y="4072905"/>
            <a:ext cx="750987" cy="390674"/>
          </a:xfrm>
          <a:prstGeom prst="rect">
            <a:avLst/>
          </a:prstGeom>
          <a:noFill/>
          <a:ln/>
        </p:spPr>
        <p:txBody>
          <a:bodyPr wrap="square" lIns="0" tIns="0" rIns="0" bIns="0" rtlCol="0" anchor="t">
            <a:normAutofit/>
          </a:bodyPr>
          <a:lstStyle/>
          <a:p>
            <a:pPr marL="0" indent="0" algn="l">
              <a:lnSpc>
                <a:spcPct val="117000"/>
              </a:lnSpc>
              <a:buNone/>
            </a:pPr>
            <a:r>
              <a:rPr lang="en-US" sz="700" dirty="0">
                <a:solidFill>
                  <a:srgbClr val="746558"/>
                </a:solidFill>
                <a:latin typeface="Gelasio" pitchFamily="34" charset="0"/>
                <a:ea typeface="Gelasio" pitchFamily="34" charset="-122"/>
                <a:cs typeface="Gelasio" pitchFamily="34" charset="-120"/>
              </a:rPr>
              <a:t>Maintained 95%+ on-shelf availability</a:t>
            </a:r>
            <a:endParaRPr lang="en-US" sz="700" dirty="0"/>
          </a:p>
        </p:txBody>
      </p:sp>
      <p:sp>
        <p:nvSpPr>
          <p:cNvPr id="28" name="Shape 25"/>
          <p:cNvSpPr/>
          <p:nvPr/>
        </p:nvSpPr>
        <p:spPr>
          <a:xfrm>
            <a:off x="3688407" y="1163687"/>
            <a:ext cx="1726183" cy="3690119"/>
          </a:xfrm>
          <a:prstGeom prst="roundRect">
            <a:avLst>
              <a:gd name="adj" fmla="val 808"/>
            </a:avLst>
          </a:prstGeom>
          <a:solidFill>
            <a:srgbClr val="8061FF"/>
          </a:solidFill>
          <a:ln/>
        </p:spPr>
        <p:txBody>
          <a:bodyPr/>
          <a:lstStyle/>
          <a:p>
            <a:endParaRPr lang="en-GB"/>
          </a:p>
        </p:txBody>
      </p:sp>
      <p:sp>
        <p:nvSpPr>
          <p:cNvPr id="29" name="Text 26"/>
          <p:cNvSpPr/>
          <p:nvPr/>
        </p:nvSpPr>
        <p:spPr>
          <a:xfrm>
            <a:off x="3781425" y="1233413"/>
            <a:ext cx="1620069" cy="145331"/>
          </a:xfrm>
          <a:prstGeom prst="rect">
            <a:avLst/>
          </a:prstGeom>
          <a:noFill/>
          <a:ln/>
        </p:spPr>
        <p:txBody>
          <a:bodyPr wrap="none" lIns="0" tIns="0" rIns="0" bIns="0" rtlCol="0" anchor="t"/>
          <a:lstStyle/>
          <a:p>
            <a:pPr marL="0" indent="0" algn="l">
              <a:lnSpc>
                <a:spcPct val="104000"/>
              </a:lnSpc>
              <a:buNone/>
            </a:pPr>
            <a:r>
              <a:rPr lang="en-US" sz="1000" dirty="0">
                <a:solidFill>
                  <a:schemeClr val="bg1"/>
                </a:solidFill>
                <a:latin typeface="Gelasio SemiBold" pitchFamily="34" charset="0"/>
                <a:ea typeface="Gelasio SemiBold" pitchFamily="34" charset="-122"/>
                <a:cs typeface="Gelasio SemiBold" pitchFamily="34" charset="-120"/>
              </a:rPr>
              <a:t>Lessons Learned</a:t>
            </a:r>
            <a:endParaRPr lang="en-US" sz="1000" dirty="0">
              <a:solidFill>
                <a:schemeClr val="bg1"/>
              </a:solidFill>
            </a:endParaRPr>
          </a:p>
        </p:txBody>
      </p:sp>
      <p:sp>
        <p:nvSpPr>
          <p:cNvPr id="30" name="Text 27"/>
          <p:cNvSpPr/>
          <p:nvPr/>
        </p:nvSpPr>
        <p:spPr>
          <a:xfrm>
            <a:off x="3781425" y="1448470"/>
            <a:ext cx="1540148" cy="1766143"/>
          </a:xfrm>
          <a:prstGeom prst="rect">
            <a:avLst/>
          </a:prstGeom>
          <a:noFill/>
          <a:ln/>
        </p:spPr>
        <p:txBody>
          <a:bodyPr wrap="square" lIns="0" tIns="0" rIns="0" bIns="0" rtlCol="0" anchor="t">
            <a:noAutofit/>
          </a:bodyPr>
          <a:lstStyle/>
          <a:p>
            <a:pPr marL="342900" indent="-342900" algn="l">
              <a:lnSpc>
                <a:spcPct val="117000"/>
              </a:lnSpc>
              <a:buSzPct val="100000"/>
              <a:buChar char="•"/>
            </a:pPr>
            <a:r>
              <a:rPr lang="en-US" sz="800" dirty="0">
                <a:solidFill>
                  <a:schemeClr val="bg1"/>
                </a:solidFill>
                <a:latin typeface="Gelasio" pitchFamily="34" charset="0"/>
                <a:ea typeface="Gelasio" pitchFamily="34" charset="-122"/>
                <a:cs typeface="Gelasio" pitchFamily="34" charset="-120"/>
              </a:rPr>
              <a:t> It's not about being resilient; it's about being proactive in being resilient. </a:t>
            </a:r>
            <a:endParaRPr lang="en-US" sz="800" dirty="0">
              <a:solidFill>
                <a:schemeClr val="bg1"/>
              </a:solidFill>
            </a:endParaRPr>
          </a:p>
          <a:p>
            <a:pPr marL="342900" indent="-342900" algn="l">
              <a:lnSpc>
                <a:spcPct val="117000"/>
              </a:lnSpc>
              <a:buSzPct val="100000"/>
              <a:buChar char="•"/>
            </a:pPr>
            <a:r>
              <a:rPr lang="en-US" sz="800" dirty="0">
                <a:solidFill>
                  <a:schemeClr val="bg1"/>
                </a:solidFill>
                <a:latin typeface="Gelasio" pitchFamily="34" charset="0"/>
                <a:ea typeface="Gelasio" pitchFamily="34" charset="-122"/>
                <a:cs typeface="Gelasio" pitchFamily="34" charset="-120"/>
              </a:rPr>
              <a:t> AI adoption goes hand-in-hand with upskilling initiatives for employees. </a:t>
            </a:r>
            <a:endParaRPr lang="en-US" sz="800" dirty="0">
              <a:solidFill>
                <a:schemeClr val="bg1"/>
              </a:solidFill>
            </a:endParaRPr>
          </a:p>
          <a:p>
            <a:pPr marL="342900" indent="-342900" algn="l">
              <a:lnSpc>
                <a:spcPct val="117000"/>
              </a:lnSpc>
              <a:buSzPct val="100000"/>
              <a:buChar char="•"/>
            </a:pPr>
            <a:r>
              <a:rPr lang="en-US" sz="800" dirty="0">
                <a:solidFill>
                  <a:schemeClr val="bg1"/>
                </a:solidFill>
                <a:latin typeface="Gelasio" pitchFamily="34" charset="0"/>
                <a:ea typeface="Gelasio" pitchFamily="34" charset="-122"/>
                <a:cs typeface="Gelasio" pitchFamily="34" charset="-120"/>
              </a:rPr>
              <a:t> In the event of a disruption, supply chain analytics will be essential. </a:t>
            </a:r>
            <a:endParaRPr lang="en-US" sz="800" dirty="0">
              <a:solidFill>
                <a:schemeClr val="bg1"/>
              </a:solidFill>
            </a:endParaRPr>
          </a:p>
          <a:p>
            <a:pPr marL="342900" indent="-342900" algn="l">
              <a:lnSpc>
                <a:spcPct val="117000"/>
              </a:lnSpc>
              <a:buSzPct val="100000"/>
              <a:buChar char="•"/>
            </a:pPr>
            <a:r>
              <a:rPr lang="en-US" sz="800" dirty="0">
                <a:solidFill>
                  <a:schemeClr val="bg1"/>
                </a:solidFill>
                <a:latin typeface="Gelasio" pitchFamily="34" charset="0"/>
                <a:ea typeface="Gelasio" pitchFamily="34" charset="-122"/>
                <a:cs typeface="Gelasio" pitchFamily="34" charset="-120"/>
              </a:rPr>
              <a:t> Customer trust is considered a strategic asset that must be carefully managed in an ethical manner.</a:t>
            </a:r>
            <a:endParaRPr lang="en-US" sz="800" dirty="0">
              <a:solidFill>
                <a:schemeClr val="bg1"/>
              </a:solidFill>
            </a:endParaRPr>
          </a:p>
        </p:txBody>
      </p:sp>
      <p:sp>
        <p:nvSpPr>
          <p:cNvPr id="31" name="Text 28"/>
          <p:cNvSpPr/>
          <p:nvPr/>
        </p:nvSpPr>
        <p:spPr>
          <a:xfrm>
            <a:off x="3777630" y="3712964"/>
            <a:ext cx="1540148" cy="390674"/>
          </a:xfrm>
          <a:prstGeom prst="rect">
            <a:avLst/>
          </a:prstGeom>
          <a:noFill/>
          <a:ln/>
        </p:spPr>
        <p:txBody>
          <a:bodyPr wrap="square" lIns="0" tIns="0" rIns="0" bIns="0" rtlCol="0" anchor="t">
            <a:normAutofit/>
          </a:bodyPr>
          <a:lstStyle/>
          <a:p>
            <a:pPr marL="0" indent="0" algn="l">
              <a:lnSpc>
                <a:spcPct val="117000"/>
              </a:lnSpc>
              <a:buNone/>
            </a:pPr>
            <a:r>
              <a:rPr lang="en-US" sz="700" i="1" dirty="0">
                <a:solidFill>
                  <a:schemeClr val="bg1"/>
                </a:solidFill>
                <a:latin typeface="Gelasio" pitchFamily="34" charset="0"/>
                <a:ea typeface="Gelasio" pitchFamily="34" charset="-122"/>
                <a:cs typeface="Gelasio" pitchFamily="34" charset="-120"/>
              </a:rPr>
              <a:t>(Shafiq, Ahmed and Mahmoodi, 2020; Tarafdar, Beath and Ross, 2020)</a:t>
            </a:r>
            <a:endParaRPr lang="en-US" sz="700" dirty="0">
              <a:solidFill>
                <a:schemeClr val="bg1"/>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3429000" cy="5143500"/>
          </a:xfrm>
          <a:prstGeom prst="rect">
            <a:avLst/>
          </a:prstGeom>
        </p:spPr>
      </p:pic>
      <p:sp>
        <p:nvSpPr>
          <p:cNvPr id="3" name="Shape 0"/>
          <p:cNvSpPr/>
          <p:nvPr/>
        </p:nvSpPr>
        <p:spPr>
          <a:xfrm>
            <a:off x="3785592" y="289843"/>
            <a:ext cx="1254472" cy="151507"/>
          </a:xfrm>
          <a:prstGeom prst="roundRect">
            <a:avLst>
              <a:gd name="adj" fmla="val 7062"/>
            </a:avLst>
          </a:prstGeom>
          <a:solidFill>
            <a:srgbClr val="ECE6DF"/>
          </a:solidFill>
          <a:ln/>
        </p:spPr>
        <p:txBody>
          <a:bodyPr/>
          <a:lstStyle/>
          <a:p>
            <a:endParaRPr lang="en-GB"/>
          </a:p>
        </p:txBody>
      </p:sp>
      <p:sp>
        <p:nvSpPr>
          <p:cNvPr id="4" name="Text 1"/>
          <p:cNvSpPr/>
          <p:nvPr/>
        </p:nvSpPr>
        <p:spPr>
          <a:xfrm>
            <a:off x="3839021" y="316557"/>
            <a:ext cx="1604814" cy="98078"/>
          </a:xfrm>
          <a:prstGeom prst="rect">
            <a:avLst/>
          </a:prstGeom>
          <a:noFill/>
          <a:ln/>
        </p:spPr>
        <p:txBody>
          <a:bodyPr wrap="none" lIns="0" tIns="0" rIns="0" bIns="0" rtlCol="0" anchor="t"/>
          <a:lstStyle/>
          <a:p>
            <a:pPr marL="0" indent="0" algn="l">
              <a:lnSpc>
                <a:spcPct val="115000"/>
              </a:lnSpc>
              <a:buNone/>
            </a:pPr>
            <a:r>
              <a:rPr lang="en-US" sz="550" dirty="0">
                <a:solidFill>
                  <a:srgbClr val="746558"/>
                </a:solidFill>
                <a:latin typeface="Gelasio" pitchFamily="34" charset="0"/>
                <a:ea typeface="Gelasio" pitchFamily="34" charset="-122"/>
                <a:cs typeface="Gelasio" pitchFamily="34" charset="-120"/>
              </a:rPr>
              <a:t>SLIDE 10 — RECOMMENDATIONS</a:t>
            </a:r>
            <a:endParaRPr lang="en-US" sz="550" dirty="0"/>
          </a:p>
        </p:txBody>
      </p:sp>
      <p:sp>
        <p:nvSpPr>
          <p:cNvPr id="5" name="Text 2"/>
          <p:cNvSpPr/>
          <p:nvPr/>
        </p:nvSpPr>
        <p:spPr>
          <a:xfrm>
            <a:off x="3785592" y="466948"/>
            <a:ext cx="4617244" cy="278532"/>
          </a:xfrm>
          <a:prstGeom prst="rect">
            <a:avLst/>
          </a:prstGeom>
          <a:noFill/>
          <a:ln/>
        </p:spPr>
        <p:txBody>
          <a:bodyPr wrap="none" lIns="0" tIns="0" rIns="0" bIns="0" rtlCol="0" anchor="t"/>
          <a:lstStyle/>
          <a:p>
            <a:pPr marL="0" indent="0" algn="l">
              <a:lnSpc>
                <a:spcPct val="104000"/>
              </a:lnSpc>
              <a:buNone/>
            </a:pPr>
            <a:r>
              <a:rPr lang="en-US" sz="1750" dirty="0">
                <a:solidFill>
                  <a:srgbClr val="484237"/>
                </a:solidFill>
                <a:latin typeface="Gelasio SemiBold" pitchFamily="34" charset="0"/>
                <a:ea typeface="Gelasio SemiBold" pitchFamily="34" charset="-122"/>
                <a:cs typeface="Gelasio SemiBold" pitchFamily="34" charset="-120"/>
              </a:rPr>
              <a:t>Strategic Recommendations for Tesco</a:t>
            </a:r>
            <a:endParaRPr lang="en-US" sz="1750" dirty="0"/>
          </a:p>
        </p:txBody>
      </p:sp>
      <p:sp>
        <p:nvSpPr>
          <p:cNvPr id="6" name="Text 3"/>
          <p:cNvSpPr/>
          <p:nvPr/>
        </p:nvSpPr>
        <p:spPr>
          <a:xfrm>
            <a:off x="3785592" y="841549"/>
            <a:ext cx="5001816" cy="245120"/>
          </a:xfrm>
          <a:prstGeom prst="rect">
            <a:avLst/>
          </a:prstGeom>
          <a:noFill/>
          <a:ln/>
        </p:spPr>
        <p:txBody>
          <a:bodyPr wrap="square" lIns="0" tIns="0" rIns="0" bIns="0" rtlCol="0" anchor="t">
            <a:normAutofit/>
          </a:bodyPr>
          <a:lstStyle/>
          <a:p>
            <a:pPr marL="0" indent="0" algn="l">
              <a:lnSpc>
                <a:spcPct val="115000"/>
              </a:lnSpc>
              <a:buNone/>
            </a:pPr>
            <a:r>
              <a:rPr lang="en-US" sz="700" dirty="0">
                <a:solidFill>
                  <a:srgbClr val="746558"/>
                </a:solidFill>
                <a:latin typeface="Gelasio" pitchFamily="34" charset="0"/>
                <a:ea typeface="Gelasio" pitchFamily="34" charset="-122"/>
                <a:cs typeface="Gelasio" pitchFamily="34" charset="-120"/>
              </a:rPr>
              <a:t>The recommendations outlined in this consultancy are based on the analysis above to help Tesco move towards a digital future and continue to be competitive.</a:t>
            </a:r>
            <a:endParaRPr lang="en-US" sz="700" dirty="0"/>
          </a:p>
        </p:txBody>
      </p:sp>
      <p:sp>
        <p:nvSpPr>
          <p:cNvPr id="7" name="Shape 4"/>
          <p:cNvSpPr/>
          <p:nvPr/>
        </p:nvSpPr>
        <p:spPr>
          <a:xfrm>
            <a:off x="3919314" y="1381571"/>
            <a:ext cx="2335039" cy="89148"/>
          </a:xfrm>
          <a:prstGeom prst="roundRect">
            <a:avLst>
              <a:gd name="adj" fmla="val 15002"/>
            </a:avLst>
          </a:prstGeom>
          <a:solidFill>
            <a:srgbClr val="EEE8DD"/>
          </a:solidFill>
          <a:ln/>
        </p:spPr>
        <p:txBody>
          <a:bodyPr/>
          <a:lstStyle/>
          <a:p>
            <a:endParaRPr lang="en-GB"/>
          </a:p>
        </p:txBody>
      </p:sp>
      <p:sp>
        <p:nvSpPr>
          <p:cNvPr id="8" name="Shape 5"/>
          <p:cNvSpPr/>
          <p:nvPr/>
        </p:nvSpPr>
        <p:spPr>
          <a:xfrm>
            <a:off x="3785592" y="1292423"/>
            <a:ext cx="267444" cy="267444"/>
          </a:xfrm>
          <a:prstGeom prst="roundRect">
            <a:avLst>
              <a:gd name="adj" fmla="val 106845"/>
            </a:avLst>
          </a:prstGeom>
          <a:solidFill>
            <a:srgbClr val="EEE8DD"/>
          </a:solidFill>
          <a:ln/>
        </p:spPr>
        <p:txBody>
          <a:bodyPr/>
          <a:lstStyle/>
          <a:p>
            <a:endParaRPr lang="en-GB"/>
          </a:p>
        </p:txBody>
      </p:sp>
      <p:pic>
        <p:nvPicPr>
          <p:cNvPr id="9"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3852416" y="1359247"/>
            <a:ext cx="133722" cy="133722"/>
          </a:xfrm>
          <a:prstGeom prst="rect">
            <a:avLst/>
          </a:prstGeom>
        </p:spPr>
      </p:pic>
      <p:sp>
        <p:nvSpPr>
          <p:cNvPr id="10" name="Text 6"/>
          <p:cNvSpPr/>
          <p:nvPr/>
        </p:nvSpPr>
        <p:spPr>
          <a:xfrm>
            <a:off x="3874740" y="1623938"/>
            <a:ext cx="1692325" cy="139303"/>
          </a:xfrm>
          <a:prstGeom prst="rect">
            <a:avLst/>
          </a:prstGeom>
          <a:noFill/>
          <a:ln/>
        </p:spPr>
        <p:txBody>
          <a:bodyPr wrap="none" lIns="0" tIns="0" rIns="0" bIns="0" rtlCol="0" anchor="t"/>
          <a:lstStyle/>
          <a:p>
            <a:pPr marL="0" indent="0" algn="l">
              <a:lnSpc>
                <a:spcPct val="104000"/>
              </a:lnSpc>
              <a:buNone/>
            </a:pPr>
            <a:r>
              <a:rPr lang="en-US" sz="1000" dirty="0">
                <a:solidFill>
                  <a:srgbClr val="746558"/>
                </a:solidFill>
                <a:latin typeface="Gelasio SemiBold" pitchFamily="34" charset="0"/>
                <a:ea typeface="Gelasio SemiBold" pitchFamily="34" charset="-122"/>
                <a:cs typeface="Gelasio SemiBold" pitchFamily="34" charset="-120"/>
              </a:rPr>
              <a:t>1. Accelerate Cloud Integration</a:t>
            </a:r>
            <a:endParaRPr lang="en-US" sz="1000" dirty="0"/>
          </a:p>
        </p:txBody>
      </p:sp>
      <p:sp>
        <p:nvSpPr>
          <p:cNvPr id="11" name="Text 7"/>
          <p:cNvSpPr/>
          <p:nvPr/>
        </p:nvSpPr>
        <p:spPr>
          <a:xfrm>
            <a:off x="3874740" y="1801639"/>
            <a:ext cx="2290539" cy="367680"/>
          </a:xfrm>
          <a:prstGeom prst="rect">
            <a:avLst/>
          </a:prstGeom>
          <a:noFill/>
          <a:ln/>
        </p:spPr>
        <p:txBody>
          <a:bodyPr wrap="square" lIns="0" tIns="0" rIns="0" bIns="0" rtlCol="0" anchor="t">
            <a:noAutofit/>
          </a:bodyPr>
          <a:lstStyle/>
          <a:p>
            <a:pPr marL="0" indent="0" algn="l">
              <a:lnSpc>
                <a:spcPct val="115000"/>
              </a:lnSpc>
              <a:buNone/>
            </a:pPr>
            <a:r>
              <a:rPr lang="en-US" sz="900" dirty="0">
                <a:solidFill>
                  <a:srgbClr val="746558"/>
                </a:solidFill>
                <a:latin typeface="Gelasio" pitchFamily="34" charset="0"/>
                <a:ea typeface="Gelasio" pitchFamily="34" charset="-122"/>
                <a:cs typeface="Gelasio" pitchFamily="34" charset="-120"/>
              </a:rPr>
              <a:t>Move old systems to a scalable cloud platform to improve system agility, lower operating expenses and support real-time data sharing between all business units.</a:t>
            </a:r>
            <a:endParaRPr lang="en-US" sz="900" dirty="0"/>
          </a:p>
        </p:txBody>
      </p:sp>
      <p:sp>
        <p:nvSpPr>
          <p:cNvPr id="12" name="Shape 8"/>
          <p:cNvSpPr/>
          <p:nvPr/>
        </p:nvSpPr>
        <p:spPr>
          <a:xfrm>
            <a:off x="6452220" y="1247849"/>
            <a:ext cx="2335113" cy="89148"/>
          </a:xfrm>
          <a:prstGeom prst="roundRect">
            <a:avLst>
              <a:gd name="adj" fmla="val 15002"/>
            </a:avLst>
          </a:prstGeom>
          <a:solidFill>
            <a:srgbClr val="EEE8DD"/>
          </a:solidFill>
          <a:ln/>
        </p:spPr>
        <p:txBody>
          <a:bodyPr/>
          <a:lstStyle/>
          <a:p>
            <a:endParaRPr lang="en-GB"/>
          </a:p>
        </p:txBody>
      </p:sp>
      <p:sp>
        <p:nvSpPr>
          <p:cNvPr id="13" name="Shape 9"/>
          <p:cNvSpPr/>
          <p:nvPr/>
        </p:nvSpPr>
        <p:spPr>
          <a:xfrm>
            <a:off x="6318498" y="1158701"/>
            <a:ext cx="267444" cy="267444"/>
          </a:xfrm>
          <a:prstGeom prst="roundRect">
            <a:avLst>
              <a:gd name="adj" fmla="val 106845"/>
            </a:avLst>
          </a:prstGeom>
          <a:solidFill>
            <a:srgbClr val="EEE8DD"/>
          </a:solidFill>
          <a:ln/>
        </p:spPr>
        <p:txBody>
          <a:bodyPr/>
          <a:lstStyle/>
          <a:p>
            <a:endParaRPr lang="en-GB"/>
          </a:p>
        </p:txBody>
      </p:sp>
      <p:pic>
        <p:nvPicPr>
          <p:cNvPr id="14"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6385322" y="1225525"/>
            <a:ext cx="133722" cy="133722"/>
          </a:xfrm>
          <a:prstGeom prst="rect">
            <a:avLst/>
          </a:prstGeom>
        </p:spPr>
      </p:pic>
      <p:sp>
        <p:nvSpPr>
          <p:cNvPr id="15" name="Text 10"/>
          <p:cNvSpPr/>
          <p:nvPr/>
        </p:nvSpPr>
        <p:spPr>
          <a:xfrm>
            <a:off x="6407646" y="1490216"/>
            <a:ext cx="1982167" cy="139303"/>
          </a:xfrm>
          <a:prstGeom prst="rect">
            <a:avLst/>
          </a:prstGeom>
          <a:noFill/>
          <a:ln/>
        </p:spPr>
        <p:txBody>
          <a:bodyPr wrap="none" lIns="0" tIns="0" rIns="0" bIns="0" rtlCol="0" anchor="t"/>
          <a:lstStyle/>
          <a:p>
            <a:pPr marL="0" indent="0" algn="l">
              <a:lnSpc>
                <a:spcPct val="104000"/>
              </a:lnSpc>
              <a:buNone/>
            </a:pPr>
            <a:r>
              <a:rPr lang="en-US" sz="1000" dirty="0">
                <a:solidFill>
                  <a:srgbClr val="746558"/>
                </a:solidFill>
                <a:latin typeface="Gelasio SemiBold" pitchFamily="34" charset="0"/>
                <a:ea typeface="Gelasio SemiBold" pitchFamily="34" charset="-122"/>
                <a:cs typeface="Gelasio SemiBold" pitchFamily="34" charset="-120"/>
              </a:rPr>
              <a:t>2. Strengthen Cybersecurity Posture</a:t>
            </a:r>
            <a:endParaRPr lang="en-US" sz="1000" dirty="0"/>
          </a:p>
        </p:txBody>
      </p:sp>
      <p:sp>
        <p:nvSpPr>
          <p:cNvPr id="16" name="Text 11"/>
          <p:cNvSpPr/>
          <p:nvPr/>
        </p:nvSpPr>
        <p:spPr>
          <a:xfrm>
            <a:off x="6407646" y="1667917"/>
            <a:ext cx="2290614" cy="367680"/>
          </a:xfrm>
          <a:prstGeom prst="rect">
            <a:avLst/>
          </a:prstGeom>
          <a:noFill/>
          <a:ln/>
        </p:spPr>
        <p:txBody>
          <a:bodyPr wrap="square" lIns="0" tIns="0" rIns="0" bIns="0" rtlCol="0" anchor="t">
            <a:noAutofit/>
          </a:bodyPr>
          <a:lstStyle/>
          <a:p>
            <a:pPr marL="0" indent="0" algn="l">
              <a:lnSpc>
                <a:spcPct val="115000"/>
              </a:lnSpc>
              <a:buNone/>
            </a:pPr>
            <a:r>
              <a:rPr lang="en-US" sz="900" dirty="0">
                <a:solidFill>
                  <a:srgbClr val="746558"/>
                </a:solidFill>
                <a:latin typeface="Gelasio" pitchFamily="34" charset="0"/>
                <a:ea typeface="Gelasio" pitchFamily="34" charset="-122"/>
                <a:cs typeface="Gelasio" pitchFamily="34" charset="-120"/>
              </a:rPr>
              <a:t>Make investments in zero-trust architecture, ongoing threat monitoring, and yearly security audits by third parties according to the NCSC guidelines.</a:t>
            </a:r>
            <a:endParaRPr lang="en-US" sz="900" dirty="0"/>
          </a:p>
        </p:txBody>
      </p:sp>
      <p:sp>
        <p:nvSpPr>
          <p:cNvPr id="17" name="Shape 12"/>
          <p:cNvSpPr/>
          <p:nvPr/>
        </p:nvSpPr>
        <p:spPr>
          <a:xfrm>
            <a:off x="3919314" y="2545407"/>
            <a:ext cx="2335039" cy="89148"/>
          </a:xfrm>
          <a:prstGeom prst="roundRect">
            <a:avLst>
              <a:gd name="adj" fmla="val 15002"/>
            </a:avLst>
          </a:prstGeom>
          <a:solidFill>
            <a:srgbClr val="EEE8DD"/>
          </a:solidFill>
          <a:ln/>
        </p:spPr>
        <p:txBody>
          <a:bodyPr/>
          <a:lstStyle/>
          <a:p>
            <a:endParaRPr lang="en-GB"/>
          </a:p>
        </p:txBody>
      </p:sp>
      <p:sp>
        <p:nvSpPr>
          <p:cNvPr id="18" name="Shape 13"/>
          <p:cNvSpPr/>
          <p:nvPr/>
        </p:nvSpPr>
        <p:spPr>
          <a:xfrm>
            <a:off x="3785592" y="2456259"/>
            <a:ext cx="267444" cy="267444"/>
          </a:xfrm>
          <a:prstGeom prst="roundRect">
            <a:avLst>
              <a:gd name="adj" fmla="val 106845"/>
            </a:avLst>
          </a:prstGeom>
          <a:solidFill>
            <a:srgbClr val="EEE8DD"/>
          </a:solidFill>
          <a:ln/>
        </p:spPr>
        <p:txBody>
          <a:bodyPr/>
          <a:lstStyle/>
          <a:p>
            <a:endParaRPr lang="en-GB"/>
          </a:p>
        </p:txBody>
      </p:sp>
      <p:pic>
        <p:nvPicPr>
          <p:cNvPr id="19"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3852416" y="2523083"/>
            <a:ext cx="133722" cy="133722"/>
          </a:xfrm>
          <a:prstGeom prst="rect">
            <a:avLst/>
          </a:prstGeom>
        </p:spPr>
      </p:pic>
      <p:sp>
        <p:nvSpPr>
          <p:cNvPr id="20" name="Text 14"/>
          <p:cNvSpPr/>
          <p:nvPr/>
        </p:nvSpPr>
        <p:spPr>
          <a:xfrm>
            <a:off x="3874740" y="2787774"/>
            <a:ext cx="1894359" cy="139303"/>
          </a:xfrm>
          <a:prstGeom prst="rect">
            <a:avLst/>
          </a:prstGeom>
          <a:noFill/>
          <a:ln/>
        </p:spPr>
        <p:txBody>
          <a:bodyPr wrap="none" lIns="0" tIns="0" rIns="0" bIns="0" rtlCol="0" anchor="t"/>
          <a:lstStyle/>
          <a:p>
            <a:pPr marL="0" indent="0" algn="l">
              <a:lnSpc>
                <a:spcPct val="104000"/>
              </a:lnSpc>
              <a:buNone/>
            </a:pPr>
            <a:r>
              <a:rPr lang="en-US" sz="1000" dirty="0">
                <a:solidFill>
                  <a:srgbClr val="746558"/>
                </a:solidFill>
                <a:latin typeface="Gelasio SemiBold" pitchFamily="34" charset="0"/>
                <a:ea typeface="Gelasio SemiBold" pitchFamily="34" charset="-122"/>
                <a:cs typeface="Gelasio SemiBold" pitchFamily="34" charset="-120"/>
              </a:rPr>
              <a:t>3. Establish Ethical AI Governance</a:t>
            </a:r>
            <a:endParaRPr lang="en-US" sz="1000" dirty="0"/>
          </a:p>
        </p:txBody>
      </p:sp>
      <p:sp>
        <p:nvSpPr>
          <p:cNvPr id="21" name="Text 15"/>
          <p:cNvSpPr/>
          <p:nvPr/>
        </p:nvSpPr>
        <p:spPr>
          <a:xfrm>
            <a:off x="3874740" y="2965475"/>
            <a:ext cx="2290539" cy="367680"/>
          </a:xfrm>
          <a:prstGeom prst="rect">
            <a:avLst/>
          </a:prstGeom>
          <a:noFill/>
          <a:ln/>
        </p:spPr>
        <p:txBody>
          <a:bodyPr wrap="square" lIns="0" tIns="0" rIns="0" bIns="0" rtlCol="0" anchor="t">
            <a:noAutofit/>
          </a:bodyPr>
          <a:lstStyle/>
          <a:p>
            <a:pPr marL="0" indent="0" algn="l">
              <a:lnSpc>
                <a:spcPct val="115000"/>
              </a:lnSpc>
              <a:buNone/>
            </a:pPr>
            <a:r>
              <a:rPr lang="en-US" sz="900" dirty="0">
                <a:solidFill>
                  <a:srgbClr val="746558"/>
                </a:solidFill>
                <a:latin typeface="Gelasio" pitchFamily="34" charset="0"/>
                <a:ea typeface="Gelasio" pitchFamily="34" charset="-122"/>
                <a:cs typeface="Gelasio" pitchFamily="34" charset="-120"/>
              </a:rPr>
              <a:t>Establish an autonomous AI ethics committee to audit AI outputs for fairness and adhere to GDPR in all AI systems.</a:t>
            </a:r>
            <a:endParaRPr lang="en-US" sz="900" dirty="0"/>
          </a:p>
        </p:txBody>
      </p:sp>
      <p:sp>
        <p:nvSpPr>
          <p:cNvPr id="22" name="Shape 16"/>
          <p:cNvSpPr/>
          <p:nvPr/>
        </p:nvSpPr>
        <p:spPr>
          <a:xfrm>
            <a:off x="6452220" y="2411685"/>
            <a:ext cx="2335113" cy="89148"/>
          </a:xfrm>
          <a:prstGeom prst="roundRect">
            <a:avLst>
              <a:gd name="adj" fmla="val 15002"/>
            </a:avLst>
          </a:prstGeom>
          <a:solidFill>
            <a:srgbClr val="EEE8DD"/>
          </a:solidFill>
          <a:ln/>
        </p:spPr>
        <p:txBody>
          <a:bodyPr/>
          <a:lstStyle/>
          <a:p>
            <a:endParaRPr lang="en-GB"/>
          </a:p>
        </p:txBody>
      </p:sp>
      <p:sp>
        <p:nvSpPr>
          <p:cNvPr id="23" name="Shape 17"/>
          <p:cNvSpPr/>
          <p:nvPr/>
        </p:nvSpPr>
        <p:spPr>
          <a:xfrm>
            <a:off x="6318498" y="2322537"/>
            <a:ext cx="267444" cy="267444"/>
          </a:xfrm>
          <a:prstGeom prst="roundRect">
            <a:avLst>
              <a:gd name="adj" fmla="val 106845"/>
            </a:avLst>
          </a:prstGeom>
          <a:solidFill>
            <a:srgbClr val="EEE8DD"/>
          </a:solidFill>
          <a:ln/>
        </p:spPr>
        <p:txBody>
          <a:bodyPr/>
          <a:lstStyle/>
          <a:p>
            <a:endParaRPr lang="en-GB"/>
          </a:p>
        </p:txBody>
      </p:sp>
      <p:pic>
        <p:nvPicPr>
          <p:cNvPr id="24" name="Image 4" descr="preencoded.png"/>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6385322" y="2389361"/>
            <a:ext cx="133722" cy="133722"/>
          </a:xfrm>
          <a:prstGeom prst="rect">
            <a:avLst/>
          </a:prstGeom>
        </p:spPr>
      </p:pic>
      <p:sp>
        <p:nvSpPr>
          <p:cNvPr id="25" name="Text 18"/>
          <p:cNvSpPr/>
          <p:nvPr/>
        </p:nvSpPr>
        <p:spPr>
          <a:xfrm>
            <a:off x="6407646" y="2654052"/>
            <a:ext cx="2290614" cy="278606"/>
          </a:xfrm>
          <a:prstGeom prst="rect">
            <a:avLst/>
          </a:prstGeom>
          <a:noFill/>
          <a:ln/>
        </p:spPr>
        <p:txBody>
          <a:bodyPr wrap="square" lIns="0" tIns="0" rIns="0" bIns="0" rtlCol="0" anchor="t">
            <a:noAutofit/>
          </a:bodyPr>
          <a:lstStyle/>
          <a:p>
            <a:pPr marL="0" indent="0" algn="l">
              <a:lnSpc>
                <a:spcPct val="104000"/>
              </a:lnSpc>
              <a:buNone/>
            </a:pPr>
            <a:r>
              <a:rPr lang="en-US" sz="1000" dirty="0">
                <a:solidFill>
                  <a:srgbClr val="746558"/>
                </a:solidFill>
                <a:latin typeface="Gelasio SemiBold" pitchFamily="34" charset="0"/>
                <a:ea typeface="Gelasio SemiBold" pitchFamily="34" charset="-122"/>
                <a:cs typeface="Gelasio SemiBold" pitchFamily="34" charset="-120"/>
              </a:rPr>
              <a:t>4. Invest in Digital Workforce Development</a:t>
            </a:r>
            <a:endParaRPr lang="en-US" sz="1000" dirty="0"/>
          </a:p>
        </p:txBody>
      </p:sp>
      <p:sp>
        <p:nvSpPr>
          <p:cNvPr id="26" name="Text 19"/>
          <p:cNvSpPr/>
          <p:nvPr/>
        </p:nvSpPr>
        <p:spPr>
          <a:xfrm>
            <a:off x="6407646" y="2971056"/>
            <a:ext cx="2290614" cy="367680"/>
          </a:xfrm>
          <a:prstGeom prst="rect">
            <a:avLst/>
          </a:prstGeom>
          <a:noFill/>
          <a:ln/>
        </p:spPr>
        <p:txBody>
          <a:bodyPr wrap="square" lIns="0" tIns="0" rIns="0" bIns="0" rtlCol="0" anchor="t">
            <a:noAutofit/>
          </a:bodyPr>
          <a:lstStyle/>
          <a:p>
            <a:pPr marL="0" indent="0" algn="l">
              <a:lnSpc>
                <a:spcPct val="115000"/>
              </a:lnSpc>
              <a:buNone/>
            </a:pPr>
            <a:r>
              <a:rPr lang="en-US" sz="900" dirty="0">
                <a:solidFill>
                  <a:srgbClr val="746558"/>
                </a:solidFill>
                <a:latin typeface="Gelasio" pitchFamily="34" charset="0"/>
                <a:ea typeface="Gelasio" pitchFamily="34" charset="-122"/>
                <a:cs typeface="Gelasio" pitchFamily="34" charset="-120"/>
              </a:rPr>
              <a:t>Implement digital literacy training initiatives to upskill staff in data interpretation, AI tools and responsible use of digital technology for all store and head office staff.</a:t>
            </a:r>
            <a:endParaRPr lang="en-US" sz="900" dirty="0"/>
          </a:p>
        </p:txBody>
      </p:sp>
      <p:sp>
        <p:nvSpPr>
          <p:cNvPr id="27" name="Shape 20"/>
          <p:cNvSpPr/>
          <p:nvPr/>
        </p:nvSpPr>
        <p:spPr>
          <a:xfrm>
            <a:off x="3919314" y="3714824"/>
            <a:ext cx="2335039" cy="89148"/>
          </a:xfrm>
          <a:prstGeom prst="roundRect">
            <a:avLst>
              <a:gd name="adj" fmla="val 15002"/>
            </a:avLst>
          </a:prstGeom>
          <a:solidFill>
            <a:srgbClr val="EEE8DD"/>
          </a:solidFill>
          <a:ln/>
        </p:spPr>
        <p:txBody>
          <a:bodyPr/>
          <a:lstStyle/>
          <a:p>
            <a:endParaRPr lang="en-GB"/>
          </a:p>
        </p:txBody>
      </p:sp>
      <p:sp>
        <p:nvSpPr>
          <p:cNvPr id="28" name="Shape 21"/>
          <p:cNvSpPr/>
          <p:nvPr/>
        </p:nvSpPr>
        <p:spPr>
          <a:xfrm>
            <a:off x="3785592" y="3625676"/>
            <a:ext cx="267444" cy="267444"/>
          </a:xfrm>
          <a:prstGeom prst="roundRect">
            <a:avLst>
              <a:gd name="adj" fmla="val 106845"/>
            </a:avLst>
          </a:prstGeom>
          <a:solidFill>
            <a:srgbClr val="EEE8DD"/>
          </a:solidFill>
          <a:ln/>
        </p:spPr>
        <p:txBody>
          <a:bodyPr/>
          <a:lstStyle/>
          <a:p>
            <a:endParaRPr lang="en-GB"/>
          </a:p>
        </p:txBody>
      </p:sp>
      <p:pic>
        <p:nvPicPr>
          <p:cNvPr id="29" name="Image 5" descr="preencoded.png"/>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3852416" y="3692500"/>
            <a:ext cx="133722" cy="133722"/>
          </a:xfrm>
          <a:prstGeom prst="rect">
            <a:avLst/>
          </a:prstGeom>
        </p:spPr>
      </p:pic>
      <p:sp>
        <p:nvSpPr>
          <p:cNvPr id="30" name="Text 22"/>
          <p:cNvSpPr/>
          <p:nvPr/>
        </p:nvSpPr>
        <p:spPr>
          <a:xfrm>
            <a:off x="3874740" y="3957191"/>
            <a:ext cx="2290539" cy="278606"/>
          </a:xfrm>
          <a:prstGeom prst="rect">
            <a:avLst/>
          </a:prstGeom>
          <a:noFill/>
          <a:ln/>
        </p:spPr>
        <p:txBody>
          <a:bodyPr wrap="square" lIns="0" tIns="0" rIns="0" bIns="0" rtlCol="0" anchor="t">
            <a:noAutofit/>
          </a:bodyPr>
          <a:lstStyle/>
          <a:p>
            <a:pPr marL="0" indent="0" algn="l">
              <a:lnSpc>
                <a:spcPct val="104000"/>
              </a:lnSpc>
              <a:buNone/>
            </a:pPr>
            <a:r>
              <a:rPr lang="en-US" sz="1000" dirty="0">
                <a:solidFill>
                  <a:srgbClr val="746558"/>
                </a:solidFill>
                <a:latin typeface="Gelasio SemiBold" pitchFamily="34" charset="0"/>
                <a:ea typeface="Gelasio SemiBold" pitchFamily="34" charset="-122"/>
                <a:cs typeface="Gelasio SemiBold" pitchFamily="34" charset="-120"/>
              </a:rPr>
              <a:t>5. Enhance Predictive Analytics Capability</a:t>
            </a:r>
            <a:endParaRPr lang="en-US" sz="1000" dirty="0"/>
          </a:p>
        </p:txBody>
      </p:sp>
      <p:sp>
        <p:nvSpPr>
          <p:cNvPr id="31" name="Text 23"/>
          <p:cNvSpPr/>
          <p:nvPr/>
        </p:nvSpPr>
        <p:spPr>
          <a:xfrm>
            <a:off x="3874740" y="4274195"/>
            <a:ext cx="2290539" cy="490240"/>
          </a:xfrm>
          <a:prstGeom prst="rect">
            <a:avLst/>
          </a:prstGeom>
          <a:noFill/>
          <a:ln/>
        </p:spPr>
        <p:txBody>
          <a:bodyPr wrap="square" lIns="0" tIns="0" rIns="0" bIns="0" rtlCol="0" anchor="t">
            <a:noAutofit/>
          </a:bodyPr>
          <a:lstStyle/>
          <a:p>
            <a:pPr marL="0" indent="0" algn="l">
              <a:lnSpc>
                <a:spcPct val="115000"/>
              </a:lnSpc>
              <a:buNone/>
            </a:pPr>
            <a:r>
              <a:rPr lang="en-US" sz="900" dirty="0">
                <a:solidFill>
                  <a:srgbClr val="746558"/>
                </a:solidFill>
                <a:latin typeface="Gelasio" pitchFamily="34" charset="0"/>
                <a:ea typeface="Gelasio" pitchFamily="34" charset="-122"/>
                <a:cs typeface="Gelasio" pitchFamily="34" charset="-120"/>
              </a:rPr>
              <a:t>Improve BI infrastructure to enable the real-time enrichment of external data sources such as macroeconomic indicators, competitor prices and more, for more precise strategic forecasting.</a:t>
            </a:r>
            <a:endParaRPr lang="en-US" sz="9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5715000" y="0"/>
            <a:ext cx="3429000" cy="5143500"/>
          </a:xfrm>
          <a:prstGeom prst="rect">
            <a:avLst/>
          </a:prstGeom>
        </p:spPr>
      </p:pic>
      <p:sp>
        <p:nvSpPr>
          <p:cNvPr id="3" name="Shape 0"/>
          <p:cNvSpPr/>
          <p:nvPr/>
        </p:nvSpPr>
        <p:spPr>
          <a:xfrm>
            <a:off x="403101" y="456828"/>
            <a:ext cx="1089050" cy="177329"/>
          </a:xfrm>
          <a:prstGeom prst="roundRect">
            <a:avLst>
              <a:gd name="adj" fmla="val 6820"/>
            </a:avLst>
          </a:prstGeom>
          <a:solidFill>
            <a:srgbClr val="ECE6DF"/>
          </a:solidFill>
          <a:ln/>
        </p:spPr>
        <p:txBody>
          <a:bodyPr/>
          <a:lstStyle/>
          <a:p>
            <a:endParaRPr lang="en-GB"/>
          </a:p>
        </p:txBody>
      </p:sp>
      <p:sp>
        <p:nvSpPr>
          <p:cNvPr id="4" name="Text 1"/>
          <p:cNvSpPr/>
          <p:nvPr/>
        </p:nvSpPr>
        <p:spPr>
          <a:xfrm>
            <a:off x="463525" y="487040"/>
            <a:ext cx="1425401" cy="116904"/>
          </a:xfrm>
          <a:prstGeom prst="rect">
            <a:avLst/>
          </a:prstGeom>
          <a:noFill/>
          <a:ln/>
        </p:spPr>
        <p:txBody>
          <a:bodyPr wrap="none" lIns="0" tIns="0" rIns="0" bIns="0" rtlCol="0" anchor="t"/>
          <a:lstStyle/>
          <a:p>
            <a:pPr marL="0" indent="0" algn="l">
              <a:lnSpc>
                <a:spcPct val="121000"/>
              </a:lnSpc>
              <a:buNone/>
            </a:pPr>
            <a:r>
              <a:rPr lang="en-US" sz="600" dirty="0">
                <a:solidFill>
                  <a:srgbClr val="746558"/>
                </a:solidFill>
                <a:latin typeface="Gelasio" pitchFamily="34" charset="0"/>
                <a:ea typeface="Gelasio" pitchFamily="34" charset="-122"/>
                <a:cs typeface="Gelasio" pitchFamily="34" charset="-120"/>
              </a:rPr>
              <a:t>SLIDE 11 — CONCLUSION</a:t>
            </a:r>
            <a:endParaRPr lang="en-US" sz="600" dirty="0"/>
          </a:p>
        </p:txBody>
      </p:sp>
      <p:sp>
        <p:nvSpPr>
          <p:cNvPr id="5" name="Text 2"/>
          <p:cNvSpPr/>
          <p:nvPr/>
        </p:nvSpPr>
        <p:spPr>
          <a:xfrm>
            <a:off x="403101" y="666899"/>
            <a:ext cx="2976860" cy="314920"/>
          </a:xfrm>
          <a:prstGeom prst="rect">
            <a:avLst/>
          </a:prstGeom>
          <a:noFill/>
          <a:ln/>
        </p:spPr>
        <p:txBody>
          <a:bodyPr wrap="none" lIns="0" tIns="0" rIns="0" bIns="0" rtlCol="0" anchor="t"/>
          <a:lstStyle/>
          <a:p>
            <a:pPr marL="0" indent="0" algn="l">
              <a:lnSpc>
                <a:spcPct val="104000"/>
              </a:lnSpc>
              <a:buNone/>
            </a:pPr>
            <a:r>
              <a:rPr lang="en-US" sz="1950" dirty="0">
                <a:solidFill>
                  <a:srgbClr val="484237"/>
                </a:solidFill>
                <a:latin typeface="Gelasio SemiBold" pitchFamily="34" charset="0"/>
                <a:ea typeface="Gelasio SemiBold" pitchFamily="34" charset="-122"/>
                <a:cs typeface="Gelasio SemiBold" pitchFamily="34" charset="-120"/>
              </a:rPr>
              <a:t>Conclusion</a:t>
            </a:r>
            <a:endParaRPr lang="en-US" sz="1950" dirty="0"/>
          </a:p>
        </p:txBody>
      </p:sp>
      <p:sp>
        <p:nvSpPr>
          <p:cNvPr id="6" name="Text 3"/>
          <p:cNvSpPr/>
          <p:nvPr/>
        </p:nvSpPr>
        <p:spPr>
          <a:xfrm>
            <a:off x="403101" y="1178272"/>
            <a:ext cx="2589163" cy="1779417"/>
          </a:xfrm>
          <a:prstGeom prst="rect">
            <a:avLst/>
          </a:prstGeom>
          <a:noFill/>
          <a:ln/>
        </p:spPr>
        <p:txBody>
          <a:bodyPr wrap="square" lIns="0" tIns="0" rIns="0" bIns="0" rtlCol="0" anchor="t">
            <a:noAutofit/>
          </a:bodyPr>
          <a:lstStyle/>
          <a:p>
            <a:pPr marL="0" indent="0" algn="l">
              <a:lnSpc>
                <a:spcPct val="121000"/>
              </a:lnSpc>
              <a:spcAft>
                <a:spcPts val="550"/>
              </a:spcAft>
              <a:buNone/>
            </a:pPr>
            <a:r>
              <a:rPr lang="en-US" sz="900" dirty="0">
                <a:solidFill>
                  <a:srgbClr val="746558"/>
                </a:solidFill>
                <a:latin typeface="Gelasio" pitchFamily="34" charset="0"/>
                <a:ea typeface="Gelasio" pitchFamily="34" charset="-122"/>
                <a:cs typeface="Gelasio" pitchFamily="34" charset="-120"/>
              </a:rPr>
              <a:t>This consultancy presentation has analyzed Tesco's implementation of three critical information systems (CRM, SCM, Business Intelligence) and their critical importance in delivering operational efficiency, and customer experience, and supporting decision-making. </a:t>
            </a:r>
            <a:endParaRPr lang="en-US" sz="900" dirty="0"/>
          </a:p>
          <a:p>
            <a:pPr marL="0" indent="0" algn="l">
              <a:lnSpc>
                <a:spcPct val="121000"/>
              </a:lnSpc>
              <a:spcAft>
                <a:spcPts val="550"/>
              </a:spcAft>
              <a:buNone/>
            </a:pPr>
            <a:r>
              <a:rPr lang="en-US" sz="900" dirty="0">
                <a:solidFill>
                  <a:srgbClr val="746558"/>
                </a:solidFill>
                <a:latin typeface="Gelasio" pitchFamily="34" charset="0"/>
                <a:ea typeface="Gelasio" pitchFamily="34" charset="-122"/>
                <a:cs typeface="Gelasio" pitchFamily="34" charset="-120"/>
              </a:rPr>
              <a:t> The analysis of the comparative frameworks showed that all three systems are interdependent, but that Business Intelligence offers the greatest strategic value through synthesising enterprise-wide information into competitive intelligence. Ethical issues — such as data privacy, algorithmic bias, and GDPR compliance — must be ingrained in all aspects of Tesco's digital transformation. </a:t>
            </a:r>
            <a:endParaRPr lang="en-US" sz="900" dirty="0"/>
          </a:p>
          <a:p>
            <a:pPr marL="0" indent="0" algn="l">
              <a:lnSpc>
                <a:spcPct val="121000"/>
              </a:lnSpc>
              <a:spcAft>
                <a:spcPts val="550"/>
              </a:spcAft>
              <a:buNone/>
            </a:pPr>
            <a:r>
              <a:rPr lang="en-US" sz="900" dirty="0">
                <a:solidFill>
                  <a:srgbClr val="746558"/>
                </a:solidFill>
                <a:latin typeface="Gelasio" pitchFamily="34" charset="0"/>
                <a:ea typeface="Gelasio" pitchFamily="34" charset="-122"/>
                <a:cs typeface="Gelasio" pitchFamily="34" charset="-120"/>
              </a:rPr>
              <a:t> </a:t>
            </a:r>
            <a:endParaRPr lang="en-US" sz="900" dirty="0"/>
          </a:p>
        </p:txBody>
      </p:sp>
      <p:sp>
        <p:nvSpPr>
          <p:cNvPr id="7" name="Shape 4"/>
          <p:cNvSpPr/>
          <p:nvPr/>
        </p:nvSpPr>
        <p:spPr>
          <a:xfrm>
            <a:off x="3242890" y="1874061"/>
            <a:ext cx="2073697" cy="1034653"/>
          </a:xfrm>
          <a:prstGeom prst="roundRect">
            <a:avLst>
              <a:gd name="adj" fmla="val 1461"/>
            </a:avLst>
          </a:prstGeom>
          <a:solidFill>
            <a:srgbClr val="EEE8DD"/>
          </a:solidFill>
          <a:ln/>
        </p:spPr>
        <p:txBody>
          <a:bodyPr/>
          <a:lstStyle/>
          <a:p>
            <a:endParaRPr lang="en-GB"/>
          </a:p>
        </p:txBody>
      </p:sp>
      <p:sp>
        <p:nvSpPr>
          <p:cNvPr id="8" name="Text 5"/>
          <p:cNvSpPr/>
          <p:nvPr/>
        </p:nvSpPr>
        <p:spPr>
          <a:xfrm>
            <a:off x="3343647" y="1974818"/>
            <a:ext cx="1259830" cy="166985"/>
          </a:xfrm>
          <a:prstGeom prst="rect">
            <a:avLst/>
          </a:prstGeom>
          <a:noFill/>
          <a:ln/>
        </p:spPr>
        <p:txBody>
          <a:bodyPr wrap="none" lIns="0" tIns="0" rIns="0" bIns="0" rtlCol="0" anchor="t"/>
          <a:lstStyle/>
          <a:p>
            <a:pPr marL="0" indent="0" algn="l">
              <a:lnSpc>
                <a:spcPct val="104000"/>
              </a:lnSpc>
              <a:buNone/>
            </a:pPr>
            <a:r>
              <a:rPr lang="en-US" sz="950" dirty="0">
                <a:solidFill>
                  <a:srgbClr val="000000"/>
                </a:solidFill>
                <a:latin typeface="Gelasio SemiBold" pitchFamily="34" charset="0"/>
                <a:ea typeface="Gelasio SemiBold" pitchFamily="34" charset="-122"/>
                <a:cs typeface="Gelasio SemiBold" pitchFamily="34" charset="-120"/>
              </a:rPr>
              <a:t>🔑</a:t>
            </a:r>
            <a:r>
              <a:rPr lang="en-US" sz="950" dirty="0">
                <a:solidFill>
                  <a:srgbClr val="746558"/>
                </a:solidFill>
                <a:latin typeface="Gelasio SemiBold" pitchFamily="34" charset="0"/>
                <a:ea typeface="Gelasio SemiBold" pitchFamily="34" charset="-122"/>
                <a:cs typeface="Gelasio SemiBold" pitchFamily="34" charset="-120"/>
              </a:rPr>
              <a:t> Key Takeaway</a:t>
            </a:r>
            <a:endParaRPr lang="en-US" sz="950" dirty="0"/>
          </a:p>
        </p:txBody>
      </p:sp>
      <p:sp>
        <p:nvSpPr>
          <p:cNvPr id="9" name="Text 6"/>
          <p:cNvSpPr/>
          <p:nvPr/>
        </p:nvSpPr>
        <p:spPr>
          <a:xfrm>
            <a:off x="3343647" y="2223658"/>
            <a:ext cx="1872183" cy="584299"/>
          </a:xfrm>
          <a:prstGeom prst="rect">
            <a:avLst/>
          </a:prstGeom>
          <a:noFill/>
          <a:ln/>
        </p:spPr>
        <p:txBody>
          <a:bodyPr wrap="square" lIns="0" tIns="0" rIns="0" bIns="0" rtlCol="0" anchor="t">
            <a:normAutofit/>
          </a:bodyPr>
          <a:lstStyle/>
          <a:p>
            <a:pPr marL="0" indent="0" algn="l">
              <a:lnSpc>
                <a:spcPct val="121000"/>
              </a:lnSpc>
              <a:buNone/>
            </a:pPr>
            <a:r>
              <a:rPr lang="en-US" sz="750" dirty="0">
                <a:solidFill>
                  <a:srgbClr val="746558"/>
                </a:solidFill>
                <a:latin typeface="Gelasio" pitchFamily="34" charset="0"/>
                <a:ea typeface="Gelasio" pitchFamily="34" charset="-122"/>
                <a:cs typeface="Gelasio" pitchFamily="34" charset="-120"/>
              </a:rPr>
              <a:t>Information systems are not merely operational tools — they are the strategic backbone of Tesco's competitive resilience and future growth.</a:t>
            </a:r>
            <a:endParaRPr lang="en-US" sz="750" dirty="0"/>
          </a:p>
        </p:txBody>
      </p:sp>
      <p:sp>
        <p:nvSpPr>
          <p:cNvPr id="11" name="TextBox 10">
            <a:extLst>
              <a:ext uri="{FF2B5EF4-FFF2-40B4-BE49-F238E27FC236}">
                <a16:creationId xmlns:a16="http://schemas.microsoft.com/office/drawing/2014/main" id="{7D1EFEEA-409E-AB95-EBD7-F8575236496A}"/>
              </a:ext>
            </a:extLst>
          </p:cNvPr>
          <p:cNvSpPr txBox="1"/>
          <p:nvPr/>
        </p:nvSpPr>
        <p:spPr>
          <a:xfrm>
            <a:off x="324078" y="3733487"/>
            <a:ext cx="4913486" cy="1167692"/>
          </a:xfrm>
          <a:prstGeom prst="rect">
            <a:avLst/>
          </a:prstGeom>
          <a:noFill/>
        </p:spPr>
        <p:txBody>
          <a:bodyPr wrap="square">
            <a:spAutoFit/>
          </a:bodyPr>
          <a:lstStyle/>
          <a:p>
            <a:pPr marL="0" indent="0" algn="l">
              <a:lnSpc>
                <a:spcPct val="121000"/>
              </a:lnSpc>
              <a:spcAft>
                <a:spcPts val="550"/>
              </a:spcAft>
              <a:buNone/>
            </a:pPr>
            <a:r>
              <a:rPr lang="en-US" sz="900" dirty="0">
                <a:solidFill>
                  <a:srgbClr val="746558"/>
                </a:solidFill>
                <a:latin typeface="Gelasio" pitchFamily="34" charset="0"/>
                <a:ea typeface="Gelasio" pitchFamily="34" charset="-122"/>
                <a:cs typeface="Gelasio" pitchFamily="34" charset="-120"/>
              </a:rPr>
              <a:t>In the future, Tesco's competitive edge will hinge on its capacity to balance responsible AI regulation and strategic digital investments while maintaining the synergy of technological progress and social responsibility. As Tesco moves forward, its future success will rely on its ability to harmonize responsible AI governance and bold digital investments while fostering the synergy between technological advancement and social responsibility.</a:t>
            </a:r>
            <a:endParaRPr lang="en-US" sz="900" dirty="0"/>
          </a:p>
          <a:p>
            <a:pPr marL="0" indent="0" algn="l">
              <a:lnSpc>
                <a:spcPct val="121000"/>
              </a:lnSpc>
              <a:buNone/>
            </a:pPr>
            <a:r>
              <a:rPr lang="en-US" sz="900" i="1" dirty="0">
                <a:solidFill>
                  <a:srgbClr val="746558"/>
                </a:solidFill>
                <a:latin typeface="Gelasio" pitchFamily="34" charset="0"/>
                <a:ea typeface="Gelasio" pitchFamily="34" charset="-122"/>
                <a:cs typeface="Gelasio" pitchFamily="34" charset="-120"/>
              </a:rPr>
              <a:t>(Dwivedi et al., 2021; Verhoef et al., 2021; Tarafdar, Beath and Ross, 2020)</a:t>
            </a:r>
            <a:endParaRPr lang="en-US" sz="9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742876" y="0"/>
            <a:ext cx="3429000" cy="5143500"/>
          </a:xfrm>
          <a:prstGeom prst="rect">
            <a:avLst/>
          </a:prstGeom>
        </p:spPr>
      </p:pic>
      <p:sp>
        <p:nvSpPr>
          <p:cNvPr id="5" name="Text 2"/>
          <p:cNvSpPr/>
          <p:nvPr/>
        </p:nvSpPr>
        <p:spPr>
          <a:xfrm>
            <a:off x="3029237" y="132905"/>
            <a:ext cx="2686124" cy="278532"/>
          </a:xfrm>
          <a:prstGeom prst="rect">
            <a:avLst/>
          </a:prstGeom>
          <a:noFill/>
          <a:ln/>
        </p:spPr>
        <p:txBody>
          <a:bodyPr wrap="none" lIns="0" tIns="0" rIns="0" bIns="0" rtlCol="0" anchor="t"/>
          <a:lstStyle/>
          <a:p>
            <a:pPr marL="0" indent="0" algn="l">
              <a:lnSpc>
                <a:spcPct val="104000"/>
              </a:lnSpc>
              <a:buNone/>
            </a:pPr>
            <a:r>
              <a:rPr lang="en-US" sz="2400" dirty="0">
                <a:solidFill>
                  <a:srgbClr val="484237"/>
                </a:solidFill>
                <a:latin typeface="Gelasio SemiBold" pitchFamily="34" charset="0"/>
                <a:ea typeface="Gelasio SemiBold" pitchFamily="34" charset="-122"/>
                <a:cs typeface="Gelasio SemiBold" pitchFamily="34" charset="-120"/>
              </a:rPr>
              <a:t>References</a:t>
            </a:r>
            <a:endParaRPr lang="en-US" sz="2400" dirty="0"/>
          </a:p>
        </p:txBody>
      </p:sp>
      <p:sp>
        <p:nvSpPr>
          <p:cNvPr id="6" name="Text 3"/>
          <p:cNvSpPr/>
          <p:nvPr/>
        </p:nvSpPr>
        <p:spPr>
          <a:xfrm>
            <a:off x="2822222" y="530188"/>
            <a:ext cx="6129867" cy="4291193"/>
          </a:xfrm>
          <a:prstGeom prst="rect">
            <a:avLst/>
          </a:prstGeom>
          <a:noFill/>
          <a:ln/>
        </p:spPr>
        <p:txBody>
          <a:bodyPr wrap="square" lIns="0" tIns="0" rIns="0" bIns="0" rtlCol="0" anchor="t">
            <a:noAutofit/>
          </a:bodyPr>
          <a:lstStyle/>
          <a:p>
            <a:pPr marL="171450" indent="-171450" algn="l">
              <a:lnSpc>
                <a:spcPct val="115000"/>
              </a:lnSpc>
              <a:buFont typeface="Arial" panose="020B0604020202020204" pitchFamily="34" charset="0"/>
              <a:buChar char="•"/>
            </a:pPr>
            <a:r>
              <a:rPr lang="en-US" sz="900" dirty="0">
                <a:solidFill>
                  <a:srgbClr val="746558"/>
                </a:solidFill>
                <a:latin typeface="Gelasio" pitchFamily="34" charset="0"/>
                <a:ea typeface="Gelasio" pitchFamily="34" charset="-122"/>
                <a:cs typeface="Gelasio" pitchFamily="34" charset="-120"/>
              </a:rPr>
              <a:t>Ameen, N., Tarhini, A., Reppel, A. and Anand, A. (2021) ‘Customer experiences in the age of artificial intelligence’, </a:t>
            </a:r>
            <a:r>
              <a:rPr lang="en-US" sz="900" i="1" dirty="0">
                <a:solidFill>
                  <a:srgbClr val="746558"/>
                </a:solidFill>
                <a:latin typeface="Gelasio" pitchFamily="34" charset="0"/>
                <a:ea typeface="Gelasio" pitchFamily="34" charset="-122"/>
                <a:cs typeface="Gelasio" pitchFamily="34" charset="-120"/>
              </a:rPr>
              <a:t>Computers in Human Behavior</a:t>
            </a:r>
            <a:r>
              <a:rPr lang="en-US" sz="900" dirty="0">
                <a:solidFill>
                  <a:srgbClr val="746558"/>
                </a:solidFill>
                <a:latin typeface="Gelasio" pitchFamily="34" charset="0"/>
                <a:ea typeface="Gelasio" pitchFamily="34" charset="-122"/>
                <a:cs typeface="Gelasio" pitchFamily="34" charset="-120"/>
              </a:rPr>
              <a:t>, 114, p. 106548. Available at: </a:t>
            </a:r>
            <a:r>
              <a:rPr lang="en-US" sz="900" u="sng" dirty="0">
                <a:solidFill>
                  <a:srgbClr val="7F674D"/>
                </a:solidFill>
                <a:latin typeface="Gelasio" pitchFamily="34" charset="0"/>
                <a:ea typeface="Gelasio" pitchFamily="34" charset="-122"/>
                <a:cs typeface="Gelasio" pitchFamily="34" charset="-120"/>
                <a:hlinkClick r:id="rId4">
                  <a:extLst>
                    <a:ext uri="{A12FA001-AC4F-418D-AE19-62706E023703}">
                      <ahyp:hlinkClr xmlns:ahyp="http://schemas.microsoft.com/office/drawing/2018/hyperlinkcolor" val="tx"/>
                    </a:ext>
                  </a:extLst>
                </a:hlinkClick>
              </a:rPr>
              <a:t>https://doi.org/10.1016/j.chb.2020.106548</a:t>
            </a:r>
            <a:endParaRPr lang="en-US" sz="900" dirty="0"/>
          </a:p>
          <a:p>
            <a:pPr marL="171450" indent="-171450" algn="l">
              <a:lnSpc>
                <a:spcPct val="115000"/>
              </a:lnSpc>
              <a:buFont typeface="Arial" panose="020B0604020202020204" pitchFamily="34" charset="0"/>
              <a:buChar char="•"/>
            </a:pPr>
            <a:r>
              <a:rPr lang="en-US" sz="900" dirty="0">
                <a:solidFill>
                  <a:srgbClr val="746558"/>
                </a:solidFill>
                <a:latin typeface="Gelasio" pitchFamily="34" charset="0"/>
                <a:ea typeface="Gelasio" pitchFamily="34" charset="-122"/>
                <a:cs typeface="Gelasio" pitchFamily="34" charset="-120"/>
              </a:rPr>
              <a:t>Cubric, M. (2020) ‘Drivers, barriers and social considerations for AI adoption in business and management: A tertiary study’, </a:t>
            </a:r>
            <a:r>
              <a:rPr lang="en-US" sz="900" i="1" dirty="0">
                <a:solidFill>
                  <a:srgbClr val="746558"/>
                </a:solidFill>
                <a:latin typeface="Gelasio" pitchFamily="34" charset="0"/>
                <a:ea typeface="Gelasio" pitchFamily="34" charset="-122"/>
                <a:cs typeface="Gelasio" pitchFamily="34" charset="-120"/>
              </a:rPr>
              <a:t>Technology in Society</a:t>
            </a:r>
            <a:r>
              <a:rPr lang="en-US" sz="900" dirty="0">
                <a:solidFill>
                  <a:srgbClr val="746558"/>
                </a:solidFill>
                <a:latin typeface="Gelasio" pitchFamily="34" charset="0"/>
                <a:ea typeface="Gelasio" pitchFamily="34" charset="-122"/>
                <a:cs typeface="Gelasio" pitchFamily="34" charset="-120"/>
              </a:rPr>
              <a:t>, 62, p. 101257. Available at: </a:t>
            </a:r>
            <a:r>
              <a:rPr lang="en-US" sz="900" u="sng" dirty="0">
                <a:solidFill>
                  <a:srgbClr val="7F674D"/>
                </a:solidFill>
                <a:latin typeface="Gelasio" pitchFamily="34" charset="0"/>
                <a:ea typeface="Gelasio" pitchFamily="34" charset="-122"/>
                <a:cs typeface="Gelasio" pitchFamily="34" charset="-120"/>
                <a:hlinkClick r:id="rId5">
                  <a:extLst>
                    <a:ext uri="{A12FA001-AC4F-418D-AE19-62706E023703}">
                      <ahyp:hlinkClr xmlns:ahyp="http://schemas.microsoft.com/office/drawing/2018/hyperlinkcolor" val="tx"/>
                    </a:ext>
                  </a:extLst>
                </a:hlinkClick>
              </a:rPr>
              <a:t>https://doi.org/10.1016/j.techsoc.2020.101257</a:t>
            </a:r>
            <a:endParaRPr lang="en-US" sz="900" dirty="0"/>
          </a:p>
          <a:p>
            <a:pPr marL="171450" indent="-171450" algn="l">
              <a:lnSpc>
                <a:spcPct val="115000"/>
              </a:lnSpc>
              <a:buFont typeface="Arial" panose="020B0604020202020204" pitchFamily="34" charset="0"/>
              <a:buChar char="•"/>
            </a:pPr>
            <a:r>
              <a:rPr lang="en-US" sz="900" dirty="0">
                <a:solidFill>
                  <a:srgbClr val="746558"/>
                </a:solidFill>
                <a:latin typeface="Gelasio" pitchFamily="34" charset="0"/>
                <a:ea typeface="Gelasio" pitchFamily="34" charset="-122"/>
                <a:cs typeface="Gelasio" pitchFamily="34" charset="-120"/>
              </a:rPr>
              <a:t>Culot, G., Podrecca, M. and Nassimbeni, G. (2024) ‘Artificial intelligence in supply chain management: A systematic literature review of empirical studies and research directions’, </a:t>
            </a:r>
            <a:r>
              <a:rPr lang="en-US" sz="900" i="1" dirty="0">
                <a:solidFill>
                  <a:srgbClr val="746558"/>
                </a:solidFill>
                <a:latin typeface="Gelasio" pitchFamily="34" charset="0"/>
                <a:ea typeface="Gelasio" pitchFamily="34" charset="-122"/>
                <a:cs typeface="Gelasio" pitchFamily="34" charset="-120"/>
              </a:rPr>
              <a:t>Computers in Industry</a:t>
            </a:r>
            <a:r>
              <a:rPr lang="en-US" sz="900" dirty="0">
                <a:solidFill>
                  <a:srgbClr val="746558"/>
                </a:solidFill>
                <a:latin typeface="Gelasio" pitchFamily="34" charset="0"/>
                <a:ea typeface="Gelasio" pitchFamily="34" charset="-122"/>
                <a:cs typeface="Gelasio" pitchFamily="34" charset="-120"/>
              </a:rPr>
              <a:t>, 158, p. 104132. Available at: </a:t>
            </a:r>
            <a:r>
              <a:rPr lang="en-US" sz="900" u="sng" dirty="0">
                <a:solidFill>
                  <a:srgbClr val="7F674D"/>
                </a:solidFill>
                <a:latin typeface="Gelasio" pitchFamily="34" charset="0"/>
                <a:ea typeface="Gelasio" pitchFamily="34" charset="-122"/>
                <a:cs typeface="Gelasio" pitchFamily="34" charset="-120"/>
                <a:hlinkClick r:id="rId6">
                  <a:extLst>
                    <a:ext uri="{A12FA001-AC4F-418D-AE19-62706E023703}">
                      <ahyp:hlinkClr xmlns:ahyp="http://schemas.microsoft.com/office/drawing/2018/hyperlinkcolor" val="tx"/>
                    </a:ext>
                  </a:extLst>
                </a:hlinkClick>
              </a:rPr>
              <a:t>https://doi.org/10.1016/j.compind.2024.104132</a:t>
            </a:r>
            <a:endParaRPr lang="en-US" sz="900" dirty="0"/>
          </a:p>
          <a:p>
            <a:pPr marL="171450" indent="-171450" algn="l">
              <a:lnSpc>
                <a:spcPct val="115000"/>
              </a:lnSpc>
              <a:buFont typeface="Arial" panose="020B0604020202020204" pitchFamily="34" charset="0"/>
              <a:buChar char="•"/>
            </a:pPr>
            <a:r>
              <a:rPr lang="en-US" sz="900" dirty="0">
                <a:solidFill>
                  <a:srgbClr val="746558"/>
                </a:solidFill>
                <a:latin typeface="Gelasio" pitchFamily="34" charset="0"/>
                <a:ea typeface="Gelasio" pitchFamily="34" charset="-122"/>
                <a:cs typeface="Gelasio" pitchFamily="34" charset="-120"/>
              </a:rPr>
              <a:t>Dwivedi, Y.K., Hughes, L., Ismagilova, E., Aarts, G., Coombs, C., Crick, T., Duan, Y., Dwivedi, R., Edwards, J. and Eirug, A. (2021) ‘Artificial Intelligence (AI): Multidisciplinary perspectives on emerging challenges, opportunities, and agenda for research, practice and policy’, </a:t>
            </a:r>
            <a:r>
              <a:rPr lang="en-US" sz="900" i="1" dirty="0">
                <a:solidFill>
                  <a:srgbClr val="746558"/>
                </a:solidFill>
                <a:latin typeface="Gelasio" pitchFamily="34" charset="0"/>
                <a:ea typeface="Gelasio" pitchFamily="34" charset="-122"/>
                <a:cs typeface="Gelasio" pitchFamily="34" charset="-120"/>
              </a:rPr>
              <a:t>International Journal of Information Management</a:t>
            </a:r>
            <a:r>
              <a:rPr lang="en-US" sz="900" dirty="0">
                <a:solidFill>
                  <a:srgbClr val="746558"/>
                </a:solidFill>
                <a:latin typeface="Gelasio" pitchFamily="34" charset="0"/>
                <a:ea typeface="Gelasio" pitchFamily="34" charset="-122"/>
                <a:cs typeface="Gelasio" pitchFamily="34" charset="-120"/>
              </a:rPr>
              <a:t>, 57, p. 101994. Available at: </a:t>
            </a:r>
            <a:r>
              <a:rPr lang="en-US" sz="900" u="sng" dirty="0">
                <a:solidFill>
                  <a:srgbClr val="7F674D"/>
                </a:solidFill>
                <a:latin typeface="Gelasio" pitchFamily="34" charset="0"/>
                <a:ea typeface="Gelasio" pitchFamily="34" charset="-122"/>
                <a:cs typeface="Gelasio" pitchFamily="34" charset="-120"/>
                <a:hlinkClick r:id="rId7">
                  <a:extLst>
                    <a:ext uri="{A12FA001-AC4F-418D-AE19-62706E023703}">
                      <ahyp:hlinkClr xmlns:ahyp="http://schemas.microsoft.com/office/drawing/2018/hyperlinkcolor" val="tx"/>
                    </a:ext>
                  </a:extLst>
                </a:hlinkClick>
              </a:rPr>
              <a:t>https://doi.org/10.1016/j.ijinfomgt.2019.08.002</a:t>
            </a:r>
            <a:endParaRPr lang="en-US" sz="900" dirty="0"/>
          </a:p>
          <a:p>
            <a:pPr marL="171450" indent="-171450" algn="l">
              <a:lnSpc>
                <a:spcPct val="115000"/>
              </a:lnSpc>
              <a:buFont typeface="Arial" panose="020B0604020202020204" pitchFamily="34" charset="0"/>
              <a:buChar char="•"/>
            </a:pPr>
            <a:r>
              <a:rPr lang="en-US" sz="900" dirty="0">
                <a:solidFill>
                  <a:srgbClr val="746558"/>
                </a:solidFill>
                <a:latin typeface="Gelasio" pitchFamily="34" charset="0"/>
                <a:ea typeface="Gelasio" pitchFamily="34" charset="-122"/>
                <a:cs typeface="Gelasio" pitchFamily="34" charset="-120"/>
              </a:rPr>
              <a:t>Gupta, S., Modgil, S., Bhushan, B. and Sivarajah, U. (2021) ‘Big data and firm marketing performance: Findings from knowledge-based view’, </a:t>
            </a:r>
            <a:r>
              <a:rPr lang="en-US" sz="900" i="1" dirty="0">
                <a:solidFill>
                  <a:srgbClr val="746558"/>
                </a:solidFill>
                <a:latin typeface="Gelasio" pitchFamily="34" charset="0"/>
                <a:ea typeface="Gelasio" pitchFamily="34" charset="-122"/>
                <a:cs typeface="Gelasio" pitchFamily="34" charset="-120"/>
              </a:rPr>
              <a:t>Technological Forecasting and Social Change</a:t>
            </a:r>
            <a:r>
              <a:rPr lang="en-US" sz="900" dirty="0">
                <a:solidFill>
                  <a:srgbClr val="746558"/>
                </a:solidFill>
                <a:latin typeface="Gelasio" pitchFamily="34" charset="0"/>
                <a:ea typeface="Gelasio" pitchFamily="34" charset="-122"/>
                <a:cs typeface="Gelasio" pitchFamily="34" charset="-120"/>
              </a:rPr>
              <a:t>, 171, p. 120986. Available at: </a:t>
            </a:r>
            <a:r>
              <a:rPr lang="en-US" sz="900" u="sng" dirty="0">
                <a:solidFill>
                  <a:srgbClr val="7F674D"/>
                </a:solidFill>
                <a:latin typeface="Gelasio" pitchFamily="34" charset="0"/>
                <a:ea typeface="Gelasio" pitchFamily="34" charset="-122"/>
                <a:cs typeface="Gelasio" pitchFamily="34" charset="-120"/>
                <a:hlinkClick r:id="rId8">
                  <a:extLst>
                    <a:ext uri="{A12FA001-AC4F-418D-AE19-62706E023703}">
                      <ahyp:hlinkClr xmlns:ahyp="http://schemas.microsoft.com/office/drawing/2018/hyperlinkcolor" val="tx"/>
                    </a:ext>
                  </a:extLst>
                </a:hlinkClick>
              </a:rPr>
              <a:t>https://doi.org/10.1016/j.techfore.2021.120986</a:t>
            </a:r>
            <a:endParaRPr lang="en-US" sz="900" dirty="0"/>
          </a:p>
          <a:p>
            <a:pPr marL="171450" indent="-171450" algn="l">
              <a:lnSpc>
                <a:spcPct val="115000"/>
              </a:lnSpc>
              <a:buFont typeface="Arial" panose="020B0604020202020204" pitchFamily="34" charset="0"/>
              <a:buChar char="•"/>
            </a:pPr>
            <a:r>
              <a:rPr lang="en-US" sz="900" dirty="0">
                <a:solidFill>
                  <a:srgbClr val="746558"/>
                </a:solidFill>
                <a:latin typeface="Gelasio" pitchFamily="34" charset="0"/>
                <a:ea typeface="Gelasio" pitchFamily="34" charset="-122"/>
                <a:cs typeface="Gelasio" pitchFamily="34" charset="-120"/>
              </a:rPr>
              <a:t>Kumar, V., Ramachandran, D. and Kumar, B. (2021) ‘Influence of new-age technologies on marketing: A research agenda’, </a:t>
            </a:r>
            <a:r>
              <a:rPr lang="en-US" sz="900" i="1" dirty="0">
                <a:solidFill>
                  <a:srgbClr val="746558"/>
                </a:solidFill>
                <a:latin typeface="Gelasio" pitchFamily="34" charset="0"/>
                <a:ea typeface="Gelasio" pitchFamily="34" charset="-122"/>
                <a:cs typeface="Gelasio" pitchFamily="34" charset="-120"/>
              </a:rPr>
              <a:t>Journal of Business Research</a:t>
            </a:r>
            <a:r>
              <a:rPr lang="en-US" sz="900" dirty="0">
                <a:solidFill>
                  <a:srgbClr val="746558"/>
                </a:solidFill>
                <a:latin typeface="Gelasio" pitchFamily="34" charset="0"/>
                <a:ea typeface="Gelasio" pitchFamily="34" charset="-122"/>
                <a:cs typeface="Gelasio" pitchFamily="34" charset="-120"/>
              </a:rPr>
              <a:t>, 125, pp. 864–877. Available at: </a:t>
            </a:r>
            <a:r>
              <a:rPr lang="en-US" sz="900" u="sng" dirty="0">
                <a:solidFill>
                  <a:srgbClr val="7F674D"/>
                </a:solidFill>
                <a:latin typeface="Gelasio" pitchFamily="34" charset="0"/>
                <a:ea typeface="Gelasio" pitchFamily="34" charset="-122"/>
                <a:cs typeface="Gelasio" pitchFamily="34" charset="-120"/>
                <a:hlinkClick r:id="rId9">
                  <a:extLst>
                    <a:ext uri="{A12FA001-AC4F-418D-AE19-62706E023703}">
                      <ahyp:hlinkClr xmlns:ahyp="http://schemas.microsoft.com/office/drawing/2018/hyperlinkcolor" val="tx"/>
                    </a:ext>
                  </a:extLst>
                </a:hlinkClick>
              </a:rPr>
              <a:t>https://doi.org/10.1016/j.jbusres.2020.01.007</a:t>
            </a:r>
            <a:endParaRPr lang="en-US" sz="900" dirty="0"/>
          </a:p>
          <a:p>
            <a:pPr marL="171450" indent="-171450" algn="l">
              <a:lnSpc>
                <a:spcPct val="115000"/>
              </a:lnSpc>
              <a:buFont typeface="Arial" panose="020B0604020202020204" pitchFamily="34" charset="0"/>
              <a:buChar char="•"/>
            </a:pPr>
            <a:r>
              <a:rPr lang="en-US" sz="900" dirty="0">
                <a:solidFill>
                  <a:srgbClr val="746558"/>
                </a:solidFill>
                <a:latin typeface="Gelasio" pitchFamily="34" charset="0"/>
                <a:ea typeface="Gelasio" pitchFamily="34" charset="-122"/>
                <a:cs typeface="Gelasio" pitchFamily="34" charset="-120"/>
              </a:rPr>
              <a:t>Shafiq, A., Ahmed, M.U. and Mahmoodi, F. (2020) ‘Impact of supply chain analytics and customer pressure for ethical conduct on socially responsible practices and performance: An exploratory study’, </a:t>
            </a:r>
            <a:r>
              <a:rPr lang="en-US" sz="900" i="1" dirty="0">
                <a:solidFill>
                  <a:srgbClr val="746558"/>
                </a:solidFill>
                <a:latin typeface="Gelasio" pitchFamily="34" charset="0"/>
                <a:ea typeface="Gelasio" pitchFamily="34" charset="-122"/>
                <a:cs typeface="Gelasio" pitchFamily="34" charset="-120"/>
              </a:rPr>
              <a:t>International Journal of Production Economics</a:t>
            </a:r>
            <a:r>
              <a:rPr lang="en-US" sz="900" dirty="0">
                <a:solidFill>
                  <a:srgbClr val="746558"/>
                </a:solidFill>
                <a:latin typeface="Gelasio" pitchFamily="34" charset="0"/>
                <a:ea typeface="Gelasio" pitchFamily="34" charset="-122"/>
                <a:cs typeface="Gelasio" pitchFamily="34" charset="-120"/>
              </a:rPr>
              <a:t>, 225, p. 107571. Available at: </a:t>
            </a:r>
            <a:r>
              <a:rPr lang="en-US" sz="900" u="sng" dirty="0">
                <a:solidFill>
                  <a:srgbClr val="7F674D"/>
                </a:solidFill>
                <a:latin typeface="Gelasio" pitchFamily="34" charset="0"/>
                <a:ea typeface="Gelasio" pitchFamily="34" charset="-122"/>
                <a:cs typeface="Gelasio" pitchFamily="34" charset="-120"/>
                <a:hlinkClick r:id="rId10">
                  <a:extLst>
                    <a:ext uri="{A12FA001-AC4F-418D-AE19-62706E023703}">
                      <ahyp:hlinkClr xmlns:ahyp="http://schemas.microsoft.com/office/drawing/2018/hyperlinkcolor" val="tx"/>
                    </a:ext>
                  </a:extLst>
                </a:hlinkClick>
              </a:rPr>
              <a:t>https://doi.org/10.1016/j.ijpe.2019.107571</a:t>
            </a:r>
            <a:endParaRPr lang="en-US" sz="900" dirty="0"/>
          </a:p>
          <a:p>
            <a:pPr marL="171450" indent="-171450" algn="l">
              <a:lnSpc>
                <a:spcPct val="115000"/>
              </a:lnSpc>
              <a:buFont typeface="Arial" panose="020B0604020202020204" pitchFamily="34" charset="0"/>
              <a:buChar char="•"/>
            </a:pPr>
            <a:r>
              <a:rPr lang="en-US" sz="900" dirty="0">
                <a:solidFill>
                  <a:srgbClr val="746558"/>
                </a:solidFill>
                <a:latin typeface="Gelasio" pitchFamily="34" charset="0"/>
                <a:ea typeface="Gelasio" pitchFamily="34" charset="-122"/>
                <a:cs typeface="Gelasio" pitchFamily="34" charset="-120"/>
              </a:rPr>
              <a:t>Tarafdar, M., Beath, C.M. and Ross, J.W. (2020) ‘Using AI to enhance business operations’, </a:t>
            </a:r>
            <a:r>
              <a:rPr lang="en-US" sz="900" i="1" dirty="0">
                <a:solidFill>
                  <a:srgbClr val="746558"/>
                </a:solidFill>
                <a:latin typeface="Gelasio" pitchFamily="34" charset="0"/>
                <a:ea typeface="Gelasio" pitchFamily="34" charset="-122"/>
                <a:cs typeface="Gelasio" pitchFamily="34" charset="-120"/>
              </a:rPr>
              <a:t>MIT Sloan Management Review</a:t>
            </a:r>
            <a:r>
              <a:rPr lang="en-US" sz="900" dirty="0">
                <a:solidFill>
                  <a:srgbClr val="746558"/>
                </a:solidFill>
                <a:latin typeface="Gelasio" pitchFamily="34" charset="0"/>
                <a:ea typeface="Gelasio" pitchFamily="34" charset="-122"/>
                <a:cs typeface="Gelasio" pitchFamily="34" charset="-120"/>
              </a:rPr>
              <a:t>, 62(4), pp. 37–44. Available at: </a:t>
            </a:r>
            <a:r>
              <a:rPr lang="en-US" sz="900" u="sng" dirty="0">
                <a:solidFill>
                  <a:srgbClr val="7F674D"/>
                </a:solidFill>
                <a:latin typeface="Gelasio" pitchFamily="34" charset="0"/>
                <a:ea typeface="Gelasio" pitchFamily="34" charset="-122"/>
                <a:cs typeface="Gelasio" pitchFamily="34" charset="-120"/>
                <a:hlinkClick r:id="rId11">
                  <a:extLst>
                    <a:ext uri="{A12FA001-AC4F-418D-AE19-62706E023703}">
                      <ahyp:hlinkClr xmlns:ahyp="http://schemas.microsoft.com/office/drawing/2018/hyperlinkcolor" val="tx"/>
                    </a:ext>
                  </a:extLst>
                </a:hlinkClick>
              </a:rPr>
              <a:t>https://sloanreview.mit.edu/article/using-ai-to-enhance-business-operations/</a:t>
            </a:r>
            <a:endParaRPr lang="en-US" sz="900" dirty="0"/>
          </a:p>
          <a:p>
            <a:pPr marL="171450" indent="-171450" algn="l">
              <a:lnSpc>
                <a:spcPct val="115000"/>
              </a:lnSpc>
              <a:buFont typeface="Arial" panose="020B0604020202020204" pitchFamily="34" charset="0"/>
              <a:buChar char="•"/>
            </a:pPr>
            <a:r>
              <a:rPr lang="en-US" sz="900" dirty="0">
                <a:solidFill>
                  <a:srgbClr val="746558"/>
                </a:solidFill>
                <a:latin typeface="Gelasio" pitchFamily="34" charset="0"/>
                <a:ea typeface="Gelasio" pitchFamily="34" charset="-122"/>
                <a:cs typeface="Gelasio" pitchFamily="34" charset="-120"/>
              </a:rPr>
              <a:t>Toorajipour, R., Sohrabpour, V., Nazarpour, A., Oghazi, P. and Fischl, M. (2021) ‘Artificial intelligence in supply chain management: A systematic literature review’, </a:t>
            </a:r>
            <a:r>
              <a:rPr lang="en-US" sz="900" i="1" dirty="0">
                <a:solidFill>
                  <a:srgbClr val="746558"/>
                </a:solidFill>
                <a:latin typeface="Gelasio" pitchFamily="34" charset="0"/>
                <a:ea typeface="Gelasio" pitchFamily="34" charset="-122"/>
                <a:cs typeface="Gelasio" pitchFamily="34" charset="-120"/>
              </a:rPr>
              <a:t>Journal of Business Research</a:t>
            </a:r>
            <a:r>
              <a:rPr lang="en-US" sz="900" dirty="0">
                <a:solidFill>
                  <a:srgbClr val="746558"/>
                </a:solidFill>
                <a:latin typeface="Gelasio" pitchFamily="34" charset="0"/>
                <a:ea typeface="Gelasio" pitchFamily="34" charset="-122"/>
                <a:cs typeface="Gelasio" pitchFamily="34" charset="-120"/>
              </a:rPr>
              <a:t>, 122, pp. 502–517. Available at: </a:t>
            </a:r>
            <a:r>
              <a:rPr lang="en-US" sz="900" u="sng" dirty="0">
                <a:solidFill>
                  <a:srgbClr val="7F674D"/>
                </a:solidFill>
                <a:latin typeface="Gelasio" pitchFamily="34" charset="0"/>
                <a:ea typeface="Gelasio" pitchFamily="34" charset="-122"/>
                <a:cs typeface="Gelasio" pitchFamily="34" charset="-120"/>
                <a:hlinkClick r:id="rId12">
                  <a:extLst>
                    <a:ext uri="{A12FA001-AC4F-418D-AE19-62706E023703}">
                      <ahyp:hlinkClr xmlns:ahyp="http://schemas.microsoft.com/office/drawing/2018/hyperlinkcolor" val="tx"/>
                    </a:ext>
                  </a:extLst>
                </a:hlinkClick>
              </a:rPr>
              <a:t>https://doi.org/10.1016/j.jbusres.2020.09.009</a:t>
            </a:r>
            <a:endParaRPr lang="en-US" sz="900" dirty="0"/>
          </a:p>
          <a:p>
            <a:pPr marL="171450" indent="-171450" algn="l">
              <a:lnSpc>
                <a:spcPct val="115000"/>
              </a:lnSpc>
              <a:buFont typeface="Arial" panose="020B0604020202020204" pitchFamily="34" charset="0"/>
              <a:buChar char="•"/>
            </a:pPr>
            <a:r>
              <a:rPr lang="en-US" sz="900" dirty="0">
                <a:solidFill>
                  <a:srgbClr val="746558"/>
                </a:solidFill>
                <a:latin typeface="Gelasio" pitchFamily="34" charset="0"/>
                <a:ea typeface="Gelasio" pitchFamily="34" charset="-122"/>
                <a:cs typeface="Gelasio" pitchFamily="34" charset="-120"/>
              </a:rPr>
              <a:t>Verhoef, P.C., Broekhuizen, T., Bart, Y., Bhattacharya, A., Dong, J.Q., Fabian, N. and Haenlein, M. (2021) ‘Digital transformation: A multidisciplinary reflection and research agenda’, </a:t>
            </a:r>
            <a:r>
              <a:rPr lang="en-US" sz="900" i="1" dirty="0">
                <a:solidFill>
                  <a:srgbClr val="746558"/>
                </a:solidFill>
                <a:latin typeface="Gelasio" pitchFamily="34" charset="0"/>
                <a:ea typeface="Gelasio" pitchFamily="34" charset="-122"/>
                <a:cs typeface="Gelasio" pitchFamily="34" charset="-120"/>
              </a:rPr>
              <a:t>Journal of Business Research</a:t>
            </a:r>
            <a:r>
              <a:rPr lang="en-US" sz="900" dirty="0">
                <a:solidFill>
                  <a:srgbClr val="746558"/>
                </a:solidFill>
                <a:latin typeface="Gelasio" pitchFamily="34" charset="0"/>
                <a:ea typeface="Gelasio" pitchFamily="34" charset="-122"/>
                <a:cs typeface="Gelasio" pitchFamily="34" charset="-120"/>
              </a:rPr>
              <a:t>, 122, pp. 889–901. Available at: </a:t>
            </a:r>
            <a:r>
              <a:rPr lang="en-US" sz="900" u="sng" dirty="0">
                <a:solidFill>
                  <a:srgbClr val="7F674D"/>
                </a:solidFill>
                <a:latin typeface="Gelasio" pitchFamily="34" charset="0"/>
                <a:ea typeface="Gelasio" pitchFamily="34" charset="-122"/>
                <a:cs typeface="Gelasio" pitchFamily="34" charset="-120"/>
                <a:hlinkClick r:id="rId13">
                  <a:extLst>
                    <a:ext uri="{A12FA001-AC4F-418D-AE19-62706E023703}">
                      <ahyp:hlinkClr xmlns:ahyp="http://schemas.microsoft.com/office/drawing/2018/hyperlinkcolor" val="tx"/>
                    </a:ext>
                  </a:extLst>
                </a:hlinkClick>
              </a:rPr>
              <a:t>https://doi.org/10.1016/j.jbusres.2019.09.022</a:t>
            </a:r>
            <a:endParaRPr lang="en-US" sz="9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21</TotalTime>
  <Words>4045</Words>
  <Application>Microsoft Office PowerPoint</Application>
  <PresentationFormat>On-screen Show (16:9)</PresentationFormat>
  <Paragraphs>192</Paragraphs>
  <Slides>12</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Gelasio SemiBold</vt:lpstr>
      <vt:lpstr>Arial</vt:lpstr>
      <vt:lpstr>Gelasio</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My PC</dc:creator>
  <cp:lastModifiedBy>DAULPHIN BESSONG</cp:lastModifiedBy>
  <cp:revision>10</cp:revision>
  <dcterms:created xsi:type="dcterms:W3CDTF">2026-05-21T08:30:47Z</dcterms:created>
  <dcterms:modified xsi:type="dcterms:W3CDTF">2026-05-31T08:19:03Z</dcterms:modified>
</cp:coreProperties>
</file>