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FE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22/03/2026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AD5EB9-B321-4627-A96C-408748FB7616}" type="slidenum">
              <a:rPr lang="en-GB" smtClean="0"/>
              <a:t>8</a:t>
            </a:fld>
            <a:endParaRPr lang="en-GB"/>
          </a:p>
        </p:txBody>
      </p:sp>
    </p:spTree>
    <p:extLst>
      <p:ext uri="{BB962C8B-B14F-4D97-AF65-F5344CB8AC3E}">
        <p14:creationId xmlns:p14="http://schemas.microsoft.com/office/powerpoint/2010/main" val="28056271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8C18859-9320-47B1-B84A-5AD18E8F8F05}"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C18859-9320-47B1-B84A-5AD18E8F8F05}"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8C18859-9320-47B1-B84A-5AD18E8F8F05}"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8C18859-9320-47B1-B84A-5AD18E8F8F05}" type="datetimeFigureOut">
              <a:rPr lang="en-GB" smtClean="0"/>
              <a:t>22/03/2026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8C18859-9320-47B1-B84A-5AD18E8F8F05}" type="datetimeFigureOut">
              <a:rPr lang="en-GB" smtClean="0"/>
              <a:t>22/03/2026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22/03/2026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C18859-9320-47B1-B84A-5AD18E8F8F05}"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C18859-9320-47B1-B84A-5AD18E8F8F05}"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22/03/2026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studocu.com/en-gb/messages/questions/14170067/green-haven-florists-pestle-analiys" TargetMode="External"/><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 Id="rId6" Type="http://schemas.openxmlformats.org/officeDocument/2006/relationships/hyperlink" Target="https://prezi.com/p/pqkehpfpnyix/revitalizing-green-haven-florists-a-strategic-approach-to-problem-solving/" TargetMode="External"/><Relationship Id="rId5" Type="http://schemas.openxmlformats.org/officeDocument/2006/relationships/hyperlink" Target="https://prezi.com/p/cid94g7ccp8b/revitalizing-green-haven-florists-strategies-for-survival-and-growth/" TargetMode="External"/><Relationship Id="rId4" Type="http://schemas.openxmlformats.org/officeDocument/2006/relationships/hyperlink" Target="https://circle.visual-paradigm.com/loss-of-sales/"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u="sng">
                <a:latin typeface="A"/>
              </a:rPr>
              <a:t>MODULE NAME  </a:t>
            </a:r>
            <a:r>
              <a:rPr lang="en-GB" sz="2000">
                <a:latin typeface="A"/>
              </a:rPr>
              <a:t>problem solving and decision making </a:t>
            </a:r>
            <a:br>
              <a:rPr lang="en-GB" sz="2000">
                <a:latin typeface="A"/>
              </a:rPr>
            </a:br>
            <a:r>
              <a:rPr lang="en-GB" sz="3200" u="sng">
                <a:latin typeface="A"/>
              </a:rPr>
              <a:t>MODULE CODE </a:t>
            </a:r>
            <a:br>
              <a:rPr lang="en-GB" sz="3200">
                <a:latin typeface="A"/>
              </a:rPr>
            </a:br>
            <a:r>
              <a:rPr lang="en-GB" sz="3200" u="sng">
                <a:latin typeface="A"/>
              </a:rPr>
              <a:t>STUDENT NAME </a:t>
            </a:r>
            <a:r>
              <a:rPr lang="en-GB" sz="2000">
                <a:latin typeface="A"/>
              </a:rPr>
              <a:t>Kaitlyn Telemaque</a:t>
            </a:r>
            <a:br>
              <a:rPr lang="en-GB" sz="3200">
                <a:latin typeface="A"/>
              </a:rPr>
            </a:br>
            <a:r>
              <a:rPr lang="en-GB" sz="3200" u="sng">
                <a:latin typeface="A"/>
              </a:rPr>
              <a:t>STUDENT ID </a:t>
            </a:r>
            <a:r>
              <a:rPr lang="en-GB" sz="2000">
                <a:latin typeface="A"/>
              </a:rPr>
              <a:t>2516559</a:t>
            </a:r>
            <a:br>
              <a:rPr lang="en-GB" sz="3200">
                <a:latin typeface="A"/>
              </a:rPr>
            </a:br>
            <a:r>
              <a:rPr lang="en-GB" sz="3200" u="sng">
                <a:latin typeface="A"/>
              </a:rPr>
              <a:t>LECTURER </a:t>
            </a:r>
            <a:r>
              <a:rPr lang="en-GB" sz="2000">
                <a:latin typeface="A"/>
              </a:rPr>
              <a:t>  Anita nan</a:t>
            </a:r>
            <a:br>
              <a:rPr lang="en-GB" sz="3200">
                <a:latin typeface="A"/>
              </a:rPr>
            </a:br>
            <a:r>
              <a:rPr lang="en-GB" sz="3200">
                <a:latin typeface="A"/>
              </a:rPr>
              <a:t>Assignment 1: Presentation</a:t>
            </a:r>
          </a:p>
        </p:txBody>
      </p:sp>
      <p:sp>
        <p:nvSpPr>
          <p:cNvPr id="3" name="TextBox 2">
            <a:extLst>
              <a:ext uri="{FF2B5EF4-FFF2-40B4-BE49-F238E27FC236}">
                <a16:creationId xmlns:a16="http://schemas.microsoft.com/office/drawing/2014/main" id="{B1E35E51-06FF-EEE0-8A63-32698891B31F}"/>
              </a:ext>
            </a:extLst>
          </p:cNvPr>
          <p:cNvSpPr txBox="1"/>
          <p:nvPr/>
        </p:nvSpPr>
        <p:spPr>
          <a:xfrm>
            <a:off x="5195329" y="2518032"/>
            <a:ext cx="1828800" cy="646331"/>
          </a:xfrm>
          <a:prstGeom prst="rect">
            <a:avLst/>
          </a:prstGeom>
          <a:noFill/>
        </p:spPr>
        <p:txBody>
          <a:bodyPr wrap="square" rtlCol="0">
            <a:spAutoFit/>
          </a:bodyPr>
          <a:lstStyle/>
          <a:p>
            <a:pPr algn="l"/>
            <a:endParaRPr lang="en-GB"/>
          </a:p>
          <a:p>
            <a:pPr algn="l"/>
            <a:endParaRPr lang="en-US"/>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a:t>Introduction </a:t>
            </a:r>
          </a:p>
          <a:p>
            <a:r>
              <a:rPr lang="en-GB" sz="2400" b="1"/>
              <a:t>Company background</a:t>
            </a:r>
          </a:p>
          <a:p>
            <a:r>
              <a:rPr lang="en-GB" sz="2400" b="1"/>
              <a:t>Problem: nature and scope</a:t>
            </a:r>
          </a:p>
          <a:p>
            <a:r>
              <a:rPr lang="en-GB" sz="2400" b="1"/>
              <a:t>PESTLE ANALYSIS: Green Haven Florists</a:t>
            </a:r>
          </a:p>
          <a:p>
            <a:r>
              <a:rPr lang="en-GB" sz="2400" b="1"/>
              <a:t>Cause and effect analysis: Fishbone diagram</a:t>
            </a:r>
          </a:p>
          <a:p>
            <a:r>
              <a:rPr lang="en-GB" sz="2400" b="1"/>
              <a:t>Conclusion</a:t>
            </a:r>
          </a:p>
          <a:p>
            <a:r>
              <a:rPr lang="en-GB" sz="2400" b="1"/>
              <a:t>References</a:t>
            </a:r>
          </a:p>
          <a:p>
            <a:endParaRPr lang="en-GB" sz="240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575303" y="1566250"/>
            <a:ext cx="10409867" cy="4514510"/>
          </a:xfrm>
        </p:spPr>
        <p:txBody>
          <a:bodyPr/>
          <a:lstStyle/>
          <a:p>
            <a:r>
              <a:rPr lang="en-GB" sz="1500" b="1">
                <a:solidFill>
                  <a:srgbClr val="111111"/>
                </a:solidFill>
                <a:latin typeface="Roboto"/>
                <a:ea typeface="Roboto"/>
                <a:cs typeface="Roboto"/>
              </a:rPr>
              <a:t>DROP IN SALES- "decrease in the amount sold or revenue generated between two periods" ( Calculator Ultra, 2025)</a:t>
            </a:r>
            <a:endParaRPr lang="en-GB" sz="1500" b="1" dirty="0">
              <a:solidFill>
                <a:srgbClr val="111111"/>
              </a:solidFill>
              <a:latin typeface="Roboto"/>
              <a:ea typeface="Roboto"/>
              <a:cs typeface="Roboto"/>
            </a:endParaRPr>
          </a:p>
          <a:p>
            <a:endParaRPr lang="en-GB" sz="1500" b="1" dirty="0">
              <a:solidFill>
                <a:srgbClr val="111111"/>
              </a:solidFill>
              <a:latin typeface="Roboto"/>
              <a:ea typeface="Roboto"/>
              <a:cs typeface="Roboto"/>
            </a:endParaRPr>
          </a:p>
          <a:p>
            <a:endParaRPr lang="en-GB" sz="1500" dirty="0">
              <a:solidFill>
                <a:srgbClr val="111111"/>
              </a:solidFill>
              <a:latin typeface="Roboto"/>
              <a:ea typeface="Roboto"/>
              <a:cs typeface="Roboto"/>
            </a:endParaRPr>
          </a:p>
        </p:txBody>
      </p:sp>
      <p:sp>
        <p:nvSpPr>
          <p:cNvPr id="4" name="Rectangle: Rounded Corners 3">
            <a:extLst>
              <a:ext uri="{FF2B5EF4-FFF2-40B4-BE49-F238E27FC236}">
                <a16:creationId xmlns:a16="http://schemas.microsoft.com/office/drawing/2014/main" id="{EBCF1AA2-7F1C-75E6-B103-04F6488698B4}"/>
              </a:ext>
            </a:extLst>
          </p:cNvPr>
          <p:cNvSpPr/>
          <p:nvPr/>
        </p:nvSpPr>
        <p:spPr>
          <a:xfrm>
            <a:off x="1575303" y="2299580"/>
            <a:ext cx="9811975" cy="325924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1"/>
            <a:r>
              <a:rPr lang="en-GB" dirty="0"/>
              <a:t>Today ill be talking about the green haven florist and why there facing a decline in sales and will be explaining the company's background to identify the natures and scope of there problem using pestle analysis and a fishbone diagram</a:t>
            </a:r>
            <a:r>
              <a:rPr lang="en-GB" dirty="0">
                <a:sym typeface="Wingdings" panose="05000000000000000000" pitchFamily="2" charset="2"/>
              </a:rPr>
              <a:t></a:t>
            </a:r>
            <a:r>
              <a:rPr lang="en-GB" dirty="0"/>
              <a:t>   </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normAutofit/>
          </a:bodyPr>
          <a:lstStyle/>
          <a:p>
            <a:r>
              <a:rPr lang="en-GB" sz="4300" b="1" u="sng"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1550702" y="1795986"/>
            <a:ext cx="9953909" cy="5062014"/>
          </a:xfrm>
        </p:spPr>
        <p:txBody>
          <a:bodyPr>
            <a:normAutofit/>
          </a:bodyPr>
          <a:lstStyle/>
          <a:p>
            <a:pPr marL="342900" indent="-342900">
              <a:buFont typeface="Arial" panose="020B0604020202020204" pitchFamily="34" charset="0"/>
              <a:buChar char="•"/>
            </a:pPr>
            <a:r>
              <a:rPr lang="en-GB" sz="2100" b="1" dirty="0">
                <a:solidFill>
                  <a:schemeClr val="tx1"/>
                </a:solidFill>
              </a:rPr>
              <a:t>Green Haven Florists</a:t>
            </a:r>
            <a:endParaRPr lang="en-GB" sz="2100" dirty="0">
              <a:solidFill>
                <a:schemeClr val="tx1"/>
              </a:solidFill>
            </a:endParaRPr>
          </a:p>
          <a:p>
            <a:pPr marL="342900" indent="-342900">
              <a:buFont typeface="Arial" charset="2"/>
              <a:buChar char="•"/>
            </a:pPr>
            <a:r>
              <a:rPr lang="en-GB" sz="2100" b="1" dirty="0">
                <a:solidFill>
                  <a:schemeClr val="tx1"/>
                </a:solidFill>
              </a:rPr>
              <a:t>Founded in 2016 </a:t>
            </a:r>
          </a:p>
          <a:p>
            <a:pPr marL="342900" indent="-342900">
              <a:buFont typeface="Arial" charset="2"/>
              <a:buChar char="•"/>
            </a:pPr>
            <a:r>
              <a:rPr lang="en-GB" sz="2100" b="1" dirty="0">
                <a:solidFill>
                  <a:schemeClr val="tx1"/>
                </a:solidFill>
              </a:rPr>
              <a:t>Owners: Liam and Priya Patel</a:t>
            </a:r>
          </a:p>
          <a:p>
            <a:pPr marL="342900" indent="-342900">
              <a:buFont typeface="Arial" charset="2"/>
              <a:buChar char="•"/>
            </a:pPr>
            <a:r>
              <a:rPr lang="en-GB" sz="2100" b="1" dirty="0">
                <a:solidFill>
                  <a:schemeClr val="tx1"/>
                </a:solidFill>
              </a:rPr>
              <a:t>Sells flowers</a:t>
            </a:r>
          </a:p>
          <a:p>
            <a:pPr marL="342900" indent="-342900">
              <a:buFont typeface="Arial" charset="2"/>
              <a:buChar char="•"/>
            </a:pPr>
            <a:r>
              <a:rPr lang="en-GB" sz="2100" b="1" dirty="0">
                <a:solidFill>
                  <a:schemeClr val="tx1"/>
                </a:solidFill>
                <a:ea typeface="+mn-lt"/>
                <a:cs typeface="+mn-lt"/>
              </a:rPr>
              <a:t>strong community ties</a:t>
            </a:r>
          </a:p>
          <a:p>
            <a:pPr marL="342900" indent="-342900">
              <a:buFont typeface="Arial" charset="2"/>
              <a:buChar char="•"/>
            </a:pPr>
            <a:r>
              <a:rPr lang="en-GB" sz="2100" b="1" dirty="0">
                <a:solidFill>
                  <a:schemeClr val="tx1"/>
                </a:solidFill>
                <a:ea typeface="+mn-lt"/>
                <a:cs typeface="+mn-lt"/>
              </a:rPr>
              <a:t>They are located in Norwich, uk</a:t>
            </a:r>
          </a:p>
          <a:p>
            <a:pPr marL="342900" indent="-342900">
              <a:buFont typeface="Arial" charset="2"/>
              <a:buChar char="•"/>
            </a:pPr>
            <a:r>
              <a:rPr lang="en-GB" sz="2100" b="1" dirty="0">
                <a:solidFill>
                  <a:schemeClr val="tx1"/>
                </a:solidFill>
                <a:ea typeface="+mn-lt"/>
                <a:cs typeface="+mn-lt"/>
              </a:rPr>
              <a:t>The company prioritises an eco-friendly system by utilising sustainable packaging</a:t>
            </a:r>
            <a:r>
              <a:rPr lang="en-GB" sz="2100" b="1" dirty="0">
                <a:ea typeface="+mn-lt"/>
                <a:cs typeface="+mn-lt"/>
              </a:rPr>
              <a:t> </a:t>
            </a:r>
          </a:p>
          <a:p>
            <a:pPr marL="342900" indent="-342900">
              <a:buFont typeface="Arial" charset="2"/>
              <a:buChar char="•"/>
            </a:pPr>
            <a:r>
              <a:rPr lang="en-GB" sz="2100" b="1" dirty="0">
                <a:solidFill>
                  <a:schemeClr val="tx1"/>
                </a:solidFill>
              </a:rPr>
              <a:t>in the last 12 months they have seen a 30% decline in in-store sales.</a:t>
            </a:r>
            <a:r>
              <a:rPr lang="en-GB" sz="1900" b="1" dirty="0">
                <a:solidFill>
                  <a:schemeClr val="tx1"/>
                </a:solidFill>
              </a:rPr>
              <a:t> </a:t>
            </a:r>
            <a:endParaRPr lang="en-GB" sz="1900" b="1" dirty="0">
              <a:ea typeface="+mn-lt"/>
              <a:cs typeface="+mn-lt"/>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439109" y="1535349"/>
            <a:ext cx="10065503" cy="4509247"/>
          </a:xfrm>
        </p:spPr>
        <p:txBody>
          <a:bodyPr>
            <a:normAutofit fontScale="92500" lnSpcReduction="20000"/>
          </a:bodyPr>
          <a:lstStyle/>
          <a:p>
            <a:r>
              <a:rPr lang="en-GB" sz="2800" b="1">
                <a:solidFill>
                  <a:srgbClr val="FF0000"/>
                </a:solidFill>
              </a:rPr>
              <a:t>5W2H</a:t>
            </a:r>
          </a:p>
          <a:p>
            <a:r>
              <a:rPr lang="en-GB" sz="2800" b="1">
                <a:solidFill>
                  <a:schemeClr val="tx1"/>
                </a:solidFill>
              </a:rPr>
              <a:t>Who: </a:t>
            </a:r>
            <a:r>
              <a:rPr lang="en-GB">
                <a:solidFill>
                  <a:schemeClr val="tx1"/>
                </a:solidFill>
                <a:ea typeface="+mn-lt"/>
                <a:cs typeface="+mn-lt"/>
              </a:rPr>
              <a:t>Liam and Priya Patel</a:t>
            </a:r>
          </a:p>
          <a:p>
            <a:r>
              <a:rPr lang="en-GB" sz="2800" b="1">
                <a:solidFill>
                  <a:schemeClr val="tx1"/>
                </a:solidFill>
              </a:rPr>
              <a:t>What: </a:t>
            </a:r>
            <a:r>
              <a:rPr lang="en-GB" sz="1800" dirty="0">
                <a:solidFill>
                  <a:schemeClr val="tx1"/>
                </a:solidFill>
              </a:rPr>
              <a:t>green haven florist is a small independent flower shop that cater to a wide range of customers from walk-in clients and corporate clients and weddings.</a:t>
            </a:r>
          </a:p>
          <a:p>
            <a:r>
              <a:rPr lang="en-GB" sz="1800" dirty="0">
                <a:solidFill>
                  <a:schemeClr val="tx1"/>
                </a:solidFill>
              </a:rPr>
              <a:t> </a:t>
            </a:r>
            <a:r>
              <a:rPr lang="en-GB" sz="2800" b="1">
                <a:solidFill>
                  <a:schemeClr val="tx1"/>
                </a:solidFill>
              </a:rPr>
              <a:t>Where: </a:t>
            </a:r>
            <a:r>
              <a:rPr lang="en-GB" sz="1800" dirty="0">
                <a:solidFill>
                  <a:schemeClr val="tx1"/>
                </a:solidFill>
              </a:rPr>
              <a:t>they are located in Norwich uk </a:t>
            </a:r>
          </a:p>
          <a:p>
            <a:r>
              <a:rPr lang="en-GB" sz="2400" b="1" dirty="0">
                <a:solidFill>
                  <a:schemeClr val="tx1"/>
                </a:solidFill>
              </a:rPr>
              <a:t>Why: </a:t>
            </a:r>
            <a:r>
              <a:rPr lang="en-GB" sz="1800" dirty="0">
                <a:solidFill>
                  <a:schemeClr val="tx1"/>
                </a:solidFill>
              </a:rPr>
              <a:t>they have seen less activity due to the closure of nearby businesses and there rising costs have now strained the business including the shops commitment to sustainable materials has become more expensive to uphold.</a:t>
            </a:r>
            <a:r>
              <a:rPr lang="en-GB">
                <a:solidFill>
                  <a:schemeClr val="tx1"/>
                </a:solidFill>
              </a:rPr>
              <a:t> </a:t>
            </a:r>
          </a:p>
          <a:p>
            <a:r>
              <a:rPr lang="en-GB" sz="2800" b="1">
                <a:solidFill>
                  <a:schemeClr val="tx1"/>
                </a:solidFill>
              </a:rPr>
              <a:t>When</a:t>
            </a:r>
            <a:r>
              <a:rPr lang="en-GB" sz="2800">
                <a:solidFill>
                  <a:schemeClr val="tx1"/>
                </a:solidFill>
              </a:rPr>
              <a:t>: </a:t>
            </a:r>
            <a:r>
              <a:rPr lang="en-GB" sz="1800" dirty="0">
                <a:solidFill>
                  <a:schemeClr val="tx1"/>
                </a:solidFill>
              </a:rPr>
              <a:t>over the past 12 months</a:t>
            </a:r>
            <a:r>
              <a:rPr lang="en-GB" dirty="0">
                <a:solidFill>
                  <a:schemeClr val="tx1"/>
                </a:solidFill>
              </a:rPr>
              <a:t> </a:t>
            </a:r>
          </a:p>
          <a:p>
            <a:r>
              <a:rPr lang="en-GB" sz="2800" b="1">
                <a:solidFill>
                  <a:schemeClr val="tx1"/>
                </a:solidFill>
              </a:rPr>
              <a:t>How</a:t>
            </a:r>
            <a:r>
              <a:rPr lang="en-GB" sz="2800">
                <a:solidFill>
                  <a:schemeClr val="tx1"/>
                </a:solidFill>
              </a:rPr>
              <a:t>: </a:t>
            </a:r>
            <a:r>
              <a:rPr lang="en-GB" sz="1800" dirty="0">
                <a:solidFill>
                  <a:schemeClr val="tx1"/>
                </a:solidFill>
              </a:rPr>
              <a:t>customers have noted that the shops website is outdated and difficult to navigate and ask for more delivery options and subscription services.</a:t>
            </a:r>
          </a:p>
          <a:p>
            <a:r>
              <a:rPr lang="en-GB" sz="2600" b="1" dirty="0">
                <a:solidFill>
                  <a:schemeClr val="tx1"/>
                </a:solidFill>
              </a:rPr>
              <a:t>How much: </a:t>
            </a:r>
            <a:r>
              <a:rPr lang="en-GB" sz="1900" dirty="0">
                <a:solidFill>
                  <a:schemeClr val="tx1"/>
                </a:solidFill>
              </a:rPr>
              <a:t>they have seen a 30% decline in in-store sales</a:t>
            </a:r>
          </a:p>
          <a:p>
            <a:endParaRPr lang="en-GB" sz="280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a:t>PESTLE ANALYSIS: Green Haven Florists</a:t>
            </a:r>
            <a:br>
              <a:rPr lang="en-GB">
                <a:solidFill>
                  <a:srgbClr val="000000"/>
                </a:solidFill>
              </a:rPr>
            </a:br>
            <a:endParaRPr lang="en-GB" b="1"/>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199"/>
            <a:ext cx="9409329" cy="5299295"/>
          </a:xfrm>
        </p:spPr>
        <p:txBody>
          <a:bodyPr>
            <a:normAutofit fontScale="77500" lnSpcReduction="20000"/>
          </a:bodyPr>
          <a:lstStyle/>
          <a:p>
            <a:r>
              <a:rPr lang="en-GB" b="1" u="sng">
                <a:solidFill>
                  <a:schemeClr val="tx1"/>
                </a:solidFill>
              </a:rPr>
              <a:t>POLITICAL</a:t>
            </a:r>
          </a:p>
          <a:p>
            <a:pPr marL="342900" indent="-342900">
              <a:buFont typeface="Arial" panose="020B0604020202020204" pitchFamily="34" charset="0"/>
              <a:buChar char="•"/>
            </a:pPr>
            <a:r>
              <a:rPr lang="en-GB" b="1" dirty="0">
                <a:solidFill>
                  <a:srgbClr val="FF0000"/>
                </a:solidFill>
              </a:rPr>
              <a:t>Regulations</a:t>
            </a:r>
            <a:r>
              <a:rPr lang="en-GB" sz="2200" b="1" dirty="0">
                <a:solidFill>
                  <a:schemeClr val="tx1"/>
                </a:solidFill>
              </a:rPr>
              <a:t>: </a:t>
            </a:r>
            <a:r>
              <a:rPr lang="en-GB" sz="1900" dirty="0">
                <a:solidFill>
                  <a:schemeClr val="tx1"/>
                </a:solidFill>
              </a:rPr>
              <a:t>government policies on trade can significantly impact the availability and cost of imported flowers, which are crucial for florists who rely on a diverse range of floral products.</a:t>
            </a:r>
            <a:endParaRPr lang="en-GB" sz="1900" dirty="0">
              <a:solidFill>
                <a:srgbClr val="FF0000"/>
              </a:solidFill>
            </a:endParaRPr>
          </a:p>
          <a:p>
            <a:pPr marL="342900" indent="-342900">
              <a:buFont typeface="Arial" panose="020B0604020202020204" pitchFamily="34" charset="0"/>
              <a:buChar char="•"/>
            </a:pPr>
            <a:r>
              <a:rPr lang="en-GB" b="1" dirty="0">
                <a:solidFill>
                  <a:srgbClr val="FF0000"/>
                </a:solidFill>
              </a:rPr>
              <a:t>Trade policies</a:t>
            </a:r>
            <a:r>
              <a:rPr lang="en-GB" b="1" dirty="0">
                <a:solidFill>
                  <a:schemeClr val="tx1"/>
                </a:solidFill>
              </a:rPr>
              <a:t>: </a:t>
            </a:r>
            <a:r>
              <a:rPr lang="en-GB" dirty="0">
                <a:solidFill>
                  <a:schemeClr val="tx1"/>
                </a:solidFill>
              </a:rPr>
              <a:t>Import tariffs on flowers and plants can influence costs and pricing strategies. Trade policies can either benefit or challenge local florists depending on the competitive environment.</a:t>
            </a:r>
            <a:endParaRPr lang="en-GB">
              <a:solidFill>
                <a:schemeClr val="tx1"/>
              </a:solidFill>
            </a:endParaRPr>
          </a:p>
          <a:p>
            <a:r>
              <a:rPr lang="en-GB" b="1" u="sng">
                <a:solidFill>
                  <a:schemeClr val="tx1"/>
                </a:solidFill>
              </a:rPr>
              <a:t>ECONOMIC</a:t>
            </a:r>
          </a:p>
          <a:p>
            <a:pPr marL="342900" indent="-342900">
              <a:buFont typeface="Arial" panose="020B0604020202020204" pitchFamily="34" charset="0"/>
              <a:buChar char="•"/>
            </a:pPr>
            <a:r>
              <a:rPr lang="en-GB" b="1" dirty="0">
                <a:solidFill>
                  <a:srgbClr val="FF0000"/>
                </a:solidFill>
              </a:rPr>
              <a:t>Economic conditions: </a:t>
            </a:r>
            <a:r>
              <a:rPr lang="en-GB" dirty="0">
                <a:solidFill>
                  <a:schemeClr val="tx1"/>
                </a:solidFill>
              </a:rPr>
              <a:t>Economic downturns can reduce consumer spending on non-essential items like flowers. As flowers are considered discretionary products, changes in disposable income can directly affect sales.</a:t>
            </a:r>
          </a:p>
          <a:p>
            <a:pPr marL="342900" indent="-342900">
              <a:buFont typeface="Arial" panose="020B0604020202020204" pitchFamily="34" charset="0"/>
              <a:buChar char="•"/>
            </a:pPr>
            <a:r>
              <a:rPr lang="en-GB" b="1" dirty="0">
                <a:solidFill>
                  <a:srgbClr val="FF0000"/>
                </a:solidFill>
              </a:rPr>
              <a:t>Seasonality</a:t>
            </a:r>
            <a:r>
              <a:rPr lang="en-GB" dirty="0">
                <a:solidFill>
                  <a:schemeClr val="tx1"/>
                </a:solidFill>
              </a:rPr>
              <a:t>: Demand for flowers often peaks during holidays and special occasions, impacting revenue. This seasonality requires strategic planning to manage inventory and staffing effectively.</a:t>
            </a:r>
            <a:endParaRPr lang="en-GB" b="1" dirty="0">
              <a:solidFill>
                <a:srgbClr val="FF0000"/>
              </a:solidFill>
            </a:endParaRPr>
          </a:p>
          <a:p>
            <a:r>
              <a:rPr lang="en-GB" b="1" u="sng">
                <a:solidFill>
                  <a:schemeClr val="tx1"/>
                </a:solidFill>
              </a:rPr>
              <a:t>SOCIAL</a:t>
            </a:r>
          </a:p>
          <a:p>
            <a:pPr marL="342900" indent="-342900">
              <a:buFont typeface="Arial" panose="020B0604020202020204" pitchFamily="34" charset="0"/>
              <a:buChar char="•"/>
            </a:pPr>
            <a:r>
              <a:rPr lang="en-GB" b="1" dirty="0">
                <a:solidFill>
                  <a:srgbClr val="FF0000"/>
                </a:solidFill>
              </a:rPr>
              <a:t>Customer trends: </a:t>
            </a:r>
            <a:r>
              <a:rPr lang="en-GB" dirty="0">
                <a:solidFill>
                  <a:schemeClr val="tx1"/>
                </a:solidFill>
              </a:rPr>
              <a:t>Increasing interest in sustainable and locally sourced products can affect purchasing decisions. Florists may need to adapt by offering more eco-friendly options to meet consumer demand.</a:t>
            </a:r>
          </a:p>
          <a:p>
            <a:pPr marL="342900" indent="-342900">
              <a:buFont typeface="Arial" panose="020B0604020202020204" pitchFamily="34" charset="0"/>
              <a:buChar char="•"/>
            </a:pPr>
            <a:r>
              <a:rPr lang="en-GB" b="1" dirty="0">
                <a:solidFill>
                  <a:srgbClr val="FF0000"/>
                </a:solidFill>
              </a:rPr>
              <a:t>Cultural events:  </a:t>
            </a:r>
            <a:r>
              <a:rPr lang="en-GB" dirty="0">
                <a:solidFill>
                  <a:schemeClr val="tx1"/>
                </a:solidFill>
              </a:rPr>
              <a:t>Different cultures have specific floral traditions, which can influence product offerings. Understanding these cultural nuances can help tailor marketing strategies and product lines.</a:t>
            </a:r>
          </a:p>
          <a:p>
            <a:pPr marL="342900" indent="-342900">
              <a:buFont typeface="Arial" panose="020B0604020202020204" pitchFamily="34" charset="0"/>
              <a:buChar char="•"/>
            </a:pPr>
            <a:endParaRPr lang="en-GB" dirty="0">
              <a:solidFill>
                <a:schemeClr val="tx1"/>
              </a:solidFill>
            </a:endParaRPr>
          </a:p>
          <a:p>
            <a:pPr algn="ctr"/>
            <a:endParaRPr lang="en-GB" b="1"/>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2270606" y="434045"/>
            <a:ext cx="9921394" cy="1280890"/>
          </a:xfrm>
        </p:spPr>
        <p:txBody>
          <a:bodyPr/>
          <a:lstStyle/>
          <a:p>
            <a:r>
              <a:rPr lang="en-GB" b="1" u="sng" dirty="0"/>
              <a:t>PESTLE ANALYSIS: Green Haven Florists</a:t>
            </a:r>
            <a:br>
              <a:rPr lang="en-GB" u="sng" dirty="0">
                <a:solidFill>
                  <a:srgbClr val="000000"/>
                </a:solidFill>
              </a:rPr>
            </a:br>
            <a:endParaRPr lang="en-GB" u="sng"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025365" y="1628626"/>
            <a:ext cx="10141269" cy="4795329"/>
          </a:xfrm>
        </p:spPr>
        <p:txBody>
          <a:bodyPr>
            <a:normAutofit fontScale="85000" lnSpcReduction="20000"/>
          </a:bodyPr>
          <a:lstStyle/>
          <a:p>
            <a:r>
              <a:rPr lang="en-GB" sz="2100" b="1" u="sng" dirty="0">
                <a:solidFill>
                  <a:schemeClr val="tx1"/>
                </a:solidFill>
              </a:rPr>
              <a:t>TECHNOLOGICAL</a:t>
            </a:r>
          </a:p>
          <a:p>
            <a:pPr>
              <a:buFont typeface="Arial" panose="020B0604020202020204" pitchFamily="34" charset="0"/>
              <a:buChar char="•"/>
            </a:pPr>
            <a:r>
              <a:rPr lang="en-GB" sz="2000" b="1" dirty="0">
                <a:solidFill>
                  <a:srgbClr val="FF0000"/>
                </a:solidFill>
              </a:rPr>
              <a:t>E-commerce growth:  </a:t>
            </a:r>
            <a:r>
              <a:rPr lang="en-GB" sz="2000" dirty="0">
                <a:solidFill>
                  <a:schemeClr val="tx1"/>
                </a:solidFill>
              </a:rPr>
              <a:t>The rise of online shopping necessitates a strong online presence and digital marketing strategies. Florists must leverage technology to enhance customer experience and streamline operations.</a:t>
            </a:r>
          </a:p>
          <a:p>
            <a:pPr>
              <a:buFont typeface="Arial" panose="020B0604020202020204" pitchFamily="34" charset="0"/>
              <a:buChar char="•"/>
            </a:pPr>
            <a:r>
              <a:rPr lang="en-GB" sz="2000" b="1" dirty="0">
                <a:solidFill>
                  <a:srgbClr val="FF0000"/>
                </a:solidFill>
              </a:rPr>
              <a:t>Supply chain innovations </a:t>
            </a:r>
            <a:r>
              <a:rPr lang="en-GB" sz="2000" dirty="0">
                <a:solidFill>
                  <a:schemeClr val="tx1"/>
                </a:solidFill>
              </a:rPr>
              <a:t>Innovation’s in logistics can improve inventory management and delivery efficiency, crucial for maintaining freshness and quality of floral products.</a:t>
            </a:r>
          </a:p>
          <a:p>
            <a:r>
              <a:rPr lang="en-GB" sz="2100" b="1" u="sng" dirty="0">
                <a:solidFill>
                  <a:schemeClr val="tx1"/>
                </a:solidFill>
              </a:rPr>
              <a:t>LEGAL</a:t>
            </a:r>
          </a:p>
          <a:p>
            <a:pPr>
              <a:buFont typeface="Arial" panose="020B0604020202020204" pitchFamily="34" charset="0"/>
              <a:buChar char="•"/>
            </a:pPr>
            <a:r>
              <a:rPr lang="en-GB" sz="1900" b="1" dirty="0">
                <a:solidFill>
                  <a:srgbClr val="FF0000"/>
                </a:solidFill>
              </a:rPr>
              <a:t>Health regulations: </a:t>
            </a:r>
            <a:r>
              <a:rPr lang="en-GB" sz="1900" dirty="0"/>
              <a:t>Compliance with health standards for handling and selling flowers is crucial. This includes adhering to regulations that ensure the safety and quality of floral products.</a:t>
            </a:r>
          </a:p>
          <a:p>
            <a:pPr>
              <a:buFont typeface="Arial" panose="020B0604020202020204" pitchFamily="34" charset="0"/>
              <a:buChar char="•"/>
            </a:pPr>
            <a:r>
              <a:rPr lang="en-GB" sz="1900" b="1" dirty="0">
                <a:solidFill>
                  <a:srgbClr val="FF0000"/>
                </a:solidFill>
              </a:rPr>
              <a:t>Intellectual property</a:t>
            </a:r>
            <a:r>
              <a:rPr lang="en-GB" sz="1900" dirty="0">
                <a:solidFill>
                  <a:schemeClr val="tx1"/>
                </a:solidFill>
              </a:rPr>
              <a:t>: Protecting unique floral designs or branding can be important for competitive advantage, especially in a market where differentiation is key.</a:t>
            </a:r>
          </a:p>
          <a:p>
            <a:r>
              <a:rPr lang="en-GB" sz="2100" b="1" u="sng" dirty="0">
                <a:solidFill>
                  <a:schemeClr val="tx1"/>
                </a:solidFill>
              </a:rPr>
              <a:t>ENVIRONMENTAL</a:t>
            </a:r>
            <a:r>
              <a:rPr lang="en-GB" b="1" u="sng" dirty="0">
                <a:solidFill>
                  <a:schemeClr val="tx1"/>
                </a:solidFill>
              </a:rPr>
              <a:t> </a:t>
            </a:r>
          </a:p>
          <a:p>
            <a:pPr>
              <a:buFont typeface="Arial" panose="020B0604020202020204" pitchFamily="34" charset="0"/>
              <a:buChar char="•"/>
            </a:pPr>
            <a:r>
              <a:rPr lang="en-GB" b="1" dirty="0">
                <a:solidFill>
                  <a:srgbClr val="FF0000"/>
                </a:solidFill>
              </a:rPr>
              <a:t>Sustainable concerns:  </a:t>
            </a:r>
            <a:r>
              <a:rPr lang="en-GB" dirty="0">
                <a:solidFill>
                  <a:schemeClr val="tx1"/>
                </a:solidFill>
              </a:rPr>
              <a:t>Growing awareness of environmental issues may lead to a demand for eco-friendly products and practices. Florists can capitalize on this trend by adopting sustainable practices in sourcing and packaging.</a:t>
            </a:r>
          </a:p>
          <a:p>
            <a:pPr>
              <a:buFont typeface="Arial" panose="020B0604020202020204" pitchFamily="34" charset="0"/>
              <a:buChar char="•"/>
            </a:pPr>
            <a:r>
              <a:rPr lang="en-GB" b="1" dirty="0">
                <a:solidFill>
                  <a:srgbClr val="FF0000"/>
                </a:solidFill>
              </a:rPr>
              <a:t>Climate change: </a:t>
            </a:r>
            <a:r>
              <a:rPr lang="en-GB" dirty="0">
                <a:solidFill>
                  <a:schemeClr val="tx1"/>
                </a:solidFill>
              </a:rPr>
              <a:t>Changes in climate can affect flower production and availability, posing challenges to supply consistency and pricing</a:t>
            </a:r>
            <a:r>
              <a:rPr lang="en-GB" b="1" dirty="0">
                <a:solidFill>
                  <a:schemeClr val="tx1"/>
                </a:solidFill>
              </a:rPr>
              <a:t>.</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251348" y="587965"/>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417781" y="2250441"/>
            <a:ext cx="11663254" cy="5147390"/>
          </a:xfrm>
        </p:spPr>
        <p:txBody>
          <a:bodyPr/>
          <a:lstStyle/>
          <a:p>
            <a:endParaRPr lang="en-US" dirty="0"/>
          </a:p>
        </p:txBody>
      </p:sp>
      <p:sp>
        <p:nvSpPr>
          <p:cNvPr id="4" name="Alternative Process 3">
            <a:extLst>
              <a:ext uri="{FF2B5EF4-FFF2-40B4-BE49-F238E27FC236}">
                <a16:creationId xmlns:a16="http://schemas.microsoft.com/office/drawing/2014/main" id="{772A9722-9D51-B8FE-AD40-11748458BB29}"/>
              </a:ext>
            </a:extLst>
          </p:cNvPr>
          <p:cNvSpPr/>
          <p:nvPr/>
        </p:nvSpPr>
        <p:spPr>
          <a:xfrm>
            <a:off x="10183005" y="2849408"/>
            <a:ext cx="1480250" cy="1295678"/>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Decline in sales (30%) </a:t>
            </a:r>
            <a:endParaRPr lang="en-US"/>
          </a:p>
        </p:txBody>
      </p:sp>
      <p:cxnSp>
        <p:nvCxnSpPr>
          <p:cNvPr id="5" name="Straight Arrow Connector 4">
            <a:extLst>
              <a:ext uri="{FF2B5EF4-FFF2-40B4-BE49-F238E27FC236}">
                <a16:creationId xmlns:a16="http://schemas.microsoft.com/office/drawing/2014/main" id="{0EBD15AF-289A-74F3-1DA4-C980ED5909CD}"/>
              </a:ext>
            </a:extLst>
          </p:cNvPr>
          <p:cNvCxnSpPr>
            <a:cxnSpLocks/>
          </p:cNvCxnSpPr>
          <p:nvPr/>
        </p:nvCxnSpPr>
        <p:spPr>
          <a:xfrm>
            <a:off x="1853514" y="3558603"/>
            <a:ext cx="672756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57B42DBD-630E-74CA-EC85-3275BFFA5902}"/>
              </a:ext>
            </a:extLst>
          </p:cNvPr>
          <p:cNvCxnSpPr>
            <a:cxnSpLocks/>
          </p:cNvCxnSpPr>
          <p:nvPr/>
        </p:nvCxnSpPr>
        <p:spPr>
          <a:xfrm flipH="1">
            <a:off x="6500326" y="3592781"/>
            <a:ext cx="2087768" cy="18835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591B320C-7EF8-151D-7F39-45675EE72B33}"/>
              </a:ext>
            </a:extLst>
          </p:cNvPr>
          <p:cNvCxnSpPr>
            <a:cxnSpLocks/>
          </p:cNvCxnSpPr>
          <p:nvPr/>
        </p:nvCxnSpPr>
        <p:spPr>
          <a:xfrm flipH="1">
            <a:off x="3312537" y="3604354"/>
            <a:ext cx="1922965" cy="15505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23ACE41A-6BB3-B37E-AF7B-7BD17AE6BD57}"/>
              </a:ext>
            </a:extLst>
          </p:cNvPr>
          <p:cNvCxnSpPr>
            <a:cxnSpLocks/>
          </p:cNvCxnSpPr>
          <p:nvPr/>
        </p:nvCxnSpPr>
        <p:spPr>
          <a:xfrm flipH="1" flipV="1">
            <a:off x="3184060" y="1839215"/>
            <a:ext cx="2180147" cy="17277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97F36633-5F0B-8275-4B7D-BA4D68A48F27}"/>
              </a:ext>
            </a:extLst>
          </p:cNvPr>
          <p:cNvCxnSpPr>
            <a:cxnSpLocks/>
          </p:cNvCxnSpPr>
          <p:nvPr/>
        </p:nvCxnSpPr>
        <p:spPr>
          <a:xfrm flipH="1" flipV="1">
            <a:off x="6479010" y="1941928"/>
            <a:ext cx="1981304" cy="15526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C825A403-1255-1620-B19D-A4ABB41880A1}"/>
              </a:ext>
            </a:extLst>
          </p:cNvPr>
          <p:cNvSpPr/>
          <p:nvPr/>
        </p:nvSpPr>
        <p:spPr>
          <a:xfrm>
            <a:off x="3110791" y="1077637"/>
            <a:ext cx="1415504" cy="884356"/>
          </a:xfrm>
          <a:prstGeom prst="ellips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00" b="1" dirty="0">
                <a:solidFill>
                  <a:schemeClr val="tx1"/>
                </a:solidFill>
              </a:rPr>
              <a:t>Material</a:t>
            </a:r>
            <a:r>
              <a:rPr lang="en-GB" sz="1400" b="1" dirty="0">
                <a:solidFill>
                  <a:schemeClr val="tx1"/>
                </a:solidFill>
              </a:rPr>
              <a:t> </a:t>
            </a:r>
          </a:p>
        </p:txBody>
      </p:sp>
      <p:sp>
        <p:nvSpPr>
          <p:cNvPr id="15" name="Oval 14">
            <a:extLst>
              <a:ext uri="{FF2B5EF4-FFF2-40B4-BE49-F238E27FC236}">
                <a16:creationId xmlns:a16="http://schemas.microsoft.com/office/drawing/2014/main" id="{F4D7221F-1FC0-7011-52C6-CA71EC5CC180}"/>
              </a:ext>
            </a:extLst>
          </p:cNvPr>
          <p:cNvSpPr/>
          <p:nvPr/>
        </p:nvSpPr>
        <p:spPr>
          <a:xfrm>
            <a:off x="5562357" y="1127398"/>
            <a:ext cx="1268966" cy="801716"/>
          </a:xfrm>
          <a:prstGeom prst="ellips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43192A87-3285-18D2-F482-462CD38E297D}"/>
              </a:ext>
            </a:extLst>
          </p:cNvPr>
          <p:cNvSpPr/>
          <p:nvPr/>
        </p:nvSpPr>
        <p:spPr>
          <a:xfrm>
            <a:off x="2536419" y="5213597"/>
            <a:ext cx="1449248" cy="917657"/>
          </a:xfrm>
          <a:prstGeom prst="ellips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106D1F34-D412-3E20-107B-3457A7A1CD9E}"/>
              </a:ext>
            </a:extLst>
          </p:cNvPr>
          <p:cNvSpPr/>
          <p:nvPr/>
        </p:nvSpPr>
        <p:spPr>
          <a:xfrm>
            <a:off x="6990975" y="5286504"/>
            <a:ext cx="1346201" cy="676854"/>
          </a:xfrm>
          <a:prstGeom prst="ellips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7121ADF2-4307-26E2-93D1-3FB19A6F3E37}"/>
              </a:ext>
            </a:extLst>
          </p:cNvPr>
          <p:cNvSpPr/>
          <p:nvPr/>
        </p:nvSpPr>
        <p:spPr>
          <a:xfrm>
            <a:off x="1986808" y="2327885"/>
            <a:ext cx="1374342" cy="462570"/>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Lack of service variety</a:t>
            </a:r>
            <a:endParaRPr lang="en-GB" sz="1200" dirty="0"/>
          </a:p>
        </p:txBody>
      </p:sp>
      <p:sp>
        <p:nvSpPr>
          <p:cNvPr id="21" name="Rectangle 20">
            <a:extLst>
              <a:ext uri="{FF2B5EF4-FFF2-40B4-BE49-F238E27FC236}">
                <a16:creationId xmlns:a16="http://schemas.microsoft.com/office/drawing/2014/main" id="{1BD3FDF7-B878-4B72-B9DC-B12B38AA2B6B}"/>
              </a:ext>
            </a:extLst>
          </p:cNvPr>
          <p:cNvSpPr/>
          <p:nvPr/>
        </p:nvSpPr>
        <p:spPr>
          <a:xfrm>
            <a:off x="3025417" y="2917380"/>
            <a:ext cx="1084729" cy="289092"/>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inflation</a:t>
            </a:r>
          </a:p>
        </p:txBody>
      </p:sp>
      <p:sp>
        <p:nvSpPr>
          <p:cNvPr id="22" name="Rectangle 21">
            <a:extLst>
              <a:ext uri="{FF2B5EF4-FFF2-40B4-BE49-F238E27FC236}">
                <a16:creationId xmlns:a16="http://schemas.microsoft.com/office/drawing/2014/main" id="{0E85746B-B6F9-61C4-F868-0B8570594EE3}"/>
              </a:ext>
            </a:extLst>
          </p:cNvPr>
          <p:cNvSpPr/>
          <p:nvPr/>
        </p:nvSpPr>
        <p:spPr>
          <a:xfrm>
            <a:off x="7510430" y="2114602"/>
            <a:ext cx="1544565" cy="493746"/>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2B19403E-9429-F312-7BC2-2C2052D0F8F4}"/>
              </a:ext>
            </a:extLst>
          </p:cNvPr>
          <p:cNvSpPr/>
          <p:nvPr/>
        </p:nvSpPr>
        <p:spPr>
          <a:xfrm>
            <a:off x="8282711" y="2823922"/>
            <a:ext cx="1214531" cy="400267"/>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Lack of skills</a:t>
            </a:r>
          </a:p>
        </p:txBody>
      </p:sp>
      <p:sp>
        <p:nvSpPr>
          <p:cNvPr id="24" name="Rectangle 23">
            <a:extLst>
              <a:ext uri="{FF2B5EF4-FFF2-40B4-BE49-F238E27FC236}">
                <a16:creationId xmlns:a16="http://schemas.microsoft.com/office/drawing/2014/main" id="{BFC32FA5-4CC5-1F7B-B562-3E09B90819F5}"/>
              </a:ext>
            </a:extLst>
          </p:cNvPr>
          <p:cNvSpPr/>
          <p:nvPr/>
        </p:nvSpPr>
        <p:spPr>
          <a:xfrm>
            <a:off x="2536418" y="3932871"/>
            <a:ext cx="1393703" cy="337561"/>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BCF5BB4E-9961-70F4-F36D-1976A0BF9287}"/>
              </a:ext>
            </a:extLst>
          </p:cNvPr>
          <p:cNvSpPr/>
          <p:nvPr/>
        </p:nvSpPr>
        <p:spPr>
          <a:xfrm>
            <a:off x="2031619" y="4659371"/>
            <a:ext cx="1258428" cy="422145"/>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Weak digital marketing</a:t>
            </a:r>
          </a:p>
        </p:txBody>
      </p:sp>
      <p:sp>
        <p:nvSpPr>
          <p:cNvPr id="26" name="Rectangle 25">
            <a:extLst>
              <a:ext uri="{FF2B5EF4-FFF2-40B4-BE49-F238E27FC236}">
                <a16:creationId xmlns:a16="http://schemas.microsoft.com/office/drawing/2014/main" id="{F76B5376-5B1B-5AD7-0741-57AF535BC7B4}"/>
              </a:ext>
            </a:extLst>
          </p:cNvPr>
          <p:cNvSpPr/>
          <p:nvPr/>
        </p:nvSpPr>
        <p:spPr>
          <a:xfrm>
            <a:off x="6116040" y="3772076"/>
            <a:ext cx="1378939" cy="536673"/>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rPr>
              <a:t>Competition from nearby flower shops</a:t>
            </a:r>
            <a:endParaRPr lang="en-GB" sz="1600" dirty="0">
              <a:solidFill>
                <a:schemeClr val="tx1"/>
              </a:solidFill>
            </a:endParaRPr>
          </a:p>
        </p:txBody>
      </p:sp>
      <p:sp>
        <p:nvSpPr>
          <p:cNvPr id="27" name="Rectangle 26">
            <a:extLst>
              <a:ext uri="{FF2B5EF4-FFF2-40B4-BE49-F238E27FC236}">
                <a16:creationId xmlns:a16="http://schemas.microsoft.com/office/drawing/2014/main" id="{20EA4CF4-C79B-CCCA-2B7D-F0CF4D01B6F7}"/>
              </a:ext>
            </a:extLst>
          </p:cNvPr>
          <p:cNvSpPr/>
          <p:nvPr/>
        </p:nvSpPr>
        <p:spPr>
          <a:xfrm>
            <a:off x="5364207" y="4571932"/>
            <a:ext cx="1501845" cy="451480"/>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AAC49727-3402-2D8B-9F03-63D69BF3C88E}"/>
              </a:ext>
            </a:extLst>
          </p:cNvPr>
          <p:cNvSpPr txBox="1"/>
          <p:nvPr/>
        </p:nvSpPr>
        <p:spPr>
          <a:xfrm>
            <a:off x="2693096" y="5456000"/>
            <a:ext cx="1258428" cy="369332"/>
          </a:xfrm>
          <a:prstGeom prst="rect">
            <a:avLst/>
          </a:prstGeom>
          <a:noFill/>
        </p:spPr>
        <p:txBody>
          <a:bodyPr wrap="square" rtlCol="0">
            <a:spAutoFit/>
          </a:bodyPr>
          <a:lstStyle/>
          <a:p>
            <a:r>
              <a:rPr lang="en-GB" b="1"/>
              <a:t>methods</a:t>
            </a:r>
          </a:p>
        </p:txBody>
      </p:sp>
      <p:sp>
        <p:nvSpPr>
          <p:cNvPr id="29" name="TextBox 28">
            <a:extLst>
              <a:ext uri="{FF2B5EF4-FFF2-40B4-BE49-F238E27FC236}">
                <a16:creationId xmlns:a16="http://schemas.microsoft.com/office/drawing/2014/main" id="{648F125E-DB88-6C36-C1FB-6FA89A5228AA}"/>
              </a:ext>
            </a:extLst>
          </p:cNvPr>
          <p:cNvSpPr txBox="1"/>
          <p:nvPr/>
        </p:nvSpPr>
        <p:spPr>
          <a:xfrm>
            <a:off x="2482691" y="3932871"/>
            <a:ext cx="1543948" cy="276999"/>
          </a:xfrm>
          <a:prstGeom prst="rect">
            <a:avLst/>
          </a:prstGeom>
          <a:noFill/>
        </p:spPr>
        <p:txBody>
          <a:bodyPr wrap="square" rtlCol="0">
            <a:spAutoFit/>
          </a:bodyPr>
          <a:lstStyle/>
          <a:p>
            <a:r>
              <a:rPr lang="en-GB" sz="1050" b="1" dirty="0"/>
              <a:t> </a:t>
            </a:r>
            <a:r>
              <a:rPr lang="en-GB" sz="1200" dirty="0"/>
              <a:t>delays in delivery</a:t>
            </a:r>
            <a:endParaRPr lang="en-GB" sz="1050" dirty="0"/>
          </a:p>
        </p:txBody>
      </p:sp>
      <p:sp>
        <p:nvSpPr>
          <p:cNvPr id="37" name="TextBox 36">
            <a:extLst>
              <a:ext uri="{FF2B5EF4-FFF2-40B4-BE49-F238E27FC236}">
                <a16:creationId xmlns:a16="http://schemas.microsoft.com/office/drawing/2014/main" id="{A62412F8-67B6-D7A7-DC0A-B22D3FAD671A}"/>
              </a:ext>
            </a:extLst>
          </p:cNvPr>
          <p:cNvSpPr txBox="1"/>
          <p:nvPr/>
        </p:nvSpPr>
        <p:spPr>
          <a:xfrm>
            <a:off x="6982548" y="5460817"/>
            <a:ext cx="1684868" cy="338554"/>
          </a:xfrm>
          <a:prstGeom prst="rect">
            <a:avLst/>
          </a:prstGeom>
          <a:noFill/>
        </p:spPr>
        <p:txBody>
          <a:bodyPr wrap="square" rtlCol="0">
            <a:spAutoFit/>
          </a:bodyPr>
          <a:lstStyle/>
          <a:p>
            <a:r>
              <a:rPr lang="en-GB" sz="1600" b="1"/>
              <a:t>environment</a:t>
            </a:r>
            <a:endParaRPr lang="en-GB" b="1"/>
          </a:p>
        </p:txBody>
      </p:sp>
      <p:sp>
        <p:nvSpPr>
          <p:cNvPr id="39" name="TextBox 38">
            <a:extLst>
              <a:ext uri="{FF2B5EF4-FFF2-40B4-BE49-F238E27FC236}">
                <a16:creationId xmlns:a16="http://schemas.microsoft.com/office/drawing/2014/main" id="{3938DC8B-52DF-83EF-426B-D9A152B27108}"/>
              </a:ext>
            </a:extLst>
          </p:cNvPr>
          <p:cNvSpPr txBox="1"/>
          <p:nvPr/>
        </p:nvSpPr>
        <p:spPr>
          <a:xfrm>
            <a:off x="5306106" y="4574260"/>
            <a:ext cx="1684869" cy="461665"/>
          </a:xfrm>
          <a:prstGeom prst="rect">
            <a:avLst/>
          </a:prstGeom>
          <a:noFill/>
        </p:spPr>
        <p:txBody>
          <a:bodyPr wrap="square" rtlCol="0">
            <a:spAutoFit/>
          </a:bodyPr>
          <a:lstStyle/>
          <a:p>
            <a:r>
              <a:rPr lang="en-GB" sz="900" b="1"/>
              <a:t> </a:t>
            </a:r>
            <a:r>
              <a:rPr lang="en-GB" sz="1200" dirty="0"/>
              <a:t>humidity affecting flowers </a:t>
            </a:r>
            <a:endParaRPr lang="en-GB" sz="900" dirty="0"/>
          </a:p>
        </p:txBody>
      </p:sp>
      <p:sp>
        <p:nvSpPr>
          <p:cNvPr id="40" name="Arrow: Right 39">
            <a:extLst>
              <a:ext uri="{FF2B5EF4-FFF2-40B4-BE49-F238E27FC236}">
                <a16:creationId xmlns:a16="http://schemas.microsoft.com/office/drawing/2014/main" id="{9BB98A3D-42CE-6533-84F3-29C4D1675FA9}"/>
              </a:ext>
            </a:extLst>
          </p:cNvPr>
          <p:cNvSpPr/>
          <p:nvPr/>
        </p:nvSpPr>
        <p:spPr>
          <a:xfrm>
            <a:off x="1339913" y="3202702"/>
            <a:ext cx="8614461" cy="57244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4" name="Graphic 43" descr="Dead Fish Skeleton outline">
            <a:extLst>
              <a:ext uri="{FF2B5EF4-FFF2-40B4-BE49-F238E27FC236}">
                <a16:creationId xmlns:a16="http://schemas.microsoft.com/office/drawing/2014/main" id="{93B0F037-1D04-588F-9158-DCB11442A71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1093" y="4708394"/>
            <a:ext cx="2345318" cy="2141883"/>
          </a:xfrm>
          <a:prstGeom prst="rect">
            <a:avLst/>
          </a:prstGeom>
        </p:spPr>
      </p:pic>
      <p:sp>
        <p:nvSpPr>
          <p:cNvPr id="51" name="TextBox 50">
            <a:extLst>
              <a:ext uri="{FF2B5EF4-FFF2-40B4-BE49-F238E27FC236}">
                <a16:creationId xmlns:a16="http://schemas.microsoft.com/office/drawing/2014/main" id="{456491BC-57B6-900A-E2F0-185443AF5AC9}"/>
              </a:ext>
            </a:extLst>
          </p:cNvPr>
          <p:cNvSpPr txBox="1"/>
          <p:nvPr/>
        </p:nvSpPr>
        <p:spPr>
          <a:xfrm flipH="1">
            <a:off x="5890889" y="1351824"/>
            <a:ext cx="1539100" cy="369332"/>
          </a:xfrm>
          <a:prstGeom prst="rect">
            <a:avLst/>
          </a:prstGeom>
          <a:noFill/>
        </p:spPr>
        <p:txBody>
          <a:bodyPr wrap="square" rtlCol="0">
            <a:spAutoFit/>
          </a:bodyPr>
          <a:lstStyle/>
          <a:p>
            <a:r>
              <a:rPr lang="en-GB" b="1" dirty="0"/>
              <a:t>man</a:t>
            </a:r>
          </a:p>
        </p:txBody>
      </p:sp>
      <p:sp>
        <p:nvSpPr>
          <p:cNvPr id="6" name="TextBox 5">
            <a:extLst>
              <a:ext uri="{FF2B5EF4-FFF2-40B4-BE49-F238E27FC236}">
                <a16:creationId xmlns:a16="http://schemas.microsoft.com/office/drawing/2014/main" id="{D9A1EFF2-D994-4FB5-8DDA-0BCFD5B911B2}"/>
              </a:ext>
            </a:extLst>
          </p:cNvPr>
          <p:cNvSpPr txBox="1"/>
          <p:nvPr/>
        </p:nvSpPr>
        <p:spPr>
          <a:xfrm>
            <a:off x="7505161" y="2118359"/>
            <a:ext cx="1906533" cy="523220"/>
          </a:xfrm>
          <a:prstGeom prst="rect">
            <a:avLst/>
          </a:prstGeom>
          <a:noFill/>
        </p:spPr>
        <p:txBody>
          <a:bodyPr wrap="square" rtlCol="0">
            <a:spAutoFit/>
          </a:bodyPr>
          <a:lstStyle/>
          <a:p>
            <a:r>
              <a:rPr lang="en-GB" sz="1400" dirty="0"/>
              <a:t>Poor communication</a:t>
            </a:r>
          </a:p>
        </p:txBody>
      </p:sp>
      <p:sp>
        <p:nvSpPr>
          <p:cNvPr id="7" name="Rectangle 6">
            <a:extLst>
              <a:ext uri="{FF2B5EF4-FFF2-40B4-BE49-F238E27FC236}">
                <a16:creationId xmlns:a16="http://schemas.microsoft.com/office/drawing/2014/main" id="{0B4774D5-F103-7239-6F53-E7275C73E196}"/>
              </a:ext>
            </a:extLst>
          </p:cNvPr>
          <p:cNvSpPr/>
          <p:nvPr/>
        </p:nvSpPr>
        <p:spPr>
          <a:xfrm>
            <a:off x="1219031" y="1610270"/>
            <a:ext cx="1268966" cy="423740"/>
          </a:xfrm>
          <a:prstGeom prst="rect">
            <a:avLst/>
          </a:prstGeom>
          <a:solidFill>
            <a:srgbClr val="00B0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0F8FCEF4-8496-AB7E-570B-FD8CEE6745D8}"/>
              </a:ext>
            </a:extLst>
          </p:cNvPr>
          <p:cNvSpPr txBox="1"/>
          <p:nvPr/>
        </p:nvSpPr>
        <p:spPr>
          <a:xfrm>
            <a:off x="1251348" y="1550615"/>
            <a:ext cx="1560542" cy="523220"/>
          </a:xfrm>
          <a:prstGeom prst="rect">
            <a:avLst/>
          </a:prstGeom>
          <a:noFill/>
        </p:spPr>
        <p:txBody>
          <a:bodyPr wrap="square" rtlCol="0">
            <a:spAutoFit/>
          </a:bodyPr>
          <a:lstStyle/>
          <a:p>
            <a:r>
              <a:rPr lang="en-GB" sz="1400" dirty="0"/>
              <a:t>Storage condition</a:t>
            </a:r>
          </a:p>
        </p:txBody>
      </p:sp>
      <p:sp>
        <p:nvSpPr>
          <p:cNvPr id="18" name="Process 17">
            <a:extLst>
              <a:ext uri="{FF2B5EF4-FFF2-40B4-BE49-F238E27FC236}">
                <a16:creationId xmlns:a16="http://schemas.microsoft.com/office/drawing/2014/main" id="{C71554E8-18DB-1A64-8075-5A9F31A243E0}"/>
              </a:ext>
            </a:extLst>
          </p:cNvPr>
          <p:cNvSpPr/>
          <p:nvPr/>
        </p:nvSpPr>
        <p:spPr>
          <a:xfrm flipH="1">
            <a:off x="982148" y="5307385"/>
            <a:ext cx="1258428" cy="491986"/>
          </a:xfrm>
          <a:prstGeom prst="flowChartProcess">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tx1"/>
                </a:solidFill>
              </a:rPr>
              <a:t>Low promotions</a:t>
            </a:r>
            <a:r>
              <a:rPr lang="en-GB" dirty="0"/>
              <a:t> </a:t>
            </a:r>
            <a:endParaRPr lang="en-US" dirty="0"/>
          </a:p>
        </p:txBody>
      </p:sp>
      <p:sp>
        <p:nvSpPr>
          <p:cNvPr id="30" name="TextBox 29">
            <a:extLst>
              <a:ext uri="{FF2B5EF4-FFF2-40B4-BE49-F238E27FC236}">
                <a16:creationId xmlns:a16="http://schemas.microsoft.com/office/drawing/2014/main" id="{B5648AB0-FE4F-0871-0E58-21E7C89DBF0B}"/>
              </a:ext>
            </a:extLst>
          </p:cNvPr>
          <p:cNvSpPr txBox="1"/>
          <p:nvPr/>
        </p:nvSpPr>
        <p:spPr>
          <a:xfrm>
            <a:off x="5185968" y="2518032"/>
            <a:ext cx="1828800" cy="1828800"/>
          </a:xfrm>
          <a:prstGeom prst="rect">
            <a:avLst/>
          </a:prstGeom>
          <a:noFill/>
        </p:spPr>
        <p:txBody>
          <a:bodyPr wrap="square" rtlCol="0">
            <a:spAutoFit/>
          </a:bodyPr>
          <a:lstStyle/>
          <a:p>
            <a:pPr algn="l"/>
            <a:endParaRPr lang="en-US" dirty="0"/>
          </a:p>
        </p:txBody>
      </p:sp>
      <p:sp>
        <p:nvSpPr>
          <p:cNvPr id="31" name="Process 30">
            <a:extLst>
              <a:ext uri="{FF2B5EF4-FFF2-40B4-BE49-F238E27FC236}">
                <a16:creationId xmlns:a16="http://schemas.microsoft.com/office/drawing/2014/main" id="{A2D5E6BA-4E43-D321-D2E1-46202A0BE15D}"/>
              </a:ext>
            </a:extLst>
          </p:cNvPr>
          <p:cNvSpPr/>
          <p:nvPr/>
        </p:nvSpPr>
        <p:spPr>
          <a:xfrm>
            <a:off x="4568545" y="5388743"/>
            <a:ext cx="1680863" cy="461665"/>
          </a:xfrm>
          <a:prstGeom prst="flowChartProcess">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TextBox 31">
            <a:extLst>
              <a:ext uri="{FF2B5EF4-FFF2-40B4-BE49-F238E27FC236}">
                <a16:creationId xmlns:a16="http://schemas.microsoft.com/office/drawing/2014/main" id="{9AFD28E8-EF95-7992-9232-E4EF57819948}"/>
              </a:ext>
            </a:extLst>
          </p:cNvPr>
          <p:cNvSpPr txBox="1"/>
          <p:nvPr/>
        </p:nvSpPr>
        <p:spPr>
          <a:xfrm>
            <a:off x="4522625" y="5441363"/>
            <a:ext cx="1922965" cy="353943"/>
          </a:xfrm>
          <a:prstGeom prst="rect">
            <a:avLst/>
          </a:prstGeom>
          <a:noFill/>
        </p:spPr>
        <p:txBody>
          <a:bodyPr wrap="square" rtlCol="0">
            <a:spAutoFit/>
          </a:bodyPr>
          <a:lstStyle/>
          <a:p>
            <a:r>
              <a:rPr lang="en-GB" sz="1300" dirty="0"/>
              <a:t>Reduced foot traffic</a:t>
            </a:r>
            <a:r>
              <a:rPr lang="en-GB" sz="1700" dirty="0"/>
              <a:t> </a:t>
            </a:r>
            <a:endParaRPr lang="en-US" sz="1700" dirty="0"/>
          </a:p>
        </p:txBody>
      </p:sp>
      <p:sp>
        <p:nvSpPr>
          <p:cNvPr id="33" name="Process 32">
            <a:extLst>
              <a:ext uri="{FF2B5EF4-FFF2-40B4-BE49-F238E27FC236}">
                <a16:creationId xmlns:a16="http://schemas.microsoft.com/office/drawing/2014/main" id="{411EA941-5FF2-CB77-9FAC-6E6B5E73D29A}"/>
              </a:ext>
            </a:extLst>
          </p:cNvPr>
          <p:cNvSpPr/>
          <p:nvPr/>
        </p:nvSpPr>
        <p:spPr>
          <a:xfrm>
            <a:off x="7055847" y="1433713"/>
            <a:ext cx="1761610" cy="481959"/>
          </a:xfrm>
          <a:prstGeom prst="flowChartProcess">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TextBox 33">
            <a:extLst>
              <a:ext uri="{FF2B5EF4-FFF2-40B4-BE49-F238E27FC236}">
                <a16:creationId xmlns:a16="http://schemas.microsoft.com/office/drawing/2014/main" id="{7C330FF5-D2FD-BD82-7503-0F6FA5BB3688}"/>
              </a:ext>
            </a:extLst>
          </p:cNvPr>
          <p:cNvSpPr txBox="1"/>
          <p:nvPr/>
        </p:nvSpPr>
        <p:spPr>
          <a:xfrm>
            <a:off x="7079417" y="1409039"/>
            <a:ext cx="2102137" cy="523220"/>
          </a:xfrm>
          <a:prstGeom prst="rect">
            <a:avLst/>
          </a:prstGeom>
          <a:noFill/>
        </p:spPr>
        <p:txBody>
          <a:bodyPr wrap="square" rtlCol="0">
            <a:spAutoFit/>
          </a:bodyPr>
          <a:lstStyle/>
          <a:p>
            <a:pPr algn="l"/>
            <a:r>
              <a:rPr lang="en-GB" sz="1400" dirty="0"/>
              <a:t>Not enough staff when busy</a:t>
            </a:r>
            <a:endParaRPr lang="en-US" sz="1400" dirty="0"/>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1919336" y="338328"/>
            <a:ext cx="9585276" cy="932688"/>
          </a:xfrm>
        </p:spPr>
        <p:txBody>
          <a:bodyPr/>
          <a:lstStyle/>
          <a:p>
            <a:r>
              <a:rPr lang="en-GB" b="1" u="sng"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919336" y="1887838"/>
            <a:ext cx="9928519" cy="4970162"/>
          </a:xfrm>
        </p:spPr>
        <p:txBody>
          <a:bodyPr/>
          <a:lstStyle/>
          <a:p>
            <a:r>
              <a:rPr lang="en-GB" sz="2100" dirty="0"/>
              <a:t>In conclusion, Liam and Priya must take decisive action to refresh their business By assessing the root causes of their declining sales and embracing initiatives as its affecting the business performance.  The pestle analysis will show both internal and external factors are influencing the businesses problems Including,</a:t>
            </a:r>
          </a:p>
          <a:p>
            <a:r>
              <a:rPr lang="en-GB" sz="2100" dirty="0"/>
              <a:t>facing some challenges like changing prices and rules, but there are also good opportunities. People like buying flowers for gifts and prefer eco-friendly products. By using the right  online tools and being environmentally friendly the business can continue to grow and remain competitive.</a:t>
            </a:r>
            <a:endParaRPr lang="en-GB" dirty="0"/>
          </a:p>
          <a:p>
            <a:endParaRPr lang="en-GB" dirty="0"/>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78920" y="1840405"/>
            <a:ext cx="9925692" cy="4517136"/>
          </a:xfrm>
        </p:spPr>
        <p:txBody>
          <a:bodyPr>
            <a:normAutofit fontScale="92500" lnSpcReduction="20000"/>
          </a:bodyPr>
          <a:lstStyle/>
          <a:p>
            <a:r>
              <a:rPr lang="en-GB" b="1" dirty="0">
                <a:solidFill>
                  <a:srgbClr val="111111"/>
                </a:solidFill>
                <a:latin typeface="Arial"/>
                <a:ea typeface="Roboto"/>
                <a:cs typeface="Roboto"/>
              </a:rPr>
              <a:t>Calculator Ultra (2025)</a:t>
            </a:r>
            <a:r>
              <a:rPr lang="en-GB" b="1" i="1" dirty="0">
                <a:solidFill>
                  <a:srgbClr val="111111"/>
                </a:solidFill>
                <a:latin typeface="Arial"/>
                <a:ea typeface="Roboto"/>
                <a:cs typeface="Roboto"/>
              </a:rPr>
              <a:t> </a:t>
            </a:r>
            <a:r>
              <a:rPr lang="en-GB" b="1" i="1" dirty="0">
                <a:solidFill>
                  <a:srgbClr val="1D4ED8"/>
                </a:solidFill>
                <a:latin typeface="Arial"/>
                <a:ea typeface="Roboto"/>
                <a:cs typeface="Roboto"/>
              </a:rPr>
              <a:t>Find More Calculator</a:t>
            </a:r>
            <a:r>
              <a:rPr lang="en-GB" b="1" dirty="0">
                <a:solidFill>
                  <a:srgbClr val="1D4ED8"/>
                </a:solidFill>
                <a:latin typeface="Arial"/>
                <a:ea typeface="Roboto"/>
                <a:cs typeface="Roboto"/>
              </a:rPr>
              <a:t> Available at: </a:t>
            </a:r>
            <a:r>
              <a:rPr lang="en-GB" dirty="0">
                <a:solidFill>
                  <a:srgbClr val="1D4ED8"/>
                </a:solidFill>
                <a:latin typeface="Arial"/>
                <a:ea typeface="+mn-lt"/>
                <a:cs typeface="+mn-lt"/>
                <a:hlinkClick r:id="rId2"/>
              </a:rPr>
              <a:t>Drop in Sales Calculator &amp; Formula Online Calculator Ultra</a:t>
            </a:r>
            <a:r>
              <a:rPr lang="en-GB" b="1" i="1" dirty="0">
                <a:latin typeface="Arial"/>
                <a:ea typeface="Roboto"/>
                <a:cs typeface="Roboto"/>
              </a:rPr>
              <a:t> </a:t>
            </a:r>
            <a:r>
              <a:rPr lang="en-GB" b="1" dirty="0">
                <a:latin typeface="Arial"/>
                <a:ea typeface="Roboto"/>
                <a:cs typeface="Roboto"/>
              </a:rPr>
              <a:t>(Accessed:  6 October 2026).</a:t>
            </a:r>
          </a:p>
          <a:p>
            <a:endParaRPr lang="en-GB" b="1" dirty="0">
              <a:latin typeface="Arial"/>
              <a:ea typeface="Roboto"/>
              <a:cs typeface="Roboto"/>
              <a:hlinkClick r:id="rId3"/>
            </a:endParaRPr>
          </a:p>
          <a:p>
            <a:r>
              <a:rPr lang="en-GB" b="1" dirty="0">
                <a:latin typeface="Arial"/>
                <a:ea typeface="Roboto"/>
                <a:cs typeface="Roboto"/>
                <a:hlinkClick r:id="rId3"/>
              </a:rPr>
              <a:t>https://</a:t>
            </a:r>
            <a:r>
              <a:rPr lang="en-GB" b="1" dirty="0" err="1">
                <a:latin typeface="Arial"/>
                <a:ea typeface="Roboto"/>
                <a:cs typeface="Roboto"/>
                <a:hlinkClick r:id="rId3"/>
              </a:rPr>
              <a:t>www.studocu.com</a:t>
            </a:r>
            <a:r>
              <a:rPr lang="en-GB" b="1" dirty="0">
                <a:latin typeface="Arial"/>
                <a:ea typeface="Roboto"/>
                <a:cs typeface="Roboto"/>
                <a:hlinkClick r:id="rId3"/>
              </a:rPr>
              <a:t>/en-gb/messages/questions/14170067/green-haven-florists-</a:t>
            </a:r>
            <a:r>
              <a:rPr lang="en-GB" b="1" dirty="0" err="1">
                <a:latin typeface="Arial"/>
                <a:ea typeface="Roboto"/>
                <a:cs typeface="Roboto"/>
                <a:hlinkClick r:id="rId3"/>
              </a:rPr>
              <a:t>pestle-analiys</a:t>
            </a:r>
            <a:r>
              <a:rPr lang="en-GB" b="1" dirty="0">
                <a:latin typeface="Arial"/>
                <a:ea typeface="Roboto"/>
                <a:cs typeface="Roboto"/>
              </a:rPr>
              <a:t>.  (Accessed: 15 October 2026)</a:t>
            </a:r>
          </a:p>
          <a:p>
            <a:endParaRPr lang="en-GB" b="1" dirty="0">
              <a:latin typeface="Arial"/>
              <a:ea typeface="Roboto"/>
              <a:cs typeface="Roboto"/>
            </a:endParaRPr>
          </a:p>
          <a:p>
            <a:r>
              <a:rPr lang="en-GB" b="1" dirty="0">
                <a:latin typeface="Arial"/>
                <a:ea typeface="Roboto"/>
                <a:cs typeface="Roboto"/>
              </a:rPr>
              <a:t> </a:t>
            </a:r>
            <a:r>
              <a:rPr lang="en-GB" b="1" dirty="0">
                <a:latin typeface="Arial"/>
                <a:ea typeface="Roboto"/>
                <a:cs typeface="Roboto"/>
                <a:hlinkClick r:id="rId4"/>
              </a:rPr>
              <a:t>https://circle.visual-paradigm.com/loss-of-sales/</a:t>
            </a:r>
            <a:r>
              <a:rPr lang="en-GB" b="1" dirty="0">
                <a:latin typeface="Arial"/>
                <a:ea typeface="Roboto"/>
                <a:cs typeface="Roboto"/>
              </a:rPr>
              <a:t>   (Accessed 15 October 2026)</a:t>
            </a:r>
          </a:p>
          <a:p>
            <a:endParaRPr lang="en-GB" b="1" dirty="0">
              <a:latin typeface="Arial"/>
              <a:ea typeface="Roboto"/>
              <a:cs typeface="Roboto"/>
              <a:hlinkClick r:id="rId5"/>
            </a:endParaRPr>
          </a:p>
          <a:p>
            <a:r>
              <a:rPr lang="en-GB" b="1" dirty="0">
                <a:latin typeface="Arial"/>
                <a:ea typeface="Roboto"/>
                <a:cs typeface="Roboto"/>
                <a:hlinkClick r:id="rId5"/>
              </a:rPr>
              <a:t>https://</a:t>
            </a:r>
            <a:r>
              <a:rPr lang="en-GB" b="1" dirty="0" err="1">
                <a:latin typeface="Arial"/>
                <a:ea typeface="Roboto"/>
                <a:cs typeface="Roboto"/>
                <a:hlinkClick r:id="rId5"/>
              </a:rPr>
              <a:t>prezi.com</a:t>
            </a:r>
            <a:r>
              <a:rPr lang="en-GB" b="1" dirty="0">
                <a:latin typeface="Arial"/>
                <a:ea typeface="Roboto"/>
                <a:cs typeface="Roboto"/>
                <a:hlinkClick r:id="rId5"/>
              </a:rPr>
              <a:t>/p/</a:t>
            </a:r>
            <a:r>
              <a:rPr lang="en-GB" b="1" dirty="0" err="1">
                <a:latin typeface="Arial"/>
                <a:ea typeface="Roboto"/>
                <a:cs typeface="Roboto"/>
                <a:hlinkClick r:id="rId5"/>
              </a:rPr>
              <a:t>cid94g7ccp8b</a:t>
            </a:r>
            <a:r>
              <a:rPr lang="en-GB" b="1" dirty="0">
                <a:latin typeface="Arial"/>
                <a:ea typeface="Roboto"/>
                <a:cs typeface="Roboto"/>
                <a:hlinkClick r:id="rId5"/>
              </a:rPr>
              <a:t>/revitalizing-green-haven-florists-strategies-for-survival-and-growth/</a:t>
            </a:r>
            <a:r>
              <a:rPr lang="en-GB" b="1" dirty="0">
                <a:latin typeface="Arial"/>
                <a:ea typeface="Roboto"/>
                <a:cs typeface="Roboto"/>
              </a:rPr>
              <a:t>   (Accessed 15 October 2026)</a:t>
            </a:r>
          </a:p>
          <a:p>
            <a:endParaRPr lang="en-GB" b="1" dirty="0">
              <a:latin typeface="Arial"/>
              <a:ea typeface="Roboto"/>
              <a:cs typeface="Roboto"/>
            </a:endParaRPr>
          </a:p>
          <a:p>
            <a:r>
              <a:rPr lang="en-GB" b="1" dirty="0">
                <a:latin typeface="Arial"/>
                <a:ea typeface="Roboto"/>
                <a:cs typeface="Roboto"/>
                <a:hlinkClick r:id="rId6"/>
              </a:rPr>
              <a:t>https://prezi.com/p/pqkehpfpnyix/revitalizing-green-haven-florists-a-strategic-approach-to-problem-solving/</a:t>
            </a:r>
            <a:r>
              <a:rPr lang="en-GB" b="1" dirty="0">
                <a:latin typeface="Arial"/>
                <a:ea typeface="Roboto"/>
                <a:cs typeface="Roboto"/>
              </a:rPr>
              <a:t>    (Accessed 15th October (2026)</a:t>
            </a:r>
            <a:br>
              <a:rPr lang="en-GB" b="1" dirty="0">
                <a:latin typeface="Arial"/>
                <a:ea typeface="Roboto"/>
                <a:cs typeface="Roboto"/>
              </a:rPr>
            </a:br>
            <a:r>
              <a:rPr lang="en-GB" b="1" dirty="0">
                <a:latin typeface="Arial"/>
                <a:ea typeface="Roboto"/>
                <a:cs typeface="Roboto"/>
              </a:rPr>
              <a:t> </a:t>
            </a:r>
          </a:p>
          <a:p>
            <a:endParaRPr lang="en-GB" b="1" dirty="0">
              <a:latin typeface="Arial"/>
              <a:ea typeface="Roboto"/>
              <a:cs typeface="Roboto"/>
            </a:endParaRPr>
          </a:p>
          <a:p>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a:t>				</a:t>
            </a:r>
            <a:r>
              <a:rPr lang="en-US" sz="5400" b="1"/>
              <a:t>Questions</a:t>
            </a:r>
            <a:r>
              <a:rPr lang="en-US" sz="540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Application>Microsoft Office PowerPoint</Application>
  <PresentationFormat>Widescreen</PresentationFormat>
  <Slides>11</Slides>
  <Notes>2</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Wisp</vt:lpstr>
      <vt:lpstr>MODULE NAME  problem solving and decision making  MODULE CODE  STUDENT NAME Kaitlyn Telemaque STUDENT ID 2516559 LECTURER   Anita nan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MODULE CODE  STUDENT NAME  STUDENT ID  LECTURER Assignment 1: Presentation</dc:title>
  <dc:creator>Anita Nan</dc:creator>
  <cp:lastModifiedBy>Kaitlyn Telemaque (2516559)</cp:lastModifiedBy>
  <cp:revision>2</cp:revision>
  <dcterms:created xsi:type="dcterms:W3CDTF">2024-10-08T15:58:04Z</dcterms:created>
  <dcterms:modified xsi:type="dcterms:W3CDTF">2026-03-22T07:00:13Z</dcterms:modified>
</cp:coreProperties>
</file>