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4"/>
  </p:notesMasterIdLst>
  <p:sldIdLst>
    <p:sldId id="265" r:id="rId2"/>
    <p:sldId id="257" r:id="rId3"/>
    <p:sldId id="258" r:id="rId4"/>
    <p:sldId id="259" r:id="rId5"/>
    <p:sldId id="260" r:id="rId6"/>
    <p:sldId id="261" r:id="rId7"/>
    <p:sldId id="262" r:id="rId8"/>
    <p:sldId id="263" r:id="rId9"/>
    <p:sldId id="267" r:id="rId10"/>
    <p:sldId id="266" r:id="rId11"/>
    <p:sldId id="264" r:id="rId12"/>
    <p:sldId id="268" r:id="rId13"/>
  </p:sldIdLst>
  <p:sldSz cx="9144000" cy="5143500" type="screen16x9"/>
  <p:notesSz cx="6858000" cy="9144000"/>
  <p:embeddedFontLst>
    <p:embeddedFont>
      <p:font typeface="Tw Cen MT" panose="020B0602020104020603" pitchFamily="34" charset="0"/>
      <p:regular r:id="rId15"/>
      <p:bold r:id="rId16"/>
      <p:italic r:id="rId17"/>
      <p:boldItalic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 roundtripDataSignature="AMtx7mjTZhNSlwBu/dJbZ8T4yCDYm7Bsq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820" y="5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4.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3.fntdata" /><Relationship Id="rId2" Type="http://schemas.openxmlformats.org/officeDocument/2006/relationships/slide" Target="slides/slide1.xml" /><Relationship Id="rId16" Type="http://schemas.openxmlformats.org/officeDocument/2006/relationships/font" Target="fonts/font2.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1.fntdata" /><Relationship Id="rId23" Type="http://schemas.openxmlformats.org/officeDocument/2006/relationships/tableStyles" Target="tableStyles.xml" /><Relationship Id="rId10" Type="http://schemas.openxmlformats.org/officeDocument/2006/relationships/slide" Target="slides/slide9.xml" /><Relationship Id="rId19" Type="http://customschemas.google.com/relationships/presentationmetadata" Target="meta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1" name="Google Shape;6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provided slide, the issue of the increasing number of older adults who experience loneliness and isolation is accentuated. It has been proposed that these experiences are typical in adulthood and are strongly associated with depressive moods and emotional distress. (Lee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slide describes the reason why loneliness and isolation should be the subject of special interest research. Loneliness leads to mental health degeneration, and emotional well-being is not considered a critical point of existing community care strategies. (Tragantzopoulou &amp; Giannouli, 2021)</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7" name="Google Shape;97;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solidFill>
                  <a:schemeClr val="dk1"/>
                </a:solidFill>
                <a:latin typeface="Times New Roman"/>
                <a:ea typeface="Times New Roman"/>
                <a:cs typeface="Times New Roman"/>
                <a:sym typeface="Times New Roman"/>
              </a:rPr>
              <a:t>It is aimed at the realisation of the role of loneliness and isolation in determining the mental health of older adults within the UK community care. Results may be used in more effective preventative support interventions. (O’Sullivan et al. 2022)</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5" name="Google Shape;10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is a slide that has defined the general intention and purpose of the proposed research. The research aims to comprehend the impact of loneliness on the mental health outcomes and the factors that place older adults in a vulnerable position in receiving community care. (Shekelle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Literature evidence has shown that the loneliness factor is closely linked to structural and systemic obstacles which older adults cannot overcome to gain access to support. There are often no specific loneliness prevention interventions available in the form of a public health system, which makes the effectiveness of interventions lower. Service accessibility, awareness, and stigma are key issues that can be tackled to increase the purposes of mental health and healthy ageing in older adults in the context of community care (Crowe et al. 2024).</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ECA70AC7-BA46-8B5E-14D8-335F3302EB68}"/>
            </a:ext>
          </a:extLst>
        </p:cNvPr>
        <p:cNvGrpSpPr/>
        <p:nvPr/>
      </p:nvGrpSpPr>
      <p:grpSpPr>
        <a:xfrm>
          <a:off x="0" y="0"/>
          <a:ext cx="0" cy="0"/>
          <a:chOff x="0" y="0"/>
          <a:chExt cx="0" cy="0"/>
        </a:xfrm>
      </p:grpSpPr>
      <p:sp>
        <p:nvSpPr>
          <p:cNvPr id="113" name="Google Shape;113;p8:notes">
            <a:extLst>
              <a:ext uri="{FF2B5EF4-FFF2-40B4-BE49-F238E27FC236}">
                <a16:creationId xmlns:a16="http://schemas.microsoft.com/office/drawing/2014/main" id="{9494A048-013C-28F1-78A5-79A0C481C86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8:notes">
            <a:extLst>
              <a:ext uri="{FF2B5EF4-FFF2-40B4-BE49-F238E27FC236}">
                <a16:creationId xmlns:a16="http://schemas.microsoft.com/office/drawing/2014/main" id="{B47DAC8C-5B37-C291-0B4B-F4A49AB31958}"/>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methodology of qualitative research facilitates further insight into emotional and social experiences that are not comprehensible within the methods of quantification. Systematic review evidence indicates that well-informed community-based interventions and psychosocial interventions can alleviate loneliness. Thus, qualitative data will be used to develop specific, evidence-based interventions to decrease the level of loneliness and enhance the outcome of mental well-being (</a:t>
            </a:r>
            <a:r>
              <a:rPr lang="en-US" sz="1200" dirty="0" err="1">
                <a:solidFill>
                  <a:schemeClr val="dk1"/>
                </a:solidFill>
                <a:latin typeface="Times New Roman"/>
                <a:ea typeface="Times New Roman"/>
                <a:cs typeface="Times New Roman"/>
                <a:sym typeface="Times New Roman"/>
              </a:rPr>
              <a:t>Grillich</a:t>
            </a:r>
            <a:r>
              <a:rPr lang="en-US" sz="1200" dirty="0">
                <a:solidFill>
                  <a:schemeClr val="dk1"/>
                </a:solidFill>
                <a:latin typeface="Times New Roman"/>
                <a:ea typeface="Times New Roman"/>
                <a:cs typeface="Times New Roman"/>
                <a:sym typeface="Times New Roman"/>
              </a:rPr>
              <a:t> et al. 2023).</a:t>
            </a:r>
            <a:endParaRPr dirty="0"/>
          </a:p>
        </p:txBody>
      </p:sp>
    </p:spTree>
    <p:extLst>
      <p:ext uri="{BB962C8B-B14F-4D97-AF65-F5344CB8AC3E}">
        <p14:creationId xmlns:p14="http://schemas.microsoft.com/office/powerpoint/2010/main" val="31154122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a:extLst>
            <a:ext uri="{FF2B5EF4-FFF2-40B4-BE49-F238E27FC236}">
              <a16:creationId xmlns:a16="http://schemas.microsoft.com/office/drawing/2014/main" id="{05756BDE-1CBA-1007-5F21-C12B410C77B7}"/>
            </a:ext>
          </a:extLst>
        </p:cNvPr>
        <p:cNvGrpSpPr/>
        <p:nvPr/>
      </p:nvGrpSpPr>
      <p:grpSpPr>
        <a:xfrm>
          <a:off x="0" y="0"/>
          <a:ext cx="0" cy="0"/>
          <a:chOff x="0" y="0"/>
          <a:chExt cx="0" cy="0"/>
        </a:xfrm>
      </p:grpSpPr>
      <p:sp>
        <p:nvSpPr>
          <p:cNvPr id="113" name="Google Shape;113;p8:notes">
            <a:extLst>
              <a:ext uri="{FF2B5EF4-FFF2-40B4-BE49-F238E27FC236}">
                <a16:creationId xmlns:a16="http://schemas.microsoft.com/office/drawing/2014/main" id="{991A5030-246B-362A-9C73-1FFBADFF205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8:notes">
            <a:extLst>
              <a:ext uri="{FF2B5EF4-FFF2-40B4-BE49-F238E27FC236}">
                <a16:creationId xmlns:a16="http://schemas.microsoft.com/office/drawing/2014/main" id="{884C54AA-C8CF-60C6-BDD8-5FAEDC41BD83}"/>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perception of loneliness as a source of mental health deterioration can contribute to the earlier detection of isolated older adults by community care professionals. The research has the potential to provide contextual understanding of better intervention planning, enhance community health strategies towards ageing and encourage more integrated services.(Crowe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a:t>
            </a:r>
            <a:endParaRPr/>
          </a:p>
        </p:txBody>
      </p:sp>
    </p:spTree>
    <p:extLst>
      <p:ext uri="{BB962C8B-B14F-4D97-AF65-F5344CB8AC3E}">
        <p14:creationId xmlns:p14="http://schemas.microsoft.com/office/powerpoint/2010/main" val="3831114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 name="Google Shape;123;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ctrTitle"/>
          </p:nvPr>
        </p:nvSpPr>
        <p:spPr>
          <a:xfrm>
            <a:off x="1313259" y="975589"/>
            <a:ext cx="6517482" cy="1881910"/>
          </a:xfrm>
        </p:spPr>
        <p:txBody>
          <a:bodyPr anchor="b">
            <a:normAutofit/>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1313259" y="2914651"/>
            <a:ext cx="6517482" cy="10286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EBDE08-EA70-4A8C-A8E9-320A28FF749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883023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1775320"/>
            <a:ext cx="777287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BDE08-EA70-4A8C-A8E9-320A28FF749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496025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621423"/>
            <a:ext cx="7763814" cy="2052614"/>
          </a:xfrm>
        </p:spPr>
        <p:txBody>
          <a:bodyPr anchor="b">
            <a:normAutofit/>
          </a:bodyPr>
          <a:lstStyle>
            <a:lvl1pPr>
              <a:defRPr sz="3000"/>
            </a:lvl1pPr>
          </a:lstStyle>
          <a:p>
            <a:r>
              <a:rPr lang="en-US"/>
              <a:t>Click to edit Master title style</a:t>
            </a:r>
            <a:endParaRPr lang="en-US" dirty="0"/>
          </a:p>
        </p:txBody>
      </p:sp>
      <p:sp>
        <p:nvSpPr>
          <p:cNvPr id="3" name="Text Placeholder 2"/>
          <p:cNvSpPr>
            <a:spLocks noGrp="1"/>
          </p:cNvSpPr>
          <p:nvPr>
            <p:ph type="body" idx="1"/>
          </p:nvPr>
        </p:nvSpPr>
        <p:spPr>
          <a:xfrm>
            <a:off x="685331" y="2743093"/>
            <a:ext cx="7763814" cy="1026137"/>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EBDE08-EA70-4A8C-A8E9-320A28FF749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003855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14" name="Title 1"/>
          <p:cNvSpPr>
            <a:spLocks noGrp="1"/>
          </p:cNvSpPr>
          <p:nvPr>
            <p:ph type="title"/>
          </p:nvPr>
        </p:nvSpPr>
        <p:spPr>
          <a:xfrm>
            <a:off x="685332" y="463888"/>
            <a:ext cx="7773338" cy="1197133"/>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1775320"/>
            <a:ext cx="382952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1775320"/>
            <a:ext cx="382905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EBDE08-EA70-4A8C-A8E9-320A28FF749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719668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14" name="Title 1"/>
          <p:cNvSpPr>
            <a:spLocks noGrp="1"/>
          </p:cNvSpPr>
          <p:nvPr>
            <p:ph type="title"/>
          </p:nvPr>
        </p:nvSpPr>
        <p:spPr>
          <a:xfrm>
            <a:off x="685332" y="463888"/>
            <a:ext cx="7773338" cy="119713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1778263"/>
            <a:ext cx="3655106" cy="509996"/>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3"/>
          <p:cNvSpPr>
            <a:spLocks noGrp="1"/>
          </p:cNvSpPr>
          <p:nvPr>
            <p:ph sz="quarter" idx="13"/>
          </p:nvPr>
        </p:nvSpPr>
        <p:spPr>
          <a:xfrm>
            <a:off x="685331" y="2288260"/>
            <a:ext cx="3829520" cy="2055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1778263"/>
            <a:ext cx="3661353" cy="509996"/>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Content Placeholder 5"/>
          <p:cNvSpPr>
            <a:spLocks noGrp="1"/>
          </p:cNvSpPr>
          <p:nvPr>
            <p:ph sz="quarter" idx="14"/>
          </p:nvPr>
        </p:nvSpPr>
        <p:spPr>
          <a:xfrm>
            <a:off x="4629150" y="2288260"/>
            <a:ext cx="3829051" cy="2055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EBDE08-EA70-4A8C-A8E9-320A28FF7490}" type="datetimeFigureOut">
              <a:rPr lang="en-IN" smtClean="0"/>
              <a:t>15-02-2026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3210527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EBDE08-EA70-4A8C-A8E9-320A28FF7490}" type="datetimeFigureOut">
              <a:rPr lang="en-IN" smtClean="0"/>
              <a:t>15-02-2026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0268675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Date Placeholder 1"/>
          <p:cNvSpPr>
            <a:spLocks noGrp="1"/>
          </p:cNvSpPr>
          <p:nvPr>
            <p:ph type="dt" sz="half" idx="10"/>
          </p:nvPr>
        </p:nvSpPr>
        <p:spPr/>
        <p:txBody>
          <a:bodyPr/>
          <a:lstStyle/>
          <a:p>
            <a:fld id="{75EBDE08-EA70-4A8C-A8E9-320A28FF7490}" type="datetimeFigureOut">
              <a:rPr lang="en-IN" smtClean="0"/>
              <a:t>15-02-2026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15376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2951766" cy="1517439"/>
          </a:xfrm>
        </p:spPr>
        <p:txBody>
          <a:bodyPr anchor="b"/>
          <a:lstStyle>
            <a:lvl1pPr algn="ctr">
              <a:defRPr sz="2400"/>
            </a:lvl1pPr>
          </a:lstStyle>
          <a:p>
            <a:r>
              <a:rPr lang="en-US"/>
              <a:t>Click to edit Master title style</a:t>
            </a:r>
            <a:endParaRPr lang="en-US" dirty="0"/>
          </a:p>
        </p:txBody>
      </p:sp>
      <p:sp>
        <p:nvSpPr>
          <p:cNvPr id="10" name="Content Placeholder 2"/>
          <p:cNvSpPr>
            <a:spLocks noGrp="1"/>
          </p:cNvSpPr>
          <p:nvPr>
            <p:ph sz="quarter" idx="13"/>
          </p:nvPr>
        </p:nvSpPr>
        <p:spPr>
          <a:xfrm>
            <a:off x="3808547" y="457201"/>
            <a:ext cx="4650122" cy="3886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1974639"/>
            <a:ext cx="2951767" cy="2368761"/>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EBDE08-EA70-4A8C-A8E9-320A28FF749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3941203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4451227" cy="1517441"/>
          </a:xfrm>
        </p:spPr>
        <p:txBody>
          <a:bodyPr anchor="b"/>
          <a:lstStyle>
            <a:lvl1pPr algn="ct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68602" y="457201"/>
            <a:ext cx="2441519" cy="38862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5346" y="1974639"/>
            <a:ext cx="4451212" cy="2368760"/>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EBDE08-EA70-4A8C-A8E9-320A28FF749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7041645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46" y="3217030"/>
            <a:ext cx="7773324" cy="608708"/>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523696"/>
            <a:ext cx="7366899" cy="2410602"/>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5331" y="3831546"/>
            <a:ext cx="7773339" cy="511854"/>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EBDE08-EA70-4A8C-A8E9-320A28FF749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3252957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7773339" cy="2570434"/>
          </a:xfrm>
        </p:spPr>
        <p:txBody>
          <a:bodyPr anchor="ctr"/>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85331" y="3153616"/>
            <a:ext cx="7773339" cy="1189785"/>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EBDE08-EA70-4A8C-A8E9-320A28FF749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958038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1084659" y="457200"/>
            <a:ext cx="6977064" cy="2244678"/>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1290484" y="2707524"/>
            <a:ext cx="6564224" cy="446091"/>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5331" y="3279597"/>
            <a:ext cx="7773339" cy="1065790"/>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EBDE08-EA70-4A8C-A8E9-320A28FF749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13" name="TextBox 12"/>
          <p:cNvSpPr txBox="1"/>
          <p:nvPr/>
        </p:nvSpPr>
        <p:spPr>
          <a:xfrm>
            <a:off x="751116" y="565625"/>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7918169" y="2245184"/>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411972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1604041"/>
            <a:ext cx="7773339" cy="1883876"/>
          </a:xfrm>
        </p:spPr>
        <p:txBody>
          <a:bodyPr anchor="b"/>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85331" y="3496751"/>
            <a:ext cx="7773339" cy="855483"/>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EBDE08-EA70-4A8C-A8E9-320A28FF749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0865464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15" name="Title 1"/>
          <p:cNvSpPr>
            <a:spLocks noGrp="1"/>
          </p:cNvSpPr>
          <p:nvPr>
            <p:ph type="title"/>
          </p:nvPr>
        </p:nvSpPr>
        <p:spPr>
          <a:xfrm>
            <a:off x="685331" y="457200"/>
            <a:ext cx="7773339" cy="1203821"/>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1775320"/>
            <a:ext cx="2474232"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5331" y="2207517"/>
            <a:ext cx="2474232"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339292" y="1775320"/>
            <a:ext cx="2468641"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331012" y="2207517"/>
            <a:ext cx="2477513"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979974" y="1775320"/>
            <a:ext cx="2478696"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5979974" y="2207517"/>
            <a:ext cx="2478696"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75EBDE08-EA70-4A8C-A8E9-320A28FF7490}" type="datetimeFigureOut">
              <a:rPr lang="en-IN" smtClean="0"/>
              <a:t>15-02-2026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860070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30" name="Title 1"/>
          <p:cNvSpPr>
            <a:spLocks noGrp="1"/>
          </p:cNvSpPr>
          <p:nvPr>
            <p:ph type="title"/>
          </p:nvPr>
        </p:nvSpPr>
        <p:spPr>
          <a:xfrm>
            <a:off x="685331" y="458079"/>
            <a:ext cx="7773339" cy="120294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3153615"/>
            <a:ext cx="2472307"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685331" y="1775320"/>
            <a:ext cx="2472307" cy="1143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685331" y="3585811"/>
            <a:ext cx="2472307" cy="75758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332069" y="3153615"/>
            <a:ext cx="2476371"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331011" y="1775320"/>
            <a:ext cx="2477514" cy="1143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331011" y="3585811"/>
            <a:ext cx="2477514" cy="75758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5979974" y="3153615"/>
            <a:ext cx="2475511"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5979974" y="1775320"/>
            <a:ext cx="2478696" cy="1143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979880" y="3585809"/>
            <a:ext cx="2478790" cy="75759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75EBDE08-EA70-4A8C-A8E9-320A28FF7490}" type="datetimeFigureOut">
              <a:rPr lang="en-IN" smtClean="0"/>
              <a:t>15-02-2026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6913745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1775320"/>
            <a:ext cx="7773339" cy="2568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BDE08-EA70-4A8C-A8E9-320A28FF749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4226580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Vertical Title 1"/>
          <p:cNvSpPr>
            <a:spLocks noGrp="1"/>
          </p:cNvSpPr>
          <p:nvPr>
            <p:ph type="title" orient="vert"/>
          </p:nvPr>
        </p:nvSpPr>
        <p:spPr>
          <a:xfrm>
            <a:off x="6543675" y="457201"/>
            <a:ext cx="1914995" cy="38861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457201"/>
            <a:ext cx="5744043" cy="38861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BDE08-EA70-4A8C-A8E9-320A28FF749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020997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6"/>
        <p:cNvGrpSpPr/>
        <p:nvPr/>
      </p:nvGrpSpPr>
      <p:grpSpPr>
        <a:xfrm>
          <a:off x="0" y="0"/>
          <a:ext cx="0" cy="0"/>
          <a:chOff x="0" y="0"/>
          <a:chExt cx="0" cy="0"/>
        </a:xfrm>
      </p:grpSpPr>
      <p:sp>
        <p:nvSpPr>
          <p:cNvPr id="18" name="Google Shape;18;p13"/>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19" name="Google Shape;19;p13"/>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20" name="Google Shape;20;p13"/>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1" name="Google Shape;21;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5847440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22"/>
        <p:cNvGrpSpPr/>
        <p:nvPr/>
      </p:nvGrpSpPr>
      <p:grpSpPr>
        <a:xfrm>
          <a:off x="0" y="0"/>
          <a:ext cx="0" cy="0"/>
          <a:chOff x="0" y="0"/>
          <a:chExt cx="0" cy="0"/>
        </a:xfrm>
      </p:grpSpPr>
      <p:sp>
        <p:nvSpPr>
          <p:cNvPr id="23" name="Google Shape;23;p14"/>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24" name="Google Shape;24;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1505402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7"/>
        <p:cNvGrpSpPr/>
        <p:nvPr/>
      </p:nvGrpSpPr>
      <p:grpSpPr>
        <a:xfrm>
          <a:off x="0" y="0"/>
          <a:ext cx="0" cy="0"/>
          <a:chOff x="0" y="0"/>
          <a:chExt cx="0" cy="0"/>
        </a:xfrm>
      </p:grpSpPr>
      <p:sp>
        <p:nvSpPr>
          <p:cNvPr id="28" name="Google Shape;28;p16"/>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29" name="Google Shape;29;p16"/>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0" name="Google Shape;30;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587101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2">
            <a:alphaModFix/>
            <a:extLst>
              <a:ext uri="{28A0092B-C50C-407E-A947-70E740481C1C}">
                <a14:useLocalDpi xmlns:a14="http://schemas.microsoft.com/office/drawing/2010/main" val="0"/>
              </a:ext>
            </a:extLst>
          </a:blip>
          <a:srcRect/>
          <a:stretch>
            <a:fillRect/>
          </a:stretch>
        </p:blipFill>
        <p:spPr bwMode="auto">
          <a:xfrm>
            <a:off x="1" y="-1"/>
            <a:ext cx="9144002" cy="51435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463888"/>
            <a:ext cx="7773338" cy="119713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1775320"/>
            <a:ext cx="7773339" cy="2568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4412457"/>
            <a:ext cx="2057400" cy="273844"/>
          </a:xfrm>
          <a:prstGeom prst="rect">
            <a:avLst/>
          </a:prstGeom>
        </p:spPr>
        <p:txBody>
          <a:bodyPr vert="horz" lIns="91440" tIns="45720" rIns="91440" bIns="45720" rtlCol="0" anchor="ctr"/>
          <a:lstStyle>
            <a:lvl1pPr algn="r">
              <a:defRPr sz="750">
                <a:solidFill>
                  <a:schemeClr val="tx1"/>
                </a:solidFill>
              </a:defRPr>
            </a:lvl1pPr>
          </a:lstStyle>
          <a:p>
            <a:fld id="{75EBDE08-EA70-4A8C-A8E9-320A28FF7490}" type="datetimeFigureOut">
              <a:rPr lang="en-IN" smtClean="0"/>
              <a:t>15-02-2026</a:t>
            </a:fld>
            <a:endParaRPr lang="en-IN"/>
          </a:p>
        </p:txBody>
      </p:sp>
      <p:sp>
        <p:nvSpPr>
          <p:cNvPr id="5" name="Footer Placeholder 4"/>
          <p:cNvSpPr>
            <a:spLocks noGrp="1"/>
          </p:cNvSpPr>
          <p:nvPr>
            <p:ph type="ftr" sz="quarter" idx="3"/>
          </p:nvPr>
        </p:nvSpPr>
        <p:spPr>
          <a:xfrm>
            <a:off x="685331" y="4412457"/>
            <a:ext cx="5004665" cy="273844"/>
          </a:xfrm>
          <a:prstGeom prst="rect">
            <a:avLst/>
          </a:prstGeom>
        </p:spPr>
        <p:txBody>
          <a:bodyPr vert="horz" lIns="91440" tIns="45720" rIns="91440" bIns="45720" rtlCol="0" anchor="ctr"/>
          <a:lstStyle>
            <a:lvl1pPr algn="l">
              <a:defRPr sz="750">
                <a:solidFill>
                  <a:schemeClr val="tx1"/>
                </a:solidFill>
              </a:defRPr>
            </a:lvl1pPr>
          </a:lstStyle>
          <a:p>
            <a:endParaRPr lang="en-IN"/>
          </a:p>
        </p:txBody>
      </p:sp>
      <p:sp>
        <p:nvSpPr>
          <p:cNvPr id="6" name="Slide Number Placeholder 5"/>
          <p:cNvSpPr>
            <a:spLocks noGrp="1"/>
          </p:cNvSpPr>
          <p:nvPr>
            <p:ph type="sldNum" sz="quarter" idx="4"/>
          </p:nvPr>
        </p:nvSpPr>
        <p:spPr>
          <a:xfrm>
            <a:off x="7885509" y="4412457"/>
            <a:ext cx="573161" cy="273844"/>
          </a:xfrm>
          <a:prstGeom prst="rect">
            <a:avLst/>
          </a:prstGeom>
        </p:spPr>
        <p:txBody>
          <a:bodyPr vert="horz" lIns="91440" tIns="45720" rIns="91440" bIns="45720" rtlCol="0" anchor="ctr"/>
          <a:lstStyle>
            <a:lvl1pPr algn="r">
              <a:defRPr sz="750">
                <a:solidFill>
                  <a:schemeClr val="tx1"/>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82573558"/>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Lst>
  <p:hf sldNum="0" hdr="0" ftr="0" dt="0"/>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18.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9.xml" /></Relationships>
</file>

<file path=ppt/slides/_rels/slide6.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0.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0.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0.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0.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311700" y="744575"/>
            <a:ext cx="8520600" cy="13836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990"/>
              <a:buNone/>
            </a:pPr>
            <a:r>
              <a:rPr lang="en" sz="3000">
                <a:latin typeface="Times New Roman"/>
                <a:ea typeface="Times New Roman"/>
                <a:cs typeface="Times New Roman"/>
                <a:sym typeface="Times New Roman"/>
              </a:rPr>
              <a:t>Practice-Based Research</a:t>
            </a:r>
            <a:endParaRPr sz="3000">
              <a:latin typeface="Times New Roman"/>
              <a:ea typeface="Times New Roman"/>
              <a:cs typeface="Times New Roman"/>
              <a:sym typeface="Times New Roman"/>
            </a:endParaRPr>
          </a:p>
          <a:p>
            <a:pPr marL="0" lvl="0" indent="0" algn="ctr" rtl="0">
              <a:lnSpc>
                <a:spcPct val="100000"/>
              </a:lnSpc>
              <a:spcBef>
                <a:spcPts val="0"/>
              </a:spcBef>
              <a:spcAft>
                <a:spcPts val="0"/>
              </a:spcAft>
              <a:buSzPts val="990"/>
              <a:buNone/>
            </a:pPr>
            <a:endParaRPr sz="3000">
              <a:latin typeface="Times New Roman"/>
              <a:ea typeface="Times New Roman"/>
              <a:cs typeface="Times New Roman"/>
              <a:sym typeface="Times New Roman"/>
            </a:endParaRPr>
          </a:p>
          <a:p>
            <a:pPr marL="0" lvl="0" indent="0" algn="l" rtl="0">
              <a:lnSpc>
                <a:spcPct val="100000"/>
              </a:lnSpc>
              <a:spcBef>
                <a:spcPts val="0"/>
              </a:spcBef>
              <a:spcAft>
                <a:spcPts val="0"/>
              </a:spcAft>
              <a:buSzPts val="990"/>
              <a:buNone/>
            </a:pPr>
            <a:r>
              <a:rPr lang="en" sz="3000">
                <a:latin typeface="Times New Roman"/>
                <a:ea typeface="Times New Roman"/>
                <a:cs typeface="Times New Roman"/>
                <a:sym typeface="Times New Roman"/>
              </a:rPr>
              <a:t>(LCHS7008)</a:t>
            </a:r>
            <a:endParaRPr sz="3000">
              <a:latin typeface="Times New Roman"/>
              <a:ea typeface="Times New Roman"/>
              <a:cs typeface="Times New Roman"/>
              <a:sym typeface="Times New Roman"/>
            </a:endParaRPr>
          </a:p>
        </p:txBody>
      </p:sp>
      <p:sp>
        <p:nvSpPr>
          <p:cNvPr id="58" name="Google Shape;58;p1"/>
          <p:cNvSpPr txBox="1"/>
          <p:nvPr/>
        </p:nvSpPr>
        <p:spPr>
          <a:xfrm>
            <a:off x="1191500" y="3042651"/>
            <a:ext cx="6832200" cy="553968"/>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2400"/>
              <a:buFont typeface="Arial"/>
              <a:buNone/>
            </a:pPr>
            <a:r>
              <a:rPr lang="en" sz="2400" b="0" i="0" u="none" strike="noStrike" cap="none" dirty="0">
                <a:solidFill>
                  <a:srgbClr val="000000"/>
                </a:solidFill>
                <a:latin typeface="Times New Roman"/>
                <a:ea typeface="Times New Roman"/>
                <a:cs typeface="Times New Roman"/>
                <a:sym typeface="Times New Roman"/>
              </a:rPr>
              <a:t>Assignment Component 1 – PPT Presentation</a:t>
            </a:r>
            <a:endParaRPr sz="2400" b="0" i="0" u="none" strike="noStrike" cap="none" dirty="0">
              <a:solidFill>
                <a:srgbClr val="000000"/>
              </a:solidFill>
              <a:latin typeface="Times New Roman"/>
              <a:ea typeface="Times New Roman"/>
              <a:cs typeface="Times New Roman"/>
              <a:sym typeface="Times New Roman"/>
            </a:endParaRPr>
          </a:p>
        </p:txBody>
      </p:sp>
      <p:sp>
        <p:nvSpPr>
          <p:cNvPr id="59" name="TextBox 58"/>
          <p:cNvSpPr txBox="1"/>
          <p:nvPr/>
        </p:nvSpPr>
        <p:spPr>
          <a:xfrm>
            <a:off x="0" y="0"/>
            <a:ext cx="457200" cy="457200"/>
          </a:xfrm>
          <a:prstGeom prst="rect">
            <a:avLst/>
          </a:prstGeom>
          <a:noFill/>
        </p:spPr>
        <p:txBody>
          <a:bodyPr wrap="none">
            <a:spAutoFit/>
          </a:bodyPr>
          <a:lstStyle/>
          <a:p>
            <a:r>
              <a:rPr sz="4000" b="1">
                <a:solidFill>
                  <a:srgbClr val="DCDCDC"/>
                </a:solidFill>
              </a:rPr>
              <a:t>+</a:t>
            </a:r>
          </a:p>
        </p:txBody>
      </p:sp>
      <p:sp>
        <p:nvSpPr>
          <p:cNvPr id="60" name="TextBox 59"/>
          <p:cNvSpPr txBox="1"/>
          <p:nvPr/>
        </p:nvSpPr>
        <p:spPr>
          <a:xfrm>
            <a:off x="914400" y="0"/>
            <a:ext cx="457200" cy="457200"/>
          </a:xfrm>
          <a:prstGeom prst="rect">
            <a:avLst/>
          </a:prstGeom>
          <a:noFill/>
        </p:spPr>
        <p:txBody>
          <a:bodyPr wrap="none">
            <a:spAutoFit/>
          </a:bodyPr>
          <a:lstStyle/>
          <a:p>
            <a:r>
              <a:rPr sz="4000" b="1">
                <a:solidFill>
                  <a:srgbClr val="DCDCDC"/>
                </a:solidFill>
              </a:rPr>
              <a:t>-</a:t>
            </a:r>
          </a:p>
        </p:txBody>
      </p:sp>
      <p:sp>
        <p:nvSpPr>
          <p:cNvPr id="61" name="TextBox 60"/>
          <p:cNvSpPr txBox="1"/>
          <p:nvPr/>
        </p:nvSpPr>
        <p:spPr>
          <a:xfrm>
            <a:off x="1828800" y="0"/>
            <a:ext cx="457200" cy="457200"/>
          </a:xfrm>
          <a:prstGeom prst="rect">
            <a:avLst/>
          </a:prstGeom>
          <a:noFill/>
        </p:spPr>
        <p:txBody>
          <a:bodyPr wrap="none">
            <a:spAutoFit/>
          </a:bodyPr>
          <a:lstStyle/>
          <a:p>
            <a:r>
              <a:rPr sz="4000" b="1">
                <a:solidFill>
                  <a:srgbClr val="DCDCDC"/>
                </a:solidFill>
              </a:rPr>
              <a:t>+</a:t>
            </a:r>
          </a:p>
        </p:txBody>
      </p:sp>
      <p:sp>
        <p:nvSpPr>
          <p:cNvPr id="62" name="TextBox 61"/>
          <p:cNvSpPr txBox="1"/>
          <p:nvPr/>
        </p:nvSpPr>
        <p:spPr>
          <a:xfrm>
            <a:off x="2743200" y="0"/>
            <a:ext cx="457200" cy="457200"/>
          </a:xfrm>
          <a:prstGeom prst="rect">
            <a:avLst/>
          </a:prstGeom>
          <a:noFill/>
        </p:spPr>
        <p:txBody>
          <a:bodyPr wrap="none">
            <a:spAutoFit/>
          </a:bodyPr>
          <a:lstStyle/>
          <a:p>
            <a:r>
              <a:rPr sz="4000" b="1">
                <a:solidFill>
                  <a:srgbClr val="DCDCDC"/>
                </a:solidFill>
              </a:rPr>
              <a:t>-</a:t>
            </a:r>
          </a:p>
        </p:txBody>
      </p:sp>
      <p:sp>
        <p:nvSpPr>
          <p:cNvPr id="63" name="TextBox 62"/>
          <p:cNvSpPr txBox="1"/>
          <p:nvPr/>
        </p:nvSpPr>
        <p:spPr>
          <a:xfrm>
            <a:off x="3657600" y="0"/>
            <a:ext cx="457200" cy="457200"/>
          </a:xfrm>
          <a:prstGeom prst="rect">
            <a:avLst/>
          </a:prstGeom>
          <a:noFill/>
        </p:spPr>
        <p:txBody>
          <a:bodyPr wrap="none">
            <a:spAutoFit/>
          </a:bodyPr>
          <a:lstStyle/>
          <a:p>
            <a:r>
              <a:rPr sz="4000" b="1">
                <a:solidFill>
                  <a:srgbClr val="DCDCDC"/>
                </a:solidFill>
              </a:rPr>
              <a:t>+</a:t>
            </a:r>
          </a:p>
        </p:txBody>
      </p:sp>
      <p:sp>
        <p:nvSpPr>
          <p:cNvPr id="64" name="TextBox 63"/>
          <p:cNvSpPr txBox="1"/>
          <p:nvPr/>
        </p:nvSpPr>
        <p:spPr>
          <a:xfrm>
            <a:off x="4572000" y="0"/>
            <a:ext cx="457200" cy="457200"/>
          </a:xfrm>
          <a:prstGeom prst="rect">
            <a:avLst/>
          </a:prstGeom>
          <a:noFill/>
        </p:spPr>
        <p:txBody>
          <a:bodyPr wrap="none">
            <a:spAutoFit/>
          </a:bodyPr>
          <a:lstStyle/>
          <a:p>
            <a:r>
              <a:rPr sz="4000" b="1">
                <a:solidFill>
                  <a:srgbClr val="DCDCDC"/>
                </a:solidFill>
              </a:rPr>
              <a:t>-</a:t>
            </a:r>
          </a:p>
        </p:txBody>
      </p:sp>
      <p:sp>
        <p:nvSpPr>
          <p:cNvPr id="65" name="TextBox 64"/>
          <p:cNvSpPr txBox="1"/>
          <p:nvPr/>
        </p:nvSpPr>
        <p:spPr>
          <a:xfrm>
            <a:off x="5486400" y="0"/>
            <a:ext cx="457200" cy="457200"/>
          </a:xfrm>
          <a:prstGeom prst="rect">
            <a:avLst/>
          </a:prstGeom>
          <a:noFill/>
        </p:spPr>
        <p:txBody>
          <a:bodyPr wrap="none">
            <a:spAutoFit/>
          </a:bodyPr>
          <a:lstStyle/>
          <a:p>
            <a:r>
              <a:rPr sz="4000" b="1">
                <a:solidFill>
                  <a:srgbClr val="DCDCDC"/>
                </a:solidFill>
              </a:rPr>
              <a:t>+</a:t>
            </a:r>
          </a:p>
        </p:txBody>
      </p:sp>
      <p:sp>
        <p:nvSpPr>
          <p:cNvPr id="66" name="TextBox 65"/>
          <p:cNvSpPr txBox="1"/>
          <p:nvPr/>
        </p:nvSpPr>
        <p:spPr>
          <a:xfrm>
            <a:off x="6400800" y="0"/>
            <a:ext cx="457200" cy="457200"/>
          </a:xfrm>
          <a:prstGeom prst="rect">
            <a:avLst/>
          </a:prstGeom>
          <a:noFill/>
        </p:spPr>
        <p:txBody>
          <a:bodyPr wrap="none">
            <a:spAutoFit/>
          </a:bodyPr>
          <a:lstStyle/>
          <a:p>
            <a:r>
              <a:rPr sz="4000" b="1">
                <a:solidFill>
                  <a:srgbClr val="DCDCDC"/>
                </a:solidFill>
              </a:rPr>
              <a:t>-</a:t>
            </a:r>
          </a:p>
        </p:txBody>
      </p:sp>
      <p:sp>
        <p:nvSpPr>
          <p:cNvPr id="67" name="TextBox 66"/>
          <p:cNvSpPr txBox="1"/>
          <p:nvPr/>
        </p:nvSpPr>
        <p:spPr>
          <a:xfrm>
            <a:off x="7315200" y="0"/>
            <a:ext cx="457200" cy="457200"/>
          </a:xfrm>
          <a:prstGeom prst="rect">
            <a:avLst/>
          </a:prstGeom>
          <a:noFill/>
        </p:spPr>
        <p:txBody>
          <a:bodyPr wrap="none">
            <a:spAutoFit/>
          </a:bodyPr>
          <a:lstStyle/>
          <a:p>
            <a:r>
              <a:rPr sz="4000" b="1">
                <a:solidFill>
                  <a:srgbClr val="DCDCDC"/>
                </a:solidFill>
              </a:rPr>
              <a:t>+</a:t>
            </a:r>
          </a:p>
        </p:txBody>
      </p:sp>
      <p:sp>
        <p:nvSpPr>
          <p:cNvPr id="68" name="TextBox 67"/>
          <p:cNvSpPr txBox="1"/>
          <p:nvPr/>
        </p:nvSpPr>
        <p:spPr>
          <a:xfrm>
            <a:off x="8229600" y="0"/>
            <a:ext cx="457200" cy="457200"/>
          </a:xfrm>
          <a:prstGeom prst="rect">
            <a:avLst/>
          </a:prstGeom>
          <a:noFill/>
        </p:spPr>
        <p:txBody>
          <a:bodyPr wrap="none">
            <a:spAutoFit/>
          </a:bodyPr>
          <a:lstStyle/>
          <a:p>
            <a:r>
              <a:rPr sz="4000" b="1">
                <a:solidFill>
                  <a:srgbClr val="DCDCDC"/>
                </a:solidFill>
              </a:rPr>
              <a:t>-</a:t>
            </a:r>
          </a:p>
        </p:txBody>
      </p:sp>
      <p:sp>
        <p:nvSpPr>
          <p:cNvPr id="69" name="TextBox 68"/>
          <p:cNvSpPr txBox="1"/>
          <p:nvPr/>
        </p:nvSpPr>
        <p:spPr>
          <a:xfrm>
            <a:off x="0" y="857250"/>
            <a:ext cx="457200" cy="457200"/>
          </a:xfrm>
          <a:prstGeom prst="rect">
            <a:avLst/>
          </a:prstGeom>
          <a:noFill/>
        </p:spPr>
        <p:txBody>
          <a:bodyPr wrap="none">
            <a:spAutoFit/>
          </a:bodyPr>
          <a:lstStyle/>
          <a:p>
            <a:r>
              <a:rPr sz="4000" b="1">
                <a:solidFill>
                  <a:srgbClr val="DCDCDC"/>
                </a:solidFill>
              </a:rPr>
              <a:t>-</a:t>
            </a:r>
          </a:p>
        </p:txBody>
      </p:sp>
      <p:sp>
        <p:nvSpPr>
          <p:cNvPr id="70" name="TextBox 69"/>
          <p:cNvSpPr txBox="1"/>
          <p:nvPr/>
        </p:nvSpPr>
        <p:spPr>
          <a:xfrm>
            <a:off x="914400" y="857250"/>
            <a:ext cx="457200" cy="457200"/>
          </a:xfrm>
          <a:prstGeom prst="rect">
            <a:avLst/>
          </a:prstGeom>
          <a:noFill/>
        </p:spPr>
        <p:txBody>
          <a:bodyPr wrap="none">
            <a:spAutoFit/>
          </a:bodyPr>
          <a:lstStyle/>
          <a:p>
            <a:r>
              <a:rPr sz="4000" b="1">
                <a:solidFill>
                  <a:srgbClr val="DCDCDC"/>
                </a:solidFill>
              </a:rPr>
              <a:t>+</a:t>
            </a:r>
          </a:p>
        </p:txBody>
      </p:sp>
      <p:sp>
        <p:nvSpPr>
          <p:cNvPr id="71" name="TextBox 70"/>
          <p:cNvSpPr txBox="1"/>
          <p:nvPr/>
        </p:nvSpPr>
        <p:spPr>
          <a:xfrm>
            <a:off x="1828800" y="857250"/>
            <a:ext cx="457200" cy="457200"/>
          </a:xfrm>
          <a:prstGeom prst="rect">
            <a:avLst/>
          </a:prstGeom>
          <a:noFill/>
        </p:spPr>
        <p:txBody>
          <a:bodyPr wrap="none">
            <a:spAutoFit/>
          </a:bodyPr>
          <a:lstStyle/>
          <a:p>
            <a:r>
              <a:rPr sz="4000" b="1">
                <a:solidFill>
                  <a:srgbClr val="DCDCDC"/>
                </a:solidFill>
              </a:rPr>
              <a:t>-</a:t>
            </a:r>
          </a:p>
        </p:txBody>
      </p:sp>
      <p:sp>
        <p:nvSpPr>
          <p:cNvPr id="72" name="TextBox 71"/>
          <p:cNvSpPr txBox="1"/>
          <p:nvPr/>
        </p:nvSpPr>
        <p:spPr>
          <a:xfrm>
            <a:off x="2743200" y="857250"/>
            <a:ext cx="457200" cy="457200"/>
          </a:xfrm>
          <a:prstGeom prst="rect">
            <a:avLst/>
          </a:prstGeom>
          <a:noFill/>
        </p:spPr>
        <p:txBody>
          <a:bodyPr wrap="none">
            <a:spAutoFit/>
          </a:bodyPr>
          <a:lstStyle/>
          <a:p>
            <a:r>
              <a:rPr sz="4000" b="1">
                <a:solidFill>
                  <a:srgbClr val="DCDCDC"/>
                </a:solidFill>
              </a:rPr>
              <a:t>+</a:t>
            </a:r>
          </a:p>
        </p:txBody>
      </p:sp>
      <p:sp>
        <p:nvSpPr>
          <p:cNvPr id="73" name="TextBox 72"/>
          <p:cNvSpPr txBox="1"/>
          <p:nvPr/>
        </p:nvSpPr>
        <p:spPr>
          <a:xfrm>
            <a:off x="3657600" y="857250"/>
            <a:ext cx="457200" cy="457200"/>
          </a:xfrm>
          <a:prstGeom prst="rect">
            <a:avLst/>
          </a:prstGeom>
          <a:noFill/>
        </p:spPr>
        <p:txBody>
          <a:bodyPr wrap="none">
            <a:spAutoFit/>
          </a:bodyPr>
          <a:lstStyle/>
          <a:p>
            <a:r>
              <a:rPr sz="4000" b="1">
                <a:solidFill>
                  <a:srgbClr val="DCDCDC"/>
                </a:solidFill>
              </a:rPr>
              <a:t>-</a:t>
            </a:r>
          </a:p>
        </p:txBody>
      </p:sp>
      <p:sp>
        <p:nvSpPr>
          <p:cNvPr id="74" name="TextBox 73"/>
          <p:cNvSpPr txBox="1"/>
          <p:nvPr/>
        </p:nvSpPr>
        <p:spPr>
          <a:xfrm>
            <a:off x="4572000" y="857250"/>
            <a:ext cx="457200" cy="457200"/>
          </a:xfrm>
          <a:prstGeom prst="rect">
            <a:avLst/>
          </a:prstGeom>
          <a:noFill/>
        </p:spPr>
        <p:txBody>
          <a:bodyPr wrap="none">
            <a:spAutoFit/>
          </a:bodyPr>
          <a:lstStyle/>
          <a:p>
            <a:r>
              <a:rPr sz="4000" b="1">
                <a:solidFill>
                  <a:srgbClr val="DCDCDC"/>
                </a:solidFill>
              </a:rPr>
              <a:t>+</a:t>
            </a:r>
          </a:p>
        </p:txBody>
      </p:sp>
      <p:sp>
        <p:nvSpPr>
          <p:cNvPr id="75" name="TextBox 74"/>
          <p:cNvSpPr txBox="1"/>
          <p:nvPr/>
        </p:nvSpPr>
        <p:spPr>
          <a:xfrm>
            <a:off x="5486400" y="857250"/>
            <a:ext cx="457200" cy="457200"/>
          </a:xfrm>
          <a:prstGeom prst="rect">
            <a:avLst/>
          </a:prstGeom>
          <a:noFill/>
        </p:spPr>
        <p:txBody>
          <a:bodyPr wrap="none">
            <a:spAutoFit/>
          </a:bodyPr>
          <a:lstStyle/>
          <a:p>
            <a:r>
              <a:rPr sz="4000" b="1">
                <a:solidFill>
                  <a:srgbClr val="DCDCDC"/>
                </a:solidFill>
              </a:rPr>
              <a:t>-</a:t>
            </a:r>
          </a:p>
        </p:txBody>
      </p:sp>
      <p:sp>
        <p:nvSpPr>
          <p:cNvPr id="76" name="TextBox 75"/>
          <p:cNvSpPr txBox="1"/>
          <p:nvPr/>
        </p:nvSpPr>
        <p:spPr>
          <a:xfrm>
            <a:off x="6400800" y="857250"/>
            <a:ext cx="457200" cy="457200"/>
          </a:xfrm>
          <a:prstGeom prst="rect">
            <a:avLst/>
          </a:prstGeom>
          <a:noFill/>
        </p:spPr>
        <p:txBody>
          <a:bodyPr wrap="none">
            <a:spAutoFit/>
          </a:bodyPr>
          <a:lstStyle/>
          <a:p>
            <a:r>
              <a:rPr sz="4000" b="1">
                <a:solidFill>
                  <a:srgbClr val="DCDCDC"/>
                </a:solidFill>
              </a:rPr>
              <a:t>+</a:t>
            </a:r>
          </a:p>
        </p:txBody>
      </p:sp>
      <p:sp>
        <p:nvSpPr>
          <p:cNvPr id="77" name="TextBox 76"/>
          <p:cNvSpPr txBox="1"/>
          <p:nvPr/>
        </p:nvSpPr>
        <p:spPr>
          <a:xfrm>
            <a:off x="7315200" y="857250"/>
            <a:ext cx="457200" cy="457200"/>
          </a:xfrm>
          <a:prstGeom prst="rect">
            <a:avLst/>
          </a:prstGeom>
          <a:noFill/>
        </p:spPr>
        <p:txBody>
          <a:bodyPr wrap="none">
            <a:spAutoFit/>
          </a:bodyPr>
          <a:lstStyle/>
          <a:p>
            <a:r>
              <a:rPr sz="4000" b="1">
                <a:solidFill>
                  <a:srgbClr val="DCDCDC"/>
                </a:solidFill>
              </a:rPr>
              <a:t>-</a:t>
            </a:r>
          </a:p>
        </p:txBody>
      </p:sp>
      <p:sp>
        <p:nvSpPr>
          <p:cNvPr id="78" name="TextBox 77"/>
          <p:cNvSpPr txBox="1"/>
          <p:nvPr/>
        </p:nvSpPr>
        <p:spPr>
          <a:xfrm>
            <a:off x="8229600" y="857250"/>
            <a:ext cx="457200" cy="457200"/>
          </a:xfrm>
          <a:prstGeom prst="rect">
            <a:avLst/>
          </a:prstGeom>
          <a:noFill/>
        </p:spPr>
        <p:txBody>
          <a:bodyPr wrap="none">
            <a:spAutoFit/>
          </a:bodyPr>
          <a:lstStyle/>
          <a:p>
            <a:r>
              <a:rPr sz="4000" b="1">
                <a:solidFill>
                  <a:srgbClr val="DCDCDC"/>
                </a:solidFill>
              </a:rPr>
              <a:t>+</a:t>
            </a:r>
          </a:p>
        </p:txBody>
      </p:sp>
      <p:sp>
        <p:nvSpPr>
          <p:cNvPr id="79" name="TextBox 78"/>
          <p:cNvSpPr txBox="1"/>
          <p:nvPr/>
        </p:nvSpPr>
        <p:spPr>
          <a:xfrm>
            <a:off x="0" y="1714500"/>
            <a:ext cx="457200" cy="457200"/>
          </a:xfrm>
          <a:prstGeom prst="rect">
            <a:avLst/>
          </a:prstGeom>
          <a:noFill/>
        </p:spPr>
        <p:txBody>
          <a:bodyPr wrap="none">
            <a:spAutoFit/>
          </a:bodyPr>
          <a:lstStyle/>
          <a:p>
            <a:r>
              <a:rPr sz="4000" b="1">
                <a:solidFill>
                  <a:srgbClr val="DCDCDC"/>
                </a:solidFill>
              </a:rPr>
              <a:t>+</a:t>
            </a:r>
          </a:p>
        </p:txBody>
      </p:sp>
      <p:sp>
        <p:nvSpPr>
          <p:cNvPr id="80" name="TextBox 79"/>
          <p:cNvSpPr txBox="1"/>
          <p:nvPr/>
        </p:nvSpPr>
        <p:spPr>
          <a:xfrm>
            <a:off x="914400" y="1714500"/>
            <a:ext cx="457200" cy="457200"/>
          </a:xfrm>
          <a:prstGeom prst="rect">
            <a:avLst/>
          </a:prstGeom>
          <a:noFill/>
        </p:spPr>
        <p:txBody>
          <a:bodyPr wrap="none">
            <a:spAutoFit/>
          </a:bodyPr>
          <a:lstStyle/>
          <a:p>
            <a:r>
              <a:rPr sz="4000" b="1">
                <a:solidFill>
                  <a:srgbClr val="DCDCDC"/>
                </a:solidFill>
              </a:rPr>
              <a:t>-</a:t>
            </a:r>
          </a:p>
        </p:txBody>
      </p:sp>
      <p:sp>
        <p:nvSpPr>
          <p:cNvPr id="81" name="TextBox 80"/>
          <p:cNvSpPr txBox="1"/>
          <p:nvPr/>
        </p:nvSpPr>
        <p:spPr>
          <a:xfrm>
            <a:off x="1828800" y="1714500"/>
            <a:ext cx="457200" cy="457200"/>
          </a:xfrm>
          <a:prstGeom prst="rect">
            <a:avLst/>
          </a:prstGeom>
          <a:noFill/>
        </p:spPr>
        <p:txBody>
          <a:bodyPr wrap="none">
            <a:spAutoFit/>
          </a:bodyPr>
          <a:lstStyle/>
          <a:p>
            <a:r>
              <a:rPr sz="4000" b="1">
                <a:solidFill>
                  <a:srgbClr val="DCDCDC"/>
                </a:solidFill>
              </a:rPr>
              <a:t>+</a:t>
            </a:r>
          </a:p>
        </p:txBody>
      </p:sp>
      <p:sp>
        <p:nvSpPr>
          <p:cNvPr id="82" name="TextBox 81"/>
          <p:cNvSpPr txBox="1"/>
          <p:nvPr/>
        </p:nvSpPr>
        <p:spPr>
          <a:xfrm>
            <a:off x="2743200" y="1714500"/>
            <a:ext cx="457200" cy="457200"/>
          </a:xfrm>
          <a:prstGeom prst="rect">
            <a:avLst/>
          </a:prstGeom>
          <a:noFill/>
        </p:spPr>
        <p:txBody>
          <a:bodyPr wrap="none">
            <a:spAutoFit/>
          </a:bodyPr>
          <a:lstStyle/>
          <a:p>
            <a:r>
              <a:rPr sz="4000" b="1">
                <a:solidFill>
                  <a:srgbClr val="DCDCDC"/>
                </a:solidFill>
              </a:rPr>
              <a:t>-</a:t>
            </a:r>
          </a:p>
        </p:txBody>
      </p:sp>
      <p:sp>
        <p:nvSpPr>
          <p:cNvPr id="83" name="TextBox 82"/>
          <p:cNvSpPr txBox="1"/>
          <p:nvPr/>
        </p:nvSpPr>
        <p:spPr>
          <a:xfrm>
            <a:off x="3657600" y="1714500"/>
            <a:ext cx="457200" cy="457200"/>
          </a:xfrm>
          <a:prstGeom prst="rect">
            <a:avLst/>
          </a:prstGeom>
          <a:noFill/>
        </p:spPr>
        <p:txBody>
          <a:bodyPr wrap="none">
            <a:spAutoFit/>
          </a:bodyPr>
          <a:lstStyle/>
          <a:p>
            <a:r>
              <a:rPr sz="4000" b="1" dirty="0">
                <a:solidFill>
                  <a:srgbClr val="DCDCDC"/>
                </a:solidFill>
              </a:rPr>
              <a:t>+</a:t>
            </a:r>
          </a:p>
        </p:txBody>
      </p:sp>
      <p:sp>
        <p:nvSpPr>
          <p:cNvPr id="84" name="TextBox 83"/>
          <p:cNvSpPr txBox="1"/>
          <p:nvPr/>
        </p:nvSpPr>
        <p:spPr>
          <a:xfrm>
            <a:off x="4572000" y="1714500"/>
            <a:ext cx="457200" cy="457200"/>
          </a:xfrm>
          <a:prstGeom prst="rect">
            <a:avLst/>
          </a:prstGeom>
          <a:noFill/>
        </p:spPr>
        <p:txBody>
          <a:bodyPr wrap="none">
            <a:spAutoFit/>
          </a:bodyPr>
          <a:lstStyle/>
          <a:p>
            <a:r>
              <a:rPr sz="4000" b="1">
                <a:solidFill>
                  <a:srgbClr val="DCDCDC"/>
                </a:solidFill>
              </a:rPr>
              <a:t>-</a:t>
            </a:r>
          </a:p>
        </p:txBody>
      </p:sp>
      <p:sp>
        <p:nvSpPr>
          <p:cNvPr id="85" name="TextBox 84"/>
          <p:cNvSpPr txBox="1"/>
          <p:nvPr/>
        </p:nvSpPr>
        <p:spPr>
          <a:xfrm>
            <a:off x="5486400" y="1714500"/>
            <a:ext cx="457200" cy="457200"/>
          </a:xfrm>
          <a:prstGeom prst="rect">
            <a:avLst/>
          </a:prstGeom>
          <a:noFill/>
        </p:spPr>
        <p:txBody>
          <a:bodyPr wrap="none">
            <a:spAutoFit/>
          </a:bodyPr>
          <a:lstStyle/>
          <a:p>
            <a:r>
              <a:rPr sz="4000" b="1">
                <a:solidFill>
                  <a:srgbClr val="DCDCDC"/>
                </a:solidFill>
              </a:rPr>
              <a:t>+</a:t>
            </a:r>
          </a:p>
        </p:txBody>
      </p:sp>
      <p:sp>
        <p:nvSpPr>
          <p:cNvPr id="86" name="TextBox 85"/>
          <p:cNvSpPr txBox="1"/>
          <p:nvPr/>
        </p:nvSpPr>
        <p:spPr>
          <a:xfrm>
            <a:off x="6400800" y="1714500"/>
            <a:ext cx="457200" cy="457200"/>
          </a:xfrm>
          <a:prstGeom prst="rect">
            <a:avLst/>
          </a:prstGeom>
          <a:noFill/>
        </p:spPr>
        <p:txBody>
          <a:bodyPr wrap="none">
            <a:spAutoFit/>
          </a:bodyPr>
          <a:lstStyle/>
          <a:p>
            <a:r>
              <a:rPr sz="4000" b="1">
                <a:solidFill>
                  <a:srgbClr val="DCDCDC"/>
                </a:solidFill>
              </a:rPr>
              <a:t>-</a:t>
            </a:r>
          </a:p>
        </p:txBody>
      </p:sp>
      <p:sp>
        <p:nvSpPr>
          <p:cNvPr id="87" name="TextBox 86"/>
          <p:cNvSpPr txBox="1"/>
          <p:nvPr/>
        </p:nvSpPr>
        <p:spPr>
          <a:xfrm>
            <a:off x="7315200" y="1714500"/>
            <a:ext cx="457200" cy="457200"/>
          </a:xfrm>
          <a:prstGeom prst="rect">
            <a:avLst/>
          </a:prstGeom>
          <a:noFill/>
        </p:spPr>
        <p:txBody>
          <a:bodyPr wrap="none">
            <a:spAutoFit/>
          </a:bodyPr>
          <a:lstStyle/>
          <a:p>
            <a:r>
              <a:rPr sz="4000" b="1">
                <a:solidFill>
                  <a:srgbClr val="DCDCDC"/>
                </a:solidFill>
              </a:rPr>
              <a:t>+</a:t>
            </a:r>
          </a:p>
        </p:txBody>
      </p:sp>
      <p:sp>
        <p:nvSpPr>
          <p:cNvPr id="88" name="TextBox 87"/>
          <p:cNvSpPr txBox="1"/>
          <p:nvPr/>
        </p:nvSpPr>
        <p:spPr>
          <a:xfrm>
            <a:off x="8229600" y="1714500"/>
            <a:ext cx="457200" cy="457200"/>
          </a:xfrm>
          <a:prstGeom prst="rect">
            <a:avLst/>
          </a:prstGeom>
          <a:noFill/>
        </p:spPr>
        <p:txBody>
          <a:bodyPr wrap="none">
            <a:spAutoFit/>
          </a:bodyPr>
          <a:lstStyle/>
          <a:p>
            <a:r>
              <a:rPr sz="4000" b="1">
                <a:solidFill>
                  <a:srgbClr val="DCDCDC"/>
                </a:solidFill>
              </a:rPr>
              <a:t>-</a:t>
            </a:r>
          </a:p>
        </p:txBody>
      </p:sp>
      <p:sp>
        <p:nvSpPr>
          <p:cNvPr id="89" name="TextBox 88"/>
          <p:cNvSpPr txBox="1"/>
          <p:nvPr/>
        </p:nvSpPr>
        <p:spPr>
          <a:xfrm>
            <a:off x="0" y="2571750"/>
            <a:ext cx="457200" cy="457200"/>
          </a:xfrm>
          <a:prstGeom prst="rect">
            <a:avLst/>
          </a:prstGeom>
          <a:noFill/>
        </p:spPr>
        <p:txBody>
          <a:bodyPr wrap="none">
            <a:spAutoFit/>
          </a:bodyPr>
          <a:lstStyle/>
          <a:p>
            <a:r>
              <a:rPr sz="4000" b="1">
                <a:solidFill>
                  <a:srgbClr val="DCDCDC"/>
                </a:solidFill>
              </a:rPr>
              <a:t>-</a:t>
            </a:r>
          </a:p>
        </p:txBody>
      </p:sp>
      <p:sp>
        <p:nvSpPr>
          <p:cNvPr id="90" name="TextBox 89"/>
          <p:cNvSpPr txBox="1"/>
          <p:nvPr/>
        </p:nvSpPr>
        <p:spPr>
          <a:xfrm>
            <a:off x="914400" y="2571750"/>
            <a:ext cx="457200" cy="457200"/>
          </a:xfrm>
          <a:prstGeom prst="rect">
            <a:avLst/>
          </a:prstGeom>
          <a:noFill/>
        </p:spPr>
        <p:txBody>
          <a:bodyPr wrap="none">
            <a:spAutoFit/>
          </a:bodyPr>
          <a:lstStyle/>
          <a:p>
            <a:r>
              <a:rPr sz="4000" b="1">
                <a:solidFill>
                  <a:srgbClr val="DCDCDC"/>
                </a:solidFill>
              </a:rPr>
              <a:t>+</a:t>
            </a:r>
          </a:p>
        </p:txBody>
      </p:sp>
      <p:sp>
        <p:nvSpPr>
          <p:cNvPr id="91" name="TextBox 90"/>
          <p:cNvSpPr txBox="1"/>
          <p:nvPr/>
        </p:nvSpPr>
        <p:spPr>
          <a:xfrm>
            <a:off x="1828800" y="2571750"/>
            <a:ext cx="457200" cy="457200"/>
          </a:xfrm>
          <a:prstGeom prst="rect">
            <a:avLst/>
          </a:prstGeom>
          <a:noFill/>
        </p:spPr>
        <p:txBody>
          <a:bodyPr wrap="none">
            <a:spAutoFit/>
          </a:bodyPr>
          <a:lstStyle/>
          <a:p>
            <a:r>
              <a:rPr sz="4000" b="1">
                <a:solidFill>
                  <a:srgbClr val="DCDCDC"/>
                </a:solidFill>
              </a:rPr>
              <a:t>-</a:t>
            </a:r>
          </a:p>
        </p:txBody>
      </p:sp>
      <p:sp>
        <p:nvSpPr>
          <p:cNvPr id="92" name="TextBox 91"/>
          <p:cNvSpPr txBox="1"/>
          <p:nvPr/>
        </p:nvSpPr>
        <p:spPr>
          <a:xfrm>
            <a:off x="2743200" y="2571750"/>
            <a:ext cx="457200" cy="457200"/>
          </a:xfrm>
          <a:prstGeom prst="rect">
            <a:avLst/>
          </a:prstGeom>
          <a:noFill/>
        </p:spPr>
        <p:txBody>
          <a:bodyPr wrap="none">
            <a:spAutoFit/>
          </a:bodyPr>
          <a:lstStyle/>
          <a:p>
            <a:r>
              <a:rPr sz="4000" b="1">
                <a:solidFill>
                  <a:srgbClr val="DCDCDC"/>
                </a:solidFill>
              </a:rPr>
              <a:t>+</a:t>
            </a:r>
          </a:p>
        </p:txBody>
      </p:sp>
      <p:sp>
        <p:nvSpPr>
          <p:cNvPr id="93" name="TextBox 92"/>
          <p:cNvSpPr txBox="1"/>
          <p:nvPr/>
        </p:nvSpPr>
        <p:spPr>
          <a:xfrm>
            <a:off x="3657600" y="2571750"/>
            <a:ext cx="457200" cy="457200"/>
          </a:xfrm>
          <a:prstGeom prst="rect">
            <a:avLst/>
          </a:prstGeom>
          <a:noFill/>
        </p:spPr>
        <p:txBody>
          <a:bodyPr wrap="none">
            <a:spAutoFit/>
          </a:bodyPr>
          <a:lstStyle/>
          <a:p>
            <a:r>
              <a:rPr sz="4000" b="1">
                <a:solidFill>
                  <a:srgbClr val="DCDCDC"/>
                </a:solidFill>
              </a:rPr>
              <a:t>-</a:t>
            </a:r>
          </a:p>
        </p:txBody>
      </p:sp>
      <p:sp>
        <p:nvSpPr>
          <p:cNvPr id="94" name="TextBox 93"/>
          <p:cNvSpPr txBox="1"/>
          <p:nvPr/>
        </p:nvSpPr>
        <p:spPr>
          <a:xfrm>
            <a:off x="4572000" y="2571750"/>
            <a:ext cx="457200" cy="457200"/>
          </a:xfrm>
          <a:prstGeom prst="rect">
            <a:avLst/>
          </a:prstGeom>
          <a:noFill/>
        </p:spPr>
        <p:txBody>
          <a:bodyPr wrap="none">
            <a:spAutoFit/>
          </a:bodyPr>
          <a:lstStyle/>
          <a:p>
            <a:r>
              <a:rPr sz="4000" b="1">
                <a:solidFill>
                  <a:srgbClr val="DCDCDC"/>
                </a:solidFill>
              </a:rPr>
              <a:t>+</a:t>
            </a:r>
          </a:p>
        </p:txBody>
      </p:sp>
      <p:sp>
        <p:nvSpPr>
          <p:cNvPr id="95" name="TextBox 94"/>
          <p:cNvSpPr txBox="1"/>
          <p:nvPr/>
        </p:nvSpPr>
        <p:spPr>
          <a:xfrm>
            <a:off x="5486400" y="2571750"/>
            <a:ext cx="457200" cy="457200"/>
          </a:xfrm>
          <a:prstGeom prst="rect">
            <a:avLst/>
          </a:prstGeom>
          <a:noFill/>
        </p:spPr>
        <p:txBody>
          <a:bodyPr wrap="none">
            <a:spAutoFit/>
          </a:bodyPr>
          <a:lstStyle/>
          <a:p>
            <a:r>
              <a:rPr sz="4000" b="1">
                <a:solidFill>
                  <a:srgbClr val="DCDCDC"/>
                </a:solidFill>
              </a:rPr>
              <a:t>-</a:t>
            </a:r>
          </a:p>
        </p:txBody>
      </p:sp>
      <p:sp>
        <p:nvSpPr>
          <p:cNvPr id="96" name="TextBox 95"/>
          <p:cNvSpPr txBox="1"/>
          <p:nvPr/>
        </p:nvSpPr>
        <p:spPr>
          <a:xfrm>
            <a:off x="6400800" y="2571750"/>
            <a:ext cx="457200" cy="457200"/>
          </a:xfrm>
          <a:prstGeom prst="rect">
            <a:avLst/>
          </a:prstGeom>
          <a:noFill/>
        </p:spPr>
        <p:txBody>
          <a:bodyPr wrap="none">
            <a:spAutoFit/>
          </a:bodyPr>
          <a:lstStyle/>
          <a:p>
            <a:r>
              <a:rPr sz="4000" b="1" dirty="0">
                <a:solidFill>
                  <a:srgbClr val="DCDCDC"/>
                </a:solidFill>
              </a:rPr>
              <a:t>+</a:t>
            </a:r>
          </a:p>
        </p:txBody>
      </p:sp>
      <p:sp>
        <p:nvSpPr>
          <p:cNvPr id="97" name="TextBox 96"/>
          <p:cNvSpPr txBox="1"/>
          <p:nvPr/>
        </p:nvSpPr>
        <p:spPr>
          <a:xfrm>
            <a:off x="7315200" y="2571750"/>
            <a:ext cx="457200" cy="457200"/>
          </a:xfrm>
          <a:prstGeom prst="rect">
            <a:avLst/>
          </a:prstGeom>
          <a:noFill/>
        </p:spPr>
        <p:txBody>
          <a:bodyPr wrap="none">
            <a:spAutoFit/>
          </a:bodyPr>
          <a:lstStyle/>
          <a:p>
            <a:r>
              <a:rPr sz="4000" b="1">
                <a:solidFill>
                  <a:srgbClr val="DCDCDC"/>
                </a:solidFill>
              </a:rPr>
              <a:t>-</a:t>
            </a:r>
          </a:p>
        </p:txBody>
      </p:sp>
      <p:sp>
        <p:nvSpPr>
          <p:cNvPr id="98" name="TextBox 97"/>
          <p:cNvSpPr txBox="1"/>
          <p:nvPr/>
        </p:nvSpPr>
        <p:spPr>
          <a:xfrm>
            <a:off x="8229600" y="2571750"/>
            <a:ext cx="457200" cy="457200"/>
          </a:xfrm>
          <a:prstGeom prst="rect">
            <a:avLst/>
          </a:prstGeom>
          <a:noFill/>
        </p:spPr>
        <p:txBody>
          <a:bodyPr wrap="none">
            <a:spAutoFit/>
          </a:bodyPr>
          <a:lstStyle/>
          <a:p>
            <a:r>
              <a:rPr sz="4000" b="1">
                <a:solidFill>
                  <a:srgbClr val="DCDCDC"/>
                </a:solidFill>
              </a:rPr>
              <a:t>+</a:t>
            </a:r>
          </a:p>
        </p:txBody>
      </p:sp>
      <p:sp>
        <p:nvSpPr>
          <p:cNvPr id="99" name="TextBox 98"/>
          <p:cNvSpPr txBox="1"/>
          <p:nvPr/>
        </p:nvSpPr>
        <p:spPr>
          <a:xfrm>
            <a:off x="0" y="3429000"/>
            <a:ext cx="457200" cy="457200"/>
          </a:xfrm>
          <a:prstGeom prst="rect">
            <a:avLst/>
          </a:prstGeom>
          <a:noFill/>
        </p:spPr>
        <p:txBody>
          <a:bodyPr wrap="none">
            <a:spAutoFit/>
          </a:bodyPr>
          <a:lstStyle/>
          <a:p>
            <a:r>
              <a:rPr sz="4000" b="1">
                <a:solidFill>
                  <a:srgbClr val="DCDCDC"/>
                </a:solidFill>
              </a:rPr>
              <a:t>+</a:t>
            </a:r>
          </a:p>
        </p:txBody>
      </p:sp>
      <p:sp>
        <p:nvSpPr>
          <p:cNvPr id="100" name="TextBox 99"/>
          <p:cNvSpPr txBox="1"/>
          <p:nvPr/>
        </p:nvSpPr>
        <p:spPr>
          <a:xfrm>
            <a:off x="914400" y="3429000"/>
            <a:ext cx="457200" cy="457200"/>
          </a:xfrm>
          <a:prstGeom prst="rect">
            <a:avLst/>
          </a:prstGeom>
          <a:noFill/>
        </p:spPr>
        <p:txBody>
          <a:bodyPr wrap="none">
            <a:spAutoFit/>
          </a:bodyPr>
          <a:lstStyle/>
          <a:p>
            <a:r>
              <a:rPr sz="4000" b="1">
                <a:solidFill>
                  <a:srgbClr val="DCDCDC"/>
                </a:solidFill>
              </a:rPr>
              <a:t>-</a:t>
            </a:r>
          </a:p>
        </p:txBody>
      </p:sp>
      <p:sp>
        <p:nvSpPr>
          <p:cNvPr id="101" name="TextBox 100"/>
          <p:cNvSpPr txBox="1"/>
          <p:nvPr/>
        </p:nvSpPr>
        <p:spPr>
          <a:xfrm>
            <a:off x="1828800" y="3429000"/>
            <a:ext cx="457200" cy="457200"/>
          </a:xfrm>
          <a:prstGeom prst="rect">
            <a:avLst/>
          </a:prstGeom>
          <a:noFill/>
        </p:spPr>
        <p:txBody>
          <a:bodyPr wrap="none">
            <a:spAutoFit/>
          </a:bodyPr>
          <a:lstStyle/>
          <a:p>
            <a:r>
              <a:rPr sz="4000" b="1">
                <a:solidFill>
                  <a:srgbClr val="DCDCDC"/>
                </a:solidFill>
              </a:rPr>
              <a:t>+</a:t>
            </a:r>
          </a:p>
        </p:txBody>
      </p:sp>
      <p:sp>
        <p:nvSpPr>
          <p:cNvPr id="102" name="TextBox 101"/>
          <p:cNvSpPr txBox="1"/>
          <p:nvPr/>
        </p:nvSpPr>
        <p:spPr>
          <a:xfrm>
            <a:off x="2743200" y="3429000"/>
            <a:ext cx="457200" cy="457200"/>
          </a:xfrm>
          <a:prstGeom prst="rect">
            <a:avLst/>
          </a:prstGeom>
          <a:noFill/>
        </p:spPr>
        <p:txBody>
          <a:bodyPr wrap="none">
            <a:spAutoFit/>
          </a:bodyPr>
          <a:lstStyle/>
          <a:p>
            <a:r>
              <a:rPr sz="4000" b="1">
                <a:solidFill>
                  <a:srgbClr val="DCDCDC"/>
                </a:solidFill>
              </a:rPr>
              <a:t>-</a:t>
            </a:r>
          </a:p>
        </p:txBody>
      </p:sp>
      <p:sp>
        <p:nvSpPr>
          <p:cNvPr id="103" name="TextBox 102"/>
          <p:cNvSpPr txBox="1"/>
          <p:nvPr/>
        </p:nvSpPr>
        <p:spPr>
          <a:xfrm>
            <a:off x="3657600" y="3429000"/>
            <a:ext cx="457200" cy="457200"/>
          </a:xfrm>
          <a:prstGeom prst="rect">
            <a:avLst/>
          </a:prstGeom>
          <a:noFill/>
        </p:spPr>
        <p:txBody>
          <a:bodyPr wrap="none">
            <a:spAutoFit/>
          </a:bodyPr>
          <a:lstStyle/>
          <a:p>
            <a:r>
              <a:rPr sz="4000" b="1">
                <a:solidFill>
                  <a:srgbClr val="DCDCDC"/>
                </a:solidFill>
              </a:rPr>
              <a:t>+</a:t>
            </a:r>
          </a:p>
        </p:txBody>
      </p:sp>
      <p:sp>
        <p:nvSpPr>
          <p:cNvPr id="104" name="TextBox 103"/>
          <p:cNvSpPr txBox="1"/>
          <p:nvPr/>
        </p:nvSpPr>
        <p:spPr>
          <a:xfrm>
            <a:off x="4572000" y="3429000"/>
            <a:ext cx="457200" cy="457200"/>
          </a:xfrm>
          <a:prstGeom prst="rect">
            <a:avLst/>
          </a:prstGeom>
          <a:noFill/>
        </p:spPr>
        <p:txBody>
          <a:bodyPr wrap="none">
            <a:spAutoFit/>
          </a:bodyPr>
          <a:lstStyle/>
          <a:p>
            <a:r>
              <a:rPr sz="4000" b="1">
                <a:solidFill>
                  <a:srgbClr val="DCDCDC"/>
                </a:solidFill>
              </a:rPr>
              <a:t>-</a:t>
            </a:r>
          </a:p>
        </p:txBody>
      </p:sp>
      <p:sp>
        <p:nvSpPr>
          <p:cNvPr id="105" name="TextBox 104"/>
          <p:cNvSpPr txBox="1"/>
          <p:nvPr/>
        </p:nvSpPr>
        <p:spPr>
          <a:xfrm>
            <a:off x="5486400" y="3429000"/>
            <a:ext cx="457200" cy="457200"/>
          </a:xfrm>
          <a:prstGeom prst="rect">
            <a:avLst/>
          </a:prstGeom>
          <a:noFill/>
        </p:spPr>
        <p:txBody>
          <a:bodyPr wrap="none">
            <a:spAutoFit/>
          </a:bodyPr>
          <a:lstStyle/>
          <a:p>
            <a:r>
              <a:rPr sz="4000" b="1">
                <a:solidFill>
                  <a:srgbClr val="DCDCDC"/>
                </a:solidFill>
              </a:rPr>
              <a:t>+</a:t>
            </a:r>
          </a:p>
        </p:txBody>
      </p:sp>
      <p:sp>
        <p:nvSpPr>
          <p:cNvPr id="106" name="TextBox 105"/>
          <p:cNvSpPr txBox="1"/>
          <p:nvPr/>
        </p:nvSpPr>
        <p:spPr>
          <a:xfrm>
            <a:off x="6400800" y="3429000"/>
            <a:ext cx="457200" cy="457200"/>
          </a:xfrm>
          <a:prstGeom prst="rect">
            <a:avLst/>
          </a:prstGeom>
          <a:noFill/>
        </p:spPr>
        <p:txBody>
          <a:bodyPr wrap="none">
            <a:spAutoFit/>
          </a:bodyPr>
          <a:lstStyle/>
          <a:p>
            <a:r>
              <a:rPr sz="4000" b="1">
                <a:solidFill>
                  <a:srgbClr val="DCDCDC"/>
                </a:solidFill>
              </a:rPr>
              <a:t>-</a:t>
            </a:r>
          </a:p>
        </p:txBody>
      </p:sp>
      <p:sp>
        <p:nvSpPr>
          <p:cNvPr id="107" name="TextBox 106"/>
          <p:cNvSpPr txBox="1"/>
          <p:nvPr/>
        </p:nvSpPr>
        <p:spPr>
          <a:xfrm>
            <a:off x="7315200" y="3429000"/>
            <a:ext cx="457200" cy="457200"/>
          </a:xfrm>
          <a:prstGeom prst="rect">
            <a:avLst/>
          </a:prstGeom>
          <a:noFill/>
        </p:spPr>
        <p:txBody>
          <a:bodyPr wrap="none">
            <a:spAutoFit/>
          </a:bodyPr>
          <a:lstStyle/>
          <a:p>
            <a:r>
              <a:rPr sz="4000" b="1">
                <a:solidFill>
                  <a:srgbClr val="DCDCDC"/>
                </a:solidFill>
              </a:rPr>
              <a:t>+</a:t>
            </a:r>
          </a:p>
        </p:txBody>
      </p:sp>
      <p:sp>
        <p:nvSpPr>
          <p:cNvPr id="108" name="TextBox 107"/>
          <p:cNvSpPr txBox="1"/>
          <p:nvPr/>
        </p:nvSpPr>
        <p:spPr>
          <a:xfrm>
            <a:off x="8229600" y="3429000"/>
            <a:ext cx="457200" cy="457200"/>
          </a:xfrm>
          <a:prstGeom prst="rect">
            <a:avLst/>
          </a:prstGeom>
          <a:noFill/>
        </p:spPr>
        <p:txBody>
          <a:bodyPr wrap="none">
            <a:spAutoFit/>
          </a:bodyPr>
          <a:lstStyle/>
          <a:p>
            <a:r>
              <a:rPr sz="4000" b="1">
                <a:solidFill>
                  <a:srgbClr val="DCDCDC"/>
                </a:solidFill>
              </a:rPr>
              <a:t>-</a:t>
            </a:r>
          </a:p>
        </p:txBody>
      </p:sp>
      <p:sp>
        <p:nvSpPr>
          <p:cNvPr id="109" name="TextBox 108"/>
          <p:cNvSpPr txBox="1"/>
          <p:nvPr/>
        </p:nvSpPr>
        <p:spPr>
          <a:xfrm>
            <a:off x="0" y="4286250"/>
            <a:ext cx="457200" cy="457200"/>
          </a:xfrm>
          <a:prstGeom prst="rect">
            <a:avLst/>
          </a:prstGeom>
          <a:noFill/>
        </p:spPr>
        <p:txBody>
          <a:bodyPr wrap="none">
            <a:spAutoFit/>
          </a:bodyPr>
          <a:lstStyle/>
          <a:p>
            <a:r>
              <a:rPr sz="4000" b="1">
                <a:solidFill>
                  <a:srgbClr val="DCDCDC"/>
                </a:solidFill>
              </a:rPr>
              <a:t>-</a:t>
            </a:r>
          </a:p>
        </p:txBody>
      </p:sp>
      <p:sp>
        <p:nvSpPr>
          <p:cNvPr id="110" name="TextBox 109"/>
          <p:cNvSpPr txBox="1"/>
          <p:nvPr/>
        </p:nvSpPr>
        <p:spPr>
          <a:xfrm>
            <a:off x="914400" y="4286250"/>
            <a:ext cx="457200" cy="457200"/>
          </a:xfrm>
          <a:prstGeom prst="rect">
            <a:avLst/>
          </a:prstGeom>
          <a:noFill/>
        </p:spPr>
        <p:txBody>
          <a:bodyPr wrap="none">
            <a:spAutoFit/>
          </a:bodyPr>
          <a:lstStyle/>
          <a:p>
            <a:r>
              <a:rPr sz="4000" b="1">
                <a:solidFill>
                  <a:srgbClr val="DCDCDC"/>
                </a:solidFill>
              </a:rPr>
              <a:t>+</a:t>
            </a:r>
          </a:p>
        </p:txBody>
      </p:sp>
      <p:sp>
        <p:nvSpPr>
          <p:cNvPr id="111" name="TextBox 110"/>
          <p:cNvSpPr txBox="1"/>
          <p:nvPr/>
        </p:nvSpPr>
        <p:spPr>
          <a:xfrm>
            <a:off x="1828800" y="4286250"/>
            <a:ext cx="457200" cy="457200"/>
          </a:xfrm>
          <a:prstGeom prst="rect">
            <a:avLst/>
          </a:prstGeom>
          <a:noFill/>
        </p:spPr>
        <p:txBody>
          <a:bodyPr wrap="none">
            <a:spAutoFit/>
          </a:bodyPr>
          <a:lstStyle/>
          <a:p>
            <a:r>
              <a:rPr sz="4000" b="1">
                <a:solidFill>
                  <a:srgbClr val="DCDCDC"/>
                </a:solidFill>
              </a:rPr>
              <a:t>-</a:t>
            </a:r>
          </a:p>
        </p:txBody>
      </p:sp>
      <p:sp>
        <p:nvSpPr>
          <p:cNvPr id="112" name="TextBox 111"/>
          <p:cNvSpPr txBox="1"/>
          <p:nvPr/>
        </p:nvSpPr>
        <p:spPr>
          <a:xfrm>
            <a:off x="2743200" y="4286250"/>
            <a:ext cx="457200" cy="457200"/>
          </a:xfrm>
          <a:prstGeom prst="rect">
            <a:avLst/>
          </a:prstGeom>
          <a:noFill/>
        </p:spPr>
        <p:txBody>
          <a:bodyPr wrap="none">
            <a:spAutoFit/>
          </a:bodyPr>
          <a:lstStyle/>
          <a:p>
            <a:r>
              <a:rPr sz="4000" b="1">
                <a:solidFill>
                  <a:srgbClr val="DCDCDC"/>
                </a:solidFill>
              </a:rPr>
              <a:t>+</a:t>
            </a:r>
          </a:p>
        </p:txBody>
      </p:sp>
      <p:sp>
        <p:nvSpPr>
          <p:cNvPr id="113" name="TextBox 112"/>
          <p:cNvSpPr txBox="1"/>
          <p:nvPr/>
        </p:nvSpPr>
        <p:spPr>
          <a:xfrm>
            <a:off x="3657600" y="4286250"/>
            <a:ext cx="457200" cy="457200"/>
          </a:xfrm>
          <a:prstGeom prst="rect">
            <a:avLst/>
          </a:prstGeom>
          <a:noFill/>
        </p:spPr>
        <p:txBody>
          <a:bodyPr wrap="none">
            <a:spAutoFit/>
          </a:bodyPr>
          <a:lstStyle/>
          <a:p>
            <a:r>
              <a:rPr sz="4000" b="1">
                <a:solidFill>
                  <a:srgbClr val="DCDCDC"/>
                </a:solidFill>
              </a:rPr>
              <a:t>-</a:t>
            </a:r>
          </a:p>
        </p:txBody>
      </p:sp>
      <p:sp>
        <p:nvSpPr>
          <p:cNvPr id="114" name="TextBox 113"/>
          <p:cNvSpPr txBox="1"/>
          <p:nvPr/>
        </p:nvSpPr>
        <p:spPr>
          <a:xfrm>
            <a:off x="4572000" y="4286250"/>
            <a:ext cx="457200" cy="457200"/>
          </a:xfrm>
          <a:prstGeom prst="rect">
            <a:avLst/>
          </a:prstGeom>
          <a:noFill/>
        </p:spPr>
        <p:txBody>
          <a:bodyPr wrap="none">
            <a:spAutoFit/>
          </a:bodyPr>
          <a:lstStyle/>
          <a:p>
            <a:r>
              <a:rPr sz="4000" b="1">
                <a:solidFill>
                  <a:srgbClr val="DCDCDC"/>
                </a:solidFill>
              </a:rPr>
              <a:t>+</a:t>
            </a:r>
          </a:p>
        </p:txBody>
      </p:sp>
      <p:sp>
        <p:nvSpPr>
          <p:cNvPr id="115" name="TextBox 114"/>
          <p:cNvSpPr txBox="1"/>
          <p:nvPr/>
        </p:nvSpPr>
        <p:spPr>
          <a:xfrm>
            <a:off x="5486400" y="4286250"/>
            <a:ext cx="457200" cy="457200"/>
          </a:xfrm>
          <a:prstGeom prst="rect">
            <a:avLst/>
          </a:prstGeom>
          <a:noFill/>
        </p:spPr>
        <p:txBody>
          <a:bodyPr wrap="none">
            <a:spAutoFit/>
          </a:bodyPr>
          <a:lstStyle/>
          <a:p>
            <a:r>
              <a:rPr sz="4000" b="1">
                <a:solidFill>
                  <a:srgbClr val="DCDCDC"/>
                </a:solidFill>
              </a:rPr>
              <a:t>-</a:t>
            </a:r>
          </a:p>
        </p:txBody>
      </p:sp>
      <p:sp>
        <p:nvSpPr>
          <p:cNvPr id="116" name="TextBox 115"/>
          <p:cNvSpPr txBox="1"/>
          <p:nvPr/>
        </p:nvSpPr>
        <p:spPr>
          <a:xfrm>
            <a:off x="6400800" y="4286250"/>
            <a:ext cx="457200" cy="457200"/>
          </a:xfrm>
          <a:prstGeom prst="rect">
            <a:avLst/>
          </a:prstGeom>
          <a:noFill/>
        </p:spPr>
        <p:txBody>
          <a:bodyPr wrap="none">
            <a:spAutoFit/>
          </a:bodyPr>
          <a:lstStyle/>
          <a:p>
            <a:r>
              <a:rPr sz="4000" b="1">
                <a:solidFill>
                  <a:srgbClr val="DCDCDC"/>
                </a:solidFill>
              </a:rPr>
              <a:t>+</a:t>
            </a:r>
          </a:p>
        </p:txBody>
      </p:sp>
      <p:sp>
        <p:nvSpPr>
          <p:cNvPr id="117" name="TextBox 116"/>
          <p:cNvSpPr txBox="1"/>
          <p:nvPr/>
        </p:nvSpPr>
        <p:spPr>
          <a:xfrm>
            <a:off x="7315200" y="4286250"/>
            <a:ext cx="457200" cy="457200"/>
          </a:xfrm>
          <a:prstGeom prst="rect">
            <a:avLst/>
          </a:prstGeom>
          <a:noFill/>
        </p:spPr>
        <p:txBody>
          <a:bodyPr wrap="none">
            <a:spAutoFit/>
          </a:bodyPr>
          <a:lstStyle/>
          <a:p>
            <a:r>
              <a:rPr sz="4000" b="1">
                <a:solidFill>
                  <a:srgbClr val="DCDCDC"/>
                </a:solidFill>
              </a:rPr>
              <a:t>-</a:t>
            </a:r>
          </a:p>
        </p:txBody>
      </p:sp>
      <p:sp>
        <p:nvSpPr>
          <p:cNvPr id="118" name="TextBox 117"/>
          <p:cNvSpPr txBox="1"/>
          <p:nvPr/>
        </p:nvSpPr>
        <p:spPr>
          <a:xfrm>
            <a:off x="8229600" y="4286250"/>
            <a:ext cx="457200" cy="457200"/>
          </a:xfrm>
          <a:prstGeom prst="rect">
            <a:avLst/>
          </a:prstGeom>
          <a:noFill/>
        </p:spPr>
        <p:txBody>
          <a:bodyPr wrap="none">
            <a:spAutoFit/>
          </a:bodyPr>
          <a:lstStyle/>
          <a:p>
            <a:r>
              <a:rPr sz="4000" b="1">
                <a:solidFill>
                  <a:srgbClr val="DCDCDC"/>
                </a:solidFill>
              </a:rPr>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2"/>
          <p:cNvSpPr txBox="1">
            <a:spLocks noGrp="1"/>
          </p:cNvSpPr>
          <p:nvPr>
            <p:ph type="title"/>
          </p:nvPr>
        </p:nvSpPr>
        <p:spPr>
          <a:xfrm>
            <a:off x="172950" y="796950"/>
            <a:ext cx="3797400" cy="1535546"/>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ct val="124444"/>
              <a:buNone/>
            </a:pPr>
            <a:r>
              <a:rPr lang="en" sz="2000" dirty="0">
                <a:latin typeface="Times New Roman"/>
                <a:ea typeface="Times New Roman"/>
                <a:cs typeface="Times New Roman"/>
                <a:sym typeface="Times New Roman"/>
              </a:rPr>
              <a:t>The Impact of Loneliness and Social Isolation on Older Adults’ Mental Health</a:t>
            </a:r>
            <a:endParaRPr sz="2000" dirty="0">
              <a:latin typeface="Times New Roman"/>
              <a:ea typeface="Times New Roman"/>
              <a:cs typeface="Times New Roman"/>
              <a:sym typeface="Times New Roman"/>
            </a:endParaRPr>
          </a:p>
        </p:txBody>
      </p:sp>
      <p:pic>
        <p:nvPicPr>
          <p:cNvPr id="64" name="Google Shape;64;p2"/>
          <p:cNvPicPr preferRelativeResize="0"/>
          <p:nvPr/>
        </p:nvPicPr>
        <p:blipFill rotWithShape="1">
          <a:blip r:embed="rId3">
            <a:alphaModFix/>
          </a:blip>
          <a:srcRect/>
          <a:stretch/>
        </p:blipFill>
        <p:spPr>
          <a:xfrm>
            <a:off x="4397450" y="0"/>
            <a:ext cx="4746552" cy="5143500"/>
          </a:xfrm>
          <a:prstGeom prst="rect">
            <a:avLst/>
          </a:prstGeom>
          <a:noFill/>
          <a:ln>
            <a:noFill/>
          </a:ln>
        </p:spPr>
      </p:pic>
      <p:sp>
        <p:nvSpPr>
          <p:cNvPr id="67" name="Google Shape;67;p2"/>
          <p:cNvSpPr txBox="1"/>
          <p:nvPr/>
        </p:nvSpPr>
        <p:spPr>
          <a:xfrm>
            <a:off x="375975" y="2216257"/>
            <a:ext cx="3714900" cy="1046135"/>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lang="en" sz="1800" b="0" i="0" u="none" strike="noStrike" cap="none" dirty="0">
              <a:solidFill>
                <a:schemeClr val="dk2"/>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IN" dirty="0">
                <a:solidFill>
                  <a:schemeClr val="dk2"/>
                </a:solidFill>
                <a:latin typeface="Arial"/>
                <a:ea typeface="Arial"/>
                <a:cs typeface="Arial"/>
                <a:sym typeface="Arial"/>
              </a:rPr>
              <a:t>S</a:t>
            </a:r>
            <a:r>
              <a:rPr lang="en" dirty="0">
                <a:solidFill>
                  <a:schemeClr val="dk2"/>
                </a:solidFill>
                <a:latin typeface="Arial"/>
                <a:ea typeface="Arial"/>
                <a:cs typeface="Arial"/>
                <a:sym typeface="Arial"/>
              </a:rPr>
              <a:t>tudent </a:t>
            </a:r>
            <a:r>
              <a:rPr lang="en" sz="1800" b="0" i="0" u="none" strike="noStrike" cap="none" dirty="0">
                <a:solidFill>
                  <a:schemeClr val="dk2"/>
                </a:solidFill>
                <a:latin typeface="Arial"/>
                <a:ea typeface="Arial"/>
                <a:cs typeface="Arial"/>
                <a:sym typeface="Arial"/>
              </a:rPr>
              <a:t>Name</a:t>
            </a:r>
            <a:r>
              <a:rPr lang="en" dirty="0">
                <a:solidFill>
                  <a:schemeClr val="dk2"/>
                </a:solidFill>
                <a:latin typeface="Arial"/>
                <a:ea typeface="Arial"/>
                <a:cs typeface="Arial"/>
                <a:sym typeface="Arial"/>
              </a:rPr>
              <a:t>: Pati Asha</a:t>
            </a:r>
            <a:r>
              <a:rPr lang="en" sz="1800" b="0" i="0" u="none" strike="noStrike" cap="none" dirty="0">
                <a:solidFill>
                  <a:schemeClr val="dk2"/>
                </a:solidFill>
                <a:latin typeface="Arial"/>
                <a:ea typeface="Arial"/>
                <a:cs typeface="Arial"/>
                <a:sym typeface="Arial"/>
              </a:rPr>
              <a:t> </a:t>
            </a:r>
            <a:endParaRPr sz="1800" b="0" i="0" u="none" strike="noStrike" cap="none" dirty="0">
              <a:solidFill>
                <a:schemeClr val="dk2"/>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IN" dirty="0">
                <a:solidFill>
                  <a:schemeClr val="dk2"/>
                </a:solidFill>
                <a:latin typeface="Arial"/>
                <a:ea typeface="Arial"/>
                <a:cs typeface="Arial"/>
                <a:sym typeface="Arial"/>
              </a:rPr>
              <a:t>S</a:t>
            </a:r>
            <a:r>
              <a:rPr lang="en" dirty="0">
                <a:solidFill>
                  <a:schemeClr val="dk2"/>
                </a:solidFill>
                <a:latin typeface="Arial"/>
                <a:ea typeface="Arial"/>
                <a:cs typeface="Arial"/>
                <a:sym typeface="Arial"/>
              </a:rPr>
              <a:t>tudent Id:2513192</a:t>
            </a:r>
            <a:endParaRPr sz="1800" b="0" i="0" u="none" strike="noStrike" cap="none" dirty="0">
              <a:solidFill>
                <a:schemeClr val="dk2"/>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3"/>
          <p:cNvSpPr txBox="1">
            <a:spLocks noGrp="1"/>
          </p:cNvSpPr>
          <p:nvPr>
            <p:ph type="title"/>
          </p:nvPr>
        </p:nvSpPr>
        <p:spPr>
          <a:xfrm>
            <a:off x="163125" y="1349975"/>
            <a:ext cx="3516000" cy="6078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sz="2500" dirty="0">
                <a:latin typeface="Times New Roman"/>
                <a:ea typeface="Times New Roman"/>
                <a:cs typeface="Times New Roman"/>
                <a:sym typeface="Times New Roman"/>
              </a:rPr>
              <a:t>TABLE OF CONTENTS</a:t>
            </a:r>
            <a:endParaRPr sz="2500" dirty="0">
              <a:latin typeface="Times New Roman"/>
              <a:ea typeface="Times New Roman"/>
              <a:cs typeface="Times New Roman"/>
              <a:sym typeface="Times New Roman"/>
            </a:endParaRPr>
          </a:p>
        </p:txBody>
      </p:sp>
      <p:sp>
        <p:nvSpPr>
          <p:cNvPr id="73" name="Google Shape;73;p3"/>
          <p:cNvSpPr txBox="1"/>
          <p:nvPr/>
        </p:nvSpPr>
        <p:spPr>
          <a:xfrm>
            <a:off x="300800" y="2128075"/>
            <a:ext cx="3000000" cy="14160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 sz="1600" b="0" i="0" u="none" strike="noStrike" cap="none">
                <a:solidFill>
                  <a:srgbClr val="000000"/>
                </a:solidFill>
                <a:latin typeface="Times New Roman"/>
                <a:ea typeface="Times New Roman"/>
                <a:cs typeface="Times New Roman"/>
                <a:sym typeface="Times New Roman"/>
              </a:rPr>
              <a:t>➢Prevalence</a:t>
            </a:r>
            <a:endParaRPr sz="1600" b="0"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r>
              <a:rPr lang="en" sz="1600" b="0" i="0" u="none" strike="noStrike" cap="none">
                <a:solidFill>
                  <a:srgbClr val="000000"/>
                </a:solidFill>
                <a:latin typeface="Times New Roman"/>
                <a:ea typeface="Times New Roman"/>
                <a:cs typeface="Times New Roman"/>
                <a:sym typeface="Times New Roman"/>
              </a:rPr>
              <a:t>➢Rationale</a:t>
            </a:r>
            <a:endParaRPr sz="1600" b="0"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r>
              <a:rPr lang="en" sz="1600" b="0" i="0" u="none" strike="noStrike" cap="none">
                <a:solidFill>
                  <a:srgbClr val="000000"/>
                </a:solidFill>
                <a:latin typeface="Times New Roman"/>
                <a:ea typeface="Times New Roman"/>
                <a:cs typeface="Times New Roman"/>
                <a:sym typeface="Times New Roman"/>
              </a:rPr>
              <a:t>➢Research Question &amp; Aims</a:t>
            </a:r>
            <a:endParaRPr sz="1600" b="0"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r>
              <a:rPr lang="en" sz="1600" b="0" i="0" u="none" strike="noStrike" cap="none">
                <a:solidFill>
                  <a:srgbClr val="000000"/>
                </a:solidFill>
                <a:latin typeface="Times New Roman"/>
                <a:ea typeface="Times New Roman"/>
                <a:cs typeface="Times New Roman"/>
                <a:sym typeface="Times New Roman"/>
              </a:rPr>
              <a:t>➢Research Impact</a:t>
            </a:r>
            <a:endParaRPr sz="1600" b="0"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r>
              <a:rPr lang="en" sz="1600" b="0" i="0" u="none" strike="noStrike" cap="none">
                <a:solidFill>
                  <a:srgbClr val="000000"/>
                </a:solidFill>
                <a:latin typeface="Times New Roman"/>
                <a:ea typeface="Times New Roman"/>
                <a:cs typeface="Times New Roman"/>
                <a:sym typeface="Times New Roman"/>
              </a:rPr>
              <a:t>➢References</a:t>
            </a:r>
            <a:endParaRPr sz="16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4"/>
          <p:cNvSpPr txBox="1">
            <a:spLocks noGrp="1"/>
          </p:cNvSpPr>
          <p:nvPr>
            <p:ph type="title"/>
          </p:nvPr>
        </p:nvSpPr>
        <p:spPr>
          <a:xfrm>
            <a:off x="318125" y="226800"/>
            <a:ext cx="3148500" cy="497400"/>
          </a:xfrm>
          <a:prstGeom prst="rect">
            <a:avLst/>
          </a:prstGeom>
          <a:noFill/>
          <a:ln>
            <a:noFill/>
          </a:ln>
        </p:spPr>
        <p:txBody>
          <a:bodyPr spcFirstLastPara="1" wrap="square" lIns="91425" tIns="91425" rIns="91425" bIns="91425" anchor="b" anchorCtr="0">
            <a:normAutofit fontScale="90000"/>
          </a:bodyPr>
          <a:lstStyle/>
          <a:p>
            <a:pPr marL="0" lvl="0" indent="0" algn="ctr" rtl="0">
              <a:lnSpc>
                <a:spcPct val="100000"/>
              </a:lnSpc>
              <a:spcBef>
                <a:spcPts val="0"/>
              </a:spcBef>
              <a:spcAft>
                <a:spcPts val="0"/>
              </a:spcAft>
              <a:buSzPct val="186666"/>
              <a:buNone/>
            </a:pPr>
            <a:r>
              <a:rPr lang="en" sz="2500">
                <a:latin typeface="Times New Roman"/>
                <a:ea typeface="Times New Roman"/>
                <a:cs typeface="Times New Roman"/>
                <a:sym typeface="Times New Roman"/>
              </a:rPr>
              <a:t>Prevalence</a:t>
            </a:r>
            <a:endParaRPr sz="2500">
              <a:latin typeface="Times New Roman"/>
              <a:ea typeface="Times New Roman"/>
              <a:cs typeface="Times New Roman"/>
              <a:sym typeface="Times New Roman"/>
            </a:endParaRPr>
          </a:p>
        </p:txBody>
      </p:sp>
      <p:sp>
        <p:nvSpPr>
          <p:cNvPr id="82" name="Google Shape;82;p4"/>
          <p:cNvSpPr txBox="1">
            <a:spLocks noGrp="1"/>
          </p:cNvSpPr>
          <p:nvPr>
            <p:ph type="subTitle" idx="1"/>
          </p:nvPr>
        </p:nvSpPr>
        <p:spPr>
          <a:xfrm>
            <a:off x="120325" y="666825"/>
            <a:ext cx="4361400" cy="4416600"/>
          </a:xfrm>
          <a:prstGeom prst="rect">
            <a:avLst/>
          </a:prstGeom>
          <a:noFill/>
          <a:ln>
            <a:noFill/>
          </a:ln>
        </p:spPr>
        <p:txBody>
          <a:bodyPr spcFirstLastPara="1" wrap="square" lIns="91425" tIns="91425" rIns="91425" bIns="91425" anchor="t" anchorCtr="0">
            <a:normAutofit lnSpcReduction="10000"/>
          </a:bodyPr>
          <a:lstStyle/>
          <a:p>
            <a:pPr marL="457200" lvl="0" indent="-304800" algn="l"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Social isolation and loneliness are becoming prominent issues that have been identified as significant public health issues for older adults in community care contexts. (Lee et al. 2021)</a:t>
            </a:r>
            <a:endParaRPr sz="1200" dirty="0">
              <a:solidFill>
                <a:srgbClr val="000000"/>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A large percentage of the aged have lesssocial contacty with them as a result of bereavement, retirement, disability, chronic illness, and living.</a:t>
            </a:r>
            <a:endParaRPr sz="1200" dirty="0">
              <a:solidFill>
                <a:srgbClr val="000000"/>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Chronic loneliness is closely linked with mental health issues, such as depression, anxiety, emotional distress, and poor psychological well-being.</a:t>
            </a:r>
            <a:endParaRPr sz="1200" dirty="0">
              <a:solidFill>
                <a:srgbClr val="000000"/>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The evidence available in the community demonstrates that loneliness has been commonly underreported.</a:t>
            </a:r>
            <a:endParaRPr sz="1200" dirty="0">
              <a:solidFill>
                <a:srgbClr val="000000"/>
              </a:solidFill>
              <a:latin typeface="Times New Roman"/>
              <a:ea typeface="Times New Roman"/>
              <a:cs typeface="Times New Roman"/>
              <a:sym typeface="Times New Roman"/>
            </a:endParaRPr>
          </a:p>
        </p:txBody>
      </p:sp>
      <p:pic>
        <p:nvPicPr>
          <p:cNvPr id="83" name="Google Shape;83;p4"/>
          <p:cNvPicPr preferRelativeResize="0"/>
          <p:nvPr/>
        </p:nvPicPr>
        <p:blipFill rotWithShape="1">
          <a:blip r:embed="rId3">
            <a:alphaModFix/>
          </a:blip>
          <a:srcRect/>
          <a:stretch/>
        </p:blipFill>
        <p:spPr>
          <a:xfrm>
            <a:off x="4572000" y="0"/>
            <a:ext cx="4572000" cy="5143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5"/>
          <p:cNvSpPr txBox="1">
            <a:spLocks noGrp="1"/>
          </p:cNvSpPr>
          <p:nvPr>
            <p:ph type="title"/>
          </p:nvPr>
        </p:nvSpPr>
        <p:spPr>
          <a:xfrm>
            <a:off x="184500" y="406075"/>
            <a:ext cx="2522700" cy="577200"/>
          </a:xfrm>
          <a:prstGeom prst="rect">
            <a:avLst/>
          </a:prstGeom>
          <a:noFill/>
          <a:ln>
            <a:noFill/>
          </a:ln>
        </p:spPr>
        <p:txBody>
          <a:bodyPr spcFirstLastPara="1" wrap="square" lIns="91425" tIns="91425" rIns="91425" bIns="91425" anchor="ctr" anchorCtr="0">
            <a:normAutofit/>
          </a:bodyPr>
          <a:lstStyle/>
          <a:p>
            <a:pPr marL="0" lvl="0" indent="0" algn="ctr" rtl="0">
              <a:lnSpc>
                <a:spcPct val="100000"/>
              </a:lnSpc>
              <a:spcBef>
                <a:spcPts val="0"/>
              </a:spcBef>
              <a:spcAft>
                <a:spcPts val="0"/>
              </a:spcAft>
              <a:buSzPts val="3600"/>
              <a:buNone/>
            </a:pPr>
            <a:r>
              <a:rPr lang="en" sz="2500" dirty="0">
                <a:latin typeface="Times New Roman"/>
                <a:ea typeface="Times New Roman"/>
                <a:cs typeface="Times New Roman"/>
                <a:sym typeface="Times New Roman"/>
              </a:rPr>
              <a:t>Rationale</a:t>
            </a:r>
            <a:endParaRPr sz="2500" dirty="0">
              <a:latin typeface="Times New Roman"/>
              <a:ea typeface="Times New Roman"/>
              <a:cs typeface="Times New Roman"/>
              <a:sym typeface="Times New Roman"/>
            </a:endParaRPr>
          </a:p>
        </p:txBody>
      </p:sp>
      <p:sp>
        <p:nvSpPr>
          <p:cNvPr id="92" name="Google Shape;92;p5"/>
          <p:cNvSpPr txBox="1"/>
          <p:nvPr/>
        </p:nvSpPr>
        <p:spPr>
          <a:xfrm>
            <a:off x="353425" y="1233250"/>
            <a:ext cx="6376800" cy="1754700"/>
          </a:xfrm>
          <a:prstGeom prst="rect">
            <a:avLst/>
          </a:prstGeom>
          <a:noFill/>
          <a:ln>
            <a:noFill/>
          </a:ln>
        </p:spPr>
        <p:txBody>
          <a:bodyPr spcFirstLastPara="1" wrap="square" lIns="91425" tIns="91425" rIns="91425" bIns="91425" anchor="t" anchorCtr="0">
            <a:spAutoFit/>
          </a:bodyPr>
          <a:lstStyle/>
          <a:p>
            <a:pPr marL="457200" marR="0" lvl="0" indent="-304800" algn="l" rtl="0">
              <a:lnSpc>
                <a:spcPct val="150000"/>
              </a:lnSpc>
              <a:spcBef>
                <a:spcPts val="0"/>
              </a:spcBef>
              <a:spcAft>
                <a:spcPts val="0"/>
              </a:spcAft>
              <a:buClr>
                <a:srgbClr val="000000"/>
              </a:buClr>
              <a:buSzPts val="1200"/>
              <a:buFont typeface="Times New Roman"/>
              <a:buChar char="➢"/>
            </a:pPr>
            <a:r>
              <a:rPr lang="en" sz="1200" dirty="0">
                <a:latin typeface="Times New Roman"/>
                <a:ea typeface="Times New Roman"/>
                <a:cs typeface="Times New Roman"/>
                <a:sym typeface="Times New Roman"/>
              </a:rPr>
              <a:t>The critical focus on loneliness is needed since mental issues among older adults are often undervalued in population and social health policies. (Tragantzopoulou &amp; Giannouli, 2021)</a:t>
            </a:r>
            <a:endParaRPr sz="1200" dirty="0">
              <a:latin typeface="Times New Roman"/>
              <a:ea typeface="Times New Roman"/>
              <a:cs typeface="Times New Roman"/>
              <a:sym typeface="Times New Roman"/>
            </a:endParaRPr>
          </a:p>
          <a:p>
            <a:pPr marL="457200" marR="0" lvl="0" indent="-304800" algn="l" rtl="0">
              <a:lnSpc>
                <a:spcPct val="150000"/>
              </a:lnSpc>
              <a:spcBef>
                <a:spcPts val="0"/>
              </a:spcBef>
              <a:spcAft>
                <a:spcPts val="0"/>
              </a:spcAft>
              <a:buClr>
                <a:srgbClr val="000000"/>
              </a:buClr>
              <a:buSzPts val="1200"/>
              <a:buFont typeface="Times New Roman"/>
              <a:buChar char="➢"/>
            </a:pPr>
            <a:r>
              <a:rPr lang="en" sz="1200" dirty="0">
                <a:latin typeface="Times New Roman"/>
                <a:ea typeface="Times New Roman"/>
                <a:cs typeface="Times New Roman"/>
                <a:sym typeface="Times New Roman"/>
              </a:rPr>
              <a:t>The elderly are highly at risk of several issues, such as diminished mobility, chronic illness, loss of autonomy, and diminishing social circles.</a:t>
            </a:r>
            <a:endParaRPr sz="1200" dirty="0">
              <a:latin typeface="Times New Roman"/>
              <a:ea typeface="Times New Roman"/>
              <a:cs typeface="Times New Roman"/>
              <a:sym typeface="Times New Roman"/>
            </a:endParaRPr>
          </a:p>
          <a:p>
            <a:pPr marL="457200" marR="0" lvl="0" indent="-304800" algn="l" rtl="0">
              <a:lnSpc>
                <a:spcPct val="150000"/>
              </a:lnSpc>
              <a:spcBef>
                <a:spcPts val="0"/>
              </a:spcBef>
              <a:spcAft>
                <a:spcPts val="0"/>
              </a:spcAft>
              <a:buClr>
                <a:srgbClr val="000000"/>
              </a:buClr>
              <a:buSzPts val="1200"/>
              <a:buFont typeface="Times New Roman"/>
              <a:buChar char="➢"/>
            </a:pPr>
            <a:r>
              <a:rPr lang="en" sz="1200" dirty="0">
                <a:latin typeface="Times New Roman"/>
                <a:ea typeface="Times New Roman"/>
                <a:cs typeface="Times New Roman"/>
                <a:sym typeface="Times New Roman"/>
              </a:rPr>
              <a:t>Loneliness is a cause of depression, anxiety, low self-esteem, and emotional suffering, and this can increase susceptibility to physical health problems.</a:t>
            </a:r>
            <a:endParaRPr sz="1200" dirty="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8"/>
        <p:cNvGrpSpPr/>
        <p:nvPr/>
      </p:nvGrpSpPr>
      <p:grpSpPr>
        <a:xfrm>
          <a:off x="0" y="0"/>
          <a:ext cx="0" cy="0"/>
          <a:chOff x="0" y="0"/>
          <a:chExt cx="0" cy="0"/>
        </a:xfrm>
      </p:grpSpPr>
      <p:sp>
        <p:nvSpPr>
          <p:cNvPr id="99" name="Google Shape;99;p6"/>
          <p:cNvSpPr txBox="1">
            <a:spLocks noGrp="1"/>
          </p:cNvSpPr>
          <p:nvPr>
            <p:ph type="title" idx="4294967295"/>
          </p:nvPr>
        </p:nvSpPr>
        <p:spPr>
          <a:xfrm>
            <a:off x="0" y="180975"/>
            <a:ext cx="3148013" cy="498475"/>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24444"/>
              <a:buNone/>
            </a:pPr>
            <a:r>
              <a:rPr lang="en" sz="2500">
                <a:solidFill>
                  <a:schemeClr val="lt1"/>
                </a:solidFill>
                <a:latin typeface="Times New Roman"/>
                <a:ea typeface="Times New Roman"/>
                <a:cs typeface="Times New Roman"/>
                <a:sym typeface="Times New Roman"/>
              </a:rPr>
              <a:t>Research Question</a:t>
            </a:r>
            <a:endParaRPr sz="2500">
              <a:solidFill>
                <a:schemeClr val="lt1"/>
              </a:solidFill>
              <a:latin typeface="Times New Roman"/>
              <a:ea typeface="Times New Roman"/>
              <a:cs typeface="Times New Roman"/>
              <a:sym typeface="Times New Roman"/>
            </a:endParaRPr>
          </a:p>
        </p:txBody>
      </p:sp>
      <p:sp>
        <p:nvSpPr>
          <p:cNvPr id="100" name="Google Shape;100;p6"/>
          <p:cNvSpPr txBox="1">
            <a:spLocks noGrp="1"/>
          </p:cNvSpPr>
          <p:nvPr>
            <p:ph type="subTitle" idx="4294967295"/>
          </p:nvPr>
        </p:nvSpPr>
        <p:spPr>
          <a:xfrm>
            <a:off x="0" y="1130300"/>
            <a:ext cx="7862888" cy="3033713"/>
          </a:xfrm>
          <a:prstGeom prst="rect">
            <a:avLst/>
          </a:prstGeom>
          <a:noFill/>
          <a:ln>
            <a:noFill/>
          </a:ln>
        </p:spPr>
        <p:txBody>
          <a:bodyPr spcFirstLastPara="1" wrap="square" lIns="91425" tIns="91425" rIns="91425" bIns="91425" anchor="t" anchorCtr="0">
            <a:normAutofit/>
          </a:bodyPr>
          <a:lstStyle/>
          <a:p>
            <a:pPr marL="457200" marR="0" lvl="0" indent="-304800" algn="l" rtl="0">
              <a:lnSpc>
                <a:spcPct val="15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What is the effect of loneliness on depression, anxiety and poor psychological well-being of older adults in UK community care environments?</a:t>
            </a:r>
            <a:endParaRPr sz="1200">
              <a:solidFill>
                <a:schemeClr val="lt1"/>
              </a:solidFill>
              <a:latin typeface="Times New Roman"/>
              <a:ea typeface="Times New Roman"/>
              <a:cs typeface="Times New Roman"/>
              <a:sym typeface="Times New Roman"/>
            </a:endParaRPr>
          </a:p>
          <a:p>
            <a:pPr marL="457200" marR="0" lvl="0" indent="-304800" algn="l" rtl="0">
              <a:lnSpc>
                <a:spcPct val="15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How does social isolation lead to emotional competitive pressure and deterioration of mental health later in life in the context of community-based care?</a:t>
            </a:r>
            <a:endParaRPr sz="1200">
              <a:solidFill>
                <a:schemeClr val="lt1"/>
              </a:solidFill>
              <a:latin typeface="Times New Roman"/>
              <a:ea typeface="Times New Roman"/>
              <a:cs typeface="Times New Roman"/>
              <a:sym typeface="Times New Roman"/>
            </a:endParaRPr>
          </a:p>
          <a:p>
            <a:pPr marL="457200" marR="0" lvl="0" indent="-304800" algn="l" rtl="0">
              <a:lnSpc>
                <a:spcPct val="15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Which factors of social, demographic, and healthcare-related aspects lead to an increased risk of loneliness in older adults supported by the community?</a:t>
            </a:r>
            <a:endParaRPr sz="1200">
              <a:solidFill>
                <a:schemeClr val="lt1"/>
              </a:solidFill>
              <a:latin typeface="Times New Roman"/>
              <a:ea typeface="Times New Roman"/>
              <a:cs typeface="Times New Roman"/>
              <a:sym typeface="Times New Roman"/>
            </a:endParaRPr>
          </a:p>
          <a:p>
            <a:pPr marL="457200" marR="0" lvl="0" indent="-304800" algn="l" rtl="0">
              <a:lnSpc>
                <a:spcPct val="150000"/>
              </a:lnSpc>
              <a:spcBef>
                <a:spcPts val="0"/>
              </a:spcBef>
              <a:spcAft>
                <a:spcPts val="0"/>
              </a:spcAft>
              <a:buClr>
                <a:schemeClr val="lt1"/>
              </a:buClr>
              <a:buSzPts val="1200"/>
              <a:buFont typeface="Times New Roman"/>
              <a:buChar char="➢"/>
            </a:pPr>
            <a:r>
              <a:rPr lang="en" sz="1200">
                <a:solidFill>
                  <a:schemeClr val="lt1"/>
                </a:solidFill>
                <a:latin typeface="Times New Roman"/>
                <a:ea typeface="Times New Roman"/>
                <a:cs typeface="Times New Roman"/>
                <a:sym typeface="Times New Roman"/>
              </a:rPr>
              <a:t>What can be done to enhance community care interventions and achieve better outcomes in the form of loneliness-related mental health risks and wellbeing outcomes among older populations?</a:t>
            </a:r>
            <a:endParaRPr sz="1200">
              <a:solidFill>
                <a:schemeClr val="lt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6"/>
        <p:cNvGrpSpPr/>
        <p:nvPr/>
      </p:nvGrpSpPr>
      <p:grpSpPr>
        <a:xfrm>
          <a:off x="0" y="0"/>
          <a:ext cx="0" cy="0"/>
          <a:chOff x="0" y="0"/>
          <a:chExt cx="0" cy="0"/>
        </a:xfrm>
      </p:grpSpPr>
      <p:sp>
        <p:nvSpPr>
          <p:cNvPr id="107" name="Google Shape;107;p7"/>
          <p:cNvSpPr txBox="1">
            <a:spLocks noGrp="1"/>
          </p:cNvSpPr>
          <p:nvPr>
            <p:ph type="title" idx="4294967295"/>
          </p:nvPr>
        </p:nvSpPr>
        <p:spPr>
          <a:xfrm>
            <a:off x="0" y="180975"/>
            <a:ext cx="4095750" cy="498475"/>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24444"/>
              <a:buNone/>
            </a:pPr>
            <a:r>
              <a:rPr lang="en" sz="2500">
                <a:solidFill>
                  <a:schemeClr val="lt1"/>
                </a:solidFill>
                <a:latin typeface="Times New Roman"/>
                <a:ea typeface="Times New Roman"/>
                <a:cs typeface="Times New Roman"/>
                <a:sym typeface="Times New Roman"/>
              </a:rPr>
              <a:t>Research Aim &amp; Objectives</a:t>
            </a:r>
            <a:endParaRPr sz="2500">
              <a:solidFill>
                <a:schemeClr val="lt1"/>
              </a:solidFill>
              <a:latin typeface="Times New Roman"/>
              <a:ea typeface="Times New Roman"/>
              <a:cs typeface="Times New Roman"/>
              <a:sym typeface="Times New Roman"/>
            </a:endParaRPr>
          </a:p>
        </p:txBody>
      </p:sp>
      <p:sp>
        <p:nvSpPr>
          <p:cNvPr id="108" name="Google Shape;108;p7"/>
          <p:cNvSpPr txBox="1">
            <a:spLocks noGrp="1"/>
          </p:cNvSpPr>
          <p:nvPr>
            <p:ph type="subTitle" idx="4294967295"/>
          </p:nvPr>
        </p:nvSpPr>
        <p:spPr>
          <a:xfrm>
            <a:off x="0" y="1871663"/>
            <a:ext cx="7472363" cy="201295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200"/>
              </a:spcBef>
              <a:spcAft>
                <a:spcPts val="0"/>
              </a:spcAft>
              <a:buClr>
                <a:schemeClr val="dk2"/>
              </a:buClr>
              <a:buSzPts val="852"/>
              <a:buFont typeface="Arial"/>
              <a:buNone/>
            </a:pPr>
            <a:r>
              <a:rPr lang="en" sz="1430" b="0" i="0" u="none" strike="noStrike" cap="none">
                <a:solidFill>
                  <a:schemeClr val="lt1"/>
                </a:solidFill>
                <a:latin typeface="Times New Roman"/>
                <a:ea typeface="Times New Roman"/>
                <a:cs typeface="Times New Roman"/>
                <a:sym typeface="Times New Roman"/>
              </a:rPr>
              <a:t>Objectives</a:t>
            </a:r>
            <a:endParaRPr sz="1430" b="0" i="0" u="none" strike="noStrike" cap="none">
              <a:solidFill>
                <a:schemeClr val="lt1"/>
              </a:solidFill>
              <a:latin typeface="Times New Roman"/>
              <a:ea typeface="Times New Roman"/>
              <a:cs typeface="Times New Roman"/>
              <a:sym typeface="Times New Roman"/>
            </a:endParaRPr>
          </a:p>
          <a:p>
            <a:pPr marL="457200" marR="0" lvl="0" indent="-319405" algn="l" rtl="0">
              <a:lnSpc>
                <a:spcPct val="150000"/>
              </a:lnSpc>
              <a:spcBef>
                <a:spcPts val="0"/>
              </a:spcBef>
              <a:spcAft>
                <a:spcPts val="0"/>
              </a:spcAft>
              <a:buClr>
                <a:schemeClr val="lt1"/>
              </a:buClr>
              <a:buSzPts val="1430"/>
              <a:buFont typeface="Times New Roman"/>
              <a:buAutoNum type="arabicPeriod"/>
            </a:pPr>
            <a:r>
              <a:rPr lang="en" sz="1430">
                <a:solidFill>
                  <a:schemeClr val="lt1"/>
                </a:solidFill>
                <a:latin typeface="Times New Roman"/>
                <a:ea typeface="Times New Roman"/>
                <a:cs typeface="Times New Roman"/>
                <a:sym typeface="Times New Roman"/>
              </a:rPr>
              <a:t>To identify the link between loneliness, social isolation, and prevalent mental health effects, including depression and anxiety, in the elderly.</a:t>
            </a:r>
            <a:endParaRPr sz="1430">
              <a:solidFill>
                <a:schemeClr val="lt1"/>
              </a:solidFill>
              <a:latin typeface="Times New Roman"/>
              <a:ea typeface="Times New Roman"/>
              <a:cs typeface="Times New Roman"/>
              <a:sym typeface="Times New Roman"/>
            </a:endParaRPr>
          </a:p>
          <a:p>
            <a:pPr marL="457200" marR="0" lvl="0" indent="-319405" algn="l" rtl="0">
              <a:lnSpc>
                <a:spcPct val="150000"/>
              </a:lnSpc>
              <a:spcBef>
                <a:spcPts val="0"/>
              </a:spcBef>
              <a:spcAft>
                <a:spcPts val="0"/>
              </a:spcAft>
              <a:buClr>
                <a:schemeClr val="lt1"/>
              </a:buClr>
              <a:buSzPts val="1430"/>
              <a:buFont typeface="Times New Roman"/>
              <a:buAutoNum type="arabicPeriod"/>
            </a:pPr>
            <a:r>
              <a:rPr lang="en" sz="1430">
                <a:solidFill>
                  <a:schemeClr val="lt1"/>
                </a:solidFill>
                <a:latin typeface="Times New Roman"/>
                <a:ea typeface="Times New Roman"/>
                <a:cs typeface="Times New Roman"/>
                <a:sym typeface="Times New Roman"/>
              </a:rPr>
              <a:t>To determine major social, demographic, and healthcare-related factors that lead to the growth of isolation and emotional distress at later stages of life.</a:t>
            </a:r>
            <a:endParaRPr sz="1430">
              <a:solidFill>
                <a:schemeClr val="lt1"/>
              </a:solidFill>
              <a:latin typeface="Times New Roman"/>
              <a:ea typeface="Times New Roman"/>
              <a:cs typeface="Times New Roman"/>
              <a:sym typeface="Times New Roman"/>
            </a:endParaRPr>
          </a:p>
          <a:p>
            <a:pPr marL="457200" marR="0" lvl="0" indent="-319405" algn="l" rtl="0">
              <a:lnSpc>
                <a:spcPct val="150000"/>
              </a:lnSpc>
              <a:spcBef>
                <a:spcPts val="0"/>
              </a:spcBef>
              <a:spcAft>
                <a:spcPts val="0"/>
              </a:spcAft>
              <a:buClr>
                <a:schemeClr val="lt1"/>
              </a:buClr>
              <a:buSzPts val="1430"/>
              <a:buFont typeface="Times New Roman"/>
              <a:buAutoNum type="arabicPeriod"/>
            </a:pPr>
            <a:r>
              <a:rPr lang="en" sz="1430">
                <a:solidFill>
                  <a:schemeClr val="lt1"/>
                </a:solidFill>
                <a:latin typeface="Times New Roman"/>
                <a:ea typeface="Times New Roman"/>
                <a:cs typeface="Times New Roman"/>
                <a:sym typeface="Times New Roman"/>
              </a:rPr>
              <a:t>To assess the current situation regarding the use of community care services to identify and address loneliness-related mental health needs among older populations.</a:t>
            </a:r>
            <a:endParaRPr sz="1430">
              <a:solidFill>
                <a:schemeClr val="lt1"/>
              </a:solidFill>
              <a:latin typeface="Times New Roman"/>
              <a:ea typeface="Times New Roman"/>
              <a:cs typeface="Times New Roman"/>
              <a:sym typeface="Times New Roman"/>
            </a:endParaRPr>
          </a:p>
        </p:txBody>
      </p:sp>
      <p:sp>
        <p:nvSpPr>
          <p:cNvPr id="109" name="Google Shape;109;p7"/>
          <p:cNvSpPr txBox="1">
            <a:spLocks noGrp="1"/>
          </p:cNvSpPr>
          <p:nvPr>
            <p:ph type="subTitle" idx="4294967295"/>
          </p:nvPr>
        </p:nvSpPr>
        <p:spPr>
          <a:xfrm>
            <a:off x="0" y="784225"/>
            <a:ext cx="7862888" cy="1509713"/>
          </a:xfrm>
          <a:prstGeom prst="rect">
            <a:avLst/>
          </a:prstGeom>
          <a:noFill/>
          <a:ln>
            <a:noFill/>
          </a:ln>
        </p:spPr>
        <p:txBody>
          <a:bodyPr spcFirstLastPara="1" wrap="square" lIns="91425" tIns="91425" rIns="91425" bIns="91425" anchor="t" anchorCtr="0">
            <a:normAutofit fontScale="92500"/>
          </a:bodyPr>
          <a:lstStyle/>
          <a:p>
            <a:pPr marL="0" marR="0" lvl="0" indent="0" algn="l" rtl="0">
              <a:lnSpc>
                <a:spcPct val="150000"/>
              </a:lnSpc>
              <a:spcBef>
                <a:spcPts val="1200"/>
              </a:spcBef>
              <a:spcAft>
                <a:spcPts val="1200"/>
              </a:spcAft>
              <a:buClr>
                <a:schemeClr val="dk2"/>
              </a:buClr>
              <a:buSzPts val="1800"/>
              <a:buFont typeface="Arial"/>
              <a:buNone/>
            </a:pPr>
            <a:r>
              <a:rPr lang="en" sz="1200">
                <a:solidFill>
                  <a:schemeClr val="lt1"/>
                </a:solidFill>
                <a:latin typeface="Times New Roman"/>
                <a:ea typeface="Times New Roman"/>
                <a:cs typeface="Times New Roman"/>
                <a:sym typeface="Times New Roman"/>
              </a:rPr>
              <a:t>The purpose of the intended research is to investigate the impact of loneliness and social isolation on the mental well-being and psychological health of older people subjected to community-based care in the UK, with the intent of understanding the emotional and social factors relevant.</a:t>
            </a:r>
            <a:endParaRPr sz="1200" b="0" i="0" u="none" strike="noStrike" cap="none">
              <a:solidFill>
                <a:schemeClr val="lt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8"/>
          <p:cNvSpPr txBox="1">
            <a:spLocks noGrp="1"/>
          </p:cNvSpPr>
          <p:nvPr>
            <p:ph type="title"/>
          </p:nvPr>
        </p:nvSpPr>
        <p:spPr>
          <a:xfrm>
            <a:off x="416974" y="337525"/>
            <a:ext cx="4410825" cy="7557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ts val="2400"/>
              <a:buNone/>
            </a:pPr>
            <a:r>
              <a:rPr lang="en-US" sz="2500" dirty="0">
                <a:latin typeface="Times New Roman"/>
                <a:ea typeface="Times New Roman"/>
                <a:cs typeface="Times New Roman"/>
                <a:sym typeface="Times New Roman"/>
              </a:rPr>
              <a:t>Key Barriers to Addressing Loneliness in Older Adults</a:t>
            </a:r>
            <a:endParaRPr sz="2500" dirty="0">
              <a:latin typeface="Times New Roman"/>
              <a:ea typeface="Times New Roman"/>
              <a:cs typeface="Times New Roman"/>
              <a:sym typeface="Times New Roman"/>
            </a:endParaRPr>
          </a:p>
        </p:txBody>
      </p:sp>
      <p:sp>
        <p:nvSpPr>
          <p:cNvPr id="118" name="Google Shape;118;p8"/>
          <p:cNvSpPr txBox="1">
            <a:spLocks noGrp="1"/>
          </p:cNvSpPr>
          <p:nvPr>
            <p:ph type="body" idx="1"/>
          </p:nvPr>
        </p:nvSpPr>
        <p:spPr>
          <a:xfrm>
            <a:off x="371850" y="1292850"/>
            <a:ext cx="7178100" cy="3103200"/>
          </a:xfrm>
          <a:prstGeom prst="rect">
            <a:avLst/>
          </a:prstGeom>
          <a:noFill/>
          <a:ln>
            <a:noFill/>
          </a:ln>
        </p:spPr>
        <p:txBody>
          <a:bodyPr spcFirstLastPara="1" wrap="square" lIns="91425" tIns="91425" rIns="91425" bIns="91425" anchor="t" anchorCtr="0">
            <a:normAutofit fontScale="92500"/>
          </a:bodyPr>
          <a:lstStyle/>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The stigma of mental health support does not allow many older adults access to the services of psychological or social care, which contributes to more untreated loneliness and emotional challenges (Brandt et al. 2022).</a:t>
            </a:r>
          </a:p>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Inaccessibility to community-based mental health services </a:t>
            </a:r>
            <a:r>
              <a:rPr lang="en-US" dirty="0" err="1">
                <a:solidFill>
                  <a:srgbClr val="000000"/>
                </a:solidFill>
                <a:latin typeface="Times New Roman"/>
                <a:ea typeface="Times New Roman"/>
                <a:cs typeface="Times New Roman"/>
                <a:sym typeface="Times New Roman"/>
              </a:rPr>
              <a:t>minimises</a:t>
            </a:r>
            <a:r>
              <a:rPr lang="en-US" dirty="0">
                <a:solidFill>
                  <a:srgbClr val="000000"/>
                </a:solidFill>
                <a:latin typeface="Times New Roman"/>
                <a:ea typeface="Times New Roman"/>
                <a:cs typeface="Times New Roman"/>
                <a:sym typeface="Times New Roman"/>
              </a:rPr>
              <a:t> the opportunities of detection and intervention among socially isolated populations (older age).</a:t>
            </a:r>
          </a:p>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Physical health deterioration and reduced mobility </a:t>
            </a:r>
            <a:r>
              <a:rPr lang="en-US" dirty="0" err="1">
                <a:solidFill>
                  <a:srgbClr val="000000"/>
                </a:solidFill>
                <a:latin typeface="Times New Roman"/>
                <a:ea typeface="Times New Roman"/>
                <a:cs typeface="Times New Roman"/>
                <a:sym typeface="Times New Roman"/>
              </a:rPr>
              <a:t>minimise</a:t>
            </a:r>
            <a:r>
              <a:rPr lang="en-US" dirty="0">
                <a:solidFill>
                  <a:srgbClr val="000000"/>
                </a:solidFill>
                <a:latin typeface="Times New Roman"/>
                <a:ea typeface="Times New Roman"/>
                <a:cs typeface="Times New Roman"/>
                <a:sym typeface="Times New Roman"/>
              </a:rPr>
              <a:t> engagement in activities in social and community involvement, increasing the risk of isolation.</a:t>
            </a:r>
          </a:p>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The old age population is excluded by the digital divide, which denies them social support networks, telehealth services, and a community connection platform over the internet.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8E57BB8D-76E9-E930-B77F-8E2882D4BBEC}"/>
            </a:ext>
          </a:extLst>
        </p:cNvPr>
        <p:cNvGrpSpPr/>
        <p:nvPr/>
      </p:nvGrpSpPr>
      <p:grpSpPr>
        <a:xfrm>
          <a:off x="0" y="0"/>
          <a:ext cx="0" cy="0"/>
          <a:chOff x="0" y="0"/>
          <a:chExt cx="0" cy="0"/>
        </a:xfrm>
      </p:grpSpPr>
      <p:sp>
        <p:nvSpPr>
          <p:cNvPr id="116" name="Google Shape;116;p8">
            <a:extLst>
              <a:ext uri="{FF2B5EF4-FFF2-40B4-BE49-F238E27FC236}">
                <a16:creationId xmlns:a16="http://schemas.microsoft.com/office/drawing/2014/main" id="{9B1EAD39-80B3-8BCA-C8DD-151B8BEFFDCA}"/>
              </a:ext>
            </a:extLst>
          </p:cNvPr>
          <p:cNvSpPr txBox="1">
            <a:spLocks noGrp="1"/>
          </p:cNvSpPr>
          <p:nvPr>
            <p:ph type="title"/>
          </p:nvPr>
        </p:nvSpPr>
        <p:spPr>
          <a:xfrm>
            <a:off x="490126" y="369600"/>
            <a:ext cx="5252305" cy="7557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ts val="2400"/>
              <a:buNone/>
            </a:pPr>
            <a:r>
              <a:rPr lang="en-US" sz="2500" dirty="0">
                <a:latin typeface="Times New Roman"/>
                <a:ea typeface="Times New Roman"/>
                <a:cs typeface="Times New Roman"/>
                <a:sym typeface="Times New Roman"/>
              </a:rPr>
              <a:t>Research Methodology for Investigating Loneliness and Mental Health</a:t>
            </a:r>
            <a:endParaRPr sz="2500" dirty="0">
              <a:latin typeface="Times New Roman"/>
              <a:ea typeface="Times New Roman"/>
              <a:cs typeface="Times New Roman"/>
              <a:sym typeface="Times New Roman"/>
            </a:endParaRPr>
          </a:p>
        </p:txBody>
      </p:sp>
      <p:sp>
        <p:nvSpPr>
          <p:cNvPr id="118" name="Google Shape;118;p8">
            <a:extLst>
              <a:ext uri="{FF2B5EF4-FFF2-40B4-BE49-F238E27FC236}">
                <a16:creationId xmlns:a16="http://schemas.microsoft.com/office/drawing/2014/main" id="{3E5164F0-BABB-71BE-87CC-051CC0AD67E4}"/>
              </a:ext>
            </a:extLst>
          </p:cNvPr>
          <p:cNvSpPr txBox="1">
            <a:spLocks noGrp="1"/>
          </p:cNvSpPr>
          <p:nvPr>
            <p:ph type="body" idx="1"/>
          </p:nvPr>
        </p:nvSpPr>
        <p:spPr>
          <a:xfrm>
            <a:off x="371850" y="1292850"/>
            <a:ext cx="7178100" cy="3103200"/>
          </a:xfrm>
          <a:prstGeom prst="rect">
            <a:avLst/>
          </a:prstGeom>
          <a:noFill/>
          <a:ln>
            <a:noFill/>
          </a:ln>
        </p:spPr>
        <p:txBody>
          <a:bodyPr spcFirstLastPara="1" wrap="square" lIns="91425" tIns="91425" rIns="91425" bIns="91425" anchor="t" anchorCtr="0">
            <a:normAutofit fontScale="92500"/>
          </a:bodyPr>
          <a:lstStyle/>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The research design will take a qualitative research design in investigating the lived experiences of older adults receiving community care support, regarding the topic of loneliness and social isolation.</a:t>
            </a:r>
          </a:p>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In order to gather the detailed personal experiences connected with emotional well-being, social relationships, and access to services, a semi-structured interview will be employed.</a:t>
            </a:r>
          </a:p>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Recurrent patterns and the major psychosocial factors that foster loneliness and mental health outcomes will be identified by means of thematic analysis.</a:t>
            </a:r>
          </a:p>
          <a:p>
            <a:pPr marL="457200" lvl="0" indent="-304800" algn="l" rtl="0">
              <a:lnSpc>
                <a:spcPct val="150000"/>
              </a:lnSpc>
              <a:spcBef>
                <a:spcPts val="0"/>
              </a:spcBef>
              <a:spcAft>
                <a:spcPts val="0"/>
              </a:spcAft>
              <a:buClr>
                <a:srgbClr val="000000"/>
              </a:buClr>
              <a:buSzPts val="1200"/>
              <a:buFont typeface="Times New Roman"/>
              <a:buChar char="❖"/>
            </a:pPr>
            <a:r>
              <a:rPr lang="en-US" dirty="0">
                <a:solidFill>
                  <a:srgbClr val="000000"/>
                </a:solidFill>
                <a:latin typeface="Times New Roman"/>
                <a:ea typeface="Times New Roman"/>
                <a:cs typeface="Times New Roman"/>
                <a:sym typeface="Times New Roman"/>
              </a:rPr>
              <a:t>Loneliness has demonstrated an impressive ability to predict the presence of depressive symptoms among older adults, and thus, this requires an in-depth qualitative study (Lee et al. 2021).</a:t>
            </a:r>
          </a:p>
        </p:txBody>
      </p:sp>
    </p:spTree>
    <p:extLst>
      <p:ext uri="{BB962C8B-B14F-4D97-AF65-F5344CB8AC3E}">
        <p14:creationId xmlns:p14="http://schemas.microsoft.com/office/powerpoint/2010/main" val="1794810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a:extLst>
            <a:ext uri="{FF2B5EF4-FFF2-40B4-BE49-F238E27FC236}">
              <a16:creationId xmlns:a16="http://schemas.microsoft.com/office/drawing/2014/main" id="{6B589630-A9C9-3012-C52F-8CF807FFE0B1}"/>
            </a:ext>
          </a:extLst>
        </p:cNvPr>
        <p:cNvGrpSpPr/>
        <p:nvPr/>
      </p:nvGrpSpPr>
      <p:grpSpPr>
        <a:xfrm>
          <a:off x="0" y="0"/>
          <a:ext cx="0" cy="0"/>
          <a:chOff x="0" y="0"/>
          <a:chExt cx="0" cy="0"/>
        </a:xfrm>
      </p:grpSpPr>
      <p:sp>
        <p:nvSpPr>
          <p:cNvPr id="116" name="Google Shape;116;p8">
            <a:extLst>
              <a:ext uri="{FF2B5EF4-FFF2-40B4-BE49-F238E27FC236}">
                <a16:creationId xmlns:a16="http://schemas.microsoft.com/office/drawing/2014/main" id="{7CEC6F73-1C5C-9704-A9F4-A1B075B7765C}"/>
              </a:ext>
            </a:extLst>
          </p:cNvPr>
          <p:cNvSpPr txBox="1">
            <a:spLocks noGrp="1"/>
          </p:cNvSpPr>
          <p:nvPr>
            <p:ph type="title"/>
          </p:nvPr>
        </p:nvSpPr>
        <p:spPr>
          <a:xfrm>
            <a:off x="416975" y="337525"/>
            <a:ext cx="2808000" cy="7557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ts val="2400"/>
              <a:buNone/>
            </a:pPr>
            <a:r>
              <a:rPr lang="en" sz="2500">
                <a:latin typeface="Times New Roman"/>
                <a:ea typeface="Times New Roman"/>
                <a:cs typeface="Times New Roman"/>
                <a:sym typeface="Times New Roman"/>
              </a:rPr>
              <a:t>Research Impact</a:t>
            </a:r>
            <a:endParaRPr sz="2500">
              <a:latin typeface="Times New Roman"/>
              <a:ea typeface="Times New Roman"/>
              <a:cs typeface="Times New Roman"/>
              <a:sym typeface="Times New Roman"/>
            </a:endParaRPr>
          </a:p>
        </p:txBody>
      </p:sp>
      <p:sp>
        <p:nvSpPr>
          <p:cNvPr id="118" name="Google Shape;118;p8">
            <a:extLst>
              <a:ext uri="{FF2B5EF4-FFF2-40B4-BE49-F238E27FC236}">
                <a16:creationId xmlns:a16="http://schemas.microsoft.com/office/drawing/2014/main" id="{BA33C3F0-E047-E8B3-3A5B-CD23E43CBC42}"/>
              </a:ext>
            </a:extLst>
          </p:cNvPr>
          <p:cNvSpPr txBox="1">
            <a:spLocks noGrp="1"/>
          </p:cNvSpPr>
          <p:nvPr>
            <p:ph type="body" idx="1"/>
          </p:nvPr>
        </p:nvSpPr>
        <p:spPr>
          <a:xfrm>
            <a:off x="371850" y="1292850"/>
            <a:ext cx="7178100" cy="3103200"/>
          </a:xfrm>
          <a:prstGeom prst="rect">
            <a:avLst/>
          </a:prstGeom>
          <a:noFill/>
          <a:ln>
            <a:noFill/>
          </a:ln>
        </p:spPr>
        <p:txBody>
          <a:bodyPr spcFirstLastPara="1" wrap="square" lIns="91425" tIns="91425" rIns="91425" bIns="91425" anchor="t" anchorCtr="0">
            <a:normAutofit/>
          </a:bodyPr>
          <a:lstStyle/>
          <a:p>
            <a:pPr marL="457200" lvl="0" indent="-304800" algn="l"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suggested study will bring an understanding of the role of loneliness and isolation in causing mental health problems in older adults. (Crowe et al. 2024)</a:t>
            </a:r>
            <a:endParaRPr>
              <a:solidFill>
                <a:srgbClr val="000000"/>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results will help the community care services to understand the requirements of emotional well-being and support aspects of physical health.</a:t>
            </a:r>
            <a:endParaRPr>
              <a:solidFill>
                <a:srgbClr val="000000"/>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rgbClr val="000000"/>
              </a:buClr>
              <a:buSzPts val="1200"/>
              <a:buFont typeface="Times New Roman"/>
              <a:buChar char="❖"/>
            </a:pPr>
            <a:r>
              <a:rPr lang="en">
                <a:solidFill>
                  <a:srgbClr val="000000"/>
                </a:solidFill>
                <a:latin typeface="Times New Roman"/>
                <a:ea typeface="Times New Roman"/>
                <a:cs typeface="Times New Roman"/>
                <a:sym typeface="Times New Roman"/>
              </a:rPr>
              <a:t>The recommendations can assist policymakers in enhancing healthy ageing policies and minimising service inequalities due to loneliness.</a:t>
            </a:r>
            <a:endParaRPr>
              <a:solidFill>
                <a:srgbClr val="000000"/>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704771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9"/>
          <p:cNvSpPr txBox="1">
            <a:spLocks noGrp="1"/>
          </p:cNvSpPr>
          <p:nvPr>
            <p:ph type="title"/>
          </p:nvPr>
        </p:nvSpPr>
        <p:spPr>
          <a:xfrm>
            <a:off x="424475" y="0"/>
            <a:ext cx="2620942" cy="488197"/>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ct val="106666"/>
              <a:buNone/>
            </a:pPr>
            <a:r>
              <a:rPr lang="en" sz="2500" dirty="0">
                <a:latin typeface="Times New Roman"/>
                <a:ea typeface="Times New Roman"/>
                <a:cs typeface="Times New Roman"/>
                <a:sym typeface="Times New Roman"/>
              </a:rPr>
              <a:t>Reference list</a:t>
            </a:r>
            <a:endParaRPr sz="2500" dirty="0">
              <a:latin typeface="Times New Roman"/>
              <a:ea typeface="Times New Roman"/>
              <a:cs typeface="Times New Roman"/>
              <a:sym typeface="Times New Roman"/>
            </a:endParaRPr>
          </a:p>
        </p:txBody>
      </p:sp>
      <p:sp>
        <p:nvSpPr>
          <p:cNvPr id="127" name="Google Shape;127;p9"/>
          <p:cNvSpPr txBox="1">
            <a:spLocks noGrp="1"/>
          </p:cNvSpPr>
          <p:nvPr>
            <p:ph type="body" idx="1"/>
          </p:nvPr>
        </p:nvSpPr>
        <p:spPr>
          <a:xfrm>
            <a:off x="0" y="240224"/>
            <a:ext cx="9143999" cy="4903276"/>
          </a:xfrm>
          <a:prstGeom prst="rect">
            <a:avLst/>
          </a:prstGeom>
          <a:noFill/>
          <a:ln>
            <a:noFill/>
          </a:ln>
        </p:spPr>
        <p:txBody>
          <a:bodyPr spcFirstLastPara="1" wrap="square" lIns="91425" tIns="91425" rIns="91425" bIns="91425" anchor="t" anchorCtr="0">
            <a:noAutofit/>
          </a:bodyPr>
          <a:lstStyle/>
          <a:p>
            <a:pPr marL="457200" lvl="0" indent="-263842" algn="l" rtl="0">
              <a:lnSpc>
                <a:spcPct val="150000"/>
              </a:lnSpc>
              <a:spcBef>
                <a:spcPts val="1200"/>
              </a:spcBef>
              <a:spcAft>
                <a:spcPts val="0"/>
              </a:spcAft>
              <a:buClr>
                <a:srgbClr val="000000"/>
              </a:buClr>
              <a:buSzPct val="100000"/>
              <a:buFont typeface="Times New Roman"/>
              <a:buChar char="➢"/>
            </a:pPr>
            <a:r>
              <a:rPr lang="en" sz="900" dirty="0">
                <a:solidFill>
                  <a:srgbClr val="000000"/>
                </a:solidFill>
                <a:latin typeface="Times New Roman"/>
                <a:ea typeface="Times New Roman"/>
                <a:cs typeface="Times New Roman"/>
                <a:sym typeface="Times New Roman"/>
              </a:rPr>
              <a:t>Brandt, L., Liu, S., Heim, C. and Heinz, A., 2022. The effects of social isolation, stress, and discrimination on mental health. Translational psychiatry, 12(1), p.398. https://www.nature.com/articles/s41398-022-02178-4</a:t>
            </a:r>
            <a:endParaRPr sz="900" dirty="0">
              <a:solidFill>
                <a:srgbClr val="000000"/>
              </a:solidFill>
              <a:latin typeface="Times New Roman"/>
              <a:ea typeface="Times New Roman"/>
              <a:cs typeface="Times New Roman"/>
              <a:sym typeface="Times New Roman"/>
            </a:endParaRPr>
          </a:p>
          <a:p>
            <a:pPr marL="457200" lvl="0" indent="-263842" algn="l" rtl="0">
              <a:lnSpc>
                <a:spcPct val="150000"/>
              </a:lnSpc>
              <a:spcBef>
                <a:spcPts val="0"/>
              </a:spcBef>
              <a:spcAft>
                <a:spcPts val="0"/>
              </a:spcAft>
              <a:buClr>
                <a:srgbClr val="000000"/>
              </a:buClr>
              <a:buSzPct val="100000"/>
              <a:buFont typeface="Times New Roman"/>
              <a:buChar char="➢"/>
            </a:pPr>
            <a:r>
              <a:rPr lang="en" sz="900" dirty="0">
                <a:solidFill>
                  <a:srgbClr val="000000"/>
                </a:solidFill>
                <a:latin typeface="Times New Roman"/>
                <a:ea typeface="Times New Roman"/>
                <a:cs typeface="Times New Roman"/>
                <a:sym typeface="Times New Roman"/>
              </a:rPr>
              <a:t>Crowe, C.L., Liu, L., Bagnarol, N. and Fried, L.P., 2024. Loneliness prevention and the role of the public health system. Perspectives in public health, 144(1), pp.31-38. https://journals.sagepub.com/doi/abs/10.1177/17579139221106579</a:t>
            </a:r>
            <a:endParaRPr sz="900" dirty="0">
              <a:solidFill>
                <a:srgbClr val="000000"/>
              </a:solidFill>
              <a:latin typeface="Times New Roman"/>
              <a:ea typeface="Times New Roman"/>
              <a:cs typeface="Times New Roman"/>
              <a:sym typeface="Times New Roman"/>
            </a:endParaRPr>
          </a:p>
          <a:p>
            <a:pPr marL="457200" lvl="0" indent="-263842" algn="l" rtl="0">
              <a:lnSpc>
                <a:spcPct val="150000"/>
              </a:lnSpc>
              <a:spcBef>
                <a:spcPts val="0"/>
              </a:spcBef>
              <a:spcAft>
                <a:spcPts val="0"/>
              </a:spcAft>
              <a:buClr>
                <a:srgbClr val="000000"/>
              </a:buClr>
              <a:buSzPct val="100000"/>
              <a:buFont typeface="Times New Roman"/>
              <a:buChar char="➢"/>
            </a:pPr>
            <a:r>
              <a:rPr lang="en" sz="900" dirty="0">
                <a:solidFill>
                  <a:srgbClr val="000000"/>
                </a:solidFill>
                <a:latin typeface="Times New Roman"/>
                <a:ea typeface="Times New Roman"/>
                <a:cs typeface="Times New Roman"/>
                <a:sym typeface="Times New Roman"/>
              </a:rPr>
              <a:t>Domenech-Abella, J., Mundo, J., Leonardi, M., Chatterji, S., Tobiasz-Adamczyk, B., Koskinen, S., Ayuso-Mateos, J.L., Haro, J.M. y Olaya, B., 2020. Loneliness and depression among older European adults: The role of perceived neighbourhood built environment. Health &amp; place, 62, p.102280. https://www.sciencedirect.com/science/article/pii/S1353829219301108</a:t>
            </a:r>
            <a:endParaRPr sz="900" dirty="0">
              <a:solidFill>
                <a:srgbClr val="000000"/>
              </a:solidFill>
              <a:latin typeface="Times New Roman"/>
              <a:ea typeface="Times New Roman"/>
              <a:cs typeface="Times New Roman"/>
              <a:sym typeface="Times New Roman"/>
            </a:endParaRPr>
          </a:p>
          <a:p>
            <a:pPr marL="457200" lvl="0" indent="-263842" algn="l" rtl="0">
              <a:lnSpc>
                <a:spcPct val="150000"/>
              </a:lnSpc>
              <a:spcBef>
                <a:spcPts val="0"/>
              </a:spcBef>
              <a:spcAft>
                <a:spcPts val="0"/>
              </a:spcAft>
              <a:buClr>
                <a:srgbClr val="000000"/>
              </a:buClr>
              <a:buSzPct val="100000"/>
              <a:buFont typeface="Times New Roman"/>
              <a:buChar char="➢"/>
            </a:pPr>
            <a:r>
              <a:rPr lang="en" sz="900" dirty="0">
                <a:solidFill>
                  <a:srgbClr val="000000"/>
                </a:solidFill>
                <a:latin typeface="Times New Roman"/>
                <a:ea typeface="Times New Roman"/>
                <a:cs typeface="Times New Roman"/>
                <a:sym typeface="Times New Roman"/>
              </a:rPr>
              <a:t>Emerson, E., Fortune, N., Llewellyn, G. and Stancliffe, R., 2021. Loneliness, social support, social isolation and well-being among working-age adults with and without disability: Cross-sectional study. Disability and health journal, 14(1), p.100965. https://www.sciencedirect.com/science/article/pii/S1936657420300960</a:t>
            </a:r>
            <a:endParaRPr sz="900" dirty="0">
              <a:solidFill>
                <a:srgbClr val="000000"/>
              </a:solidFill>
              <a:latin typeface="Times New Roman"/>
              <a:ea typeface="Times New Roman"/>
              <a:cs typeface="Times New Roman"/>
              <a:sym typeface="Times New Roman"/>
            </a:endParaRPr>
          </a:p>
          <a:p>
            <a:pPr marL="457200" lvl="0" indent="-263842" algn="l" rtl="0">
              <a:lnSpc>
                <a:spcPct val="150000"/>
              </a:lnSpc>
              <a:spcBef>
                <a:spcPts val="0"/>
              </a:spcBef>
              <a:spcAft>
                <a:spcPts val="0"/>
              </a:spcAft>
              <a:buClr>
                <a:srgbClr val="000000"/>
              </a:buClr>
              <a:buSzPct val="100000"/>
              <a:buFont typeface="Times New Roman"/>
              <a:buChar char="➢"/>
            </a:pPr>
            <a:r>
              <a:rPr lang="en" sz="900" dirty="0">
                <a:solidFill>
                  <a:srgbClr val="000000"/>
                </a:solidFill>
                <a:latin typeface="Times New Roman"/>
                <a:ea typeface="Times New Roman"/>
                <a:cs typeface="Times New Roman"/>
                <a:sym typeface="Times New Roman"/>
              </a:rPr>
              <a:t>Grillich, L., Titscher, V., Klingenstein, P., Kostial, E., Emprechtinger, R., Klerings, I., Sommer, I., Nikitin, J. and Laireiter, A.R., 2023. The effectiveness of interventions to prevent loneliness and social isolation in the community-dwelling and older population: an overview of systematic reviews and meta-analyses. European Journal of Public Health, 33(2), pp.235-241. https://academic.oup.com/eurpub/article-abstract/33/2/235/7074489</a:t>
            </a:r>
            <a:endParaRPr sz="900" dirty="0">
              <a:solidFill>
                <a:srgbClr val="000000"/>
              </a:solidFill>
              <a:latin typeface="Times New Roman"/>
              <a:ea typeface="Times New Roman"/>
              <a:cs typeface="Times New Roman"/>
              <a:sym typeface="Times New Roman"/>
            </a:endParaRPr>
          </a:p>
          <a:p>
            <a:pPr marL="457200" lvl="0" indent="-263842" algn="l" rtl="0">
              <a:lnSpc>
                <a:spcPct val="150000"/>
              </a:lnSpc>
              <a:spcBef>
                <a:spcPts val="0"/>
              </a:spcBef>
              <a:spcAft>
                <a:spcPts val="0"/>
              </a:spcAft>
              <a:buClr>
                <a:srgbClr val="000000"/>
              </a:buClr>
              <a:buSzPct val="100000"/>
              <a:buFont typeface="Times New Roman"/>
              <a:buChar char="➢"/>
            </a:pPr>
            <a:r>
              <a:rPr lang="en" sz="900" dirty="0">
                <a:solidFill>
                  <a:srgbClr val="000000"/>
                </a:solidFill>
                <a:latin typeface="Times New Roman"/>
                <a:ea typeface="Times New Roman"/>
                <a:cs typeface="Times New Roman"/>
                <a:sym typeface="Times New Roman"/>
              </a:rPr>
              <a:t>Hou, T., Zhang, T., Cai, W., Song, X., Chen, A., Deng, G. and Ni, C., 2020. Social support and mental health among health care workers during the Coronavirus Disease 2019 outbreak: A moderated mediation model. Plos one, 15(5), p.e0233831. https://journals.plos.org/plosone/article?id=10.1371/journal.pone.0233831</a:t>
            </a:r>
            <a:endParaRPr sz="900" dirty="0">
              <a:solidFill>
                <a:srgbClr val="000000"/>
              </a:solidFill>
              <a:latin typeface="Times New Roman"/>
              <a:ea typeface="Times New Roman"/>
              <a:cs typeface="Times New Roman"/>
              <a:sym typeface="Times New Roman"/>
            </a:endParaRPr>
          </a:p>
          <a:p>
            <a:pPr marL="457200" lvl="0" indent="-263842" algn="l" rtl="0">
              <a:lnSpc>
                <a:spcPct val="150000"/>
              </a:lnSpc>
              <a:spcBef>
                <a:spcPts val="0"/>
              </a:spcBef>
              <a:spcAft>
                <a:spcPts val="0"/>
              </a:spcAft>
              <a:buClr>
                <a:srgbClr val="000000"/>
              </a:buClr>
              <a:buSzPct val="100000"/>
              <a:buFont typeface="Times New Roman"/>
              <a:buChar char="➢"/>
            </a:pPr>
            <a:r>
              <a:rPr lang="en" sz="900" dirty="0">
                <a:solidFill>
                  <a:srgbClr val="000000"/>
                </a:solidFill>
                <a:latin typeface="Times New Roman"/>
                <a:ea typeface="Times New Roman"/>
                <a:cs typeface="Times New Roman"/>
                <a:sym typeface="Times New Roman"/>
              </a:rPr>
              <a:t>Lapena, C., Continente, X., Sánchez Mascuñano, A., Mari dell’Olmo, M. and López, M.J., 2022. Effectiveness of a community intervention to reduce social isolation among older people in low-income neighbourhoods. European journal of public health, 32(5), pp.677-683. https://academic.oup.com/eurpub/article-abstract/32/5/677/6694067</a:t>
            </a:r>
            <a:endParaRPr sz="90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F78A7F4-6334-9E2C-B41A-DB054BD5B452}"/>
              </a:ext>
            </a:extLst>
          </p:cNvPr>
          <p:cNvSpPr>
            <a:spLocks noGrp="1"/>
          </p:cNvSpPr>
          <p:nvPr>
            <p:ph type="body" idx="4294967295"/>
          </p:nvPr>
        </p:nvSpPr>
        <p:spPr>
          <a:xfrm>
            <a:off x="0" y="0"/>
            <a:ext cx="9144000" cy="5143500"/>
          </a:xfrm>
        </p:spPr>
        <p:txBody>
          <a:bodyPr>
            <a:normAutofit fontScale="25000" lnSpcReduction="20000"/>
          </a:bodyPr>
          <a:lstStyle/>
          <a:p>
            <a:pPr lvl="0" algn="just">
              <a:lnSpc>
                <a:spcPct val="150000"/>
              </a:lnSpc>
              <a:buClr>
                <a:srgbClr val="000000"/>
              </a:buClr>
              <a:buSzPct val="100000"/>
              <a:buFont typeface="Wingdings" panose="05000000000000000000" pitchFamily="2" charset="2"/>
              <a:buChar char="Ø"/>
            </a:pPr>
            <a:r>
              <a:rPr lang="en-US" sz="3600" dirty="0">
                <a:solidFill>
                  <a:srgbClr val="000000"/>
                </a:solidFill>
                <a:latin typeface="Times New Roman"/>
                <a:ea typeface="Times New Roman"/>
                <a:cs typeface="Times New Roman"/>
                <a:sym typeface="Times New Roman"/>
              </a:rPr>
              <a:t>Lee, S.L., Pearce, E., </a:t>
            </a:r>
            <a:r>
              <a:rPr lang="en-US" sz="3600" dirty="0" err="1">
                <a:solidFill>
                  <a:srgbClr val="000000"/>
                </a:solidFill>
                <a:latin typeface="Times New Roman"/>
                <a:ea typeface="Times New Roman"/>
                <a:cs typeface="Times New Roman"/>
                <a:sym typeface="Times New Roman"/>
              </a:rPr>
              <a:t>Ajnakina</a:t>
            </a:r>
            <a:r>
              <a:rPr lang="en-US" sz="3600" dirty="0">
                <a:solidFill>
                  <a:srgbClr val="000000"/>
                </a:solidFill>
                <a:latin typeface="Times New Roman"/>
                <a:ea typeface="Times New Roman"/>
                <a:cs typeface="Times New Roman"/>
                <a:sym typeface="Times New Roman"/>
              </a:rPr>
              <a:t>, O., Johnson, S., Lewis, G., Mann, F., Pitman, A., </a:t>
            </a:r>
            <a:r>
              <a:rPr lang="en-US" sz="3600" dirty="0" err="1">
                <a:solidFill>
                  <a:srgbClr val="000000"/>
                </a:solidFill>
                <a:latin typeface="Times New Roman"/>
                <a:ea typeface="Times New Roman"/>
                <a:cs typeface="Times New Roman"/>
                <a:sym typeface="Times New Roman"/>
              </a:rPr>
              <a:t>Solmi</a:t>
            </a:r>
            <a:r>
              <a:rPr lang="en-US" sz="3600" dirty="0">
                <a:solidFill>
                  <a:srgbClr val="000000"/>
                </a:solidFill>
                <a:latin typeface="Times New Roman"/>
                <a:ea typeface="Times New Roman"/>
                <a:cs typeface="Times New Roman"/>
                <a:sym typeface="Times New Roman"/>
              </a:rPr>
              <a:t>, F., </a:t>
            </a:r>
            <a:r>
              <a:rPr lang="en-US" sz="3600" dirty="0" err="1">
                <a:solidFill>
                  <a:srgbClr val="000000"/>
                </a:solidFill>
                <a:latin typeface="Times New Roman"/>
                <a:ea typeface="Times New Roman"/>
                <a:cs typeface="Times New Roman"/>
                <a:sym typeface="Times New Roman"/>
              </a:rPr>
              <a:t>Sommerlad</a:t>
            </a:r>
            <a:r>
              <a:rPr lang="en-US" sz="3600" dirty="0">
                <a:solidFill>
                  <a:srgbClr val="000000"/>
                </a:solidFill>
                <a:latin typeface="Times New Roman"/>
                <a:ea typeface="Times New Roman"/>
                <a:cs typeface="Times New Roman"/>
                <a:sym typeface="Times New Roman"/>
              </a:rPr>
              <a:t>, A., Steptoe, A. and </a:t>
            </a:r>
            <a:r>
              <a:rPr lang="en-US" sz="3600" dirty="0" err="1">
                <a:solidFill>
                  <a:srgbClr val="000000"/>
                </a:solidFill>
                <a:latin typeface="Times New Roman"/>
                <a:ea typeface="Times New Roman"/>
                <a:cs typeface="Times New Roman"/>
                <a:sym typeface="Times New Roman"/>
              </a:rPr>
              <a:t>Tymoszuk</a:t>
            </a:r>
            <a:r>
              <a:rPr lang="en-US" sz="3600" dirty="0">
                <a:solidFill>
                  <a:srgbClr val="000000"/>
                </a:solidFill>
                <a:latin typeface="Times New Roman"/>
                <a:ea typeface="Times New Roman"/>
                <a:cs typeface="Times New Roman"/>
                <a:sym typeface="Times New Roman"/>
              </a:rPr>
              <a:t>, U., 2021. The association between loneliness and depressive symptoms among adults aged 50 years and older: a 12-year population-based cohort study. The Lancet Psychiatry, 8(1), pp.48-57. https://www.thelancet.com/journals/lanpsy/article/PIIS2215-0366(20)30383-7/fulltext</a:t>
            </a:r>
          </a:p>
          <a:p>
            <a:pPr lvl="0" algn="just">
              <a:lnSpc>
                <a:spcPct val="150000"/>
              </a:lnSpc>
              <a:buClr>
                <a:srgbClr val="000000"/>
              </a:buClr>
              <a:buSzPct val="100000"/>
              <a:buFont typeface="Wingdings" panose="05000000000000000000" pitchFamily="2" charset="2"/>
              <a:buChar char="Ø"/>
            </a:pPr>
            <a:r>
              <a:rPr lang="en-US" sz="3600" dirty="0">
                <a:solidFill>
                  <a:srgbClr val="000000"/>
                </a:solidFill>
                <a:latin typeface="Times New Roman"/>
                <a:ea typeface="Times New Roman"/>
                <a:cs typeface="Times New Roman"/>
                <a:sym typeface="Times New Roman"/>
              </a:rPr>
              <a:t>Ma, R., Mann, F., Wang, J., Lloyd-Evans, B., Terhune, J., Al-Shihabi, A. and Johnson, S., 2020. The effectiveness of interventions for reducing subjective and objective social isolation among people with mental health problems: a systematic review. Social psychiatry and psychiatric epidemiology, 55(7), pp.839-876. https://link.springer.com/article/10.1007/s00127-019-01800-z</a:t>
            </a:r>
          </a:p>
          <a:p>
            <a:pPr lvl="0" algn="just">
              <a:lnSpc>
                <a:spcPct val="150000"/>
              </a:lnSpc>
              <a:buClr>
                <a:srgbClr val="000000"/>
              </a:buClr>
              <a:buSzPct val="100000"/>
              <a:buFont typeface="Wingdings" panose="05000000000000000000" pitchFamily="2" charset="2"/>
              <a:buChar char="Ø"/>
            </a:pPr>
            <a:r>
              <a:rPr lang="en-US" sz="3600" dirty="0">
                <a:solidFill>
                  <a:srgbClr val="000000"/>
                </a:solidFill>
                <a:latin typeface="Times New Roman"/>
                <a:ea typeface="Times New Roman"/>
                <a:cs typeface="Times New Roman"/>
                <a:sym typeface="Times New Roman"/>
              </a:rPr>
              <a:t>McHugh Power, J., Hannigan, C., Hyland, P., Brennan, S., Kee, F. and Lawlor, B.A., 2020. Depressive symptoms predict increased social and emotional loneliness in older adults. Ageing &amp; mental health, 24(1), pp.110-118. https://www.tandfonline.com/doi/abs/10.1080/13607863.2018.1517728</a:t>
            </a:r>
          </a:p>
          <a:p>
            <a:pPr lvl="0" algn="just">
              <a:lnSpc>
                <a:spcPct val="150000"/>
              </a:lnSpc>
              <a:buClr>
                <a:srgbClr val="000000"/>
              </a:buClr>
              <a:buSzPct val="100000"/>
              <a:buFont typeface="Wingdings" panose="05000000000000000000" pitchFamily="2" charset="2"/>
              <a:buChar char="Ø"/>
            </a:pPr>
            <a:r>
              <a:rPr lang="en-US" sz="3600" dirty="0">
                <a:solidFill>
                  <a:srgbClr val="000000"/>
                </a:solidFill>
                <a:latin typeface="Times New Roman"/>
                <a:ea typeface="Times New Roman"/>
                <a:cs typeface="Times New Roman"/>
                <a:sym typeface="Times New Roman"/>
              </a:rPr>
              <a:t>O’Sullivan, R., Leavey, G. and Lawlor, B., 2022. We need a public health approach to loneliness. </a:t>
            </a:r>
            <a:r>
              <a:rPr lang="en-US" sz="3600" dirty="0" err="1">
                <a:solidFill>
                  <a:srgbClr val="000000"/>
                </a:solidFill>
                <a:latin typeface="Times New Roman"/>
                <a:ea typeface="Times New Roman"/>
                <a:cs typeface="Times New Roman"/>
                <a:sym typeface="Times New Roman"/>
              </a:rPr>
              <a:t>Bmj</a:t>
            </a:r>
            <a:r>
              <a:rPr lang="en-US" sz="3600" dirty="0">
                <a:solidFill>
                  <a:srgbClr val="000000"/>
                </a:solidFill>
                <a:latin typeface="Times New Roman"/>
                <a:ea typeface="Times New Roman"/>
                <a:cs typeface="Times New Roman"/>
                <a:sym typeface="Times New Roman"/>
              </a:rPr>
              <a:t>, 376. https://www.bmj.com/content/376/bmj.o280.full</a:t>
            </a:r>
          </a:p>
          <a:p>
            <a:pPr lvl="0" algn="just">
              <a:lnSpc>
                <a:spcPct val="150000"/>
              </a:lnSpc>
              <a:buClr>
                <a:srgbClr val="000000"/>
              </a:buClr>
              <a:buSzPct val="100000"/>
              <a:buFont typeface="Wingdings" panose="05000000000000000000" pitchFamily="2" charset="2"/>
              <a:buChar char="Ø"/>
            </a:pPr>
            <a:r>
              <a:rPr lang="en-US" sz="3600" dirty="0">
                <a:solidFill>
                  <a:srgbClr val="000000"/>
                </a:solidFill>
                <a:latin typeface="Times New Roman"/>
                <a:ea typeface="Times New Roman"/>
                <a:cs typeface="Times New Roman"/>
                <a:sym typeface="Times New Roman"/>
              </a:rPr>
              <a:t>Raymo, J.M. and Wang, J., 2022. Loneliness at older ages in the United States: Lonely life expectancy and the role of loneliness in health disparities. Demography, 59(3), pp.921-947. https://read.dukeupress.edu/demography/article-abstract/59/3/921/300938</a:t>
            </a:r>
          </a:p>
          <a:p>
            <a:pPr lvl="0" algn="just">
              <a:lnSpc>
                <a:spcPct val="150000"/>
              </a:lnSpc>
              <a:buClr>
                <a:srgbClr val="000000"/>
              </a:buClr>
              <a:buSzPct val="100000"/>
              <a:buFont typeface="Wingdings" panose="05000000000000000000" pitchFamily="2" charset="2"/>
              <a:buChar char="Ø"/>
            </a:pPr>
            <a:r>
              <a:rPr lang="en-US" sz="3600" dirty="0" err="1">
                <a:solidFill>
                  <a:srgbClr val="000000"/>
                </a:solidFill>
                <a:latin typeface="Times New Roman"/>
                <a:ea typeface="Times New Roman"/>
                <a:cs typeface="Times New Roman"/>
                <a:sym typeface="Times New Roman"/>
              </a:rPr>
              <a:t>Shekelle</a:t>
            </a:r>
            <a:r>
              <a:rPr lang="en-US" sz="3600" dirty="0">
                <a:solidFill>
                  <a:srgbClr val="000000"/>
                </a:solidFill>
                <a:latin typeface="Times New Roman"/>
                <a:ea typeface="Times New Roman"/>
                <a:cs typeface="Times New Roman"/>
                <a:sym typeface="Times New Roman"/>
              </a:rPr>
              <a:t>, P.G., </a:t>
            </a:r>
            <a:r>
              <a:rPr lang="en-US" sz="3600" dirty="0" err="1">
                <a:solidFill>
                  <a:srgbClr val="000000"/>
                </a:solidFill>
                <a:latin typeface="Times New Roman"/>
                <a:ea typeface="Times New Roman"/>
                <a:cs typeface="Times New Roman"/>
                <a:sym typeface="Times New Roman"/>
              </a:rPr>
              <a:t>Miake</a:t>
            </a:r>
            <a:r>
              <a:rPr lang="en-US" sz="3600" dirty="0">
                <a:solidFill>
                  <a:srgbClr val="000000"/>
                </a:solidFill>
                <a:latin typeface="Times New Roman"/>
                <a:ea typeface="Times New Roman"/>
                <a:cs typeface="Times New Roman"/>
                <a:sym typeface="Times New Roman"/>
              </a:rPr>
              <a:t>-Lye, I.M., </a:t>
            </a:r>
            <a:r>
              <a:rPr lang="en-US" sz="3600" dirty="0" err="1">
                <a:solidFill>
                  <a:srgbClr val="000000"/>
                </a:solidFill>
                <a:latin typeface="Times New Roman"/>
                <a:ea typeface="Times New Roman"/>
                <a:cs typeface="Times New Roman"/>
                <a:sym typeface="Times New Roman"/>
              </a:rPr>
              <a:t>Begashaw</a:t>
            </a:r>
            <a:r>
              <a:rPr lang="en-US" sz="3600" dirty="0">
                <a:solidFill>
                  <a:srgbClr val="000000"/>
                </a:solidFill>
                <a:latin typeface="Times New Roman"/>
                <a:ea typeface="Times New Roman"/>
                <a:cs typeface="Times New Roman"/>
                <a:sym typeface="Times New Roman"/>
              </a:rPr>
              <a:t>, M.M., Booth, M.S., Myers, B., Lowery, N. and Shrank, W.H., 2024. Interventions to reduce loneliness in community-living older adults: A systematic review and meta-analysis. Journal of General Internal Medicine, 39(6), pp.1015-1028. https://link.springer.com/article/10.1007/s11606-023-08517-5</a:t>
            </a:r>
          </a:p>
          <a:p>
            <a:pPr lvl="0" algn="just">
              <a:lnSpc>
                <a:spcPct val="150000"/>
              </a:lnSpc>
              <a:buClr>
                <a:srgbClr val="000000"/>
              </a:buClr>
              <a:buSzPct val="100000"/>
              <a:buFont typeface="Wingdings" panose="05000000000000000000" pitchFamily="2" charset="2"/>
              <a:buChar char="Ø"/>
            </a:pPr>
            <a:r>
              <a:rPr lang="en-US" sz="3600" dirty="0" err="1">
                <a:solidFill>
                  <a:srgbClr val="000000"/>
                </a:solidFill>
                <a:latin typeface="Times New Roman"/>
                <a:ea typeface="Times New Roman"/>
                <a:cs typeface="Times New Roman"/>
                <a:sym typeface="Times New Roman"/>
              </a:rPr>
              <a:t>Tragantzopoulou</a:t>
            </a:r>
            <a:r>
              <a:rPr lang="en-US" sz="3600" dirty="0">
                <a:solidFill>
                  <a:srgbClr val="000000"/>
                </a:solidFill>
                <a:latin typeface="Times New Roman"/>
                <a:ea typeface="Times New Roman"/>
                <a:cs typeface="Times New Roman"/>
                <a:sym typeface="Times New Roman"/>
              </a:rPr>
              <a:t>, P. and Giannouli, V., 2021. Social isolation and loneliness in old age: Exploring their role in mental and physical health. </a:t>
            </a:r>
            <a:r>
              <a:rPr lang="en-US" sz="3600" dirty="0" err="1">
                <a:solidFill>
                  <a:srgbClr val="000000"/>
                </a:solidFill>
                <a:latin typeface="Times New Roman"/>
                <a:ea typeface="Times New Roman"/>
                <a:cs typeface="Times New Roman"/>
                <a:sym typeface="Times New Roman"/>
              </a:rPr>
              <a:t>Psychiatriki</a:t>
            </a:r>
            <a:r>
              <a:rPr lang="en-US" sz="3600" dirty="0">
                <a:solidFill>
                  <a:srgbClr val="000000"/>
                </a:solidFill>
                <a:latin typeface="Times New Roman"/>
                <a:ea typeface="Times New Roman"/>
                <a:cs typeface="Times New Roman"/>
                <a:sym typeface="Times New Roman"/>
              </a:rPr>
              <a:t>, 32(1), pp.59-66. https://psychiatriki-journal.gr/documents/psychiatry/32.1-EN-2021.pdf#page=51</a:t>
            </a:r>
          </a:p>
          <a:p>
            <a:pPr lvl="0" algn="just">
              <a:lnSpc>
                <a:spcPct val="150000"/>
              </a:lnSpc>
              <a:buClr>
                <a:srgbClr val="000000"/>
              </a:buClr>
              <a:buSzPct val="100000"/>
              <a:buFont typeface="Wingdings" panose="05000000000000000000" pitchFamily="2" charset="2"/>
              <a:buChar char="Ø"/>
            </a:pPr>
            <a:r>
              <a:rPr lang="en-US" sz="3600" dirty="0" err="1">
                <a:solidFill>
                  <a:srgbClr val="000000"/>
                </a:solidFill>
                <a:latin typeface="Times New Roman"/>
                <a:ea typeface="Times New Roman"/>
                <a:cs typeface="Times New Roman"/>
                <a:sym typeface="Times New Roman"/>
              </a:rPr>
              <a:t>Zanjari</a:t>
            </a:r>
            <a:r>
              <a:rPr lang="en-US" sz="3600" dirty="0">
                <a:solidFill>
                  <a:srgbClr val="000000"/>
                </a:solidFill>
                <a:latin typeface="Times New Roman"/>
                <a:ea typeface="Times New Roman"/>
                <a:cs typeface="Times New Roman"/>
                <a:sym typeface="Times New Roman"/>
              </a:rPr>
              <a:t>, N., Momtaz, Y.A., Kamal, S.H.M., </a:t>
            </a:r>
            <a:r>
              <a:rPr lang="en-US" sz="3600" dirty="0" err="1">
                <a:solidFill>
                  <a:srgbClr val="000000"/>
                </a:solidFill>
                <a:latin typeface="Times New Roman"/>
                <a:ea typeface="Times New Roman"/>
                <a:cs typeface="Times New Roman"/>
                <a:sym typeface="Times New Roman"/>
              </a:rPr>
              <a:t>Basakha</a:t>
            </a:r>
            <a:r>
              <a:rPr lang="en-US" sz="3600" dirty="0">
                <a:solidFill>
                  <a:srgbClr val="000000"/>
                </a:solidFill>
                <a:latin typeface="Times New Roman"/>
                <a:ea typeface="Times New Roman"/>
                <a:cs typeface="Times New Roman"/>
                <a:sym typeface="Times New Roman"/>
              </a:rPr>
              <a:t>, M. and Ahmadi, S., 2022. The influence of providing and receiving social support on older adults' well-being. Clinical practice and epidemiology in mental health: CP &amp; EMH, 18, p.e174501792112241. https://pmc.ncbi.nlm.nih.gov/articles/PMC10156029/</a:t>
            </a:r>
          </a:p>
          <a:p>
            <a:pPr algn="just"/>
            <a:endParaRPr lang="en-IN" dirty="0"/>
          </a:p>
        </p:txBody>
      </p:sp>
    </p:spTree>
    <p:extLst>
      <p:ext uri="{BB962C8B-B14F-4D97-AF65-F5344CB8AC3E}">
        <p14:creationId xmlns:p14="http://schemas.microsoft.com/office/powerpoint/2010/main" val="153006571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TM04033925[[fn=Droplet]]</Template>
  <TotalTime>59</TotalTime>
  <Words>2310</Words>
  <Application>Microsoft Office PowerPoint</Application>
  <PresentationFormat>On-screen Show (16:9)</PresentationFormat>
  <Paragraphs>131</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Droplet</vt:lpstr>
      <vt:lpstr>Practice-Based Research  (LCHS7008)</vt:lpstr>
      <vt:lpstr>The Impact of Loneliness and Social Isolation on Older Adults’ Mental Health</vt:lpstr>
      <vt:lpstr>TABLE OF CONTENTS</vt:lpstr>
      <vt:lpstr>Prevalence</vt:lpstr>
      <vt:lpstr>Rationale</vt:lpstr>
      <vt:lpstr>Research Question</vt:lpstr>
      <vt:lpstr>Research Aim &amp; Objectives</vt:lpstr>
      <vt:lpstr>Key Barriers to Addressing Loneliness in Older Adults</vt:lpstr>
      <vt:lpstr>Research Methodology for Investigating Loneliness and Mental Health</vt:lpstr>
      <vt:lpstr>Research Impact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Practice-Based Research  (LCHS7008)</dc:title>
  <dc:creator>asha Chowdary</dc:creator>
  <cp:lastModifiedBy>asha Chowdary</cp:lastModifiedBy>
  <cp:revision>2</cp:revision>
  <dcterms:modified xsi:type="dcterms:W3CDTF">2026-02-15T16:08:02Z</dcterms:modified>
</cp:coreProperties>
</file>