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9"/>
  </p:notesMasterIdLst>
  <p:sldIdLst>
    <p:sldId id="282" r:id="rId5"/>
    <p:sldId id="258" r:id="rId6"/>
    <p:sldId id="283" r:id="rId7"/>
    <p:sldId id="284" r:id="rId8"/>
    <p:sldId id="286" r:id="rId9"/>
    <p:sldId id="285" r:id="rId10"/>
    <p:sldId id="276" r:id="rId11"/>
    <p:sldId id="277" r:id="rId12"/>
    <p:sldId id="278" r:id="rId13"/>
    <p:sldId id="279" r:id="rId14"/>
    <p:sldId id="280" r:id="rId15"/>
    <p:sldId id="281" r:id="rId16"/>
    <p:sldId id="263" r:id="rId17"/>
    <p:sldId id="260" r:id="rId18"/>
    <p:sldId id="266" r:id="rId19"/>
    <p:sldId id="261" r:id="rId20"/>
    <p:sldId id="267" r:id="rId21"/>
    <p:sldId id="273" r:id="rId22"/>
    <p:sldId id="274" r:id="rId23"/>
    <p:sldId id="264" r:id="rId24"/>
    <p:sldId id="265" r:id="rId25"/>
    <p:sldId id="259" r:id="rId26"/>
    <p:sldId id="289" r:id="rId27"/>
    <p:sldId id="288"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37A91930-12CC-405C-8B2C-73D023F274FF}">
          <p14:sldIdLst>
            <p14:sldId id="282"/>
            <p14:sldId id="258"/>
            <p14:sldId id="283"/>
            <p14:sldId id="284"/>
            <p14:sldId id="286"/>
            <p14:sldId id="285"/>
            <p14:sldId id="276"/>
            <p14:sldId id="277"/>
            <p14:sldId id="278"/>
            <p14:sldId id="279"/>
            <p14:sldId id="280"/>
            <p14:sldId id="281"/>
            <p14:sldId id="263"/>
            <p14:sldId id="260"/>
            <p14:sldId id="266"/>
            <p14:sldId id="261"/>
            <p14:sldId id="267"/>
            <p14:sldId id="273"/>
            <p14:sldId id="274"/>
            <p14:sldId id="264"/>
            <p14:sldId id="265"/>
            <p14:sldId id="259"/>
            <p14:sldId id="289"/>
            <p14:sldId id="288"/>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diagrams/_rels/data2.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svg"/><Relationship Id="rId1" Type="http://schemas.openxmlformats.org/officeDocument/2006/relationships/image" Target="../media/image18.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svg"/><Relationship Id="rId1"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data1.xml><?xml version="1.0" encoding="utf-8"?>
<dgm:dataModel xmlns:dgm="http://schemas.openxmlformats.org/drawingml/2006/diagram" xmlns:a="http://schemas.openxmlformats.org/drawingml/2006/main">
  <dgm:ptLst>
    <dgm:pt modelId="{B9B9FBBE-E8AC-44A3-B424-F7E239FCC71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38F6224D-50F3-4240-B94E-4BE215B65604}">
      <dgm:prSet/>
      <dgm:spPr/>
      <dgm:t>
        <a:bodyPr/>
        <a:lstStyle/>
        <a:p>
          <a:r>
            <a:rPr lang="en-GB"/>
            <a:t>Introduction</a:t>
          </a:r>
          <a:endParaRPr lang="en-US"/>
        </a:p>
      </dgm:t>
    </dgm:pt>
    <dgm:pt modelId="{63D266B8-8B36-475F-BA20-051ED6DE2C25}" type="parTrans" cxnId="{26EB817A-4A52-4ACA-A45B-8188B5F2ED48}">
      <dgm:prSet/>
      <dgm:spPr/>
      <dgm:t>
        <a:bodyPr/>
        <a:lstStyle/>
        <a:p>
          <a:endParaRPr lang="en-US"/>
        </a:p>
      </dgm:t>
    </dgm:pt>
    <dgm:pt modelId="{D69013D5-11AC-4FCA-BFC6-4FADE9742103}" type="sibTrans" cxnId="{26EB817A-4A52-4ACA-A45B-8188B5F2ED48}">
      <dgm:prSet/>
      <dgm:spPr/>
      <dgm:t>
        <a:bodyPr/>
        <a:lstStyle/>
        <a:p>
          <a:endParaRPr lang="en-US"/>
        </a:p>
      </dgm:t>
    </dgm:pt>
    <dgm:pt modelId="{08D31A63-075D-4052-A356-80603B51EAD7}">
      <dgm:prSet/>
      <dgm:spPr/>
      <dgm:t>
        <a:bodyPr/>
        <a:lstStyle/>
        <a:p>
          <a:r>
            <a:rPr lang="en-GB"/>
            <a:t>Barrier 1: </a:t>
          </a:r>
          <a:r>
            <a:rPr lang="en-GB" b="1"/>
            <a:t>Language and communication </a:t>
          </a:r>
          <a:r>
            <a:rPr lang="en-GB"/>
            <a:t>-</a:t>
          </a:r>
          <a:r>
            <a:rPr lang="en-US"/>
            <a:t> Valentine</a:t>
          </a:r>
          <a:r>
            <a:rPr lang="en-GB"/>
            <a:t> </a:t>
          </a:r>
          <a:r>
            <a:rPr lang="en-GB">
              <a:latin typeface="Aptos Display" panose="02110004020202020204"/>
            </a:rPr>
            <a:t>Obikwelu</a:t>
          </a:r>
          <a:endParaRPr lang="en-US"/>
        </a:p>
      </dgm:t>
    </dgm:pt>
    <dgm:pt modelId="{F7ADF03D-37F4-4BE7-801D-66A9DE623D83}" type="parTrans" cxnId="{DC50715C-14E6-4EB6-B522-018A5FA4598B}">
      <dgm:prSet/>
      <dgm:spPr/>
      <dgm:t>
        <a:bodyPr/>
        <a:lstStyle/>
        <a:p>
          <a:endParaRPr lang="en-US"/>
        </a:p>
      </dgm:t>
    </dgm:pt>
    <dgm:pt modelId="{8DA383C1-82D7-471F-9D36-F471B6F25B89}" type="sibTrans" cxnId="{DC50715C-14E6-4EB6-B522-018A5FA4598B}">
      <dgm:prSet/>
      <dgm:spPr/>
      <dgm:t>
        <a:bodyPr/>
        <a:lstStyle/>
        <a:p>
          <a:endParaRPr lang="en-US"/>
        </a:p>
      </dgm:t>
    </dgm:pt>
    <dgm:pt modelId="{13B57938-B44A-4E2B-B206-B5CE43945F8F}">
      <dgm:prSet/>
      <dgm:spPr/>
      <dgm:t>
        <a:bodyPr/>
        <a:lstStyle/>
        <a:p>
          <a:r>
            <a:rPr lang="en-GB" b="0" i="0" baseline="0"/>
            <a:t>Barrier 2:</a:t>
          </a:r>
          <a:r>
            <a:rPr lang="en-GB" b="1"/>
            <a:t>Age and Generationa</a:t>
          </a:r>
          <a:r>
            <a:rPr lang="en-GB"/>
            <a:t>l</a:t>
          </a:r>
          <a:r>
            <a:rPr lang="en-GB" i="0" baseline="0"/>
            <a:t> -</a:t>
          </a:r>
          <a:r>
            <a:rPr lang="en-US"/>
            <a:t>Nataliia </a:t>
          </a:r>
          <a:r>
            <a:rPr lang="en-US" err="1"/>
            <a:t>Kudryk</a:t>
          </a:r>
          <a:r>
            <a:rPr lang="en-GB" b="0" i="0" baseline="0"/>
            <a:t>                                                      </a:t>
          </a:r>
          <a:endParaRPr lang="en-US"/>
        </a:p>
      </dgm:t>
    </dgm:pt>
    <dgm:pt modelId="{0CE0A4D2-F9FC-44B0-8819-3C7D40E6219A}" type="parTrans" cxnId="{C2168F4D-4884-4021-BED9-3FBCC67A51E4}">
      <dgm:prSet/>
      <dgm:spPr/>
      <dgm:t>
        <a:bodyPr/>
        <a:lstStyle/>
        <a:p>
          <a:endParaRPr lang="en-US"/>
        </a:p>
      </dgm:t>
    </dgm:pt>
    <dgm:pt modelId="{5B9661E5-2E4F-4EF4-9813-122ABE3B5D88}" type="sibTrans" cxnId="{C2168F4D-4884-4021-BED9-3FBCC67A51E4}">
      <dgm:prSet/>
      <dgm:spPr/>
      <dgm:t>
        <a:bodyPr/>
        <a:lstStyle/>
        <a:p>
          <a:endParaRPr lang="en-US"/>
        </a:p>
      </dgm:t>
    </dgm:pt>
    <dgm:pt modelId="{A013BBB4-5B7F-4A87-8CBF-07DAB25459FF}">
      <dgm:prSet/>
      <dgm:spPr/>
      <dgm:t>
        <a:bodyPr/>
        <a:lstStyle/>
        <a:p>
          <a:r>
            <a:rPr lang="en-GB" b="0" i="0" baseline="0"/>
            <a:t>Barrier 3:</a:t>
          </a:r>
          <a:r>
            <a:rPr lang="en-GB" b="1" i="0" baseline="0"/>
            <a:t>Culture(standards and practice) </a:t>
          </a:r>
          <a:r>
            <a:rPr lang="en-GB" b="0" i="0" baseline="0"/>
            <a:t>-</a:t>
          </a:r>
          <a:r>
            <a:rPr lang="en-US"/>
            <a:t>Elena-Beatrice Paun</a:t>
          </a:r>
        </a:p>
      </dgm:t>
    </dgm:pt>
    <dgm:pt modelId="{B339EEA6-B310-481D-B30C-EA7A5F9E4DE5}" type="parTrans" cxnId="{1AFDF227-884C-492E-9F55-E4AC647A4F10}">
      <dgm:prSet/>
      <dgm:spPr/>
      <dgm:t>
        <a:bodyPr/>
        <a:lstStyle/>
        <a:p>
          <a:endParaRPr lang="en-US"/>
        </a:p>
      </dgm:t>
    </dgm:pt>
    <dgm:pt modelId="{A055AA6F-6F58-4B0C-9251-1C3B52E64E92}" type="sibTrans" cxnId="{1AFDF227-884C-492E-9F55-E4AC647A4F10}">
      <dgm:prSet/>
      <dgm:spPr/>
      <dgm:t>
        <a:bodyPr/>
        <a:lstStyle/>
        <a:p>
          <a:endParaRPr lang="en-US"/>
        </a:p>
      </dgm:t>
    </dgm:pt>
    <dgm:pt modelId="{E0553F78-6B08-4FDD-97A5-861C2E4B394E}">
      <dgm:prSet/>
      <dgm:spPr/>
      <dgm:t>
        <a:bodyPr/>
        <a:lstStyle/>
        <a:p>
          <a:r>
            <a:rPr lang="en-GB" b="0" i="0" baseline="0"/>
            <a:t>Barrier 4:</a:t>
          </a:r>
          <a:r>
            <a:rPr lang="en-GB" b="1" i="0" baseline="0"/>
            <a:t>Enviro</a:t>
          </a:r>
          <a:r>
            <a:rPr lang="en-GB" b="1"/>
            <a:t>nmental </a:t>
          </a:r>
          <a:r>
            <a:rPr lang="en-GB" b="1" i="0" baseline="0"/>
            <a:t>Noise</a:t>
          </a:r>
          <a:r>
            <a:rPr lang="en-GB" b="0" i="0" baseline="0"/>
            <a:t> -Tsihon Germay</a:t>
          </a:r>
          <a:endParaRPr lang="en-US"/>
        </a:p>
      </dgm:t>
    </dgm:pt>
    <dgm:pt modelId="{B9F3C5A2-CC35-4EBE-A231-7961E1E91014}" type="parTrans" cxnId="{D85046CF-BC24-4767-9618-91CD6D2C0E3A}">
      <dgm:prSet/>
      <dgm:spPr/>
      <dgm:t>
        <a:bodyPr/>
        <a:lstStyle/>
        <a:p>
          <a:endParaRPr lang="en-US"/>
        </a:p>
      </dgm:t>
    </dgm:pt>
    <dgm:pt modelId="{222BDCC7-BD2E-417C-8585-BACD0977F1CB}" type="sibTrans" cxnId="{D85046CF-BC24-4767-9618-91CD6D2C0E3A}">
      <dgm:prSet/>
      <dgm:spPr/>
      <dgm:t>
        <a:bodyPr/>
        <a:lstStyle/>
        <a:p>
          <a:endParaRPr lang="en-US"/>
        </a:p>
      </dgm:t>
    </dgm:pt>
    <dgm:pt modelId="{A24BD7C3-682F-4BAD-A7D5-1F74F78DB28B}">
      <dgm:prSet/>
      <dgm:spPr/>
      <dgm:t>
        <a:bodyPr/>
        <a:lstStyle/>
        <a:p>
          <a:r>
            <a:rPr lang="en-GB"/>
            <a:t>Conclusion</a:t>
          </a:r>
          <a:endParaRPr lang="en-US"/>
        </a:p>
      </dgm:t>
    </dgm:pt>
    <dgm:pt modelId="{9D3DD965-E1F0-4551-AA92-787FC11995E9}" type="parTrans" cxnId="{95A75B52-4CFF-4EB9-BDC6-C547B220AFD2}">
      <dgm:prSet/>
      <dgm:spPr/>
      <dgm:t>
        <a:bodyPr/>
        <a:lstStyle/>
        <a:p>
          <a:endParaRPr lang="en-US"/>
        </a:p>
      </dgm:t>
    </dgm:pt>
    <dgm:pt modelId="{3F44F180-A1C2-42FC-8FE9-BB19CDBA870C}" type="sibTrans" cxnId="{95A75B52-4CFF-4EB9-BDC6-C547B220AFD2}">
      <dgm:prSet/>
      <dgm:spPr/>
      <dgm:t>
        <a:bodyPr/>
        <a:lstStyle/>
        <a:p>
          <a:endParaRPr lang="en-US"/>
        </a:p>
      </dgm:t>
    </dgm:pt>
    <dgm:pt modelId="{3339CC29-8125-4B89-8A46-1C7DEB6C80C8}">
      <dgm:prSet/>
      <dgm:spPr/>
      <dgm:t>
        <a:bodyPr/>
        <a:lstStyle/>
        <a:p>
          <a:r>
            <a:rPr lang="en-GB"/>
            <a:t>References</a:t>
          </a:r>
          <a:endParaRPr lang="en-US"/>
        </a:p>
      </dgm:t>
    </dgm:pt>
    <dgm:pt modelId="{96AB86E3-C8C9-4DDD-B242-39D0E2C406D9}" type="parTrans" cxnId="{05C98682-9791-426A-B0DA-7DAA6A0FE8BC}">
      <dgm:prSet/>
      <dgm:spPr/>
      <dgm:t>
        <a:bodyPr/>
        <a:lstStyle/>
        <a:p>
          <a:endParaRPr lang="en-US"/>
        </a:p>
      </dgm:t>
    </dgm:pt>
    <dgm:pt modelId="{83C0F4CD-DE81-423C-952E-4CD6C8795F90}" type="sibTrans" cxnId="{05C98682-9791-426A-B0DA-7DAA6A0FE8BC}">
      <dgm:prSet/>
      <dgm:spPr/>
      <dgm:t>
        <a:bodyPr/>
        <a:lstStyle/>
        <a:p>
          <a:endParaRPr lang="en-US"/>
        </a:p>
      </dgm:t>
    </dgm:pt>
    <dgm:pt modelId="{6C1FA230-85B9-4508-BF08-04BBB516C029}">
      <dgm:prSet/>
      <dgm:spPr/>
      <dgm:t>
        <a:bodyPr/>
        <a:lstStyle/>
        <a:p>
          <a:r>
            <a:rPr lang="en-GB"/>
            <a:t>Questions</a:t>
          </a:r>
          <a:endParaRPr lang="en-US"/>
        </a:p>
      </dgm:t>
    </dgm:pt>
    <dgm:pt modelId="{6FDB47E3-5677-434F-BD90-C76210C3A417}" type="parTrans" cxnId="{4F6BBA0B-25BC-49E4-B593-967FDC7F9D0E}">
      <dgm:prSet/>
      <dgm:spPr/>
      <dgm:t>
        <a:bodyPr/>
        <a:lstStyle/>
        <a:p>
          <a:endParaRPr lang="en-US"/>
        </a:p>
      </dgm:t>
    </dgm:pt>
    <dgm:pt modelId="{122DC0A9-A7A3-438E-8E1F-50ABBCF8EC4C}" type="sibTrans" cxnId="{4F6BBA0B-25BC-49E4-B593-967FDC7F9D0E}">
      <dgm:prSet/>
      <dgm:spPr/>
      <dgm:t>
        <a:bodyPr/>
        <a:lstStyle/>
        <a:p>
          <a:endParaRPr lang="en-US"/>
        </a:p>
      </dgm:t>
    </dgm:pt>
    <dgm:pt modelId="{1202DDA6-A17F-4B31-BC61-29038FFDB710}" type="pres">
      <dgm:prSet presAssocID="{B9B9FBBE-E8AC-44A3-B424-F7E239FCC719}" presName="vert0" presStyleCnt="0">
        <dgm:presLayoutVars>
          <dgm:dir/>
          <dgm:animOne val="branch"/>
          <dgm:animLvl val="lvl"/>
        </dgm:presLayoutVars>
      </dgm:prSet>
      <dgm:spPr/>
    </dgm:pt>
    <dgm:pt modelId="{DDD877CF-0806-47FA-91D9-E327EBDF3E13}" type="pres">
      <dgm:prSet presAssocID="{38F6224D-50F3-4240-B94E-4BE215B65604}" presName="thickLine" presStyleLbl="alignNode1" presStyleIdx="0" presStyleCnt="8"/>
      <dgm:spPr/>
    </dgm:pt>
    <dgm:pt modelId="{86F7EB0F-FEF2-4F6E-B436-4894344DDD1C}" type="pres">
      <dgm:prSet presAssocID="{38F6224D-50F3-4240-B94E-4BE215B65604}" presName="horz1" presStyleCnt="0"/>
      <dgm:spPr/>
    </dgm:pt>
    <dgm:pt modelId="{BF1BB6A6-641E-4D09-BBB3-65B1C10C087A}" type="pres">
      <dgm:prSet presAssocID="{38F6224D-50F3-4240-B94E-4BE215B65604}" presName="tx1" presStyleLbl="revTx" presStyleIdx="0" presStyleCnt="8"/>
      <dgm:spPr/>
    </dgm:pt>
    <dgm:pt modelId="{4E44F4C1-F970-4610-82AA-CB929DCAE20A}" type="pres">
      <dgm:prSet presAssocID="{38F6224D-50F3-4240-B94E-4BE215B65604}" presName="vert1" presStyleCnt="0"/>
      <dgm:spPr/>
    </dgm:pt>
    <dgm:pt modelId="{AA9D4273-5E66-4074-91B2-A0DD11018335}" type="pres">
      <dgm:prSet presAssocID="{08D31A63-075D-4052-A356-80603B51EAD7}" presName="thickLine" presStyleLbl="alignNode1" presStyleIdx="1" presStyleCnt="8"/>
      <dgm:spPr/>
    </dgm:pt>
    <dgm:pt modelId="{CB52F741-07A8-4365-A4BD-CD4AAB020B38}" type="pres">
      <dgm:prSet presAssocID="{08D31A63-075D-4052-A356-80603B51EAD7}" presName="horz1" presStyleCnt="0"/>
      <dgm:spPr/>
    </dgm:pt>
    <dgm:pt modelId="{59FD4928-964D-4591-868F-A252A227A7CA}" type="pres">
      <dgm:prSet presAssocID="{08D31A63-075D-4052-A356-80603B51EAD7}" presName="tx1" presStyleLbl="revTx" presStyleIdx="1" presStyleCnt="8"/>
      <dgm:spPr/>
    </dgm:pt>
    <dgm:pt modelId="{825E6D02-A760-4C5B-B477-B26E14CDD193}" type="pres">
      <dgm:prSet presAssocID="{08D31A63-075D-4052-A356-80603B51EAD7}" presName="vert1" presStyleCnt="0"/>
      <dgm:spPr/>
    </dgm:pt>
    <dgm:pt modelId="{4BB23759-4144-40FD-9C11-EC7C977A162E}" type="pres">
      <dgm:prSet presAssocID="{13B57938-B44A-4E2B-B206-B5CE43945F8F}" presName="thickLine" presStyleLbl="alignNode1" presStyleIdx="2" presStyleCnt="8"/>
      <dgm:spPr/>
    </dgm:pt>
    <dgm:pt modelId="{2E92D139-0DFF-4BF1-91CA-D3560809CC03}" type="pres">
      <dgm:prSet presAssocID="{13B57938-B44A-4E2B-B206-B5CE43945F8F}" presName="horz1" presStyleCnt="0"/>
      <dgm:spPr/>
    </dgm:pt>
    <dgm:pt modelId="{25403AA2-4C46-4F72-A3B5-0397EA1B0ADF}" type="pres">
      <dgm:prSet presAssocID="{13B57938-B44A-4E2B-B206-B5CE43945F8F}" presName="tx1" presStyleLbl="revTx" presStyleIdx="2" presStyleCnt="8"/>
      <dgm:spPr/>
    </dgm:pt>
    <dgm:pt modelId="{5ECAC6F0-2300-47CA-B402-6FBFD5BC87DE}" type="pres">
      <dgm:prSet presAssocID="{13B57938-B44A-4E2B-B206-B5CE43945F8F}" presName="vert1" presStyleCnt="0"/>
      <dgm:spPr/>
    </dgm:pt>
    <dgm:pt modelId="{FF7199E5-CFF9-411F-A792-7561C242C894}" type="pres">
      <dgm:prSet presAssocID="{A013BBB4-5B7F-4A87-8CBF-07DAB25459FF}" presName="thickLine" presStyleLbl="alignNode1" presStyleIdx="3" presStyleCnt="8"/>
      <dgm:spPr/>
    </dgm:pt>
    <dgm:pt modelId="{9745AD14-69DD-44DB-9A8D-92239AB7EEFE}" type="pres">
      <dgm:prSet presAssocID="{A013BBB4-5B7F-4A87-8CBF-07DAB25459FF}" presName="horz1" presStyleCnt="0"/>
      <dgm:spPr/>
    </dgm:pt>
    <dgm:pt modelId="{D23D97A4-D348-4662-8582-3F7EDAF916AC}" type="pres">
      <dgm:prSet presAssocID="{A013BBB4-5B7F-4A87-8CBF-07DAB25459FF}" presName="tx1" presStyleLbl="revTx" presStyleIdx="3" presStyleCnt="8"/>
      <dgm:spPr/>
    </dgm:pt>
    <dgm:pt modelId="{8EA2B0C9-6C16-4E23-9A41-5AFE9A2480D6}" type="pres">
      <dgm:prSet presAssocID="{A013BBB4-5B7F-4A87-8CBF-07DAB25459FF}" presName="vert1" presStyleCnt="0"/>
      <dgm:spPr/>
    </dgm:pt>
    <dgm:pt modelId="{32CE20E8-7FCC-4A53-854D-00CDB898252B}" type="pres">
      <dgm:prSet presAssocID="{E0553F78-6B08-4FDD-97A5-861C2E4B394E}" presName="thickLine" presStyleLbl="alignNode1" presStyleIdx="4" presStyleCnt="8"/>
      <dgm:spPr/>
    </dgm:pt>
    <dgm:pt modelId="{09C562A8-6646-4B07-B91A-27D9C17FDB09}" type="pres">
      <dgm:prSet presAssocID="{E0553F78-6B08-4FDD-97A5-861C2E4B394E}" presName="horz1" presStyleCnt="0"/>
      <dgm:spPr/>
    </dgm:pt>
    <dgm:pt modelId="{CB944509-C57A-45C4-BCD0-27D32AE3155C}" type="pres">
      <dgm:prSet presAssocID="{E0553F78-6B08-4FDD-97A5-861C2E4B394E}" presName="tx1" presStyleLbl="revTx" presStyleIdx="4" presStyleCnt="8"/>
      <dgm:spPr/>
    </dgm:pt>
    <dgm:pt modelId="{1314F266-E874-4E4E-8D9D-F174061B48D9}" type="pres">
      <dgm:prSet presAssocID="{E0553F78-6B08-4FDD-97A5-861C2E4B394E}" presName="vert1" presStyleCnt="0"/>
      <dgm:spPr/>
    </dgm:pt>
    <dgm:pt modelId="{4573741E-F6C8-4142-97EE-81CA4EFD4E92}" type="pres">
      <dgm:prSet presAssocID="{A24BD7C3-682F-4BAD-A7D5-1F74F78DB28B}" presName="thickLine" presStyleLbl="alignNode1" presStyleIdx="5" presStyleCnt="8"/>
      <dgm:spPr/>
    </dgm:pt>
    <dgm:pt modelId="{63393F77-68B4-4F1F-A420-512CD1CBC10B}" type="pres">
      <dgm:prSet presAssocID="{A24BD7C3-682F-4BAD-A7D5-1F74F78DB28B}" presName="horz1" presStyleCnt="0"/>
      <dgm:spPr/>
    </dgm:pt>
    <dgm:pt modelId="{0FD0112E-9244-4E2B-9DE5-EE2BCBC5D419}" type="pres">
      <dgm:prSet presAssocID="{A24BD7C3-682F-4BAD-A7D5-1F74F78DB28B}" presName="tx1" presStyleLbl="revTx" presStyleIdx="5" presStyleCnt="8"/>
      <dgm:spPr/>
    </dgm:pt>
    <dgm:pt modelId="{41C6520E-FF48-4473-AD11-6F6B5BBC97AE}" type="pres">
      <dgm:prSet presAssocID="{A24BD7C3-682F-4BAD-A7D5-1F74F78DB28B}" presName="vert1" presStyleCnt="0"/>
      <dgm:spPr/>
    </dgm:pt>
    <dgm:pt modelId="{F10A4567-C5F9-4921-A1AC-D67603354E7B}" type="pres">
      <dgm:prSet presAssocID="{3339CC29-8125-4B89-8A46-1C7DEB6C80C8}" presName="thickLine" presStyleLbl="alignNode1" presStyleIdx="6" presStyleCnt="8"/>
      <dgm:spPr/>
    </dgm:pt>
    <dgm:pt modelId="{4E9A3360-0565-4D66-83D7-21A0C1423392}" type="pres">
      <dgm:prSet presAssocID="{3339CC29-8125-4B89-8A46-1C7DEB6C80C8}" presName="horz1" presStyleCnt="0"/>
      <dgm:spPr/>
    </dgm:pt>
    <dgm:pt modelId="{221F6831-11A7-43D3-8C89-CA5DD196715B}" type="pres">
      <dgm:prSet presAssocID="{3339CC29-8125-4B89-8A46-1C7DEB6C80C8}" presName="tx1" presStyleLbl="revTx" presStyleIdx="6" presStyleCnt="8"/>
      <dgm:spPr/>
    </dgm:pt>
    <dgm:pt modelId="{F5D05D11-A54D-4666-9597-71E99F390C31}" type="pres">
      <dgm:prSet presAssocID="{3339CC29-8125-4B89-8A46-1C7DEB6C80C8}" presName="vert1" presStyleCnt="0"/>
      <dgm:spPr/>
    </dgm:pt>
    <dgm:pt modelId="{51BCE7F6-F41D-4DD3-9D98-66F18818D64A}" type="pres">
      <dgm:prSet presAssocID="{6C1FA230-85B9-4508-BF08-04BBB516C029}" presName="thickLine" presStyleLbl="alignNode1" presStyleIdx="7" presStyleCnt="8"/>
      <dgm:spPr/>
    </dgm:pt>
    <dgm:pt modelId="{7C883784-2511-476A-A7EF-47F009F80D13}" type="pres">
      <dgm:prSet presAssocID="{6C1FA230-85B9-4508-BF08-04BBB516C029}" presName="horz1" presStyleCnt="0"/>
      <dgm:spPr/>
    </dgm:pt>
    <dgm:pt modelId="{89728553-CF98-4447-86F0-AFBB6246B30C}" type="pres">
      <dgm:prSet presAssocID="{6C1FA230-85B9-4508-BF08-04BBB516C029}" presName="tx1" presStyleLbl="revTx" presStyleIdx="7" presStyleCnt="8"/>
      <dgm:spPr/>
    </dgm:pt>
    <dgm:pt modelId="{67D0B03B-8BDA-48C7-BCBF-9B6AC31C8C88}" type="pres">
      <dgm:prSet presAssocID="{6C1FA230-85B9-4508-BF08-04BBB516C029}" presName="vert1" presStyleCnt="0"/>
      <dgm:spPr/>
    </dgm:pt>
  </dgm:ptLst>
  <dgm:cxnLst>
    <dgm:cxn modelId="{4F6BBA0B-25BC-49E4-B593-967FDC7F9D0E}" srcId="{B9B9FBBE-E8AC-44A3-B424-F7E239FCC719}" destId="{6C1FA230-85B9-4508-BF08-04BBB516C029}" srcOrd="7" destOrd="0" parTransId="{6FDB47E3-5677-434F-BD90-C76210C3A417}" sibTransId="{122DC0A9-A7A3-438E-8E1F-50ABBCF8EC4C}"/>
    <dgm:cxn modelId="{10A96A16-885A-4C72-BD2C-6A8756F05165}" type="presOf" srcId="{3339CC29-8125-4B89-8A46-1C7DEB6C80C8}" destId="{221F6831-11A7-43D3-8C89-CA5DD196715B}" srcOrd="0" destOrd="0" presId="urn:microsoft.com/office/officeart/2008/layout/LinedList"/>
    <dgm:cxn modelId="{1AFDF227-884C-492E-9F55-E4AC647A4F10}" srcId="{B9B9FBBE-E8AC-44A3-B424-F7E239FCC719}" destId="{A013BBB4-5B7F-4A87-8CBF-07DAB25459FF}" srcOrd="3" destOrd="0" parTransId="{B339EEA6-B310-481D-B30C-EA7A5F9E4DE5}" sibTransId="{A055AA6F-6F58-4B0C-9251-1C3B52E64E92}"/>
    <dgm:cxn modelId="{A2EC4641-67B9-4466-8A2F-F850A7D48F68}" type="presOf" srcId="{E0553F78-6B08-4FDD-97A5-861C2E4B394E}" destId="{CB944509-C57A-45C4-BCD0-27D32AE3155C}" srcOrd="0" destOrd="0" presId="urn:microsoft.com/office/officeart/2008/layout/LinedList"/>
    <dgm:cxn modelId="{C2168F4D-4884-4021-BED9-3FBCC67A51E4}" srcId="{B9B9FBBE-E8AC-44A3-B424-F7E239FCC719}" destId="{13B57938-B44A-4E2B-B206-B5CE43945F8F}" srcOrd="2" destOrd="0" parTransId="{0CE0A4D2-F9FC-44B0-8819-3C7D40E6219A}" sibTransId="{5B9661E5-2E4F-4EF4-9813-122ABE3B5D88}"/>
    <dgm:cxn modelId="{95A75B52-4CFF-4EB9-BDC6-C547B220AFD2}" srcId="{B9B9FBBE-E8AC-44A3-B424-F7E239FCC719}" destId="{A24BD7C3-682F-4BAD-A7D5-1F74F78DB28B}" srcOrd="5" destOrd="0" parTransId="{9D3DD965-E1F0-4551-AA92-787FC11995E9}" sibTransId="{3F44F180-A1C2-42FC-8FE9-BB19CDBA870C}"/>
    <dgm:cxn modelId="{DC50715C-14E6-4EB6-B522-018A5FA4598B}" srcId="{B9B9FBBE-E8AC-44A3-B424-F7E239FCC719}" destId="{08D31A63-075D-4052-A356-80603B51EAD7}" srcOrd="1" destOrd="0" parTransId="{F7ADF03D-37F4-4BE7-801D-66A9DE623D83}" sibTransId="{8DA383C1-82D7-471F-9D36-F471B6F25B89}"/>
    <dgm:cxn modelId="{86DEDC66-B363-4B21-B949-4ABA9E58839B}" type="presOf" srcId="{A013BBB4-5B7F-4A87-8CBF-07DAB25459FF}" destId="{D23D97A4-D348-4662-8582-3F7EDAF916AC}" srcOrd="0" destOrd="0" presId="urn:microsoft.com/office/officeart/2008/layout/LinedList"/>
    <dgm:cxn modelId="{26EB817A-4A52-4ACA-A45B-8188B5F2ED48}" srcId="{B9B9FBBE-E8AC-44A3-B424-F7E239FCC719}" destId="{38F6224D-50F3-4240-B94E-4BE215B65604}" srcOrd="0" destOrd="0" parTransId="{63D266B8-8B36-475F-BA20-051ED6DE2C25}" sibTransId="{D69013D5-11AC-4FCA-BFC6-4FADE9742103}"/>
    <dgm:cxn modelId="{05C98682-9791-426A-B0DA-7DAA6A0FE8BC}" srcId="{B9B9FBBE-E8AC-44A3-B424-F7E239FCC719}" destId="{3339CC29-8125-4B89-8A46-1C7DEB6C80C8}" srcOrd="6" destOrd="0" parTransId="{96AB86E3-C8C9-4DDD-B242-39D0E2C406D9}" sibTransId="{83C0F4CD-DE81-423C-952E-4CD6C8795F90}"/>
    <dgm:cxn modelId="{C45D838D-F60C-46C2-A2E1-483C89DB2EF9}" type="presOf" srcId="{A24BD7C3-682F-4BAD-A7D5-1F74F78DB28B}" destId="{0FD0112E-9244-4E2B-9DE5-EE2BCBC5D419}" srcOrd="0" destOrd="0" presId="urn:microsoft.com/office/officeart/2008/layout/LinedList"/>
    <dgm:cxn modelId="{BF68039F-48D4-4B14-99F5-8F051EE4AED7}" type="presOf" srcId="{B9B9FBBE-E8AC-44A3-B424-F7E239FCC719}" destId="{1202DDA6-A17F-4B31-BC61-29038FFDB710}" srcOrd="0" destOrd="0" presId="urn:microsoft.com/office/officeart/2008/layout/LinedList"/>
    <dgm:cxn modelId="{4E8C91B5-9D7C-41F6-A033-10E68FB15532}" type="presOf" srcId="{38F6224D-50F3-4240-B94E-4BE215B65604}" destId="{BF1BB6A6-641E-4D09-BBB3-65B1C10C087A}" srcOrd="0" destOrd="0" presId="urn:microsoft.com/office/officeart/2008/layout/LinedList"/>
    <dgm:cxn modelId="{426C2CB7-BD08-4805-89FF-FB6EBE04195C}" type="presOf" srcId="{08D31A63-075D-4052-A356-80603B51EAD7}" destId="{59FD4928-964D-4591-868F-A252A227A7CA}" srcOrd="0" destOrd="0" presId="urn:microsoft.com/office/officeart/2008/layout/LinedList"/>
    <dgm:cxn modelId="{D85046CF-BC24-4767-9618-91CD6D2C0E3A}" srcId="{B9B9FBBE-E8AC-44A3-B424-F7E239FCC719}" destId="{E0553F78-6B08-4FDD-97A5-861C2E4B394E}" srcOrd="4" destOrd="0" parTransId="{B9F3C5A2-CC35-4EBE-A231-7961E1E91014}" sibTransId="{222BDCC7-BD2E-417C-8585-BACD0977F1CB}"/>
    <dgm:cxn modelId="{129C84DD-38DD-461B-B2B2-E9955330FC68}" type="presOf" srcId="{6C1FA230-85B9-4508-BF08-04BBB516C029}" destId="{89728553-CF98-4447-86F0-AFBB6246B30C}" srcOrd="0" destOrd="0" presId="urn:microsoft.com/office/officeart/2008/layout/LinedList"/>
    <dgm:cxn modelId="{EEF245F6-399F-4481-8337-3076D354DE78}" type="presOf" srcId="{13B57938-B44A-4E2B-B206-B5CE43945F8F}" destId="{25403AA2-4C46-4F72-A3B5-0397EA1B0ADF}" srcOrd="0" destOrd="0" presId="urn:microsoft.com/office/officeart/2008/layout/LinedList"/>
    <dgm:cxn modelId="{30D2D298-0781-42E0-9587-3DC11C8D91C4}" type="presParOf" srcId="{1202DDA6-A17F-4B31-BC61-29038FFDB710}" destId="{DDD877CF-0806-47FA-91D9-E327EBDF3E13}" srcOrd="0" destOrd="0" presId="urn:microsoft.com/office/officeart/2008/layout/LinedList"/>
    <dgm:cxn modelId="{962448B0-D93D-4EB2-ACD0-9C16927DC783}" type="presParOf" srcId="{1202DDA6-A17F-4B31-BC61-29038FFDB710}" destId="{86F7EB0F-FEF2-4F6E-B436-4894344DDD1C}" srcOrd="1" destOrd="0" presId="urn:microsoft.com/office/officeart/2008/layout/LinedList"/>
    <dgm:cxn modelId="{9E0401E4-5317-4093-9732-EF8171913D79}" type="presParOf" srcId="{86F7EB0F-FEF2-4F6E-B436-4894344DDD1C}" destId="{BF1BB6A6-641E-4D09-BBB3-65B1C10C087A}" srcOrd="0" destOrd="0" presId="urn:microsoft.com/office/officeart/2008/layout/LinedList"/>
    <dgm:cxn modelId="{8CA608B8-3CD4-4533-90F6-428AE167C672}" type="presParOf" srcId="{86F7EB0F-FEF2-4F6E-B436-4894344DDD1C}" destId="{4E44F4C1-F970-4610-82AA-CB929DCAE20A}" srcOrd="1" destOrd="0" presId="urn:microsoft.com/office/officeart/2008/layout/LinedList"/>
    <dgm:cxn modelId="{DEB8D6B0-6E3C-4FE5-BBDD-3233D27DE4CF}" type="presParOf" srcId="{1202DDA6-A17F-4B31-BC61-29038FFDB710}" destId="{AA9D4273-5E66-4074-91B2-A0DD11018335}" srcOrd="2" destOrd="0" presId="urn:microsoft.com/office/officeart/2008/layout/LinedList"/>
    <dgm:cxn modelId="{B579E9D6-E6F3-4C8E-9266-983C92CEEAFE}" type="presParOf" srcId="{1202DDA6-A17F-4B31-BC61-29038FFDB710}" destId="{CB52F741-07A8-4365-A4BD-CD4AAB020B38}" srcOrd="3" destOrd="0" presId="urn:microsoft.com/office/officeart/2008/layout/LinedList"/>
    <dgm:cxn modelId="{C17D1C15-4DBC-405E-B4E1-546813FA5E94}" type="presParOf" srcId="{CB52F741-07A8-4365-A4BD-CD4AAB020B38}" destId="{59FD4928-964D-4591-868F-A252A227A7CA}" srcOrd="0" destOrd="0" presId="urn:microsoft.com/office/officeart/2008/layout/LinedList"/>
    <dgm:cxn modelId="{4719C8D3-E508-45BA-AD38-9A14B4D438B6}" type="presParOf" srcId="{CB52F741-07A8-4365-A4BD-CD4AAB020B38}" destId="{825E6D02-A760-4C5B-B477-B26E14CDD193}" srcOrd="1" destOrd="0" presId="urn:microsoft.com/office/officeart/2008/layout/LinedList"/>
    <dgm:cxn modelId="{71E68EA3-0AB6-4140-847D-BEABA40A3F1E}" type="presParOf" srcId="{1202DDA6-A17F-4B31-BC61-29038FFDB710}" destId="{4BB23759-4144-40FD-9C11-EC7C977A162E}" srcOrd="4" destOrd="0" presId="urn:microsoft.com/office/officeart/2008/layout/LinedList"/>
    <dgm:cxn modelId="{E65D00FE-DDA1-46F5-BFF2-A4F10AFDAEC6}" type="presParOf" srcId="{1202DDA6-A17F-4B31-BC61-29038FFDB710}" destId="{2E92D139-0DFF-4BF1-91CA-D3560809CC03}" srcOrd="5" destOrd="0" presId="urn:microsoft.com/office/officeart/2008/layout/LinedList"/>
    <dgm:cxn modelId="{510DD92A-B78D-4349-BC90-DE76BF5488AA}" type="presParOf" srcId="{2E92D139-0DFF-4BF1-91CA-D3560809CC03}" destId="{25403AA2-4C46-4F72-A3B5-0397EA1B0ADF}" srcOrd="0" destOrd="0" presId="urn:microsoft.com/office/officeart/2008/layout/LinedList"/>
    <dgm:cxn modelId="{A54E6E79-6869-439D-B567-9E15A0FB4CF4}" type="presParOf" srcId="{2E92D139-0DFF-4BF1-91CA-D3560809CC03}" destId="{5ECAC6F0-2300-47CA-B402-6FBFD5BC87DE}" srcOrd="1" destOrd="0" presId="urn:microsoft.com/office/officeart/2008/layout/LinedList"/>
    <dgm:cxn modelId="{D9B723FB-21BF-4257-830B-584B171B7FFA}" type="presParOf" srcId="{1202DDA6-A17F-4B31-BC61-29038FFDB710}" destId="{FF7199E5-CFF9-411F-A792-7561C242C894}" srcOrd="6" destOrd="0" presId="urn:microsoft.com/office/officeart/2008/layout/LinedList"/>
    <dgm:cxn modelId="{65B4719B-5E8D-4887-AF82-F89330091413}" type="presParOf" srcId="{1202DDA6-A17F-4B31-BC61-29038FFDB710}" destId="{9745AD14-69DD-44DB-9A8D-92239AB7EEFE}" srcOrd="7" destOrd="0" presId="urn:microsoft.com/office/officeart/2008/layout/LinedList"/>
    <dgm:cxn modelId="{DAC09876-49F6-4EA4-A185-ACB36679271A}" type="presParOf" srcId="{9745AD14-69DD-44DB-9A8D-92239AB7EEFE}" destId="{D23D97A4-D348-4662-8582-3F7EDAF916AC}" srcOrd="0" destOrd="0" presId="urn:microsoft.com/office/officeart/2008/layout/LinedList"/>
    <dgm:cxn modelId="{B113C3BE-AEA5-4D33-8529-917851C04BAF}" type="presParOf" srcId="{9745AD14-69DD-44DB-9A8D-92239AB7EEFE}" destId="{8EA2B0C9-6C16-4E23-9A41-5AFE9A2480D6}" srcOrd="1" destOrd="0" presId="urn:microsoft.com/office/officeart/2008/layout/LinedList"/>
    <dgm:cxn modelId="{90BB1EE7-6F9A-4E3A-B410-9AAE1876B2C0}" type="presParOf" srcId="{1202DDA6-A17F-4B31-BC61-29038FFDB710}" destId="{32CE20E8-7FCC-4A53-854D-00CDB898252B}" srcOrd="8" destOrd="0" presId="urn:microsoft.com/office/officeart/2008/layout/LinedList"/>
    <dgm:cxn modelId="{363CACED-AB69-48C0-871D-33AC1713C52F}" type="presParOf" srcId="{1202DDA6-A17F-4B31-BC61-29038FFDB710}" destId="{09C562A8-6646-4B07-B91A-27D9C17FDB09}" srcOrd="9" destOrd="0" presId="urn:microsoft.com/office/officeart/2008/layout/LinedList"/>
    <dgm:cxn modelId="{099E5682-4D03-4434-97E8-3209F9FCB4B1}" type="presParOf" srcId="{09C562A8-6646-4B07-B91A-27D9C17FDB09}" destId="{CB944509-C57A-45C4-BCD0-27D32AE3155C}" srcOrd="0" destOrd="0" presId="urn:microsoft.com/office/officeart/2008/layout/LinedList"/>
    <dgm:cxn modelId="{1F085421-D816-427A-A230-E0BCA9C4E411}" type="presParOf" srcId="{09C562A8-6646-4B07-B91A-27D9C17FDB09}" destId="{1314F266-E874-4E4E-8D9D-F174061B48D9}" srcOrd="1" destOrd="0" presId="urn:microsoft.com/office/officeart/2008/layout/LinedList"/>
    <dgm:cxn modelId="{43A0D2CE-A022-43F1-8F95-76CFA34EA241}" type="presParOf" srcId="{1202DDA6-A17F-4B31-BC61-29038FFDB710}" destId="{4573741E-F6C8-4142-97EE-81CA4EFD4E92}" srcOrd="10" destOrd="0" presId="urn:microsoft.com/office/officeart/2008/layout/LinedList"/>
    <dgm:cxn modelId="{FB2A681C-1E19-42FA-9EC5-F6807C1C4538}" type="presParOf" srcId="{1202DDA6-A17F-4B31-BC61-29038FFDB710}" destId="{63393F77-68B4-4F1F-A420-512CD1CBC10B}" srcOrd="11" destOrd="0" presId="urn:microsoft.com/office/officeart/2008/layout/LinedList"/>
    <dgm:cxn modelId="{A5F9F7AF-5C4F-4407-B70A-A597ECF5A105}" type="presParOf" srcId="{63393F77-68B4-4F1F-A420-512CD1CBC10B}" destId="{0FD0112E-9244-4E2B-9DE5-EE2BCBC5D419}" srcOrd="0" destOrd="0" presId="urn:microsoft.com/office/officeart/2008/layout/LinedList"/>
    <dgm:cxn modelId="{8CFE6B50-BD11-4E57-84A6-3730E88FE2ED}" type="presParOf" srcId="{63393F77-68B4-4F1F-A420-512CD1CBC10B}" destId="{41C6520E-FF48-4473-AD11-6F6B5BBC97AE}" srcOrd="1" destOrd="0" presId="urn:microsoft.com/office/officeart/2008/layout/LinedList"/>
    <dgm:cxn modelId="{7F83CC36-EE20-47BB-A74E-98CABD767E81}" type="presParOf" srcId="{1202DDA6-A17F-4B31-BC61-29038FFDB710}" destId="{F10A4567-C5F9-4921-A1AC-D67603354E7B}" srcOrd="12" destOrd="0" presId="urn:microsoft.com/office/officeart/2008/layout/LinedList"/>
    <dgm:cxn modelId="{811FC5E1-8A3B-48FB-BFEB-35C6E8FCFEB2}" type="presParOf" srcId="{1202DDA6-A17F-4B31-BC61-29038FFDB710}" destId="{4E9A3360-0565-4D66-83D7-21A0C1423392}" srcOrd="13" destOrd="0" presId="urn:microsoft.com/office/officeart/2008/layout/LinedList"/>
    <dgm:cxn modelId="{595B6132-84D2-467D-9EBB-E40E166311B4}" type="presParOf" srcId="{4E9A3360-0565-4D66-83D7-21A0C1423392}" destId="{221F6831-11A7-43D3-8C89-CA5DD196715B}" srcOrd="0" destOrd="0" presId="urn:microsoft.com/office/officeart/2008/layout/LinedList"/>
    <dgm:cxn modelId="{899DA050-A9B2-46D1-86EB-F6F90AF6A6FF}" type="presParOf" srcId="{4E9A3360-0565-4D66-83D7-21A0C1423392}" destId="{F5D05D11-A54D-4666-9597-71E99F390C31}" srcOrd="1" destOrd="0" presId="urn:microsoft.com/office/officeart/2008/layout/LinedList"/>
    <dgm:cxn modelId="{67127912-A3C6-4615-A5A3-58A53ED6C19A}" type="presParOf" srcId="{1202DDA6-A17F-4B31-BC61-29038FFDB710}" destId="{51BCE7F6-F41D-4DD3-9D98-66F18818D64A}" srcOrd="14" destOrd="0" presId="urn:microsoft.com/office/officeart/2008/layout/LinedList"/>
    <dgm:cxn modelId="{D401FE64-1277-4D55-BED9-C15D4C1CC862}" type="presParOf" srcId="{1202DDA6-A17F-4B31-BC61-29038FFDB710}" destId="{7C883784-2511-476A-A7EF-47F009F80D13}" srcOrd="15" destOrd="0" presId="urn:microsoft.com/office/officeart/2008/layout/LinedList"/>
    <dgm:cxn modelId="{345A2677-ABEC-434B-BE88-9E782C5746A8}" type="presParOf" srcId="{7C883784-2511-476A-A7EF-47F009F80D13}" destId="{89728553-CF98-4447-86F0-AFBB6246B30C}" srcOrd="0" destOrd="0" presId="urn:microsoft.com/office/officeart/2008/layout/LinedList"/>
    <dgm:cxn modelId="{AADD1F63-4975-42CF-BF97-25E8FD7333DE}" type="presParOf" srcId="{7C883784-2511-476A-A7EF-47F009F80D13}" destId="{67D0B03B-8BDA-48C7-BCBF-9B6AC31C8C8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580144B-FFD6-449A-836B-6146D7B4244B}" type="doc">
      <dgm:prSet loTypeId="urn:microsoft.com/office/officeart/2018/5/layout/IconLeaf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F93F5C52-F8A2-4E27-BD30-1AE9F715301D}">
      <dgm:prSet/>
      <dgm:spPr/>
      <dgm:t>
        <a:bodyPr/>
        <a:lstStyle/>
        <a:p>
          <a:pPr>
            <a:lnSpc>
              <a:spcPct val="100000"/>
            </a:lnSpc>
            <a:defRPr cap="all"/>
          </a:pPr>
          <a:r>
            <a:rPr lang="en-GB"/>
            <a:t>Replace or repair the outdated machineries.</a:t>
          </a:r>
          <a:endParaRPr lang="en-US"/>
        </a:p>
      </dgm:t>
    </dgm:pt>
    <dgm:pt modelId="{D1ADCC35-2156-4E11-BB8D-3319283FE080}" type="parTrans" cxnId="{A7FA90B4-67A2-4042-8732-A99F53F49AF4}">
      <dgm:prSet/>
      <dgm:spPr/>
      <dgm:t>
        <a:bodyPr/>
        <a:lstStyle/>
        <a:p>
          <a:endParaRPr lang="en-US"/>
        </a:p>
      </dgm:t>
    </dgm:pt>
    <dgm:pt modelId="{69259B9D-EF0A-4561-9004-2E97A31924D3}" type="sibTrans" cxnId="{A7FA90B4-67A2-4042-8732-A99F53F49AF4}">
      <dgm:prSet/>
      <dgm:spPr/>
      <dgm:t>
        <a:bodyPr/>
        <a:lstStyle/>
        <a:p>
          <a:endParaRPr lang="en-US"/>
        </a:p>
      </dgm:t>
    </dgm:pt>
    <dgm:pt modelId="{4B0F4596-7800-4034-B59C-A90166B7D5B2}">
      <dgm:prSet/>
      <dgm:spPr/>
      <dgm:t>
        <a:bodyPr/>
        <a:lstStyle/>
        <a:p>
          <a:pPr>
            <a:lnSpc>
              <a:spcPct val="100000"/>
            </a:lnSpc>
            <a:defRPr cap="all"/>
          </a:pPr>
          <a:r>
            <a:rPr lang="en-GB"/>
            <a:t>Structural training before the job starts.</a:t>
          </a:r>
          <a:endParaRPr lang="en-US"/>
        </a:p>
      </dgm:t>
    </dgm:pt>
    <dgm:pt modelId="{30FEF853-B0EA-4EAB-A923-19193C974AF4}" type="parTrans" cxnId="{34F2F3BB-D0E6-4383-B439-F48A33B76A68}">
      <dgm:prSet/>
      <dgm:spPr/>
      <dgm:t>
        <a:bodyPr/>
        <a:lstStyle/>
        <a:p>
          <a:endParaRPr lang="en-US"/>
        </a:p>
      </dgm:t>
    </dgm:pt>
    <dgm:pt modelId="{9753B29C-49B3-4EA1-A4E7-32B74E375426}" type="sibTrans" cxnId="{34F2F3BB-D0E6-4383-B439-F48A33B76A68}">
      <dgm:prSet/>
      <dgm:spPr/>
      <dgm:t>
        <a:bodyPr/>
        <a:lstStyle/>
        <a:p>
          <a:endParaRPr lang="en-US"/>
        </a:p>
      </dgm:t>
    </dgm:pt>
    <dgm:pt modelId="{62401BC6-8179-458C-B8F7-32B9796C6E46}">
      <dgm:prSet/>
      <dgm:spPr/>
      <dgm:t>
        <a:bodyPr/>
        <a:lstStyle/>
        <a:p>
          <a:pPr>
            <a:lnSpc>
              <a:spcPct val="100000"/>
            </a:lnSpc>
            <a:defRPr cap="all"/>
          </a:pPr>
          <a:r>
            <a:rPr lang="en-GB"/>
            <a:t>Check back if the staff understand the new system. </a:t>
          </a:r>
          <a:endParaRPr lang="en-US"/>
        </a:p>
      </dgm:t>
    </dgm:pt>
    <dgm:pt modelId="{7AD680B8-0314-44CC-987D-0D4B5E772E03}" type="parTrans" cxnId="{B16BFEFB-D6AF-4233-9DF8-98FB3F9C7C37}">
      <dgm:prSet/>
      <dgm:spPr/>
      <dgm:t>
        <a:bodyPr/>
        <a:lstStyle/>
        <a:p>
          <a:endParaRPr lang="en-US"/>
        </a:p>
      </dgm:t>
    </dgm:pt>
    <dgm:pt modelId="{D51758A9-29F4-4EDA-8469-56CDF92A9F44}" type="sibTrans" cxnId="{B16BFEFB-D6AF-4233-9DF8-98FB3F9C7C37}">
      <dgm:prSet/>
      <dgm:spPr/>
      <dgm:t>
        <a:bodyPr/>
        <a:lstStyle/>
        <a:p>
          <a:endParaRPr lang="en-US"/>
        </a:p>
      </dgm:t>
    </dgm:pt>
    <dgm:pt modelId="{9DF41F85-E1B5-4E60-AFF4-0EB1720F43BE}" type="pres">
      <dgm:prSet presAssocID="{4580144B-FFD6-449A-836B-6146D7B4244B}" presName="root" presStyleCnt="0">
        <dgm:presLayoutVars>
          <dgm:dir/>
          <dgm:resizeHandles val="exact"/>
        </dgm:presLayoutVars>
      </dgm:prSet>
      <dgm:spPr/>
    </dgm:pt>
    <dgm:pt modelId="{F8647157-DFB6-4A04-AE33-DF4D581DDE6E}" type="pres">
      <dgm:prSet presAssocID="{F93F5C52-F8A2-4E27-BD30-1AE9F715301D}" presName="compNode" presStyleCnt="0"/>
      <dgm:spPr/>
    </dgm:pt>
    <dgm:pt modelId="{9CAB08DC-121A-446A-A666-EA2C867395CE}" type="pres">
      <dgm:prSet presAssocID="{F93F5C52-F8A2-4E27-BD30-1AE9F715301D}" presName="iconBgRect" presStyleLbl="bgShp" presStyleIdx="0" presStyleCnt="3"/>
      <dgm:spPr>
        <a:prstGeom prst="round2DiagRect">
          <a:avLst>
            <a:gd name="adj1" fmla="val 29727"/>
            <a:gd name="adj2" fmla="val 0"/>
          </a:avLst>
        </a:prstGeom>
      </dgm:spPr>
    </dgm:pt>
    <dgm:pt modelId="{E64B841C-4772-4B8F-9EF4-7BF32520052A}" type="pres">
      <dgm:prSet presAssocID="{F93F5C52-F8A2-4E27-BD30-1AE9F715301D}"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Tools"/>
        </a:ext>
      </dgm:extLst>
    </dgm:pt>
    <dgm:pt modelId="{50C5CD30-FFC1-4756-AFBF-7E4BC08114C7}" type="pres">
      <dgm:prSet presAssocID="{F93F5C52-F8A2-4E27-BD30-1AE9F715301D}" presName="spaceRect" presStyleCnt="0"/>
      <dgm:spPr/>
    </dgm:pt>
    <dgm:pt modelId="{BEC09210-699B-4349-B82B-C89C44F22203}" type="pres">
      <dgm:prSet presAssocID="{F93F5C52-F8A2-4E27-BD30-1AE9F715301D}" presName="textRect" presStyleLbl="revTx" presStyleIdx="0" presStyleCnt="3">
        <dgm:presLayoutVars>
          <dgm:chMax val="1"/>
          <dgm:chPref val="1"/>
        </dgm:presLayoutVars>
      </dgm:prSet>
      <dgm:spPr/>
    </dgm:pt>
    <dgm:pt modelId="{0A25C72B-5A14-499A-8DFB-C9251D36E02F}" type="pres">
      <dgm:prSet presAssocID="{69259B9D-EF0A-4561-9004-2E97A31924D3}" presName="sibTrans" presStyleCnt="0"/>
      <dgm:spPr/>
    </dgm:pt>
    <dgm:pt modelId="{215206CC-59A0-4460-94CE-5FFC9B11A5F9}" type="pres">
      <dgm:prSet presAssocID="{4B0F4596-7800-4034-B59C-A90166B7D5B2}" presName="compNode" presStyleCnt="0"/>
      <dgm:spPr/>
    </dgm:pt>
    <dgm:pt modelId="{FF6C5532-1E8C-447D-88D6-77AD2199CA2F}" type="pres">
      <dgm:prSet presAssocID="{4B0F4596-7800-4034-B59C-A90166B7D5B2}" presName="iconBgRect" presStyleLbl="bgShp" presStyleIdx="1" presStyleCnt="3"/>
      <dgm:spPr>
        <a:prstGeom prst="round2DiagRect">
          <a:avLst>
            <a:gd name="adj1" fmla="val 29727"/>
            <a:gd name="adj2" fmla="val 0"/>
          </a:avLst>
        </a:prstGeom>
      </dgm:spPr>
    </dgm:pt>
    <dgm:pt modelId="{2B7E0C3D-2440-43D4-BC85-C9DB4F3A9BE5}" type="pres">
      <dgm:prSet presAssocID="{4B0F4596-7800-4034-B59C-A90166B7D5B2}"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elder"/>
        </a:ext>
      </dgm:extLst>
    </dgm:pt>
    <dgm:pt modelId="{8FCB0583-C494-4783-AFED-8D3BAB8FEE21}" type="pres">
      <dgm:prSet presAssocID="{4B0F4596-7800-4034-B59C-A90166B7D5B2}" presName="spaceRect" presStyleCnt="0"/>
      <dgm:spPr/>
    </dgm:pt>
    <dgm:pt modelId="{1DC922E2-4F8F-4125-A60D-9AB1D8AEC807}" type="pres">
      <dgm:prSet presAssocID="{4B0F4596-7800-4034-B59C-A90166B7D5B2}" presName="textRect" presStyleLbl="revTx" presStyleIdx="1" presStyleCnt="3">
        <dgm:presLayoutVars>
          <dgm:chMax val="1"/>
          <dgm:chPref val="1"/>
        </dgm:presLayoutVars>
      </dgm:prSet>
      <dgm:spPr/>
    </dgm:pt>
    <dgm:pt modelId="{0F97EB85-4762-4603-A166-5D36858F265B}" type="pres">
      <dgm:prSet presAssocID="{9753B29C-49B3-4EA1-A4E7-32B74E375426}" presName="sibTrans" presStyleCnt="0"/>
      <dgm:spPr/>
    </dgm:pt>
    <dgm:pt modelId="{F34B7530-9232-4A01-BB2F-8ADC0CE523E3}" type="pres">
      <dgm:prSet presAssocID="{62401BC6-8179-458C-B8F7-32B9796C6E46}" presName="compNode" presStyleCnt="0"/>
      <dgm:spPr/>
    </dgm:pt>
    <dgm:pt modelId="{91766FF9-FA6D-434F-93A6-74D99A04C2C6}" type="pres">
      <dgm:prSet presAssocID="{62401BC6-8179-458C-B8F7-32B9796C6E46}" presName="iconBgRect" presStyleLbl="bgShp" presStyleIdx="2" presStyleCnt="3"/>
      <dgm:spPr>
        <a:prstGeom prst="round2DiagRect">
          <a:avLst>
            <a:gd name="adj1" fmla="val 29727"/>
            <a:gd name="adj2" fmla="val 0"/>
          </a:avLst>
        </a:prstGeom>
      </dgm:spPr>
    </dgm:pt>
    <dgm:pt modelId="{9772DC3E-5B7D-472C-A9FB-DDF1CE50DD11}" type="pres">
      <dgm:prSet presAssocID="{62401BC6-8179-458C-B8F7-32B9796C6E46}"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Bank Check"/>
        </a:ext>
      </dgm:extLst>
    </dgm:pt>
    <dgm:pt modelId="{EBE90A32-6810-4E5F-B069-EC20CA679A45}" type="pres">
      <dgm:prSet presAssocID="{62401BC6-8179-458C-B8F7-32B9796C6E46}" presName="spaceRect" presStyleCnt="0"/>
      <dgm:spPr/>
    </dgm:pt>
    <dgm:pt modelId="{DCC56309-2257-443E-B2D2-0BD2ABC55BCE}" type="pres">
      <dgm:prSet presAssocID="{62401BC6-8179-458C-B8F7-32B9796C6E46}" presName="textRect" presStyleLbl="revTx" presStyleIdx="2" presStyleCnt="3">
        <dgm:presLayoutVars>
          <dgm:chMax val="1"/>
          <dgm:chPref val="1"/>
        </dgm:presLayoutVars>
      </dgm:prSet>
      <dgm:spPr/>
    </dgm:pt>
  </dgm:ptLst>
  <dgm:cxnLst>
    <dgm:cxn modelId="{557DF80F-887B-4B6D-8B57-61AD63ACE9F1}" type="presOf" srcId="{62401BC6-8179-458C-B8F7-32B9796C6E46}" destId="{DCC56309-2257-443E-B2D2-0BD2ABC55BCE}" srcOrd="0" destOrd="0" presId="urn:microsoft.com/office/officeart/2018/5/layout/IconLeafLabelList"/>
    <dgm:cxn modelId="{85050630-77C0-473C-9B86-6A91E2E2C2B2}" type="presOf" srcId="{4B0F4596-7800-4034-B59C-A90166B7D5B2}" destId="{1DC922E2-4F8F-4125-A60D-9AB1D8AEC807}" srcOrd="0" destOrd="0" presId="urn:microsoft.com/office/officeart/2018/5/layout/IconLeafLabelList"/>
    <dgm:cxn modelId="{F7022D5A-A6C4-468F-90FA-82D170F5D656}" type="presOf" srcId="{F93F5C52-F8A2-4E27-BD30-1AE9F715301D}" destId="{BEC09210-699B-4349-B82B-C89C44F22203}" srcOrd="0" destOrd="0" presId="urn:microsoft.com/office/officeart/2018/5/layout/IconLeafLabelList"/>
    <dgm:cxn modelId="{A7FA90B4-67A2-4042-8732-A99F53F49AF4}" srcId="{4580144B-FFD6-449A-836B-6146D7B4244B}" destId="{F93F5C52-F8A2-4E27-BD30-1AE9F715301D}" srcOrd="0" destOrd="0" parTransId="{D1ADCC35-2156-4E11-BB8D-3319283FE080}" sibTransId="{69259B9D-EF0A-4561-9004-2E97A31924D3}"/>
    <dgm:cxn modelId="{34F2F3BB-D0E6-4383-B439-F48A33B76A68}" srcId="{4580144B-FFD6-449A-836B-6146D7B4244B}" destId="{4B0F4596-7800-4034-B59C-A90166B7D5B2}" srcOrd="1" destOrd="0" parTransId="{30FEF853-B0EA-4EAB-A923-19193C974AF4}" sibTransId="{9753B29C-49B3-4EA1-A4E7-32B74E375426}"/>
    <dgm:cxn modelId="{3313A8ED-8085-4DD4-BE85-0FBC34A56326}" type="presOf" srcId="{4580144B-FFD6-449A-836B-6146D7B4244B}" destId="{9DF41F85-E1B5-4E60-AFF4-0EB1720F43BE}" srcOrd="0" destOrd="0" presId="urn:microsoft.com/office/officeart/2018/5/layout/IconLeafLabelList"/>
    <dgm:cxn modelId="{B16BFEFB-D6AF-4233-9DF8-98FB3F9C7C37}" srcId="{4580144B-FFD6-449A-836B-6146D7B4244B}" destId="{62401BC6-8179-458C-B8F7-32B9796C6E46}" srcOrd="2" destOrd="0" parTransId="{7AD680B8-0314-44CC-987D-0D4B5E772E03}" sibTransId="{D51758A9-29F4-4EDA-8469-56CDF92A9F44}"/>
    <dgm:cxn modelId="{41BC612E-A58B-4D03-8311-B8B5E4E11296}" type="presParOf" srcId="{9DF41F85-E1B5-4E60-AFF4-0EB1720F43BE}" destId="{F8647157-DFB6-4A04-AE33-DF4D581DDE6E}" srcOrd="0" destOrd="0" presId="urn:microsoft.com/office/officeart/2018/5/layout/IconLeafLabelList"/>
    <dgm:cxn modelId="{BD9C4585-7ED8-4E36-8C44-B3BDD7182A57}" type="presParOf" srcId="{F8647157-DFB6-4A04-AE33-DF4D581DDE6E}" destId="{9CAB08DC-121A-446A-A666-EA2C867395CE}" srcOrd="0" destOrd="0" presId="urn:microsoft.com/office/officeart/2018/5/layout/IconLeafLabelList"/>
    <dgm:cxn modelId="{D2A2EB74-7F41-4C86-8F5A-7F222137C47D}" type="presParOf" srcId="{F8647157-DFB6-4A04-AE33-DF4D581DDE6E}" destId="{E64B841C-4772-4B8F-9EF4-7BF32520052A}" srcOrd="1" destOrd="0" presId="urn:microsoft.com/office/officeart/2018/5/layout/IconLeafLabelList"/>
    <dgm:cxn modelId="{15421DAA-B146-4EA5-95AF-1729C40233BF}" type="presParOf" srcId="{F8647157-DFB6-4A04-AE33-DF4D581DDE6E}" destId="{50C5CD30-FFC1-4756-AFBF-7E4BC08114C7}" srcOrd="2" destOrd="0" presId="urn:microsoft.com/office/officeart/2018/5/layout/IconLeafLabelList"/>
    <dgm:cxn modelId="{B944D726-73CE-4F60-A2B4-973EA5FF832E}" type="presParOf" srcId="{F8647157-DFB6-4A04-AE33-DF4D581DDE6E}" destId="{BEC09210-699B-4349-B82B-C89C44F22203}" srcOrd="3" destOrd="0" presId="urn:microsoft.com/office/officeart/2018/5/layout/IconLeafLabelList"/>
    <dgm:cxn modelId="{BB67698C-C856-4BBF-BC10-4C52D8D2BEA3}" type="presParOf" srcId="{9DF41F85-E1B5-4E60-AFF4-0EB1720F43BE}" destId="{0A25C72B-5A14-499A-8DFB-C9251D36E02F}" srcOrd="1" destOrd="0" presId="urn:microsoft.com/office/officeart/2018/5/layout/IconLeafLabelList"/>
    <dgm:cxn modelId="{B65C2CD2-6EE2-4B1B-AFCE-798C0A5CDA9C}" type="presParOf" srcId="{9DF41F85-E1B5-4E60-AFF4-0EB1720F43BE}" destId="{215206CC-59A0-4460-94CE-5FFC9B11A5F9}" srcOrd="2" destOrd="0" presId="urn:microsoft.com/office/officeart/2018/5/layout/IconLeafLabelList"/>
    <dgm:cxn modelId="{87B3361A-A741-4D6B-BAF7-0B1CB81CF11A}" type="presParOf" srcId="{215206CC-59A0-4460-94CE-5FFC9B11A5F9}" destId="{FF6C5532-1E8C-447D-88D6-77AD2199CA2F}" srcOrd="0" destOrd="0" presId="urn:microsoft.com/office/officeart/2018/5/layout/IconLeafLabelList"/>
    <dgm:cxn modelId="{E179C6E3-7006-4EB2-84E7-47F495A1EFC2}" type="presParOf" srcId="{215206CC-59A0-4460-94CE-5FFC9B11A5F9}" destId="{2B7E0C3D-2440-43D4-BC85-C9DB4F3A9BE5}" srcOrd="1" destOrd="0" presId="urn:microsoft.com/office/officeart/2018/5/layout/IconLeafLabelList"/>
    <dgm:cxn modelId="{0B5B6E03-2F3C-4A7E-AC68-7481D166A5AB}" type="presParOf" srcId="{215206CC-59A0-4460-94CE-5FFC9B11A5F9}" destId="{8FCB0583-C494-4783-AFED-8D3BAB8FEE21}" srcOrd="2" destOrd="0" presId="urn:microsoft.com/office/officeart/2018/5/layout/IconLeafLabelList"/>
    <dgm:cxn modelId="{7D14A224-E5E6-46B3-8D3A-71B56B41D739}" type="presParOf" srcId="{215206CC-59A0-4460-94CE-5FFC9B11A5F9}" destId="{1DC922E2-4F8F-4125-A60D-9AB1D8AEC807}" srcOrd="3" destOrd="0" presId="urn:microsoft.com/office/officeart/2018/5/layout/IconLeafLabelList"/>
    <dgm:cxn modelId="{BA4E4DB6-AF57-40AE-BB1C-2A2FFE0DA858}" type="presParOf" srcId="{9DF41F85-E1B5-4E60-AFF4-0EB1720F43BE}" destId="{0F97EB85-4762-4603-A166-5D36858F265B}" srcOrd="3" destOrd="0" presId="urn:microsoft.com/office/officeart/2018/5/layout/IconLeafLabelList"/>
    <dgm:cxn modelId="{34CB5130-85E1-457A-8249-00484E3A61CE}" type="presParOf" srcId="{9DF41F85-E1B5-4E60-AFF4-0EB1720F43BE}" destId="{F34B7530-9232-4A01-BB2F-8ADC0CE523E3}" srcOrd="4" destOrd="0" presId="urn:microsoft.com/office/officeart/2018/5/layout/IconLeafLabelList"/>
    <dgm:cxn modelId="{52E08723-2036-40AA-9477-0A275BA31936}" type="presParOf" srcId="{F34B7530-9232-4A01-BB2F-8ADC0CE523E3}" destId="{91766FF9-FA6D-434F-93A6-74D99A04C2C6}" srcOrd="0" destOrd="0" presId="urn:microsoft.com/office/officeart/2018/5/layout/IconLeafLabelList"/>
    <dgm:cxn modelId="{FE4731BA-A946-4A46-8522-C7492D89417E}" type="presParOf" srcId="{F34B7530-9232-4A01-BB2F-8ADC0CE523E3}" destId="{9772DC3E-5B7D-472C-A9FB-DDF1CE50DD11}" srcOrd="1" destOrd="0" presId="urn:microsoft.com/office/officeart/2018/5/layout/IconLeafLabelList"/>
    <dgm:cxn modelId="{6F465C38-A87A-4426-81A6-0385AEB5554E}" type="presParOf" srcId="{F34B7530-9232-4A01-BB2F-8ADC0CE523E3}" destId="{EBE90A32-6810-4E5F-B069-EC20CA679A45}" srcOrd="2" destOrd="0" presId="urn:microsoft.com/office/officeart/2018/5/layout/IconLeafLabelList"/>
    <dgm:cxn modelId="{B2451662-AE71-49A2-82AA-C6D32C3AD441}" type="presParOf" srcId="{F34B7530-9232-4A01-BB2F-8ADC0CE523E3}" destId="{DCC56309-2257-443E-B2D2-0BD2ABC55BCE}"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D877CF-0806-47FA-91D9-E327EBDF3E13}">
      <dsp:nvSpPr>
        <dsp:cNvPr id="0" name=""/>
        <dsp:cNvSpPr/>
      </dsp:nvSpPr>
      <dsp:spPr>
        <a:xfrm>
          <a:off x="0" y="0"/>
          <a:ext cx="10043391"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1BB6A6-641E-4D09-BBB3-65B1C10C087A}">
      <dsp:nvSpPr>
        <dsp:cNvPr id="0" name=""/>
        <dsp:cNvSpPr/>
      </dsp:nvSpPr>
      <dsp:spPr>
        <a:xfrm>
          <a:off x="0" y="0"/>
          <a:ext cx="10043391" cy="5607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Introduction</a:t>
          </a:r>
          <a:endParaRPr lang="en-US" sz="2500" kern="1200"/>
        </a:p>
      </dsp:txBody>
      <dsp:txXfrm>
        <a:off x="0" y="0"/>
        <a:ext cx="10043391" cy="560784"/>
      </dsp:txXfrm>
    </dsp:sp>
    <dsp:sp modelId="{AA9D4273-5E66-4074-91B2-A0DD11018335}">
      <dsp:nvSpPr>
        <dsp:cNvPr id="0" name=""/>
        <dsp:cNvSpPr/>
      </dsp:nvSpPr>
      <dsp:spPr>
        <a:xfrm>
          <a:off x="0" y="560784"/>
          <a:ext cx="10043391"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FD4928-964D-4591-868F-A252A227A7CA}">
      <dsp:nvSpPr>
        <dsp:cNvPr id="0" name=""/>
        <dsp:cNvSpPr/>
      </dsp:nvSpPr>
      <dsp:spPr>
        <a:xfrm>
          <a:off x="0" y="560784"/>
          <a:ext cx="10043391" cy="5607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Barrier 1: </a:t>
          </a:r>
          <a:r>
            <a:rPr lang="en-GB" sz="2500" b="1" kern="1200"/>
            <a:t>Language and communication </a:t>
          </a:r>
          <a:r>
            <a:rPr lang="en-GB" sz="2500" kern="1200"/>
            <a:t>-</a:t>
          </a:r>
          <a:r>
            <a:rPr lang="en-US" sz="2500" kern="1200"/>
            <a:t> Valentine</a:t>
          </a:r>
          <a:r>
            <a:rPr lang="en-GB" sz="2500" kern="1200"/>
            <a:t> </a:t>
          </a:r>
          <a:r>
            <a:rPr lang="en-GB" sz="2500" kern="1200">
              <a:latin typeface="Aptos Display" panose="02110004020202020204"/>
            </a:rPr>
            <a:t>Obikwelu</a:t>
          </a:r>
          <a:endParaRPr lang="en-US" sz="2500" kern="1200"/>
        </a:p>
      </dsp:txBody>
      <dsp:txXfrm>
        <a:off x="0" y="560784"/>
        <a:ext cx="10043391" cy="560784"/>
      </dsp:txXfrm>
    </dsp:sp>
    <dsp:sp modelId="{4BB23759-4144-40FD-9C11-EC7C977A162E}">
      <dsp:nvSpPr>
        <dsp:cNvPr id="0" name=""/>
        <dsp:cNvSpPr/>
      </dsp:nvSpPr>
      <dsp:spPr>
        <a:xfrm>
          <a:off x="0" y="1121568"/>
          <a:ext cx="10043391"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403AA2-4C46-4F72-A3B5-0397EA1B0ADF}">
      <dsp:nvSpPr>
        <dsp:cNvPr id="0" name=""/>
        <dsp:cNvSpPr/>
      </dsp:nvSpPr>
      <dsp:spPr>
        <a:xfrm>
          <a:off x="0" y="1121569"/>
          <a:ext cx="10043391" cy="5607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b="0" i="0" kern="1200" baseline="0"/>
            <a:t>Barrier 2:</a:t>
          </a:r>
          <a:r>
            <a:rPr lang="en-GB" sz="2500" b="1" kern="1200"/>
            <a:t>Age and Generationa</a:t>
          </a:r>
          <a:r>
            <a:rPr lang="en-GB" sz="2500" kern="1200"/>
            <a:t>l</a:t>
          </a:r>
          <a:r>
            <a:rPr lang="en-GB" sz="2500" i="0" kern="1200" baseline="0"/>
            <a:t> -</a:t>
          </a:r>
          <a:r>
            <a:rPr lang="en-US" sz="2500" kern="1200"/>
            <a:t>Nataliia </a:t>
          </a:r>
          <a:r>
            <a:rPr lang="en-US" sz="2500" kern="1200" err="1"/>
            <a:t>Kudryk</a:t>
          </a:r>
          <a:r>
            <a:rPr lang="en-GB" sz="2500" b="0" i="0" kern="1200" baseline="0"/>
            <a:t>                                                      </a:t>
          </a:r>
          <a:endParaRPr lang="en-US" sz="2500" kern="1200"/>
        </a:p>
      </dsp:txBody>
      <dsp:txXfrm>
        <a:off x="0" y="1121569"/>
        <a:ext cx="10043391" cy="560784"/>
      </dsp:txXfrm>
    </dsp:sp>
    <dsp:sp modelId="{FF7199E5-CFF9-411F-A792-7561C242C894}">
      <dsp:nvSpPr>
        <dsp:cNvPr id="0" name=""/>
        <dsp:cNvSpPr/>
      </dsp:nvSpPr>
      <dsp:spPr>
        <a:xfrm>
          <a:off x="0" y="1682353"/>
          <a:ext cx="10043391"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3D97A4-D348-4662-8582-3F7EDAF916AC}">
      <dsp:nvSpPr>
        <dsp:cNvPr id="0" name=""/>
        <dsp:cNvSpPr/>
      </dsp:nvSpPr>
      <dsp:spPr>
        <a:xfrm>
          <a:off x="0" y="1682353"/>
          <a:ext cx="10043391" cy="5607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b="0" i="0" kern="1200" baseline="0"/>
            <a:t>Barrier 3:</a:t>
          </a:r>
          <a:r>
            <a:rPr lang="en-GB" sz="2500" b="1" i="0" kern="1200" baseline="0"/>
            <a:t>Culture(standards and practice) </a:t>
          </a:r>
          <a:r>
            <a:rPr lang="en-GB" sz="2500" b="0" i="0" kern="1200" baseline="0"/>
            <a:t>-</a:t>
          </a:r>
          <a:r>
            <a:rPr lang="en-US" sz="2500" kern="1200"/>
            <a:t>Elena-Beatrice Paun</a:t>
          </a:r>
        </a:p>
      </dsp:txBody>
      <dsp:txXfrm>
        <a:off x="0" y="1682353"/>
        <a:ext cx="10043391" cy="560784"/>
      </dsp:txXfrm>
    </dsp:sp>
    <dsp:sp modelId="{32CE20E8-7FCC-4A53-854D-00CDB898252B}">
      <dsp:nvSpPr>
        <dsp:cNvPr id="0" name=""/>
        <dsp:cNvSpPr/>
      </dsp:nvSpPr>
      <dsp:spPr>
        <a:xfrm>
          <a:off x="0" y="2243137"/>
          <a:ext cx="10043391"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944509-C57A-45C4-BCD0-27D32AE3155C}">
      <dsp:nvSpPr>
        <dsp:cNvPr id="0" name=""/>
        <dsp:cNvSpPr/>
      </dsp:nvSpPr>
      <dsp:spPr>
        <a:xfrm>
          <a:off x="0" y="2243138"/>
          <a:ext cx="10043391" cy="5607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b="0" i="0" kern="1200" baseline="0"/>
            <a:t>Barrier 4:</a:t>
          </a:r>
          <a:r>
            <a:rPr lang="en-GB" sz="2500" b="1" i="0" kern="1200" baseline="0"/>
            <a:t>Enviro</a:t>
          </a:r>
          <a:r>
            <a:rPr lang="en-GB" sz="2500" b="1" kern="1200"/>
            <a:t>nmental </a:t>
          </a:r>
          <a:r>
            <a:rPr lang="en-GB" sz="2500" b="1" i="0" kern="1200" baseline="0"/>
            <a:t>Noise</a:t>
          </a:r>
          <a:r>
            <a:rPr lang="en-GB" sz="2500" b="0" i="0" kern="1200" baseline="0"/>
            <a:t> -Tsihon Germay</a:t>
          </a:r>
          <a:endParaRPr lang="en-US" sz="2500" kern="1200"/>
        </a:p>
      </dsp:txBody>
      <dsp:txXfrm>
        <a:off x="0" y="2243138"/>
        <a:ext cx="10043391" cy="560784"/>
      </dsp:txXfrm>
    </dsp:sp>
    <dsp:sp modelId="{4573741E-F6C8-4142-97EE-81CA4EFD4E92}">
      <dsp:nvSpPr>
        <dsp:cNvPr id="0" name=""/>
        <dsp:cNvSpPr/>
      </dsp:nvSpPr>
      <dsp:spPr>
        <a:xfrm>
          <a:off x="0" y="2803922"/>
          <a:ext cx="10043391"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D0112E-9244-4E2B-9DE5-EE2BCBC5D419}">
      <dsp:nvSpPr>
        <dsp:cNvPr id="0" name=""/>
        <dsp:cNvSpPr/>
      </dsp:nvSpPr>
      <dsp:spPr>
        <a:xfrm>
          <a:off x="0" y="2803922"/>
          <a:ext cx="10043391" cy="5607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Conclusion</a:t>
          </a:r>
          <a:endParaRPr lang="en-US" sz="2500" kern="1200"/>
        </a:p>
      </dsp:txBody>
      <dsp:txXfrm>
        <a:off x="0" y="2803922"/>
        <a:ext cx="10043391" cy="560784"/>
      </dsp:txXfrm>
    </dsp:sp>
    <dsp:sp modelId="{F10A4567-C5F9-4921-A1AC-D67603354E7B}">
      <dsp:nvSpPr>
        <dsp:cNvPr id="0" name=""/>
        <dsp:cNvSpPr/>
      </dsp:nvSpPr>
      <dsp:spPr>
        <a:xfrm>
          <a:off x="0" y="3364706"/>
          <a:ext cx="10043391"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1F6831-11A7-43D3-8C89-CA5DD196715B}">
      <dsp:nvSpPr>
        <dsp:cNvPr id="0" name=""/>
        <dsp:cNvSpPr/>
      </dsp:nvSpPr>
      <dsp:spPr>
        <a:xfrm>
          <a:off x="0" y="3364706"/>
          <a:ext cx="10043391" cy="5607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References</a:t>
          </a:r>
          <a:endParaRPr lang="en-US" sz="2500" kern="1200"/>
        </a:p>
      </dsp:txBody>
      <dsp:txXfrm>
        <a:off x="0" y="3364706"/>
        <a:ext cx="10043391" cy="560784"/>
      </dsp:txXfrm>
    </dsp:sp>
    <dsp:sp modelId="{51BCE7F6-F41D-4DD3-9D98-66F18818D64A}">
      <dsp:nvSpPr>
        <dsp:cNvPr id="0" name=""/>
        <dsp:cNvSpPr/>
      </dsp:nvSpPr>
      <dsp:spPr>
        <a:xfrm>
          <a:off x="0" y="3925491"/>
          <a:ext cx="10043391"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728553-CF98-4447-86F0-AFBB6246B30C}">
      <dsp:nvSpPr>
        <dsp:cNvPr id="0" name=""/>
        <dsp:cNvSpPr/>
      </dsp:nvSpPr>
      <dsp:spPr>
        <a:xfrm>
          <a:off x="0" y="3925491"/>
          <a:ext cx="10043391" cy="5607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Questions</a:t>
          </a:r>
          <a:endParaRPr lang="en-US" sz="2500" kern="1200"/>
        </a:p>
      </dsp:txBody>
      <dsp:txXfrm>
        <a:off x="0" y="3925491"/>
        <a:ext cx="10043391" cy="5607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AB08DC-121A-446A-A666-EA2C867395CE}">
      <dsp:nvSpPr>
        <dsp:cNvPr id="0" name=""/>
        <dsp:cNvSpPr/>
      </dsp:nvSpPr>
      <dsp:spPr>
        <a:xfrm>
          <a:off x="718664" y="453902"/>
          <a:ext cx="1955812" cy="1955812"/>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4B841C-4772-4B8F-9EF4-7BF32520052A}">
      <dsp:nvSpPr>
        <dsp:cNvPr id="0" name=""/>
        <dsp:cNvSpPr/>
      </dsp:nvSpPr>
      <dsp:spPr>
        <a:xfrm>
          <a:off x="1135476" y="870714"/>
          <a:ext cx="1122187" cy="11221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EC09210-699B-4349-B82B-C89C44F22203}">
      <dsp:nvSpPr>
        <dsp:cNvPr id="0" name=""/>
        <dsp:cNvSpPr/>
      </dsp:nvSpPr>
      <dsp:spPr>
        <a:xfrm>
          <a:off x="93445" y="3018902"/>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GB" sz="1700" kern="1200"/>
            <a:t>Replace or repair the outdated machineries.</a:t>
          </a:r>
          <a:endParaRPr lang="en-US" sz="1700" kern="1200"/>
        </a:p>
      </dsp:txBody>
      <dsp:txXfrm>
        <a:off x="93445" y="3018902"/>
        <a:ext cx="3206250" cy="720000"/>
      </dsp:txXfrm>
    </dsp:sp>
    <dsp:sp modelId="{FF6C5532-1E8C-447D-88D6-77AD2199CA2F}">
      <dsp:nvSpPr>
        <dsp:cNvPr id="0" name=""/>
        <dsp:cNvSpPr/>
      </dsp:nvSpPr>
      <dsp:spPr>
        <a:xfrm>
          <a:off x="4486008" y="453902"/>
          <a:ext cx="1955812" cy="1955812"/>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7E0C3D-2440-43D4-BC85-C9DB4F3A9BE5}">
      <dsp:nvSpPr>
        <dsp:cNvPr id="0" name=""/>
        <dsp:cNvSpPr/>
      </dsp:nvSpPr>
      <dsp:spPr>
        <a:xfrm>
          <a:off x="4902820" y="870714"/>
          <a:ext cx="1122187" cy="11221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DC922E2-4F8F-4125-A60D-9AB1D8AEC807}">
      <dsp:nvSpPr>
        <dsp:cNvPr id="0" name=""/>
        <dsp:cNvSpPr/>
      </dsp:nvSpPr>
      <dsp:spPr>
        <a:xfrm>
          <a:off x="3860789" y="3018902"/>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GB" sz="1700" kern="1200"/>
            <a:t>Structural training before the job starts.</a:t>
          </a:r>
          <a:endParaRPr lang="en-US" sz="1700" kern="1200"/>
        </a:p>
      </dsp:txBody>
      <dsp:txXfrm>
        <a:off x="3860789" y="3018902"/>
        <a:ext cx="3206250" cy="720000"/>
      </dsp:txXfrm>
    </dsp:sp>
    <dsp:sp modelId="{91766FF9-FA6D-434F-93A6-74D99A04C2C6}">
      <dsp:nvSpPr>
        <dsp:cNvPr id="0" name=""/>
        <dsp:cNvSpPr/>
      </dsp:nvSpPr>
      <dsp:spPr>
        <a:xfrm>
          <a:off x="8253352" y="453902"/>
          <a:ext cx="1955812" cy="1955812"/>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72DC3E-5B7D-472C-A9FB-DDF1CE50DD11}">
      <dsp:nvSpPr>
        <dsp:cNvPr id="0" name=""/>
        <dsp:cNvSpPr/>
      </dsp:nvSpPr>
      <dsp:spPr>
        <a:xfrm>
          <a:off x="8670164" y="870714"/>
          <a:ext cx="1122187" cy="11221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C56309-2257-443E-B2D2-0BD2ABC55BCE}">
      <dsp:nvSpPr>
        <dsp:cNvPr id="0" name=""/>
        <dsp:cNvSpPr/>
      </dsp:nvSpPr>
      <dsp:spPr>
        <a:xfrm>
          <a:off x="7628133" y="3018902"/>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GB" sz="1700" kern="1200"/>
            <a:t>Check back if the staff understand the new system. </a:t>
          </a:r>
          <a:endParaRPr lang="en-US" sz="1700" kern="1200"/>
        </a:p>
      </dsp:txBody>
      <dsp:txXfrm>
        <a:off x="7628133" y="3018902"/>
        <a:ext cx="3206250" cy="7200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65819D-2847-4F32-AFFB-DF0A6B1E917F}" type="datetimeFigureOut">
              <a:rPr lang="en-GB" smtClean="0"/>
              <a:t>18/04/2026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712A51-0CCD-4C04-B382-0A13AE8FA155}" type="slidenum">
              <a:rPr lang="en-GB" smtClean="0"/>
              <a:t>‹#›</a:t>
            </a:fld>
            <a:endParaRPr lang="en-GB"/>
          </a:p>
        </p:txBody>
      </p:sp>
    </p:spTree>
    <p:extLst>
      <p:ext uri="{BB962C8B-B14F-4D97-AF65-F5344CB8AC3E}">
        <p14:creationId xmlns:p14="http://schemas.microsoft.com/office/powerpoint/2010/main" val="437505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E712A51-0CCD-4C04-B382-0A13AE8FA155}" type="slidenum">
              <a:rPr lang="en-GB" smtClean="0"/>
              <a:t>7</a:t>
            </a:fld>
            <a:endParaRPr lang="en-GB"/>
          </a:p>
        </p:txBody>
      </p:sp>
    </p:spTree>
    <p:extLst>
      <p:ext uri="{BB962C8B-B14F-4D97-AF65-F5344CB8AC3E}">
        <p14:creationId xmlns:p14="http://schemas.microsoft.com/office/powerpoint/2010/main" val="28001666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E712A51-0CCD-4C04-B382-0A13AE8FA155}" type="slidenum">
              <a:rPr lang="en-GB" smtClean="0"/>
              <a:t>13</a:t>
            </a:fld>
            <a:endParaRPr lang="en-GB"/>
          </a:p>
        </p:txBody>
      </p:sp>
    </p:spTree>
    <p:extLst>
      <p:ext uri="{BB962C8B-B14F-4D97-AF65-F5344CB8AC3E}">
        <p14:creationId xmlns:p14="http://schemas.microsoft.com/office/powerpoint/2010/main" val="2800166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10B8E-2CD4-A381-5DBA-4EA56A04BF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9C5B1C0-6BC8-3958-B6F3-2C6E05445E2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C03F338-7345-DE61-6BA5-51670CB632FE}"/>
              </a:ext>
            </a:extLst>
          </p:cNvPr>
          <p:cNvSpPr>
            <a:spLocks noGrp="1"/>
          </p:cNvSpPr>
          <p:nvPr>
            <p:ph type="dt" sz="half" idx="10"/>
          </p:nvPr>
        </p:nvSpPr>
        <p:spPr/>
        <p:txBody>
          <a:bodyPr/>
          <a:lstStyle/>
          <a:p>
            <a:fld id="{6CD6C34D-D6A3-4364-94BE-B972A086586D}" type="datetimeFigureOut">
              <a:rPr lang="en-GB" smtClean="0"/>
              <a:t>18/04/2026</a:t>
            </a:fld>
            <a:endParaRPr lang="en-GB"/>
          </a:p>
        </p:txBody>
      </p:sp>
      <p:sp>
        <p:nvSpPr>
          <p:cNvPr id="5" name="Footer Placeholder 4">
            <a:extLst>
              <a:ext uri="{FF2B5EF4-FFF2-40B4-BE49-F238E27FC236}">
                <a16:creationId xmlns:a16="http://schemas.microsoft.com/office/drawing/2014/main" id="{92441A4C-1796-21E7-88E7-7B10E69523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D05F7C-560A-5FD0-41C5-3ADF47235F9D}"/>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3537799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3A5E7-0A75-9AA1-DA9D-823F3FE61F4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2B4FF9C-8B57-E454-B4C6-3505A1E6E5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031AF5-5186-9A7B-4451-D13FD7BB275A}"/>
              </a:ext>
            </a:extLst>
          </p:cNvPr>
          <p:cNvSpPr>
            <a:spLocks noGrp="1"/>
          </p:cNvSpPr>
          <p:nvPr>
            <p:ph type="dt" sz="half" idx="10"/>
          </p:nvPr>
        </p:nvSpPr>
        <p:spPr/>
        <p:txBody>
          <a:bodyPr/>
          <a:lstStyle/>
          <a:p>
            <a:fld id="{6CD6C34D-D6A3-4364-94BE-B972A086586D}" type="datetimeFigureOut">
              <a:rPr lang="en-GB" smtClean="0"/>
              <a:t>18/04/2026</a:t>
            </a:fld>
            <a:endParaRPr lang="en-GB"/>
          </a:p>
        </p:txBody>
      </p:sp>
      <p:sp>
        <p:nvSpPr>
          <p:cNvPr id="5" name="Footer Placeholder 4">
            <a:extLst>
              <a:ext uri="{FF2B5EF4-FFF2-40B4-BE49-F238E27FC236}">
                <a16:creationId xmlns:a16="http://schemas.microsoft.com/office/drawing/2014/main" id="{6F351B69-16B6-37CA-99A3-E8CAA27662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1A36A9-59AA-282E-E224-C2D376341F9F}"/>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1703823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0B4B2-6972-5FAB-1130-043C2945A8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472A5CB-479E-5727-31BB-B9BE81B7E09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D5746E8-8F7B-BB7F-069E-AECF98700FF4}"/>
              </a:ext>
            </a:extLst>
          </p:cNvPr>
          <p:cNvSpPr>
            <a:spLocks noGrp="1"/>
          </p:cNvSpPr>
          <p:nvPr>
            <p:ph type="dt" sz="half" idx="10"/>
          </p:nvPr>
        </p:nvSpPr>
        <p:spPr/>
        <p:txBody>
          <a:bodyPr/>
          <a:lstStyle/>
          <a:p>
            <a:fld id="{6CD6C34D-D6A3-4364-94BE-B972A086586D}" type="datetimeFigureOut">
              <a:rPr lang="en-GB" smtClean="0"/>
              <a:t>18/04/2026</a:t>
            </a:fld>
            <a:endParaRPr lang="en-GB"/>
          </a:p>
        </p:txBody>
      </p:sp>
      <p:sp>
        <p:nvSpPr>
          <p:cNvPr id="5" name="Footer Placeholder 4">
            <a:extLst>
              <a:ext uri="{FF2B5EF4-FFF2-40B4-BE49-F238E27FC236}">
                <a16:creationId xmlns:a16="http://schemas.microsoft.com/office/drawing/2014/main" id="{0A253A9B-2D7F-EC42-057A-A9901988A1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3938C2-2E24-261B-2DAA-4B3E2F423C12}"/>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2685650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35CD5-6D58-A352-B2E1-B36D1EFCA38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3B5C726-06D7-1E3B-E166-12DB6001E6D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4CC56F7-2AC3-2B9E-0FD2-C9B99DC8D4B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745F5A6-76F5-17CC-EBE9-9F9601D6CB8C}"/>
              </a:ext>
            </a:extLst>
          </p:cNvPr>
          <p:cNvSpPr>
            <a:spLocks noGrp="1"/>
          </p:cNvSpPr>
          <p:nvPr>
            <p:ph type="dt" sz="half" idx="10"/>
          </p:nvPr>
        </p:nvSpPr>
        <p:spPr/>
        <p:txBody>
          <a:bodyPr/>
          <a:lstStyle/>
          <a:p>
            <a:fld id="{6CD6C34D-D6A3-4364-94BE-B972A086586D}" type="datetimeFigureOut">
              <a:rPr lang="en-GB" smtClean="0"/>
              <a:t>18/04/2026</a:t>
            </a:fld>
            <a:endParaRPr lang="en-GB"/>
          </a:p>
        </p:txBody>
      </p:sp>
      <p:sp>
        <p:nvSpPr>
          <p:cNvPr id="6" name="Footer Placeholder 5">
            <a:extLst>
              <a:ext uri="{FF2B5EF4-FFF2-40B4-BE49-F238E27FC236}">
                <a16:creationId xmlns:a16="http://schemas.microsoft.com/office/drawing/2014/main" id="{7FCE93D4-462A-7FBD-F0F3-B5374DE0876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0147950-9784-8DC7-BEB2-B260C5F6A3EF}"/>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23740552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C2D57-3E26-8D4E-EE8D-58D5743F93C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49C5EB-8B48-76D3-4533-E43070BB992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B88E185-044C-9342-4585-9DEEABE5C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E434EE4-A1AE-5FC6-D526-9E200343DC2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99C57B-1E3F-6BBE-5F1E-F7A83236096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AC527A1-0326-6B0C-D73A-3E301863DFE7}"/>
              </a:ext>
            </a:extLst>
          </p:cNvPr>
          <p:cNvSpPr>
            <a:spLocks noGrp="1"/>
          </p:cNvSpPr>
          <p:nvPr>
            <p:ph type="dt" sz="half" idx="10"/>
          </p:nvPr>
        </p:nvSpPr>
        <p:spPr/>
        <p:txBody>
          <a:bodyPr/>
          <a:lstStyle/>
          <a:p>
            <a:fld id="{6CD6C34D-D6A3-4364-94BE-B972A086586D}" type="datetimeFigureOut">
              <a:rPr lang="en-GB" smtClean="0"/>
              <a:t>18/04/2026</a:t>
            </a:fld>
            <a:endParaRPr lang="en-GB"/>
          </a:p>
        </p:txBody>
      </p:sp>
      <p:sp>
        <p:nvSpPr>
          <p:cNvPr id="8" name="Footer Placeholder 7">
            <a:extLst>
              <a:ext uri="{FF2B5EF4-FFF2-40B4-BE49-F238E27FC236}">
                <a16:creationId xmlns:a16="http://schemas.microsoft.com/office/drawing/2014/main" id="{9AF43E37-1D7C-A357-BBDC-CBCB6E1FFC8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44B1F53-7079-CEC7-47AD-5C71838C0308}"/>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2482079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BD16E-1200-A847-FC83-23FDF3D8735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DA4BA67-C4E1-6A4E-A167-1D8A75E10FF5}"/>
              </a:ext>
            </a:extLst>
          </p:cNvPr>
          <p:cNvSpPr>
            <a:spLocks noGrp="1"/>
          </p:cNvSpPr>
          <p:nvPr>
            <p:ph type="dt" sz="half" idx="10"/>
          </p:nvPr>
        </p:nvSpPr>
        <p:spPr/>
        <p:txBody>
          <a:bodyPr/>
          <a:lstStyle/>
          <a:p>
            <a:fld id="{6CD6C34D-D6A3-4364-94BE-B972A086586D}" type="datetimeFigureOut">
              <a:rPr lang="en-GB" smtClean="0"/>
              <a:t>18/04/2026</a:t>
            </a:fld>
            <a:endParaRPr lang="en-GB"/>
          </a:p>
        </p:txBody>
      </p:sp>
      <p:sp>
        <p:nvSpPr>
          <p:cNvPr id="4" name="Footer Placeholder 3">
            <a:extLst>
              <a:ext uri="{FF2B5EF4-FFF2-40B4-BE49-F238E27FC236}">
                <a16:creationId xmlns:a16="http://schemas.microsoft.com/office/drawing/2014/main" id="{BA52B622-514E-B28E-25AE-1A9CC837391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680313B-5C7E-F333-99CF-E37A4787C0C5}"/>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23861533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71F0C0-3E53-950D-07E7-887FDD0D878B}"/>
              </a:ext>
            </a:extLst>
          </p:cNvPr>
          <p:cNvSpPr>
            <a:spLocks noGrp="1"/>
          </p:cNvSpPr>
          <p:nvPr>
            <p:ph type="dt" sz="half" idx="10"/>
          </p:nvPr>
        </p:nvSpPr>
        <p:spPr/>
        <p:txBody>
          <a:bodyPr/>
          <a:lstStyle/>
          <a:p>
            <a:fld id="{6CD6C34D-D6A3-4364-94BE-B972A086586D}" type="datetimeFigureOut">
              <a:rPr lang="en-GB" smtClean="0"/>
              <a:t>18/04/2026</a:t>
            </a:fld>
            <a:endParaRPr lang="en-GB"/>
          </a:p>
        </p:txBody>
      </p:sp>
      <p:sp>
        <p:nvSpPr>
          <p:cNvPr id="3" name="Footer Placeholder 2">
            <a:extLst>
              <a:ext uri="{FF2B5EF4-FFF2-40B4-BE49-F238E27FC236}">
                <a16:creationId xmlns:a16="http://schemas.microsoft.com/office/drawing/2014/main" id="{43C74C96-037F-C10D-D1DF-48E7F556FF6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D569C53-41B7-3FC0-4E7B-630DC70A82BE}"/>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1052500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7D87D-18B4-0909-90E4-6224004E76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61F9A35-FCF4-2AA7-382B-65A9FA41C5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2A2B91B-67EC-6C65-4B62-49E44D70BC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0C96FA-FED4-B5FF-3291-A7577EB4511D}"/>
              </a:ext>
            </a:extLst>
          </p:cNvPr>
          <p:cNvSpPr>
            <a:spLocks noGrp="1"/>
          </p:cNvSpPr>
          <p:nvPr>
            <p:ph type="dt" sz="half" idx="10"/>
          </p:nvPr>
        </p:nvSpPr>
        <p:spPr/>
        <p:txBody>
          <a:bodyPr/>
          <a:lstStyle/>
          <a:p>
            <a:fld id="{6CD6C34D-D6A3-4364-94BE-B972A086586D}" type="datetimeFigureOut">
              <a:rPr lang="en-GB" smtClean="0"/>
              <a:t>18/04/2026</a:t>
            </a:fld>
            <a:endParaRPr lang="en-GB"/>
          </a:p>
        </p:txBody>
      </p:sp>
      <p:sp>
        <p:nvSpPr>
          <p:cNvPr id="6" name="Footer Placeholder 5">
            <a:extLst>
              <a:ext uri="{FF2B5EF4-FFF2-40B4-BE49-F238E27FC236}">
                <a16:creationId xmlns:a16="http://schemas.microsoft.com/office/drawing/2014/main" id="{9F8983CE-3DC0-020D-1822-FFD53FE03E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91712C-D30D-C634-2FC6-21CD18E6BB9E}"/>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2948332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9E3E6-F2BA-8DCA-3DE2-9A5434ADBE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C62BBD-31BD-4DA5-7A2F-35CFD7A895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A776F34-0936-B6F2-E9CC-1D2B8E68F5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98D9E5E-A8A4-68ED-7B9E-374327D64D4B}"/>
              </a:ext>
            </a:extLst>
          </p:cNvPr>
          <p:cNvSpPr>
            <a:spLocks noGrp="1"/>
          </p:cNvSpPr>
          <p:nvPr>
            <p:ph type="dt" sz="half" idx="10"/>
          </p:nvPr>
        </p:nvSpPr>
        <p:spPr/>
        <p:txBody>
          <a:bodyPr/>
          <a:lstStyle/>
          <a:p>
            <a:fld id="{6CD6C34D-D6A3-4364-94BE-B972A086586D}" type="datetimeFigureOut">
              <a:rPr lang="en-GB" smtClean="0"/>
              <a:t>18/04/2026</a:t>
            </a:fld>
            <a:endParaRPr lang="en-GB"/>
          </a:p>
        </p:txBody>
      </p:sp>
      <p:sp>
        <p:nvSpPr>
          <p:cNvPr id="6" name="Footer Placeholder 5">
            <a:extLst>
              <a:ext uri="{FF2B5EF4-FFF2-40B4-BE49-F238E27FC236}">
                <a16:creationId xmlns:a16="http://schemas.microsoft.com/office/drawing/2014/main" id="{4663C12C-8EBD-F06F-DB3C-9A164F5610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7E1C15-AA35-0299-393A-AF9940211341}"/>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1589788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5BF0E-570D-8BC4-6CDE-F7DB70392B7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03FA0E7-F635-FC58-F309-97C4B752743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7D47D6-4D90-4174-8DC4-E389794B4565}"/>
              </a:ext>
            </a:extLst>
          </p:cNvPr>
          <p:cNvSpPr>
            <a:spLocks noGrp="1"/>
          </p:cNvSpPr>
          <p:nvPr>
            <p:ph type="dt" sz="half" idx="10"/>
          </p:nvPr>
        </p:nvSpPr>
        <p:spPr/>
        <p:txBody>
          <a:bodyPr/>
          <a:lstStyle/>
          <a:p>
            <a:fld id="{6CD6C34D-D6A3-4364-94BE-B972A086586D}" type="datetimeFigureOut">
              <a:rPr lang="en-GB" smtClean="0"/>
              <a:t>18/04/2026</a:t>
            </a:fld>
            <a:endParaRPr lang="en-GB"/>
          </a:p>
        </p:txBody>
      </p:sp>
      <p:sp>
        <p:nvSpPr>
          <p:cNvPr id="5" name="Footer Placeholder 4">
            <a:extLst>
              <a:ext uri="{FF2B5EF4-FFF2-40B4-BE49-F238E27FC236}">
                <a16:creationId xmlns:a16="http://schemas.microsoft.com/office/drawing/2014/main" id="{1860E04A-D7D8-0FB1-1EC0-65373A828C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423F5E-4D8B-75C9-10B7-E6EAADC51690}"/>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1132466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52446E-C41B-868D-F662-0336FDAC177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BF9219-209F-9110-134E-1F4319903C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C8AEB1-B4D8-9830-EC11-8E758C07D287}"/>
              </a:ext>
            </a:extLst>
          </p:cNvPr>
          <p:cNvSpPr>
            <a:spLocks noGrp="1"/>
          </p:cNvSpPr>
          <p:nvPr>
            <p:ph type="dt" sz="half" idx="10"/>
          </p:nvPr>
        </p:nvSpPr>
        <p:spPr/>
        <p:txBody>
          <a:bodyPr/>
          <a:lstStyle/>
          <a:p>
            <a:fld id="{6CD6C34D-D6A3-4364-94BE-B972A086586D}" type="datetimeFigureOut">
              <a:rPr lang="en-GB" smtClean="0"/>
              <a:t>18/04/2026</a:t>
            </a:fld>
            <a:endParaRPr lang="en-GB"/>
          </a:p>
        </p:txBody>
      </p:sp>
      <p:sp>
        <p:nvSpPr>
          <p:cNvPr id="5" name="Footer Placeholder 4">
            <a:extLst>
              <a:ext uri="{FF2B5EF4-FFF2-40B4-BE49-F238E27FC236}">
                <a16:creationId xmlns:a16="http://schemas.microsoft.com/office/drawing/2014/main" id="{8FA15607-8196-132F-9FC6-3169F66056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80DD75-1701-8953-0B59-7E3D185AE784}"/>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34322115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DD6DC6-C980-4960-3664-D5CDAE7AB8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330F093-C2A2-CAB8-DA87-45B0BAD9491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4DD3BE0-C811-AA39-1C65-455F07B34D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CD6C34D-D6A3-4364-94BE-B972A086586D}" type="datetimeFigureOut">
              <a:rPr lang="en-GB" smtClean="0"/>
              <a:t>18/04/2026</a:t>
            </a:fld>
            <a:endParaRPr lang="en-GB"/>
          </a:p>
        </p:txBody>
      </p:sp>
      <p:sp>
        <p:nvSpPr>
          <p:cNvPr id="5" name="Footer Placeholder 4">
            <a:extLst>
              <a:ext uri="{FF2B5EF4-FFF2-40B4-BE49-F238E27FC236}">
                <a16:creationId xmlns:a16="http://schemas.microsoft.com/office/drawing/2014/main" id="{AE22CA03-8CB8-4ACD-0643-131BC2BDAD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14C0FD6C-99AB-FD10-45BB-AEF1095506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54682FA-2E9E-4DCC-AFA0-70701551065F}" type="slidenum">
              <a:rPr lang="en-GB" smtClean="0"/>
              <a:t>‹#›</a:t>
            </a:fld>
            <a:endParaRPr lang="en-GB"/>
          </a:p>
        </p:txBody>
      </p:sp>
    </p:spTree>
    <p:extLst>
      <p:ext uri="{BB962C8B-B14F-4D97-AF65-F5344CB8AC3E}">
        <p14:creationId xmlns:p14="http://schemas.microsoft.com/office/powerpoint/2010/main" val="1011596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2.svg"/><Relationship Id="rId7" Type="http://schemas.openxmlformats.org/officeDocument/2006/relationships/image" Target="../media/image15.svg"/><Relationship Id="rId2" Type="http://schemas.openxmlformats.org/officeDocument/2006/relationships/image" Target="../media/image7.svg"/><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13.svg"/><Relationship Id="rId4" Type="http://schemas.openxmlformats.org/officeDocument/2006/relationships/image" Target="../media/image8.svg"/><Relationship Id="rId9" Type="http://schemas.openxmlformats.org/officeDocument/2006/relationships/image" Target="../media/image17.svg"/></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F10274-F6EC-4608-B6F6-C49CECC0BFD5}"/>
              </a:ext>
            </a:extLst>
          </p:cNvPr>
          <p:cNvSpPr>
            <a:spLocks noGrp="1"/>
          </p:cNvSpPr>
          <p:nvPr>
            <p:ph type="title"/>
          </p:nvPr>
        </p:nvSpPr>
        <p:spPr>
          <a:xfrm>
            <a:off x="572493" y="238539"/>
            <a:ext cx="11018520" cy="1434415"/>
          </a:xfrm>
        </p:spPr>
        <p:txBody>
          <a:bodyPr anchor="b">
            <a:normAutofit/>
          </a:bodyPr>
          <a:lstStyle/>
          <a:p>
            <a:r>
              <a:rPr lang="en-GB" sz="3000" i="1">
                <a:effectLst/>
                <a:latin typeface="Helvetica" pitchFamily="2" charset="0"/>
              </a:rPr>
              <a:t>LCLMA4003: Effective Teamwork and Communication</a:t>
            </a:r>
            <a:br>
              <a:rPr lang="en-GB" sz="3000" i="1">
                <a:effectLst/>
                <a:latin typeface="Helvetica" pitchFamily="2" charset="0"/>
              </a:rPr>
            </a:br>
            <a:r>
              <a:rPr lang="en-GB" sz="3000" i="1">
                <a:effectLst/>
                <a:latin typeface="Helvetica" pitchFamily="2" charset="0"/>
              </a:rPr>
              <a:t>Assignment 2: Group Presentation</a:t>
            </a:r>
            <a:br>
              <a:rPr lang="en-GB" sz="3000" i="1">
                <a:effectLst/>
                <a:latin typeface="Helvetica" pitchFamily="2" charset="0"/>
              </a:rPr>
            </a:br>
            <a:endParaRPr lang="en-GB" sz="3000" i="1">
              <a:effectLst/>
              <a:latin typeface="Helvetica" pitchFamily="2" charset="0"/>
            </a:endParaRPr>
          </a:p>
        </p:txBody>
      </p:sp>
      <p:sp>
        <p:nvSpPr>
          <p:cNvPr id="1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F468516-616F-0C63-D76F-A3CCEC0A41F0}"/>
              </a:ext>
            </a:extLst>
          </p:cNvPr>
          <p:cNvSpPr>
            <a:spLocks noGrp="1"/>
          </p:cNvSpPr>
          <p:nvPr>
            <p:ph idx="1"/>
          </p:nvPr>
        </p:nvSpPr>
        <p:spPr>
          <a:xfrm>
            <a:off x="572493" y="2071316"/>
            <a:ext cx="6713552" cy="4119172"/>
          </a:xfrm>
        </p:spPr>
        <p:txBody>
          <a:bodyPr anchor="t">
            <a:normAutofit lnSpcReduction="10000"/>
          </a:bodyPr>
          <a:lstStyle/>
          <a:p>
            <a:r>
              <a:rPr lang="en-GB" sz="2200" b="0" i="0">
                <a:effectLst/>
                <a:latin typeface="Helvetica" pitchFamily="2" charset="0"/>
              </a:rPr>
              <a:t>Presented by:</a:t>
            </a:r>
            <a:endParaRPr lang="en-GB" sz="2200">
              <a:effectLst/>
              <a:latin typeface="Helvetica" pitchFamily="2" charset="0"/>
            </a:endParaRPr>
          </a:p>
          <a:p>
            <a:r>
              <a:rPr lang="en-GB" sz="2200" b="0" i="0">
                <a:effectLst/>
                <a:latin typeface="Helvetica"/>
                <a:cs typeface="Helvetica"/>
              </a:rPr>
              <a:t>﻿﻿Valentine </a:t>
            </a:r>
            <a:r>
              <a:rPr lang="en-GB" sz="2200" err="1">
                <a:latin typeface="Helvetica"/>
                <a:cs typeface="Helvetica"/>
              </a:rPr>
              <a:t>O</a:t>
            </a:r>
            <a:r>
              <a:rPr lang="en-GB" sz="2200" b="0" i="0" err="1">
                <a:effectLst/>
                <a:latin typeface="Helvetica"/>
                <a:cs typeface="Helvetica"/>
              </a:rPr>
              <a:t>bikwelu</a:t>
            </a:r>
            <a:r>
              <a:rPr lang="en-GB" sz="2200" b="0" i="0">
                <a:effectLst/>
                <a:latin typeface="Helvetica"/>
                <a:cs typeface="Helvetica"/>
              </a:rPr>
              <a:t> 2509845)</a:t>
            </a:r>
            <a:endParaRPr lang="en-GB" sz="2200">
              <a:effectLst/>
              <a:latin typeface="Helvetica"/>
              <a:cs typeface="Helvetica"/>
            </a:endParaRPr>
          </a:p>
          <a:p>
            <a:r>
              <a:rPr lang="en-GB" sz="2200" b="0" i="0">
                <a:effectLst/>
                <a:latin typeface="Helvetica"/>
                <a:cs typeface="Helvetica"/>
              </a:rPr>
              <a:t>﻿﻿</a:t>
            </a:r>
            <a:r>
              <a:rPr lang="en-GB" sz="2200" b="0" i="0" err="1">
                <a:effectLst/>
                <a:latin typeface="Helvetica"/>
                <a:cs typeface="Helvetica"/>
              </a:rPr>
              <a:t>Nataliia</a:t>
            </a:r>
            <a:r>
              <a:rPr lang="en-GB" sz="2200" b="0" i="0">
                <a:effectLst/>
                <a:latin typeface="Helvetica"/>
                <a:cs typeface="Helvetica"/>
              </a:rPr>
              <a:t> </a:t>
            </a:r>
            <a:r>
              <a:rPr lang="en-GB" sz="2200" b="0" i="0" err="1">
                <a:effectLst/>
                <a:latin typeface="Helvetica"/>
                <a:cs typeface="Helvetica"/>
              </a:rPr>
              <a:t>Kudryk</a:t>
            </a:r>
            <a:r>
              <a:rPr lang="en-GB" sz="2200" b="0" i="0">
                <a:effectLst/>
                <a:latin typeface="Helvetica"/>
                <a:cs typeface="Helvetica"/>
              </a:rPr>
              <a:t> (2517784)</a:t>
            </a:r>
            <a:endParaRPr lang="en-GB" sz="2200">
              <a:effectLst/>
              <a:latin typeface="Helvetica"/>
              <a:cs typeface="Helvetica"/>
            </a:endParaRPr>
          </a:p>
          <a:p>
            <a:r>
              <a:rPr lang="en-GB" sz="2200" b="0" i="0">
                <a:effectLst/>
                <a:latin typeface="Helvetica" pitchFamily="2" charset="0"/>
              </a:rPr>
              <a:t>﻿﻿Elena-Beatrice Paun(2508054)</a:t>
            </a:r>
            <a:endParaRPr lang="en-GB" sz="2200">
              <a:effectLst/>
              <a:latin typeface="Helvetica" pitchFamily="2" charset="0"/>
            </a:endParaRPr>
          </a:p>
          <a:p>
            <a:r>
              <a:rPr lang="en-GB" sz="2200" b="0" i="0">
                <a:effectLst/>
                <a:latin typeface="Helvetica"/>
                <a:cs typeface="Helvetica"/>
              </a:rPr>
              <a:t>﻿﻿</a:t>
            </a:r>
            <a:r>
              <a:rPr lang="en-GB" sz="2200" b="0" i="0" err="1">
                <a:effectLst/>
                <a:latin typeface="Helvetica"/>
                <a:cs typeface="Helvetica"/>
              </a:rPr>
              <a:t>Tsihon</a:t>
            </a:r>
            <a:r>
              <a:rPr lang="en-GB" sz="2200" b="0" i="0">
                <a:effectLst/>
                <a:latin typeface="Helvetica"/>
                <a:cs typeface="Helvetica"/>
              </a:rPr>
              <a:t> </a:t>
            </a:r>
            <a:r>
              <a:rPr lang="en-GB" sz="2200" b="0" i="0" err="1">
                <a:effectLst/>
                <a:latin typeface="Helvetica"/>
                <a:cs typeface="Helvetica"/>
              </a:rPr>
              <a:t>Germay</a:t>
            </a:r>
            <a:r>
              <a:rPr lang="en-GB" sz="2200" b="0" i="0">
                <a:effectLst/>
                <a:latin typeface="Helvetica"/>
                <a:cs typeface="Helvetica"/>
              </a:rPr>
              <a:t>(2511856)</a:t>
            </a:r>
            <a:endParaRPr lang="en-GB" sz="2200">
              <a:effectLst/>
              <a:latin typeface="Helvetica"/>
              <a:cs typeface="Helvetica"/>
            </a:endParaRPr>
          </a:p>
          <a:p>
            <a:endParaRPr lang="en-GB" sz="2200">
              <a:latin typeface="Helvetica"/>
              <a:cs typeface="Helvetica"/>
            </a:endParaRPr>
          </a:p>
          <a:p>
            <a:endParaRPr lang="en-GB" sz="2200">
              <a:latin typeface="Helvetica"/>
              <a:cs typeface="Helvetica"/>
            </a:endParaRPr>
          </a:p>
          <a:p>
            <a:endParaRPr lang="en-GB" sz="2200">
              <a:latin typeface="Helvetica"/>
              <a:cs typeface="Helvetica"/>
            </a:endParaRPr>
          </a:p>
          <a:p>
            <a:pPr marL="0" indent="0">
              <a:buNone/>
            </a:pPr>
            <a:endParaRPr lang="en-GB" sz="2200">
              <a:latin typeface="Helvetica"/>
              <a:cs typeface="Helvetica"/>
            </a:endParaRPr>
          </a:p>
          <a:p>
            <a:pPr marL="0" indent="0">
              <a:buNone/>
            </a:pPr>
            <a:r>
              <a:rPr lang="en-GB" sz="2200" b="0" i="0">
                <a:effectLst/>
                <a:latin typeface="Helvetica" pitchFamily="2" charset="0"/>
              </a:rPr>
              <a:t>Tutor: Timothy Hopkins</a:t>
            </a:r>
            <a:endParaRPr lang="en-GB" sz="2200">
              <a:effectLst/>
              <a:latin typeface="Helvetica" pitchFamily="2" charset="0"/>
              <a:cs typeface="Helvetica" pitchFamily="2" charset="0"/>
            </a:endParaRPr>
          </a:p>
        </p:txBody>
      </p:sp>
      <p:pic>
        <p:nvPicPr>
          <p:cNvPr id="6" name="Picture 5">
            <a:extLst>
              <a:ext uri="{FF2B5EF4-FFF2-40B4-BE49-F238E27FC236}">
                <a16:creationId xmlns:a16="http://schemas.microsoft.com/office/drawing/2014/main" id="{5AAB6D79-4752-3D54-53EC-EA1D96DCD39D}"/>
              </a:ext>
            </a:extLst>
          </p:cNvPr>
          <p:cNvPicPr>
            <a:picLocks noChangeAspect="1"/>
          </p:cNvPicPr>
          <p:nvPr/>
        </p:nvPicPr>
        <p:blipFill>
          <a:blip r:embed="rId2"/>
          <a:srcRect l="3795" r="-6" b="-6"/>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32897271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C0925-C80D-03B2-9CB2-80754DE5343E}"/>
              </a:ext>
            </a:extLst>
          </p:cNvPr>
          <p:cNvSpPr>
            <a:spLocks noGrp="1"/>
          </p:cNvSpPr>
          <p:nvPr>
            <p:ph type="title"/>
          </p:nvPr>
        </p:nvSpPr>
        <p:spPr/>
        <p:txBody>
          <a:bodyPr/>
          <a:lstStyle/>
          <a:p>
            <a:r>
              <a:rPr lang="en-GB"/>
              <a:t>Overview</a:t>
            </a:r>
          </a:p>
        </p:txBody>
      </p:sp>
      <p:sp>
        <p:nvSpPr>
          <p:cNvPr id="5" name="Slide Number Placeholder 4">
            <a:extLst>
              <a:ext uri="{FF2B5EF4-FFF2-40B4-BE49-F238E27FC236}">
                <a16:creationId xmlns:a16="http://schemas.microsoft.com/office/drawing/2014/main" id="{2E9960BB-4661-8C04-099C-07CE40F56A37}"/>
              </a:ext>
            </a:extLst>
          </p:cNvPr>
          <p:cNvSpPr>
            <a:spLocks noGrp="1"/>
          </p:cNvSpPr>
          <p:nvPr>
            <p:ph type="sldNum" sz="quarter" idx="12"/>
          </p:nvPr>
        </p:nvSpPr>
        <p:spPr/>
        <p:txBody>
          <a:bodyPr/>
          <a:lstStyle/>
          <a:p>
            <a:fld id="{454682FA-2E9E-4DCC-AFA0-70701551065F}" type="slidenum">
              <a:rPr lang="en-GB" smtClean="0"/>
              <a:t>2</a:t>
            </a:fld>
            <a:endParaRPr lang="en-GB"/>
          </a:p>
        </p:txBody>
      </p:sp>
      <p:graphicFrame>
        <p:nvGraphicFramePr>
          <p:cNvPr id="8" name="Content Placeholder 2">
            <a:extLst>
              <a:ext uri="{FF2B5EF4-FFF2-40B4-BE49-F238E27FC236}">
                <a16:creationId xmlns:a16="http://schemas.microsoft.com/office/drawing/2014/main" id="{605DF93C-F5EF-26DB-2F5F-9BA6454EB2C9}"/>
              </a:ext>
            </a:extLst>
          </p:cNvPr>
          <p:cNvGraphicFramePr>
            <a:graphicFrameLocks noGrp="1"/>
          </p:cNvGraphicFramePr>
          <p:nvPr>
            <p:ph idx="1"/>
            <p:extLst>
              <p:ext uri="{D42A27DB-BD31-4B8C-83A1-F6EECF244321}">
                <p14:modId xmlns:p14="http://schemas.microsoft.com/office/powerpoint/2010/main" val="3555682280"/>
              </p:ext>
            </p:extLst>
          </p:nvPr>
        </p:nvGraphicFramePr>
        <p:xfrm>
          <a:off x="838200" y="1690688"/>
          <a:ext cx="10043391" cy="44862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5" name="TextBox 24">
            <a:extLst>
              <a:ext uri="{FF2B5EF4-FFF2-40B4-BE49-F238E27FC236}">
                <a16:creationId xmlns:a16="http://schemas.microsoft.com/office/drawing/2014/main" id="{29CABB5A-58FF-55A7-26A6-39E6DFB78841}"/>
              </a:ext>
            </a:extLst>
          </p:cNvPr>
          <p:cNvSpPr txBox="1"/>
          <p:nvPr/>
        </p:nvSpPr>
        <p:spPr>
          <a:xfrm>
            <a:off x="5190259" y="2520372"/>
            <a:ext cx="1828800" cy="1828800"/>
          </a:xfrm>
          <a:prstGeom prst="rect">
            <a:avLst/>
          </a:prstGeom>
          <a:noFill/>
        </p:spPr>
        <p:txBody>
          <a:bodyPr wrap="square" rtlCol="0">
            <a:spAutoFit/>
          </a:bodyPr>
          <a:lstStyle/>
          <a:p>
            <a:pPr algn="l"/>
            <a:endParaRPr lang="en-RO"/>
          </a:p>
        </p:txBody>
      </p:sp>
    </p:spTree>
    <p:extLst>
      <p:ext uri="{BB962C8B-B14F-4D97-AF65-F5344CB8AC3E}">
        <p14:creationId xmlns:p14="http://schemas.microsoft.com/office/powerpoint/2010/main" val="29621173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CF497E8-52CC-1858-A139-245206F24F69}"/>
              </a:ext>
            </a:extLst>
          </p:cNvPr>
          <p:cNvPicPr>
            <a:picLocks noChangeAspect="1"/>
          </p:cNvPicPr>
          <p:nvPr/>
        </p:nvPicPr>
        <p:blipFill>
          <a:blip r:embed="rId2"/>
          <a:srcRect t="8527" b="22943"/>
          <a:stretch>
            <a:fillRect/>
          </a:stretch>
        </p:blipFill>
        <p:spPr>
          <a:xfrm>
            <a:off x="2522356"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6663405-DB57-B426-D6A2-F26587506151}"/>
              </a:ext>
            </a:extLst>
          </p:cNvPr>
          <p:cNvSpPr txBox="1"/>
          <p:nvPr/>
        </p:nvSpPr>
        <p:spPr>
          <a:xfrm>
            <a:off x="1" y="1674091"/>
            <a:ext cx="3983182" cy="5799690"/>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endParaRPr lang="en-US" sz="2200">
              <a:effectLst/>
            </a:endParaRPr>
          </a:p>
          <a:p>
            <a:pPr marL="285750" indent="-228600">
              <a:lnSpc>
                <a:spcPct val="90000"/>
              </a:lnSpc>
              <a:spcAft>
                <a:spcPts val="600"/>
              </a:spcAft>
              <a:buFont typeface="Arial" panose="020B0604020202020204" pitchFamily="34" charset="0"/>
              <a:buChar char="•"/>
            </a:pPr>
            <a:r>
              <a:rPr lang="en-US" sz="2200" b="0" i="0">
                <a:effectLst/>
              </a:rPr>
              <a:t>Manufacturing company for made meals for airline industry.</a:t>
            </a:r>
            <a:endParaRPr lang="en-US" sz="2200">
              <a:effectLst/>
            </a:endParaRPr>
          </a:p>
          <a:p>
            <a:pPr marL="285750" indent="-228600">
              <a:lnSpc>
                <a:spcPct val="90000"/>
              </a:lnSpc>
              <a:spcAft>
                <a:spcPts val="600"/>
              </a:spcAft>
              <a:buFont typeface="Arial" panose="020B0604020202020204" pitchFamily="34" charset="0"/>
              <a:buChar char="•"/>
            </a:pPr>
            <a:r>
              <a:rPr lang="en-US" sz="2200" b="0" i="0">
                <a:effectLst/>
              </a:rPr>
              <a:t>Increase market share </a:t>
            </a:r>
            <a:endParaRPr lang="en-US" sz="2200">
              <a:effectLst/>
            </a:endParaRPr>
          </a:p>
          <a:p>
            <a:pPr marL="285750" indent="-228600">
              <a:lnSpc>
                <a:spcPct val="90000"/>
              </a:lnSpc>
              <a:spcAft>
                <a:spcPts val="600"/>
              </a:spcAft>
              <a:buFont typeface="Arial" panose="020B0604020202020204" pitchFamily="34" charset="0"/>
              <a:buChar char="•"/>
            </a:pPr>
            <a:r>
              <a:rPr lang="en-US" sz="2200" b="0" i="0">
                <a:effectLst/>
              </a:rPr>
              <a:t>Company facing a significant decline </a:t>
            </a:r>
            <a:endParaRPr lang="en-US" sz="2200">
              <a:effectLst/>
            </a:endParaRPr>
          </a:p>
          <a:p>
            <a:pPr marL="285750" indent="-228600">
              <a:lnSpc>
                <a:spcPct val="90000"/>
              </a:lnSpc>
              <a:spcAft>
                <a:spcPts val="600"/>
              </a:spcAft>
              <a:buFont typeface="Arial" panose="020B0604020202020204" pitchFamily="34" charset="0"/>
              <a:buChar char="•"/>
            </a:pPr>
            <a:r>
              <a:rPr lang="en-US" sz="2200" b="0" i="0">
                <a:effectLst/>
              </a:rPr>
              <a:t>Quality issues</a:t>
            </a:r>
            <a:endParaRPr lang="en-US" sz="2200">
              <a:effectLst/>
            </a:endParaRPr>
          </a:p>
          <a:p>
            <a:pPr marL="285750" indent="-228600">
              <a:lnSpc>
                <a:spcPct val="90000"/>
              </a:lnSpc>
              <a:spcAft>
                <a:spcPts val="600"/>
              </a:spcAft>
              <a:buFont typeface="Arial" panose="020B0604020202020204" pitchFamily="34" charset="0"/>
              <a:buChar char="•"/>
            </a:pPr>
            <a:r>
              <a:rPr lang="en-US" sz="2200" b="0" i="0">
                <a:effectLst/>
              </a:rPr>
              <a:t>Flight Foods – losing business – why?</a:t>
            </a:r>
            <a:endParaRPr lang="en-US" sz="2200">
              <a:effectLst/>
            </a:endParaRPr>
          </a:p>
          <a:p>
            <a:pPr marL="285750" indent="-228600">
              <a:lnSpc>
                <a:spcPct val="90000"/>
              </a:lnSpc>
              <a:spcAft>
                <a:spcPts val="600"/>
              </a:spcAft>
              <a:buFont typeface="Arial" panose="020B0604020202020204" pitchFamily="34" charset="0"/>
              <a:buChar char="•"/>
            </a:pPr>
            <a:r>
              <a:rPr lang="en-US" sz="2200"/>
              <a:t>Poor-quality</a:t>
            </a:r>
            <a:r>
              <a:rPr lang="en-US" sz="2200" b="0" i="0">
                <a:effectLst/>
              </a:rPr>
              <a:t> – why?</a:t>
            </a:r>
            <a:endParaRPr lang="en-US" sz="2200">
              <a:effectLst/>
            </a:endParaRPr>
          </a:p>
          <a:p>
            <a:pPr marL="285750" indent="-228600">
              <a:lnSpc>
                <a:spcPct val="90000"/>
              </a:lnSpc>
              <a:spcAft>
                <a:spcPts val="600"/>
              </a:spcAft>
              <a:buFont typeface="Arial" panose="020B0604020202020204" pitchFamily="34" charset="0"/>
              <a:buChar char="•"/>
            </a:pPr>
            <a:r>
              <a:rPr lang="en-US" sz="2200" b="0" i="0">
                <a:effectLst/>
              </a:rPr>
              <a:t>Communications issues in the workplace – poor hygiene</a:t>
            </a:r>
            <a:endParaRPr lang="en-US" sz="2200">
              <a:effectLst/>
            </a:endParaRPr>
          </a:p>
        </p:txBody>
      </p:sp>
      <p:sp>
        <p:nvSpPr>
          <p:cNvPr id="7" name="TextBox 6">
            <a:extLst>
              <a:ext uri="{FF2B5EF4-FFF2-40B4-BE49-F238E27FC236}">
                <a16:creationId xmlns:a16="http://schemas.microsoft.com/office/drawing/2014/main" id="{A3016BDF-9321-FFDF-BBEE-ED9DCC948EA9}"/>
              </a:ext>
            </a:extLst>
          </p:cNvPr>
          <p:cNvSpPr txBox="1"/>
          <p:nvPr/>
        </p:nvSpPr>
        <p:spPr>
          <a:xfrm>
            <a:off x="0" y="535090"/>
            <a:ext cx="6119090" cy="523220"/>
          </a:xfrm>
          <a:prstGeom prst="rect">
            <a:avLst/>
          </a:prstGeom>
          <a:noFill/>
        </p:spPr>
        <p:txBody>
          <a:bodyPr wrap="square">
            <a:spAutoFit/>
          </a:bodyPr>
          <a:lstStyle/>
          <a:p>
            <a:r>
              <a:rPr lang="en-US" sz="2800" b="1" i="1">
                <a:effectLst/>
              </a:rPr>
              <a:t>Introduction – flights food ltd </a:t>
            </a:r>
            <a:endParaRPr lang="en-RO" sz="2800"/>
          </a:p>
        </p:txBody>
      </p:sp>
    </p:spTree>
    <p:extLst>
      <p:ext uri="{BB962C8B-B14F-4D97-AF65-F5344CB8AC3E}">
        <p14:creationId xmlns:p14="http://schemas.microsoft.com/office/powerpoint/2010/main" val="432476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213C4-C906-11C6-1048-937434CAE9F6}"/>
              </a:ext>
            </a:extLst>
          </p:cNvPr>
          <p:cNvSpPr>
            <a:spLocks noGrp="1"/>
          </p:cNvSpPr>
          <p:nvPr>
            <p:ph type="title"/>
          </p:nvPr>
        </p:nvSpPr>
        <p:spPr>
          <a:xfrm>
            <a:off x="686834" y="1153572"/>
            <a:ext cx="3200400" cy="4461163"/>
          </a:xfrm>
        </p:spPr>
        <p:txBody>
          <a:bodyPr>
            <a:normAutofit/>
          </a:bodyPr>
          <a:lstStyle/>
          <a:p>
            <a:r>
              <a:rPr lang="en-GB" sz="3400">
                <a:solidFill>
                  <a:srgbClr val="FFFFFF"/>
                </a:solidFill>
              </a:rPr>
              <a:t>1 Language/ communication/ body language </a:t>
            </a:r>
          </a:p>
        </p:txBody>
      </p:sp>
      <p:sp>
        <p:nvSpPr>
          <p:cNvPr id="3" name="Content Placeholder 2">
            <a:extLst>
              <a:ext uri="{FF2B5EF4-FFF2-40B4-BE49-F238E27FC236}">
                <a16:creationId xmlns:a16="http://schemas.microsoft.com/office/drawing/2014/main" id="{CA81A11B-6D7A-8804-EA78-C86B41DE1F0B}"/>
              </a:ext>
            </a:extLst>
          </p:cNvPr>
          <p:cNvSpPr>
            <a:spLocks noGrp="1"/>
          </p:cNvSpPr>
          <p:nvPr>
            <p:ph idx="1"/>
          </p:nvPr>
        </p:nvSpPr>
        <p:spPr>
          <a:xfrm>
            <a:off x="221552" y="863888"/>
            <a:ext cx="8033448" cy="5875303"/>
          </a:xfrm>
        </p:spPr>
        <p:txBody>
          <a:bodyPr anchor="ctr">
            <a:normAutofit/>
          </a:bodyPr>
          <a:lstStyle/>
          <a:p>
            <a:r>
              <a:rPr lang="en-GB" sz="2600"/>
              <a:t>Many workers speak own language with few English words.</a:t>
            </a:r>
          </a:p>
          <a:p>
            <a:r>
              <a:rPr lang="en-GB" sz="2600"/>
              <a:t>hard for Gary to explain clearly and for staff to fully understand.</a:t>
            </a:r>
          </a:p>
          <a:p>
            <a:r>
              <a:rPr lang="en-GB" sz="2600"/>
              <a:t>Misunderstanding instructions, misinterpret what Gary says, this leads to mistakes like poor food handling or hygiene issues.</a:t>
            </a:r>
          </a:p>
          <a:p>
            <a:r>
              <a:rPr lang="en-GB" sz="2600"/>
              <a:t>Workers not confident enough in English to ask questions, admit they do not understand so problems go unnoticed </a:t>
            </a:r>
          </a:p>
          <a:p>
            <a:r>
              <a:rPr lang="en-GB" sz="2600"/>
              <a:t>puts all responsibility on workers to understand English</a:t>
            </a:r>
          </a:p>
          <a:p>
            <a:r>
              <a:rPr lang="en-GB" sz="2600"/>
              <a:t>Not realistic </a:t>
            </a:r>
          </a:p>
        </p:txBody>
      </p:sp>
      <p:sp>
        <p:nvSpPr>
          <p:cNvPr id="5" name="TextBox 4">
            <a:extLst>
              <a:ext uri="{FF2B5EF4-FFF2-40B4-BE49-F238E27FC236}">
                <a16:creationId xmlns:a16="http://schemas.microsoft.com/office/drawing/2014/main" id="{3EF51C9A-FB93-71A5-0AAC-5D4012BA6B7A}"/>
              </a:ext>
            </a:extLst>
          </p:cNvPr>
          <p:cNvSpPr txBox="1"/>
          <p:nvPr/>
        </p:nvSpPr>
        <p:spPr>
          <a:xfrm>
            <a:off x="2287034" y="172251"/>
            <a:ext cx="8686921" cy="584775"/>
          </a:xfrm>
          <a:prstGeom prst="rect">
            <a:avLst/>
          </a:prstGeom>
          <a:noFill/>
        </p:spPr>
        <p:txBody>
          <a:bodyPr wrap="square">
            <a:spAutoFit/>
          </a:bodyPr>
          <a:lstStyle/>
          <a:p>
            <a:pPr>
              <a:buNone/>
            </a:pPr>
            <a:r>
              <a:rPr lang="en-GB" sz="3200" b="1" i="0">
                <a:effectLst/>
                <a:latin typeface="UICTFontTextStyleBody"/>
              </a:rPr>
              <a:t>1 Language/ communication/ body language </a:t>
            </a:r>
            <a:endParaRPr lang="en-GB" sz="3200" b="1">
              <a:effectLst/>
              <a:latin typeface=".AppleSystemUIFont"/>
            </a:endParaRPr>
          </a:p>
        </p:txBody>
      </p:sp>
      <p:pic>
        <p:nvPicPr>
          <p:cNvPr id="9" name="Picture 8">
            <a:extLst>
              <a:ext uri="{FF2B5EF4-FFF2-40B4-BE49-F238E27FC236}">
                <a16:creationId xmlns:a16="http://schemas.microsoft.com/office/drawing/2014/main" id="{56F35750-6308-8BE1-2FFD-22DFB0E99943}"/>
              </a:ext>
            </a:extLst>
          </p:cNvPr>
          <p:cNvPicPr>
            <a:picLocks noChangeAspect="1"/>
          </p:cNvPicPr>
          <p:nvPr/>
        </p:nvPicPr>
        <p:blipFill>
          <a:blip r:embed="rId2"/>
          <a:stretch>
            <a:fillRect/>
          </a:stretch>
        </p:blipFill>
        <p:spPr>
          <a:xfrm>
            <a:off x="7716693" y="982697"/>
            <a:ext cx="4253755" cy="5875303"/>
          </a:xfrm>
          <a:prstGeom prst="ellipse">
            <a:avLst/>
          </a:prstGeom>
          <a:ln>
            <a:noFill/>
          </a:ln>
          <a:effectLst>
            <a:softEdge rad="112500"/>
          </a:effectLst>
        </p:spPr>
      </p:pic>
    </p:spTree>
    <p:extLst>
      <p:ext uri="{BB962C8B-B14F-4D97-AF65-F5344CB8AC3E}">
        <p14:creationId xmlns:p14="http://schemas.microsoft.com/office/powerpoint/2010/main" val="3682262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ABC7E-7127-1FEB-CAC2-A8D57A368CAE}"/>
              </a:ext>
            </a:extLst>
          </p:cNvPr>
          <p:cNvSpPr>
            <a:spLocks noGrp="1"/>
          </p:cNvSpPr>
          <p:nvPr>
            <p:ph type="title"/>
          </p:nvPr>
        </p:nvSpPr>
        <p:spPr>
          <a:xfrm>
            <a:off x="838200" y="365125"/>
            <a:ext cx="10224541" cy="657953"/>
          </a:xfrm>
        </p:spPr>
        <p:txBody>
          <a:bodyPr>
            <a:normAutofit/>
          </a:bodyPr>
          <a:lstStyle/>
          <a:p>
            <a:pPr algn="ctr"/>
            <a:r>
              <a:rPr lang="en-GB" sz="4000" b="1" i="1">
                <a:solidFill>
                  <a:prstClr val="black"/>
                </a:solidFill>
                <a:latin typeface="Aptos Display" panose="02110004020202020204"/>
              </a:rPr>
              <a:t> Analysis using Shannon and Weaver </a:t>
            </a:r>
            <a:endParaRPr lang="en-GB" b="1" i="1"/>
          </a:p>
        </p:txBody>
      </p:sp>
      <p:sp>
        <p:nvSpPr>
          <p:cNvPr id="4" name="Oval 3">
            <a:extLst>
              <a:ext uri="{FF2B5EF4-FFF2-40B4-BE49-F238E27FC236}">
                <a16:creationId xmlns:a16="http://schemas.microsoft.com/office/drawing/2014/main" id="{35145DE7-D81D-C1BB-0862-6217748E97F6}"/>
              </a:ext>
            </a:extLst>
          </p:cNvPr>
          <p:cNvSpPr/>
          <p:nvPr/>
        </p:nvSpPr>
        <p:spPr>
          <a:xfrm>
            <a:off x="44969" y="3279098"/>
            <a:ext cx="1695139"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Sender </a:t>
            </a:r>
          </a:p>
        </p:txBody>
      </p:sp>
      <p:sp>
        <p:nvSpPr>
          <p:cNvPr id="6" name="Oval 5">
            <a:extLst>
              <a:ext uri="{FF2B5EF4-FFF2-40B4-BE49-F238E27FC236}">
                <a16:creationId xmlns:a16="http://schemas.microsoft.com/office/drawing/2014/main" id="{2CD692AB-8D57-BA69-1B6D-3A6D07ED9506}"/>
              </a:ext>
            </a:extLst>
          </p:cNvPr>
          <p:cNvSpPr/>
          <p:nvPr/>
        </p:nvSpPr>
        <p:spPr>
          <a:xfrm>
            <a:off x="2113610" y="3279099"/>
            <a:ext cx="1695139"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Encoder  </a:t>
            </a:r>
          </a:p>
        </p:txBody>
      </p:sp>
      <p:sp>
        <p:nvSpPr>
          <p:cNvPr id="7" name="Oval 6">
            <a:extLst>
              <a:ext uri="{FF2B5EF4-FFF2-40B4-BE49-F238E27FC236}">
                <a16:creationId xmlns:a16="http://schemas.microsoft.com/office/drawing/2014/main" id="{2CCD9E8D-B46A-AF35-6E01-A3D6912D5EB0}"/>
              </a:ext>
            </a:extLst>
          </p:cNvPr>
          <p:cNvSpPr/>
          <p:nvPr/>
        </p:nvSpPr>
        <p:spPr>
          <a:xfrm>
            <a:off x="4182251" y="3279098"/>
            <a:ext cx="1695139"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Channel  </a:t>
            </a:r>
          </a:p>
        </p:txBody>
      </p:sp>
      <p:sp>
        <p:nvSpPr>
          <p:cNvPr id="8" name="Oval 7">
            <a:extLst>
              <a:ext uri="{FF2B5EF4-FFF2-40B4-BE49-F238E27FC236}">
                <a16:creationId xmlns:a16="http://schemas.microsoft.com/office/drawing/2014/main" id="{B452320E-F72C-A737-A6A3-DC15BF589493}"/>
              </a:ext>
            </a:extLst>
          </p:cNvPr>
          <p:cNvSpPr/>
          <p:nvPr/>
        </p:nvSpPr>
        <p:spPr>
          <a:xfrm>
            <a:off x="6250892" y="3305331"/>
            <a:ext cx="1695139"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Noise  </a:t>
            </a:r>
          </a:p>
        </p:txBody>
      </p:sp>
      <p:sp>
        <p:nvSpPr>
          <p:cNvPr id="9" name="Oval 8">
            <a:extLst>
              <a:ext uri="{FF2B5EF4-FFF2-40B4-BE49-F238E27FC236}">
                <a16:creationId xmlns:a16="http://schemas.microsoft.com/office/drawing/2014/main" id="{9E6416AF-304E-0754-413B-0DB39334F517}"/>
              </a:ext>
            </a:extLst>
          </p:cNvPr>
          <p:cNvSpPr/>
          <p:nvPr/>
        </p:nvSpPr>
        <p:spPr>
          <a:xfrm>
            <a:off x="8319533" y="3279098"/>
            <a:ext cx="1695139"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Decoder  </a:t>
            </a:r>
          </a:p>
        </p:txBody>
      </p:sp>
      <p:sp>
        <p:nvSpPr>
          <p:cNvPr id="10" name="Oval 9">
            <a:extLst>
              <a:ext uri="{FF2B5EF4-FFF2-40B4-BE49-F238E27FC236}">
                <a16:creationId xmlns:a16="http://schemas.microsoft.com/office/drawing/2014/main" id="{07504D21-66CE-5845-1394-A41DC295C377}"/>
              </a:ext>
            </a:extLst>
          </p:cNvPr>
          <p:cNvSpPr/>
          <p:nvPr/>
        </p:nvSpPr>
        <p:spPr>
          <a:xfrm>
            <a:off x="10388174" y="3279098"/>
            <a:ext cx="1695139"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Receiver  </a:t>
            </a:r>
          </a:p>
        </p:txBody>
      </p:sp>
      <p:sp>
        <p:nvSpPr>
          <p:cNvPr id="11" name="Rectangle 10">
            <a:extLst>
              <a:ext uri="{FF2B5EF4-FFF2-40B4-BE49-F238E27FC236}">
                <a16:creationId xmlns:a16="http://schemas.microsoft.com/office/drawing/2014/main" id="{9A8D7832-E1C3-64D6-E6BD-911C06949218}"/>
              </a:ext>
            </a:extLst>
          </p:cNvPr>
          <p:cNvSpPr/>
          <p:nvPr/>
        </p:nvSpPr>
        <p:spPr>
          <a:xfrm>
            <a:off x="181129" y="4467069"/>
            <a:ext cx="1558979" cy="17538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Gary: responsible for giving instructions </a:t>
            </a:r>
          </a:p>
        </p:txBody>
      </p:sp>
      <p:sp>
        <p:nvSpPr>
          <p:cNvPr id="12" name="Rectangle 11">
            <a:extLst>
              <a:ext uri="{FF2B5EF4-FFF2-40B4-BE49-F238E27FC236}">
                <a16:creationId xmlns:a16="http://schemas.microsoft.com/office/drawing/2014/main" id="{D46BAA28-4B3B-9A53-A8D4-2D76A07E6B8D}"/>
              </a:ext>
            </a:extLst>
          </p:cNvPr>
          <p:cNvSpPr/>
          <p:nvPr/>
        </p:nvSpPr>
        <p:spPr>
          <a:xfrm>
            <a:off x="2249770" y="4467069"/>
            <a:ext cx="1558979" cy="17538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Messages are mostly in English and some workers are not adapted to that  </a:t>
            </a:r>
          </a:p>
        </p:txBody>
      </p:sp>
      <p:sp>
        <p:nvSpPr>
          <p:cNvPr id="13" name="Rectangle 12">
            <a:extLst>
              <a:ext uri="{FF2B5EF4-FFF2-40B4-BE49-F238E27FC236}">
                <a16:creationId xmlns:a16="http://schemas.microsoft.com/office/drawing/2014/main" id="{B9889136-64EF-B556-2BD6-F70452E49837}"/>
              </a:ext>
            </a:extLst>
          </p:cNvPr>
          <p:cNvSpPr/>
          <p:nvPr/>
        </p:nvSpPr>
        <p:spPr>
          <a:xfrm>
            <a:off x="4318411" y="4467068"/>
            <a:ext cx="1558979" cy="17538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Visual signs on walls will help with communication with the staff </a:t>
            </a:r>
          </a:p>
        </p:txBody>
      </p:sp>
      <p:sp>
        <p:nvSpPr>
          <p:cNvPr id="14" name="Rectangle 13">
            <a:extLst>
              <a:ext uri="{FF2B5EF4-FFF2-40B4-BE49-F238E27FC236}">
                <a16:creationId xmlns:a16="http://schemas.microsoft.com/office/drawing/2014/main" id="{8686DB56-C11F-B718-69F3-DAC87AF2A3DC}"/>
              </a:ext>
            </a:extLst>
          </p:cNvPr>
          <p:cNvSpPr/>
          <p:nvPr/>
        </p:nvSpPr>
        <p:spPr>
          <a:xfrm>
            <a:off x="6387052" y="4467067"/>
            <a:ext cx="1558979" cy="17538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Loud machines and workers cannot hear instructions </a:t>
            </a:r>
          </a:p>
        </p:txBody>
      </p:sp>
      <p:sp>
        <p:nvSpPr>
          <p:cNvPr id="15" name="Rectangle 14">
            <a:extLst>
              <a:ext uri="{FF2B5EF4-FFF2-40B4-BE49-F238E27FC236}">
                <a16:creationId xmlns:a16="http://schemas.microsoft.com/office/drawing/2014/main" id="{0E39D4A9-5AED-6CFD-0E39-2530F47ECC2D}"/>
              </a:ext>
            </a:extLst>
          </p:cNvPr>
          <p:cNvSpPr/>
          <p:nvPr/>
        </p:nvSpPr>
        <p:spPr>
          <a:xfrm>
            <a:off x="8455693" y="4467067"/>
            <a:ext cx="1558979" cy="17538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Workers’ lack of training </a:t>
            </a:r>
          </a:p>
        </p:txBody>
      </p:sp>
      <p:sp>
        <p:nvSpPr>
          <p:cNvPr id="16" name="Rectangle 15">
            <a:extLst>
              <a:ext uri="{FF2B5EF4-FFF2-40B4-BE49-F238E27FC236}">
                <a16:creationId xmlns:a16="http://schemas.microsoft.com/office/drawing/2014/main" id="{33598D9D-F913-1BA6-DE6F-E78BC56834F5}"/>
              </a:ext>
            </a:extLst>
          </p:cNvPr>
          <p:cNvSpPr/>
          <p:nvPr/>
        </p:nvSpPr>
        <p:spPr>
          <a:xfrm>
            <a:off x="10524334" y="4467067"/>
            <a:ext cx="1558979" cy="17538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Factory workers: education/ experience </a:t>
            </a:r>
          </a:p>
        </p:txBody>
      </p:sp>
      <p:sp>
        <p:nvSpPr>
          <p:cNvPr id="17" name="Arrow: Right 16">
            <a:extLst>
              <a:ext uri="{FF2B5EF4-FFF2-40B4-BE49-F238E27FC236}">
                <a16:creationId xmlns:a16="http://schemas.microsoft.com/office/drawing/2014/main" id="{3933BE95-CA61-57E5-2164-EB7795AAB7CA}"/>
              </a:ext>
            </a:extLst>
          </p:cNvPr>
          <p:cNvSpPr/>
          <p:nvPr/>
        </p:nvSpPr>
        <p:spPr>
          <a:xfrm>
            <a:off x="1740108" y="3567659"/>
            <a:ext cx="373502" cy="38974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Right 17">
            <a:extLst>
              <a:ext uri="{FF2B5EF4-FFF2-40B4-BE49-F238E27FC236}">
                <a16:creationId xmlns:a16="http://schemas.microsoft.com/office/drawing/2014/main" id="{024EDB3B-6349-8335-6FDD-85116BCA5E26}"/>
              </a:ext>
            </a:extLst>
          </p:cNvPr>
          <p:cNvSpPr/>
          <p:nvPr/>
        </p:nvSpPr>
        <p:spPr>
          <a:xfrm>
            <a:off x="3808749" y="3567659"/>
            <a:ext cx="373502" cy="38974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Right 18">
            <a:extLst>
              <a:ext uri="{FF2B5EF4-FFF2-40B4-BE49-F238E27FC236}">
                <a16:creationId xmlns:a16="http://schemas.microsoft.com/office/drawing/2014/main" id="{F1A9B929-DDC3-0DD2-249D-7FD3341461DC}"/>
              </a:ext>
            </a:extLst>
          </p:cNvPr>
          <p:cNvSpPr/>
          <p:nvPr/>
        </p:nvSpPr>
        <p:spPr>
          <a:xfrm>
            <a:off x="5877390" y="3567659"/>
            <a:ext cx="373502" cy="38974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id="{A0E6A07D-307C-5C0C-BBCF-79C02FF23BF4}"/>
              </a:ext>
            </a:extLst>
          </p:cNvPr>
          <p:cNvSpPr/>
          <p:nvPr/>
        </p:nvSpPr>
        <p:spPr>
          <a:xfrm>
            <a:off x="7946031" y="3567659"/>
            <a:ext cx="373502" cy="38974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Arrow: Right 20">
            <a:extLst>
              <a:ext uri="{FF2B5EF4-FFF2-40B4-BE49-F238E27FC236}">
                <a16:creationId xmlns:a16="http://schemas.microsoft.com/office/drawing/2014/main" id="{AA1456D6-07DF-C925-E4CF-CB1BAB98604C}"/>
              </a:ext>
            </a:extLst>
          </p:cNvPr>
          <p:cNvSpPr/>
          <p:nvPr/>
        </p:nvSpPr>
        <p:spPr>
          <a:xfrm>
            <a:off x="10014672" y="3605134"/>
            <a:ext cx="373502" cy="38974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EF44971E-8216-EE5E-9BAA-5B5EF5677C0D}"/>
              </a:ext>
            </a:extLst>
          </p:cNvPr>
          <p:cNvSpPr/>
          <p:nvPr/>
        </p:nvSpPr>
        <p:spPr>
          <a:xfrm>
            <a:off x="3936785" y="1259174"/>
            <a:ext cx="3627620" cy="201992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Noise </a:t>
            </a:r>
          </a:p>
          <a:p>
            <a:pPr marL="285750" indent="-285750" algn="ctr">
              <a:buFont typeface="Arial" panose="020B0604020202020204" pitchFamily="34" charset="0"/>
              <a:buChar char="•"/>
            </a:pPr>
            <a:r>
              <a:rPr lang="en-GB"/>
              <a:t>Loud old machine </a:t>
            </a:r>
          </a:p>
          <a:p>
            <a:pPr marL="285750" indent="-285750" algn="ctr">
              <a:buFont typeface="Arial" panose="020B0604020202020204" pitchFamily="34" charset="0"/>
              <a:buChar char="•"/>
            </a:pPr>
            <a:r>
              <a:rPr lang="en-GB"/>
              <a:t>Mary don’t speak English </a:t>
            </a:r>
          </a:p>
          <a:p>
            <a:pPr marL="285750" indent="-285750" algn="ctr">
              <a:buFont typeface="Arial" panose="020B0604020202020204" pitchFamily="34" charset="0"/>
              <a:buChar char="•"/>
            </a:pPr>
            <a:r>
              <a:rPr lang="en-GB"/>
              <a:t>Different cultural norms </a:t>
            </a:r>
          </a:p>
        </p:txBody>
      </p:sp>
    </p:spTree>
    <p:extLst>
      <p:ext uri="{BB962C8B-B14F-4D97-AF65-F5344CB8AC3E}">
        <p14:creationId xmlns:p14="http://schemas.microsoft.com/office/powerpoint/2010/main" val="35073845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D736C8-4ADF-217E-2120-1998093FC4D5}"/>
              </a:ext>
            </a:extLst>
          </p:cNvPr>
          <p:cNvSpPr txBox="1"/>
          <p:nvPr/>
        </p:nvSpPr>
        <p:spPr>
          <a:xfrm>
            <a:off x="630936" y="640080"/>
            <a:ext cx="4818888" cy="1481328"/>
          </a:xfrm>
          <a:prstGeom prst="rect">
            <a:avLst/>
          </a:prstGeom>
        </p:spPr>
        <p:txBody>
          <a:bodyPr vert="horz" lIns="91440" tIns="45720" rIns="91440" bIns="45720" rtlCol="0" anchor="b">
            <a:normAutofit/>
          </a:bodyPr>
          <a:lstStyle/>
          <a:p>
            <a:pPr>
              <a:lnSpc>
                <a:spcPct val="90000"/>
              </a:lnSpc>
              <a:spcBef>
                <a:spcPct val="0"/>
              </a:spcBef>
              <a:spcAft>
                <a:spcPts val="225"/>
              </a:spcAft>
            </a:pPr>
            <a:r>
              <a:rPr lang="en-US" sz="5400" b="1" i="1" kern="1200">
                <a:solidFill>
                  <a:schemeClr val="tx1"/>
                </a:solidFill>
                <a:effectLst/>
                <a:latin typeface="+mj-lt"/>
                <a:ea typeface="+mj-ea"/>
                <a:cs typeface="+mj-cs"/>
              </a:rPr>
              <a:t>CONCLUSION</a:t>
            </a:r>
            <a:endParaRPr lang="en-US" sz="5400" i="1" kern="1200">
              <a:solidFill>
                <a:schemeClr val="tx1"/>
              </a:solidFill>
              <a:effectLst/>
              <a:latin typeface="+mj-lt"/>
              <a:ea typeface="+mj-ea"/>
              <a:cs typeface="+mj-cs"/>
            </a:endParaRPr>
          </a:p>
        </p:txBody>
      </p:sp>
      <p:sp>
        <p:nvSpPr>
          <p:cNvPr id="23"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4A472ED-81D2-0C46-8E42-5CF72703AE97}"/>
              </a:ext>
            </a:extLst>
          </p:cNvPr>
          <p:cNvSpPr txBox="1"/>
          <p:nvPr/>
        </p:nvSpPr>
        <p:spPr>
          <a:xfrm>
            <a:off x="630935" y="2660904"/>
            <a:ext cx="4813121" cy="2953044"/>
          </a:xfrm>
          <a:prstGeom prst="rect">
            <a:avLst/>
          </a:prstGeom>
        </p:spPr>
        <p:txBody>
          <a:bodyPr vert="horz" lIns="91440" tIns="45720" rIns="91440" bIns="45720" rtlCol="0" anchor="t">
            <a:normAutofit fontScale="92500" lnSpcReduction="20000"/>
          </a:bodyPr>
          <a:lstStyle/>
          <a:p>
            <a:pPr marL="342900" indent="-228600">
              <a:lnSpc>
                <a:spcPct val="90000"/>
              </a:lnSpc>
              <a:spcAft>
                <a:spcPts val="600"/>
              </a:spcAft>
              <a:buFont typeface="Arial" panose="020B0604020202020204" pitchFamily="34" charset="0"/>
              <a:buChar char="•"/>
            </a:pPr>
            <a:r>
              <a:rPr lang="en-US" sz="2100" b="0" i="0">
                <a:effectLst/>
              </a:rPr>
              <a:t>The company is experiencing operational decline due to a combination of poor communication, inadequate training and weak management control. </a:t>
            </a:r>
            <a:endParaRPr lang="en-US" sz="2100">
              <a:effectLst/>
            </a:endParaRPr>
          </a:p>
          <a:p>
            <a:pPr marL="342900" indent="-228600">
              <a:lnSpc>
                <a:spcPct val="90000"/>
              </a:lnSpc>
              <a:spcAft>
                <a:spcPts val="600"/>
              </a:spcAft>
              <a:buFont typeface="Arial" panose="020B0604020202020204" pitchFamily="34" charset="0"/>
              <a:buChar char="•"/>
            </a:pPr>
            <a:r>
              <a:rPr lang="en-US" sz="2100" b="0" i="0">
                <a:effectLst/>
              </a:rPr>
              <a:t>This is made worse by ineffective communication methods, high workplace noise and the absence of proper feedback systems. </a:t>
            </a:r>
            <a:endParaRPr lang="en-US" sz="2100">
              <a:effectLst/>
            </a:endParaRPr>
          </a:p>
          <a:p>
            <a:pPr marL="342900" indent="-228600">
              <a:lnSpc>
                <a:spcPct val="90000"/>
              </a:lnSpc>
              <a:spcAft>
                <a:spcPts val="600"/>
              </a:spcAft>
              <a:buFont typeface="Arial" panose="020B0604020202020204" pitchFamily="34" charset="0"/>
              <a:buChar char="•"/>
            </a:pPr>
            <a:r>
              <a:rPr lang="en-US" sz="2100" b="0" i="0">
                <a:effectLst/>
              </a:rPr>
              <a:t>They need to introduce structured training, multilingual communication, stronger supervision, ensuring that all employees understand and follow food safety standards leading to improved product quality and business performance</a:t>
            </a:r>
            <a:endParaRPr lang="en-US" sz="2100">
              <a:effectLst/>
            </a:endParaRPr>
          </a:p>
          <a:p>
            <a:pPr indent="-228600">
              <a:lnSpc>
                <a:spcPct val="90000"/>
              </a:lnSpc>
              <a:spcAft>
                <a:spcPts val="600"/>
              </a:spcAft>
              <a:buFont typeface="Arial" panose="020B0604020202020204" pitchFamily="34" charset="0"/>
              <a:buChar char="•"/>
            </a:pPr>
            <a:endParaRPr lang="en-US" sz="1500">
              <a:effectLst/>
            </a:endParaRPr>
          </a:p>
        </p:txBody>
      </p:sp>
      <p:pic>
        <p:nvPicPr>
          <p:cNvPr id="16" name="Picture 15">
            <a:extLst>
              <a:ext uri="{FF2B5EF4-FFF2-40B4-BE49-F238E27FC236}">
                <a16:creationId xmlns:a16="http://schemas.microsoft.com/office/drawing/2014/main" id="{8CF31C6A-DB6F-33F0-1A64-14A2D622CB15}"/>
              </a:ext>
            </a:extLst>
          </p:cNvPr>
          <p:cNvPicPr>
            <a:picLocks noChangeAspect="1"/>
          </p:cNvPicPr>
          <p:nvPr/>
        </p:nvPicPr>
        <p:blipFill>
          <a:blip r:embed="rId2"/>
          <a:stretch>
            <a:fillRect/>
          </a:stretch>
        </p:blipFill>
        <p:spPr>
          <a:xfrm>
            <a:off x="6744894" y="1621444"/>
            <a:ext cx="4813121" cy="417538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2016993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ABC7E-7127-1FEB-CAC2-A8D57A368CAE}"/>
              </a:ext>
            </a:extLst>
          </p:cNvPr>
          <p:cNvSpPr>
            <a:spLocks noGrp="1"/>
          </p:cNvSpPr>
          <p:nvPr>
            <p:ph type="title"/>
          </p:nvPr>
        </p:nvSpPr>
        <p:spPr>
          <a:xfrm>
            <a:off x="638555" y="912664"/>
            <a:ext cx="4368602" cy="1956841"/>
          </a:xfrm>
        </p:spPr>
        <p:txBody>
          <a:bodyPr anchor="b">
            <a:normAutofit/>
          </a:bodyPr>
          <a:lstStyle/>
          <a:p>
            <a:r>
              <a:rPr lang="en-GB"/>
              <a:t>Age / Generational Barrier </a:t>
            </a:r>
            <a:br>
              <a:rPr lang="en-GB"/>
            </a:br>
            <a:r>
              <a:rPr lang="en-GB">
                <a:latin typeface="Aptos Display" panose="02110004020202020204"/>
              </a:rPr>
              <a:t> </a:t>
            </a:r>
            <a:endParaRPr lang="en-GB"/>
          </a:p>
        </p:txBody>
      </p:sp>
      <p:sp>
        <p:nvSpPr>
          <p:cNvPr id="3" name="Content Placeholder 2">
            <a:extLst>
              <a:ext uri="{FF2B5EF4-FFF2-40B4-BE49-F238E27FC236}">
                <a16:creationId xmlns:a16="http://schemas.microsoft.com/office/drawing/2014/main" id="{9FAB9BB6-5A37-76F8-4317-A33209140E6C}"/>
              </a:ext>
            </a:extLst>
          </p:cNvPr>
          <p:cNvSpPr>
            <a:spLocks noGrp="1"/>
          </p:cNvSpPr>
          <p:nvPr>
            <p:ph idx="1"/>
          </p:nvPr>
        </p:nvSpPr>
        <p:spPr>
          <a:xfrm>
            <a:off x="444548" y="2866572"/>
            <a:ext cx="4883412" cy="3320668"/>
          </a:xfrm>
        </p:spPr>
        <p:txBody>
          <a:bodyPr>
            <a:noAutofit/>
          </a:bodyPr>
          <a:lstStyle/>
          <a:p>
            <a:r>
              <a:rPr lang="en-GB" sz="2400"/>
              <a:t>Staff aged 16–60 years</a:t>
            </a:r>
          </a:p>
          <a:p>
            <a:r>
              <a:rPr lang="en-GB" sz="2400"/>
              <a:t>Different generations communicate differently</a:t>
            </a:r>
          </a:p>
          <a:p>
            <a:r>
              <a:rPr lang="en-GB" sz="2400"/>
              <a:t>Younger workers struggle to follow instructions</a:t>
            </a:r>
          </a:p>
          <a:p>
            <a:r>
              <a:rPr lang="en-GB" sz="2400"/>
              <a:t>Older workers understand better</a:t>
            </a:r>
          </a:p>
          <a:p>
            <a:r>
              <a:rPr lang="en-GB" sz="2400"/>
              <a:t>Creates misunderstanding in hygiene practices</a:t>
            </a:r>
          </a:p>
          <a:p>
            <a:r>
              <a:rPr lang="en-GB" sz="2400"/>
              <a:t>Leads to operational errors</a:t>
            </a:r>
          </a:p>
          <a:p>
            <a:pPr marL="0" indent="0">
              <a:buNone/>
            </a:pPr>
            <a:endParaRPr lang="en-GB" sz="2400"/>
          </a:p>
        </p:txBody>
      </p:sp>
      <p:pic>
        <p:nvPicPr>
          <p:cNvPr id="4" name="Picture 3">
            <a:extLst>
              <a:ext uri="{FF2B5EF4-FFF2-40B4-BE49-F238E27FC236}">
                <a16:creationId xmlns:a16="http://schemas.microsoft.com/office/drawing/2014/main" id="{E46896B4-8344-91E8-B513-79CE57A963D4}"/>
              </a:ext>
            </a:extLst>
          </p:cNvPr>
          <p:cNvPicPr>
            <a:picLocks noChangeAspect="1"/>
          </p:cNvPicPr>
          <p:nvPr/>
        </p:nvPicPr>
        <p:blipFill>
          <a:blip r:embed="rId3">
            <a:extLst>
              <a:ext uri="{28A0092B-C50C-407E-A947-70E740481C1C}">
                <a14:useLocalDpi xmlns:a14="http://schemas.microsoft.com/office/drawing/2010/main" val="0"/>
              </a:ext>
            </a:extLst>
          </a:blip>
          <a:srcRect l="25877" r="17703"/>
          <a:stretch>
            <a:fillRect/>
          </a:stretch>
        </p:blipFill>
        <p:spPr>
          <a:xfrm>
            <a:off x="5648762" y="10"/>
            <a:ext cx="654171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084146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12A5E-E625-FDC0-45D0-CF69ADBAF869}"/>
              </a:ext>
            </a:extLst>
          </p:cNvPr>
          <p:cNvSpPr>
            <a:spLocks noGrp="1"/>
          </p:cNvSpPr>
          <p:nvPr>
            <p:ph type="title"/>
          </p:nvPr>
        </p:nvSpPr>
        <p:spPr>
          <a:xfrm>
            <a:off x="561344" y="1255122"/>
            <a:ext cx="4368602" cy="1617777"/>
          </a:xfrm>
        </p:spPr>
        <p:txBody>
          <a:bodyPr anchor="b">
            <a:normAutofit fontScale="90000"/>
          </a:bodyPr>
          <a:lstStyle/>
          <a:p>
            <a:r>
              <a:rPr lang="en-GB">
                <a:latin typeface="Arial" panose="020B0604020202020204" pitchFamily="34" charset="0"/>
                <a:cs typeface="Arial" panose="020B0604020202020204" pitchFamily="34" charset="0"/>
              </a:rPr>
              <a:t>Impact of Age Barrier</a:t>
            </a:r>
            <a:br>
              <a:rPr lang="en-GB">
                <a:latin typeface="Arial" panose="020B0604020202020204" pitchFamily="34" charset="0"/>
                <a:cs typeface="Arial" panose="020B0604020202020204" pitchFamily="34" charset="0"/>
              </a:rPr>
            </a:br>
            <a:endParaRPr lang="en-US">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EAB6F26-A57A-CD88-A155-666C6D44FAD9}"/>
              </a:ext>
            </a:extLst>
          </p:cNvPr>
          <p:cNvSpPr>
            <a:spLocks noGrp="1"/>
          </p:cNvSpPr>
          <p:nvPr>
            <p:ph idx="1"/>
          </p:nvPr>
        </p:nvSpPr>
        <p:spPr>
          <a:xfrm>
            <a:off x="561344" y="2872899"/>
            <a:ext cx="4671622" cy="3320668"/>
          </a:xfrm>
        </p:spPr>
        <p:txBody>
          <a:bodyPr>
            <a:noAutofit/>
          </a:bodyPr>
          <a:lstStyle/>
          <a:p>
            <a:r>
              <a:rPr lang="en-GB" sz="2400">
                <a:latin typeface="Arial" panose="020B0604020202020204" pitchFamily="34" charset="0"/>
                <a:cs typeface="Arial" panose="020B0604020202020204" pitchFamily="34" charset="0"/>
              </a:rPr>
              <a:t>Poor food hygiene standards</a:t>
            </a:r>
          </a:p>
          <a:p>
            <a:r>
              <a:rPr lang="en-GB" sz="2400">
                <a:latin typeface="Arial" panose="020B0604020202020204" pitchFamily="34" charset="0"/>
                <a:cs typeface="Arial" panose="020B0604020202020204" pitchFamily="34" charset="0"/>
              </a:rPr>
              <a:t>Undercooked food complaints</a:t>
            </a:r>
          </a:p>
          <a:p>
            <a:r>
              <a:rPr lang="en-GB" sz="2400">
                <a:latin typeface="Arial" panose="020B0604020202020204" pitchFamily="34" charset="0"/>
                <a:cs typeface="Arial" panose="020B0604020202020204" pitchFamily="34" charset="0"/>
              </a:rPr>
              <a:t>Cross-contamination issues</a:t>
            </a:r>
          </a:p>
          <a:p>
            <a:r>
              <a:rPr lang="en-GB" sz="2400">
                <a:latin typeface="Arial" panose="020B0604020202020204" pitchFamily="34" charset="0"/>
                <a:cs typeface="Arial" panose="020B0604020202020204" pitchFamily="34" charset="0"/>
              </a:rPr>
              <a:t>Decrease in quality control</a:t>
            </a:r>
          </a:p>
          <a:p>
            <a:r>
              <a:rPr lang="en-GB" sz="2400">
                <a:latin typeface="Arial" panose="020B0604020202020204" pitchFamily="34" charset="0"/>
                <a:cs typeface="Arial" panose="020B0604020202020204" pitchFamily="34" charset="0"/>
              </a:rPr>
              <a:t>Loss of customers</a:t>
            </a:r>
          </a:p>
          <a:p>
            <a:r>
              <a:rPr lang="en-GB" sz="2400">
                <a:latin typeface="Arial" panose="020B0604020202020204" pitchFamily="34" charset="0"/>
                <a:cs typeface="Arial" panose="020B0604020202020204" pitchFamily="34" charset="0"/>
              </a:rPr>
              <a:t>Reduced market share</a:t>
            </a:r>
          </a:p>
          <a:p>
            <a:endParaRPr lang="en-US" sz="240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E9906136-F5CB-85E3-BF9A-7FEA17C3558D}"/>
              </a:ext>
            </a:extLst>
          </p:cNvPr>
          <p:cNvPicPr>
            <a:picLocks noChangeAspect="1"/>
          </p:cNvPicPr>
          <p:nvPr/>
        </p:nvPicPr>
        <p:blipFill>
          <a:blip r:embed="rId2">
            <a:extLst>
              <a:ext uri="{28A0092B-C50C-407E-A947-70E740481C1C}">
                <a14:useLocalDpi xmlns:a14="http://schemas.microsoft.com/office/drawing/2010/main" val="0"/>
              </a:ext>
            </a:extLst>
          </a:blip>
          <a:srcRect l="9904" r="23143"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3987356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4F3E9343-5F9B-CF54-8516-5A189DFDC22D}"/>
              </a:ext>
            </a:extLst>
          </p:cNvPr>
          <p:cNvSpPr/>
          <p:nvPr/>
        </p:nvSpPr>
        <p:spPr>
          <a:xfrm>
            <a:off x="179298" y="1549827"/>
            <a:ext cx="2852312" cy="52867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l-PL" b="1" err="1"/>
              <a:t>Source</a:t>
            </a:r>
            <a:endParaRPr lang="en-US" b="1"/>
          </a:p>
        </p:txBody>
      </p:sp>
      <p:sp>
        <p:nvSpPr>
          <p:cNvPr id="13" name="Rectangle: Rounded Corners 12">
            <a:extLst>
              <a:ext uri="{FF2B5EF4-FFF2-40B4-BE49-F238E27FC236}">
                <a16:creationId xmlns:a16="http://schemas.microsoft.com/office/drawing/2014/main" id="{0227173C-C51E-5ABC-3F83-6D8B79CD84B6}"/>
              </a:ext>
            </a:extLst>
          </p:cNvPr>
          <p:cNvSpPr/>
          <p:nvPr/>
        </p:nvSpPr>
        <p:spPr>
          <a:xfrm>
            <a:off x="3137655" y="1549827"/>
            <a:ext cx="2852312" cy="52867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b="1"/>
              <a:t>Receiver </a:t>
            </a:r>
            <a:endParaRPr lang="en-US" b="1"/>
          </a:p>
        </p:txBody>
      </p:sp>
      <p:sp>
        <p:nvSpPr>
          <p:cNvPr id="15" name="Rectangle: Rounded Corners 14">
            <a:extLst>
              <a:ext uri="{FF2B5EF4-FFF2-40B4-BE49-F238E27FC236}">
                <a16:creationId xmlns:a16="http://schemas.microsoft.com/office/drawing/2014/main" id="{2174A001-6CA2-0A4B-0A9C-98888AF0B311}"/>
              </a:ext>
            </a:extLst>
          </p:cNvPr>
          <p:cNvSpPr/>
          <p:nvPr/>
        </p:nvSpPr>
        <p:spPr>
          <a:xfrm>
            <a:off x="6096008" y="1549827"/>
            <a:ext cx="2852313" cy="52867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b="1"/>
              <a:t>Message </a:t>
            </a:r>
            <a:endParaRPr lang="en-US" b="1"/>
          </a:p>
        </p:txBody>
      </p:sp>
      <p:sp>
        <p:nvSpPr>
          <p:cNvPr id="17" name="Rectangle: Rounded Corners 16">
            <a:extLst>
              <a:ext uri="{FF2B5EF4-FFF2-40B4-BE49-F238E27FC236}">
                <a16:creationId xmlns:a16="http://schemas.microsoft.com/office/drawing/2014/main" id="{52B115DC-35BF-2344-6A46-CDA6AC06B5B2}"/>
              </a:ext>
            </a:extLst>
          </p:cNvPr>
          <p:cNvSpPr/>
          <p:nvPr/>
        </p:nvSpPr>
        <p:spPr>
          <a:xfrm>
            <a:off x="9054363" y="1549827"/>
            <a:ext cx="2958351" cy="52867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b="1"/>
              <a:t>Channel</a:t>
            </a:r>
            <a:endParaRPr lang="en-US" b="1"/>
          </a:p>
        </p:txBody>
      </p:sp>
      <p:sp>
        <p:nvSpPr>
          <p:cNvPr id="18" name="Rectangle: Rounded Corners 17">
            <a:extLst>
              <a:ext uri="{FF2B5EF4-FFF2-40B4-BE49-F238E27FC236}">
                <a16:creationId xmlns:a16="http://schemas.microsoft.com/office/drawing/2014/main" id="{BBB4DF07-D16F-8FA6-53BB-1FCBF8795482}"/>
              </a:ext>
            </a:extLst>
          </p:cNvPr>
          <p:cNvSpPr/>
          <p:nvPr/>
        </p:nvSpPr>
        <p:spPr>
          <a:xfrm flipH="1">
            <a:off x="179288" y="2152380"/>
            <a:ext cx="2852314" cy="3874621"/>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b="0" i="0">
                <a:solidFill>
                  <a:srgbClr val="000000"/>
                </a:solidFill>
                <a:effectLst/>
                <a:latin typeface=".SFUI-Regular"/>
              </a:rPr>
              <a:t>Gary (floor manager, older Englishman, qualified in Food Hygiene)</a:t>
            </a:r>
            <a:endParaRPr lang="en-GB" sz="1400">
              <a:solidFill>
                <a:srgbClr val="000000"/>
              </a:solidFill>
              <a:effectLst/>
              <a:latin typeface=".SF UI"/>
            </a:endParaRPr>
          </a:p>
          <a:p>
            <a:endParaRPr lang="en-GB" sz="1400"/>
          </a:p>
          <a:p>
            <a:r>
              <a:rPr lang="en-GB" sz="1400" b="0" i="0">
                <a:solidFill>
                  <a:srgbClr val="000000"/>
                </a:solidFill>
                <a:effectLst/>
                <a:latin typeface=".SFUI-Regular"/>
              </a:rPr>
              <a:t>Gary has experience and formal knowledge, but his communication style (spoken English explanations + signs) is based on his generation’s preferences (direct, verbal, hierarchical). He gets frustrated and rushes.</a:t>
            </a:r>
            <a:endParaRPr lang="en-GB" sz="1400">
              <a:solidFill>
                <a:srgbClr val="000000"/>
              </a:solidFill>
              <a:effectLst/>
              <a:latin typeface=".SF UI"/>
            </a:endParaRPr>
          </a:p>
          <a:p>
            <a:endParaRPr lang="en-US" sz="1400"/>
          </a:p>
        </p:txBody>
      </p:sp>
      <p:sp>
        <p:nvSpPr>
          <p:cNvPr id="20" name="Rectangle: Rounded Corners 19">
            <a:extLst>
              <a:ext uri="{FF2B5EF4-FFF2-40B4-BE49-F238E27FC236}">
                <a16:creationId xmlns:a16="http://schemas.microsoft.com/office/drawing/2014/main" id="{9581D370-FFC1-9A0D-C6E9-8C794DE19F63}"/>
              </a:ext>
            </a:extLst>
          </p:cNvPr>
          <p:cNvSpPr/>
          <p:nvPr/>
        </p:nvSpPr>
        <p:spPr>
          <a:xfrm flipH="1">
            <a:off x="3137642" y="2152377"/>
            <a:ext cx="2852314" cy="3874621"/>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b="0" i="0">
                <a:solidFill>
                  <a:srgbClr val="000000"/>
                </a:solidFill>
                <a:effectLst/>
                <a:latin typeface=".SFUI-Regular"/>
              </a:rPr>
              <a:t>Young staff (mainly immigrants, 16–younger group) vs older staff</a:t>
            </a:r>
          </a:p>
          <a:p>
            <a:endParaRPr lang="en-GB" sz="1600">
              <a:solidFill>
                <a:srgbClr val="000000"/>
              </a:solidFill>
              <a:effectLst/>
              <a:latin typeface=".SF UI"/>
            </a:endParaRPr>
          </a:p>
          <a:p>
            <a:r>
              <a:rPr lang="en-GB" sz="1600" b="1" i="0">
                <a:solidFill>
                  <a:srgbClr val="000000"/>
                </a:solidFill>
                <a:effectLst/>
                <a:latin typeface=".SFUI-Semibold"/>
              </a:rPr>
              <a:t>Main barrier here</a:t>
            </a:r>
            <a:r>
              <a:rPr lang="en-GB" sz="1600" b="0" i="0">
                <a:solidFill>
                  <a:srgbClr val="000000"/>
                </a:solidFill>
                <a:effectLst/>
                <a:latin typeface=".SFUI-Regular"/>
              </a:rPr>
              <a:t>: Different life experience, attention span, learning style and familiarity with authority/instructions. Younger ones “do something else” despite instructions.</a:t>
            </a:r>
            <a:endParaRPr lang="en-GB" sz="1600">
              <a:solidFill>
                <a:srgbClr val="000000"/>
              </a:solidFill>
              <a:effectLst/>
              <a:latin typeface=".SF UI"/>
            </a:endParaRPr>
          </a:p>
          <a:p>
            <a:endParaRPr lang="en-US" sz="1600"/>
          </a:p>
        </p:txBody>
      </p:sp>
      <p:sp>
        <p:nvSpPr>
          <p:cNvPr id="22" name="Rectangle: Rounded Corners 21">
            <a:extLst>
              <a:ext uri="{FF2B5EF4-FFF2-40B4-BE49-F238E27FC236}">
                <a16:creationId xmlns:a16="http://schemas.microsoft.com/office/drawing/2014/main" id="{F0C3DA56-1D03-DE79-F8D0-BECAC2D7075E}"/>
              </a:ext>
            </a:extLst>
          </p:cNvPr>
          <p:cNvSpPr/>
          <p:nvPr/>
        </p:nvSpPr>
        <p:spPr>
          <a:xfrm flipH="1">
            <a:off x="6095996" y="2152376"/>
            <a:ext cx="2852314" cy="3874621"/>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b="0" i="0">
                <a:solidFill>
                  <a:srgbClr val="000000"/>
                </a:solidFill>
                <a:effectLst/>
                <a:latin typeface=".SFUI-Regular"/>
              </a:rPr>
              <a:t>Instructions: “Keep hairnets on / Wash hands / Do not chat / Keep meat chilled” + signs on walls</a:t>
            </a:r>
          </a:p>
          <a:p>
            <a:endParaRPr lang="en-GB" sz="1600">
              <a:solidFill>
                <a:srgbClr val="000000"/>
              </a:solidFill>
              <a:latin typeface=".SFUI-Regular"/>
            </a:endParaRPr>
          </a:p>
          <a:p>
            <a:r>
              <a:rPr lang="en-GB" sz="1600" b="0" i="0">
                <a:solidFill>
                  <a:srgbClr val="000000"/>
                </a:solidFill>
                <a:effectLst/>
                <a:latin typeface=".SFUI-Regular"/>
              </a:rPr>
              <a:t>Message is clear in content, but encoded in a way that assumes shared understanding and attention. Younger workers interpret/ignore it differently.</a:t>
            </a:r>
            <a:endParaRPr lang="en-GB" sz="1600">
              <a:solidFill>
                <a:srgbClr val="000000"/>
              </a:solidFill>
              <a:effectLst/>
              <a:latin typeface=".SF UI"/>
            </a:endParaRPr>
          </a:p>
          <a:p>
            <a:endParaRPr lang="en-GB" sz="1600">
              <a:solidFill>
                <a:srgbClr val="000000"/>
              </a:solidFill>
              <a:effectLst/>
              <a:latin typeface=".SF UI"/>
            </a:endParaRPr>
          </a:p>
        </p:txBody>
      </p:sp>
      <p:sp>
        <p:nvSpPr>
          <p:cNvPr id="24" name="Rectangle: Rounded Corners 23">
            <a:extLst>
              <a:ext uri="{FF2B5EF4-FFF2-40B4-BE49-F238E27FC236}">
                <a16:creationId xmlns:a16="http://schemas.microsoft.com/office/drawing/2014/main" id="{9935FA14-4EAF-A128-6FD2-C9E19C22C06A}"/>
              </a:ext>
            </a:extLst>
          </p:cNvPr>
          <p:cNvSpPr/>
          <p:nvPr/>
        </p:nvSpPr>
        <p:spPr>
          <a:xfrm flipH="1">
            <a:off x="9076994" y="2152378"/>
            <a:ext cx="2852314" cy="3874621"/>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b="0" i="0">
                <a:solidFill>
                  <a:srgbClr val="000000"/>
                </a:solidFill>
                <a:effectLst/>
                <a:latin typeface=".SFUI-Regular"/>
              </a:rPr>
              <a:t>Spoken explanations on the floor + plastered wall signs</a:t>
            </a:r>
            <a:endParaRPr lang="en-GB" sz="1600">
              <a:solidFill>
                <a:srgbClr val="000000"/>
              </a:solidFill>
              <a:effectLst/>
              <a:latin typeface=".SF UI"/>
            </a:endParaRPr>
          </a:p>
          <a:p>
            <a:r>
              <a:rPr lang="en-GB" sz="1600" b="0" i="0">
                <a:solidFill>
                  <a:srgbClr val="000000"/>
                </a:solidFill>
                <a:effectLst/>
                <a:latin typeface=".SFUI-Regular"/>
              </a:rPr>
              <a:t>Older workers understand spoken + signs better.</a:t>
            </a:r>
          </a:p>
          <a:p>
            <a:endParaRPr lang="en-GB" sz="1600">
              <a:solidFill>
                <a:srgbClr val="000000"/>
              </a:solidFill>
              <a:latin typeface=".SFUI-Regular"/>
            </a:endParaRPr>
          </a:p>
          <a:p>
            <a:r>
              <a:rPr lang="en-GB" sz="1600" b="0" i="0">
                <a:solidFill>
                  <a:srgbClr val="000000"/>
                </a:solidFill>
                <a:effectLst/>
                <a:latin typeface=".SFUI-Regular"/>
              </a:rPr>
              <a:t> Younger ones (16–20s) may prefer quicker, visual/digital or peer-based channels, not static signs or shouted instructions in a noisy factory.</a:t>
            </a:r>
            <a:endParaRPr lang="en-GB" sz="1600">
              <a:solidFill>
                <a:srgbClr val="000000"/>
              </a:solidFill>
              <a:effectLst/>
              <a:latin typeface=".SF UI"/>
            </a:endParaRPr>
          </a:p>
          <a:p>
            <a:endParaRPr lang="en-US" sz="1600"/>
          </a:p>
        </p:txBody>
      </p:sp>
      <p:sp>
        <p:nvSpPr>
          <p:cNvPr id="29" name="TextBox 28">
            <a:extLst>
              <a:ext uri="{FF2B5EF4-FFF2-40B4-BE49-F238E27FC236}">
                <a16:creationId xmlns:a16="http://schemas.microsoft.com/office/drawing/2014/main" id="{CFE3C150-9A97-0DF5-3B7D-59BA2224B37A}"/>
              </a:ext>
            </a:extLst>
          </p:cNvPr>
          <p:cNvSpPr txBox="1"/>
          <p:nvPr/>
        </p:nvSpPr>
        <p:spPr>
          <a:xfrm>
            <a:off x="179288" y="6026997"/>
            <a:ext cx="6094590" cy="809773"/>
          </a:xfrm>
          <a:prstGeom prst="rect">
            <a:avLst/>
          </a:prstGeom>
          <a:noFill/>
        </p:spPr>
        <p:txBody>
          <a:bodyPr wrap="square">
            <a:spAutoFit/>
          </a:bodyPr>
          <a:lstStyle/>
          <a:p>
            <a:pPr>
              <a:lnSpc>
                <a:spcPts val="1883"/>
              </a:lnSpc>
              <a:spcAft>
                <a:spcPts val="600"/>
              </a:spcAft>
              <a:buNone/>
            </a:pPr>
            <a:r>
              <a:rPr lang="en-GB" sz="1000" b="1" i="0">
                <a:solidFill>
                  <a:srgbClr val="000000"/>
                </a:solidFill>
                <a:effectLst/>
              </a:rPr>
              <a:t>Berlo’s SMCR Model</a:t>
            </a:r>
            <a:r>
              <a:rPr lang="en-GB" sz="1000" b="0" i="0">
                <a:solidFill>
                  <a:srgbClr val="000000"/>
                </a:solidFill>
                <a:effectLst/>
              </a:rPr>
              <a:t> was created by </a:t>
            </a:r>
            <a:r>
              <a:rPr lang="en-GB" sz="1000" b="1" i="0">
                <a:solidFill>
                  <a:srgbClr val="000000"/>
                </a:solidFill>
                <a:effectLst/>
              </a:rPr>
              <a:t>David K. Berlo</a:t>
            </a:r>
            <a:r>
              <a:rPr lang="en-GB" sz="1000" b="0" i="0">
                <a:solidFill>
                  <a:srgbClr val="000000"/>
                </a:solidFill>
                <a:effectLst/>
              </a:rPr>
              <a:t> in 1960. It focuses on four key elements — Source, Message, Channel, Receiver — and shows how personal factors like age and experience affect communication.</a:t>
            </a:r>
            <a:endParaRPr lang="en-GB" sz="1000">
              <a:solidFill>
                <a:srgbClr val="000000"/>
              </a:solidFill>
              <a:effectLst/>
            </a:endParaRPr>
          </a:p>
        </p:txBody>
      </p:sp>
      <p:sp>
        <p:nvSpPr>
          <p:cNvPr id="31" name="TextBox 30">
            <a:extLst>
              <a:ext uri="{FF2B5EF4-FFF2-40B4-BE49-F238E27FC236}">
                <a16:creationId xmlns:a16="http://schemas.microsoft.com/office/drawing/2014/main" id="{4006EE93-3718-4CB0-124E-F580FB83F855}"/>
              </a:ext>
            </a:extLst>
          </p:cNvPr>
          <p:cNvSpPr txBox="1"/>
          <p:nvPr/>
        </p:nvSpPr>
        <p:spPr>
          <a:xfrm>
            <a:off x="179288" y="208582"/>
            <a:ext cx="12012711" cy="1200329"/>
          </a:xfrm>
          <a:prstGeom prst="rect">
            <a:avLst/>
          </a:prstGeom>
          <a:noFill/>
        </p:spPr>
        <p:txBody>
          <a:bodyPr wrap="square">
            <a:spAutoFit/>
          </a:bodyPr>
          <a:lstStyle/>
          <a:p>
            <a:r>
              <a:rPr lang="en-GB" sz="2400" b="0" i="0">
                <a:solidFill>
                  <a:srgbClr val="000000"/>
                </a:solidFill>
                <a:effectLst/>
              </a:rPr>
              <a:t>The age/generational barrier creates a mismatch: Gary’s way of communicating does not match the younger workers’ experience and preferred learning style. This leads to poor compliance with food hygiene rules.</a:t>
            </a:r>
            <a:endParaRPr lang="en-GB" sz="2400">
              <a:solidFill>
                <a:srgbClr val="000000"/>
              </a:solidFill>
              <a:effectLst/>
            </a:endParaRPr>
          </a:p>
        </p:txBody>
      </p:sp>
    </p:spTree>
    <p:extLst>
      <p:ext uri="{BB962C8B-B14F-4D97-AF65-F5344CB8AC3E}">
        <p14:creationId xmlns:p14="http://schemas.microsoft.com/office/powerpoint/2010/main" val="8867379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2EB40C7-E8EF-99D7-3C1A-319B0E42A9D4}"/>
              </a:ext>
            </a:extLst>
          </p:cNvPr>
          <p:cNvSpPr/>
          <p:nvPr/>
        </p:nvSpPr>
        <p:spPr>
          <a:xfrm>
            <a:off x="165654" y="2367216"/>
            <a:ext cx="1755939" cy="1657975"/>
          </a:xfrm>
          <a:custGeom>
            <a:avLst/>
            <a:gdLst>
              <a:gd name="csX0" fmla="*/ 0 w 1755939"/>
              <a:gd name="csY0" fmla="*/ 0 h 1657975"/>
              <a:gd name="csX1" fmla="*/ 1755939 w 1755939"/>
              <a:gd name="csY1" fmla="*/ 0 h 1657975"/>
              <a:gd name="csX2" fmla="*/ 1755939 w 1755939"/>
              <a:gd name="csY2" fmla="*/ 1657975 h 1657975"/>
              <a:gd name="csX3" fmla="*/ 0 w 1755939"/>
              <a:gd name="csY3" fmla="*/ 1657975 h 1657975"/>
              <a:gd name="csX4" fmla="*/ 0 w 1755939"/>
              <a:gd name="csY4" fmla="*/ 0 h 1657975"/>
            </a:gdLst>
            <a:ahLst/>
            <a:cxnLst>
              <a:cxn ang="0">
                <a:pos x="csX0" y="csY0"/>
              </a:cxn>
              <a:cxn ang="0">
                <a:pos x="csX1" y="csY1"/>
              </a:cxn>
              <a:cxn ang="0">
                <a:pos x="csX2" y="csY2"/>
              </a:cxn>
              <a:cxn ang="0">
                <a:pos x="csX3" y="csY3"/>
              </a:cxn>
              <a:cxn ang="0">
                <a:pos x="csX4" y="csY4"/>
              </a:cxn>
            </a:cxnLst>
            <a:rect l="l" t="t" r="r" b="b"/>
            <a:pathLst>
              <a:path w="1755939" h="1657975" fill="none" extrusionOk="0">
                <a:moveTo>
                  <a:pt x="0" y="0"/>
                </a:moveTo>
                <a:cubicBezTo>
                  <a:pt x="325675" y="19002"/>
                  <a:pt x="1417142" y="-34107"/>
                  <a:pt x="1755939" y="0"/>
                </a:cubicBezTo>
                <a:cubicBezTo>
                  <a:pt x="1831833" y="583500"/>
                  <a:pt x="1698621" y="1250352"/>
                  <a:pt x="1755939" y="1657975"/>
                </a:cubicBezTo>
                <a:cubicBezTo>
                  <a:pt x="1294357" y="1517854"/>
                  <a:pt x="868778" y="1749726"/>
                  <a:pt x="0" y="1657975"/>
                </a:cubicBezTo>
                <a:cubicBezTo>
                  <a:pt x="-97054" y="1193996"/>
                  <a:pt x="65004" y="359477"/>
                  <a:pt x="0" y="0"/>
                </a:cubicBezTo>
                <a:close/>
              </a:path>
              <a:path w="1755939" h="1657975" stroke="0" extrusionOk="0">
                <a:moveTo>
                  <a:pt x="0" y="0"/>
                </a:moveTo>
                <a:cubicBezTo>
                  <a:pt x="594988" y="66189"/>
                  <a:pt x="1244414" y="-85405"/>
                  <a:pt x="1755939" y="0"/>
                </a:cubicBezTo>
                <a:cubicBezTo>
                  <a:pt x="1706221" y="348294"/>
                  <a:pt x="1706571" y="1132765"/>
                  <a:pt x="1755939" y="1657975"/>
                </a:cubicBezTo>
                <a:cubicBezTo>
                  <a:pt x="1208292" y="1506804"/>
                  <a:pt x="503656" y="1605191"/>
                  <a:pt x="0" y="1657975"/>
                </a:cubicBezTo>
                <a:cubicBezTo>
                  <a:pt x="95353" y="954501"/>
                  <a:pt x="-17979" y="335692"/>
                  <a:pt x="0" y="0"/>
                </a:cubicBezTo>
                <a:close/>
              </a:path>
            </a:pathLst>
          </a:custGeom>
          <a:ln>
            <a:extLst>
              <a:ext uri="{C807C97D-BFC1-408E-A445-0C87EB9F89A2}">
                <ask:lineSketchStyleProps xmlns:ask="http://schemas.microsoft.com/office/drawing/2018/sketchyshapes" sd="1219033472">
                  <a:prstGeom prst="rect">
                    <a:avLst/>
                  </a:prstGeom>
                  <ask:type>
                    <ask:lineSketchCurve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a:solidFill>
                  <a:schemeClr val="bg1">
                    <a:lumMod val="90000"/>
                  </a:schemeClr>
                </a:solidFill>
                <a:latin typeface="Arial" panose="020B0604020202020204" pitchFamily="34" charset="0"/>
                <a:cs typeface="Arial" panose="020B0604020202020204" pitchFamily="34" charset="0"/>
              </a:rPr>
              <a:t>SENDER</a:t>
            </a:r>
            <a:r>
              <a:rPr lang="en-GB">
                <a:solidFill>
                  <a:schemeClr val="bg1">
                    <a:lumMod val="90000"/>
                  </a:schemeClr>
                </a:solidFill>
                <a:latin typeface="Arial" panose="020B0604020202020204" pitchFamily="34" charset="0"/>
                <a:cs typeface="Arial" panose="020B0604020202020204" pitchFamily="34" charset="0"/>
              </a:rPr>
              <a:t> </a:t>
            </a:r>
            <a:endParaRPr lang="uk-UA">
              <a:solidFill>
                <a:schemeClr val="bg1">
                  <a:lumMod val="90000"/>
                </a:schemeClr>
              </a:solidFill>
              <a:latin typeface="Arial" panose="020B0604020202020204" pitchFamily="34" charset="0"/>
              <a:cs typeface="Arial" panose="020B0604020202020204" pitchFamily="34" charset="0"/>
            </a:endParaRPr>
          </a:p>
          <a:p>
            <a:pPr algn="ctr"/>
            <a:r>
              <a:rPr lang="en-GB" i="0">
                <a:solidFill>
                  <a:schemeClr val="bg1">
                    <a:lumMod val="90000"/>
                  </a:schemeClr>
                </a:solidFill>
                <a:effectLst/>
                <a:latin typeface="Arial" panose="020B0604020202020204" pitchFamily="34" charset="0"/>
                <a:cs typeface="Arial" panose="020B0604020202020204" pitchFamily="34" charset="0"/>
              </a:rPr>
              <a:t>Gary (floor manager)</a:t>
            </a:r>
            <a:endParaRPr lang="en-GB">
              <a:solidFill>
                <a:schemeClr val="bg1">
                  <a:lumMod val="90000"/>
                </a:schemeClr>
              </a:solidFill>
              <a:effectLst/>
              <a:latin typeface="Arial" panose="020B0604020202020204" pitchFamily="34" charset="0"/>
              <a:cs typeface="Arial" panose="020B0604020202020204" pitchFamily="34" charset="0"/>
            </a:endParaRPr>
          </a:p>
          <a:p>
            <a:pPr algn="ctr"/>
            <a:endParaRPr lang="en-GB">
              <a:solidFill>
                <a:schemeClr val="bg1">
                  <a:lumMod val="90000"/>
                </a:schemeClr>
              </a:solidFill>
              <a:latin typeface="Arial" panose="020B06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CA3E4164-6053-049B-4012-AA557CCB14D2}"/>
              </a:ext>
            </a:extLst>
          </p:cNvPr>
          <p:cNvSpPr/>
          <p:nvPr/>
        </p:nvSpPr>
        <p:spPr>
          <a:xfrm>
            <a:off x="2473132" y="1655200"/>
            <a:ext cx="1787840" cy="1760207"/>
          </a:xfrm>
          <a:custGeom>
            <a:avLst/>
            <a:gdLst>
              <a:gd name="csX0" fmla="*/ 0 w 1787840"/>
              <a:gd name="csY0" fmla="*/ 0 h 1760207"/>
              <a:gd name="csX1" fmla="*/ 1787840 w 1787840"/>
              <a:gd name="csY1" fmla="*/ 0 h 1760207"/>
              <a:gd name="csX2" fmla="*/ 1787840 w 1787840"/>
              <a:gd name="csY2" fmla="*/ 1760207 h 1760207"/>
              <a:gd name="csX3" fmla="*/ 0 w 1787840"/>
              <a:gd name="csY3" fmla="*/ 1760207 h 1760207"/>
              <a:gd name="csX4" fmla="*/ 0 w 1787840"/>
              <a:gd name="csY4" fmla="*/ 0 h 1760207"/>
            </a:gdLst>
            <a:ahLst/>
            <a:cxnLst>
              <a:cxn ang="0">
                <a:pos x="csX0" y="csY0"/>
              </a:cxn>
              <a:cxn ang="0">
                <a:pos x="csX1" y="csY1"/>
              </a:cxn>
              <a:cxn ang="0">
                <a:pos x="csX2" y="csY2"/>
              </a:cxn>
              <a:cxn ang="0">
                <a:pos x="csX3" y="csY3"/>
              </a:cxn>
              <a:cxn ang="0">
                <a:pos x="csX4" y="csY4"/>
              </a:cxn>
            </a:cxnLst>
            <a:rect l="l" t="t" r="r" b="b"/>
            <a:pathLst>
              <a:path w="1787840" h="1760207" fill="none" extrusionOk="0">
                <a:moveTo>
                  <a:pt x="0" y="0"/>
                </a:moveTo>
                <a:cubicBezTo>
                  <a:pt x="873428" y="51140"/>
                  <a:pt x="1394377" y="-96385"/>
                  <a:pt x="1787840" y="0"/>
                </a:cubicBezTo>
                <a:cubicBezTo>
                  <a:pt x="1830382" y="799244"/>
                  <a:pt x="1632085" y="1472057"/>
                  <a:pt x="1787840" y="1760207"/>
                </a:cubicBezTo>
                <a:cubicBezTo>
                  <a:pt x="1562846" y="1744080"/>
                  <a:pt x="854998" y="1643714"/>
                  <a:pt x="0" y="1760207"/>
                </a:cubicBezTo>
                <a:cubicBezTo>
                  <a:pt x="-155623" y="1035079"/>
                  <a:pt x="-9778" y="852747"/>
                  <a:pt x="0" y="0"/>
                </a:cubicBezTo>
                <a:close/>
              </a:path>
              <a:path w="1787840" h="1760207" stroke="0" extrusionOk="0">
                <a:moveTo>
                  <a:pt x="0" y="0"/>
                </a:moveTo>
                <a:cubicBezTo>
                  <a:pt x="888769" y="-74057"/>
                  <a:pt x="988128" y="33070"/>
                  <a:pt x="1787840" y="0"/>
                </a:cubicBezTo>
                <a:cubicBezTo>
                  <a:pt x="1874235" y="613164"/>
                  <a:pt x="1766549" y="1104552"/>
                  <a:pt x="1787840" y="1760207"/>
                </a:cubicBezTo>
                <a:cubicBezTo>
                  <a:pt x="1038623" y="1860000"/>
                  <a:pt x="695870" y="1707057"/>
                  <a:pt x="0" y="1760207"/>
                </a:cubicBezTo>
                <a:cubicBezTo>
                  <a:pt x="-44343" y="929958"/>
                  <a:pt x="61125" y="334962"/>
                  <a:pt x="0" y="0"/>
                </a:cubicBezTo>
                <a:close/>
              </a:path>
            </a:pathLst>
          </a:custGeom>
          <a:ln>
            <a:solidFill>
              <a:schemeClr val="tx2">
                <a:lumMod val="90000"/>
                <a:lumOff val="10000"/>
              </a:schemeClr>
            </a:solidFill>
            <a:extLst>
              <a:ext uri="{C807C97D-BFC1-408E-A445-0C87EB9F89A2}">
                <ask:lineSketchStyleProps xmlns:ask="http://schemas.microsoft.com/office/drawing/2018/sketchyshapes" sd="981765707">
                  <a:prstGeom prst="rect">
                    <a:avLst/>
                  </a:prstGeom>
                  <ask:type>
                    <ask:lineSketchCurve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a:solidFill>
                  <a:schemeClr val="bg1">
                    <a:lumMod val="90000"/>
                  </a:schemeClr>
                </a:solidFill>
                <a:latin typeface="Arial" panose="020B0604020202020204" pitchFamily="34" charset="0"/>
                <a:cs typeface="Arial" panose="020B0604020202020204" pitchFamily="34" charset="0"/>
              </a:rPr>
              <a:t>ENCODER</a:t>
            </a:r>
          </a:p>
          <a:p>
            <a:pPr algn="ctr"/>
            <a:r>
              <a:rPr lang="en-GB" i="0">
                <a:solidFill>
                  <a:schemeClr val="bg1">
                    <a:lumMod val="90000"/>
                  </a:schemeClr>
                </a:solidFill>
                <a:effectLst/>
                <a:latin typeface="Arial" panose="020B0604020202020204" pitchFamily="34" charset="0"/>
                <a:cs typeface="Arial" panose="020B0604020202020204" pitchFamily="34" charset="0"/>
              </a:rPr>
              <a:t>Gary turns instructions into spoken words + wall signs</a:t>
            </a:r>
            <a:endParaRPr lang="en-GB">
              <a:solidFill>
                <a:schemeClr val="bg1">
                  <a:lumMod val="90000"/>
                </a:schemeClr>
              </a:solidFill>
              <a:effectLst/>
              <a:latin typeface="Arial" panose="020B0604020202020204" pitchFamily="34" charset="0"/>
              <a:cs typeface="Arial" panose="020B0604020202020204" pitchFamily="34" charset="0"/>
            </a:endParaRPr>
          </a:p>
          <a:p>
            <a:pPr algn="ctr"/>
            <a:endParaRPr lang="en-GB">
              <a:solidFill>
                <a:schemeClr val="bg1">
                  <a:lumMod val="90000"/>
                </a:schemeClr>
              </a:solidFill>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30B64CFE-9363-585A-98BA-863A40C56A95}"/>
              </a:ext>
            </a:extLst>
          </p:cNvPr>
          <p:cNvSpPr/>
          <p:nvPr/>
        </p:nvSpPr>
        <p:spPr>
          <a:xfrm>
            <a:off x="4812511" y="1655200"/>
            <a:ext cx="1873226" cy="1749631"/>
          </a:xfrm>
          <a:custGeom>
            <a:avLst/>
            <a:gdLst>
              <a:gd name="csX0" fmla="*/ 0 w 1873226"/>
              <a:gd name="csY0" fmla="*/ 0 h 1749631"/>
              <a:gd name="csX1" fmla="*/ 1873226 w 1873226"/>
              <a:gd name="csY1" fmla="*/ 0 h 1749631"/>
              <a:gd name="csX2" fmla="*/ 1873226 w 1873226"/>
              <a:gd name="csY2" fmla="*/ 1749631 h 1749631"/>
              <a:gd name="csX3" fmla="*/ 0 w 1873226"/>
              <a:gd name="csY3" fmla="*/ 1749631 h 1749631"/>
              <a:gd name="csX4" fmla="*/ 0 w 1873226"/>
              <a:gd name="csY4" fmla="*/ 0 h 1749631"/>
            </a:gdLst>
            <a:ahLst/>
            <a:cxnLst>
              <a:cxn ang="0">
                <a:pos x="csX0" y="csY0"/>
              </a:cxn>
              <a:cxn ang="0">
                <a:pos x="csX1" y="csY1"/>
              </a:cxn>
              <a:cxn ang="0">
                <a:pos x="csX2" y="csY2"/>
              </a:cxn>
              <a:cxn ang="0">
                <a:pos x="csX3" y="csY3"/>
              </a:cxn>
              <a:cxn ang="0">
                <a:pos x="csX4" y="csY4"/>
              </a:cxn>
            </a:cxnLst>
            <a:rect l="l" t="t" r="r" b="b"/>
            <a:pathLst>
              <a:path w="1873226" h="1749631" fill="none" extrusionOk="0">
                <a:moveTo>
                  <a:pt x="0" y="0"/>
                </a:moveTo>
                <a:cubicBezTo>
                  <a:pt x="778218" y="-56168"/>
                  <a:pt x="1163145" y="-117822"/>
                  <a:pt x="1873226" y="0"/>
                </a:cubicBezTo>
                <a:cubicBezTo>
                  <a:pt x="1984575" y="799479"/>
                  <a:pt x="1800341" y="1196824"/>
                  <a:pt x="1873226" y="1749631"/>
                </a:cubicBezTo>
                <a:cubicBezTo>
                  <a:pt x="1593857" y="1747828"/>
                  <a:pt x="646086" y="1724355"/>
                  <a:pt x="0" y="1749631"/>
                </a:cubicBezTo>
                <a:cubicBezTo>
                  <a:pt x="-118587" y="1374030"/>
                  <a:pt x="-107993" y="772702"/>
                  <a:pt x="0" y="0"/>
                </a:cubicBezTo>
                <a:close/>
              </a:path>
              <a:path w="1873226" h="1749631" stroke="0" extrusionOk="0">
                <a:moveTo>
                  <a:pt x="0" y="0"/>
                </a:moveTo>
                <a:cubicBezTo>
                  <a:pt x="616728" y="-44041"/>
                  <a:pt x="1468036" y="-159653"/>
                  <a:pt x="1873226" y="0"/>
                </a:cubicBezTo>
                <a:cubicBezTo>
                  <a:pt x="1933951" y="321274"/>
                  <a:pt x="2007699" y="1009047"/>
                  <a:pt x="1873226" y="1749631"/>
                </a:cubicBezTo>
                <a:cubicBezTo>
                  <a:pt x="1495086" y="1851679"/>
                  <a:pt x="515350" y="1719842"/>
                  <a:pt x="0" y="1749631"/>
                </a:cubicBezTo>
                <a:cubicBezTo>
                  <a:pt x="18986" y="1390092"/>
                  <a:pt x="-6798" y="599326"/>
                  <a:pt x="0" y="0"/>
                </a:cubicBezTo>
                <a:close/>
              </a:path>
            </a:pathLst>
          </a:custGeom>
          <a:ln>
            <a:extLst>
              <a:ext uri="{C807C97D-BFC1-408E-A445-0C87EB9F89A2}">
                <ask:lineSketchStyleProps xmlns:ask="http://schemas.microsoft.com/office/drawing/2018/sketchyshapes" sd="3978248048">
                  <a:prstGeom prst="rect">
                    <a:avLst/>
                  </a:prstGeom>
                  <ask:type>
                    <ask:lineSketchCurve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a:solidFill>
                  <a:schemeClr val="bg1">
                    <a:lumMod val="90000"/>
                  </a:schemeClr>
                </a:solidFill>
                <a:latin typeface="Arial" panose="020B0604020202020204" pitchFamily="34" charset="0"/>
                <a:cs typeface="Arial" panose="020B0604020202020204" pitchFamily="34" charset="0"/>
              </a:rPr>
              <a:t> </a:t>
            </a:r>
            <a:r>
              <a:rPr lang="en-GB" b="1">
                <a:solidFill>
                  <a:schemeClr val="bg1">
                    <a:lumMod val="90000"/>
                  </a:schemeClr>
                </a:solidFill>
                <a:latin typeface="Arial" panose="020B0604020202020204" pitchFamily="34" charset="0"/>
                <a:cs typeface="Arial" panose="020B0604020202020204" pitchFamily="34" charset="0"/>
              </a:rPr>
              <a:t>CHANNEL</a:t>
            </a:r>
          </a:p>
          <a:p>
            <a:pPr algn="ctr"/>
            <a:r>
              <a:rPr lang="en-GB" i="0">
                <a:solidFill>
                  <a:schemeClr val="bg1">
                    <a:lumMod val="90000"/>
                  </a:schemeClr>
                </a:solidFill>
                <a:effectLst/>
                <a:latin typeface="Arial" panose="020B0604020202020204" pitchFamily="34" charset="0"/>
                <a:cs typeface="Arial" panose="020B0604020202020204" pitchFamily="34" charset="0"/>
              </a:rPr>
              <a:t>Noisy factory floor + static signs</a:t>
            </a:r>
            <a:endParaRPr lang="en-GB">
              <a:solidFill>
                <a:schemeClr val="bg1">
                  <a:lumMod val="90000"/>
                </a:schemeClr>
              </a:solidFill>
              <a:effectLst/>
              <a:latin typeface="Arial" panose="020B0604020202020204" pitchFamily="34" charset="0"/>
              <a:cs typeface="Arial" panose="020B0604020202020204" pitchFamily="34" charset="0"/>
            </a:endParaRPr>
          </a:p>
          <a:p>
            <a:pPr algn="ctr"/>
            <a:endParaRPr lang="en-GB">
              <a:solidFill>
                <a:schemeClr val="bg1">
                  <a:lumMod val="90000"/>
                </a:schemeClr>
              </a:solidFill>
              <a:latin typeface="Arial" panose="020B06040202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471BC4E-B436-77A8-CB39-7330346A25CA}"/>
              </a:ext>
            </a:extLst>
          </p:cNvPr>
          <p:cNvSpPr/>
          <p:nvPr/>
        </p:nvSpPr>
        <p:spPr>
          <a:xfrm>
            <a:off x="7373091" y="1678525"/>
            <a:ext cx="1956689" cy="1760207"/>
          </a:xfrm>
          <a:custGeom>
            <a:avLst/>
            <a:gdLst>
              <a:gd name="csX0" fmla="*/ 0 w 1956689"/>
              <a:gd name="csY0" fmla="*/ 0 h 1760207"/>
              <a:gd name="csX1" fmla="*/ 1956689 w 1956689"/>
              <a:gd name="csY1" fmla="*/ 0 h 1760207"/>
              <a:gd name="csX2" fmla="*/ 1956689 w 1956689"/>
              <a:gd name="csY2" fmla="*/ 1760207 h 1760207"/>
              <a:gd name="csX3" fmla="*/ 0 w 1956689"/>
              <a:gd name="csY3" fmla="*/ 1760207 h 1760207"/>
              <a:gd name="csX4" fmla="*/ 0 w 1956689"/>
              <a:gd name="csY4" fmla="*/ 0 h 1760207"/>
            </a:gdLst>
            <a:ahLst/>
            <a:cxnLst>
              <a:cxn ang="0">
                <a:pos x="csX0" y="csY0"/>
              </a:cxn>
              <a:cxn ang="0">
                <a:pos x="csX1" y="csY1"/>
              </a:cxn>
              <a:cxn ang="0">
                <a:pos x="csX2" y="csY2"/>
              </a:cxn>
              <a:cxn ang="0">
                <a:pos x="csX3" y="csY3"/>
              </a:cxn>
              <a:cxn ang="0">
                <a:pos x="csX4" y="csY4"/>
              </a:cxn>
            </a:cxnLst>
            <a:rect l="l" t="t" r="r" b="b"/>
            <a:pathLst>
              <a:path w="1956689" h="1760207" fill="none" extrusionOk="0">
                <a:moveTo>
                  <a:pt x="0" y="0"/>
                </a:moveTo>
                <a:cubicBezTo>
                  <a:pt x="374802" y="-109175"/>
                  <a:pt x="1043626" y="-48220"/>
                  <a:pt x="1956689" y="0"/>
                </a:cubicBezTo>
                <a:cubicBezTo>
                  <a:pt x="1929448" y="590116"/>
                  <a:pt x="1828874" y="1108888"/>
                  <a:pt x="1956689" y="1760207"/>
                </a:cubicBezTo>
                <a:cubicBezTo>
                  <a:pt x="1046527" y="1727385"/>
                  <a:pt x="381299" y="1735647"/>
                  <a:pt x="0" y="1760207"/>
                </a:cubicBezTo>
                <a:cubicBezTo>
                  <a:pt x="1759" y="1285902"/>
                  <a:pt x="120838" y="871073"/>
                  <a:pt x="0" y="0"/>
                </a:cubicBezTo>
                <a:close/>
              </a:path>
              <a:path w="1956689" h="1760207" stroke="0" extrusionOk="0">
                <a:moveTo>
                  <a:pt x="0" y="0"/>
                </a:moveTo>
                <a:cubicBezTo>
                  <a:pt x="445894" y="56275"/>
                  <a:pt x="1157213" y="-36696"/>
                  <a:pt x="1956689" y="0"/>
                </a:cubicBezTo>
                <a:cubicBezTo>
                  <a:pt x="2104255" y="866646"/>
                  <a:pt x="2027600" y="1416813"/>
                  <a:pt x="1956689" y="1760207"/>
                </a:cubicBezTo>
                <a:cubicBezTo>
                  <a:pt x="1325950" y="1700753"/>
                  <a:pt x="383535" y="1784302"/>
                  <a:pt x="0" y="1760207"/>
                </a:cubicBezTo>
                <a:cubicBezTo>
                  <a:pt x="-90432" y="1413475"/>
                  <a:pt x="-107567" y="413647"/>
                  <a:pt x="0" y="0"/>
                </a:cubicBezTo>
                <a:close/>
              </a:path>
            </a:pathLst>
          </a:custGeom>
          <a:ln>
            <a:extLst>
              <a:ext uri="{C807C97D-BFC1-408E-A445-0C87EB9F89A2}">
                <ask:lineSketchStyleProps xmlns:ask="http://schemas.microsoft.com/office/drawing/2018/sketchyshapes" sd="1617256088">
                  <a:prstGeom prst="rect">
                    <a:avLst/>
                  </a:prstGeom>
                  <ask:type>
                    <ask:lineSketchCurve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a:solidFill>
                  <a:schemeClr val="bg1">
                    <a:lumMod val="90000"/>
                  </a:schemeClr>
                </a:solidFill>
                <a:latin typeface="Arial" panose="020B0604020202020204" pitchFamily="34" charset="0"/>
                <a:cs typeface="Arial" panose="020B0604020202020204" pitchFamily="34" charset="0"/>
              </a:rPr>
              <a:t>DECODER</a:t>
            </a:r>
          </a:p>
          <a:p>
            <a:pPr algn="ctr"/>
            <a:r>
              <a:rPr lang="en-GB" i="0">
                <a:solidFill>
                  <a:schemeClr val="bg1">
                    <a:lumMod val="90000"/>
                  </a:schemeClr>
                </a:solidFill>
                <a:effectLst/>
                <a:latin typeface="Arial" panose="020B0604020202020204" pitchFamily="34" charset="0"/>
                <a:cs typeface="Arial" panose="020B0604020202020204" pitchFamily="34" charset="0"/>
              </a:rPr>
              <a:t>Young workers try to understand the instructions</a:t>
            </a:r>
            <a:endParaRPr lang="en-GB">
              <a:solidFill>
                <a:schemeClr val="bg1">
                  <a:lumMod val="90000"/>
                </a:schemeClr>
              </a:solidFill>
              <a:effectLst/>
              <a:latin typeface="Arial" panose="020B0604020202020204" pitchFamily="34" charset="0"/>
              <a:cs typeface="Arial" panose="020B0604020202020204" pitchFamily="34" charset="0"/>
            </a:endParaRPr>
          </a:p>
          <a:p>
            <a:pPr algn="ctr"/>
            <a:endParaRPr lang="en-GB">
              <a:solidFill>
                <a:schemeClr val="bg1">
                  <a:lumMod val="90000"/>
                </a:schemeClr>
              </a:solidFill>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B733EA97-2EAE-6437-DED4-5C0B74A96952}"/>
              </a:ext>
            </a:extLst>
          </p:cNvPr>
          <p:cNvSpPr/>
          <p:nvPr/>
        </p:nvSpPr>
        <p:spPr>
          <a:xfrm>
            <a:off x="9914329" y="2282460"/>
            <a:ext cx="2213933" cy="1765218"/>
          </a:xfrm>
          <a:custGeom>
            <a:avLst/>
            <a:gdLst>
              <a:gd name="csX0" fmla="*/ 0 w 2213933"/>
              <a:gd name="csY0" fmla="*/ 0 h 1765218"/>
              <a:gd name="csX1" fmla="*/ 2213933 w 2213933"/>
              <a:gd name="csY1" fmla="*/ 0 h 1765218"/>
              <a:gd name="csX2" fmla="*/ 2213933 w 2213933"/>
              <a:gd name="csY2" fmla="*/ 1765218 h 1765218"/>
              <a:gd name="csX3" fmla="*/ 0 w 2213933"/>
              <a:gd name="csY3" fmla="*/ 1765218 h 1765218"/>
              <a:gd name="csX4" fmla="*/ 0 w 2213933"/>
              <a:gd name="csY4" fmla="*/ 0 h 1765218"/>
            </a:gdLst>
            <a:ahLst/>
            <a:cxnLst>
              <a:cxn ang="0">
                <a:pos x="csX0" y="csY0"/>
              </a:cxn>
              <a:cxn ang="0">
                <a:pos x="csX1" y="csY1"/>
              </a:cxn>
              <a:cxn ang="0">
                <a:pos x="csX2" y="csY2"/>
              </a:cxn>
              <a:cxn ang="0">
                <a:pos x="csX3" y="csY3"/>
              </a:cxn>
              <a:cxn ang="0">
                <a:pos x="csX4" y="csY4"/>
              </a:cxn>
            </a:cxnLst>
            <a:rect l="l" t="t" r="r" b="b"/>
            <a:pathLst>
              <a:path w="2213933" h="1765218" fill="none" extrusionOk="0">
                <a:moveTo>
                  <a:pt x="0" y="0"/>
                </a:moveTo>
                <a:cubicBezTo>
                  <a:pt x="390470" y="166429"/>
                  <a:pt x="1884804" y="88759"/>
                  <a:pt x="2213933" y="0"/>
                </a:cubicBezTo>
                <a:cubicBezTo>
                  <a:pt x="2098511" y="374116"/>
                  <a:pt x="2331783" y="1004775"/>
                  <a:pt x="2213933" y="1765218"/>
                </a:cubicBezTo>
                <a:cubicBezTo>
                  <a:pt x="1779500" y="1621591"/>
                  <a:pt x="923098" y="1919351"/>
                  <a:pt x="0" y="1765218"/>
                </a:cubicBezTo>
                <a:cubicBezTo>
                  <a:pt x="-152221" y="1449013"/>
                  <a:pt x="-65164" y="249210"/>
                  <a:pt x="0" y="0"/>
                </a:cubicBezTo>
                <a:close/>
              </a:path>
              <a:path w="2213933" h="1765218" stroke="0" extrusionOk="0">
                <a:moveTo>
                  <a:pt x="0" y="0"/>
                </a:moveTo>
                <a:cubicBezTo>
                  <a:pt x="971711" y="77430"/>
                  <a:pt x="1586086" y="24190"/>
                  <a:pt x="2213933" y="0"/>
                </a:cubicBezTo>
                <a:cubicBezTo>
                  <a:pt x="2135787" y="360618"/>
                  <a:pt x="2099404" y="1419081"/>
                  <a:pt x="2213933" y="1765218"/>
                </a:cubicBezTo>
                <a:cubicBezTo>
                  <a:pt x="1775710" y="1884688"/>
                  <a:pt x="1092518" y="1672674"/>
                  <a:pt x="0" y="1765218"/>
                </a:cubicBezTo>
                <a:cubicBezTo>
                  <a:pt x="-113311" y="1203382"/>
                  <a:pt x="-103825" y="710111"/>
                  <a:pt x="0" y="0"/>
                </a:cubicBezTo>
                <a:close/>
              </a:path>
            </a:pathLst>
          </a:custGeom>
          <a:ln>
            <a:extLst>
              <a:ext uri="{C807C97D-BFC1-408E-A445-0C87EB9F89A2}">
                <ask:lineSketchStyleProps xmlns:ask="http://schemas.microsoft.com/office/drawing/2018/sketchyshapes" sd="3809068511">
                  <a:prstGeom prst="rect">
                    <a:avLst/>
                  </a:prstGeom>
                  <ask:type>
                    <ask:lineSketchCurve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a:solidFill>
                  <a:schemeClr val="bg1">
                    <a:lumMod val="90000"/>
                  </a:schemeClr>
                </a:solidFill>
                <a:latin typeface="Arial" panose="020B0604020202020204" pitchFamily="34" charset="0"/>
                <a:cs typeface="Arial" panose="020B0604020202020204" pitchFamily="34" charset="0"/>
              </a:rPr>
              <a:t>RECEIVER</a:t>
            </a:r>
          </a:p>
          <a:p>
            <a:pPr algn="ctr"/>
            <a:r>
              <a:rPr lang="en-GB">
                <a:solidFill>
                  <a:schemeClr val="bg1">
                    <a:lumMod val="90000"/>
                  </a:schemeClr>
                </a:solidFill>
                <a:latin typeface="Arial" panose="020B0604020202020204" pitchFamily="34" charset="0"/>
                <a:cs typeface="Arial" panose="020B0604020202020204" pitchFamily="34" charset="0"/>
              </a:rPr>
              <a:t> </a:t>
            </a:r>
            <a:r>
              <a:rPr lang="en-GB" i="0">
                <a:solidFill>
                  <a:schemeClr val="bg1">
                    <a:lumMod val="90000"/>
                  </a:schemeClr>
                </a:solidFill>
                <a:effectLst/>
                <a:latin typeface="Arial" panose="020B0604020202020204" pitchFamily="34" charset="0"/>
                <a:cs typeface="Arial" panose="020B0604020202020204" pitchFamily="34" charset="0"/>
              </a:rPr>
              <a:t>Young immigrant staff</a:t>
            </a:r>
            <a:endParaRPr lang="en-GB">
              <a:solidFill>
                <a:schemeClr val="bg1">
                  <a:lumMod val="90000"/>
                </a:schemeClr>
              </a:solidFill>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95AA5199-3043-1869-9113-0917AE823EED}"/>
              </a:ext>
            </a:extLst>
          </p:cNvPr>
          <p:cNvSpPr/>
          <p:nvPr/>
        </p:nvSpPr>
        <p:spPr>
          <a:xfrm>
            <a:off x="3686731" y="3970773"/>
            <a:ext cx="3785896" cy="1452695"/>
          </a:xfrm>
          <a:custGeom>
            <a:avLst/>
            <a:gdLst>
              <a:gd name="csX0" fmla="*/ 0 w 3785896"/>
              <a:gd name="csY0" fmla="*/ 0 h 1452695"/>
              <a:gd name="csX1" fmla="*/ 3785896 w 3785896"/>
              <a:gd name="csY1" fmla="*/ 0 h 1452695"/>
              <a:gd name="csX2" fmla="*/ 3785896 w 3785896"/>
              <a:gd name="csY2" fmla="*/ 1452695 h 1452695"/>
              <a:gd name="csX3" fmla="*/ 0 w 3785896"/>
              <a:gd name="csY3" fmla="*/ 1452695 h 1452695"/>
              <a:gd name="csX4" fmla="*/ 0 w 3785896"/>
              <a:gd name="csY4" fmla="*/ 0 h 1452695"/>
            </a:gdLst>
            <a:ahLst/>
            <a:cxnLst>
              <a:cxn ang="0">
                <a:pos x="csX0" y="csY0"/>
              </a:cxn>
              <a:cxn ang="0">
                <a:pos x="csX1" y="csY1"/>
              </a:cxn>
              <a:cxn ang="0">
                <a:pos x="csX2" y="csY2"/>
              </a:cxn>
              <a:cxn ang="0">
                <a:pos x="csX3" y="csY3"/>
              </a:cxn>
              <a:cxn ang="0">
                <a:pos x="csX4" y="csY4"/>
              </a:cxn>
            </a:cxnLst>
            <a:rect l="l" t="t" r="r" b="b"/>
            <a:pathLst>
              <a:path w="3785896" h="1452695" fill="none" extrusionOk="0">
                <a:moveTo>
                  <a:pt x="0" y="0"/>
                </a:moveTo>
                <a:cubicBezTo>
                  <a:pt x="1799233" y="-84088"/>
                  <a:pt x="3150687" y="-115922"/>
                  <a:pt x="3785896" y="0"/>
                </a:cubicBezTo>
                <a:cubicBezTo>
                  <a:pt x="3706439" y="325469"/>
                  <a:pt x="3713893" y="734358"/>
                  <a:pt x="3785896" y="1452695"/>
                </a:cubicBezTo>
                <a:cubicBezTo>
                  <a:pt x="2389170" y="1406769"/>
                  <a:pt x="1213420" y="1335445"/>
                  <a:pt x="0" y="1452695"/>
                </a:cubicBezTo>
                <a:cubicBezTo>
                  <a:pt x="-128487" y="890585"/>
                  <a:pt x="-108053" y="296382"/>
                  <a:pt x="0" y="0"/>
                </a:cubicBezTo>
                <a:close/>
              </a:path>
              <a:path w="3785896" h="1452695" stroke="0" extrusionOk="0">
                <a:moveTo>
                  <a:pt x="0" y="0"/>
                </a:moveTo>
                <a:cubicBezTo>
                  <a:pt x="1853840" y="48260"/>
                  <a:pt x="1941113" y="25992"/>
                  <a:pt x="3785896" y="0"/>
                </a:cubicBezTo>
                <a:cubicBezTo>
                  <a:pt x="3731329" y="376063"/>
                  <a:pt x="3770298" y="1135082"/>
                  <a:pt x="3785896" y="1452695"/>
                </a:cubicBezTo>
                <a:cubicBezTo>
                  <a:pt x="2052698" y="1420747"/>
                  <a:pt x="1205119" y="1475597"/>
                  <a:pt x="0" y="1452695"/>
                </a:cubicBezTo>
                <a:cubicBezTo>
                  <a:pt x="-21793" y="826230"/>
                  <a:pt x="-26222" y="562316"/>
                  <a:pt x="0" y="0"/>
                </a:cubicBezTo>
                <a:close/>
              </a:path>
            </a:pathLst>
          </a:custGeom>
          <a:ln>
            <a:extLst>
              <a:ext uri="{C807C97D-BFC1-408E-A445-0C87EB9F89A2}">
                <ask:lineSketchStyleProps xmlns:ask="http://schemas.microsoft.com/office/drawing/2018/sketchyshapes" sd="1808761005">
                  <a:prstGeom prst="rect">
                    <a:avLst/>
                  </a:prstGeom>
                  <ask:type>
                    <ask:lineSketchCurve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i="0">
                <a:solidFill>
                  <a:schemeClr val="bg1">
                    <a:lumMod val="90000"/>
                  </a:schemeClr>
                </a:solidFill>
                <a:effectLst/>
                <a:latin typeface="Arial" panose="020B0604020202020204" pitchFamily="34" charset="0"/>
                <a:cs typeface="Arial" panose="020B0604020202020204" pitchFamily="34" charset="0"/>
              </a:rPr>
              <a:t>Age/Generational Barrier (different experience, attention span, learning style)</a:t>
            </a:r>
            <a:endParaRPr lang="en-GB">
              <a:solidFill>
                <a:schemeClr val="bg1">
                  <a:lumMod val="90000"/>
                </a:schemeClr>
              </a:solidFill>
              <a:effectLst/>
              <a:latin typeface="Arial" panose="020B0604020202020204" pitchFamily="34" charset="0"/>
              <a:cs typeface="Arial" panose="020B0604020202020204" pitchFamily="34" charset="0"/>
            </a:endParaRPr>
          </a:p>
          <a:p>
            <a:pPr algn="ctr"/>
            <a:endParaRPr lang="en-GB">
              <a:solidFill>
                <a:schemeClr val="bg1">
                  <a:lumMod val="90000"/>
                </a:schemeClr>
              </a:solidFill>
              <a:highlight>
                <a:srgbClr val="008000"/>
              </a:highlight>
              <a:latin typeface="Arial" panose="020B0604020202020204" pitchFamily="34" charset="0"/>
              <a:cs typeface="Arial" panose="020B0604020202020204" pitchFamily="34" charset="0"/>
            </a:endParaRPr>
          </a:p>
        </p:txBody>
      </p:sp>
      <p:sp>
        <p:nvSpPr>
          <p:cNvPr id="24" name="Arrow: Bent 23">
            <a:extLst>
              <a:ext uri="{FF2B5EF4-FFF2-40B4-BE49-F238E27FC236}">
                <a16:creationId xmlns:a16="http://schemas.microsoft.com/office/drawing/2014/main" id="{F8C4D58B-B173-B454-0C95-794C089E998E}"/>
              </a:ext>
            </a:extLst>
          </p:cNvPr>
          <p:cNvSpPr/>
          <p:nvPr/>
        </p:nvSpPr>
        <p:spPr>
          <a:xfrm rot="10800000">
            <a:off x="7959262" y="4294720"/>
            <a:ext cx="2996201" cy="2329819"/>
          </a:xfrm>
          <a:prstGeom prst="bentArrow">
            <a:avLst>
              <a:gd name="adj1" fmla="val 15066"/>
              <a:gd name="adj2" fmla="val 7533"/>
              <a:gd name="adj3" fmla="val 7239"/>
              <a:gd name="adj4" fmla="val 17758"/>
            </a:avLst>
          </a:prstGeom>
          <a:ln>
            <a:solidFill>
              <a:schemeClr val="bg1"/>
            </a:solidFill>
            <a:extLst>
              <a:ext uri="{C807C97D-BFC1-408E-A445-0C87EB9F89A2}">
                <ask:lineSketchStyleProps xmlns:ask="http://schemas.microsoft.com/office/drawing/2018/sketchyshapes" sd="1219033472">
                  <a:custGeom>
                    <a:avLst/>
                    <a:gdLst>
                      <a:gd name="csX0" fmla="*/ 0 w 2996201"/>
                      <a:gd name="csY0" fmla="*/ 2329819 h 2329819"/>
                      <a:gd name="csX1" fmla="*/ 0 w 2996201"/>
                      <a:gd name="csY1" fmla="*/ 338464 h 2329819"/>
                      <a:gd name="csX2" fmla="*/ 248801 w 2996201"/>
                      <a:gd name="csY2" fmla="*/ 89663 h 2329819"/>
                      <a:gd name="csX3" fmla="*/ 2827545 w 2996201"/>
                      <a:gd name="csY3" fmla="*/ 89663 h 2329819"/>
                      <a:gd name="csX4" fmla="*/ 2827545 w 2996201"/>
                      <a:gd name="csY4" fmla="*/ 0 h 2329819"/>
                      <a:gd name="csX5" fmla="*/ 2996201 w 2996201"/>
                      <a:gd name="csY5" fmla="*/ 168003 h 2329819"/>
                      <a:gd name="csX6" fmla="*/ 2827545 w 2996201"/>
                      <a:gd name="csY6" fmla="*/ 336006 h 2329819"/>
                      <a:gd name="csX7" fmla="*/ 2827545 w 2996201"/>
                      <a:gd name="csY7" fmla="*/ 246343 h 2329819"/>
                      <a:gd name="csX8" fmla="*/ 248801 w 2996201"/>
                      <a:gd name="csY8" fmla="*/ 246343 h 2329819"/>
                      <a:gd name="csX9" fmla="*/ 156680 w 2996201"/>
                      <a:gd name="csY9" fmla="*/ 338464 h 2329819"/>
                      <a:gd name="csX10" fmla="*/ 156680 w 2996201"/>
                      <a:gd name="csY10" fmla="*/ 2329819 h 2329819"/>
                      <a:gd name="csX11" fmla="*/ 0 w 2996201"/>
                      <a:gd name="csY11" fmla="*/ 2329819 h 232981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2996201" h="2329819" fill="none" extrusionOk="0">
                        <a:moveTo>
                          <a:pt x="0" y="2329819"/>
                        </a:moveTo>
                        <a:cubicBezTo>
                          <a:pt x="150439" y="1597167"/>
                          <a:pt x="-85879" y="1291831"/>
                          <a:pt x="0" y="338464"/>
                        </a:cubicBezTo>
                        <a:cubicBezTo>
                          <a:pt x="-23844" y="204970"/>
                          <a:pt x="94242" y="77830"/>
                          <a:pt x="248801" y="89663"/>
                        </a:cubicBezTo>
                        <a:cubicBezTo>
                          <a:pt x="1395363" y="-65534"/>
                          <a:pt x="1888443" y="-73357"/>
                          <a:pt x="2827545" y="89663"/>
                        </a:cubicBezTo>
                        <a:cubicBezTo>
                          <a:pt x="2831961" y="76764"/>
                          <a:pt x="2821670" y="9813"/>
                          <a:pt x="2827545" y="0"/>
                        </a:cubicBezTo>
                        <a:cubicBezTo>
                          <a:pt x="2875307" y="77448"/>
                          <a:pt x="2960102" y="106443"/>
                          <a:pt x="2996201" y="168003"/>
                        </a:cubicBezTo>
                        <a:cubicBezTo>
                          <a:pt x="2957459" y="219484"/>
                          <a:pt x="2881236" y="280073"/>
                          <a:pt x="2827545" y="336006"/>
                        </a:cubicBezTo>
                        <a:cubicBezTo>
                          <a:pt x="2828119" y="291373"/>
                          <a:pt x="2826516" y="281504"/>
                          <a:pt x="2827545" y="246343"/>
                        </a:cubicBezTo>
                        <a:cubicBezTo>
                          <a:pt x="1563132" y="364654"/>
                          <a:pt x="687738" y="145198"/>
                          <a:pt x="248801" y="246343"/>
                        </a:cubicBezTo>
                        <a:cubicBezTo>
                          <a:pt x="198451" y="243327"/>
                          <a:pt x="154880" y="287485"/>
                          <a:pt x="156680" y="338464"/>
                        </a:cubicBezTo>
                        <a:cubicBezTo>
                          <a:pt x="275916" y="1299098"/>
                          <a:pt x="67150" y="1639799"/>
                          <a:pt x="156680" y="2329819"/>
                        </a:cubicBezTo>
                        <a:cubicBezTo>
                          <a:pt x="139491" y="2324241"/>
                          <a:pt x="77916" y="2330537"/>
                          <a:pt x="0" y="2329819"/>
                        </a:cubicBezTo>
                        <a:close/>
                      </a:path>
                      <a:path w="2996201" h="2329819" stroke="0" extrusionOk="0">
                        <a:moveTo>
                          <a:pt x="0" y="2329819"/>
                        </a:moveTo>
                        <a:cubicBezTo>
                          <a:pt x="118645" y="1601125"/>
                          <a:pt x="116012" y="848763"/>
                          <a:pt x="0" y="338464"/>
                        </a:cubicBezTo>
                        <a:cubicBezTo>
                          <a:pt x="22355" y="205761"/>
                          <a:pt x="109653" y="89718"/>
                          <a:pt x="248801" y="89663"/>
                        </a:cubicBezTo>
                        <a:cubicBezTo>
                          <a:pt x="1535796" y="-44937"/>
                          <a:pt x="1836701" y="246859"/>
                          <a:pt x="2827545" y="89663"/>
                        </a:cubicBezTo>
                        <a:cubicBezTo>
                          <a:pt x="2825045" y="49949"/>
                          <a:pt x="2835003" y="40177"/>
                          <a:pt x="2827545" y="0"/>
                        </a:cubicBezTo>
                        <a:cubicBezTo>
                          <a:pt x="2905152" y="59778"/>
                          <a:pt x="2945130" y="108997"/>
                          <a:pt x="2996201" y="168003"/>
                        </a:cubicBezTo>
                        <a:cubicBezTo>
                          <a:pt x="2969801" y="182369"/>
                          <a:pt x="2915136" y="256075"/>
                          <a:pt x="2827545" y="336006"/>
                        </a:cubicBezTo>
                        <a:cubicBezTo>
                          <a:pt x="2831970" y="313792"/>
                          <a:pt x="2831278" y="286519"/>
                          <a:pt x="2827545" y="246343"/>
                        </a:cubicBezTo>
                        <a:cubicBezTo>
                          <a:pt x="2387340" y="284924"/>
                          <a:pt x="1411471" y="183002"/>
                          <a:pt x="248801" y="246343"/>
                        </a:cubicBezTo>
                        <a:cubicBezTo>
                          <a:pt x="190530" y="245147"/>
                          <a:pt x="159888" y="290210"/>
                          <a:pt x="156680" y="338464"/>
                        </a:cubicBezTo>
                        <a:cubicBezTo>
                          <a:pt x="25726" y="569869"/>
                          <a:pt x="113106" y="1851486"/>
                          <a:pt x="156680" y="2329819"/>
                        </a:cubicBezTo>
                        <a:cubicBezTo>
                          <a:pt x="99270" y="2343387"/>
                          <a:pt x="41852" y="2318205"/>
                          <a:pt x="0" y="2329819"/>
                        </a:cubicBezTo>
                        <a:close/>
                      </a:path>
                    </a:pathLst>
                  </a:custGeom>
                  <ask:type>
                    <ask:lineSketchNon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6" name="Arrow: Bent 25">
            <a:extLst>
              <a:ext uri="{FF2B5EF4-FFF2-40B4-BE49-F238E27FC236}">
                <a16:creationId xmlns:a16="http://schemas.microsoft.com/office/drawing/2014/main" id="{136F7EE1-9929-4266-D3B3-C32C3877F576}"/>
              </a:ext>
            </a:extLst>
          </p:cNvPr>
          <p:cNvSpPr/>
          <p:nvPr/>
        </p:nvSpPr>
        <p:spPr>
          <a:xfrm rot="16200000">
            <a:off x="627770" y="3925978"/>
            <a:ext cx="2329822" cy="2920607"/>
          </a:xfrm>
          <a:prstGeom prst="bentArrow">
            <a:avLst>
              <a:gd name="adj1" fmla="val 13486"/>
              <a:gd name="adj2" fmla="val 6743"/>
              <a:gd name="adj3" fmla="val 15129"/>
              <a:gd name="adj4" fmla="val 22116"/>
            </a:avLst>
          </a:prstGeom>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7" name="Rectangle 26">
            <a:extLst>
              <a:ext uri="{FF2B5EF4-FFF2-40B4-BE49-F238E27FC236}">
                <a16:creationId xmlns:a16="http://schemas.microsoft.com/office/drawing/2014/main" id="{8A9FBBEE-A254-9FF6-A235-9DDDCC0BAB81}"/>
              </a:ext>
            </a:extLst>
          </p:cNvPr>
          <p:cNvSpPr/>
          <p:nvPr/>
        </p:nvSpPr>
        <p:spPr>
          <a:xfrm>
            <a:off x="3332780" y="5499380"/>
            <a:ext cx="4546686" cy="1125162"/>
          </a:xfrm>
          <a:custGeom>
            <a:avLst/>
            <a:gdLst>
              <a:gd name="csX0" fmla="*/ 0 w 4546686"/>
              <a:gd name="csY0" fmla="*/ 0 h 1125162"/>
              <a:gd name="csX1" fmla="*/ 4546686 w 4546686"/>
              <a:gd name="csY1" fmla="*/ 0 h 1125162"/>
              <a:gd name="csX2" fmla="*/ 4546686 w 4546686"/>
              <a:gd name="csY2" fmla="*/ 1125162 h 1125162"/>
              <a:gd name="csX3" fmla="*/ 0 w 4546686"/>
              <a:gd name="csY3" fmla="*/ 1125162 h 1125162"/>
              <a:gd name="csX4" fmla="*/ 0 w 4546686"/>
              <a:gd name="csY4" fmla="*/ 0 h 1125162"/>
            </a:gdLst>
            <a:ahLst/>
            <a:cxnLst>
              <a:cxn ang="0">
                <a:pos x="csX0" y="csY0"/>
              </a:cxn>
              <a:cxn ang="0">
                <a:pos x="csX1" y="csY1"/>
              </a:cxn>
              <a:cxn ang="0">
                <a:pos x="csX2" y="csY2"/>
              </a:cxn>
              <a:cxn ang="0">
                <a:pos x="csX3" y="csY3"/>
              </a:cxn>
              <a:cxn ang="0">
                <a:pos x="csX4" y="csY4"/>
              </a:cxn>
            </a:cxnLst>
            <a:rect l="l" t="t" r="r" b="b"/>
            <a:pathLst>
              <a:path w="4546686" h="1125162" fill="none" extrusionOk="0">
                <a:moveTo>
                  <a:pt x="0" y="0"/>
                </a:moveTo>
                <a:cubicBezTo>
                  <a:pt x="1767727" y="-36217"/>
                  <a:pt x="3002727" y="148863"/>
                  <a:pt x="4546686" y="0"/>
                </a:cubicBezTo>
                <a:cubicBezTo>
                  <a:pt x="4638874" y="413403"/>
                  <a:pt x="4468388" y="821592"/>
                  <a:pt x="4546686" y="1125162"/>
                </a:cubicBezTo>
                <a:cubicBezTo>
                  <a:pt x="3249701" y="1007399"/>
                  <a:pt x="1467689" y="1039425"/>
                  <a:pt x="0" y="1125162"/>
                </a:cubicBezTo>
                <a:cubicBezTo>
                  <a:pt x="-53295" y="772793"/>
                  <a:pt x="62162" y="166141"/>
                  <a:pt x="0" y="0"/>
                </a:cubicBezTo>
                <a:close/>
              </a:path>
              <a:path w="4546686" h="1125162" stroke="0" extrusionOk="0">
                <a:moveTo>
                  <a:pt x="0" y="0"/>
                </a:moveTo>
                <a:cubicBezTo>
                  <a:pt x="478905" y="162614"/>
                  <a:pt x="2485121" y="24799"/>
                  <a:pt x="4546686" y="0"/>
                </a:cubicBezTo>
                <a:cubicBezTo>
                  <a:pt x="4532921" y="256071"/>
                  <a:pt x="4538109" y="574238"/>
                  <a:pt x="4546686" y="1125162"/>
                </a:cubicBezTo>
                <a:cubicBezTo>
                  <a:pt x="3068949" y="1222840"/>
                  <a:pt x="1975630" y="1103588"/>
                  <a:pt x="0" y="1125162"/>
                </a:cubicBezTo>
                <a:cubicBezTo>
                  <a:pt x="-42550" y="903401"/>
                  <a:pt x="-17747" y="544039"/>
                  <a:pt x="0" y="0"/>
                </a:cubicBezTo>
                <a:close/>
              </a:path>
            </a:pathLst>
          </a:custGeom>
          <a:ln>
            <a:extLst>
              <a:ext uri="{C807C97D-BFC1-408E-A445-0C87EB9F89A2}">
                <ask:lineSketchStyleProps xmlns:ask="http://schemas.microsoft.com/office/drawing/2018/sketchyshapes" sd="2091018771">
                  <a:prstGeom prst="rect">
                    <a:avLst/>
                  </a:prstGeom>
                  <ask:type>
                    <ask:lineSketchCurve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bg1">
                  <a:lumMod val="90000"/>
                </a:schemeClr>
              </a:solidFill>
              <a:latin typeface="Arial" panose="020B0604020202020204" pitchFamily="34" charset="0"/>
              <a:cs typeface="Arial" panose="020B0604020202020204" pitchFamily="34" charset="0"/>
            </a:endParaRPr>
          </a:p>
          <a:p>
            <a:pPr algn="ctr"/>
            <a:r>
              <a:rPr lang="en-GB">
                <a:solidFill>
                  <a:schemeClr val="bg1">
                    <a:lumMod val="90000"/>
                  </a:schemeClr>
                </a:solidFill>
                <a:latin typeface="Arial" panose="020B0604020202020204" pitchFamily="34" charset="0"/>
                <a:cs typeface="Arial" panose="020B0604020202020204" pitchFamily="34" charset="0"/>
              </a:rPr>
              <a:t>Check back  and confirm the message was successful. </a:t>
            </a:r>
          </a:p>
          <a:p>
            <a:pPr algn="ctr"/>
            <a:endParaRPr lang="en-GB">
              <a:solidFill>
                <a:schemeClr val="bg1">
                  <a:lumMod val="90000"/>
                </a:schemeClr>
              </a:solidFill>
              <a:latin typeface="Arial" panose="020B0604020202020204" pitchFamily="34" charset="0"/>
              <a:cs typeface="Arial" panose="020B0604020202020204" pitchFamily="34" charset="0"/>
            </a:endParaRPr>
          </a:p>
          <a:p>
            <a:pPr algn="ctr"/>
            <a:endParaRPr lang="en-GB">
              <a:solidFill>
                <a:schemeClr val="bg1">
                  <a:lumMod val="90000"/>
                </a:schemeClr>
              </a:solidFill>
              <a:latin typeface="Arial" panose="020B0604020202020204" pitchFamily="34" charset="0"/>
              <a:cs typeface="Arial" panose="020B0604020202020204" pitchFamily="34" charset="0"/>
            </a:endParaRPr>
          </a:p>
        </p:txBody>
      </p:sp>
      <p:pic>
        <p:nvPicPr>
          <p:cNvPr id="31" name="Graphic 30" descr="Soldier male with solid fill">
            <a:extLst>
              <a:ext uri="{FF2B5EF4-FFF2-40B4-BE49-F238E27FC236}">
                <a16:creationId xmlns:a16="http://schemas.microsoft.com/office/drawing/2014/main" id="{2331D10E-196A-FB71-39E3-8ADE1953BE7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40711" y="576358"/>
            <a:ext cx="537341" cy="537341"/>
          </a:xfrm>
          <a:prstGeom prst="rect">
            <a:avLst/>
          </a:prstGeom>
        </p:spPr>
      </p:pic>
      <p:pic>
        <p:nvPicPr>
          <p:cNvPr id="43" name="Graphic 42" descr="Brain in head with solid fill">
            <a:extLst>
              <a:ext uri="{FF2B5EF4-FFF2-40B4-BE49-F238E27FC236}">
                <a16:creationId xmlns:a16="http://schemas.microsoft.com/office/drawing/2014/main" id="{4FF88AB5-B74A-0311-3428-8575C3EA9DA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81642" y="658451"/>
            <a:ext cx="720364" cy="720364"/>
          </a:xfrm>
          <a:prstGeom prst="rect">
            <a:avLst/>
          </a:prstGeom>
        </p:spPr>
      </p:pic>
      <p:sp>
        <p:nvSpPr>
          <p:cNvPr id="55" name="TextBox 54">
            <a:extLst>
              <a:ext uri="{FF2B5EF4-FFF2-40B4-BE49-F238E27FC236}">
                <a16:creationId xmlns:a16="http://schemas.microsoft.com/office/drawing/2014/main" id="{6ADB4192-4781-D511-80CC-2C74EF63177B}"/>
              </a:ext>
            </a:extLst>
          </p:cNvPr>
          <p:cNvSpPr txBox="1"/>
          <p:nvPr/>
        </p:nvSpPr>
        <p:spPr>
          <a:xfrm>
            <a:off x="165558" y="284711"/>
            <a:ext cx="11497748" cy="861774"/>
          </a:xfrm>
          <a:prstGeom prst="rect">
            <a:avLst/>
          </a:prstGeom>
          <a:noFill/>
        </p:spPr>
        <p:txBody>
          <a:bodyPr wrap="square" rtlCol="0">
            <a:spAutoFit/>
          </a:bodyPr>
          <a:lstStyle/>
          <a:p>
            <a:r>
              <a:rPr lang="en-GB" sz="3200"/>
              <a:t>The Shannon-Weaver Model: Improving Communication</a:t>
            </a:r>
          </a:p>
          <a:p>
            <a:endParaRPr lang="en-GB"/>
          </a:p>
        </p:txBody>
      </p:sp>
      <p:sp>
        <p:nvSpPr>
          <p:cNvPr id="12" name="TextBox 11">
            <a:extLst>
              <a:ext uri="{FF2B5EF4-FFF2-40B4-BE49-F238E27FC236}">
                <a16:creationId xmlns:a16="http://schemas.microsoft.com/office/drawing/2014/main" id="{9B520212-BCE4-66EB-31DC-45EB4299A224}"/>
              </a:ext>
            </a:extLst>
          </p:cNvPr>
          <p:cNvSpPr txBox="1"/>
          <p:nvPr/>
        </p:nvSpPr>
        <p:spPr>
          <a:xfrm>
            <a:off x="10724352" y="6502250"/>
            <a:ext cx="2807820" cy="369332"/>
          </a:xfrm>
          <a:prstGeom prst="rect">
            <a:avLst/>
          </a:prstGeom>
          <a:noFill/>
        </p:spPr>
        <p:txBody>
          <a:bodyPr wrap="square" rtlCol="0">
            <a:spAutoFit/>
          </a:bodyPr>
          <a:lstStyle/>
          <a:p>
            <a:r>
              <a:rPr lang="en-GB"/>
              <a:t>Tsihon Germay </a:t>
            </a:r>
          </a:p>
        </p:txBody>
      </p:sp>
      <p:sp>
        <p:nvSpPr>
          <p:cNvPr id="14" name="TextBox 13">
            <a:extLst>
              <a:ext uri="{FF2B5EF4-FFF2-40B4-BE49-F238E27FC236}">
                <a16:creationId xmlns:a16="http://schemas.microsoft.com/office/drawing/2014/main" id="{3A1EE284-A47C-6351-6419-D35C3110221D}"/>
              </a:ext>
            </a:extLst>
          </p:cNvPr>
          <p:cNvSpPr txBox="1"/>
          <p:nvPr/>
        </p:nvSpPr>
        <p:spPr>
          <a:xfrm>
            <a:off x="213240" y="896887"/>
            <a:ext cx="6120482" cy="804964"/>
          </a:xfrm>
          <a:prstGeom prst="rect">
            <a:avLst/>
          </a:prstGeom>
          <a:noFill/>
        </p:spPr>
        <p:txBody>
          <a:bodyPr wrap="square">
            <a:spAutoFit/>
          </a:bodyPr>
          <a:lstStyle/>
          <a:p>
            <a:pPr>
              <a:lnSpc>
                <a:spcPts val="1883"/>
              </a:lnSpc>
              <a:spcAft>
                <a:spcPts val="600"/>
              </a:spcAft>
              <a:buNone/>
            </a:pPr>
            <a:r>
              <a:rPr lang="en-GB" sz="1200" b="0" i="0">
                <a:solidFill>
                  <a:srgbClr val="000000"/>
                </a:solidFill>
                <a:effectLst/>
              </a:rPr>
              <a:t>Shannon-Weaver Model was developed by Claude Shannon and Warren Weaver in 1949. It shows communication as a linear process and highlights “noise” that distorts the message.</a:t>
            </a:r>
            <a:endParaRPr lang="en-GB" sz="1200">
              <a:solidFill>
                <a:srgbClr val="000000"/>
              </a:solidFill>
              <a:effectLst/>
            </a:endParaRPr>
          </a:p>
        </p:txBody>
      </p:sp>
      <p:sp>
        <p:nvSpPr>
          <p:cNvPr id="32" name="Arrow: Pentagon 31">
            <a:extLst>
              <a:ext uri="{FF2B5EF4-FFF2-40B4-BE49-F238E27FC236}">
                <a16:creationId xmlns:a16="http://schemas.microsoft.com/office/drawing/2014/main" id="{09C0E32E-48F7-9CF3-4596-E2049009DBBA}"/>
              </a:ext>
            </a:extLst>
          </p:cNvPr>
          <p:cNvSpPr/>
          <p:nvPr/>
        </p:nvSpPr>
        <p:spPr>
          <a:xfrm>
            <a:off x="1996719" y="2709591"/>
            <a:ext cx="364851" cy="152524"/>
          </a:xfrm>
          <a:prstGeom prst="homePlate">
            <a:avLst>
              <a:gd name="adj" fmla="val 53711"/>
            </a:avLst>
          </a:prstGeom>
          <a:ln>
            <a:solidFill>
              <a:schemeClr val="tx2">
                <a:lumMod val="10000"/>
                <a:lumOff val="90000"/>
              </a:schemeClr>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8" name="Arrow: Pentagon 37">
            <a:extLst>
              <a:ext uri="{FF2B5EF4-FFF2-40B4-BE49-F238E27FC236}">
                <a16:creationId xmlns:a16="http://schemas.microsoft.com/office/drawing/2014/main" id="{EECF18B6-9CFE-E320-C483-ECEB35096278}"/>
              </a:ext>
            </a:extLst>
          </p:cNvPr>
          <p:cNvSpPr/>
          <p:nvPr/>
        </p:nvSpPr>
        <p:spPr>
          <a:xfrm>
            <a:off x="4354316" y="2491816"/>
            <a:ext cx="364851" cy="152524"/>
          </a:xfrm>
          <a:prstGeom prst="homePlate">
            <a:avLst>
              <a:gd name="adj" fmla="val 53711"/>
            </a:avLst>
          </a:prstGeom>
          <a:ln>
            <a:solidFill>
              <a:schemeClr val="tx2">
                <a:lumMod val="10000"/>
                <a:lumOff val="90000"/>
              </a:schemeClr>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0" name="Arrow: Pentagon 39">
            <a:extLst>
              <a:ext uri="{FF2B5EF4-FFF2-40B4-BE49-F238E27FC236}">
                <a16:creationId xmlns:a16="http://schemas.microsoft.com/office/drawing/2014/main" id="{CAF00A82-02C9-FE0D-350A-873588DD4579}"/>
              </a:ext>
            </a:extLst>
          </p:cNvPr>
          <p:cNvSpPr/>
          <p:nvPr/>
        </p:nvSpPr>
        <p:spPr>
          <a:xfrm>
            <a:off x="6848412" y="2502744"/>
            <a:ext cx="364851" cy="152524"/>
          </a:xfrm>
          <a:prstGeom prst="homePlate">
            <a:avLst>
              <a:gd name="adj" fmla="val 53711"/>
            </a:avLst>
          </a:prstGeom>
          <a:ln>
            <a:solidFill>
              <a:schemeClr val="tx2">
                <a:lumMod val="10000"/>
                <a:lumOff val="90000"/>
              </a:schemeClr>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2" name="Arrow: Pentagon 41">
            <a:extLst>
              <a:ext uri="{FF2B5EF4-FFF2-40B4-BE49-F238E27FC236}">
                <a16:creationId xmlns:a16="http://schemas.microsoft.com/office/drawing/2014/main" id="{18D74467-3698-D9B5-DA35-FC033823E7E8}"/>
              </a:ext>
            </a:extLst>
          </p:cNvPr>
          <p:cNvSpPr/>
          <p:nvPr/>
        </p:nvSpPr>
        <p:spPr>
          <a:xfrm>
            <a:off x="9447241" y="2862115"/>
            <a:ext cx="364851" cy="152524"/>
          </a:xfrm>
          <a:prstGeom prst="homePlate">
            <a:avLst>
              <a:gd name="adj" fmla="val 53711"/>
            </a:avLst>
          </a:prstGeom>
          <a:ln>
            <a:solidFill>
              <a:schemeClr val="tx2">
                <a:lumMod val="10000"/>
                <a:lumOff val="90000"/>
              </a:schemeClr>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extLst>
      <p:ext uri="{BB962C8B-B14F-4D97-AF65-F5344CB8AC3E}">
        <p14:creationId xmlns:p14="http://schemas.microsoft.com/office/powerpoint/2010/main" val="25965906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897CE-CCC0-A9AC-6C6B-9F6F833CC52C}"/>
              </a:ext>
            </a:extLst>
          </p:cNvPr>
          <p:cNvSpPr>
            <a:spLocks noGrp="1"/>
          </p:cNvSpPr>
          <p:nvPr>
            <p:ph type="title"/>
          </p:nvPr>
        </p:nvSpPr>
        <p:spPr>
          <a:xfrm>
            <a:off x="6417733" y="0"/>
            <a:ext cx="4738507" cy="1639534"/>
          </a:xfrm>
        </p:spPr>
        <p:txBody>
          <a:bodyPr vert="horz" lIns="91440" tIns="45720" rIns="91440" bIns="45720" rtlCol="0" anchor="b">
            <a:normAutofit/>
          </a:bodyPr>
          <a:lstStyle/>
          <a:p>
            <a:r>
              <a:rPr lang="en-US" sz="4000"/>
              <a:t>Solutions</a:t>
            </a:r>
          </a:p>
        </p:txBody>
      </p:sp>
      <p:pic>
        <p:nvPicPr>
          <p:cNvPr id="8" name="Picture 7">
            <a:extLst>
              <a:ext uri="{FF2B5EF4-FFF2-40B4-BE49-F238E27FC236}">
                <a16:creationId xmlns:a16="http://schemas.microsoft.com/office/drawing/2014/main" id="{9A82E966-CB2E-EBDE-24BF-6CAD410F0E69}"/>
              </a:ext>
            </a:extLst>
          </p:cNvPr>
          <p:cNvPicPr>
            <a:picLocks noChangeAspect="1"/>
          </p:cNvPicPr>
          <p:nvPr/>
        </p:nvPicPr>
        <p:blipFill>
          <a:blip r:embed="rId2">
            <a:extLst>
              <a:ext uri="{28A0092B-C50C-407E-A947-70E740481C1C}">
                <a14:useLocalDpi xmlns:a14="http://schemas.microsoft.com/office/drawing/2010/main" val="0"/>
              </a:ext>
            </a:extLst>
          </a:blip>
          <a:srcRect l="8866" r="32010"/>
          <a:stretch>
            <a:fillRect/>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4" name="TextBox 3">
            <a:extLst>
              <a:ext uri="{FF2B5EF4-FFF2-40B4-BE49-F238E27FC236}">
                <a16:creationId xmlns:a16="http://schemas.microsoft.com/office/drawing/2014/main" id="{CBD27D90-1177-5375-CC84-8B9CBC9C565D}"/>
              </a:ext>
            </a:extLst>
          </p:cNvPr>
          <p:cNvSpPr txBox="1"/>
          <p:nvPr/>
        </p:nvSpPr>
        <p:spPr>
          <a:xfrm>
            <a:off x="6417733" y="1059656"/>
            <a:ext cx="5291663" cy="4738688"/>
          </a:xfrm>
          <a:prstGeom prst="rect">
            <a:avLst/>
          </a:prstGeom>
        </p:spPr>
        <p:txBody>
          <a:bodyPr vert="horz" lIns="91440" tIns="45720" rIns="91440" bIns="45720" rtlCol="0">
            <a:noAutofit/>
          </a:bodyPr>
          <a:lstStyle/>
          <a:p>
            <a:pPr>
              <a:lnSpc>
                <a:spcPct val="150000"/>
              </a:lnSpc>
              <a:spcAft>
                <a:spcPts val="600"/>
              </a:spcAft>
            </a:pPr>
            <a:endParaRPr lang="en-US" sz="2400" b="1"/>
          </a:p>
          <a:p>
            <a:pPr>
              <a:lnSpc>
                <a:spcPct val="150000"/>
              </a:lnSpc>
            </a:pPr>
            <a:r>
              <a:rPr lang="en-US" sz="2400" b="0" i="0">
                <a:effectLst/>
              </a:rPr>
              <a:t>•  Simplify encoding (use easy language + examples)</a:t>
            </a:r>
            <a:endParaRPr lang="en-US" sz="2400">
              <a:effectLst/>
            </a:endParaRPr>
          </a:p>
          <a:p>
            <a:pPr>
              <a:lnSpc>
                <a:spcPct val="150000"/>
              </a:lnSpc>
            </a:pPr>
            <a:r>
              <a:rPr lang="en-US" sz="2400" b="0" i="0">
                <a:effectLst/>
              </a:rPr>
              <a:t>•  Improve Channel (add short videos, demos, visual checklists)</a:t>
            </a:r>
            <a:endParaRPr lang="en-US" sz="2400">
              <a:effectLst/>
            </a:endParaRPr>
          </a:p>
          <a:p>
            <a:pPr>
              <a:lnSpc>
                <a:spcPct val="150000"/>
              </a:lnSpc>
            </a:pPr>
            <a:r>
              <a:rPr lang="en-US" sz="2400" b="0" i="0">
                <a:effectLst/>
              </a:rPr>
              <a:t>•  Help Decoder (pair with mentors, ask them to repeat instructions)</a:t>
            </a:r>
            <a:endParaRPr lang="en-US" sz="2400">
              <a:effectLst/>
            </a:endParaRPr>
          </a:p>
          <a:p>
            <a:pPr>
              <a:lnSpc>
                <a:spcPct val="150000"/>
              </a:lnSpc>
            </a:pPr>
            <a:r>
              <a:rPr lang="en-US" sz="2400" b="0" i="0">
                <a:effectLst/>
              </a:rPr>
              <a:t>•  Reduce Noise (short regular training + immediate feedback)</a:t>
            </a:r>
            <a:endParaRPr lang="en-US" sz="2400">
              <a:effectLst/>
            </a:endParaRPr>
          </a:p>
        </p:txBody>
      </p:sp>
    </p:spTree>
    <p:extLst>
      <p:ext uri="{BB962C8B-B14F-4D97-AF65-F5344CB8AC3E}">
        <p14:creationId xmlns:p14="http://schemas.microsoft.com/office/powerpoint/2010/main" val="10654328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BDAD4-5896-EDA4-D297-F6FE7BF9E69F}"/>
              </a:ext>
            </a:extLst>
          </p:cNvPr>
          <p:cNvSpPr>
            <a:spLocks noGrp="1"/>
          </p:cNvSpPr>
          <p:nvPr>
            <p:ph type="title"/>
          </p:nvPr>
        </p:nvSpPr>
        <p:spPr>
          <a:xfrm>
            <a:off x="838200" y="913649"/>
            <a:ext cx="10515600" cy="1325563"/>
          </a:xfrm>
        </p:spPr>
        <p:txBody>
          <a:bodyPr>
            <a:normAutofit/>
          </a:bodyPr>
          <a:lstStyle/>
          <a:p>
            <a:r>
              <a:rPr lang="en-GB">
                <a:latin typeface="Arial" panose="020B0604020202020204" pitchFamily="34" charset="0"/>
                <a:cs typeface="Arial" panose="020B0604020202020204" pitchFamily="34" charset="0"/>
              </a:rPr>
              <a:t>Conclusion</a:t>
            </a:r>
            <a:br>
              <a:rPr lang="en-GB">
                <a:latin typeface="Arial" panose="020B0604020202020204" pitchFamily="34" charset="0"/>
                <a:cs typeface="Arial" panose="020B0604020202020204" pitchFamily="34" charset="0"/>
              </a:rPr>
            </a:br>
            <a:endParaRPr lang="en-GB">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E693F98-E41A-8A9D-AA78-9FC7B0BD8B8D}"/>
              </a:ext>
            </a:extLst>
          </p:cNvPr>
          <p:cNvSpPr>
            <a:spLocks noGrp="1"/>
          </p:cNvSpPr>
          <p:nvPr>
            <p:ph idx="1"/>
          </p:nvPr>
        </p:nvSpPr>
        <p:spPr>
          <a:xfrm>
            <a:off x="838200" y="1747571"/>
            <a:ext cx="10515600" cy="4351338"/>
          </a:xfrm>
        </p:spPr>
        <p:txBody>
          <a:bodyPr>
            <a:normAutofit/>
          </a:bodyPr>
          <a:lstStyle/>
          <a:p>
            <a:pPr marL="0" indent="0">
              <a:buNone/>
            </a:pPr>
            <a:r>
              <a:rPr lang="en-GB" sz="2000">
                <a:latin typeface="Arial" panose="020B0604020202020204" pitchFamily="34" charset="0"/>
                <a:cs typeface="Arial" panose="020B0604020202020204" pitchFamily="34" charset="0"/>
              </a:rPr>
              <a:t>In conclusion, age differences within the workforce at Gary’s organisation act as a significant communication barrier that affects food hygiene standards and operational performance. The case study shows that younger employees are more likely to misunderstand verbal instructions, especially in the absence of structured training and adapted communication methods. Using the Shannon–Weaver model, this issue can be understood as “noise” disrupting the intended message between manager and staff, leading to errors in hygiene practices.</a:t>
            </a:r>
          </a:p>
          <a:p>
            <a:pPr marL="0" indent="0">
              <a:buNone/>
            </a:pPr>
            <a:br>
              <a:rPr lang="en-GB" sz="2000">
                <a:latin typeface="Arial" panose="020B0604020202020204" pitchFamily="34" charset="0"/>
                <a:cs typeface="Arial" panose="020B0604020202020204" pitchFamily="34" charset="0"/>
              </a:rPr>
            </a:br>
            <a:endParaRPr lang="en-GB" sz="2000">
              <a:latin typeface="Arial" panose="020B0604020202020204" pitchFamily="34" charset="0"/>
              <a:cs typeface="Arial" panose="020B0604020202020204" pitchFamily="34" charset="0"/>
            </a:endParaRPr>
          </a:p>
          <a:p>
            <a:pPr marL="0" indent="0">
              <a:buNone/>
            </a:pPr>
            <a:r>
              <a:rPr lang="en-GB" sz="2000">
                <a:latin typeface="Arial" panose="020B0604020202020204" pitchFamily="34" charset="0"/>
                <a:cs typeface="Arial" panose="020B0604020202020204" pitchFamily="34" charset="0"/>
              </a:rPr>
              <a:t>However, this barrier can be reduced through clearer communication strategies such as practical training, visual aids, and ongoing supervision. By adapting communication methods to suit different learning styles and age groups, Gary can improve understanding, reduce mistakes, and ultimately enhance food safety, customer satisfaction, and overall business performance.</a:t>
            </a:r>
          </a:p>
          <a:p>
            <a:pPr marL="0" indent="0">
              <a:buNone/>
            </a:pPr>
            <a:endParaRPr lang="en-GB" sz="20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940116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 name="Rectangle 4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AF864520-E776-8574-1FD7-97C4E07A6E84}"/>
              </a:ext>
            </a:extLst>
          </p:cNvPr>
          <p:cNvPicPr>
            <a:picLocks noChangeAspect="1"/>
          </p:cNvPicPr>
          <p:nvPr/>
        </p:nvPicPr>
        <p:blipFill>
          <a:blip r:embed="rId3">
            <a:extLst>
              <a:ext uri="{28A0092B-C50C-407E-A947-70E740481C1C}">
                <a14:useLocalDpi xmlns:a14="http://schemas.microsoft.com/office/drawing/2010/main" val="0"/>
              </a:ext>
            </a:extLst>
          </a:blip>
          <a:srcRect l="15942" r="4040" b="7344"/>
          <a:stretch>
            <a:fillRect/>
          </a:stretch>
        </p:blipFill>
        <p:spPr>
          <a:xfrm>
            <a:off x="2522356" y="10"/>
            <a:ext cx="9669642" cy="6354295"/>
          </a:xfrm>
          <a:prstGeom prst="rect">
            <a:avLst/>
          </a:prstGeom>
        </p:spPr>
      </p:pic>
      <p:sp>
        <p:nvSpPr>
          <p:cNvPr id="51" name="Rectangle 5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AABC7E-7127-1FEB-CAC2-A8D57A368CAE}"/>
              </a:ext>
            </a:extLst>
          </p:cNvPr>
          <p:cNvSpPr>
            <a:spLocks noGrp="1"/>
          </p:cNvSpPr>
          <p:nvPr>
            <p:ph type="title"/>
          </p:nvPr>
        </p:nvSpPr>
        <p:spPr>
          <a:xfrm>
            <a:off x="4314" y="-8685"/>
            <a:ext cx="4656075" cy="2273722"/>
          </a:xfrm>
        </p:spPr>
        <p:txBody>
          <a:bodyPr>
            <a:normAutofit/>
          </a:bodyPr>
          <a:lstStyle/>
          <a:p>
            <a:r>
              <a:rPr lang="en-GB" sz="4000">
                <a:latin typeface="Aptos Display" panose="02110004020202020204"/>
              </a:rPr>
              <a:t>Environmental Noise</a:t>
            </a:r>
            <a:br>
              <a:rPr lang="en-GB" sz="4000">
                <a:latin typeface="Aptos Display" panose="02110004020202020204"/>
              </a:rPr>
            </a:br>
            <a:r>
              <a:rPr lang="en-GB" sz="4000">
                <a:latin typeface="Aptos Display" panose="02110004020202020204"/>
              </a:rPr>
              <a:t> </a:t>
            </a:r>
            <a:endParaRPr lang="en-GB" sz="4000"/>
          </a:p>
        </p:txBody>
      </p:sp>
      <p:sp>
        <p:nvSpPr>
          <p:cNvPr id="3" name="Content Placeholder 2">
            <a:extLst>
              <a:ext uri="{FF2B5EF4-FFF2-40B4-BE49-F238E27FC236}">
                <a16:creationId xmlns:a16="http://schemas.microsoft.com/office/drawing/2014/main" id="{9FAB9BB6-5A37-76F8-4317-A33209140E6C}"/>
              </a:ext>
            </a:extLst>
          </p:cNvPr>
          <p:cNvSpPr>
            <a:spLocks noGrp="1"/>
          </p:cNvSpPr>
          <p:nvPr>
            <p:ph idx="1"/>
          </p:nvPr>
        </p:nvSpPr>
        <p:spPr>
          <a:xfrm>
            <a:off x="-4" y="1727038"/>
            <a:ext cx="5307374" cy="4627267"/>
          </a:xfrm>
        </p:spPr>
        <p:txBody>
          <a:bodyPr vert="horz" lIns="91440" tIns="45720" rIns="91440" bIns="45720" rtlCol="0" anchor="t">
            <a:normAutofit fontScale="25000" lnSpcReduction="20000"/>
          </a:bodyPr>
          <a:lstStyle/>
          <a:p>
            <a:pPr marL="514350" indent="-514350">
              <a:buFont typeface="+mj-lt"/>
              <a:buAutoNum type="arabicPeriod"/>
            </a:pPr>
            <a:r>
              <a:rPr lang="en-GB" sz="9600" b="1">
                <a:latin typeface="Arial"/>
                <a:cs typeface="Arial"/>
              </a:rPr>
              <a:t>Noise:-</a:t>
            </a:r>
          </a:p>
          <a:p>
            <a:pPr marL="514350" indent="-514350">
              <a:buAutoNum type="arabicPeriod"/>
            </a:pPr>
            <a:endParaRPr lang="en-GB" sz="9600" b="1">
              <a:latin typeface="Arial"/>
              <a:cs typeface="Arial"/>
            </a:endParaRPr>
          </a:p>
          <a:p>
            <a:r>
              <a:rPr lang="en-GB" sz="9600">
                <a:latin typeface="Arial"/>
                <a:cs typeface="Arial"/>
              </a:rPr>
              <a:t>  Factory  packed with old noisy machines these create high levels of background noise.</a:t>
            </a:r>
          </a:p>
          <a:p>
            <a:endParaRPr lang="en-GB" sz="9600">
              <a:latin typeface="Arial"/>
              <a:cs typeface="Arial"/>
            </a:endParaRPr>
          </a:p>
          <a:p>
            <a:r>
              <a:rPr lang="en-GB" sz="9600">
                <a:latin typeface="Arial" panose="020B0604020202020204" pitchFamily="34" charset="0"/>
                <a:cs typeface="Arial" panose="020B0604020202020204" pitchFamily="34" charset="0"/>
              </a:rPr>
              <a:t> Make it physically difficult to hear Gary’s instructions and to communicate with team members.</a:t>
            </a:r>
          </a:p>
          <a:p>
            <a:endParaRPr lang="en-GB" sz="9600">
              <a:latin typeface="Arial"/>
              <a:cs typeface="Arial"/>
            </a:endParaRPr>
          </a:p>
          <a:p>
            <a:r>
              <a:rPr lang="en-GB" sz="9600">
                <a:latin typeface="Arial" panose="020B0604020202020204" pitchFamily="34" charset="0"/>
                <a:cs typeface="Arial" panose="020B0604020202020204" pitchFamily="34" charset="0"/>
              </a:rPr>
              <a:t>Misunderstanding  important safety warning.</a:t>
            </a:r>
          </a:p>
          <a:p>
            <a:pPr marL="0" indent="0">
              <a:buNone/>
            </a:pPr>
            <a:endParaRPr lang="en-GB" sz="2000"/>
          </a:p>
        </p:txBody>
      </p:sp>
    </p:spTree>
    <p:extLst>
      <p:ext uri="{BB962C8B-B14F-4D97-AF65-F5344CB8AC3E}">
        <p14:creationId xmlns:p14="http://schemas.microsoft.com/office/powerpoint/2010/main" val="22571276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5B7B4AE-4250-7C2F-80D0-748D6D06746F}"/>
              </a:ext>
            </a:extLst>
          </p:cNvPr>
          <p:cNvPicPr>
            <a:picLocks noChangeAspect="1"/>
          </p:cNvPicPr>
          <p:nvPr/>
        </p:nvPicPr>
        <p:blipFill>
          <a:blip r:embed="rId2">
            <a:extLst>
              <a:ext uri="{28A0092B-C50C-407E-A947-70E740481C1C}">
                <a14:useLocalDpi xmlns:a14="http://schemas.microsoft.com/office/drawing/2010/main" val="0"/>
              </a:ext>
            </a:extLst>
          </a:blip>
          <a:srcRect l="5884" r="-1" b="-1"/>
          <a:stretch>
            <a:fillRect/>
          </a:stretch>
        </p:blipFill>
        <p:spPr>
          <a:xfrm>
            <a:off x="6672392" y="10"/>
            <a:ext cx="5634624" cy="6857990"/>
          </a:xfrm>
          <a:prstGeom prst="rect">
            <a:avLst/>
          </a:prstGeom>
        </p:spPr>
      </p:pic>
      <p:sp>
        <p:nvSpPr>
          <p:cNvPr id="57" name="Rectangle 56">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A213C4-C906-11C6-1048-937434CAE9F6}"/>
              </a:ext>
            </a:extLst>
          </p:cNvPr>
          <p:cNvSpPr>
            <a:spLocks noGrp="1"/>
          </p:cNvSpPr>
          <p:nvPr>
            <p:ph type="title"/>
          </p:nvPr>
        </p:nvSpPr>
        <p:spPr>
          <a:xfrm>
            <a:off x="148087" y="5691"/>
            <a:ext cx="6122566" cy="1899912"/>
          </a:xfrm>
        </p:spPr>
        <p:txBody>
          <a:bodyPr>
            <a:normAutofit/>
          </a:bodyPr>
          <a:lstStyle/>
          <a:p>
            <a:r>
              <a:rPr lang="en-GB" sz="4000"/>
              <a:t>Environmental Noise </a:t>
            </a:r>
          </a:p>
        </p:txBody>
      </p:sp>
      <p:sp>
        <p:nvSpPr>
          <p:cNvPr id="3" name="Content Placeholder 2">
            <a:extLst>
              <a:ext uri="{FF2B5EF4-FFF2-40B4-BE49-F238E27FC236}">
                <a16:creationId xmlns:a16="http://schemas.microsoft.com/office/drawing/2014/main" id="{CA81A11B-6D7A-8804-EA78-C86B41DE1F0B}"/>
              </a:ext>
            </a:extLst>
          </p:cNvPr>
          <p:cNvSpPr>
            <a:spLocks noGrp="1"/>
          </p:cNvSpPr>
          <p:nvPr>
            <p:ph idx="1"/>
          </p:nvPr>
        </p:nvSpPr>
        <p:spPr>
          <a:xfrm>
            <a:off x="275574" y="1721187"/>
            <a:ext cx="6239494" cy="4455776"/>
          </a:xfrm>
        </p:spPr>
        <p:txBody>
          <a:bodyPr vert="horz" lIns="91440" tIns="45720" rIns="91440" bIns="45720" rtlCol="0" anchor="t">
            <a:normAutofit lnSpcReduction="10000"/>
          </a:bodyPr>
          <a:lstStyle/>
          <a:p>
            <a:pPr marL="0" indent="0">
              <a:buNone/>
            </a:pPr>
            <a:r>
              <a:rPr lang="en-GB" sz="1900"/>
              <a:t>2</a:t>
            </a:r>
            <a:r>
              <a:rPr lang="en-GB" sz="2400"/>
              <a:t>.</a:t>
            </a:r>
            <a:r>
              <a:rPr lang="en-GB" sz="2400" b="1"/>
              <a:t>   </a:t>
            </a:r>
            <a:r>
              <a:rPr lang="en-GB" sz="2400" b="1">
                <a:latin typeface="Arial"/>
                <a:cs typeface="Arial"/>
              </a:rPr>
              <a:t>Environmental:-</a:t>
            </a:r>
          </a:p>
          <a:p>
            <a:pPr marL="0" indent="0">
              <a:buNone/>
            </a:pPr>
            <a:endParaRPr lang="en-GB" sz="2400">
              <a:latin typeface="Arial"/>
              <a:cs typeface="Arial"/>
            </a:endParaRPr>
          </a:p>
          <a:p>
            <a:r>
              <a:rPr lang="en-GB" sz="2400">
                <a:latin typeface="Arial"/>
                <a:cs typeface="Arial"/>
              </a:rPr>
              <a:t>Although floor is large it is difficult to oversee the 40 different people at once.</a:t>
            </a:r>
          </a:p>
          <a:p>
            <a:endParaRPr lang="en-GB" sz="2400">
              <a:latin typeface="Arial"/>
              <a:cs typeface="Arial"/>
            </a:endParaRPr>
          </a:p>
          <a:p>
            <a:r>
              <a:rPr lang="en-GB" sz="2400">
                <a:latin typeface="Arial"/>
                <a:cs typeface="Arial"/>
              </a:rPr>
              <a:t>Visual distraction by the amount of information on the wall.</a:t>
            </a:r>
          </a:p>
          <a:p>
            <a:endParaRPr lang="en-GB" sz="2400">
              <a:latin typeface="Arial"/>
              <a:cs typeface="Arial"/>
            </a:endParaRPr>
          </a:p>
          <a:p>
            <a:r>
              <a:rPr lang="en-GB" sz="2400">
                <a:latin typeface="Arial" panose="020B0604020202020204" pitchFamily="34" charset="0"/>
                <a:cs typeface="Arial" panose="020B0604020202020204" pitchFamily="34" charset="0"/>
              </a:rPr>
              <a:t>The outdated machinery suggests a technical issue which is difficult  to manage and following hygiene protocols</a:t>
            </a:r>
            <a:r>
              <a:rPr lang="en-GB" sz="2000"/>
              <a:t>.  </a:t>
            </a:r>
          </a:p>
          <a:p>
            <a:pPr marL="0" indent="0">
              <a:buNone/>
            </a:pPr>
            <a:endParaRPr lang="en-GB" sz="1900"/>
          </a:p>
        </p:txBody>
      </p:sp>
    </p:spTree>
    <p:extLst>
      <p:ext uri="{BB962C8B-B14F-4D97-AF65-F5344CB8AC3E}">
        <p14:creationId xmlns:p14="http://schemas.microsoft.com/office/powerpoint/2010/main" val="35791732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2EB40C7-E8EF-99D7-3C1A-319B0E42A9D4}"/>
              </a:ext>
            </a:extLst>
          </p:cNvPr>
          <p:cNvSpPr/>
          <p:nvPr/>
        </p:nvSpPr>
        <p:spPr>
          <a:xfrm>
            <a:off x="51987" y="1144312"/>
            <a:ext cx="1497430" cy="1719018"/>
          </a:xfrm>
          <a:prstGeom prst="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a:latin typeface="Arial" panose="020B0604020202020204" pitchFamily="34" charset="0"/>
                <a:cs typeface="Arial" panose="020B0604020202020204" pitchFamily="34" charset="0"/>
              </a:rPr>
              <a:t>SENDER Gary</a:t>
            </a:r>
          </a:p>
          <a:p>
            <a:pPr algn="ctr"/>
            <a:endParaRPr lang="en-GB"/>
          </a:p>
        </p:txBody>
      </p:sp>
      <p:sp>
        <p:nvSpPr>
          <p:cNvPr id="4" name="Arrow: Right 3">
            <a:extLst>
              <a:ext uri="{FF2B5EF4-FFF2-40B4-BE49-F238E27FC236}">
                <a16:creationId xmlns:a16="http://schemas.microsoft.com/office/drawing/2014/main" id="{2A997260-2389-343B-98CC-C5FDC8105541}"/>
              </a:ext>
            </a:extLst>
          </p:cNvPr>
          <p:cNvSpPr/>
          <p:nvPr/>
        </p:nvSpPr>
        <p:spPr>
          <a:xfrm>
            <a:off x="1591223" y="2451453"/>
            <a:ext cx="336182" cy="46761"/>
          </a:xfrm>
          <a:prstGeom prst="rightArrow">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A3E4164-6053-049B-4012-AA557CCB14D2}"/>
              </a:ext>
            </a:extLst>
          </p:cNvPr>
          <p:cNvSpPr/>
          <p:nvPr/>
        </p:nvSpPr>
        <p:spPr>
          <a:xfrm>
            <a:off x="1969211" y="1277308"/>
            <a:ext cx="1787840" cy="2861684"/>
          </a:xfrm>
          <a:prstGeom prst="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400">
                <a:latin typeface="Arial" panose="020B0604020202020204" pitchFamily="34" charset="0"/>
                <a:cs typeface="Arial" panose="020B0604020202020204" pitchFamily="34" charset="0"/>
              </a:rPr>
              <a:t>ENCODER</a:t>
            </a:r>
          </a:p>
          <a:p>
            <a:r>
              <a:rPr lang="en-GB" sz="2400">
                <a:latin typeface="Arial" panose="020B0604020202020204" pitchFamily="34" charset="0"/>
                <a:cs typeface="Arial" panose="020B0604020202020204" pitchFamily="34" charset="0"/>
              </a:rPr>
              <a:t>Gary voice written signs</a:t>
            </a:r>
          </a:p>
        </p:txBody>
      </p:sp>
      <p:sp>
        <p:nvSpPr>
          <p:cNvPr id="6" name="Arrow: Right 5">
            <a:extLst>
              <a:ext uri="{FF2B5EF4-FFF2-40B4-BE49-F238E27FC236}">
                <a16:creationId xmlns:a16="http://schemas.microsoft.com/office/drawing/2014/main" id="{CD869E91-72E2-4F26-44C1-1D9632C0E5F6}"/>
              </a:ext>
            </a:extLst>
          </p:cNvPr>
          <p:cNvSpPr/>
          <p:nvPr/>
        </p:nvSpPr>
        <p:spPr>
          <a:xfrm flipV="1">
            <a:off x="3795068" y="2390172"/>
            <a:ext cx="970395" cy="45719"/>
          </a:xfrm>
          <a:prstGeom prst="rightArrow">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30B64CFE-9363-585A-98BA-863A40C56A95}"/>
              </a:ext>
            </a:extLst>
          </p:cNvPr>
          <p:cNvSpPr/>
          <p:nvPr/>
        </p:nvSpPr>
        <p:spPr>
          <a:xfrm>
            <a:off x="4802042" y="1277308"/>
            <a:ext cx="2022754" cy="1909835"/>
          </a:xfrm>
          <a:prstGeom prst="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400"/>
              <a:t> </a:t>
            </a:r>
            <a:r>
              <a:rPr lang="en-GB" sz="2400">
                <a:latin typeface="Arial" panose="020B0604020202020204" pitchFamily="34" charset="0"/>
                <a:cs typeface="Arial" panose="020B0604020202020204" pitchFamily="34" charset="0"/>
              </a:rPr>
              <a:t>CHANNEL</a:t>
            </a:r>
          </a:p>
          <a:p>
            <a:r>
              <a:rPr lang="en-GB" sz="2400">
                <a:latin typeface="Arial" panose="020B0604020202020204" pitchFamily="34" charset="0"/>
                <a:cs typeface="Arial" panose="020B0604020202020204" pitchFamily="34" charset="0"/>
              </a:rPr>
              <a:t>Factory Environment </a:t>
            </a:r>
          </a:p>
        </p:txBody>
      </p:sp>
      <p:sp>
        <p:nvSpPr>
          <p:cNvPr id="8" name="Arrow: Right 7">
            <a:extLst>
              <a:ext uri="{FF2B5EF4-FFF2-40B4-BE49-F238E27FC236}">
                <a16:creationId xmlns:a16="http://schemas.microsoft.com/office/drawing/2014/main" id="{0ED87D5A-D468-7E3F-DE20-3626D5AD674C}"/>
              </a:ext>
            </a:extLst>
          </p:cNvPr>
          <p:cNvSpPr/>
          <p:nvPr/>
        </p:nvSpPr>
        <p:spPr>
          <a:xfrm flipV="1">
            <a:off x="6870781" y="2331452"/>
            <a:ext cx="716847" cy="58719"/>
          </a:xfrm>
          <a:prstGeom prst="rightArrow">
            <a:avLst/>
          </a:prstGeom>
          <a:solidFill>
            <a:schemeClr val="tx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5471BC4E-B436-77A8-CB39-7330346A25CA}"/>
              </a:ext>
            </a:extLst>
          </p:cNvPr>
          <p:cNvSpPr/>
          <p:nvPr/>
        </p:nvSpPr>
        <p:spPr>
          <a:xfrm>
            <a:off x="7624953" y="1268293"/>
            <a:ext cx="1692240" cy="2870699"/>
          </a:xfrm>
          <a:prstGeom prst="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400">
                <a:latin typeface="Arial" panose="020B0604020202020204" pitchFamily="34" charset="0"/>
                <a:cs typeface="Arial" panose="020B0604020202020204" pitchFamily="34" charset="0"/>
              </a:rPr>
              <a:t>DECODER</a:t>
            </a:r>
          </a:p>
          <a:p>
            <a:r>
              <a:rPr lang="en-GB" sz="2400">
                <a:latin typeface="Arial" panose="020B0604020202020204" pitchFamily="34" charset="0"/>
                <a:cs typeface="Arial" panose="020B0604020202020204" pitchFamily="34" charset="0"/>
              </a:rPr>
              <a:t>Staff</a:t>
            </a:r>
            <a:r>
              <a:rPr lang="en-GB" sz="2400" u="sng">
                <a:latin typeface="Arial" panose="020B0604020202020204" pitchFamily="34" charset="0"/>
                <a:cs typeface="Arial" panose="020B0604020202020204" pitchFamily="34" charset="0"/>
              </a:rPr>
              <a:t> </a:t>
            </a:r>
            <a:endParaRPr lang="en-GB" sz="2400">
              <a:latin typeface="Arial" panose="020B0604020202020204" pitchFamily="34" charset="0"/>
              <a:cs typeface="Arial" panose="020B0604020202020204" pitchFamily="34" charset="0"/>
            </a:endParaRPr>
          </a:p>
          <a:p>
            <a:r>
              <a:rPr lang="en-GB" sz="2400">
                <a:latin typeface="Arial" panose="020B0604020202020204" pitchFamily="34" charset="0"/>
                <a:cs typeface="Arial" panose="020B0604020202020204" pitchFamily="34" charset="0"/>
              </a:rPr>
              <a:t>Decoding errors due to noise.</a:t>
            </a:r>
          </a:p>
        </p:txBody>
      </p:sp>
      <p:sp>
        <p:nvSpPr>
          <p:cNvPr id="10" name="Arrow: Right 9">
            <a:extLst>
              <a:ext uri="{FF2B5EF4-FFF2-40B4-BE49-F238E27FC236}">
                <a16:creationId xmlns:a16="http://schemas.microsoft.com/office/drawing/2014/main" id="{1676D5E7-6C3E-6E75-A13D-2472F1BC6CBD}"/>
              </a:ext>
            </a:extLst>
          </p:cNvPr>
          <p:cNvSpPr/>
          <p:nvPr/>
        </p:nvSpPr>
        <p:spPr>
          <a:xfrm flipV="1">
            <a:off x="9384180" y="2452496"/>
            <a:ext cx="357558" cy="45719"/>
          </a:xfrm>
          <a:prstGeom prst="rightArrow">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B733EA97-2EAE-6437-DED4-5C0B74A96952}"/>
              </a:ext>
            </a:extLst>
          </p:cNvPr>
          <p:cNvSpPr/>
          <p:nvPr/>
        </p:nvSpPr>
        <p:spPr>
          <a:xfrm>
            <a:off x="9787724" y="2061211"/>
            <a:ext cx="2213933" cy="1765218"/>
          </a:xfrm>
          <a:prstGeom prst="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a:latin typeface="Arial" panose="020B0604020202020204" pitchFamily="34" charset="0"/>
                <a:cs typeface="Arial" panose="020B0604020202020204" pitchFamily="34" charset="0"/>
              </a:rPr>
              <a:t>RECEIVER</a:t>
            </a:r>
          </a:p>
          <a:p>
            <a:pPr algn="ctr"/>
            <a:r>
              <a:rPr lang="en-GB" sz="2400">
                <a:latin typeface="Arial" panose="020B0604020202020204" pitchFamily="34" charset="0"/>
                <a:cs typeface="Arial" panose="020B0604020202020204" pitchFamily="34" charset="0"/>
              </a:rPr>
              <a:t>Staff</a:t>
            </a:r>
          </a:p>
          <a:p>
            <a:pPr algn="ctr"/>
            <a:r>
              <a:rPr lang="en-GB"/>
              <a:t> </a:t>
            </a:r>
          </a:p>
        </p:txBody>
      </p:sp>
      <p:sp>
        <p:nvSpPr>
          <p:cNvPr id="13" name="Rectangle 12">
            <a:extLst>
              <a:ext uri="{FF2B5EF4-FFF2-40B4-BE49-F238E27FC236}">
                <a16:creationId xmlns:a16="http://schemas.microsoft.com/office/drawing/2014/main" id="{95AA5199-3043-1869-9113-0917AE823EED}"/>
              </a:ext>
            </a:extLst>
          </p:cNvPr>
          <p:cNvSpPr/>
          <p:nvPr/>
        </p:nvSpPr>
        <p:spPr>
          <a:xfrm>
            <a:off x="3801733" y="3361554"/>
            <a:ext cx="3785896" cy="2042220"/>
          </a:xfrm>
          <a:prstGeom prst="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400">
                <a:solidFill>
                  <a:schemeClr val="bg1"/>
                </a:solidFill>
                <a:latin typeface="Arial" panose="020B0604020202020204" pitchFamily="34" charset="0"/>
                <a:cs typeface="Arial" panose="020B0604020202020204" pitchFamily="34" charset="0"/>
              </a:rPr>
              <a:t>Old noisy machines &amp; plastered busy walls creating auditory and visual distraction.</a:t>
            </a:r>
            <a:r>
              <a:rPr lang="en-GB" sz="2400">
                <a:solidFill>
                  <a:schemeClr val="bg1"/>
                </a:solidFill>
              </a:rPr>
              <a:t>  </a:t>
            </a:r>
          </a:p>
          <a:p>
            <a:r>
              <a:rPr lang="en-GB">
                <a:solidFill>
                  <a:schemeClr val="bg1"/>
                </a:solidFill>
                <a:highlight>
                  <a:srgbClr val="008000"/>
                </a:highlight>
              </a:rPr>
              <a:t> </a:t>
            </a:r>
          </a:p>
        </p:txBody>
      </p:sp>
      <p:sp>
        <p:nvSpPr>
          <p:cNvPr id="24" name="Arrow: Bent 23">
            <a:extLst>
              <a:ext uri="{FF2B5EF4-FFF2-40B4-BE49-F238E27FC236}">
                <a16:creationId xmlns:a16="http://schemas.microsoft.com/office/drawing/2014/main" id="{F8C4D58B-B173-B454-0C95-794C089E998E}"/>
              </a:ext>
            </a:extLst>
          </p:cNvPr>
          <p:cNvSpPr/>
          <p:nvPr/>
        </p:nvSpPr>
        <p:spPr>
          <a:xfrm rot="10800000">
            <a:off x="7879466" y="3841638"/>
            <a:ext cx="3075999" cy="2782903"/>
          </a:xfrm>
          <a:prstGeom prst="bentArrow">
            <a:avLst>
              <a:gd name="adj1" fmla="val 3074"/>
              <a:gd name="adj2" fmla="val 7211"/>
              <a:gd name="adj3" fmla="val 7239"/>
              <a:gd name="adj4" fmla="val 10679"/>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6" name="Arrow: Bent 25">
            <a:extLst>
              <a:ext uri="{FF2B5EF4-FFF2-40B4-BE49-F238E27FC236}">
                <a16:creationId xmlns:a16="http://schemas.microsoft.com/office/drawing/2014/main" id="{136F7EE1-9929-4266-D3B3-C32C3877F576}"/>
              </a:ext>
            </a:extLst>
          </p:cNvPr>
          <p:cNvSpPr/>
          <p:nvPr/>
        </p:nvSpPr>
        <p:spPr>
          <a:xfrm rot="16200000">
            <a:off x="73727" y="3323138"/>
            <a:ext cx="3517701" cy="3000405"/>
          </a:xfrm>
          <a:prstGeom prst="bentArrow">
            <a:avLst>
              <a:gd name="adj1" fmla="val 4350"/>
              <a:gd name="adj2" fmla="val 6026"/>
              <a:gd name="adj3" fmla="val 6747"/>
              <a:gd name="adj4" fmla="val 22116"/>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7" name="Rectangle 26">
            <a:extLst>
              <a:ext uri="{FF2B5EF4-FFF2-40B4-BE49-F238E27FC236}">
                <a16:creationId xmlns:a16="http://schemas.microsoft.com/office/drawing/2014/main" id="{8A9FBBEE-A254-9FF6-A235-9DDDCC0BAB81}"/>
              </a:ext>
            </a:extLst>
          </p:cNvPr>
          <p:cNvSpPr/>
          <p:nvPr/>
        </p:nvSpPr>
        <p:spPr>
          <a:xfrm>
            <a:off x="3332780" y="5499380"/>
            <a:ext cx="4546686" cy="112516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400">
              <a:latin typeface="Arial" panose="020B0604020202020204" pitchFamily="34" charset="0"/>
              <a:cs typeface="Arial" panose="020B0604020202020204" pitchFamily="34" charset="0"/>
            </a:endParaRPr>
          </a:p>
          <a:p>
            <a:pPr algn="ctr"/>
            <a:r>
              <a:rPr lang="en-GB" sz="2400">
                <a:latin typeface="Arial" panose="020B0604020202020204" pitchFamily="34" charset="0"/>
                <a:cs typeface="Arial" panose="020B0604020202020204" pitchFamily="34" charset="0"/>
              </a:rPr>
              <a:t>Check back  and confirm the message was successful. </a:t>
            </a:r>
          </a:p>
          <a:p>
            <a:pPr algn="ctr"/>
            <a:endParaRPr lang="en-GB"/>
          </a:p>
          <a:p>
            <a:pPr algn="ctr"/>
            <a:endParaRPr lang="en-GB"/>
          </a:p>
        </p:txBody>
      </p:sp>
      <p:pic>
        <p:nvPicPr>
          <p:cNvPr id="31" name="Graphic 30" descr="Soldier male with solid fill">
            <a:extLst>
              <a:ext uri="{FF2B5EF4-FFF2-40B4-BE49-F238E27FC236}">
                <a16:creationId xmlns:a16="http://schemas.microsoft.com/office/drawing/2014/main" id="{2331D10E-196A-FB71-39E3-8ADE1953BE7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40711" y="576358"/>
            <a:ext cx="537341" cy="537341"/>
          </a:xfrm>
          <a:prstGeom prst="rect">
            <a:avLst/>
          </a:prstGeom>
        </p:spPr>
      </p:pic>
      <p:pic>
        <p:nvPicPr>
          <p:cNvPr id="35" name="Graphic 34" descr="Voice with solid fill">
            <a:extLst>
              <a:ext uri="{FF2B5EF4-FFF2-40B4-BE49-F238E27FC236}">
                <a16:creationId xmlns:a16="http://schemas.microsoft.com/office/drawing/2014/main" id="{9BF8F59E-A104-D5E5-F935-958217F3B43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140099" y="2598880"/>
            <a:ext cx="751828" cy="751828"/>
          </a:xfrm>
          <a:prstGeom prst="rect">
            <a:avLst/>
          </a:prstGeom>
        </p:spPr>
      </p:pic>
      <p:pic>
        <p:nvPicPr>
          <p:cNvPr id="43" name="Graphic 42" descr="Brain in head with solid fill">
            <a:extLst>
              <a:ext uri="{FF2B5EF4-FFF2-40B4-BE49-F238E27FC236}">
                <a16:creationId xmlns:a16="http://schemas.microsoft.com/office/drawing/2014/main" id="{4FF88AB5-B74A-0311-3428-8575C3EA9DA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581642" y="658451"/>
            <a:ext cx="720364" cy="720364"/>
          </a:xfrm>
          <a:prstGeom prst="rect">
            <a:avLst/>
          </a:prstGeom>
        </p:spPr>
      </p:pic>
      <p:pic>
        <p:nvPicPr>
          <p:cNvPr id="45" name="Graphic 44" descr="Full Brick Wall with solid fill">
            <a:extLst>
              <a:ext uri="{FF2B5EF4-FFF2-40B4-BE49-F238E27FC236}">
                <a16:creationId xmlns:a16="http://schemas.microsoft.com/office/drawing/2014/main" id="{B8021060-8684-E754-5DD1-D0D787E60BF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870781" y="4786119"/>
            <a:ext cx="703671" cy="703671"/>
          </a:xfrm>
          <a:prstGeom prst="rect">
            <a:avLst/>
          </a:prstGeom>
        </p:spPr>
      </p:pic>
      <p:pic>
        <p:nvPicPr>
          <p:cNvPr id="51" name="Graphic 50" descr="Marketing with solid fill">
            <a:extLst>
              <a:ext uri="{FF2B5EF4-FFF2-40B4-BE49-F238E27FC236}">
                <a16:creationId xmlns:a16="http://schemas.microsoft.com/office/drawing/2014/main" id="{0B294D2F-A332-36EE-7F39-BF0A944ED950}"/>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880701" y="2743995"/>
            <a:ext cx="928590" cy="634384"/>
          </a:xfrm>
          <a:prstGeom prst="rect">
            <a:avLst/>
          </a:prstGeom>
        </p:spPr>
      </p:pic>
      <p:pic>
        <p:nvPicPr>
          <p:cNvPr id="54" name="Graphic 53" descr="Group with solid fill">
            <a:extLst>
              <a:ext uri="{FF2B5EF4-FFF2-40B4-BE49-F238E27FC236}">
                <a16:creationId xmlns:a16="http://schemas.microsoft.com/office/drawing/2014/main" id="{7ABF1021-D8FC-7D14-8C78-70F990C3793A}"/>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894690" y="3061187"/>
            <a:ext cx="914400" cy="914400"/>
          </a:xfrm>
          <a:prstGeom prst="rect">
            <a:avLst/>
          </a:prstGeom>
        </p:spPr>
      </p:pic>
      <p:sp>
        <p:nvSpPr>
          <p:cNvPr id="55" name="TextBox 54">
            <a:extLst>
              <a:ext uri="{FF2B5EF4-FFF2-40B4-BE49-F238E27FC236}">
                <a16:creationId xmlns:a16="http://schemas.microsoft.com/office/drawing/2014/main" id="{6ADB4192-4781-D511-80CC-2C74EF63177B}"/>
              </a:ext>
            </a:extLst>
          </p:cNvPr>
          <p:cNvSpPr txBox="1"/>
          <p:nvPr/>
        </p:nvSpPr>
        <p:spPr>
          <a:xfrm>
            <a:off x="190343" y="233458"/>
            <a:ext cx="11497748" cy="861774"/>
          </a:xfrm>
          <a:prstGeom prst="rect">
            <a:avLst/>
          </a:prstGeom>
          <a:noFill/>
        </p:spPr>
        <p:txBody>
          <a:bodyPr wrap="square" rtlCol="0">
            <a:spAutoFit/>
          </a:bodyPr>
          <a:lstStyle/>
          <a:p>
            <a:r>
              <a:rPr lang="en-GB" sz="3200" b="1">
                <a:solidFill>
                  <a:schemeClr val="tx2"/>
                </a:solidFill>
              </a:rPr>
              <a:t>The Shannon-Weaver Model: Improving Communication</a:t>
            </a:r>
          </a:p>
          <a:p>
            <a:endParaRPr lang="en-GB"/>
          </a:p>
        </p:txBody>
      </p:sp>
      <p:pic>
        <p:nvPicPr>
          <p:cNvPr id="65" name="Graphic 64" descr="Office worker male with solid fill">
            <a:extLst>
              <a:ext uri="{FF2B5EF4-FFF2-40B4-BE49-F238E27FC236}">
                <a16:creationId xmlns:a16="http://schemas.microsoft.com/office/drawing/2014/main" id="{107F0017-9A27-79C4-9459-9C96A492C885}"/>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905087" y="2330770"/>
            <a:ext cx="595031" cy="595031"/>
          </a:xfrm>
          <a:prstGeom prst="rect">
            <a:avLst/>
          </a:prstGeom>
        </p:spPr>
      </p:pic>
      <p:pic>
        <p:nvPicPr>
          <p:cNvPr id="67" name="Graphic 66" descr="Deaf with solid fill">
            <a:extLst>
              <a:ext uri="{FF2B5EF4-FFF2-40B4-BE49-F238E27FC236}">
                <a16:creationId xmlns:a16="http://schemas.microsoft.com/office/drawing/2014/main" id="{65B994B7-A571-9884-9301-C6E874D8B492}"/>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768008" y="3529630"/>
            <a:ext cx="681410" cy="681410"/>
          </a:xfrm>
          <a:prstGeom prst="rect">
            <a:avLst/>
          </a:prstGeom>
        </p:spPr>
      </p:pic>
      <p:sp>
        <p:nvSpPr>
          <p:cNvPr id="12" name="TextBox 11">
            <a:extLst>
              <a:ext uri="{FF2B5EF4-FFF2-40B4-BE49-F238E27FC236}">
                <a16:creationId xmlns:a16="http://schemas.microsoft.com/office/drawing/2014/main" id="{9B520212-BCE4-66EB-31DC-45EB4299A224}"/>
              </a:ext>
            </a:extLst>
          </p:cNvPr>
          <p:cNvSpPr txBox="1"/>
          <p:nvPr/>
        </p:nvSpPr>
        <p:spPr>
          <a:xfrm>
            <a:off x="9384180" y="6438410"/>
            <a:ext cx="2807820" cy="369332"/>
          </a:xfrm>
          <a:prstGeom prst="rect">
            <a:avLst/>
          </a:prstGeom>
          <a:noFill/>
        </p:spPr>
        <p:txBody>
          <a:bodyPr wrap="square" rtlCol="0">
            <a:spAutoFit/>
          </a:bodyPr>
          <a:lstStyle/>
          <a:p>
            <a:r>
              <a:rPr lang="en-GB"/>
              <a:t>Tsihon Germay </a:t>
            </a:r>
          </a:p>
        </p:txBody>
      </p:sp>
    </p:spTree>
    <p:extLst>
      <p:ext uri="{BB962C8B-B14F-4D97-AF65-F5344CB8AC3E}">
        <p14:creationId xmlns:p14="http://schemas.microsoft.com/office/powerpoint/2010/main" val="25402759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1897CE-CCC0-A9AC-6C6B-9F6F833CC52C}"/>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Solution's </a:t>
            </a:r>
          </a:p>
        </p:txBody>
      </p:sp>
      <p:graphicFrame>
        <p:nvGraphicFramePr>
          <p:cNvPr id="5" name="Content Placeholder 2">
            <a:extLst>
              <a:ext uri="{FF2B5EF4-FFF2-40B4-BE49-F238E27FC236}">
                <a16:creationId xmlns:a16="http://schemas.microsoft.com/office/drawing/2014/main" id="{FB3D0F74-BFD8-3D0E-3216-5436F17F846A}"/>
              </a:ext>
            </a:extLst>
          </p:cNvPr>
          <p:cNvGraphicFramePr>
            <a:graphicFrameLocks noGrp="1"/>
          </p:cNvGraphicFramePr>
          <p:nvPr>
            <p:ph idx="1"/>
            <p:extLst>
              <p:ext uri="{D42A27DB-BD31-4B8C-83A1-F6EECF244321}">
                <p14:modId xmlns:p14="http://schemas.microsoft.com/office/powerpoint/2010/main" val="898522893"/>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26891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5" name="Rectangle 114">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9BDAD4-5896-EDA4-D297-F6FE7BF9E69F}"/>
              </a:ext>
            </a:extLst>
          </p:cNvPr>
          <p:cNvSpPr>
            <a:spLocks noGrp="1"/>
          </p:cNvSpPr>
          <p:nvPr>
            <p:ph type="title"/>
          </p:nvPr>
        </p:nvSpPr>
        <p:spPr>
          <a:xfrm>
            <a:off x="838200" y="365125"/>
            <a:ext cx="5558489" cy="1325563"/>
          </a:xfrm>
        </p:spPr>
        <p:txBody>
          <a:bodyPr>
            <a:normAutofit/>
          </a:bodyPr>
          <a:lstStyle/>
          <a:p>
            <a:r>
              <a:rPr lang="en-GB"/>
              <a:t>Conclusion</a:t>
            </a:r>
            <a:br>
              <a:rPr lang="en-GB"/>
            </a:br>
            <a:endParaRPr lang="en-GB"/>
          </a:p>
        </p:txBody>
      </p:sp>
      <p:sp>
        <p:nvSpPr>
          <p:cNvPr id="116" name="Freeform: Shape 87">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CE693F98-E41A-8A9D-AA78-9FC7B0BD8B8D}"/>
              </a:ext>
            </a:extLst>
          </p:cNvPr>
          <p:cNvSpPr>
            <a:spLocks noGrp="1"/>
          </p:cNvSpPr>
          <p:nvPr>
            <p:ph idx="1"/>
          </p:nvPr>
        </p:nvSpPr>
        <p:spPr>
          <a:xfrm>
            <a:off x="838200" y="1825625"/>
            <a:ext cx="5558489" cy="4351338"/>
          </a:xfrm>
        </p:spPr>
        <p:txBody>
          <a:bodyPr>
            <a:normAutofit/>
          </a:bodyPr>
          <a:lstStyle/>
          <a:p>
            <a:pPr marL="0" indent="0">
              <a:buNone/>
            </a:pPr>
            <a:r>
              <a:rPr lang="en-GB"/>
              <a:t>To ensure effective communication and workplace safety,  environmental noise barrier with the factory must be addressed. replacing or repairing outdated, noise machineries and reducing visual clutter, we can minimize the noise barriers that currently disrupts the communication between management and staff.</a:t>
            </a:r>
          </a:p>
        </p:txBody>
      </p:sp>
      <p:sp>
        <p:nvSpPr>
          <p:cNvPr id="117" name="Oval 116">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 name="Block Arc 117">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9" name="Freeform: Shape 93">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a:p>
        </p:txBody>
      </p:sp>
      <p:cxnSp>
        <p:nvCxnSpPr>
          <p:cNvPr id="96" name="Straight Connector 95">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98" name="Freeform: Shape 97">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120" name="Arc 119">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2" name="Freeform: Shape 101">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79084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F7EFC9F-DE0D-F21C-B803-4D31FC94594C}"/>
              </a:ext>
            </a:extLst>
          </p:cNvPr>
          <p:cNvSpPr>
            <a:spLocks noGrp="1"/>
          </p:cNvSpPr>
          <p:nvPr>
            <p:ph type="title"/>
          </p:nvPr>
        </p:nvSpPr>
        <p:spPr>
          <a:xfrm>
            <a:off x="1137033" y="670559"/>
            <a:ext cx="4683321" cy="2148841"/>
          </a:xfrm>
        </p:spPr>
        <p:txBody>
          <a:bodyPr anchor="t">
            <a:normAutofit/>
          </a:bodyPr>
          <a:lstStyle/>
          <a:p>
            <a:r>
              <a:rPr lang="en-GB" sz="4100" b="1" i="1" u="sng"/>
              <a:t>Cultural (Standards and Practices) – Description</a:t>
            </a:r>
          </a:p>
        </p:txBody>
      </p:sp>
      <p:pic>
        <p:nvPicPr>
          <p:cNvPr id="2" name="Picture 1" descr="Cross Cultural Communication Barriers ...">
            <a:extLst>
              <a:ext uri="{FF2B5EF4-FFF2-40B4-BE49-F238E27FC236}">
                <a16:creationId xmlns:a16="http://schemas.microsoft.com/office/drawing/2014/main" id="{FF022DC1-F1D0-0E7D-2FDF-7BBC64A8805E}"/>
              </a:ext>
            </a:extLst>
          </p:cNvPr>
          <p:cNvPicPr>
            <a:picLocks noChangeAspect="1"/>
          </p:cNvPicPr>
          <p:nvPr/>
        </p:nvPicPr>
        <p:blipFill>
          <a:blip r:embed="rId2"/>
          <a:srcRect r="3775" b="-2"/>
          <a:stretch>
            <a:fillRect/>
          </a:stretch>
        </p:blipFill>
        <p:spPr>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3" name="Content Placeholder 2">
            <a:extLst>
              <a:ext uri="{FF2B5EF4-FFF2-40B4-BE49-F238E27FC236}">
                <a16:creationId xmlns:a16="http://schemas.microsoft.com/office/drawing/2014/main" id="{DC26AFDF-A24E-F384-9DB0-BF740FEBD115}"/>
              </a:ext>
            </a:extLst>
          </p:cNvPr>
          <p:cNvSpPr>
            <a:spLocks noGrp="1"/>
          </p:cNvSpPr>
          <p:nvPr>
            <p:ph idx="1"/>
          </p:nvPr>
        </p:nvSpPr>
        <p:spPr>
          <a:xfrm>
            <a:off x="6100319" y="670559"/>
            <a:ext cx="6166867" cy="5445076"/>
          </a:xfrm>
        </p:spPr>
        <p:txBody>
          <a:bodyPr vert="horz" lIns="91440" tIns="45720" rIns="91440" bIns="45720" rtlCol="0" anchor="t">
            <a:noAutofit/>
          </a:bodyPr>
          <a:lstStyle/>
          <a:p>
            <a:r>
              <a:rPr lang="en-GB"/>
              <a:t>Workers from different cultural backgrounds.</a:t>
            </a:r>
          </a:p>
          <a:p>
            <a:r>
              <a:rPr lang="en-GB"/>
              <a:t>Limited English.</a:t>
            </a:r>
          </a:p>
          <a:p>
            <a:r>
              <a:rPr lang="en-GB"/>
              <a:t>Cultural differences affect:</a:t>
            </a:r>
          </a:p>
          <a:p>
            <a:r>
              <a:rPr lang="en-GB"/>
              <a:t>Attitudes towards authority</a:t>
            </a:r>
          </a:p>
          <a:p>
            <a:r>
              <a:rPr lang="en-GB"/>
              <a:t>Understanding of hygiene standards</a:t>
            </a:r>
          </a:p>
          <a:p>
            <a:r>
              <a:rPr lang="en-GB"/>
              <a:t>Communication styles</a:t>
            </a:r>
          </a:p>
          <a:p>
            <a:r>
              <a:rPr lang="en-GB"/>
              <a:t> Gary’s instructions are often ignored.</a:t>
            </a:r>
          </a:p>
          <a:p>
            <a:r>
              <a:rPr lang="en-GB"/>
              <a:t>Poor hygiene practices.</a:t>
            </a:r>
          </a:p>
        </p:txBody>
      </p:sp>
    </p:spTree>
    <p:extLst>
      <p:ext uri="{BB962C8B-B14F-4D97-AF65-F5344CB8AC3E}">
        <p14:creationId xmlns:p14="http://schemas.microsoft.com/office/powerpoint/2010/main" val="38239608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ABC7E-7127-1FEB-CAC2-A8D57A368CAE}"/>
              </a:ext>
            </a:extLst>
          </p:cNvPr>
          <p:cNvSpPr>
            <a:spLocks noGrp="1"/>
          </p:cNvSpPr>
          <p:nvPr>
            <p:ph type="title"/>
          </p:nvPr>
        </p:nvSpPr>
        <p:spPr>
          <a:xfrm>
            <a:off x="838200" y="365125"/>
            <a:ext cx="5393361" cy="1325563"/>
          </a:xfrm>
        </p:spPr>
        <p:txBody>
          <a:bodyPr>
            <a:normAutofit/>
          </a:bodyPr>
          <a:lstStyle/>
          <a:p>
            <a:r>
              <a:rPr lang="en-GB" b="1" u="sng">
                <a:latin typeface="Aptos Display" panose="02110004020202020204"/>
              </a:rPr>
              <a:t>Analysis</a:t>
            </a:r>
            <a:endParaRPr lang="en-GB" b="1" u="sng"/>
          </a:p>
        </p:txBody>
      </p:sp>
      <p:sp>
        <p:nvSpPr>
          <p:cNvPr id="3" name="Content Placeholder 2">
            <a:extLst>
              <a:ext uri="{FF2B5EF4-FFF2-40B4-BE49-F238E27FC236}">
                <a16:creationId xmlns:a16="http://schemas.microsoft.com/office/drawing/2014/main" id="{9FAB9BB6-5A37-76F8-4317-A33209140E6C}"/>
              </a:ext>
            </a:extLst>
          </p:cNvPr>
          <p:cNvSpPr>
            <a:spLocks noGrp="1"/>
          </p:cNvSpPr>
          <p:nvPr>
            <p:ph idx="1"/>
          </p:nvPr>
        </p:nvSpPr>
        <p:spPr>
          <a:xfrm>
            <a:off x="0" y="1139825"/>
            <a:ext cx="6449275" cy="4351338"/>
          </a:xfrm>
        </p:spPr>
        <p:txBody>
          <a:bodyPr vert="horz" lIns="91440" tIns="45720" rIns="91440" bIns="45720" rtlCol="0" anchor="t">
            <a:noAutofit/>
          </a:bodyPr>
          <a:lstStyle/>
          <a:p>
            <a:pPr marL="0" indent="0">
              <a:buNone/>
            </a:pPr>
            <a:endParaRPr lang="en-GB" sz="1500" b="1"/>
          </a:p>
          <a:p>
            <a:r>
              <a:rPr lang="en-GB" sz="2400"/>
              <a:t>Cultural diversity = semantic barriers (language differences).</a:t>
            </a:r>
          </a:p>
          <a:p>
            <a:r>
              <a:rPr lang="en-GB" sz="2400"/>
              <a:t>A lack of shared understanding.</a:t>
            </a:r>
          </a:p>
          <a:p>
            <a:r>
              <a:rPr lang="en-GB" sz="2400"/>
              <a:t>Workers rely on their own cultural norms.</a:t>
            </a:r>
          </a:p>
          <a:p>
            <a:r>
              <a:rPr lang="en-GB" sz="2400"/>
              <a:t>Gary uses only verbal communication.</a:t>
            </a:r>
          </a:p>
          <a:p>
            <a:r>
              <a:rPr lang="en-GB" sz="2400"/>
              <a:t>The absence of proper training.</a:t>
            </a:r>
          </a:p>
          <a:p>
            <a:pPr marL="0" indent="0">
              <a:buNone/>
            </a:pPr>
            <a:r>
              <a:rPr lang="en-GB" sz="2400" b="1"/>
              <a:t>This results in:</a:t>
            </a:r>
          </a:p>
          <a:p>
            <a:r>
              <a:rPr lang="en-GB" sz="2400"/>
              <a:t>Miscommunication</a:t>
            </a:r>
          </a:p>
          <a:p>
            <a:r>
              <a:rPr lang="en-GB" sz="2400"/>
              <a:t>Unsafe food handling</a:t>
            </a:r>
          </a:p>
          <a:p>
            <a:r>
              <a:rPr lang="en-GB" sz="2400"/>
              <a:t>Frustration for the manager</a:t>
            </a:r>
          </a:p>
          <a:p>
            <a:r>
              <a:rPr lang="en-GB" sz="2400"/>
              <a:t>Reduced productivity</a:t>
            </a:r>
          </a:p>
        </p:txBody>
      </p:sp>
      <p:pic>
        <p:nvPicPr>
          <p:cNvPr id="6" name="Picture 5">
            <a:extLst>
              <a:ext uri="{FF2B5EF4-FFF2-40B4-BE49-F238E27FC236}">
                <a16:creationId xmlns:a16="http://schemas.microsoft.com/office/drawing/2014/main" id="{1B44EAD1-1530-4C1B-7806-8AFECC9077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53306" y="509819"/>
            <a:ext cx="6163466" cy="6348181"/>
          </a:xfrm>
          <a:prstGeom prst="rect">
            <a:avLst/>
          </a:prstGeom>
        </p:spPr>
      </p:pic>
    </p:spTree>
    <p:extLst>
      <p:ext uri="{BB962C8B-B14F-4D97-AF65-F5344CB8AC3E}">
        <p14:creationId xmlns:p14="http://schemas.microsoft.com/office/powerpoint/2010/main" val="35553774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1BDFE9-DFA5-654D-AFFA-365D4CAE0443}"/>
              </a:ext>
            </a:extLst>
          </p:cNvPr>
          <p:cNvSpPr>
            <a:spLocks noGrp="1"/>
          </p:cNvSpPr>
          <p:nvPr>
            <p:ph idx="1"/>
          </p:nvPr>
        </p:nvSpPr>
        <p:spPr/>
        <p:txBody>
          <a:bodyPr vert="horz" lIns="91440" tIns="45720" rIns="91440" bIns="45720" rtlCol="0" anchor="t">
            <a:normAutofit/>
          </a:bodyPr>
          <a:lstStyle/>
          <a:p>
            <a:r>
              <a:rPr lang="en-GB"/>
              <a:t>Shannon and Weaver Model of Communication</a:t>
            </a:r>
          </a:p>
          <a:p>
            <a:r>
              <a:rPr lang="en-GB"/>
              <a:t>Communication includes sender → message → channel → receiver</a:t>
            </a:r>
          </a:p>
          <a:p>
            <a:pPr marL="0" indent="0">
              <a:buNone/>
            </a:pPr>
            <a:endParaRPr lang="en-GB"/>
          </a:p>
        </p:txBody>
      </p:sp>
      <p:sp>
        <p:nvSpPr>
          <p:cNvPr id="5" name="Title 4">
            <a:extLst>
              <a:ext uri="{FF2B5EF4-FFF2-40B4-BE49-F238E27FC236}">
                <a16:creationId xmlns:a16="http://schemas.microsoft.com/office/drawing/2014/main" id="{28C0E26A-7141-BBE3-4B28-3F5CE9FAA99B}"/>
              </a:ext>
            </a:extLst>
          </p:cNvPr>
          <p:cNvSpPr>
            <a:spLocks noGrp="1"/>
          </p:cNvSpPr>
          <p:nvPr>
            <p:ph type="title"/>
          </p:nvPr>
        </p:nvSpPr>
        <p:spPr/>
        <p:txBody>
          <a:bodyPr/>
          <a:lstStyle/>
          <a:p>
            <a:r>
              <a:rPr lang="en-GB" b="1" i="1" u="sng"/>
              <a:t>Theory (linked to Cultural Barrier)</a:t>
            </a:r>
          </a:p>
        </p:txBody>
      </p:sp>
      <p:sp>
        <p:nvSpPr>
          <p:cNvPr id="2" name="Rectangle 1">
            <a:extLst>
              <a:ext uri="{FF2B5EF4-FFF2-40B4-BE49-F238E27FC236}">
                <a16:creationId xmlns:a16="http://schemas.microsoft.com/office/drawing/2014/main" id="{06034ACC-BB3F-E306-3580-31D1A2A635EF}"/>
              </a:ext>
            </a:extLst>
          </p:cNvPr>
          <p:cNvSpPr/>
          <p:nvPr/>
        </p:nvSpPr>
        <p:spPr>
          <a:xfrm>
            <a:off x="160490" y="2984266"/>
            <a:ext cx="1582615" cy="13716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Sender</a:t>
            </a:r>
          </a:p>
          <a:p>
            <a:pPr algn="ctr"/>
            <a:r>
              <a:rPr lang="en-US"/>
              <a:t>=</a:t>
            </a:r>
          </a:p>
          <a:p>
            <a:pPr algn="ctr"/>
            <a:r>
              <a:rPr lang="en-US"/>
              <a:t>Gary</a:t>
            </a:r>
          </a:p>
        </p:txBody>
      </p:sp>
      <p:sp>
        <p:nvSpPr>
          <p:cNvPr id="4" name="Arrow: Right 3">
            <a:extLst>
              <a:ext uri="{FF2B5EF4-FFF2-40B4-BE49-F238E27FC236}">
                <a16:creationId xmlns:a16="http://schemas.microsoft.com/office/drawing/2014/main" id="{DF91D566-D897-CD62-3A02-9776F3A616D4}"/>
              </a:ext>
            </a:extLst>
          </p:cNvPr>
          <p:cNvSpPr/>
          <p:nvPr/>
        </p:nvSpPr>
        <p:spPr>
          <a:xfrm>
            <a:off x="1735344" y="3566622"/>
            <a:ext cx="773723" cy="21101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236E597-9361-2403-1FAA-563F178B7639}"/>
              </a:ext>
            </a:extLst>
          </p:cNvPr>
          <p:cNvSpPr/>
          <p:nvPr/>
        </p:nvSpPr>
        <p:spPr>
          <a:xfrm>
            <a:off x="2510884" y="3020425"/>
            <a:ext cx="1732868" cy="137440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Code</a:t>
            </a:r>
          </a:p>
          <a:p>
            <a:pPr algn="ctr"/>
            <a:r>
              <a:rPr lang="en-US"/>
              <a:t>=</a:t>
            </a:r>
          </a:p>
          <a:p>
            <a:pPr algn="ctr"/>
            <a:r>
              <a:rPr lang="en-US"/>
              <a:t>Written signs</a:t>
            </a:r>
          </a:p>
          <a:p>
            <a:pPr algn="ctr"/>
            <a:r>
              <a:rPr lang="en-US"/>
              <a:t>English spoken</a:t>
            </a:r>
          </a:p>
        </p:txBody>
      </p:sp>
      <p:sp>
        <p:nvSpPr>
          <p:cNvPr id="7" name="Arrow: Right 6">
            <a:extLst>
              <a:ext uri="{FF2B5EF4-FFF2-40B4-BE49-F238E27FC236}">
                <a16:creationId xmlns:a16="http://schemas.microsoft.com/office/drawing/2014/main" id="{16549D26-06A4-9434-471E-0F6720250E39}"/>
              </a:ext>
            </a:extLst>
          </p:cNvPr>
          <p:cNvSpPr/>
          <p:nvPr/>
        </p:nvSpPr>
        <p:spPr>
          <a:xfrm>
            <a:off x="4244084" y="3547138"/>
            <a:ext cx="750276" cy="25790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D5785376-D0C4-674A-65F2-4F65D72EE2E6}"/>
              </a:ext>
            </a:extLst>
          </p:cNvPr>
          <p:cNvSpPr/>
          <p:nvPr/>
        </p:nvSpPr>
        <p:spPr>
          <a:xfrm>
            <a:off x="4992214" y="3042551"/>
            <a:ext cx="1664676" cy="131298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Channel</a:t>
            </a:r>
          </a:p>
          <a:p>
            <a:pPr algn="ctr"/>
            <a:r>
              <a:rPr lang="en-US"/>
              <a:t>=</a:t>
            </a:r>
          </a:p>
          <a:p>
            <a:pPr algn="ctr"/>
            <a:r>
              <a:rPr lang="en-US"/>
              <a:t>Factory floor</a:t>
            </a:r>
          </a:p>
        </p:txBody>
      </p:sp>
      <p:sp>
        <p:nvSpPr>
          <p:cNvPr id="9" name="Rectangle 8">
            <a:extLst>
              <a:ext uri="{FF2B5EF4-FFF2-40B4-BE49-F238E27FC236}">
                <a16:creationId xmlns:a16="http://schemas.microsoft.com/office/drawing/2014/main" id="{63DEA74F-653C-32A4-F692-3979F8A71D27}"/>
              </a:ext>
            </a:extLst>
          </p:cNvPr>
          <p:cNvSpPr/>
          <p:nvPr/>
        </p:nvSpPr>
        <p:spPr>
          <a:xfrm>
            <a:off x="7347893" y="3024719"/>
            <a:ext cx="1915484" cy="137044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Decoded</a:t>
            </a:r>
          </a:p>
          <a:p>
            <a:pPr algn="ctr"/>
            <a:r>
              <a:rPr lang="en-US"/>
              <a:t>=</a:t>
            </a:r>
          </a:p>
          <a:p>
            <a:pPr algn="ctr"/>
            <a:r>
              <a:rPr lang="en-US"/>
              <a:t>No decode possible</a:t>
            </a:r>
          </a:p>
        </p:txBody>
      </p:sp>
      <p:sp>
        <p:nvSpPr>
          <p:cNvPr id="10" name="Rectangle 9">
            <a:extLst>
              <a:ext uri="{FF2B5EF4-FFF2-40B4-BE49-F238E27FC236}">
                <a16:creationId xmlns:a16="http://schemas.microsoft.com/office/drawing/2014/main" id="{99E26514-993F-96BE-5511-668A094D7583}"/>
              </a:ext>
            </a:extLst>
          </p:cNvPr>
          <p:cNvSpPr/>
          <p:nvPr/>
        </p:nvSpPr>
        <p:spPr>
          <a:xfrm>
            <a:off x="10252244" y="3022904"/>
            <a:ext cx="1790658" cy="141931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Receiver</a:t>
            </a:r>
            <a:endParaRPr lang="en-US" err="1"/>
          </a:p>
          <a:p>
            <a:pPr algn="ctr"/>
            <a:r>
              <a:rPr lang="en-US"/>
              <a:t>=</a:t>
            </a:r>
          </a:p>
          <a:p>
            <a:pPr algn="ctr"/>
            <a:r>
              <a:rPr lang="en-US"/>
              <a:t>Stuff</a:t>
            </a:r>
          </a:p>
        </p:txBody>
      </p:sp>
      <p:sp>
        <p:nvSpPr>
          <p:cNvPr id="11" name="Arrow: Right 10">
            <a:extLst>
              <a:ext uri="{FF2B5EF4-FFF2-40B4-BE49-F238E27FC236}">
                <a16:creationId xmlns:a16="http://schemas.microsoft.com/office/drawing/2014/main" id="{294D6336-5F15-9E82-E850-50DA06D584DF}"/>
              </a:ext>
            </a:extLst>
          </p:cNvPr>
          <p:cNvSpPr/>
          <p:nvPr/>
        </p:nvSpPr>
        <p:spPr>
          <a:xfrm>
            <a:off x="9260570" y="3551762"/>
            <a:ext cx="984738" cy="36341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Right 11">
            <a:extLst>
              <a:ext uri="{FF2B5EF4-FFF2-40B4-BE49-F238E27FC236}">
                <a16:creationId xmlns:a16="http://schemas.microsoft.com/office/drawing/2014/main" id="{01D0D5AA-EA5F-0156-FD21-596F4BDD8F29}"/>
              </a:ext>
            </a:extLst>
          </p:cNvPr>
          <p:cNvSpPr/>
          <p:nvPr/>
        </p:nvSpPr>
        <p:spPr>
          <a:xfrm>
            <a:off x="6656726" y="3600636"/>
            <a:ext cx="679938" cy="3048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Speech Bubble: Rectangle with Corners Rounded 12">
            <a:extLst>
              <a:ext uri="{FF2B5EF4-FFF2-40B4-BE49-F238E27FC236}">
                <a16:creationId xmlns:a16="http://schemas.microsoft.com/office/drawing/2014/main" id="{CB765521-6A17-9CA3-EA03-FEDEFA590FEF}"/>
              </a:ext>
            </a:extLst>
          </p:cNvPr>
          <p:cNvSpPr/>
          <p:nvPr/>
        </p:nvSpPr>
        <p:spPr>
          <a:xfrm>
            <a:off x="4435120" y="5247150"/>
            <a:ext cx="2771268" cy="1417501"/>
          </a:xfrm>
          <a:prstGeom prst="wedgeRoundRectCallou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t>Channel is the medium or  path though which the message travels </a:t>
            </a:r>
            <a:r>
              <a:rPr lang="en-US" err="1"/>
              <a:t>fr</a:t>
            </a:r>
            <a:r>
              <a:rPr lang="en-US"/>
              <a:t>om the Sender  to the Receiver</a:t>
            </a:r>
          </a:p>
        </p:txBody>
      </p:sp>
      <p:sp>
        <p:nvSpPr>
          <p:cNvPr id="15" name="Arrow: Up 14">
            <a:extLst>
              <a:ext uri="{FF2B5EF4-FFF2-40B4-BE49-F238E27FC236}">
                <a16:creationId xmlns:a16="http://schemas.microsoft.com/office/drawing/2014/main" id="{DC53EFDB-241D-8E6B-C146-8EB66119E849}"/>
              </a:ext>
            </a:extLst>
          </p:cNvPr>
          <p:cNvSpPr/>
          <p:nvPr/>
        </p:nvSpPr>
        <p:spPr>
          <a:xfrm>
            <a:off x="5638965" y="4358342"/>
            <a:ext cx="375138" cy="888806"/>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descr="Cultural Barriers ...">
            <a:extLst>
              <a:ext uri="{FF2B5EF4-FFF2-40B4-BE49-F238E27FC236}">
                <a16:creationId xmlns:a16="http://schemas.microsoft.com/office/drawing/2014/main" id="{42665FA2-7611-0B3A-49ED-2CE079B5EBD5}"/>
              </a:ext>
            </a:extLst>
          </p:cNvPr>
          <p:cNvPicPr>
            <a:picLocks noChangeAspect="1"/>
          </p:cNvPicPr>
          <p:nvPr/>
        </p:nvPicPr>
        <p:blipFill>
          <a:blip r:embed="rId2"/>
          <a:stretch>
            <a:fillRect/>
          </a:stretch>
        </p:blipFill>
        <p:spPr>
          <a:xfrm>
            <a:off x="7858559" y="4621790"/>
            <a:ext cx="3762375" cy="204787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8" name="Picture 17" descr="Breaking Barriers: The Power of Language in Cross-Cultural Communication -  Language Unlimited">
            <a:extLst>
              <a:ext uri="{FF2B5EF4-FFF2-40B4-BE49-F238E27FC236}">
                <a16:creationId xmlns:a16="http://schemas.microsoft.com/office/drawing/2014/main" id="{FC570090-539E-2465-DB13-A2B9A7B789E0}"/>
              </a:ext>
            </a:extLst>
          </p:cNvPr>
          <p:cNvPicPr>
            <a:picLocks noChangeAspect="1"/>
          </p:cNvPicPr>
          <p:nvPr/>
        </p:nvPicPr>
        <p:blipFill>
          <a:blip r:embed="rId3"/>
          <a:stretch>
            <a:fillRect/>
          </a:stretch>
        </p:blipFill>
        <p:spPr>
          <a:xfrm>
            <a:off x="4762" y="4623521"/>
            <a:ext cx="3952875" cy="223837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4278489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AC7F8-D87A-D357-4911-899953BC97E7}"/>
              </a:ext>
            </a:extLst>
          </p:cNvPr>
          <p:cNvSpPr>
            <a:spLocks noGrp="1"/>
          </p:cNvSpPr>
          <p:nvPr>
            <p:ph type="title"/>
          </p:nvPr>
        </p:nvSpPr>
        <p:spPr>
          <a:xfrm>
            <a:off x="483352" y="466889"/>
            <a:ext cx="4766330" cy="1454051"/>
          </a:xfrm>
        </p:spPr>
        <p:txBody>
          <a:bodyPr>
            <a:normAutofit/>
          </a:bodyPr>
          <a:lstStyle/>
          <a:p>
            <a:r>
              <a:rPr lang="en-GB" sz="3600" b="1" i="1" u="sng">
                <a:solidFill>
                  <a:schemeClr val="tx2"/>
                </a:solidFill>
              </a:rPr>
              <a:t>Solutions</a:t>
            </a:r>
          </a:p>
        </p:txBody>
      </p:sp>
      <p:sp>
        <p:nvSpPr>
          <p:cNvPr id="3" name="Content Placeholder 2">
            <a:extLst>
              <a:ext uri="{FF2B5EF4-FFF2-40B4-BE49-F238E27FC236}">
                <a16:creationId xmlns:a16="http://schemas.microsoft.com/office/drawing/2014/main" id="{3842E2E6-D952-5D4D-4D75-16CE6964DAFE}"/>
              </a:ext>
            </a:extLst>
          </p:cNvPr>
          <p:cNvSpPr>
            <a:spLocks noGrp="1"/>
          </p:cNvSpPr>
          <p:nvPr>
            <p:ph idx="1"/>
          </p:nvPr>
        </p:nvSpPr>
        <p:spPr>
          <a:xfrm>
            <a:off x="-871" y="1920940"/>
            <a:ext cx="5734777" cy="3353476"/>
          </a:xfrm>
        </p:spPr>
        <p:txBody>
          <a:bodyPr vert="horz" lIns="91440" tIns="45720" rIns="91440" bIns="45720" rtlCol="0" anchor="t">
            <a:noAutofit/>
          </a:bodyPr>
          <a:lstStyle/>
          <a:p>
            <a:r>
              <a:rPr lang="en-GB" sz="2400">
                <a:solidFill>
                  <a:schemeClr val="tx2"/>
                </a:solidFill>
              </a:rPr>
              <a:t>Provide training in multiple languages.</a:t>
            </a:r>
          </a:p>
          <a:p>
            <a:r>
              <a:rPr lang="en-GB" sz="2400">
                <a:solidFill>
                  <a:schemeClr val="tx2"/>
                </a:solidFill>
              </a:rPr>
              <a:t>Use visual communication (signs, pictures, demonstrations)</a:t>
            </a:r>
          </a:p>
          <a:p>
            <a:r>
              <a:rPr lang="en-GB" sz="2400">
                <a:solidFill>
                  <a:schemeClr val="tx2"/>
                </a:solidFill>
              </a:rPr>
              <a:t>Introduce formal induction training for all workers.</a:t>
            </a:r>
          </a:p>
          <a:p>
            <a:r>
              <a:rPr lang="en-GB" sz="2400">
                <a:solidFill>
                  <a:schemeClr val="tx2"/>
                </a:solidFill>
              </a:rPr>
              <a:t>Use simple and plain language.</a:t>
            </a:r>
          </a:p>
          <a:p>
            <a:r>
              <a:rPr lang="en-GB" sz="2400">
                <a:solidFill>
                  <a:schemeClr val="tx2"/>
                </a:solidFill>
              </a:rPr>
              <a:t>Encourage two-way communication (check understanding)</a:t>
            </a:r>
          </a:p>
          <a:p>
            <a:r>
              <a:rPr lang="en-GB" sz="2400">
                <a:solidFill>
                  <a:schemeClr val="tx2"/>
                </a:solidFill>
              </a:rPr>
              <a:t>Appoint team leaders or translators from each cultural group.</a:t>
            </a:r>
          </a:p>
          <a:p>
            <a:r>
              <a:rPr lang="en-GB" sz="2400">
                <a:solidFill>
                  <a:schemeClr val="tx2"/>
                </a:solidFill>
              </a:rPr>
              <a:t>Provide cultural awareness training for both staff and management.</a:t>
            </a:r>
          </a:p>
        </p:txBody>
      </p:sp>
      <p:pic>
        <p:nvPicPr>
          <p:cNvPr id="4" name="Picture 3">
            <a:extLst>
              <a:ext uri="{FF2B5EF4-FFF2-40B4-BE49-F238E27FC236}">
                <a16:creationId xmlns:a16="http://schemas.microsoft.com/office/drawing/2014/main" id="{CD848E53-9ACF-F388-569C-9DA5C83CE2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33907" y="0"/>
            <a:ext cx="6458094" cy="6858000"/>
          </a:xfrm>
          <a:prstGeom prst="rect">
            <a:avLst/>
          </a:prstGeom>
        </p:spPr>
      </p:pic>
    </p:spTree>
    <p:extLst>
      <p:ext uri="{BB962C8B-B14F-4D97-AF65-F5344CB8AC3E}">
        <p14:creationId xmlns:p14="http://schemas.microsoft.com/office/powerpoint/2010/main" val="36203212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69063-314A-2648-2FED-437387B9AAE9}"/>
              </a:ext>
            </a:extLst>
          </p:cNvPr>
          <p:cNvSpPr>
            <a:spLocks noGrp="1"/>
          </p:cNvSpPr>
          <p:nvPr>
            <p:ph type="title"/>
          </p:nvPr>
        </p:nvSpPr>
        <p:spPr>
          <a:xfrm>
            <a:off x="335105" y="-13919"/>
            <a:ext cx="10515600" cy="1325563"/>
          </a:xfrm>
        </p:spPr>
        <p:txBody>
          <a:bodyPr/>
          <a:lstStyle/>
          <a:p>
            <a:r>
              <a:rPr lang="en-GB" b="1" i="1" u="sng"/>
              <a:t>Conclusion</a:t>
            </a:r>
          </a:p>
        </p:txBody>
      </p:sp>
      <p:sp>
        <p:nvSpPr>
          <p:cNvPr id="3" name="Content Placeholder 2">
            <a:extLst>
              <a:ext uri="{FF2B5EF4-FFF2-40B4-BE49-F238E27FC236}">
                <a16:creationId xmlns:a16="http://schemas.microsoft.com/office/drawing/2014/main" id="{785EE665-D2CE-1368-82C7-E56C664231D0}"/>
              </a:ext>
            </a:extLst>
          </p:cNvPr>
          <p:cNvSpPr>
            <a:spLocks noGrp="1"/>
          </p:cNvSpPr>
          <p:nvPr>
            <p:ph idx="1"/>
          </p:nvPr>
        </p:nvSpPr>
        <p:spPr>
          <a:xfrm>
            <a:off x="2385864" y="1909153"/>
            <a:ext cx="10515600" cy="4351338"/>
          </a:xfrm>
        </p:spPr>
        <p:txBody>
          <a:bodyPr vert="horz" lIns="91440" tIns="45720" rIns="91440" bIns="45720" rtlCol="0" anchor="t">
            <a:normAutofit/>
          </a:bodyPr>
          <a:lstStyle/>
          <a:p>
            <a:endParaRPr lang="en-GB"/>
          </a:p>
          <a:p>
            <a:endParaRPr lang="en-GB"/>
          </a:p>
        </p:txBody>
      </p:sp>
      <p:pic>
        <p:nvPicPr>
          <p:cNvPr id="10" name="Picture 9" descr="How Language Barriers Impact Workplace Communication and What HR Can Do |  Udext">
            <a:extLst>
              <a:ext uri="{FF2B5EF4-FFF2-40B4-BE49-F238E27FC236}">
                <a16:creationId xmlns:a16="http://schemas.microsoft.com/office/drawing/2014/main" id="{1E4F16BC-9C1D-B15D-9EA8-651D74B7D250}"/>
              </a:ext>
            </a:extLst>
          </p:cNvPr>
          <p:cNvPicPr>
            <a:picLocks noChangeAspect="1"/>
          </p:cNvPicPr>
          <p:nvPr/>
        </p:nvPicPr>
        <p:blipFill>
          <a:blip r:embed="rId2"/>
          <a:stretch>
            <a:fillRect/>
          </a:stretch>
        </p:blipFill>
        <p:spPr>
          <a:xfrm>
            <a:off x="7203785" y="3039694"/>
            <a:ext cx="4803342" cy="381830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5" name="TextBox 4">
            <a:extLst>
              <a:ext uri="{FF2B5EF4-FFF2-40B4-BE49-F238E27FC236}">
                <a16:creationId xmlns:a16="http://schemas.microsoft.com/office/drawing/2014/main" id="{7AB6DF28-640D-44D6-7536-1078261A6027}"/>
              </a:ext>
            </a:extLst>
          </p:cNvPr>
          <p:cNvSpPr txBox="1"/>
          <p:nvPr/>
        </p:nvSpPr>
        <p:spPr>
          <a:xfrm>
            <a:off x="-1" y="1499499"/>
            <a:ext cx="6869545" cy="4832092"/>
          </a:xfrm>
          <a:prstGeom prst="rect">
            <a:avLst/>
          </a:prstGeom>
          <a:noFill/>
        </p:spPr>
        <p:txBody>
          <a:bodyPr wrap="square">
            <a:spAutoFit/>
          </a:bodyPr>
          <a:lstStyle/>
          <a:p>
            <a:pPr>
              <a:buFont typeface="Arial" panose="020B0604020202020204" pitchFamily="34" charset="0"/>
              <a:buChar char="•"/>
            </a:pPr>
            <a:r>
              <a:rPr lang="en-GB" sz="2200" dirty="0"/>
              <a:t> Cultural differences are a major communication barrier in this case.</a:t>
            </a:r>
          </a:p>
          <a:p>
            <a:pPr>
              <a:buFont typeface="Arial" panose="020B0604020202020204" pitchFamily="34" charset="0"/>
              <a:buChar char="•"/>
            </a:pPr>
            <a:endParaRPr lang="en-GB" sz="2200" dirty="0"/>
          </a:p>
          <a:p>
            <a:pPr>
              <a:buFont typeface="Arial" panose="020B0604020202020204" pitchFamily="34" charset="0"/>
              <a:buChar char="•"/>
            </a:pPr>
            <a:r>
              <a:rPr lang="en-GB" sz="2200" dirty="0"/>
              <a:t> Employees have different values, beliefs, and levels of English, which makes communication difficult.</a:t>
            </a:r>
          </a:p>
          <a:p>
            <a:pPr>
              <a:buFont typeface="Arial" panose="020B0604020202020204" pitchFamily="34" charset="0"/>
              <a:buChar char="•"/>
            </a:pPr>
            <a:r>
              <a:rPr lang="en-GB" sz="2200" dirty="0"/>
              <a:t>This affects understanding, safety, and overall performance.</a:t>
            </a:r>
          </a:p>
          <a:p>
            <a:pPr>
              <a:buFont typeface="Arial" panose="020B0604020202020204" pitchFamily="34" charset="0"/>
              <a:buChar char="•"/>
            </a:pPr>
            <a:endParaRPr lang="en-GB" sz="2200" dirty="0"/>
          </a:p>
          <a:p>
            <a:pPr>
              <a:buFont typeface="Arial" panose="020B0604020202020204" pitchFamily="34" charset="0"/>
              <a:buChar char="•"/>
            </a:pPr>
            <a:r>
              <a:rPr lang="en-GB" sz="2200" dirty="0"/>
              <a:t> As a result, mistakes in food hygiene can occur, reducing quality. </a:t>
            </a:r>
          </a:p>
          <a:p>
            <a:pPr>
              <a:buFont typeface="Arial" panose="020B0604020202020204" pitchFamily="34" charset="0"/>
              <a:buChar char="•"/>
            </a:pPr>
            <a:endParaRPr lang="en-GB" sz="2200" dirty="0"/>
          </a:p>
          <a:p>
            <a:pPr>
              <a:buFont typeface="Arial" panose="020B0604020202020204" pitchFamily="34" charset="0"/>
              <a:buChar char="•"/>
            </a:pPr>
            <a:r>
              <a:rPr lang="en-GB" sz="2200" dirty="0"/>
              <a:t> By improving communication and providing proper training, these barriers can be reduced and performance improved.</a:t>
            </a:r>
          </a:p>
        </p:txBody>
      </p:sp>
    </p:spTree>
    <p:extLst>
      <p:ext uri="{BB962C8B-B14F-4D97-AF65-F5344CB8AC3E}">
        <p14:creationId xmlns:p14="http://schemas.microsoft.com/office/powerpoint/2010/main" val="14267416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CB904B-E74B-E9CA-71BA-EC2A29A34B5F}"/>
              </a:ext>
            </a:extLst>
          </p:cNvPr>
          <p:cNvSpPr>
            <a:spLocks noGrp="1"/>
          </p:cNvSpPr>
          <p:nvPr>
            <p:ph type="title"/>
          </p:nvPr>
        </p:nvSpPr>
        <p:spPr>
          <a:xfrm>
            <a:off x="1746273" y="152976"/>
            <a:ext cx="9799181" cy="1187431"/>
          </a:xfrm>
        </p:spPr>
        <p:txBody>
          <a:bodyPr>
            <a:normAutofit/>
          </a:bodyPr>
          <a:lstStyle/>
          <a:p>
            <a:r>
              <a:rPr lang="en-GB" b="1" i="1" u="sng"/>
              <a:t>Conclusion: Case Study</a:t>
            </a:r>
            <a:endParaRPr lang="en-RO" b="1" i="1" u="sng"/>
          </a:p>
        </p:txBody>
      </p:sp>
      <p:pic>
        <p:nvPicPr>
          <p:cNvPr id="14" name="Picture 13">
            <a:extLst>
              <a:ext uri="{FF2B5EF4-FFF2-40B4-BE49-F238E27FC236}">
                <a16:creationId xmlns:a16="http://schemas.microsoft.com/office/drawing/2014/main" id="{CC79E9D5-3862-F723-BD7C-1044707168FC}"/>
              </a:ext>
            </a:extLst>
          </p:cNvPr>
          <p:cNvPicPr>
            <a:picLocks noChangeAspect="1"/>
          </p:cNvPicPr>
          <p:nvPr/>
        </p:nvPicPr>
        <p:blipFill>
          <a:blip r:embed="rId2"/>
          <a:stretch>
            <a:fillRect/>
          </a:stretch>
        </p:blipFill>
        <p:spPr>
          <a:xfrm>
            <a:off x="7760196" y="1714223"/>
            <a:ext cx="4165741" cy="439708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5" name="Content Placeholder 4">
            <a:extLst>
              <a:ext uri="{FF2B5EF4-FFF2-40B4-BE49-F238E27FC236}">
                <a16:creationId xmlns:a16="http://schemas.microsoft.com/office/drawing/2014/main" id="{174BEA6E-1157-C8DC-92F7-4BCFD8311C6C}"/>
              </a:ext>
            </a:extLst>
          </p:cNvPr>
          <p:cNvSpPr>
            <a:spLocks noGrp="1"/>
          </p:cNvSpPr>
          <p:nvPr>
            <p:ph idx="1"/>
          </p:nvPr>
        </p:nvSpPr>
        <p:spPr>
          <a:xfrm>
            <a:off x="0" y="1227900"/>
            <a:ext cx="8201671" cy="5213978"/>
          </a:xfrm>
        </p:spPr>
        <p:txBody>
          <a:bodyPr vert="horz" lIns="91440" tIns="45720" rIns="91440" bIns="45720" rtlCol="0" anchor="t">
            <a:normAutofit fontScale="85000" lnSpcReduction="20000"/>
          </a:bodyPr>
          <a:lstStyle/>
          <a:p>
            <a:r>
              <a:rPr lang="en-GB" sz="2600"/>
              <a:t>The company’s decline is due to communication barriers such as cultural differences, language problems, workplace noise, and generational gaps.</a:t>
            </a:r>
          </a:p>
          <a:p>
            <a:r>
              <a:rPr lang="en-GB" sz="2600"/>
              <a:t>These issues cause employees to misunderstand instructions, leading to poor hygiene, mistakes, and lower productivity.</a:t>
            </a:r>
          </a:p>
          <a:p>
            <a:r>
              <a:rPr lang="en-GB" sz="2600"/>
              <a:t>The situation is made worse by the lack of proper training, clear communication methods, and feedback.</a:t>
            </a:r>
          </a:p>
          <a:p>
            <a:r>
              <a:rPr lang="en-GB" sz="2600"/>
              <a:t>Cultural diversity and limited English skills create confusion, while noisy equipment and ineffective communication reduce message clarity.</a:t>
            </a:r>
          </a:p>
          <a:p>
            <a:r>
              <a:rPr lang="en-GB" sz="2600"/>
              <a:t>To improve, the company should introduce multilingual and visual communication, provide structured training and induction, reduce noise, and adapt communication to different age groups and cultures.</a:t>
            </a:r>
          </a:p>
          <a:p>
            <a:r>
              <a:rPr lang="en-GB" sz="2600"/>
              <a:t>By solving these problems, the company can improve understanding, ensure food safety, increase efficiency, and recover its performance</a:t>
            </a:r>
            <a:r>
              <a:rPr lang="en-GB" sz="2200"/>
              <a:t>.</a:t>
            </a:r>
          </a:p>
        </p:txBody>
      </p:sp>
    </p:spTree>
    <p:extLst>
      <p:ext uri="{BB962C8B-B14F-4D97-AF65-F5344CB8AC3E}">
        <p14:creationId xmlns:p14="http://schemas.microsoft.com/office/powerpoint/2010/main" val="25261058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94503C7-A939-CE0E-AF8F-05A524E83FDF}"/>
              </a:ext>
            </a:extLst>
          </p:cNvPr>
          <p:cNvSpPr txBox="1"/>
          <p:nvPr/>
        </p:nvSpPr>
        <p:spPr>
          <a:xfrm>
            <a:off x="0" y="1772978"/>
            <a:ext cx="11141364" cy="4524315"/>
          </a:xfrm>
          <a:prstGeom prst="rect">
            <a:avLst/>
          </a:prstGeom>
          <a:noFill/>
        </p:spPr>
        <p:txBody>
          <a:bodyPr wrap="square">
            <a:spAutoFit/>
          </a:bodyPr>
          <a:lstStyle/>
          <a:p>
            <a:r>
              <a:rPr lang="en-GB" sz="1800" b="0" i="0">
                <a:solidFill>
                  <a:schemeClr val="accent6">
                    <a:lumMod val="75000"/>
                  </a:schemeClr>
                </a:solidFill>
                <a:effectLst/>
                <a:latin typeface="Aptos"/>
              </a:rPr>
              <a:t>Giles, H., &amp; </a:t>
            </a:r>
            <a:r>
              <a:rPr lang="en-GB" sz="1800" b="0" i="0" err="1">
                <a:solidFill>
                  <a:schemeClr val="accent6">
                    <a:lumMod val="75000"/>
                  </a:schemeClr>
                </a:solidFill>
                <a:effectLst/>
                <a:latin typeface="Aptos"/>
              </a:rPr>
              <a:t>Coupland</a:t>
            </a:r>
            <a:r>
              <a:rPr lang="en-GB" sz="1800" b="0" i="0">
                <a:solidFill>
                  <a:schemeClr val="accent6">
                    <a:lumMod val="75000"/>
                  </a:schemeClr>
                </a:solidFill>
                <a:effectLst/>
                <a:latin typeface="Aptos"/>
              </a:rPr>
              <a:t>, N. (1991). "Language: Contexts and Consequences". Open University Press.</a:t>
            </a:r>
            <a:endParaRPr lang="en-US" sz="1800">
              <a:solidFill>
                <a:schemeClr val="accent6">
                  <a:lumMod val="75000"/>
                </a:schemeClr>
              </a:solidFill>
            </a:endParaRPr>
          </a:p>
          <a:p>
            <a:endParaRPr lang="en-GB" sz="1800">
              <a:solidFill>
                <a:schemeClr val="accent6">
                  <a:lumMod val="75000"/>
                </a:schemeClr>
              </a:solidFill>
              <a:latin typeface="Aptos"/>
            </a:endParaRPr>
          </a:p>
          <a:p>
            <a:r>
              <a:rPr lang="en-GB" sz="1800" b="0" i="0" err="1">
                <a:solidFill>
                  <a:schemeClr val="accent6">
                    <a:lumMod val="75000"/>
                  </a:schemeClr>
                </a:solidFill>
                <a:effectLst/>
                <a:latin typeface="Aptos"/>
              </a:rPr>
              <a:t>Hargie</a:t>
            </a:r>
            <a:r>
              <a:rPr lang="en-GB" sz="1800" b="0" i="0">
                <a:solidFill>
                  <a:schemeClr val="accent6">
                    <a:lumMod val="75000"/>
                  </a:schemeClr>
                </a:solidFill>
                <a:effectLst/>
                <a:latin typeface="Aptos"/>
              </a:rPr>
              <a:t>, O. (2016). Skilled Interpersonal Communication: Research, Theory and Practice. </a:t>
            </a:r>
            <a:r>
              <a:rPr lang="en-GB" sz="1800" b="0" i="0" err="1">
                <a:solidFill>
                  <a:schemeClr val="accent6">
                    <a:lumMod val="75000"/>
                  </a:schemeClr>
                </a:solidFill>
                <a:effectLst/>
                <a:latin typeface="Aptos"/>
              </a:rPr>
              <a:t>Routledge</a:t>
            </a:r>
            <a:r>
              <a:rPr lang="en-GB" sz="1800" b="0" i="0">
                <a:solidFill>
                  <a:schemeClr val="accent6">
                    <a:lumMod val="75000"/>
                  </a:schemeClr>
                </a:solidFill>
                <a:effectLst/>
                <a:latin typeface="Aptos"/>
              </a:rPr>
              <a:t>.</a:t>
            </a:r>
            <a:endParaRPr lang="en-GB" sz="1800">
              <a:solidFill>
                <a:schemeClr val="accent6">
                  <a:lumMod val="75000"/>
                </a:schemeClr>
              </a:solidFill>
              <a:effectLst/>
              <a:latin typeface="Aptos"/>
            </a:endParaRPr>
          </a:p>
          <a:p>
            <a:endParaRPr lang="en-GB" sz="1800">
              <a:solidFill>
                <a:schemeClr val="accent6">
                  <a:lumMod val="40000"/>
                  <a:lumOff val="60000"/>
                </a:schemeClr>
              </a:solidFill>
              <a:latin typeface="Aptos"/>
            </a:endParaRPr>
          </a:p>
          <a:p>
            <a:r>
              <a:rPr lang="en-GB" sz="1800" b="0" i="0">
                <a:solidFill>
                  <a:schemeClr val="accent4">
                    <a:lumMod val="75000"/>
                  </a:schemeClr>
                </a:solidFill>
                <a:effectLst/>
                <a:latin typeface="Aptos"/>
              </a:rPr>
              <a:t>Lee, S., &amp; Park, J. (2020). "Visual Distractions and Information Processing in Manufacturing Environments". International Journal of Industrial Ergonomics, 78, 102967.</a:t>
            </a:r>
            <a:endParaRPr lang="en-GB" sz="1800">
              <a:solidFill>
                <a:schemeClr val="accent4">
                  <a:lumMod val="75000"/>
                </a:schemeClr>
              </a:solidFill>
              <a:effectLst/>
              <a:latin typeface="Aptos"/>
            </a:endParaRPr>
          </a:p>
          <a:p>
            <a:r>
              <a:rPr lang="en-GB" sz="1800" b="0" i="0">
                <a:solidFill>
                  <a:schemeClr val="accent4">
                    <a:lumMod val="75000"/>
                  </a:schemeClr>
                </a:solidFill>
                <a:effectLst/>
                <a:latin typeface="Aptos"/>
              </a:rPr>
              <a:t>European Agency for Safety and Health at Work (EU-OSHA). (2019). "Noise at Work: Risks and Solutions".</a:t>
            </a:r>
            <a:endParaRPr lang="en-GB" sz="1800">
              <a:solidFill>
                <a:schemeClr val="accent4">
                  <a:lumMod val="75000"/>
                </a:schemeClr>
              </a:solidFill>
              <a:effectLst/>
              <a:latin typeface="Aptos"/>
            </a:endParaRPr>
          </a:p>
          <a:p>
            <a:endParaRPr lang="en-GB" sz="1800">
              <a:solidFill>
                <a:schemeClr val="accent4">
                  <a:lumMod val="40000"/>
                  <a:lumOff val="60000"/>
                </a:schemeClr>
              </a:solidFill>
              <a:latin typeface="Aptos"/>
            </a:endParaRPr>
          </a:p>
          <a:p>
            <a:r>
              <a:rPr lang="en-GB" sz="1800" b="0" i="0">
                <a:solidFill>
                  <a:schemeClr val="accent5">
                    <a:lumMod val="75000"/>
                  </a:schemeClr>
                </a:solidFill>
                <a:effectLst/>
                <a:latin typeface="Aptos"/>
              </a:rPr>
              <a:t>Health and Safety Executive (HSE). (Workplace communication and cultural diversity guidelines).</a:t>
            </a:r>
            <a:endParaRPr lang="en-GB" sz="1800">
              <a:solidFill>
                <a:schemeClr val="accent5">
                  <a:lumMod val="75000"/>
                </a:schemeClr>
              </a:solidFill>
              <a:effectLst/>
              <a:latin typeface="Aptos"/>
            </a:endParaRPr>
          </a:p>
          <a:p>
            <a:endParaRPr lang="en-GB" sz="1800">
              <a:solidFill>
                <a:schemeClr val="accent5">
                  <a:lumMod val="75000"/>
                </a:schemeClr>
              </a:solidFill>
              <a:latin typeface="Aptos"/>
            </a:endParaRPr>
          </a:p>
          <a:p>
            <a:r>
              <a:rPr lang="en-GB" sz="1800" b="0" i="0" err="1">
                <a:solidFill>
                  <a:schemeClr val="accent5">
                    <a:lumMod val="75000"/>
                  </a:schemeClr>
                </a:solidFill>
                <a:effectLst/>
                <a:latin typeface="Aptos"/>
              </a:rPr>
              <a:t>Hofstede</a:t>
            </a:r>
            <a:r>
              <a:rPr lang="en-GB" sz="1800" b="0" i="0">
                <a:solidFill>
                  <a:schemeClr val="accent5">
                    <a:lumMod val="75000"/>
                  </a:schemeClr>
                </a:solidFill>
                <a:effectLst/>
                <a:latin typeface="Aptos"/>
              </a:rPr>
              <a:t>, G. (2001). </a:t>
            </a:r>
            <a:r>
              <a:rPr lang="en-GB" sz="1800" b="0" i="1">
                <a:solidFill>
                  <a:schemeClr val="accent5">
                    <a:lumMod val="75000"/>
                  </a:schemeClr>
                </a:solidFill>
                <a:effectLst/>
                <a:latin typeface="Aptos"/>
              </a:rPr>
              <a:t>Culture’s Consequences: Comparing Values, </a:t>
            </a:r>
            <a:r>
              <a:rPr lang="en-GB" sz="1800" b="0" i="1" err="1">
                <a:solidFill>
                  <a:schemeClr val="accent5">
                    <a:lumMod val="75000"/>
                  </a:schemeClr>
                </a:solidFill>
                <a:effectLst/>
                <a:latin typeface="Aptos"/>
              </a:rPr>
              <a:t>Behaviors</a:t>
            </a:r>
            <a:r>
              <a:rPr lang="en-GB" sz="1800" b="0" i="1">
                <a:solidFill>
                  <a:schemeClr val="accent5">
                    <a:lumMod val="75000"/>
                  </a:schemeClr>
                </a:solidFill>
                <a:effectLst/>
                <a:latin typeface="Aptos"/>
              </a:rPr>
              <a:t>, Institutions and </a:t>
            </a:r>
            <a:r>
              <a:rPr lang="en-GB" sz="1800" b="0" i="1" err="1">
                <a:solidFill>
                  <a:schemeClr val="accent5">
                    <a:lumMod val="75000"/>
                  </a:schemeClr>
                </a:solidFill>
                <a:effectLst/>
                <a:latin typeface="Aptos"/>
              </a:rPr>
              <a:t>Organizations</a:t>
            </a:r>
            <a:r>
              <a:rPr lang="en-GB" sz="1800" b="0" i="1">
                <a:solidFill>
                  <a:schemeClr val="accent5">
                    <a:lumMod val="75000"/>
                  </a:schemeClr>
                </a:solidFill>
                <a:effectLst/>
                <a:latin typeface="Aptos"/>
              </a:rPr>
              <a:t> Across Nations</a:t>
            </a:r>
            <a:r>
              <a:rPr lang="en-GB" sz="1800" b="0" i="0">
                <a:solidFill>
                  <a:schemeClr val="accent5">
                    <a:lumMod val="75000"/>
                  </a:schemeClr>
                </a:solidFill>
                <a:effectLst/>
                <a:latin typeface="Aptos"/>
              </a:rPr>
              <a:t>.</a:t>
            </a:r>
            <a:endParaRPr lang="en-GB" sz="1800">
              <a:solidFill>
                <a:schemeClr val="accent5">
                  <a:lumMod val="75000"/>
                </a:schemeClr>
              </a:solidFill>
              <a:effectLst/>
              <a:latin typeface="Aptos"/>
            </a:endParaRPr>
          </a:p>
          <a:p>
            <a:endParaRPr lang="en-GB" sz="1800">
              <a:solidFill>
                <a:schemeClr val="accent5">
                  <a:lumMod val="40000"/>
                  <a:lumOff val="60000"/>
                </a:schemeClr>
              </a:solidFill>
              <a:latin typeface="Aptos"/>
            </a:endParaRPr>
          </a:p>
          <a:p>
            <a:r>
              <a:rPr lang="en-GB" sz="1800" b="0" i="0">
                <a:solidFill>
                  <a:schemeClr val="accent2">
                    <a:lumMod val="75000"/>
                  </a:schemeClr>
                </a:solidFill>
                <a:effectLst/>
                <a:latin typeface="Aptos"/>
              </a:rPr>
              <a:t>SHRM (Society for Human Resource Management) – "Managing Different Generations in the Workplace"</a:t>
            </a:r>
            <a:endParaRPr lang="en-GB" sz="1800">
              <a:solidFill>
                <a:schemeClr val="accent2">
                  <a:lumMod val="75000"/>
                </a:schemeClr>
              </a:solidFill>
              <a:effectLst/>
              <a:latin typeface="Aptos"/>
            </a:endParaRPr>
          </a:p>
          <a:p>
            <a:endParaRPr lang="en-GB" sz="1800">
              <a:solidFill>
                <a:schemeClr val="accent2">
                  <a:lumMod val="75000"/>
                </a:schemeClr>
              </a:solidFill>
              <a:latin typeface="Aptos"/>
            </a:endParaRPr>
          </a:p>
          <a:p>
            <a:r>
              <a:rPr lang="en-GB" sz="1800" b="0" i="0">
                <a:solidFill>
                  <a:schemeClr val="accent2">
                    <a:lumMod val="75000"/>
                  </a:schemeClr>
                </a:solidFill>
                <a:effectLst/>
                <a:latin typeface="Aptos"/>
              </a:rPr>
              <a:t>Forbes – "How To Communicate Effectively With Different Generations In The Workplace"</a:t>
            </a:r>
            <a:endParaRPr lang="en-GB" sz="1800">
              <a:solidFill>
                <a:schemeClr val="accent2">
                  <a:lumMod val="75000"/>
                </a:schemeClr>
              </a:solidFill>
              <a:effectLst/>
              <a:latin typeface="Aptos"/>
            </a:endParaRPr>
          </a:p>
        </p:txBody>
      </p:sp>
      <p:sp>
        <p:nvSpPr>
          <p:cNvPr id="4" name="TextBox 3">
            <a:extLst>
              <a:ext uri="{FF2B5EF4-FFF2-40B4-BE49-F238E27FC236}">
                <a16:creationId xmlns:a16="http://schemas.microsoft.com/office/drawing/2014/main" id="{784D248E-8BCB-4F34-5C70-15000AEF8486}"/>
              </a:ext>
            </a:extLst>
          </p:cNvPr>
          <p:cNvSpPr txBox="1"/>
          <p:nvPr/>
        </p:nvSpPr>
        <p:spPr>
          <a:xfrm>
            <a:off x="-37522" y="560707"/>
            <a:ext cx="6133522" cy="892552"/>
          </a:xfrm>
          <a:prstGeom prst="rect">
            <a:avLst/>
          </a:prstGeom>
          <a:noFill/>
        </p:spPr>
        <p:txBody>
          <a:bodyPr wrap="square">
            <a:spAutoFit/>
          </a:bodyPr>
          <a:lstStyle/>
          <a:p>
            <a:r>
              <a:rPr lang="en-US" sz="5200" b="1" u="sng">
                <a:solidFill>
                  <a:srgbClr val="C00000"/>
                </a:solidFill>
              </a:rPr>
              <a:t>References:</a:t>
            </a:r>
          </a:p>
        </p:txBody>
      </p:sp>
    </p:spTree>
    <p:extLst>
      <p:ext uri="{BB962C8B-B14F-4D97-AF65-F5344CB8AC3E}">
        <p14:creationId xmlns:p14="http://schemas.microsoft.com/office/powerpoint/2010/main" val="34450627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b4f9f7ee-5770-4a14-8925-17f3d16e50b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0C4E9246EAD664A9A522726E403CA17" ma:contentTypeVersion="9" ma:contentTypeDescription="Create a new document." ma:contentTypeScope="" ma:versionID="06e70195e41d8316ea4959d7c0a2a53d">
  <xsd:schema xmlns:xsd="http://www.w3.org/2001/XMLSchema" xmlns:xs="http://www.w3.org/2001/XMLSchema" xmlns:p="http://schemas.microsoft.com/office/2006/metadata/properties" xmlns:ns3="b4f9f7ee-5770-4a14-8925-17f3d16e50b7" targetNamespace="http://schemas.microsoft.com/office/2006/metadata/properties" ma:root="true" ma:fieldsID="ec761a85501bcfb925635043083c1fe0" ns3:_="">
    <xsd:import namespace="b4f9f7ee-5770-4a14-8925-17f3d16e50b7"/>
    <xsd:element name="properties">
      <xsd:complexType>
        <xsd:sequence>
          <xsd:element name="documentManagement">
            <xsd:complexType>
              <xsd:all>
                <xsd:element ref="ns3:MediaServiceDateTaken" minOccurs="0"/>
                <xsd:element ref="ns3:_activity" minOccurs="0"/>
                <xsd:element ref="ns3:MediaServiceMetadata" minOccurs="0"/>
                <xsd:element ref="ns3:MediaServiceFastMetadata" minOccurs="0"/>
                <xsd:element ref="ns3:MediaServiceSearchProperties" minOccurs="0"/>
                <xsd:element ref="ns3:MediaServiceSystem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f9f7ee-5770-4a14-8925-17f3d16e50b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_activity" ma:index="9" nillable="true" ma:displayName="_activity" ma:hidden="true" ma:internalName="_activity">
      <xsd:simpleType>
        <xsd:restriction base="dms:Note"/>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A8E2206-5CFD-414D-8D62-64678B07578B}">
  <ds:schemaRefs>
    <ds:schemaRef ds:uri="http://schemas.microsoft.com/sharepoint/v3/contenttype/forms"/>
  </ds:schemaRefs>
</ds:datastoreItem>
</file>

<file path=customXml/itemProps2.xml><?xml version="1.0" encoding="utf-8"?>
<ds:datastoreItem xmlns:ds="http://schemas.openxmlformats.org/officeDocument/2006/customXml" ds:itemID="{1318DE80-1101-4BDA-ABD5-7F648CF0DD57}">
  <ds:schemaRefs>
    <ds:schemaRef ds:uri="http://schemas.microsoft.com/office/2006/metadata/properties"/>
    <ds:schemaRef ds:uri="http://www.w3.org/2000/xmlns/"/>
    <ds:schemaRef ds:uri="b4f9f7ee-5770-4a14-8925-17f3d16e50b7"/>
    <ds:schemaRef ds:uri="http://www.w3.org/2001/XMLSchema-instance"/>
  </ds:schemaRefs>
</ds:datastoreItem>
</file>

<file path=customXml/itemProps3.xml><?xml version="1.0" encoding="utf-8"?>
<ds:datastoreItem xmlns:ds="http://schemas.openxmlformats.org/officeDocument/2006/customXml" ds:itemID="{DBFE62CA-427F-49BE-B78F-71A51D74EAA7}">
  <ds:schemaRefs>
    <ds:schemaRef ds:uri="http://schemas.microsoft.com/office/2006/metadata/contentType"/>
    <ds:schemaRef ds:uri="http://schemas.microsoft.com/office/2006/metadata/properties/metaAttributes"/>
    <ds:schemaRef ds:uri="http://www.w3.org/2000/xmlns/"/>
    <ds:schemaRef ds:uri="http://www.w3.org/2001/XMLSchema"/>
    <ds:schemaRef ds:uri="b4f9f7ee-5770-4a14-8925-17f3d16e50b7"/>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24</Slides>
  <Notes>2</Notes>
  <HiddenSlides>1</HiddenSlide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LCLMA4003: Effective Teamwork and Communication Assignment 2: Group Presentation </vt:lpstr>
      <vt:lpstr>Overview</vt:lpstr>
      <vt:lpstr>PowerPoint Presentation</vt:lpstr>
      <vt:lpstr>1 Language/ communication/ body language </vt:lpstr>
      <vt:lpstr> Analysis using Shannon and Weaver </vt:lpstr>
      <vt:lpstr>PowerPoint Presentation</vt:lpstr>
      <vt:lpstr>Age / Generational Barrier   </vt:lpstr>
      <vt:lpstr>Impact of Age Barrier </vt:lpstr>
      <vt:lpstr>PowerPoint Presentation</vt:lpstr>
      <vt:lpstr>PowerPoint Presentation</vt:lpstr>
      <vt:lpstr>Solutions</vt:lpstr>
      <vt:lpstr>Conclusion </vt:lpstr>
      <vt:lpstr>Environmental Noise  </vt:lpstr>
      <vt:lpstr>Environmental Noise </vt:lpstr>
      <vt:lpstr>PowerPoint Presentation</vt:lpstr>
      <vt:lpstr>Solution's </vt:lpstr>
      <vt:lpstr>Conclusion </vt:lpstr>
      <vt:lpstr>Cultural (Standards and Practices) – Description</vt:lpstr>
      <vt:lpstr>Analysis</vt:lpstr>
      <vt:lpstr>Theory (linked to Cultural Barrier)</vt:lpstr>
      <vt:lpstr>Solutions</vt:lpstr>
      <vt:lpstr>Conclusion</vt:lpstr>
      <vt:lpstr>Conclusion: Case Study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Environmental Noise  </dc:title>
  <dc:creator>Lloyd Beharry</dc:creator>
  <cp:lastModifiedBy>Elena-Beatrice Paun (2508054)</cp:lastModifiedBy>
  <cp:revision>1</cp:revision>
  <dcterms:created xsi:type="dcterms:W3CDTF">2025-03-30T08:53:31Z</dcterms:created>
  <dcterms:modified xsi:type="dcterms:W3CDTF">2026-04-18T10:50:25Z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0x01010060C4E9246EAD664A9A522726E403CA17</vt:lpwstr>
  </property>
</Properties>
</file>