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p:scale>
          <a:sx n="66" d="100"/>
          <a:sy n="66" d="100"/>
        </p:scale>
        <p:origin x="-1008" y="-33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2CD0FD-6699-411B-A2F7-C7A66E8E05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F1199393-5A08-4BF4-AEE3-CDDDA2B5EA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D8EEA0BC-82B8-438F-B6DC-1C6C734747CC}"/>
              </a:ext>
            </a:extLst>
          </p:cNvPr>
          <p:cNvSpPr>
            <a:spLocks noGrp="1"/>
          </p:cNvSpPr>
          <p:nvPr>
            <p:ph type="dt" sz="half" idx="10"/>
          </p:nvPr>
        </p:nvSpPr>
        <p:spPr/>
        <p:txBody>
          <a:bodyPr/>
          <a:lstStyle/>
          <a:p>
            <a:fld id="{0821AFBF-0962-4A1C-BD1F-7D7A16C2B058}" type="datetimeFigureOut">
              <a:rPr lang="en-GB" smtClean="0"/>
              <a:t>15/03/2018</a:t>
            </a:fld>
            <a:endParaRPr lang="en-GB"/>
          </a:p>
        </p:txBody>
      </p:sp>
      <p:sp>
        <p:nvSpPr>
          <p:cNvPr id="5" name="Footer Placeholder 4">
            <a:extLst>
              <a:ext uri="{FF2B5EF4-FFF2-40B4-BE49-F238E27FC236}">
                <a16:creationId xmlns:a16="http://schemas.microsoft.com/office/drawing/2014/main" xmlns="" id="{729DC8DF-8FA8-4C38-BD3D-8B3E84AA1F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19E7C41-89B2-439A-AF66-0B48A572C75C}"/>
              </a:ext>
            </a:extLst>
          </p:cNvPr>
          <p:cNvSpPr>
            <a:spLocks noGrp="1"/>
          </p:cNvSpPr>
          <p:nvPr>
            <p:ph type="sldNum" sz="quarter" idx="12"/>
          </p:nvPr>
        </p:nvSpPr>
        <p:spPr/>
        <p:txBody>
          <a:bodyPr/>
          <a:lstStyle/>
          <a:p>
            <a:fld id="{B725B346-32C5-4555-8EB1-10045A8D54E6}" type="slidenum">
              <a:rPr lang="en-GB" smtClean="0"/>
              <a:t>‹#›</a:t>
            </a:fld>
            <a:endParaRPr lang="en-GB"/>
          </a:p>
        </p:txBody>
      </p:sp>
    </p:spTree>
    <p:extLst>
      <p:ext uri="{BB962C8B-B14F-4D97-AF65-F5344CB8AC3E}">
        <p14:creationId xmlns:p14="http://schemas.microsoft.com/office/powerpoint/2010/main" val="2113088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0FD098F-3458-4EB3-BEE6-4CF078A830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64E355EE-4442-4D31-821B-7F85896FFF7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22EA3159-542F-4B7F-9FC2-E596F5F0D5B4}"/>
              </a:ext>
            </a:extLst>
          </p:cNvPr>
          <p:cNvSpPr>
            <a:spLocks noGrp="1"/>
          </p:cNvSpPr>
          <p:nvPr>
            <p:ph type="dt" sz="half" idx="10"/>
          </p:nvPr>
        </p:nvSpPr>
        <p:spPr/>
        <p:txBody>
          <a:bodyPr/>
          <a:lstStyle/>
          <a:p>
            <a:fld id="{0821AFBF-0962-4A1C-BD1F-7D7A16C2B058}" type="datetimeFigureOut">
              <a:rPr lang="en-GB" smtClean="0"/>
              <a:t>15/03/2018</a:t>
            </a:fld>
            <a:endParaRPr lang="en-GB"/>
          </a:p>
        </p:txBody>
      </p:sp>
      <p:sp>
        <p:nvSpPr>
          <p:cNvPr id="5" name="Footer Placeholder 4">
            <a:extLst>
              <a:ext uri="{FF2B5EF4-FFF2-40B4-BE49-F238E27FC236}">
                <a16:creationId xmlns:a16="http://schemas.microsoft.com/office/drawing/2014/main" xmlns="" id="{1B654481-59E4-45D1-BD26-919D5F646F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F2C1B1A4-2B41-4C12-8ED2-E8F0C6F46B15}"/>
              </a:ext>
            </a:extLst>
          </p:cNvPr>
          <p:cNvSpPr>
            <a:spLocks noGrp="1"/>
          </p:cNvSpPr>
          <p:nvPr>
            <p:ph type="sldNum" sz="quarter" idx="12"/>
          </p:nvPr>
        </p:nvSpPr>
        <p:spPr/>
        <p:txBody>
          <a:bodyPr/>
          <a:lstStyle/>
          <a:p>
            <a:fld id="{B725B346-32C5-4555-8EB1-10045A8D54E6}" type="slidenum">
              <a:rPr lang="en-GB" smtClean="0"/>
              <a:t>‹#›</a:t>
            </a:fld>
            <a:endParaRPr lang="en-GB"/>
          </a:p>
        </p:txBody>
      </p:sp>
    </p:spTree>
    <p:extLst>
      <p:ext uri="{BB962C8B-B14F-4D97-AF65-F5344CB8AC3E}">
        <p14:creationId xmlns:p14="http://schemas.microsoft.com/office/powerpoint/2010/main" val="3618124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C45353-22FC-4833-BCF2-0892038EA1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3A4A6F8A-15CE-40C0-BBD2-43990CA3E4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83A5112A-8ED0-44B5-A8BB-080D5387DA11}"/>
              </a:ext>
            </a:extLst>
          </p:cNvPr>
          <p:cNvSpPr>
            <a:spLocks noGrp="1"/>
          </p:cNvSpPr>
          <p:nvPr>
            <p:ph type="dt" sz="half" idx="10"/>
          </p:nvPr>
        </p:nvSpPr>
        <p:spPr/>
        <p:txBody>
          <a:bodyPr/>
          <a:lstStyle/>
          <a:p>
            <a:fld id="{0821AFBF-0962-4A1C-BD1F-7D7A16C2B058}" type="datetimeFigureOut">
              <a:rPr lang="en-GB" smtClean="0"/>
              <a:t>15/03/2018</a:t>
            </a:fld>
            <a:endParaRPr lang="en-GB"/>
          </a:p>
        </p:txBody>
      </p:sp>
      <p:sp>
        <p:nvSpPr>
          <p:cNvPr id="5" name="Footer Placeholder 4">
            <a:extLst>
              <a:ext uri="{FF2B5EF4-FFF2-40B4-BE49-F238E27FC236}">
                <a16:creationId xmlns:a16="http://schemas.microsoft.com/office/drawing/2014/main" xmlns="" id="{905AD124-2AE2-40DF-87FA-D073C52755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5B7123A-703F-4E56-B283-213245D402C6}"/>
              </a:ext>
            </a:extLst>
          </p:cNvPr>
          <p:cNvSpPr>
            <a:spLocks noGrp="1"/>
          </p:cNvSpPr>
          <p:nvPr>
            <p:ph type="sldNum" sz="quarter" idx="12"/>
          </p:nvPr>
        </p:nvSpPr>
        <p:spPr/>
        <p:txBody>
          <a:bodyPr/>
          <a:lstStyle/>
          <a:p>
            <a:fld id="{B725B346-32C5-4555-8EB1-10045A8D54E6}" type="slidenum">
              <a:rPr lang="en-GB" smtClean="0"/>
              <a:t>‹#›</a:t>
            </a:fld>
            <a:endParaRPr lang="en-GB"/>
          </a:p>
        </p:txBody>
      </p:sp>
    </p:spTree>
    <p:extLst>
      <p:ext uri="{BB962C8B-B14F-4D97-AF65-F5344CB8AC3E}">
        <p14:creationId xmlns:p14="http://schemas.microsoft.com/office/powerpoint/2010/main" val="3198564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7570483-0C2D-4CA7-A33B-89395EFEAF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F1709609-3CC0-425A-A379-8D128F81170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E314E9E0-327B-4D06-9B00-CF9AE642C38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C883786B-92F6-4BBB-92F7-4D50CE3F2D22}"/>
              </a:ext>
            </a:extLst>
          </p:cNvPr>
          <p:cNvSpPr>
            <a:spLocks noGrp="1"/>
          </p:cNvSpPr>
          <p:nvPr>
            <p:ph type="dt" sz="half" idx="10"/>
          </p:nvPr>
        </p:nvSpPr>
        <p:spPr/>
        <p:txBody>
          <a:bodyPr/>
          <a:lstStyle/>
          <a:p>
            <a:fld id="{0821AFBF-0962-4A1C-BD1F-7D7A16C2B058}" type="datetimeFigureOut">
              <a:rPr lang="en-GB" smtClean="0"/>
              <a:t>15/03/2018</a:t>
            </a:fld>
            <a:endParaRPr lang="en-GB"/>
          </a:p>
        </p:txBody>
      </p:sp>
      <p:sp>
        <p:nvSpPr>
          <p:cNvPr id="6" name="Footer Placeholder 5">
            <a:extLst>
              <a:ext uri="{FF2B5EF4-FFF2-40B4-BE49-F238E27FC236}">
                <a16:creationId xmlns:a16="http://schemas.microsoft.com/office/drawing/2014/main" xmlns="" id="{8427D5C8-6DEF-428E-8881-CD6CDA19AF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B34B2AE5-C528-4CA7-A1A7-6D10D9B0BEFE}"/>
              </a:ext>
            </a:extLst>
          </p:cNvPr>
          <p:cNvSpPr>
            <a:spLocks noGrp="1"/>
          </p:cNvSpPr>
          <p:nvPr>
            <p:ph type="sldNum" sz="quarter" idx="12"/>
          </p:nvPr>
        </p:nvSpPr>
        <p:spPr/>
        <p:txBody>
          <a:bodyPr/>
          <a:lstStyle/>
          <a:p>
            <a:fld id="{B725B346-32C5-4555-8EB1-10045A8D54E6}" type="slidenum">
              <a:rPr lang="en-GB" smtClean="0"/>
              <a:t>‹#›</a:t>
            </a:fld>
            <a:endParaRPr lang="en-GB"/>
          </a:p>
        </p:txBody>
      </p:sp>
    </p:spTree>
    <p:extLst>
      <p:ext uri="{BB962C8B-B14F-4D97-AF65-F5344CB8AC3E}">
        <p14:creationId xmlns:p14="http://schemas.microsoft.com/office/powerpoint/2010/main" val="1678692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6A9FEE-E5F9-483D-BACB-E9269ED5F7E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97725207-4D8C-4108-A67C-AE831FBA7A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A54212FB-8FC4-47B7-B996-6B2B8859B2B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912D0874-97A8-455E-8E75-CCA622D1FF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DEC5B3CC-ACEE-4F5A-AF75-16C6E9D3D92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631FCC02-30E1-4180-9D39-23B9BA0BC149}"/>
              </a:ext>
            </a:extLst>
          </p:cNvPr>
          <p:cNvSpPr>
            <a:spLocks noGrp="1"/>
          </p:cNvSpPr>
          <p:nvPr>
            <p:ph type="dt" sz="half" idx="10"/>
          </p:nvPr>
        </p:nvSpPr>
        <p:spPr/>
        <p:txBody>
          <a:bodyPr/>
          <a:lstStyle/>
          <a:p>
            <a:fld id="{0821AFBF-0962-4A1C-BD1F-7D7A16C2B058}" type="datetimeFigureOut">
              <a:rPr lang="en-GB" smtClean="0"/>
              <a:t>15/03/2018</a:t>
            </a:fld>
            <a:endParaRPr lang="en-GB"/>
          </a:p>
        </p:txBody>
      </p:sp>
      <p:sp>
        <p:nvSpPr>
          <p:cNvPr id="8" name="Footer Placeholder 7">
            <a:extLst>
              <a:ext uri="{FF2B5EF4-FFF2-40B4-BE49-F238E27FC236}">
                <a16:creationId xmlns:a16="http://schemas.microsoft.com/office/drawing/2014/main" xmlns="" id="{E2B8C847-01D2-401E-B604-93F8146C55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126C74B8-3B80-401D-A0E3-0DBFE6DFD9E4}"/>
              </a:ext>
            </a:extLst>
          </p:cNvPr>
          <p:cNvSpPr>
            <a:spLocks noGrp="1"/>
          </p:cNvSpPr>
          <p:nvPr>
            <p:ph type="sldNum" sz="quarter" idx="12"/>
          </p:nvPr>
        </p:nvSpPr>
        <p:spPr/>
        <p:txBody>
          <a:bodyPr/>
          <a:lstStyle/>
          <a:p>
            <a:fld id="{B725B346-32C5-4555-8EB1-10045A8D54E6}" type="slidenum">
              <a:rPr lang="en-GB" smtClean="0"/>
              <a:t>‹#›</a:t>
            </a:fld>
            <a:endParaRPr lang="en-GB"/>
          </a:p>
        </p:txBody>
      </p:sp>
    </p:spTree>
    <p:extLst>
      <p:ext uri="{BB962C8B-B14F-4D97-AF65-F5344CB8AC3E}">
        <p14:creationId xmlns:p14="http://schemas.microsoft.com/office/powerpoint/2010/main" val="1647114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4975CD-9323-4F92-A59D-845E7443E5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0E236554-0305-485D-9BF9-7600A22EB224}"/>
              </a:ext>
            </a:extLst>
          </p:cNvPr>
          <p:cNvSpPr>
            <a:spLocks noGrp="1"/>
          </p:cNvSpPr>
          <p:nvPr>
            <p:ph type="dt" sz="half" idx="10"/>
          </p:nvPr>
        </p:nvSpPr>
        <p:spPr/>
        <p:txBody>
          <a:bodyPr/>
          <a:lstStyle/>
          <a:p>
            <a:fld id="{0821AFBF-0962-4A1C-BD1F-7D7A16C2B058}" type="datetimeFigureOut">
              <a:rPr lang="en-GB" smtClean="0"/>
              <a:t>15/03/2018</a:t>
            </a:fld>
            <a:endParaRPr lang="en-GB"/>
          </a:p>
        </p:txBody>
      </p:sp>
      <p:sp>
        <p:nvSpPr>
          <p:cNvPr id="4" name="Footer Placeholder 3">
            <a:extLst>
              <a:ext uri="{FF2B5EF4-FFF2-40B4-BE49-F238E27FC236}">
                <a16:creationId xmlns:a16="http://schemas.microsoft.com/office/drawing/2014/main" xmlns="" id="{ED0D97CD-9CC6-4820-BA39-69CA3B8A4D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7AFE7961-762D-4B4B-9A45-7509B43686E2}"/>
              </a:ext>
            </a:extLst>
          </p:cNvPr>
          <p:cNvSpPr>
            <a:spLocks noGrp="1"/>
          </p:cNvSpPr>
          <p:nvPr>
            <p:ph type="sldNum" sz="quarter" idx="12"/>
          </p:nvPr>
        </p:nvSpPr>
        <p:spPr/>
        <p:txBody>
          <a:bodyPr/>
          <a:lstStyle/>
          <a:p>
            <a:fld id="{B725B346-32C5-4555-8EB1-10045A8D54E6}" type="slidenum">
              <a:rPr lang="en-GB" smtClean="0"/>
              <a:t>‹#›</a:t>
            </a:fld>
            <a:endParaRPr lang="en-GB"/>
          </a:p>
        </p:txBody>
      </p:sp>
    </p:spTree>
    <p:extLst>
      <p:ext uri="{BB962C8B-B14F-4D97-AF65-F5344CB8AC3E}">
        <p14:creationId xmlns:p14="http://schemas.microsoft.com/office/powerpoint/2010/main" val="4117332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8E97E621-DCDA-4DEC-A7F9-C931FACCF912}"/>
              </a:ext>
            </a:extLst>
          </p:cNvPr>
          <p:cNvSpPr>
            <a:spLocks noGrp="1"/>
          </p:cNvSpPr>
          <p:nvPr>
            <p:ph type="dt" sz="half" idx="10"/>
          </p:nvPr>
        </p:nvSpPr>
        <p:spPr/>
        <p:txBody>
          <a:bodyPr/>
          <a:lstStyle/>
          <a:p>
            <a:fld id="{0821AFBF-0962-4A1C-BD1F-7D7A16C2B058}" type="datetimeFigureOut">
              <a:rPr lang="en-GB" smtClean="0"/>
              <a:t>15/03/2018</a:t>
            </a:fld>
            <a:endParaRPr lang="en-GB"/>
          </a:p>
        </p:txBody>
      </p:sp>
      <p:sp>
        <p:nvSpPr>
          <p:cNvPr id="3" name="Footer Placeholder 2">
            <a:extLst>
              <a:ext uri="{FF2B5EF4-FFF2-40B4-BE49-F238E27FC236}">
                <a16:creationId xmlns:a16="http://schemas.microsoft.com/office/drawing/2014/main" xmlns="" id="{3F749C9A-7B7C-430F-8E0A-A33698E95F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B5948BE6-218B-4E87-9AC5-B6CE0380DB67}"/>
              </a:ext>
            </a:extLst>
          </p:cNvPr>
          <p:cNvSpPr>
            <a:spLocks noGrp="1"/>
          </p:cNvSpPr>
          <p:nvPr>
            <p:ph type="sldNum" sz="quarter" idx="12"/>
          </p:nvPr>
        </p:nvSpPr>
        <p:spPr/>
        <p:txBody>
          <a:bodyPr/>
          <a:lstStyle/>
          <a:p>
            <a:fld id="{B725B346-32C5-4555-8EB1-10045A8D54E6}" type="slidenum">
              <a:rPr lang="en-GB" smtClean="0"/>
              <a:t>‹#›</a:t>
            </a:fld>
            <a:endParaRPr lang="en-GB"/>
          </a:p>
        </p:txBody>
      </p:sp>
    </p:spTree>
    <p:extLst>
      <p:ext uri="{BB962C8B-B14F-4D97-AF65-F5344CB8AC3E}">
        <p14:creationId xmlns:p14="http://schemas.microsoft.com/office/powerpoint/2010/main" val="606660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09F1448-EF62-408A-AF05-B3075EF93D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8B4FD497-0D76-474E-B9F7-41CD84F4FF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99DFAD39-2104-49C2-9AE9-7B3BE9E25A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B39EE687-226B-4556-BC4F-46931C1AB440}"/>
              </a:ext>
            </a:extLst>
          </p:cNvPr>
          <p:cNvSpPr>
            <a:spLocks noGrp="1"/>
          </p:cNvSpPr>
          <p:nvPr>
            <p:ph type="dt" sz="half" idx="10"/>
          </p:nvPr>
        </p:nvSpPr>
        <p:spPr/>
        <p:txBody>
          <a:bodyPr/>
          <a:lstStyle/>
          <a:p>
            <a:fld id="{0821AFBF-0962-4A1C-BD1F-7D7A16C2B058}" type="datetimeFigureOut">
              <a:rPr lang="en-GB" smtClean="0"/>
              <a:t>15/03/2018</a:t>
            </a:fld>
            <a:endParaRPr lang="en-GB"/>
          </a:p>
        </p:txBody>
      </p:sp>
      <p:sp>
        <p:nvSpPr>
          <p:cNvPr id="6" name="Footer Placeholder 5">
            <a:extLst>
              <a:ext uri="{FF2B5EF4-FFF2-40B4-BE49-F238E27FC236}">
                <a16:creationId xmlns:a16="http://schemas.microsoft.com/office/drawing/2014/main" xmlns="" id="{18D22CDA-A73F-4BB0-B9AC-A6AB9F23E2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3F71BA19-6CEB-4D78-B564-EC25E9F05103}"/>
              </a:ext>
            </a:extLst>
          </p:cNvPr>
          <p:cNvSpPr>
            <a:spLocks noGrp="1"/>
          </p:cNvSpPr>
          <p:nvPr>
            <p:ph type="sldNum" sz="quarter" idx="12"/>
          </p:nvPr>
        </p:nvSpPr>
        <p:spPr/>
        <p:txBody>
          <a:bodyPr/>
          <a:lstStyle/>
          <a:p>
            <a:fld id="{B725B346-32C5-4555-8EB1-10045A8D54E6}" type="slidenum">
              <a:rPr lang="en-GB" smtClean="0"/>
              <a:t>‹#›</a:t>
            </a:fld>
            <a:endParaRPr lang="en-GB"/>
          </a:p>
        </p:txBody>
      </p:sp>
    </p:spTree>
    <p:extLst>
      <p:ext uri="{BB962C8B-B14F-4D97-AF65-F5344CB8AC3E}">
        <p14:creationId xmlns:p14="http://schemas.microsoft.com/office/powerpoint/2010/main" val="124615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081E04-31DE-453A-9912-5D3D673130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C934130D-E5DE-4B12-80FA-583B56714F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C69EC901-0228-45B6-83BC-FD12490366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DD7BDE43-D285-4221-B315-2CBF9CDCCFA6}"/>
              </a:ext>
            </a:extLst>
          </p:cNvPr>
          <p:cNvSpPr>
            <a:spLocks noGrp="1"/>
          </p:cNvSpPr>
          <p:nvPr>
            <p:ph type="dt" sz="half" idx="10"/>
          </p:nvPr>
        </p:nvSpPr>
        <p:spPr/>
        <p:txBody>
          <a:bodyPr/>
          <a:lstStyle/>
          <a:p>
            <a:fld id="{0821AFBF-0962-4A1C-BD1F-7D7A16C2B058}" type="datetimeFigureOut">
              <a:rPr lang="en-GB" smtClean="0"/>
              <a:t>15/03/2018</a:t>
            </a:fld>
            <a:endParaRPr lang="en-GB"/>
          </a:p>
        </p:txBody>
      </p:sp>
      <p:sp>
        <p:nvSpPr>
          <p:cNvPr id="6" name="Footer Placeholder 5">
            <a:extLst>
              <a:ext uri="{FF2B5EF4-FFF2-40B4-BE49-F238E27FC236}">
                <a16:creationId xmlns:a16="http://schemas.microsoft.com/office/drawing/2014/main" xmlns="" id="{AFA68688-DA74-4D5D-8FA4-7147559DB5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6D1392D0-4E5F-460F-8676-86FE1B35254C}"/>
              </a:ext>
            </a:extLst>
          </p:cNvPr>
          <p:cNvSpPr>
            <a:spLocks noGrp="1"/>
          </p:cNvSpPr>
          <p:nvPr>
            <p:ph type="sldNum" sz="quarter" idx="12"/>
          </p:nvPr>
        </p:nvSpPr>
        <p:spPr/>
        <p:txBody>
          <a:bodyPr/>
          <a:lstStyle/>
          <a:p>
            <a:fld id="{B725B346-32C5-4555-8EB1-10045A8D54E6}" type="slidenum">
              <a:rPr lang="en-GB" smtClean="0"/>
              <a:t>‹#›</a:t>
            </a:fld>
            <a:endParaRPr lang="en-GB"/>
          </a:p>
        </p:txBody>
      </p:sp>
    </p:spTree>
    <p:extLst>
      <p:ext uri="{BB962C8B-B14F-4D97-AF65-F5344CB8AC3E}">
        <p14:creationId xmlns:p14="http://schemas.microsoft.com/office/powerpoint/2010/main" val="107774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19F9D3-A1A8-467D-9DA6-928AE95986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EDCB5C67-4151-4877-8F2A-97D27A98A6F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90C3B7F-D958-414E-A0AA-187C39941B86}"/>
              </a:ext>
            </a:extLst>
          </p:cNvPr>
          <p:cNvSpPr>
            <a:spLocks noGrp="1"/>
          </p:cNvSpPr>
          <p:nvPr>
            <p:ph type="dt" sz="half" idx="10"/>
          </p:nvPr>
        </p:nvSpPr>
        <p:spPr/>
        <p:txBody>
          <a:bodyPr/>
          <a:lstStyle/>
          <a:p>
            <a:fld id="{0821AFBF-0962-4A1C-BD1F-7D7A16C2B058}" type="datetimeFigureOut">
              <a:rPr lang="en-GB" smtClean="0"/>
              <a:t>15/03/2018</a:t>
            </a:fld>
            <a:endParaRPr lang="en-GB"/>
          </a:p>
        </p:txBody>
      </p:sp>
      <p:sp>
        <p:nvSpPr>
          <p:cNvPr id="5" name="Footer Placeholder 4">
            <a:extLst>
              <a:ext uri="{FF2B5EF4-FFF2-40B4-BE49-F238E27FC236}">
                <a16:creationId xmlns:a16="http://schemas.microsoft.com/office/drawing/2014/main" xmlns="" id="{33AD0DBE-26F1-4860-A3A9-35D856FFC4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1A8CB359-4E0D-4E67-9F0D-5D085727ED35}"/>
              </a:ext>
            </a:extLst>
          </p:cNvPr>
          <p:cNvSpPr>
            <a:spLocks noGrp="1"/>
          </p:cNvSpPr>
          <p:nvPr>
            <p:ph type="sldNum" sz="quarter" idx="12"/>
          </p:nvPr>
        </p:nvSpPr>
        <p:spPr/>
        <p:txBody>
          <a:bodyPr/>
          <a:lstStyle/>
          <a:p>
            <a:fld id="{B725B346-32C5-4555-8EB1-10045A8D54E6}" type="slidenum">
              <a:rPr lang="en-GB" smtClean="0"/>
              <a:t>‹#›</a:t>
            </a:fld>
            <a:endParaRPr lang="en-GB"/>
          </a:p>
        </p:txBody>
      </p:sp>
    </p:spTree>
    <p:extLst>
      <p:ext uri="{BB962C8B-B14F-4D97-AF65-F5344CB8AC3E}">
        <p14:creationId xmlns:p14="http://schemas.microsoft.com/office/powerpoint/2010/main" val="1133928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39B48BF7-8F6E-4598-9455-825BCA56F9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B46575A6-6B28-4DCC-A31F-F8B0E41BF20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02A6586-0486-4C05-AF4F-1FAE277075E8}"/>
              </a:ext>
            </a:extLst>
          </p:cNvPr>
          <p:cNvSpPr>
            <a:spLocks noGrp="1"/>
          </p:cNvSpPr>
          <p:nvPr>
            <p:ph type="dt" sz="half" idx="10"/>
          </p:nvPr>
        </p:nvSpPr>
        <p:spPr/>
        <p:txBody>
          <a:bodyPr/>
          <a:lstStyle/>
          <a:p>
            <a:fld id="{0821AFBF-0962-4A1C-BD1F-7D7A16C2B058}" type="datetimeFigureOut">
              <a:rPr lang="en-GB" smtClean="0"/>
              <a:t>15/03/2018</a:t>
            </a:fld>
            <a:endParaRPr lang="en-GB"/>
          </a:p>
        </p:txBody>
      </p:sp>
      <p:sp>
        <p:nvSpPr>
          <p:cNvPr id="5" name="Footer Placeholder 4">
            <a:extLst>
              <a:ext uri="{FF2B5EF4-FFF2-40B4-BE49-F238E27FC236}">
                <a16:creationId xmlns:a16="http://schemas.microsoft.com/office/drawing/2014/main" xmlns="" id="{9DCE059B-F217-4F88-843B-E460E496C2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701827D-9D53-47AE-8581-B1FE9BF19B4B}"/>
              </a:ext>
            </a:extLst>
          </p:cNvPr>
          <p:cNvSpPr>
            <a:spLocks noGrp="1"/>
          </p:cNvSpPr>
          <p:nvPr>
            <p:ph type="sldNum" sz="quarter" idx="12"/>
          </p:nvPr>
        </p:nvSpPr>
        <p:spPr/>
        <p:txBody>
          <a:bodyPr/>
          <a:lstStyle/>
          <a:p>
            <a:fld id="{B725B346-32C5-4555-8EB1-10045A8D54E6}" type="slidenum">
              <a:rPr lang="en-GB" smtClean="0"/>
              <a:t>‹#›</a:t>
            </a:fld>
            <a:endParaRPr lang="en-GB"/>
          </a:p>
        </p:txBody>
      </p:sp>
    </p:spTree>
    <p:extLst>
      <p:ext uri="{BB962C8B-B14F-4D97-AF65-F5344CB8AC3E}">
        <p14:creationId xmlns:p14="http://schemas.microsoft.com/office/powerpoint/2010/main" val="4146176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2698F71D-7796-40CD-AC9C-213984EAA8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F8AFAE72-CBBB-4BB3-A9DD-9EDC3249FF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F6F79577-BDBD-41F4-830A-666C1CE9F2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21AFBF-0962-4A1C-BD1F-7D7A16C2B058}" type="datetimeFigureOut">
              <a:rPr lang="en-GB" smtClean="0"/>
              <a:t>15/03/2018</a:t>
            </a:fld>
            <a:endParaRPr lang="en-GB"/>
          </a:p>
        </p:txBody>
      </p:sp>
      <p:sp>
        <p:nvSpPr>
          <p:cNvPr id="5" name="Footer Placeholder 4">
            <a:extLst>
              <a:ext uri="{FF2B5EF4-FFF2-40B4-BE49-F238E27FC236}">
                <a16:creationId xmlns:a16="http://schemas.microsoft.com/office/drawing/2014/main" xmlns="" id="{03B79E31-357A-48D5-B23A-BA077CAC18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1D94FF7B-DB60-48B5-A820-75AEC7FF2D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25B346-32C5-4555-8EB1-10045A8D54E6}" type="slidenum">
              <a:rPr lang="en-GB" smtClean="0"/>
              <a:t>‹#›</a:t>
            </a:fld>
            <a:endParaRPr lang="en-GB"/>
          </a:p>
        </p:txBody>
      </p:sp>
    </p:spTree>
    <p:extLst>
      <p:ext uri="{BB962C8B-B14F-4D97-AF65-F5344CB8AC3E}">
        <p14:creationId xmlns:p14="http://schemas.microsoft.com/office/powerpoint/2010/main" val="8349555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hyperlink" Target="https://staff.washington.edu/jon/z-lectures/structure.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531094-D2EE-4413-ACB4-EABD15944553}"/>
              </a:ext>
            </a:extLst>
          </p:cNvPr>
          <p:cNvSpPr>
            <a:spLocks noGrp="1"/>
          </p:cNvSpPr>
          <p:nvPr>
            <p:ph type="ctrTitle"/>
          </p:nvPr>
        </p:nvSpPr>
        <p:spPr/>
        <p:txBody>
          <a:bodyPr>
            <a:normAutofit/>
          </a:bodyPr>
          <a:lstStyle/>
          <a:p>
            <a:r>
              <a:rPr lang="en-GB" dirty="0"/>
              <a:t>Z specification</a:t>
            </a:r>
            <a:br>
              <a:rPr lang="en-GB" dirty="0"/>
            </a:br>
            <a:endParaRPr lang="en-GB" dirty="0"/>
          </a:p>
        </p:txBody>
      </p:sp>
      <p:sp>
        <p:nvSpPr>
          <p:cNvPr id="3" name="Subtitle 2">
            <a:extLst>
              <a:ext uri="{FF2B5EF4-FFF2-40B4-BE49-F238E27FC236}">
                <a16:creationId xmlns:a16="http://schemas.microsoft.com/office/drawing/2014/main" xmlns="" id="{7FE1CE50-C3E3-4899-99EC-54CB918DB29A}"/>
              </a:ext>
            </a:extLst>
          </p:cNvPr>
          <p:cNvSpPr>
            <a:spLocks noGrp="1"/>
          </p:cNvSpPr>
          <p:nvPr>
            <p:ph type="subTitle" idx="1"/>
          </p:nvPr>
        </p:nvSpPr>
        <p:spPr/>
        <p:txBody>
          <a:bodyPr/>
          <a:lstStyle/>
          <a:p>
            <a:r>
              <a:rPr lang="en-GB" dirty="0"/>
              <a:t>Formal Methods</a:t>
            </a:r>
          </a:p>
        </p:txBody>
      </p:sp>
    </p:spTree>
    <p:extLst>
      <p:ext uri="{BB962C8B-B14F-4D97-AF65-F5344CB8AC3E}">
        <p14:creationId xmlns:p14="http://schemas.microsoft.com/office/powerpoint/2010/main" val="23075963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701510-48F1-4A0F-931D-7A3AC7F3BB40}"/>
              </a:ext>
            </a:extLst>
          </p:cNvPr>
          <p:cNvSpPr>
            <a:spLocks noGrp="1"/>
          </p:cNvSpPr>
          <p:nvPr>
            <p:ph type="title"/>
          </p:nvPr>
        </p:nvSpPr>
        <p:spPr/>
        <p:txBody>
          <a:bodyPr/>
          <a:lstStyle/>
          <a:p>
            <a:pPr algn="ctr"/>
            <a:r>
              <a:rPr lang="en-GB" dirty="0"/>
              <a:t>Overview of using Z to define a software specification document</a:t>
            </a:r>
          </a:p>
        </p:txBody>
      </p:sp>
      <p:sp>
        <p:nvSpPr>
          <p:cNvPr id="3" name="Content Placeholder 2">
            <a:extLst>
              <a:ext uri="{FF2B5EF4-FFF2-40B4-BE49-F238E27FC236}">
                <a16:creationId xmlns:a16="http://schemas.microsoft.com/office/drawing/2014/main" xmlns="" id="{7E07C1AE-A5B5-44C2-A10D-3E539406F7BD}"/>
              </a:ext>
            </a:extLst>
          </p:cNvPr>
          <p:cNvSpPr>
            <a:spLocks noGrp="1"/>
          </p:cNvSpPr>
          <p:nvPr>
            <p:ph idx="1"/>
          </p:nvPr>
        </p:nvSpPr>
        <p:spPr/>
        <p:txBody>
          <a:bodyPr>
            <a:normAutofit fontScale="92500" lnSpcReduction="20000"/>
          </a:bodyPr>
          <a:lstStyle/>
          <a:p>
            <a:pPr marL="0" indent="0">
              <a:buNone/>
            </a:pPr>
            <a:r>
              <a:rPr lang="en-GB" dirty="0"/>
              <a:t>Recall that a Z specification interleaves natural language descriptions of the system with formal statements written in Z notation which are contained in modules called schema. A Z specification begins with a written introduction.</a:t>
            </a:r>
          </a:p>
          <a:p>
            <a:pPr marL="514350" indent="-514350">
              <a:buFont typeface="+mj-lt"/>
              <a:buAutoNum type="arabicPeriod"/>
            </a:pPr>
            <a:r>
              <a:rPr lang="en-GB" dirty="0"/>
              <a:t>Then we define variables that give the system its </a:t>
            </a:r>
            <a:r>
              <a:rPr lang="en-GB" b="1" i="1" u="sng" dirty="0"/>
              <a:t>state </a:t>
            </a:r>
            <a:r>
              <a:rPr lang="en-GB" dirty="0"/>
              <a:t>and any </a:t>
            </a:r>
            <a:r>
              <a:rPr lang="en-GB" b="1" i="1" u="sng" dirty="0"/>
              <a:t>invariant</a:t>
            </a:r>
            <a:r>
              <a:rPr lang="en-GB" dirty="0"/>
              <a:t> properties relating to those variables.</a:t>
            </a:r>
          </a:p>
          <a:p>
            <a:pPr marL="514350" indent="-514350">
              <a:buFont typeface="+mj-lt"/>
              <a:buAutoNum type="arabicPeriod"/>
            </a:pPr>
            <a:r>
              <a:rPr lang="en-GB" dirty="0"/>
              <a:t>We then define an operation to initialize these variables which has the effect of defining the </a:t>
            </a:r>
            <a:r>
              <a:rPr lang="en-GB" b="1" i="1" u="sng" dirty="0"/>
              <a:t>initial state </a:t>
            </a:r>
            <a:r>
              <a:rPr lang="en-GB" dirty="0"/>
              <a:t>of the system.</a:t>
            </a:r>
          </a:p>
          <a:p>
            <a:pPr marL="514350" indent="-514350">
              <a:buFont typeface="+mj-lt"/>
              <a:buAutoNum type="arabicPeriod"/>
            </a:pPr>
            <a:r>
              <a:rPr lang="en-GB" dirty="0"/>
              <a:t>We then define </a:t>
            </a:r>
            <a:r>
              <a:rPr lang="en-GB" b="1" i="1" u="sng" dirty="0"/>
              <a:t>operations</a:t>
            </a:r>
            <a:r>
              <a:rPr lang="en-GB" dirty="0"/>
              <a:t> that </a:t>
            </a:r>
            <a:r>
              <a:rPr lang="en-GB" b="1" i="1" u="sng" dirty="0"/>
              <a:t>change</a:t>
            </a:r>
            <a:r>
              <a:rPr lang="en-GB" dirty="0"/>
              <a:t> the state of the system whilst keeping the invariant properties of the system unchanged.  Finding invariants is an important part of the formal specification.</a:t>
            </a:r>
          </a:p>
          <a:p>
            <a:pPr marL="514350" indent="-514350">
              <a:buFont typeface="+mj-lt"/>
              <a:buAutoNum type="arabicPeriod"/>
            </a:pPr>
            <a:r>
              <a:rPr lang="en-GB" dirty="0"/>
              <a:t>We might also define </a:t>
            </a:r>
            <a:r>
              <a:rPr lang="en-GB" b="1" i="1" u="sng" dirty="0"/>
              <a:t>enquiries</a:t>
            </a:r>
            <a:r>
              <a:rPr lang="en-GB" dirty="0"/>
              <a:t> that report back information concerning the system.</a:t>
            </a:r>
          </a:p>
          <a:p>
            <a:pPr marL="0" indent="0">
              <a:buNone/>
            </a:pPr>
            <a:endParaRPr lang="en-GB" dirty="0"/>
          </a:p>
        </p:txBody>
      </p:sp>
    </p:spTree>
    <p:extLst>
      <p:ext uri="{BB962C8B-B14F-4D97-AF65-F5344CB8AC3E}">
        <p14:creationId xmlns:p14="http://schemas.microsoft.com/office/powerpoint/2010/main" val="10746802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0E3FDD87-A938-4BBD-9A29-EBDADB33CE4F}"/>
              </a:ext>
            </a:extLst>
          </p:cNvPr>
          <p:cNvSpPr>
            <a:spLocks noGrp="1"/>
          </p:cNvSpPr>
          <p:nvPr>
            <p:ph idx="1"/>
          </p:nvPr>
        </p:nvSpPr>
        <p:spPr>
          <a:xfrm>
            <a:off x="676106" y="1012824"/>
            <a:ext cx="10515600" cy="4893227"/>
          </a:xfrm>
        </p:spPr>
        <p:txBody>
          <a:bodyPr/>
          <a:lstStyle/>
          <a:p>
            <a:pPr marL="0" indent="0">
              <a:buNone/>
            </a:pPr>
            <a:r>
              <a:rPr lang="en-GB" sz="4000" b="1" dirty="0"/>
              <a:t>Schema overview</a:t>
            </a:r>
          </a:p>
          <a:p>
            <a:r>
              <a:rPr lang="en-GB" dirty="0"/>
              <a:t>A schema is a graphical format that is useful in mathematically defining some aspect of the system: its state, invariants, initialisation, operations and enquiries.</a:t>
            </a:r>
          </a:p>
          <a:p>
            <a:r>
              <a:rPr lang="en-GB" dirty="0"/>
              <a:t>Here’s an example</a:t>
            </a:r>
          </a:p>
          <a:p>
            <a:endParaRPr lang="en-GB" dirty="0"/>
          </a:p>
        </p:txBody>
      </p:sp>
      <p:pic>
        <p:nvPicPr>
          <p:cNvPr id="6" name="Picture 5">
            <a:extLst>
              <a:ext uri="{FF2B5EF4-FFF2-40B4-BE49-F238E27FC236}">
                <a16:creationId xmlns:a16="http://schemas.microsoft.com/office/drawing/2014/main" xmlns="" id="{E0C16DF6-60EF-4BA2-8FB5-FB0BFD81EA50}"/>
              </a:ext>
            </a:extLst>
          </p:cNvPr>
          <p:cNvPicPr>
            <a:picLocks noChangeAspect="1"/>
          </p:cNvPicPr>
          <p:nvPr/>
        </p:nvPicPr>
        <p:blipFill>
          <a:blip r:embed="rId2"/>
          <a:stretch>
            <a:fillRect/>
          </a:stretch>
        </p:blipFill>
        <p:spPr>
          <a:xfrm>
            <a:off x="838199" y="4272237"/>
            <a:ext cx="10191415" cy="2446614"/>
          </a:xfrm>
          <a:prstGeom prst="rect">
            <a:avLst/>
          </a:prstGeom>
        </p:spPr>
      </p:pic>
    </p:spTree>
    <p:extLst>
      <p:ext uri="{BB962C8B-B14F-4D97-AF65-F5344CB8AC3E}">
        <p14:creationId xmlns:p14="http://schemas.microsoft.com/office/powerpoint/2010/main" val="2597273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xmlns="" id="{016E76A7-18B1-46A8-82DD-B0ED373C3DC9}"/>
                  </a:ext>
                </a:extLst>
              </p:cNvPr>
              <p:cNvSpPr>
                <a:spLocks noGrp="1"/>
              </p:cNvSpPr>
              <p:nvPr>
                <p:ph idx="1"/>
              </p:nvPr>
            </p:nvSpPr>
            <p:spPr>
              <a:xfrm>
                <a:off x="838200" y="2103921"/>
                <a:ext cx="10515600" cy="4351338"/>
              </a:xfrm>
            </p:spPr>
            <p:txBody>
              <a:bodyPr>
                <a:normAutofit lnSpcReduction="10000"/>
              </a:bodyPr>
              <a:lstStyle/>
              <a:p>
                <a:r>
                  <a:rPr lang="en-GB" dirty="0"/>
                  <a:t>The schema’s name is </a:t>
                </a:r>
                <a:r>
                  <a:rPr lang="en-GB" i="1" dirty="0"/>
                  <a:t>Date</a:t>
                </a:r>
              </a:p>
              <a:p>
                <a:r>
                  <a:rPr lang="en-GB" dirty="0"/>
                  <a:t>It declares 2 variables </a:t>
                </a:r>
                <a:r>
                  <a:rPr lang="en-GB" i="1" dirty="0"/>
                  <a:t>month </a:t>
                </a:r>
                <a:r>
                  <a:rPr lang="en-GB" dirty="0"/>
                  <a:t>of type Month and</a:t>
                </a:r>
                <a:r>
                  <a:rPr lang="en-GB" i="1" dirty="0"/>
                  <a:t> day.  </a:t>
                </a:r>
                <a:r>
                  <a:rPr lang="en-GB" dirty="0"/>
                  <a:t>Z’s one and only predefined integer type is assumed.  The schema contains a constraining predicate which states that there are 30 days in the months </a:t>
                </a:r>
                <a:r>
                  <a:rPr lang="en-GB" dirty="0" err="1"/>
                  <a:t>sep</a:t>
                </a:r>
                <a:r>
                  <a:rPr lang="en-GB" dirty="0"/>
                  <a:t>, </a:t>
                </a:r>
                <a:r>
                  <a:rPr lang="en-GB" dirty="0" err="1"/>
                  <a:t>apr</a:t>
                </a:r>
                <a:r>
                  <a:rPr lang="en-GB" dirty="0"/>
                  <a:t>, </a:t>
                </a:r>
                <a:r>
                  <a:rPr lang="en-GB" dirty="0" err="1"/>
                  <a:t>jun</a:t>
                </a:r>
                <a:r>
                  <a:rPr lang="en-GB" dirty="0"/>
                  <a:t> and </a:t>
                </a:r>
                <a:r>
                  <a:rPr lang="en-GB" dirty="0" err="1"/>
                  <a:t>nov</a:t>
                </a:r>
                <a:r>
                  <a:rPr lang="en-GB" dirty="0"/>
                  <a:t> and 29 or less in </a:t>
                </a:r>
                <a:r>
                  <a:rPr lang="en-GB" dirty="0" err="1"/>
                  <a:t>feb.</a:t>
                </a:r>
                <a:r>
                  <a:rPr lang="en-GB" dirty="0"/>
                  <a:t>  This represents an invariant of the system and the state of the system should never be allowed to set values that break these invariant conditions. Note that conjunctions of predicates can sit on separate lines without the need for the conjunction (and) operator.</a:t>
                </a:r>
              </a:p>
              <a:p>
                <a:r>
                  <a:rPr lang="en-GB" dirty="0"/>
                  <a:t>We could also write it in linear form:   </a:t>
                </a:r>
              </a:p>
              <a:p>
                <a:pPr marL="0" indent="0">
                  <a:buNone/>
                </a:pPr>
                <a:r>
                  <a:rPr lang="en-GB" sz="2200" dirty="0"/>
                  <a:t>[</a:t>
                </a:r>
                <a:r>
                  <a:rPr lang="en-GB" sz="2200" dirty="0" err="1"/>
                  <a:t>month:Month</a:t>
                </a:r>
                <a:r>
                  <a:rPr lang="en-GB" sz="2200" dirty="0"/>
                  <a:t>; </a:t>
                </a:r>
                <a:r>
                  <a:rPr lang="en-GB" sz="2200" dirty="0" err="1"/>
                  <a:t>day:Day</a:t>
                </a:r>
                <a:r>
                  <a:rPr lang="en-GB" sz="2200" dirty="0"/>
                  <a:t>|(month</a:t>
                </a:r>
                <a14:m>
                  <m:oMath xmlns:m="http://schemas.openxmlformats.org/officeDocument/2006/math">
                    <m:r>
                      <a:rPr lang="en-GB" sz="2200" i="1">
                        <a:latin typeface="Cambria Math" panose="02040503050406030204" pitchFamily="18" charset="0"/>
                      </a:rPr>
                      <m:t>∈</m:t>
                    </m:r>
                  </m:oMath>
                </a14:m>
                <a:r>
                  <a:rPr lang="en-GB" sz="2200" dirty="0"/>
                  <a:t>{</a:t>
                </a:r>
                <a:r>
                  <a:rPr lang="en-GB" sz="2200" dirty="0" err="1"/>
                  <a:t>sep,apr,jun,nov</a:t>
                </a:r>
                <a:r>
                  <a:rPr lang="en-GB" sz="2200" dirty="0"/>
                  <a:t>}</a:t>
                </a:r>
                <a:r>
                  <a:rPr lang="en-GB" sz="2200" b="1" dirty="0"/>
                  <a:t> ⇒</a:t>
                </a:r>
                <a:r>
                  <a:rPr lang="en-GB" sz="2200" dirty="0"/>
                  <a:t>day=30) ∧(month=</a:t>
                </a:r>
                <a:r>
                  <a:rPr lang="en-GB" sz="2200" dirty="0" err="1"/>
                  <a:t>feb</a:t>
                </a:r>
                <a:r>
                  <a:rPr lang="en-GB" sz="2200" dirty="0"/>
                  <a:t> ⇒day ≤ 29)]</a:t>
                </a:r>
              </a:p>
            </p:txBody>
          </p:sp>
        </mc:Choice>
        <mc:Fallback xmlns="">
          <p:sp>
            <p:nvSpPr>
              <p:cNvPr id="3" name="Content Placeholder 2">
                <a:extLst>
                  <a:ext uri="{FF2B5EF4-FFF2-40B4-BE49-F238E27FC236}">
                    <a16:creationId xmlns:a16="http://schemas.microsoft.com/office/drawing/2014/main" xmlns:a14="http://schemas.microsoft.com/office/drawing/2010/main" xmlns="" id="{016E76A7-18B1-46A8-82DD-B0ED373C3DC9}"/>
                  </a:ext>
                </a:extLst>
              </p:cNvPr>
              <p:cNvSpPr>
                <a:spLocks noGrp="1" noRot="1" noChangeAspect="1" noMove="1" noResize="1" noEditPoints="1" noAdjustHandles="1" noChangeArrowheads="1" noChangeShapeType="1" noTextEdit="1"/>
              </p:cNvSpPr>
              <p:nvPr>
                <p:ph idx="1"/>
              </p:nvPr>
            </p:nvSpPr>
            <p:spPr>
              <a:xfrm>
                <a:off x="838200" y="2103921"/>
                <a:ext cx="10515600" cy="4351338"/>
              </a:xfrm>
              <a:blipFill rotWithShape="1">
                <a:blip r:embed="rId2"/>
                <a:stretch>
                  <a:fillRect l="-1043" t="-3081" r="-1333"/>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xmlns="" id="{50A791DC-9BD2-4910-B61C-2C730E5DC3AB}"/>
              </a:ext>
            </a:extLst>
          </p:cNvPr>
          <p:cNvPicPr>
            <a:picLocks noChangeAspect="1"/>
          </p:cNvPicPr>
          <p:nvPr/>
        </p:nvPicPr>
        <p:blipFill>
          <a:blip r:embed="rId3"/>
          <a:stretch>
            <a:fillRect/>
          </a:stretch>
        </p:blipFill>
        <p:spPr>
          <a:xfrm>
            <a:off x="838200" y="402741"/>
            <a:ext cx="7086296" cy="1701180"/>
          </a:xfrm>
          <a:prstGeom prst="rect">
            <a:avLst/>
          </a:prstGeom>
        </p:spPr>
      </p:pic>
    </p:spTree>
    <p:extLst>
      <p:ext uri="{BB962C8B-B14F-4D97-AF65-F5344CB8AC3E}">
        <p14:creationId xmlns:p14="http://schemas.microsoft.com/office/powerpoint/2010/main" val="231810430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xmlns="" id="{889AFEA7-5429-4601-99D6-8CCBBBBACD9D}"/>
                  </a:ext>
                </a:extLst>
              </p:cNvPr>
              <p:cNvSpPr>
                <a:spLocks noGrp="1"/>
              </p:cNvSpPr>
              <p:nvPr>
                <p:ph idx="1"/>
              </p:nvPr>
            </p:nvSpPr>
            <p:spPr/>
            <p:txBody>
              <a:bodyPr>
                <a:normAutofit fontScale="92500" lnSpcReduction="10000"/>
              </a:bodyPr>
              <a:lstStyle/>
              <a:p>
                <a:pPr marL="0" indent="0">
                  <a:buNone/>
                </a:pPr>
                <a:r>
                  <a:rPr lang="en-GB" dirty="0"/>
                  <a:t>In general a schema has the format:</a:t>
                </a:r>
              </a:p>
              <a:p>
                <a:pPr marL="0" indent="0">
                  <a:buNone/>
                </a:pPr>
                <a:endParaRPr lang="en-GB" dirty="0"/>
              </a:p>
              <a:p>
                <a:pPr marL="0" indent="0">
                  <a:buNone/>
                </a:pPr>
                <a:endParaRPr lang="en-GB" dirty="0"/>
              </a:p>
              <a:p>
                <a:pPr marL="0" indent="0">
                  <a:buNone/>
                </a:pPr>
                <a:endParaRPr lang="en-GB" dirty="0"/>
              </a:p>
              <a:p>
                <a:pPr marL="0" indent="0">
                  <a:buNone/>
                </a:pPr>
                <a:endParaRPr lang="en-GB" dirty="0" smtClean="0"/>
              </a:p>
              <a:p>
                <a:pPr marL="0" indent="0">
                  <a:buNone/>
                </a:pPr>
                <a:r>
                  <a:rPr lang="en-GB" dirty="0" smtClean="0"/>
                  <a:t>And </a:t>
                </a:r>
                <a:r>
                  <a:rPr lang="en-GB" dirty="0"/>
                  <a:t>in linear form it is:-</a:t>
                </a:r>
              </a:p>
              <a:p>
                <a:pPr marL="0" indent="0">
                  <a:buNone/>
                </a:pPr>
                <a:r>
                  <a:rPr lang="en-GB" b="1" dirty="0" err="1"/>
                  <a:t>SchemaName</a:t>
                </a:r>
                <a:r>
                  <a:rPr lang="en-GB" b="1" dirty="0"/>
                  <a:t>==[</a:t>
                </a:r>
                <a:r>
                  <a:rPr lang="en-GB" b="1" dirty="0" err="1"/>
                  <a:t>Declarations|Predicate</a:t>
                </a:r>
                <a:r>
                  <a:rPr lang="en-GB" b="1" dirty="0" smtClean="0"/>
                  <a:t>]</a:t>
                </a:r>
              </a:p>
              <a:p>
                <a:pPr marL="0" indent="0">
                  <a:buNone/>
                </a:pPr>
                <a:endParaRPr lang="en-GB" dirty="0" smtClean="0"/>
              </a:p>
              <a:p>
                <a:pPr marL="0" indent="0">
                  <a:buNone/>
                </a:pPr>
                <a:r>
                  <a:rPr lang="en-GB" dirty="0" smtClean="0"/>
                  <a:t>The predicates can be constants (true or false), equations (a=b) and membership (z </a:t>
                </a:r>
                <a14:m>
                  <m:oMath xmlns:m="http://schemas.openxmlformats.org/officeDocument/2006/math">
                    <m:r>
                      <a:rPr lang="en-GB" b="0" i="1"/>
                      <m:t>∈</m:t>
                    </m:r>
                  </m:oMath>
                </a14:m>
                <a:r>
                  <a:rPr lang="en-GB" dirty="0" smtClean="0"/>
                  <a:t> S)</a:t>
                </a:r>
                <a:endParaRPr lang="en-GB" dirty="0"/>
              </a:p>
              <a:p>
                <a:pPr marL="0" indent="0">
                  <a:buNone/>
                </a:pPr>
                <a:endParaRPr lang="en-GB" dirty="0"/>
              </a:p>
            </p:txBody>
          </p:sp>
        </mc:Choice>
        <mc:Fallback>
          <p:sp>
            <p:nvSpPr>
              <p:cNvPr id="3" name="Content Placeholder 2">
                <a:extLst>
                  <a:ext uri="{FF2B5EF4-FFF2-40B4-BE49-F238E27FC236}">
                    <a16:creationId xmlns:a16="http://schemas.microsoft.com/office/drawing/2014/main" xmlns="" id="{889AFEA7-5429-4601-99D6-8CCBBBBACD9D}"/>
                  </a:ext>
                </a:extLst>
              </p:cNvPr>
              <p:cNvSpPr>
                <a:spLocks noGrp="1" noRot="1" noChangeAspect="1" noMove="1" noResize="1" noEditPoints="1" noAdjustHandles="1" noChangeArrowheads="1" noChangeShapeType="1" noTextEdit="1"/>
              </p:cNvSpPr>
              <p:nvPr>
                <p:ph idx="1"/>
              </p:nvPr>
            </p:nvSpPr>
            <p:spPr>
              <a:blipFill rotWithShape="1">
                <a:blip r:embed="rId2"/>
                <a:stretch>
                  <a:fillRect l="-1043" t="-2801" b="-2101"/>
                </a:stretch>
              </a:blipFill>
            </p:spPr>
            <p:txBody>
              <a:bodyPr/>
              <a:lstStyle/>
              <a:p>
                <a:r>
                  <a:rPr lang="en-GB">
                    <a:noFill/>
                  </a:rPr>
                  <a:t> </a:t>
                </a:r>
              </a:p>
            </p:txBody>
          </p:sp>
        </mc:Fallback>
      </mc:AlternateContent>
      <p:pic>
        <p:nvPicPr>
          <p:cNvPr id="4" name="Picture 3">
            <a:extLst>
              <a:ext uri="{FF2B5EF4-FFF2-40B4-BE49-F238E27FC236}">
                <a16:creationId xmlns:a16="http://schemas.microsoft.com/office/drawing/2014/main" xmlns="" id="{46EE6D64-9D4D-43DD-95B5-488A5ADFB798}"/>
              </a:ext>
            </a:extLst>
          </p:cNvPr>
          <p:cNvPicPr>
            <a:picLocks noChangeAspect="1"/>
          </p:cNvPicPr>
          <p:nvPr/>
        </p:nvPicPr>
        <p:blipFill>
          <a:blip r:embed="rId3"/>
          <a:stretch>
            <a:fillRect/>
          </a:stretch>
        </p:blipFill>
        <p:spPr>
          <a:xfrm>
            <a:off x="838200" y="2252334"/>
            <a:ext cx="9622178" cy="1511592"/>
          </a:xfrm>
          <a:prstGeom prst="rect">
            <a:avLst/>
          </a:prstGeom>
        </p:spPr>
      </p:pic>
    </p:spTree>
    <p:extLst>
      <p:ext uri="{BB962C8B-B14F-4D97-AF65-F5344CB8AC3E}">
        <p14:creationId xmlns:p14="http://schemas.microsoft.com/office/powerpoint/2010/main" val="29129272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0A6C24-C3E8-4771-8669-C244D60B9784}"/>
              </a:ext>
            </a:extLst>
          </p:cNvPr>
          <p:cNvSpPr>
            <a:spLocks noGrp="1"/>
          </p:cNvSpPr>
          <p:nvPr>
            <p:ph type="title"/>
          </p:nvPr>
        </p:nvSpPr>
        <p:spPr>
          <a:xfrm>
            <a:off x="885765" y="365125"/>
            <a:ext cx="10515600" cy="1325563"/>
          </a:xfrm>
        </p:spPr>
        <p:txBody>
          <a:bodyPr/>
          <a:lstStyle/>
          <a:p>
            <a:r>
              <a:rPr lang="en-GB" b="1" dirty="0"/>
              <a:t>Scope of variables</a:t>
            </a:r>
          </a:p>
        </p:txBody>
      </p:sp>
      <p:sp>
        <p:nvSpPr>
          <p:cNvPr id="3" name="Content Placeholder 2">
            <a:extLst>
              <a:ext uri="{FF2B5EF4-FFF2-40B4-BE49-F238E27FC236}">
                <a16:creationId xmlns:a16="http://schemas.microsoft.com/office/drawing/2014/main" xmlns="" id="{7009C634-D2F4-4EF0-915D-CDD1A688D725}"/>
              </a:ext>
            </a:extLst>
          </p:cNvPr>
          <p:cNvSpPr>
            <a:spLocks noGrp="1"/>
          </p:cNvSpPr>
          <p:nvPr>
            <p:ph idx="1"/>
          </p:nvPr>
        </p:nvSpPr>
        <p:spPr/>
        <p:txBody>
          <a:bodyPr>
            <a:normAutofit/>
          </a:bodyPr>
          <a:lstStyle/>
          <a:p>
            <a:r>
              <a:rPr lang="en-GB" dirty="0"/>
              <a:t>A schema’s variables are </a:t>
            </a:r>
            <a:r>
              <a:rPr lang="en-GB" b="1" dirty="0"/>
              <a:t>local</a:t>
            </a:r>
            <a:r>
              <a:rPr lang="en-GB" dirty="0"/>
              <a:t> to the schema.</a:t>
            </a:r>
          </a:p>
          <a:p>
            <a:r>
              <a:rPr lang="en-GB" dirty="0"/>
              <a:t>Global variables can be defined in an axiomatic  definition simply as:-</a:t>
            </a:r>
          </a:p>
          <a:p>
            <a:pPr marL="0" indent="0">
              <a:buNone/>
            </a:pPr>
            <a:endParaRPr lang="en-GB" dirty="0"/>
          </a:p>
          <a:p>
            <a:pPr marL="0" indent="0">
              <a:buNone/>
            </a:pPr>
            <a:r>
              <a:rPr lang="en-GB" dirty="0"/>
              <a:t>Or if the definition has a predicate then:-</a:t>
            </a:r>
          </a:p>
          <a:p>
            <a:pPr marL="0" indent="0">
              <a:buNone/>
            </a:pPr>
            <a:endParaRPr lang="en-GB" dirty="0"/>
          </a:p>
          <a:p>
            <a:pPr marL="0" indent="0">
              <a:buNone/>
            </a:pPr>
            <a:endParaRPr lang="en-GB" dirty="0"/>
          </a:p>
        </p:txBody>
      </p:sp>
      <p:pic>
        <p:nvPicPr>
          <p:cNvPr id="6" name="Picture 5">
            <a:extLst>
              <a:ext uri="{FF2B5EF4-FFF2-40B4-BE49-F238E27FC236}">
                <a16:creationId xmlns:a16="http://schemas.microsoft.com/office/drawing/2014/main" xmlns="" id="{3B55AC8A-4E62-4477-883A-5EFDDB8A8DA6}"/>
              </a:ext>
            </a:extLst>
          </p:cNvPr>
          <p:cNvPicPr>
            <a:picLocks noChangeAspect="1"/>
          </p:cNvPicPr>
          <p:nvPr/>
        </p:nvPicPr>
        <p:blipFill>
          <a:blip r:embed="rId2"/>
          <a:stretch>
            <a:fillRect/>
          </a:stretch>
        </p:blipFill>
        <p:spPr>
          <a:xfrm>
            <a:off x="933330" y="3821533"/>
            <a:ext cx="1995400" cy="1142528"/>
          </a:xfrm>
          <a:prstGeom prst="rect">
            <a:avLst/>
          </a:prstGeom>
        </p:spPr>
      </p:pic>
      <p:pic>
        <p:nvPicPr>
          <p:cNvPr id="7" name="Picture 6">
            <a:extLst>
              <a:ext uri="{FF2B5EF4-FFF2-40B4-BE49-F238E27FC236}">
                <a16:creationId xmlns:a16="http://schemas.microsoft.com/office/drawing/2014/main" xmlns="" id="{EA89F9C3-1F4A-40D4-BDA3-203363D0CD98}"/>
              </a:ext>
            </a:extLst>
          </p:cNvPr>
          <p:cNvPicPr>
            <a:picLocks noChangeAspect="1"/>
          </p:cNvPicPr>
          <p:nvPr/>
        </p:nvPicPr>
        <p:blipFill>
          <a:blip r:embed="rId3"/>
          <a:stretch>
            <a:fillRect/>
          </a:stretch>
        </p:blipFill>
        <p:spPr>
          <a:xfrm>
            <a:off x="933330" y="2720528"/>
            <a:ext cx="1995400" cy="631877"/>
          </a:xfrm>
          <a:prstGeom prst="rect">
            <a:avLst/>
          </a:prstGeom>
        </p:spPr>
      </p:pic>
    </p:spTree>
    <p:extLst>
      <p:ext uri="{BB962C8B-B14F-4D97-AF65-F5344CB8AC3E}">
        <p14:creationId xmlns:p14="http://schemas.microsoft.com/office/powerpoint/2010/main" val="26133416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F64329-CAC1-4A2A-B998-694038A56AA2}"/>
              </a:ext>
            </a:extLst>
          </p:cNvPr>
          <p:cNvSpPr>
            <a:spLocks noGrp="1"/>
          </p:cNvSpPr>
          <p:nvPr>
            <p:ph type="title"/>
          </p:nvPr>
        </p:nvSpPr>
        <p:spPr>
          <a:xfrm>
            <a:off x="838200" y="1054238"/>
            <a:ext cx="10515600" cy="1357658"/>
          </a:xfrm>
        </p:spPr>
        <p:txBody>
          <a:bodyPr>
            <a:normAutofit fontScale="90000"/>
          </a:bodyPr>
          <a:lstStyle/>
          <a:p>
            <a:r>
              <a:rPr lang="en-GB" sz="4000" dirty="0"/>
              <a:t>For Example, the global variable </a:t>
            </a:r>
            <a:r>
              <a:rPr lang="en-GB" sz="4000" dirty="0" err="1"/>
              <a:t>potatoesInABag</a:t>
            </a:r>
            <a:r>
              <a:rPr lang="en-GB" sz="4000" dirty="0"/>
              <a:t> can be declared globally and also limited to between 5 and 50 and later used in one or more schemas</a:t>
            </a:r>
            <a:r>
              <a:rPr lang="en-GB" dirty="0"/>
              <a:t/>
            </a:r>
            <a:br>
              <a:rPr lang="en-GB" dirty="0"/>
            </a:br>
            <a:endParaRPr lang="en-GB" dirty="0"/>
          </a:p>
        </p:txBody>
      </p:sp>
      <p:pic>
        <p:nvPicPr>
          <p:cNvPr id="4" name="Picture 3">
            <a:extLst>
              <a:ext uri="{FF2B5EF4-FFF2-40B4-BE49-F238E27FC236}">
                <a16:creationId xmlns:a16="http://schemas.microsoft.com/office/drawing/2014/main" xmlns="" id="{5C203814-BFDF-4200-A489-CB9577CF3436}"/>
              </a:ext>
            </a:extLst>
          </p:cNvPr>
          <p:cNvPicPr>
            <a:picLocks noChangeAspect="1"/>
          </p:cNvPicPr>
          <p:nvPr/>
        </p:nvPicPr>
        <p:blipFill>
          <a:blip r:embed="rId2"/>
          <a:stretch>
            <a:fillRect/>
          </a:stretch>
        </p:blipFill>
        <p:spPr>
          <a:xfrm>
            <a:off x="838200" y="2525216"/>
            <a:ext cx="8932884" cy="2987687"/>
          </a:xfrm>
          <a:prstGeom prst="rect">
            <a:avLst/>
          </a:prstGeom>
        </p:spPr>
      </p:pic>
      <p:sp>
        <p:nvSpPr>
          <p:cNvPr id="5" name="TextBox 4">
            <a:extLst>
              <a:ext uri="{FF2B5EF4-FFF2-40B4-BE49-F238E27FC236}">
                <a16:creationId xmlns:a16="http://schemas.microsoft.com/office/drawing/2014/main" xmlns="" id="{9BB4E639-1D96-4CF6-A7BE-75AE7B5D22C5}"/>
              </a:ext>
            </a:extLst>
          </p:cNvPr>
          <p:cNvSpPr txBox="1"/>
          <p:nvPr/>
        </p:nvSpPr>
        <p:spPr>
          <a:xfrm>
            <a:off x="838200" y="5883965"/>
            <a:ext cx="10982739" cy="584775"/>
          </a:xfrm>
          <a:prstGeom prst="rect">
            <a:avLst/>
          </a:prstGeom>
          <a:noFill/>
        </p:spPr>
        <p:txBody>
          <a:bodyPr wrap="square" rtlCol="0">
            <a:spAutoFit/>
          </a:bodyPr>
          <a:lstStyle/>
          <a:p>
            <a:r>
              <a:rPr lang="en-GB" sz="3200" dirty="0"/>
              <a:t>Note the # operator.  It returns the number of elements in a set.</a:t>
            </a:r>
          </a:p>
        </p:txBody>
      </p:sp>
    </p:spTree>
    <p:extLst>
      <p:ext uri="{BB962C8B-B14F-4D97-AF65-F5344CB8AC3E}">
        <p14:creationId xmlns:p14="http://schemas.microsoft.com/office/powerpoint/2010/main" val="20864817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994742-D1CE-4E98-B805-685976061BF2}"/>
              </a:ext>
            </a:extLst>
          </p:cNvPr>
          <p:cNvSpPr>
            <a:spLocks noGrp="1"/>
          </p:cNvSpPr>
          <p:nvPr>
            <p:ph type="title"/>
          </p:nvPr>
        </p:nvSpPr>
        <p:spPr>
          <a:xfrm>
            <a:off x="838200" y="365126"/>
            <a:ext cx="10515600" cy="960092"/>
          </a:xfrm>
        </p:spPr>
        <p:txBody>
          <a:bodyPr/>
          <a:lstStyle/>
          <a:p>
            <a:r>
              <a:rPr lang="en-GB" b="1" dirty="0"/>
              <a:t>Types</a:t>
            </a:r>
          </a:p>
        </p:txBody>
      </p:sp>
      <p:sp>
        <p:nvSpPr>
          <p:cNvPr id="3" name="Content Placeholder 2">
            <a:extLst>
              <a:ext uri="{FF2B5EF4-FFF2-40B4-BE49-F238E27FC236}">
                <a16:creationId xmlns:a16="http://schemas.microsoft.com/office/drawing/2014/main" xmlns="" id="{F093A29F-F97F-4D0F-9BE0-807F5A89810B}"/>
              </a:ext>
            </a:extLst>
          </p:cNvPr>
          <p:cNvSpPr>
            <a:spLocks noGrp="1"/>
          </p:cNvSpPr>
          <p:nvPr>
            <p:ph idx="1"/>
          </p:nvPr>
        </p:nvSpPr>
        <p:spPr>
          <a:xfrm>
            <a:off x="838200" y="1041296"/>
            <a:ext cx="10515600" cy="5816704"/>
          </a:xfrm>
        </p:spPr>
        <p:txBody>
          <a:bodyPr>
            <a:noAutofit/>
          </a:bodyPr>
          <a:lstStyle/>
          <a:p>
            <a:pPr marL="0" indent="0">
              <a:buNone/>
            </a:pPr>
            <a:r>
              <a:rPr lang="en-GB" sz="2400" dirty="0"/>
              <a:t>Variable Types are defined using sets.</a:t>
            </a:r>
          </a:p>
          <a:p>
            <a:pPr marL="0" indent="0">
              <a:buNone/>
            </a:pPr>
            <a:r>
              <a:rPr lang="en-GB" sz="2400" dirty="0"/>
              <a:t>There are two types of type:-</a:t>
            </a:r>
          </a:p>
          <a:p>
            <a:pPr marL="0" indent="0">
              <a:buNone/>
            </a:pPr>
            <a:r>
              <a:rPr lang="en-GB" sz="2400" b="1" dirty="0"/>
              <a:t>A basic type</a:t>
            </a:r>
          </a:p>
          <a:p>
            <a:r>
              <a:rPr lang="en-GB" sz="2400" dirty="0"/>
              <a:t>This is a set </a:t>
            </a:r>
          </a:p>
          <a:p>
            <a:r>
              <a:rPr lang="en-GB" sz="2400" dirty="0"/>
              <a:t>A basic type is declared without considering how the elements are represented</a:t>
            </a:r>
          </a:p>
          <a:p>
            <a:r>
              <a:rPr lang="en-GB" sz="2400" dirty="0"/>
              <a:t>Write its name in square brackets and follow with a comment describing it, for example, </a:t>
            </a:r>
            <a:r>
              <a:rPr lang="en-GB" dirty="0"/>
              <a:t>[POTATO]   the set of all potatoes</a:t>
            </a:r>
          </a:p>
          <a:p>
            <a:r>
              <a:rPr lang="en-GB" sz="2400" dirty="0"/>
              <a:t>Note the capitalisation and the singular noun.</a:t>
            </a:r>
          </a:p>
          <a:p>
            <a:r>
              <a:rPr lang="en-GB" sz="2400" dirty="0"/>
              <a:t>Several can be given on one line, for example  </a:t>
            </a:r>
            <a:r>
              <a:rPr lang="en-GB" dirty="0"/>
              <a:t>[POTATO,PEA]</a:t>
            </a:r>
          </a:p>
          <a:p>
            <a:pPr marL="0" indent="0">
              <a:buNone/>
            </a:pPr>
            <a:r>
              <a:rPr lang="en-GB" b="1" dirty="0"/>
              <a:t>A free type</a:t>
            </a:r>
          </a:p>
          <a:p>
            <a:r>
              <a:rPr lang="en-GB" sz="2400" dirty="0"/>
              <a:t>We can use a free type to list identifiers of its elements, for example,</a:t>
            </a:r>
          </a:p>
          <a:p>
            <a:pPr marL="0" indent="0">
              <a:buNone/>
            </a:pPr>
            <a:r>
              <a:rPr lang="en-GB" dirty="0"/>
              <a:t>	FREEPOTATO::= </a:t>
            </a:r>
            <a:r>
              <a:rPr lang="en-GB" dirty="0" err="1"/>
              <a:t>onePotato|twoPotato|threePotato</a:t>
            </a:r>
            <a:endParaRPr lang="en-GB" dirty="0"/>
          </a:p>
          <a:p>
            <a:pPr marL="0" indent="0">
              <a:buNone/>
            </a:pPr>
            <a:endParaRPr lang="en-GB" sz="2400" dirty="0"/>
          </a:p>
          <a:p>
            <a:pPr marL="0" indent="0">
              <a:buNone/>
            </a:pPr>
            <a:endParaRPr lang="en-GB" sz="2400" dirty="0"/>
          </a:p>
          <a:p>
            <a:endParaRPr lang="en-GB" sz="2400" dirty="0"/>
          </a:p>
          <a:p>
            <a:pPr marL="0" indent="0">
              <a:buNone/>
            </a:pPr>
            <a:endParaRPr lang="en-GB" sz="2400" dirty="0"/>
          </a:p>
        </p:txBody>
      </p:sp>
    </p:spTree>
    <p:extLst>
      <p:ext uri="{BB962C8B-B14F-4D97-AF65-F5344CB8AC3E}">
        <p14:creationId xmlns:p14="http://schemas.microsoft.com/office/powerpoint/2010/main" val="32784771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B478EEF-3F87-40F3-9B37-60DD1F25DAFE}"/>
              </a:ext>
            </a:extLst>
          </p:cNvPr>
          <p:cNvSpPr>
            <a:spLocks noGrp="1"/>
          </p:cNvSpPr>
          <p:nvPr>
            <p:ph type="title"/>
          </p:nvPr>
        </p:nvSpPr>
        <p:spPr/>
        <p:txBody>
          <a:bodyPr/>
          <a:lstStyle/>
          <a:p>
            <a:r>
              <a:rPr lang="en-GB" dirty="0"/>
              <a:t>Declaring Variables</a:t>
            </a:r>
          </a:p>
        </p:txBody>
      </p:sp>
      <p:sp>
        <p:nvSpPr>
          <p:cNvPr id="3" name="Content Placeholder 2">
            <a:extLst>
              <a:ext uri="{FF2B5EF4-FFF2-40B4-BE49-F238E27FC236}">
                <a16:creationId xmlns:a16="http://schemas.microsoft.com/office/drawing/2014/main" xmlns="" id="{0A379B51-3CF8-4C29-93C1-88F2B75DECCD}"/>
              </a:ext>
            </a:extLst>
          </p:cNvPr>
          <p:cNvSpPr>
            <a:spLocks noGrp="1"/>
          </p:cNvSpPr>
          <p:nvPr>
            <p:ph idx="1"/>
          </p:nvPr>
        </p:nvSpPr>
        <p:spPr/>
        <p:txBody>
          <a:bodyPr/>
          <a:lstStyle/>
          <a:p>
            <a:r>
              <a:rPr lang="en-GB" dirty="0"/>
              <a:t>A variable needs to be given a type.</a:t>
            </a:r>
          </a:p>
          <a:p>
            <a:r>
              <a:rPr lang="en-GB" dirty="0"/>
              <a:t>A variable that will have just one value is declared as follows,</a:t>
            </a:r>
          </a:p>
          <a:p>
            <a:pPr marL="0" indent="0">
              <a:buNone/>
            </a:pPr>
            <a:r>
              <a:rPr lang="en-GB" dirty="0"/>
              <a:t> </a:t>
            </a:r>
            <a:r>
              <a:rPr lang="en-GB" dirty="0" err="1"/>
              <a:t>varName:type</a:t>
            </a:r>
            <a:endParaRPr lang="en-GB" dirty="0"/>
          </a:p>
          <a:p>
            <a:pPr marL="0" indent="0">
              <a:buNone/>
            </a:pPr>
            <a:r>
              <a:rPr lang="en-GB" dirty="0"/>
              <a:t>For example, </a:t>
            </a:r>
            <a:r>
              <a:rPr lang="en-GB" dirty="0" err="1"/>
              <a:t>myFavoritePotato</a:t>
            </a:r>
            <a:r>
              <a:rPr lang="en-GB" dirty="0"/>
              <a:t>: FREEPOTATO</a:t>
            </a:r>
          </a:p>
          <a:p>
            <a:r>
              <a:rPr lang="en-GB" dirty="0"/>
              <a:t>As with sets we can use curly brackets to list the elements of a set</a:t>
            </a:r>
          </a:p>
          <a:p>
            <a:pPr marL="0" indent="0">
              <a:buNone/>
            </a:pPr>
            <a:r>
              <a:rPr lang="en-GB" dirty="0"/>
              <a:t>The values of a set can be listed using braces as usual, for example,</a:t>
            </a:r>
          </a:p>
          <a:p>
            <a:pPr marL="0" indent="0">
              <a:buNone/>
            </a:pPr>
            <a:r>
              <a:rPr lang="en-GB" dirty="0"/>
              <a:t>lunch={</a:t>
            </a:r>
            <a:r>
              <a:rPr lang="en-GB" dirty="0" err="1"/>
              <a:t>onePotato,twoPotato</a:t>
            </a:r>
            <a:r>
              <a:rPr lang="en-GB" dirty="0"/>
              <a:t>}</a:t>
            </a:r>
          </a:p>
        </p:txBody>
      </p:sp>
    </p:spTree>
    <p:extLst>
      <p:ext uri="{BB962C8B-B14F-4D97-AF65-F5344CB8AC3E}">
        <p14:creationId xmlns:p14="http://schemas.microsoft.com/office/powerpoint/2010/main" val="37992555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553FD2EA-8739-4DDF-86BB-F8774EAE8959}"/>
              </a:ext>
            </a:extLst>
          </p:cNvPr>
          <p:cNvSpPr>
            <a:spLocks noGrp="1"/>
          </p:cNvSpPr>
          <p:nvPr>
            <p:ph idx="1"/>
          </p:nvPr>
        </p:nvSpPr>
        <p:spPr>
          <a:xfrm>
            <a:off x="838200" y="282633"/>
            <a:ext cx="10515600" cy="5894330"/>
          </a:xfrm>
        </p:spPr>
        <p:txBody>
          <a:bodyPr>
            <a:normAutofit/>
          </a:bodyPr>
          <a:lstStyle/>
          <a:p>
            <a:pPr marL="0" indent="0">
              <a:buNone/>
            </a:pPr>
            <a:r>
              <a:rPr lang="en-GB" dirty="0"/>
              <a:t>Whenever you declare a variable that has a type which is a set of elements then that variable’s type is a </a:t>
            </a:r>
            <a:r>
              <a:rPr lang="en-GB" b="1" i="1" u="sng" dirty="0"/>
              <a:t>powerset</a:t>
            </a:r>
            <a:r>
              <a:rPr lang="en-GB" dirty="0"/>
              <a:t> of the type of elements. </a:t>
            </a:r>
          </a:p>
          <a:p>
            <a:r>
              <a:rPr lang="en-GB" dirty="0"/>
              <a:t>Recall, The ℙ symbol stands for powerset. So</a:t>
            </a:r>
          </a:p>
          <a:p>
            <a:r>
              <a:rPr lang="en-GB" dirty="0"/>
              <a:t>ℙFREEPOTATO ={ ∅, {</a:t>
            </a:r>
            <a:r>
              <a:rPr lang="en-GB" dirty="0" err="1"/>
              <a:t>onePotato</a:t>
            </a:r>
            <a:r>
              <a:rPr lang="en-GB" dirty="0"/>
              <a:t>}, {</a:t>
            </a:r>
            <a:r>
              <a:rPr lang="en-GB" dirty="0" err="1"/>
              <a:t>twoPotato</a:t>
            </a:r>
            <a:r>
              <a:rPr lang="en-GB" dirty="0"/>
              <a:t>}, {</a:t>
            </a:r>
            <a:r>
              <a:rPr lang="en-GB" dirty="0" err="1"/>
              <a:t>threePotato</a:t>
            </a:r>
            <a:r>
              <a:rPr lang="en-GB" dirty="0"/>
              <a:t>},{</a:t>
            </a:r>
            <a:r>
              <a:rPr lang="en-GB" dirty="0" err="1"/>
              <a:t>onePotato</a:t>
            </a:r>
            <a:r>
              <a:rPr lang="en-GB" dirty="0"/>
              <a:t>, </a:t>
            </a:r>
            <a:r>
              <a:rPr lang="en-GB" dirty="0" err="1"/>
              <a:t>twoPotato</a:t>
            </a:r>
            <a:r>
              <a:rPr lang="en-GB" dirty="0"/>
              <a:t>}, {</a:t>
            </a:r>
            <a:r>
              <a:rPr lang="en-GB" dirty="0" err="1"/>
              <a:t>onePotato</a:t>
            </a:r>
            <a:r>
              <a:rPr lang="en-GB" dirty="0"/>
              <a:t>, </a:t>
            </a:r>
            <a:r>
              <a:rPr lang="en-GB" dirty="0" err="1"/>
              <a:t>threePotato</a:t>
            </a:r>
            <a:r>
              <a:rPr lang="en-GB" dirty="0"/>
              <a:t>}, {</a:t>
            </a:r>
            <a:r>
              <a:rPr lang="en-GB" dirty="0" err="1"/>
              <a:t>twoPotato</a:t>
            </a:r>
            <a:r>
              <a:rPr lang="en-GB" dirty="0"/>
              <a:t>, </a:t>
            </a:r>
            <a:r>
              <a:rPr lang="en-GB" dirty="0" err="1"/>
              <a:t>threePotato</a:t>
            </a:r>
            <a:r>
              <a:rPr lang="en-GB" dirty="0"/>
              <a:t> }, {</a:t>
            </a:r>
            <a:r>
              <a:rPr lang="en-GB" dirty="0" err="1"/>
              <a:t>onePotato</a:t>
            </a:r>
            <a:r>
              <a:rPr lang="en-GB" dirty="0"/>
              <a:t>, </a:t>
            </a:r>
            <a:r>
              <a:rPr lang="en-GB" dirty="0" err="1"/>
              <a:t>twoPotato</a:t>
            </a:r>
            <a:r>
              <a:rPr lang="en-GB" dirty="0"/>
              <a:t>, </a:t>
            </a:r>
            <a:r>
              <a:rPr lang="en-GB" dirty="0" err="1"/>
              <a:t>threePotato</a:t>
            </a:r>
            <a:r>
              <a:rPr lang="en-GB" dirty="0"/>
              <a:t>} }</a:t>
            </a:r>
          </a:p>
          <a:p>
            <a:r>
              <a:rPr lang="en-GB" dirty="0"/>
              <a:t>The size of any powerset of S =  2</a:t>
            </a:r>
            <a:r>
              <a:rPr lang="en-GB" baseline="30000" dirty="0"/>
              <a:t>#S </a:t>
            </a:r>
            <a:r>
              <a:rPr lang="en-GB" dirty="0"/>
              <a:t>  for any set S</a:t>
            </a:r>
          </a:p>
          <a:p>
            <a:r>
              <a:rPr lang="en-GB" b="1" i="1" u="sng" dirty="0"/>
              <a:t>Whenever we declare a variable whose type is a set of elements then the type is the powerset of the type of its elements. For example, potatoes: ℙFREEPOTATO</a:t>
            </a:r>
          </a:p>
        </p:txBody>
      </p:sp>
    </p:spTree>
    <p:extLst>
      <p:ext uri="{BB962C8B-B14F-4D97-AF65-F5344CB8AC3E}">
        <p14:creationId xmlns:p14="http://schemas.microsoft.com/office/powerpoint/2010/main" val="4007423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65300" y="0"/>
            <a:ext cx="9144000" cy="728663"/>
          </a:xfrm>
        </p:spPr>
        <p:txBody>
          <a:bodyPr>
            <a:normAutofit/>
          </a:bodyPr>
          <a:lstStyle/>
          <a:p>
            <a:r>
              <a:rPr lang="en-GB" sz="4000" b="1" dirty="0" smtClean="0"/>
              <a:t>Decoration</a:t>
            </a:r>
            <a:endParaRPr lang="en-GB" sz="4000" b="1" dirty="0"/>
          </a:p>
        </p:txBody>
      </p:sp>
      <p:sp>
        <p:nvSpPr>
          <p:cNvPr id="3" name="Subtitle 2"/>
          <p:cNvSpPr>
            <a:spLocks noGrp="1"/>
          </p:cNvSpPr>
          <p:nvPr>
            <p:ph type="subTitle" idx="1"/>
          </p:nvPr>
        </p:nvSpPr>
        <p:spPr>
          <a:xfrm>
            <a:off x="1562100" y="655638"/>
            <a:ext cx="9144000" cy="6113462"/>
          </a:xfrm>
        </p:spPr>
        <p:txBody>
          <a:bodyPr>
            <a:noAutofit/>
          </a:bodyPr>
          <a:lstStyle/>
          <a:p>
            <a:pPr algn="l"/>
            <a:r>
              <a:rPr lang="en-GB" sz="2800" dirty="0" smtClean="0"/>
              <a:t>Decoration a variable with a prime “ ‘ ” indicates the value  </a:t>
            </a:r>
            <a:r>
              <a:rPr lang="en-GB" sz="2800" b="1" i="1" u="sng" dirty="0" smtClean="0"/>
              <a:t>after</a:t>
            </a:r>
            <a:r>
              <a:rPr lang="en-GB" sz="2800" dirty="0" smtClean="0"/>
              <a:t> an operation has been performed, the undecorated name refers to the value o of the variable before it has been changed.</a:t>
            </a:r>
          </a:p>
          <a:p>
            <a:pPr algn="l"/>
            <a:r>
              <a:rPr lang="en-GB" sz="2800" dirty="0" smtClean="0"/>
              <a:t>To say the new value of the set lunch is the empty set we write</a:t>
            </a:r>
          </a:p>
          <a:p>
            <a:pPr algn="l"/>
            <a:r>
              <a:rPr lang="en-GB" sz="2800" dirty="0" smtClean="0"/>
              <a:t>lunch’=  ∅</a:t>
            </a:r>
          </a:p>
          <a:p>
            <a:pPr algn="l"/>
            <a:r>
              <a:rPr lang="en-GB" sz="2800" dirty="0" smtClean="0"/>
              <a:t>Or to add a new value to a the lunch set we can say</a:t>
            </a:r>
          </a:p>
          <a:p>
            <a:pPr algn="l"/>
            <a:r>
              <a:rPr lang="en-GB" sz="2800" dirty="0" err="1" smtClean="0"/>
              <a:t>fourPotato:POTATO</a:t>
            </a:r>
            <a:endParaRPr lang="en-GB" sz="2800" dirty="0" smtClean="0"/>
          </a:p>
          <a:p>
            <a:pPr algn="l"/>
            <a:r>
              <a:rPr lang="en-GB" sz="2800" dirty="0" err="1" smtClean="0"/>
              <a:t>fourPotato</a:t>
            </a:r>
            <a:r>
              <a:rPr lang="en-GB" sz="2800" dirty="0" smtClean="0"/>
              <a:t> ∉ lunch</a:t>
            </a:r>
          </a:p>
          <a:p>
            <a:pPr algn="l"/>
            <a:r>
              <a:rPr lang="en-GB" sz="2800" dirty="0" smtClean="0"/>
              <a:t>lunch’=lunch ∪ {</a:t>
            </a:r>
            <a:r>
              <a:rPr lang="en-GB" sz="2800" dirty="0" err="1" smtClean="0"/>
              <a:t>fourpotato</a:t>
            </a:r>
            <a:r>
              <a:rPr lang="en-GB" sz="2800" dirty="0" smtClean="0"/>
              <a:t>} </a:t>
            </a:r>
          </a:p>
          <a:p>
            <a:pPr algn="l"/>
            <a:r>
              <a:rPr lang="en-GB" sz="2800" dirty="0" smtClean="0"/>
              <a:t>Be careful – the prime is a </a:t>
            </a:r>
            <a:r>
              <a:rPr lang="en-GB" sz="2800" b="1" dirty="0" smtClean="0"/>
              <a:t>part</a:t>
            </a:r>
            <a:r>
              <a:rPr lang="en-GB" sz="2800" dirty="0" smtClean="0"/>
              <a:t> of the variable name, it does </a:t>
            </a:r>
            <a:r>
              <a:rPr lang="en-GB" sz="2800" b="1" i="1" u="sng" dirty="0" smtClean="0"/>
              <a:t>not</a:t>
            </a:r>
            <a:r>
              <a:rPr lang="en-GB" sz="2800" dirty="0" smtClean="0"/>
              <a:t> perform any operation on the variable.</a:t>
            </a:r>
            <a:endParaRPr lang="en-GB" sz="2800" dirty="0"/>
          </a:p>
        </p:txBody>
      </p:sp>
    </p:spTree>
    <p:extLst>
      <p:ext uri="{BB962C8B-B14F-4D97-AF65-F5344CB8AC3E}">
        <p14:creationId xmlns:p14="http://schemas.microsoft.com/office/powerpoint/2010/main" val="395971019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251575"/>
          </a:xfrm>
        </p:spPr>
        <p:txBody>
          <a:bodyPr>
            <a:normAutofit fontScale="90000"/>
          </a:bodyPr>
          <a:lstStyle/>
          <a:p>
            <a:r>
              <a:rPr lang="en-GB" dirty="0" smtClean="0"/>
              <a:t>The following notes I found useful in understanding how to use sets, relations and functions with Z notation.</a:t>
            </a:r>
            <a:br>
              <a:rPr lang="en-GB" dirty="0" smtClean="0"/>
            </a:br>
            <a:r>
              <a:rPr lang="en-GB" dirty="0" smtClean="0"/>
              <a:t>These notes </a:t>
            </a:r>
            <a:r>
              <a:rPr lang="en-GB" dirty="0"/>
              <a:t>are </a:t>
            </a:r>
            <a:r>
              <a:rPr lang="en-GB" dirty="0" smtClean="0"/>
              <a:t>written by Jon Jacky and are available here:-</a:t>
            </a:r>
            <a:r>
              <a:rPr lang="en-GB" dirty="0"/>
              <a:t/>
            </a:r>
            <a:br>
              <a:rPr lang="en-GB" dirty="0"/>
            </a:br>
            <a:r>
              <a:rPr lang="en-GB" dirty="0">
                <a:hlinkClick r:id="rId2"/>
              </a:rPr>
              <a:t>https://</a:t>
            </a:r>
            <a:r>
              <a:rPr lang="en-GB" dirty="0" smtClean="0">
                <a:hlinkClick r:id="rId2"/>
              </a:rPr>
              <a:t>staff.washington.edu/jon/z-lectures/structure.html</a:t>
            </a:r>
            <a:r>
              <a:rPr lang="en-GB" dirty="0" smtClean="0"/>
              <a:t/>
            </a:r>
            <a:br>
              <a:rPr lang="en-GB" dirty="0" smtClean="0"/>
            </a:br>
            <a:r>
              <a:rPr lang="en-GB" dirty="0" smtClean="0"/>
              <a:t>and are themselves based on his </a:t>
            </a:r>
            <a:r>
              <a:rPr lang="en-GB" dirty="0"/>
              <a:t>book </a:t>
            </a:r>
            <a:r>
              <a:rPr lang="en-GB" i="1" u="sng" dirty="0"/>
              <a:t>The Way of Z: Practical Programming with Formal Methods</a:t>
            </a:r>
            <a:br>
              <a:rPr lang="en-GB" i="1" u="sng" dirty="0"/>
            </a:br>
            <a:r>
              <a:rPr lang="en-GB" i="1" u="sng" dirty="0"/>
              <a:t> Jonathan Jacky, Cambridge University Press, 1997</a:t>
            </a:r>
          </a:p>
        </p:txBody>
      </p:sp>
    </p:spTree>
    <p:extLst>
      <p:ext uri="{BB962C8B-B14F-4D97-AF65-F5344CB8AC3E}">
        <p14:creationId xmlns:p14="http://schemas.microsoft.com/office/powerpoint/2010/main" val="228635684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sz="3600" dirty="0"/>
              <a:t>Objects from discrete mathematics can model </a:t>
            </a:r>
            <a:r>
              <a:rPr lang="en-GB" sz="3600" i="1" dirty="0"/>
              <a:t>data structures</a:t>
            </a:r>
            <a:r>
              <a:rPr lang="en-GB" sz="3600" dirty="0"/>
              <a:t>. </a:t>
            </a:r>
          </a:p>
          <a:p>
            <a:r>
              <a:rPr lang="en-GB" sz="3600" dirty="0"/>
              <a:t>Tuples (records) </a:t>
            </a:r>
          </a:p>
          <a:p>
            <a:r>
              <a:rPr lang="en-GB" sz="3600" dirty="0"/>
              <a:t>Relations (tables, linked data structures) </a:t>
            </a:r>
          </a:p>
          <a:p>
            <a:r>
              <a:rPr lang="en-GB" sz="3600" dirty="0"/>
              <a:t>Functions (lookup tables, trees and lists) </a:t>
            </a:r>
          </a:p>
          <a:p>
            <a:r>
              <a:rPr lang="en-GB" sz="3600" dirty="0"/>
              <a:t>Sequences (lists, arrays) </a:t>
            </a:r>
          </a:p>
          <a:p>
            <a:r>
              <a:rPr lang="en-GB" sz="3600" dirty="0"/>
              <a:t>Mathematics also provides precise meanings for </a:t>
            </a:r>
            <a:r>
              <a:rPr lang="en-GB" sz="3600" i="1" dirty="0"/>
              <a:t>operators</a:t>
            </a:r>
            <a:r>
              <a:rPr lang="en-GB" dirty="0"/>
              <a:t>. </a:t>
            </a:r>
          </a:p>
          <a:p>
            <a:pPr marL="0" indent="0">
              <a:buNone/>
            </a:pPr>
            <a:endParaRPr lang="en-GB" dirty="0"/>
          </a:p>
        </p:txBody>
      </p:sp>
    </p:spTree>
    <p:extLst>
      <p:ext uri="{BB962C8B-B14F-4D97-AF65-F5344CB8AC3E}">
        <p14:creationId xmlns:p14="http://schemas.microsoft.com/office/powerpoint/2010/main" val="35449944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19100"/>
            <a:ext cx="10515600" cy="5757863"/>
          </a:xfrm>
        </p:spPr>
        <p:txBody>
          <a:bodyPr/>
          <a:lstStyle/>
          <a:p>
            <a:r>
              <a:rPr lang="en-GB" dirty="0"/>
              <a:t>TUPLES </a:t>
            </a:r>
          </a:p>
          <a:p>
            <a:r>
              <a:rPr lang="en-GB" i="1" dirty="0"/>
              <a:t>Tuples</a:t>
            </a:r>
            <a:r>
              <a:rPr lang="en-GB" dirty="0"/>
              <a:t> can resemble C </a:t>
            </a:r>
            <a:r>
              <a:rPr lang="en-GB" i="1" dirty="0"/>
              <a:t>structures</a:t>
            </a:r>
            <a:r>
              <a:rPr lang="en-GB" dirty="0"/>
              <a:t> or Pascal </a:t>
            </a:r>
            <a:r>
              <a:rPr lang="en-GB" i="1" dirty="0"/>
              <a:t>records</a:t>
            </a:r>
            <a:r>
              <a:rPr lang="en-GB" dirty="0"/>
              <a:t>. </a:t>
            </a:r>
          </a:p>
          <a:p>
            <a:r>
              <a:rPr lang="en-GB" dirty="0"/>
              <a:t>Tuples are instances of </a:t>
            </a:r>
            <a:r>
              <a:rPr lang="en-GB" i="1" dirty="0"/>
              <a:t>Cartesian product types</a:t>
            </a:r>
            <a:r>
              <a:rPr lang="en-GB" dirty="0"/>
              <a:t>. </a:t>
            </a:r>
          </a:p>
          <a:p>
            <a:r>
              <a:rPr lang="en-GB" dirty="0"/>
              <a:t>First declare types for each component. </a:t>
            </a:r>
          </a:p>
          <a:p>
            <a:pPr marL="0" indent="0">
              <a:buNone/>
            </a:pPr>
            <a:r>
              <a:rPr lang="en-GB" dirty="0"/>
              <a:t>[NAME</a:t>
            </a:r>
            <a:r>
              <a:rPr lang="en-GB" dirty="0" smtClean="0"/>
              <a:t>]</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dirty="0"/>
              <a:t>Declare tuples which are instances of the type</a:t>
            </a:r>
          </a:p>
          <a:p>
            <a:pPr marL="0" indent="0">
              <a:buNone/>
            </a:pPr>
            <a:endParaRPr lang="en-GB" dirty="0" smtClean="0"/>
          </a:p>
        </p:txBody>
      </p:sp>
      <p:graphicFrame>
        <p:nvGraphicFramePr>
          <p:cNvPr id="27" name="Table 26"/>
          <p:cNvGraphicFramePr>
            <a:graphicFrameLocks noGrp="1"/>
          </p:cNvGraphicFramePr>
          <p:nvPr>
            <p:extLst>
              <p:ext uri="{D42A27DB-BD31-4B8C-83A1-F6EECF244321}">
                <p14:modId xmlns:p14="http://schemas.microsoft.com/office/powerpoint/2010/main" val="1105425217"/>
              </p:ext>
            </p:extLst>
          </p:nvPr>
        </p:nvGraphicFramePr>
        <p:xfrm>
          <a:off x="933450" y="2946400"/>
          <a:ext cx="10515600" cy="943716"/>
        </p:xfrm>
        <a:graphic>
          <a:graphicData uri="http://schemas.openxmlformats.org/drawingml/2006/table">
            <a:tbl>
              <a:tblPr/>
              <a:tblGrid>
                <a:gridCol w="10515600"/>
              </a:tblGrid>
              <a:tr h="471858">
                <a:tc>
                  <a:txBody>
                    <a:bodyPr/>
                    <a:lstStyle/>
                    <a:p>
                      <a:r>
                        <a:rPr lang="en-GB" sz="2800" dirty="0"/>
                        <a:t>ID == </a:t>
                      </a:r>
                      <a:r>
                        <a:rPr lang="en-GB" sz="2800" dirty="0" smtClean="0"/>
                        <a:t>N</a:t>
                      </a:r>
                      <a:endParaRPr lang="en-GB" sz="2800" dirty="0"/>
                    </a:p>
                  </a:txBody>
                  <a:tcPr marL="0" marR="0" marT="0" marB="0" anchor="ctr">
                    <a:lnL>
                      <a:noFill/>
                    </a:lnL>
                    <a:lnR>
                      <a:noFill/>
                    </a:lnR>
                    <a:lnT>
                      <a:noFill/>
                    </a:lnT>
                    <a:lnB>
                      <a:noFill/>
                    </a:lnB>
                  </a:tcPr>
                </a:tc>
              </a:tr>
              <a:tr h="471858">
                <a:tc>
                  <a:txBody>
                    <a:bodyPr/>
                    <a:lstStyle/>
                    <a:p>
                      <a:r>
                        <a:rPr lang="en-GB" sz="2800" dirty="0"/>
                        <a:t>DEPT ::= admin | manufacturing | research</a:t>
                      </a:r>
                    </a:p>
                  </a:txBody>
                  <a:tcPr marL="0" marR="0" marT="0" marB="0" anchor="ctr">
                    <a:lnL>
                      <a:noFill/>
                    </a:lnL>
                    <a:lnR>
                      <a:noFill/>
                    </a:lnR>
                    <a:lnT>
                      <a:noFill/>
                    </a:lnT>
                    <a:lnB>
                      <a:noFill/>
                    </a:lnB>
                  </a:tcPr>
                </a:tc>
              </a:tr>
            </a:tbl>
          </a:graphicData>
        </a:graphic>
      </p:graphicFrame>
      <p:sp>
        <p:nvSpPr>
          <p:cNvPr id="28" name="AutoShape 19" descr="\nat"/>
          <p:cNvSpPr>
            <a:spLocks noChangeAspect="1" noChangeArrowheads="1"/>
          </p:cNvSpPr>
          <p:nvPr/>
        </p:nvSpPr>
        <p:spPr bwMode="auto">
          <a:xfrm>
            <a:off x="838200" y="3589338"/>
            <a:ext cx="95250" cy="1047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9" name="AutoShape 20" descr=" "/>
          <p:cNvSpPr>
            <a:spLocks noChangeAspect="1" noChangeArrowheads="1"/>
          </p:cNvSpPr>
          <p:nvPr/>
        </p:nvSpPr>
        <p:spPr bwMode="auto">
          <a:xfrm>
            <a:off x="838200" y="3589338"/>
            <a:ext cx="9525" cy="952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0" name="Rectangle 29"/>
          <p:cNvSpPr/>
          <p:nvPr/>
        </p:nvSpPr>
        <p:spPr>
          <a:xfrm>
            <a:off x="815975" y="3892034"/>
            <a:ext cx="7669344" cy="1077218"/>
          </a:xfrm>
          <a:prstGeom prst="rect">
            <a:avLst/>
          </a:prstGeom>
        </p:spPr>
        <p:txBody>
          <a:bodyPr wrap="none">
            <a:spAutoFit/>
          </a:bodyPr>
          <a:lstStyle/>
          <a:p>
            <a:r>
              <a:rPr lang="en-GB" sz="2800" dirty="0"/>
              <a:t>Define</a:t>
            </a:r>
            <a:r>
              <a:rPr lang="en-GB" sz="3200" dirty="0"/>
              <a:t> the Cartesian product type </a:t>
            </a:r>
            <a:r>
              <a:rPr lang="en-GB" sz="3200" i="1" dirty="0"/>
              <a:t>EMPLOYEE</a:t>
            </a:r>
            <a:r>
              <a:rPr lang="en-GB" sz="3200" dirty="0" smtClean="0"/>
              <a:t>.</a:t>
            </a:r>
          </a:p>
          <a:p>
            <a:r>
              <a:rPr lang="en-GB" sz="3200" dirty="0" smtClean="0"/>
              <a:t>EMPLOYEE == ID x NAME x DEPT </a:t>
            </a:r>
            <a:endParaRPr lang="en-GB" sz="3200" dirty="0"/>
          </a:p>
        </p:txBody>
      </p:sp>
      <p:sp>
        <p:nvSpPr>
          <p:cNvPr id="32" name="AutoShape 22" descr="\cross"/>
          <p:cNvSpPr>
            <a:spLocks noChangeAspect="1" noChangeArrowheads="1"/>
          </p:cNvSpPr>
          <p:nvPr/>
        </p:nvSpPr>
        <p:spPr bwMode="auto">
          <a:xfrm>
            <a:off x="2098675" y="-136525"/>
            <a:ext cx="66675" cy="666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3" name="AutoShape 23" descr="\cross"/>
          <p:cNvSpPr>
            <a:spLocks noChangeAspect="1" noChangeArrowheads="1"/>
          </p:cNvSpPr>
          <p:nvPr/>
        </p:nvSpPr>
        <p:spPr bwMode="auto">
          <a:xfrm>
            <a:off x="2963863" y="-136525"/>
            <a:ext cx="66675" cy="666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48" name="Picture 2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5824" y="5421313"/>
            <a:ext cx="3546475" cy="14483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973565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9800" y="168789"/>
            <a:ext cx="6767513" cy="66892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7756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45" y="317499"/>
            <a:ext cx="11491413" cy="56896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7188587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4101" y="0"/>
            <a:ext cx="5270500" cy="6877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992791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2501" y="76200"/>
            <a:ext cx="5943600" cy="6550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180594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32558582"/>
              </p:ext>
            </p:extLst>
          </p:nvPr>
        </p:nvGraphicFramePr>
        <p:xfrm>
          <a:off x="1943100" y="2963072"/>
          <a:ext cx="10515600" cy="853440"/>
        </p:xfrm>
        <a:graphic>
          <a:graphicData uri="http://schemas.openxmlformats.org/drawingml/2006/table">
            <a:tbl>
              <a:tblPr/>
              <a:tblGrid>
                <a:gridCol w="10515600"/>
              </a:tblGrid>
              <a:tr h="0">
                <a:tc>
                  <a:txBody>
                    <a:bodyPr/>
                    <a:lstStyle/>
                    <a:p>
                      <a:r>
                        <a:rPr lang="en-GB" sz="2800" b="1" dirty="0" err="1"/>
                        <a:t>dom</a:t>
                      </a:r>
                      <a:r>
                        <a:rPr lang="en-GB" sz="2800" dirty="0"/>
                        <a:t> phone = { ..., </a:t>
                      </a:r>
                      <a:r>
                        <a:rPr lang="en-GB" sz="2800" dirty="0" err="1"/>
                        <a:t>aki</a:t>
                      </a:r>
                      <a:r>
                        <a:rPr lang="en-GB" sz="2800" dirty="0"/>
                        <a:t>, </a:t>
                      </a:r>
                      <a:r>
                        <a:rPr lang="en-GB" sz="2800" dirty="0" err="1"/>
                        <a:t>philip</a:t>
                      </a:r>
                      <a:r>
                        <a:rPr lang="en-GB" sz="2800" dirty="0"/>
                        <a:t>, </a:t>
                      </a:r>
                      <a:r>
                        <a:rPr lang="en-GB" sz="2800" dirty="0" err="1"/>
                        <a:t>doug</a:t>
                      </a:r>
                      <a:r>
                        <a:rPr lang="en-GB" sz="2800" dirty="0"/>
                        <a:t>, frank, ... }</a:t>
                      </a:r>
                    </a:p>
                  </a:txBody>
                  <a:tcPr marL="0" marR="0" marT="0" marB="0" anchor="ctr">
                    <a:lnL>
                      <a:noFill/>
                    </a:lnL>
                    <a:lnR>
                      <a:noFill/>
                    </a:lnR>
                    <a:lnT>
                      <a:noFill/>
                    </a:lnT>
                    <a:lnB>
                      <a:noFill/>
                    </a:lnB>
                  </a:tcPr>
                </a:tc>
              </a:tr>
              <a:tr h="0">
                <a:tc>
                  <a:txBody>
                    <a:bodyPr/>
                    <a:lstStyle/>
                    <a:p>
                      <a:r>
                        <a:rPr lang="en-GB" sz="2800" b="1" dirty="0"/>
                        <a:t>ran</a:t>
                      </a:r>
                      <a:r>
                        <a:rPr lang="en-GB" sz="2800" dirty="0"/>
                        <a:t> phone = { ..., 4019, 4107, 4136, 0113, ... }</a:t>
                      </a:r>
                    </a:p>
                  </a:txBody>
                  <a:tcPr marL="0" marR="0" marT="0" marB="0" anchor="ctr">
                    <a:lnL>
                      <a:noFill/>
                    </a:lnL>
                    <a:lnR>
                      <a:noFill/>
                    </a:lnR>
                    <a:lnT>
                      <a:noFill/>
                    </a:lnT>
                    <a:lnB>
                      <a:noFill/>
                    </a:lnB>
                  </a:tcPr>
                </a:tc>
              </a:tr>
            </a:tbl>
          </a:graphicData>
        </a:graphic>
      </p:graphicFrame>
      <p:sp>
        <p:nvSpPr>
          <p:cNvPr id="5" name="Rectangle 1"/>
          <p:cNvSpPr>
            <a:spLocks noChangeArrowheads="1"/>
          </p:cNvSpPr>
          <p:nvPr/>
        </p:nvSpPr>
        <p:spPr bwMode="auto">
          <a:xfrm>
            <a:off x="1803400" y="1274478"/>
            <a:ext cx="9385300"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dirty="0" smtClean="0">
                <a:ln>
                  <a:noFill/>
                </a:ln>
                <a:solidFill>
                  <a:schemeClr val="tx1"/>
                </a:solidFill>
                <a:effectLst/>
                <a:latin typeface="Arial" charset="0"/>
                <a:cs typeface="Arial" charset="0"/>
              </a:rPr>
              <a:t>RELATIONAL CALCULUS (1)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smtClean="0">
                <a:ln>
                  <a:noFill/>
                </a:ln>
                <a:solidFill>
                  <a:schemeClr val="tx1"/>
                </a:solidFill>
                <a:effectLst/>
                <a:latin typeface="Arial" charset="0"/>
                <a:cs typeface="Arial" charset="0"/>
              </a:rPr>
              <a:t>The tool-kit provides many operators for binary relations.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1" u="none" strike="noStrike" cap="none" normalizeH="0" baseline="0" dirty="0" smtClean="0">
                <a:ln>
                  <a:noFill/>
                </a:ln>
                <a:solidFill>
                  <a:schemeClr val="tx1"/>
                </a:solidFill>
                <a:effectLst/>
                <a:latin typeface="Arial" charset="0"/>
                <a:cs typeface="Arial" charset="0"/>
              </a:rPr>
              <a:t>Domain</a:t>
            </a:r>
            <a:r>
              <a:rPr kumimoji="0" lang="en-US" altLang="en-US" sz="2400" b="0" i="0" u="none" strike="noStrike" cap="none" normalizeH="0" baseline="0" dirty="0" smtClean="0">
                <a:ln>
                  <a:noFill/>
                </a:ln>
                <a:solidFill>
                  <a:schemeClr val="tx1"/>
                </a:solidFill>
                <a:effectLst/>
                <a:latin typeface="Arial" charset="0"/>
                <a:cs typeface="Arial" charset="0"/>
              </a:rPr>
              <a:t> and </a:t>
            </a:r>
            <a:r>
              <a:rPr kumimoji="0" lang="en-US" altLang="en-US" sz="2400" b="0" i="1" u="none" strike="noStrike" cap="none" normalizeH="0" baseline="0" dirty="0" smtClean="0">
                <a:ln>
                  <a:noFill/>
                </a:ln>
                <a:solidFill>
                  <a:schemeClr val="tx1"/>
                </a:solidFill>
                <a:effectLst/>
                <a:latin typeface="Arial" charset="0"/>
                <a:cs typeface="Arial" charset="0"/>
              </a:rPr>
              <a:t>range</a:t>
            </a:r>
            <a:r>
              <a:rPr kumimoji="0" lang="en-US" altLang="en-US" sz="2400" b="0" i="0" u="none" strike="noStrike" cap="none" normalizeH="0" baseline="0" dirty="0" smtClean="0">
                <a:ln>
                  <a:noFill/>
                </a:ln>
                <a:solidFill>
                  <a:schemeClr val="tx1"/>
                </a:solidFill>
                <a:effectLst/>
                <a:latin typeface="Arial" charset="0"/>
                <a:cs typeface="Arial" charset="0"/>
              </a:rPr>
              <a:t> are the sets of first and second components, respectively.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cs typeface="Arial" charset="0"/>
              </a:rPr>
              <a:t> </a:t>
            </a:r>
            <a:endParaRPr lang="en-US" altLang="en-US" sz="600" dirty="0">
              <a:latin typeface="Arial"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600" b="0" i="0" u="none" strike="noStrike" cap="none" normalizeH="0" baseline="0" dirty="0" smtClean="0">
              <a:ln>
                <a:noFill/>
              </a:ln>
              <a:solidFill>
                <a:schemeClr val="tx1"/>
              </a:solidFill>
              <a:effectLst/>
              <a:latin typeface="Arial"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1" u="none" strike="noStrike" cap="none" normalizeH="0" baseline="0" dirty="0" smtClean="0">
              <a:ln>
                <a:noFill/>
              </a:ln>
              <a:solidFill>
                <a:schemeClr val="tx1"/>
              </a:solidFill>
              <a:effectLst/>
              <a:latin typeface="Arial"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i="1" dirty="0">
              <a:latin typeface="Arial"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1" u="none" strike="noStrike" cap="none" normalizeH="0" baseline="0" dirty="0" smtClean="0">
                <a:ln>
                  <a:noFill/>
                </a:ln>
                <a:solidFill>
                  <a:schemeClr val="tx1"/>
                </a:solidFill>
                <a:effectLst/>
                <a:latin typeface="Arial" charset="0"/>
                <a:cs typeface="Arial" charset="0"/>
              </a:rPr>
              <a:t>Relational image</a:t>
            </a:r>
            <a:r>
              <a:rPr kumimoji="0" lang="en-US" altLang="en-US" sz="2400" b="0" i="0" u="none" strike="noStrike" cap="none" normalizeH="0" baseline="0" dirty="0" smtClean="0">
                <a:ln>
                  <a:noFill/>
                </a:ln>
                <a:solidFill>
                  <a:schemeClr val="tx1"/>
                </a:solidFill>
                <a:effectLst/>
                <a:latin typeface="Arial" charset="0"/>
                <a:cs typeface="Arial" charset="0"/>
              </a:rPr>
              <a:t> can model table lookup. </a:t>
            </a:r>
          </a:p>
        </p:txBody>
      </p:sp>
      <p:sp>
        <p:nvSpPr>
          <p:cNvPr id="6" name="AutoShape 2" descr=" "/>
          <p:cNvSpPr>
            <a:spLocks noChangeAspect="1" noChangeArrowheads="1"/>
          </p:cNvSpPr>
          <p:nvPr/>
        </p:nvSpPr>
        <p:spPr bwMode="auto">
          <a:xfrm>
            <a:off x="930275" y="4046538"/>
            <a:ext cx="9525" cy="952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limg"/>
          <p:cNvSpPr>
            <a:spLocks noChangeAspect="1" noChangeArrowheads="1"/>
          </p:cNvSpPr>
          <p:nvPr/>
        </p:nvSpPr>
        <p:spPr bwMode="auto">
          <a:xfrm>
            <a:off x="854075" y="-136525"/>
            <a:ext cx="66675" cy="1333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5" descr="\rimg"/>
          <p:cNvSpPr>
            <a:spLocks noChangeAspect="1" noChangeArrowheads="1"/>
          </p:cNvSpPr>
          <p:nvPr/>
        </p:nvSpPr>
        <p:spPr bwMode="auto">
          <a:xfrm>
            <a:off x="2520950" y="-136525"/>
            <a:ext cx="66675" cy="1333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53"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3400" y="4321466"/>
            <a:ext cx="6972300" cy="3949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160515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9000" y="0"/>
            <a:ext cx="7962900" cy="68409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075909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17" name="Picture 2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2107" y="177800"/>
            <a:ext cx="10075969" cy="668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127311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78" y="279400"/>
            <a:ext cx="11772211" cy="5295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86602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088" y="0"/>
            <a:ext cx="10303581" cy="66801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4497829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613" y="228600"/>
            <a:ext cx="12093388" cy="546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90833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5700" y="14232"/>
            <a:ext cx="8835518" cy="61071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22310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0700" y="-30508"/>
            <a:ext cx="10528355" cy="6532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4504797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5428" y="0"/>
            <a:ext cx="6371771" cy="68560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9672227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8061" y="0"/>
            <a:ext cx="8682093" cy="6589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400652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189" y="174171"/>
            <a:ext cx="12054302" cy="55444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631509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7943" y="0"/>
            <a:ext cx="516605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244417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577</TotalTime>
  <Words>994</Words>
  <Application>Microsoft Office PowerPoint</Application>
  <PresentationFormat>Custom</PresentationFormat>
  <Paragraphs>98</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Z specification </vt:lpstr>
      <vt:lpstr>Overview of using Z to define a software specification document</vt:lpstr>
      <vt:lpstr>PowerPoint Presentation</vt:lpstr>
      <vt:lpstr>PowerPoint Presentation</vt:lpstr>
      <vt:lpstr>PowerPoint Presentation</vt:lpstr>
      <vt:lpstr>Scope of variables</vt:lpstr>
      <vt:lpstr>For Example, the global variable potatoesInABag can be declared globally and also limited to between 5 and 50 and later used in one or more schemas </vt:lpstr>
      <vt:lpstr>Types</vt:lpstr>
      <vt:lpstr>Declaring Variables</vt:lpstr>
      <vt:lpstr>PowerPoint Presentation</vt:lpstr>
      <vt:lpstr>Decoration</vt:lpstr>
      <vt:lpstr>The following notes I found useful in understanding how to use sets, relations and functions with Z notation. These notes are written by Jon Jacky and are available here:- https://staff.washington.edu/jon/z-lectures/structure.html and are themselves based on his book The Way of Z: Practical Programming with Formal Methods  Jonathan Jacky, Cambridge University Press, 1997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 specification</dc:title>
  <dc:creator>Gordon Dickers</dc:creator>
  <cp:lastModifiedBy>Dickers, Gordon</cp:lastModifiedBy>
  <cp:revision>36</cp:revision>
  <dcterms:created xsi:type="dcterms:W3CDTF">2018-03-01T12:30:19Z</dcterms:created>
  <dcterms:modified xsi:type="dcterms:W3CDTF">2018-03-15T10:42:58Z</dcterms:modified>
</cp:coreProperties>
</file>