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42"/>
  </p:notesMasterIdLst>
  <p:handoutMasterIdLst>
    <p:handoutMasterId r:id="rId43"/>
  </p:handoutMasterIdLst>
  <p:sldIdLst>
    <p:sldId id="384" r:id="rId6"/>
    <p:sldId id="347" r:id="rId7"/>
    <p:sldId id="348" r:id="rId8"/>
    <p:sldId id="391" r:id="rId9"/>
    <p:sldId id="350" r:id="rId10"/>
    <p:sldId id="392" r:id="rId11"/>
    <p:sldId id="351" r:id="rId12"/>
    <p:sldId id="393" r:id="rId13"/>
    <p:sldId id="352" r:id="rId14"/>
    <p:sldId id="353" r:id="rId15"/>
    <p:sldId id="386" r:id="rId16"/>
    <p:sldId id="355" r:id="rId17"/>
    <p:sldId id="356" r:id="rId18"/>
    <p:sldId id="358" r:id="rId19"/>
    <p:sldId id="359" r:id="rId20"/>
    <p:sldId id="360" r:id="rId21"/>
    <p:sldId id="394" r:id="rId22"/>
    <p:sldId id="361" r:id="rId23"/>
    <p:sldId id="388" r:id="rId24"/>
    <p:sldId id="362" r:id="rId25"/>
    <p:sldId id="363" r:id="rId26"/>
    <p:sldId id="364" r:id="rId27"/>
    <p:sldId id="365" r:id="rId28"/>
    <p:sldId id="395" r:id="rId29"/>
    <p:sldId id="396" r:id="rId30"/>
    <p:sldId id="366" r:id="rId31"/>
    <p:sldId id="397" r:id="rId32"/>
    <p:sldId id="390" r:id="rId33"/>
    <p:sldId id="369" r:id="rId34"/>
    <p:sldId id="370" r:id="rId35"/>
    <p:sldId id="371" r:id="rId36"/>
    <p:sldId id="398" r:id="rId37"/>
    <p:sldId id="372" r:id="rId38"/>
    <p:sldId id="373" r:id="rId39"/>
    <p:sldId id="374" r:id="rId40"/>
    <p:sldId id="399" r:id="rId4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5858"/>
    <a:srgbClr val="28805C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6D10D9-F75C-EA4C-B8D3-E5D446A3A77A}" v="10" dt="2025-02-28T10:28:16.5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0" autoAdjust="0"/>
    <p:restoredTop sz="86446" autoAdjust="0"/>
  </p:normalViewPr>
  <p:slideViewPr>
    <p:cSldViewPr>
      <p:cViewPr varScale="1">
        <p:scale>
          <a:sx n="89" d="100"/>
          <a:sy n="89" d="100"/>
        </p:scale>
        <p:origin x="1648" y="168"/>
      </p:cViewPr>
      <p:guideLst>
        <p:guide orient="horz" pos="3792"/>
        <p:guide pos="576"/>
      </p:guideLst>
    </p:cSldViewPr>
  </p:slideViewPr>
  <p:outlineViewPr>
    <p:cViewPr>
      <p:scale>
        <a:sx n="33" d="100"/>
        <a:sy n="33" d="100"/>
      </p:scale>
      <p:origin x="0" y="201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presProps" Target="pres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handoutMaster" Target="handoutMasters/handoutMaster1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2/28/25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2/28/25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735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4FBBBD2-C4E4-4255-8701-E85528474A61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84159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10E9025-4E1C-458C-8FF5-C316AB341946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4785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646A3B4-0992-42B3-8846-B1EFE99102CC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58748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1701F814-D5F0-4ABE-9AD3-16D6574D6BE8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049668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4824BD-1500-4C2F-9CBC-AACEDB0168AE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24983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F7E7575-4244-4A82-8220-9790F5302410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115501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FA499FF-7F59-4673-8A74-1CD57ADC862A}" type="slidenum">
              <a:rPr lang="en-US" altLang="en-US" sz="1200" smtClean="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9074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911EA0A-2804-4009-BD1D-1E827F4EB0A8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160515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4D3D59-BD0E-4DB7-B137-2016AB7CC07A}" type="slidenum">
              <a:rPr lang="en-US" altLang="en-US" sz="1200" smtClean="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593239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C478E0C-7279-4215-8229-66C393A7B70F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543814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4952815-7F7C-47AB-8E1E-57172554EF68}" type="slidenum">
              <a:rPr lang="en-US" altLang="en-US" sz="1200" smtClean="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955810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C44C6F27-C269-4FB0-A19F-4FEBE04D9348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3437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5228479-B47B-4164-A489-3DF0AE84AE2D}" type="slidenum">
              <a:rPr lang="en-US" altLang="en-US" sz="1200" smtClean="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9910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5228479-B47B-4164-A489-3DF0AE84AE2D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0439910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A0D5C97-7A6E-499F-9A06-AD5C744A4941}" type="slidenum">
              <a:rPr lang="en-US" altLang="en-US" sz="1200" smtClean="0"/>
              <a:pPr/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640876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40E08E1-60CD-483E-8608-BDA16AE1E336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869859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922B938-053E-49ED-BDB1-2D6BC2E9CF00}" type="slidenum">
              <a:rPr lang="en-US" altLang="en-US" sz="1200" smtClean="0"/>
              <a:pPr/>
              <a:t>22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586708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EE5A066-1C68-46D8-8655-FBBA54C30218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6467433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CA2C55D-259D-4402-8118-3384E533880E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736171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0ADE5-F98B-2E39-6DF6-DAC028654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F74694BF-BA11-EAE2-9DA5-A2778618DD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4C7A5FCE-68AD-70AE-6FE5-781128C6FF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0B3EE1BA-93FA-9DF7-991D-AD511C9F47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CA2C55D-259D-4402-8118-3384E533880E}" type="slidenum">
              <a:rPr lang="en-US" altLang="en-US" sz="1200" smtClean="0"/>
              <a:pPr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482710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C8E667B-3E44-4B13-A8EC-31593D7F4E9F}" type="slidenum">
              <a:rPr lang="en-US" altLang="en-US" sz="1200" smtClean="0"/>
              <a:pPr/>
              <a:t>28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495626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B230C71-0AFE-4E8A-8C2D-81846C19A742}" type="slidenum">
              <a:rPr lang="en-US" altLang="en-US" sz="1200" smtClean="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126238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1DEA494-EEA6-4DC0-8B55-C3117A1D8D35}" type="slidenum">
              <a:rPr lang="en-US" altLang="en-US" sz="1200" smtClean="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6100934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02339B7-C6D1-4D91-8E37-3FD401DB32F9}" type="slidenum">
              <a:rPr lang="en-US" altLang="en-US" sz="1200" smtClean="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13245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D09CA58-57D3-4781-84BF-2A9EE903FD30}" type="slidenum">
              <a:rPr lang="en-US" altLang="en-US" sz="1200" smtClean="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529793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4D65EDC-86A3-464D-BF78-3C1AAFCE3A42}" type="slidenum">
              <a:rPr lang="en-US" altLang="en-US" sz="1200" smtClean="0"/>
              <a:pPr/>
              <a:t>34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885953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D93CF0E-1408-49B4-A53A-45C6586CB283}" type="slidenum">
              <a:rPr lang="en-US" altLang="en-US" sz="1200" smtClean="0"/>
              <a:pPr/>
              <a:t>35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64789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Vegetarian diet – more alkaline</a:t>
            </a:r>
          </a:p>
          <a:p>
            <a:r>
              <a:rPr lang="en-US" dirty="0"/>
              <a:t>High protein diet – more acidic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113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©2018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5871394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91334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1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3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84" r:id="rId6"/>
    <p:sldLayoutId id="2147483678" r:id="rId7"/>
    <p:sldLayoutId id="2147483679" r:id="rId8"/>
    <p:sldLayoutId id="2147483680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2" r:id="rId16"/>
    <p:sldLayoutId id="2147483694" r:id="rId17"/>
    <p:sldLayoutId id="2147483697" r:id="rId18"/>
    <p:sldLayoutId id="2147483698" r:id="rId19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>
          <a:xfrm>
            <a:off x="381000" y="1143000"/>
            <a:ext cx="2590800" cy="356870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18</a:t>
            </a:r>
            <a:br>
              <a:rPr lang="en-US" altLang="en-US" dirty="0"/>
            </a:br>
            <a:r>
              <a:rPr lang="en-US" altLang="en-US" dirty="0"/>
              <a:t>The Urinary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315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  <a:endParaRPr lang="en-US" dirty="0"/>
          </a:p>
        </p:txBody>
      </p:sp>
      <p:sp>
        <p:nvSpPr>
          <p:cNvPr id="6147" name="Rectangle 2051"/>
          <p:cNvSpPr>
            <a:spLocks noGrp="1" noChangeArrowheads="1"/>
          </p:cNvSpPr>
          <p:nvPr>
            <p:ph idx="1"/>
          </p:nvPr>
        </p:nvSpPr>
        <p:spPr>
          <a:xfrm>
            <a:off x="805065" y="1189037"/>
            <a:ext cx="7729335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urinary system</a:t>
            </a:r>
            <a:r>
              <a:rPr lang="en-US" altLang="en-US" dirty="0"/>
              <a:t> consists of two kidneys, two ureters, the urinary bladder, and the urethra.</a:t>
            </a:r>
            <a:endParaRPr lang="en-US" altLang="en-US" b="1" dirty="0"/>
          </a:p>
          <a:p>
            <a:pPr marL="346075" indent="-457200">
              <a:buNone/>
            </a:pPr>
            <a:r>
              <a:rPr lang="en-US" altLang="en-US" b="1" dirty="0"/>
              <a:t>Function of the kidneys</a:t>
            </a:r>
            <a:r>
              <a:rPr lang="en-US" altLang="en-US" dirty="0"/>
              <a:t>—to form urine to excrete waste products and to regulate the volume, electrolytes, and p H of the blood and tissue fluid</a:t>
            </a:r>
          </a:p>
          <a:p>
            <a:pPr marL="346075" indent="-457200">
              <a:buNone/>
            </a:pPr>
            <a:r>
              <a:rPr lang="en-US" altLang="en-US" dirty="0"/>
              <a:t>The other organs of the urinary system—</a:t>
            </a:r>
          </a:p>
        </p:txBody>
      </p:sp>
    </p:spTree>
    <p:extLst>
      <p:ext uri="{BB962C8B-B14F-4D97-AF65-F5344CB8AC3E}">
        <p14:creationId xmlns:p14="http://schemas.microsoft.com/office/powerpoint/2010/main" val="3014229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Kidneys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219200"/>
            <a:ext cx="7825413" cy="1104900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Location: retroperitoneal on either side of the backbone, partially protected by—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85187" y="2400300"/>
            <a:ext cx="7825413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860425" indent="-5143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+mj-lt"/>
              <a:buAutoNum type="alphaUcPeriod"/>
              <a:defRPr lang="en-US" sz="3200" kern="20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1800" kern="120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7472" indent="-457200">
              <a:buFont typeface="+mj-lt"/>
              <a:buNone/>
            </a:pPr>
            <a:r>
              <a:rPr lang="en-US" altLang="en-US" dirty="0"/>
              <a:t>The renal fascia and adipose tissue—</a:t>
            </a:r>
          </a:p>
          <a:p>
            <a:pPr marL="347472" indent="-457200">
              <a:buFont typeface="+mj-lt"/>
              <a:buNone/>
            </a:pPr>
            <a:r>
              <a:rPr lang="en-US" altLang="en-US" dirty="0" err="1"/>
              <a:t>Hilus</a:t>
            </a:r>
            <a:r>
              <a:rPr lang="en-US" altLang="en-US" dirty="0"/>
              <a:t>—an indentation on the medial side</a:t>
            </a:r>
          </a:p>
          <a:p>
            <a:pPr marL="685800" lvl="1"/>
            <a:r>
              <a:rPr lang="en-US" altLang="en-US" dirty="0"/>
              <a:t>The ureter emerges from the </a:t>
            </a:r>
            <a:r>
              <a:rPr lang="en-US" altLang="en-US" dirty="0" err="1"/>
              <a:t>hilus</a:t>
            </a:r>
            <a:r>
              <a:rPr lang="en-US" altLang="en-US" dirty="0"/>
              <a:t>, as does the renal vein; the renal artery enters it.</a:t>
            </a:r>
          </a:p>
        </p:txBody>
      </p:sp>
    </p:spTree>
    <p:extLst>
      <p:ext uri="{BB962C8B-B14F-4D97-AF65-F5344CB8AC3E}">
        <p14:creationId xmlns:p14="http://schemas.microsoft.com/office/powerpoint/2010/main" val="1733204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 of the human body&#10;&#10;AI-generated content may be incorrect.">
            <a:extLst>
              <a:ext uri="{FF2B5EF4-FFF2-40B4-BE49-F238E27FC236}">
                <a16:creationId xmlns:a16="http://schemas.microsoft.com/office/drawing/2014/main" id="{5173E897-309A-0149-4D54-C76AD7EBB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232" y="0"/>
            <a:ext cx="58355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53870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Kidney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8054013" cy="521176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Kidney</a:t>
            </a:r>
            <a:r>
              <a:rPr lang="en-US" altLang="en-US" dirty="0"/>
              <a:t>—internal structure—a kidney has two layers of tissue and a medial cavity.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Renal cortex—the outer tissue layer, made of renal corpuscles and convoluted tubules: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Renal medulla (pyramids)—the inner tissue layer, made of loops of </a:t>
            </a:r>
            <a:r>
              <a:rPr lang="en-US" altLang="en-US" dirty="0" err="1"/>
              <a:t>Henle</a:t>
            </a:r>
            <a:r>
              <a:rPr lang="en-US" altLang="en-US" dirty="0"/>
              <a:t> and collecting tubules: 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 Renal pelvis—a cavity formed by the expanded end of the ureter within the kidney:</a:t>
            </a:r>
          </a:p>
          <a:p>
            <a:pPr marL="685800" lvl="1"/>
            <a:r>
              <a:rPr lang="en-US" altLang="en-US" dirty="0"/>
              <a:t>The extensions are calyces:</a:t>
            </a:r>
          </a:p>
        </p:txBody>
      </p:sp>
    </p:spTree>
    <p:extLst>
      <p:ext uri="{BB962C8B-B14F-4D97-AF65-F5344CB8AC3E}">
        <p14:creationId xmlns:p14="http://schemas.microsoft.com/office/powerpoint/2010/main" val="2200932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E091716C-F0A0-D733-99CA-64F8BE9B72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478" y="0"/>
            <a:ext cx="67850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76168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Nephron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79098"/>
            <a:ext cx="7987752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Nephron</a:t>
            </a:r>
            <a:r>
              <a:rPr lang="en-US" altLang="en-US" dirty="0"/>
              <a:t>—the functional unit of the kidney; consists of a renal corpuscle and a renal tubule</a:t>
            </a:r>
          </a:p>
          <a:p>
            <a:pPr marL="346075" indent="-457200">
              <a:buNone/>
            </a:pPr>
            <a:r>
              <a:rPr lang="en-US" altLang="en-US" dirty="0"/>
              <a:t>Renal corpuscle—consists of a glomerulus surrounded by Bowman’s capsule</a:t>
            </a:r>
          </a:p>
          <a:p>
            <a:pPr marL="346075" indent="-457200">
              <a:buNone/>
            </a:pPr>
            <a:r>
              <a:rPr lang="en-US" altLang="en-US" dirty="0"/>
              <a:t>Glomerulus—a capillary network that extends from an afferent arteriole to an efferent arteriole:</a:t>
            </a:r>
          </a:p>
        </p:txBody>
      </p:sp>
    </p:spTree>
    <p:extLst>
      <p:ext uri="{BB962C8B-B14F-4D97-AF65-F5344CB8AC3E}">
        <p14:creationId xmlns:p14="http://schemas.microsoft.com/office/powerpoint/2010/main" val="1976976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AI-generated content may be incorrect.">
            <a:extLst>
              <a:ext uri="{FF2B5EF4-FFF2-40B4-BE49-F238E27FC236}">
                <a16:creationId xmlns:a16="http://schemas.microsoft.com/office/drawing/2014/main" id="{28DCBC8E-04A2-ED55-C1FE-CC57B65AB0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1463" y="0"/>
            <a:ext cx="49810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92453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The Nephron (continued_1)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78353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Bowman’s capsule—the end of a renal tubule, encloses a glomerulus:</a:t>
            </a:r>
          </a:p>
          <a:p>
            <a:pPr marL="685800" lvl="1"/>
            <a:r>
              <a:rPr lang="en-US" altLang="en-US" dirty="0"/>
              <a:t>Outer layer—not permeable:</a:t>
            </a:r>
          </a:p>
          <a:p>
            <a:pPr marL="685800" lvl="1"/>
            <a:r>
              <a:rPr lang="en-US" altLang="en-US" dirty="0"/>
              <a:t>Inner layer—made of podocytes</a:t>
            </a:r>
          </a:p>
        </p:txBody>
      </p:sp>
    </p:spTree>
    <p:extLst>
      <p:ext uri="{BB962C8B-B14F-4D97-AF65-F5344CB8AC3E}">
        <p14:creationId xmlns:p14="http://schemas.microsoft.com/office/powerpoint/2010/main" val="41404954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Nephron (continued_2)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72824" y="1176453"/>
            <a:ext cx="7837776" cy="4995747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Renal tubule: Proximal convoluted tubule</a:t>
            </a:r>
          </a:p>
          <a:p>
            <a:pPr marL="2286000" lvl="1" indent="0">
              <a:buNone/>
            </a:pPr>
            <a:r>
              <a:rPr lang="en-US" altLang="en-US" sz="3200" dirty="0"/>
              <a:t>Loop of </a:t>
            </a:r>
            <a:r>
              <a:rPr lang="en-US" altLang="en-US" sz="3200" dirty="0" err="1"/>
              <a:t>Henle</a:t>
            </a:r>
            <a:endParaRPr lang="en-US" altLang="en-US" sz="3200" dirty="0"/>
          </a:p>
          <a:p>
            <a:pPr marL="2286000" lvl="1" indent="0">
              <a:buNone/>
            </a:pPr>
            <a:r>
              <a:rPr lang="en-US" altLang="en-US" sz="3200" dirty="0"/>
              <a:t>Distal convoluted tubule</a:t>
            </a:r>
          </a:p>
          <a:p>
            <a:pPr marL="2286000" lvl="1" indent="0">
              <a:buNone/>
            </a:pPr>
            <a:r>
              <a:rPr lang="en-US" altLang="en-US" sz="3200" dirty="0"/>
              <a:t>Collecting tubule</a:t>
            </a:r>
          </a:p>
          <a:p>
            <a:pPr marL="346075" indent="-457200">
              <a:buNone/>
            </a:pPr>
            <a:r>
              <a:rPr lang="en-US" altLang="en-US" dirty="0"/>
              <a:t>The collecting tubules unite—</a:t>
            </a:r>
          </a:p>
          <a:p>
            <a:pPr marL="346075" indent="-457200">
              <a:buNone/>
            </a:pPr>
            <a:r>
              <a:rPr lang="en-US" altLang="en-US" dirty="0" err="1"/>
              <a:t>Peritubular</a:t>
            </a:r>
            <a:r>
              <a:rPr lang="en-US" altLang="en-US" dirty="0"/>
              <a:t> capillaries—arise from the efferent arteriole, surround all parts of the renal tubule</a:t>
            </a:r>
          </a:p>
        </p:txBody>
      </p:sp>
    </p:spTree>
    <p:extLst>
      <p:ext uri="{BB962C8B-B14F-4D97-AF65-F5344CB8AC3E}">
        <p14:creationId xmlns:p14="http://schemas.microsoft.com/office/powerpoint/2010/main" val="2990711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idx="1"/>
          </p:nvPr>
        </p:nvSpPr>
        <p:spPr>
          <a:xfrm>
            <a:off x="795127" y="1149281"/>
            <a:ext cx="7739274" cy="4068763"/>
          </a:xfrm>
        </p:spPr>
        <p:txBody>
          <a:bodyPr>
            <a:normAutofit/>
          </a:bodyPr>
          <a:lstStyle/>
          <a:p>
            <a:pPr marL="347472" indent="-457200">
              <a:buNone/>
            </a:pPr>
            <a:r>
              <a:rPr lang="en-US" altLang="en-US" sz="3500" b="1" dirty="0"/>
              <a:t>Into which vein do the two renal veins empty?</a:t>
            </a:r>
          </a:p>
        </p:txBody>
      </p:sp>
    </p:spTree>
    <p:extLst>
      <p:ext uri="{BB962C8B-B14F-4D97-AF65-F5344CB8AC3E}">
        <p14:creationId xmlns:p14="http://schemas.microsoft.com/office/powerpoint/2010/main" val="791209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2641" y="1189037"/>
            <a:ext cx="7960359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two renal veins empty into the inferior vena cava.</a:t>
            </a:r>
          </a:p>
        </p:txBody>
      </p:sp>
    </p:spTree>
    <p:extLst>
      <p:ext uri="{BB962C8B-B14F-4D97-AF65-F5344CB8AC3E}">
        <p14:creationId xmlns:p14="http://schemas.microsoft.com/office/powerpoint/2010/main" val="1697038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Blood Vessels of the Kidney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54151"/>
            <a:ext cx="78353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Essential for the formation of urine from blood plasma are capillaries. The blood vessels of the kidney include two sets of capillaries.</a:t>
            </a:r>
          </a:p>
        </p:txBody>
      </p:sp>
    </p:spTree>
    <p:extLst>
      <p:ext uri="{BB962C8B-B14F-4D97-AF65-F5344CB8AC3E}">
        <p14:creationId xmlns:p14="http://schemas.microsoft.com/office/powerpoint/2010/main" val="3987181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98444" y="1189037"/>
            <a:ext cx="781215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formation of urine involves three major processes:</a:t>
            </a:r>
          </a:p>
          <a:p>
            <a:pPr marL="685800" lvl="1"/>
            <a:r>
              <a:rPr lang="en-US" altLang="en-US" dirty="0"/>
              <a:t>Glomerular filtration</a:t>
            </a:r>
          </a:p>
          <a:p>
            <a:pPr marL="685800" lvl="1"/>
            <a:r>
              <a:rPr lang="en-US" altLang="en-US" dirty="0"/>
              <a:t>Tubular reabsorption</a:t>
            </a:r>
          </a:p>
          <a:p>
            <a:pPr marL="685800" lvl="1"/>
            <a:r>
              <a:rPr lang="en-US" altLang="en-US" dirty="0"/>
              <a:t>Tubular secretion </a:t>
            </a:r>
          </a:p>
        </p:txBody>
      </p:sp>
    </p:spTree>
    <p:extLst>
      <p:ext uri="{BB962C8B-B14F-4D97-AF65-F5344CB8AC3E}">
        <p14:creationId xmlns:p14="http://schemas.microsoft.com/office/powerpoint/2010/main" val="23068234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(continued_1)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241502"/>
            <a:ext cx="7805535" cy="4865649"/>
          </a:xfrm>
        </p:spPr>
        <p:txBody>
          <a:bodyPr/>
          <a:lstStyle/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Glomerular filtration—takes place from the glomerulus to Bowman’s capsule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Blood pressure in the glomerulus is relatively high: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</a:t>
            </a:r>
            <a:r>
              <a:rPr lang="en-US" altLang="en-US" dirty="0" err="1"/>
              <a:t>podocyte</a:t>
            </a:r>
            <a:r>
              <a:rPr lang="en-US" altLang="en-US" dirty="0"/>
              <a:t> layer of Bowman’s capsule is very permeable.</a:t>
            </a:r>
          </a:p>
          <a:p>
            <a:pPr marL="346075" indent="-457200">
              <a:lnSpc>
                <a:spcPts val="3300"/>
              </a:lnSpc>
              <a:buNone/>
            </a:pPr>
            <a:r>
              <a:rPr lang="en-US" altLang="en-US" dirty="0"/>
              <a:t>The fluid in Bowman’s capsule is called renal filtrate. </a:t>
            </a:r>
          </a:p>
        </p:txBody>
      </p:sp>
    </p:spTree>
    <p:extLst>
      <p:ext uri="{BB962C8B-B14F-4D97-AF65-F5344CB8AC3E}">
        <p14:creationId xmlns:p14="http://schemas.microsoft.com/office/powerpoint/2010/main" val="3806066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(continued_2)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89037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Glomerular filtration is not selective in terms of usefulness, just size</a:t>
            </a:r>
          </a:p>
          <a:p>
            <a:pPr marL="346075" indent="-457200">
              <a:buNone/>
            </a:pPr>
            <a:r>
              <a:rPr lang="en-US" altLang="en-US" dirty="0"/>
              <a:t>Glomerular filtration rate (G F R)—100 to </a:t>
            </a:r>
            <a:br>
              <a:rPr lang="en-US" altLang="en-US" dirty="0"/>
            </a:br>
            <a:r>
              <a:rPr lang="en-US" altLang="en-US" dirty="0"/>
              <a:t>125 </a:t>
            </a:r>
            <a:r>
              <a:rPr lang="en-US" dirty="0"/>
              <a:t>milliliter</a:t>
            </a:r>
            <a:r>
              <a:rPr lang="en-US" altLang="en-US" dirty="0"/>
              <a:t> per minute</a:t>
            </a:r>
          </a:p>
          <a:p>
            <a:pPr marL="346075" indent="-457200">
              <a:buNone/>
            </a:pPr>
            <a:r>
              <a:rPr lang="en-US" altLang="en-US" dirty="0"/>
              <a:t>Changes in blood flow through the kidney will change the G F R: </a:t>
            </a:r>
          </a:p>
        </p:txBody>
      </p:sp>
    </p:spTree>
    <p:extLst>
      <p:ext uri="{BB962C8B-B14F-4D97-AF65-F5344CB8AC3E}">
        <p14:creationId xmlns:p14="http://schemas.microsoft.com/office/powerpoint/2010/main" val="1476042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917070D7-1494-FF7D-9E4E-53A6AF274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173" y="0"/>
            <a:ext cx="64996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77165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(continued_3)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189037"/>
            <a:ext cx="771939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Tubular reabsorption—takes place from the filtrate in the renal tubules to the blood in the peritubular capillaries—useful materials in the renal filtrate are returned to the blood.</a:t>
            </a:r>
          </a:p>
          <a:p>
            <a:pPr marL="346075" indent="-457200">
              <a:buNone/>
            </a:pPr>
            <a:r>
              <a:rPr lang="en-US" altLang="en-US" dirty="0"/>
              <a:t>Approximately 99% of the filtrate will be reabsorbed. Most reabsorption takes place in the proximal convoluted tubules.</a:t>
            </a:r>
          </a:p>
        </p:txBody>
      </p:sp>
    </p:spTree>
    <p:extLst>
      <p:ext uri="{BB962C8B-B14F-4D97-AF65-F5344CB8AC3E}">
        <p14:creationId xmlns:p14="http://schemas.microsoft.com/office/powerpoint/2010/main" val="20399342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9115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The cells of the proximal convoluted tubules have a membrane modification that increases their surface area. Name this membrane modification.</a:t>
            </a:r>
          </a:p>
        </p:txBody>
      </p:sp>
    </p:spTree>
    <p:extLst>
      <p:ext uri="{BB962C8B-B14F-4D97-AF65-F5344CB8AC3E}">
        <p14:creationId xmlns:p14="http://schemas.microsoft.com/office/powerpoint/2010/main" val="386923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808383" y="1176453"/>
            <a:ext cx="7954617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cells of the proximal convoluted tubules have microvilli that increase the surface area of the cell membranes and make reabsorption more efficient.</a:t>
            </a:r>
          </a:p>
        </p:txBody>
      </p:sp>
    </p:spTree>
    <p:extLst>
      <p:ext uri="{BB962C8B-B14F-4D97-AF65-F5344CB8AC3E}">
        <p14:creationId xmlns:p14="http://schemas.microsoft.com/office/powerpoint/2010/main" val="3342590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(continued_4)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65302"/>
            <a:ext cx="790492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Mechanisms of reabsorption:</a:t>
            </a:r>
          </a:p>
          <a:p>
            <a:pPr marL="685800" lvl="1"/>
            <a:r>
              <a:rPr lang="en-US" altLang="en-US" dirty="0"/>
              <a:t>Active transport— e.g. glucose, amino acids, vitamins, +</a:t>
            </a:r>
            <a:r>
              <a:rPr lang="en-US" altLang="en-US" dirty="0" err="1"/>
              <a:t>ve</a:t>
            </a:r>
            <a:r>
              <a:rPr lang="en-US" altLang="en-US" dirty="0"/>
              <a:t> ions – but have threshold level</a:t>
            </a:r>
          </a:p>
          <a:p>
            <a:pPr marL="685800" lvl="1"/>
            <a:r>
              <a:rPr lang="en-US" altLang="en-US" dirty="0"/>
              <a:t>Passive transport— -</a:t>
            </a:r>
            <a:r>
              <a:rPr lang="en-US" altLang="en-US" dirty="0" err="1"/>
              <a:t>ve</a:t>
            </a:r>
            <a:r>
              <a:rPr lang="en-US" altLang="en-US" dirty="0"/>
              <a:t> ions follow +</a:t>
            </a:r>
            <a:r>
              <a:rPr lang="en-US" altLang="en-US" dirty="0" err="1"/>
              <a:t>ve</a:t>
            </a:r>
            <a:r>
              <a:rPr lang="en-US" altLang="en-US" dirty="0"/>
              <a:t> ions</a:t>
            </a:r>
          </a:p>
          <a:p>
            <a:pPr marL="685800" lvl="1"/>
            <a:r>
              <a:rPr lang="en-US" altLang="en-US" dirty="0"/>
              <a:t>Osmosis— water follows electrolytes</a:t>
            </a:r>
          </a:p>
          <a:p>
            <a:pPr marL="685800" lvl="1"/>
            <a:r>
              <a:rPr lang="en-US" altLang="en-US" dirty="0"/>
              <a:t>Pinocytosis— absorbing small proteins</a:t>
            </a:r>
          </a:p>
        </p:txBody>
      </p:sp>
    </p:spTree>
    <p:extLst>
      <p:ext uri="{BB962C8B-B14F-4D97-AF65-F5344CB8AC3E}">
        <p14:creationId xmlns:p14="http://schemas.microsoft.com/office/powerpoint/2010/main" val="23638729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(continued_5)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2641" y="1189037"/>
            <a:ext cx="7884159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Tubular secretion—takes place from the blood in the </a:t>
            </a:r>
            <a:r>
              <a:rPr lang="en-US" altLang="en-US" dirty="0" err="1"/>
              <a:t>peritubular</a:t>
            </a:r>
            <a:r>
              <a:rPr lang="en-US" altLang="en-US" dirty="0"/>
              <a:t> capillaries to the filtrate in the renal tubules; unwanted materials can be excreted in urine.</a:t>
            </a:r>
          </a:p>
          <a:p>
            <a:pPr marL="685800" lvl="1"/>
            <a:r>
              <a:rPr lang="en-US" altLang="en-US" dirty="0" err="1"/>
              <a:t>Creatinine</a:t>
            </a:r>
            <a:r>
              <a:rPr lang="en-US" altLang="en-US" dirty="0"/>
              <a:t>—</a:t>
            </a:r>
          </a:p>
          <a:p>
            <a:pPr marL="685800" lvl="1"/>
            <a:r>
              <a:rPr lang="en-US" altLang="en-US" dirty="0"/>
              <a:t>Metabolites of medications—</a:t>
            </a:r>
          </a:p>
          <a:p>
            <a:pPr marL="685800" lvl="1"/>
            <a:r>
              <a:rPr lang="en-US" altLang="en-US" dirty="0"/>
              <a:t>H</a:t>
            </a:r>
            <a:r>
              <a:rPr lang="en-US" altLang="en-US" baseline="30000" dirty="0"/>
              <a:t>+</a:t>
            </a:r>
            <a:r>
              <a:rPr lang="en-US" altLang="en-US" dirty="0"/>
              <a:t> ions—</a:t>
            </a:r>
          </a:p>
        </p:txBody>
      </p:sp>
    </p:spTree>
    <p:extLst>
      <p:ext uri="{BB962C8B-B14F-4D97-AF65-F5344CB8AC3E}">
        <p14:creationId xmlns:p14="http://schemas.microsoft.com/office/powerpoint/2010/main" val="34076366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Formation of Urine (continued_6)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65302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Hormones that affect reabsorption (see Table 18–1):</a:t>
            </a:r>
          </a:p>
          <a:p>
            <a:pPr marL="685800" lvl="1"/>
            <a:r>
              <a:rPr lang="en-US" altLang="en-US" dirty="0"/>
              <a:t>Aldosterone—</a:t>
            </a:r>
          </a:p>
          <a:p>
            <a:pPr marL="685800" lvl="1"/>
            <a:r>
              <a:rPr lang="en-US" altLang="en-US" dirty="0"/>
              <a:t>Atrial natriuretic peptide—</a:t>
            </a:r>
          </a:p>
          <a:p>
            <a:pPr marL="685800" lvl="1"/>
            <a:r>
              <a:rPr lang="en-US" altLang="en-US" dirty="0"/>
              <a:t>Antidiuretic hormone—</a:t>
            </a:r>
          </a:p>
          <a:p>
            <a:pPr marL="685800" lvl="1"/>
            <a:r>
              <a:rPr lang="en-US" altLang="en-US" dirty="0"/>
              <a:t>Parathyroid hormone— </a:t>
            </a:r>
          </a:p>
        </p:txBody>
      </p:sp>
    </p:spTree>
    <p:extLst>
      <p:ext uri="{BB962C8B-B14F-4D97-AF65-F5344CB8AC3E}">
        <p14:creationId xmlns:p14="http://schemas.microsoft.com/office/powerpoint/2010/main" val="41941578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of hormones on the kidneys&#10;&#10;AI-generated content may be incorrect.">
            <a:extLst>
              <a:ext uri="{FF2B5EF4-FFF2-40B4-BE49-F238E27FC236}">
                <a16:creationId xmlns:a16="http://schemas.microsoft.com/office/drawing/2014/main" id="{425BEFDD-13DB-39A4-182C-5AC3D9C73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44650"/>
            <a:ext cx="7772400" cy="350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7221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human body&#10;&#10;AI-generated content may be incorrect.">
            <a:extLst>
              <a:ext uri="{FF2B5EF4-FFF2-40B4-BE49-F238E27FC236}">
                <a16:creationId xmlns:a16="http://schemas.microsoft.com/office/drawing/2014/main" id="{F5450F8D-B1EE-438B-E2A8-3C1B7E84C6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1003300"/>
            <a:ext cx="6248400" cy="485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60810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51793"/>
            <a:ext cx="8229600" cy="590931"/>
          </a:xfrm>
        </p:spPr>
        <p:txBody>
          <a:bodyPr/>
          <a:lstStyle/>
          <a:p>
            <a:r>
              <a:rPr lang="en-US" altLang="en-US" dirty="0"/>
              <a:t>The Kidneys and Acid–Base Balance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2878"/>
            <a:ext cx="7835352" cy="264712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kidneys have the greatest capacity to compensate for p H changes:</a:t>
            </a:r>
          </a:p>
          <a:p>
            <a:pPr marL="346075" indent="-457200">
              <a:buNone/>
            </a:pPr>
            <a:r>
              <a:rPr lang="en-US" altLang="en-US" dirty="0"/>
              <a:t>If body fluids are becoming too acidic –</a:t>
            </a:r>
          </a:p>
          <a:p>
            <a:pPr marL="685800" lvl="1"/>
            <a:r>
              <a:rPr lang="en-US" altLang="en-US" dirty="0"/>
              <a:t>The kidneys will excrete: </a:t>
            </a:r>
          </a:p>
          <a:p>
            <a:pPr marL="685800" lvl="1"/>
            <a:r>
              <a:rPr lang="en-US" altLang="en-US" dirty="0"/>
              <a:t>The kidneys will retain: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5248" y="3909387"/>
            <a:ext cx="7835352" cy="157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If body fluids are becoming too alkaline –</a:t>
            </a:r>
          </a:p>
          <a:p>
            <a:pPr marL="685800" lvl="1"/>
            <a:r>
              <a:rPr lang="en-US" altLang="en-US" dirty="0"/>
              <a:t>The kidneys will excrete:</a:t>
            </a:r>
          </a:p>
          <a:p>
            <a:pPr marL="685800" lvl="1"/>
            <a:r>
              <a:rPr lang="en-US" altLang="en-US" dirty="0"/>
              <a:t>The kidneys will retain: </a:t>
            </a:r>
          </a:p>
        </p:txBody>
      </p:sp>
    </p:spTree>
    <p:extLst>
      <p:ext uri="{BB962C8B-B14F-4D97-AF65-F5344CB8AC3E}">
        <p14:creationId xmlns:p14="http://schemas.microsoft.com/office/powerpoint/2010/main" val="34959178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718B5-BEFE-05E7-32C0-55F875287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08DEDC8-CD6A-3F83-F77C-1902B249EB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251793"/>
            <a:ext cx="8229600" cy="590931"/>
          </a:xfrm>
        </p:spPr>
        <p:txBody>
          <a:bodyPr/>
          <a:lstStyle/>
          <a:p>
            <a:r>
              <a:rPr lang="en-US" altLang="en-US" dirty="0"/>
              <a:t>The Kidneys and Acid–Base Balance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E2722E3-AFCC-D7AE-8399-70FE0D56F7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5248" y="1162878"/>
            <a:ext cx="7835352" cy="2647122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kidneys have the greatest capacity to compensate for p H changes:</a:t>
            </a:r>
          </a:p>
          <a:p>
            <a:pPr marL="346075" indent="-457200">
              <a:buNone/>
            </a:pPr>
            <a:r>
              <a:rPr lang="en-US" altLang="en-US" dirty="0"/>
              <a:t>If body fluids are becoming too acidic –</a:t>
            </a:r>
          </a:p>
          <a:p>
            <a:pPr marL="685800" lvl="1"/>
            <a:r>
              <a:rPr lang="en-US" altLang="en-US" dirty="0"/>
              <a:t>The kidneys will excrete: </a:t>
            </a:r>
            <a:r>
              <a:rPr lang="en-US" altLang="en-US" dirty="0">
                <a:solidFill>
                  <a:srgbClr val="FF0000"/>
                </a:solidFill>
              </a:rPr>
              <a:t>H</a:t>
            </a:r>
            <a:r>
              <a:rPr lang="en-US" altLang="en-US" baseline="30000" dirty="0">
                <a:solidFill>
                  <a:srgbClr val="FF0000"/>
                </a:solidFill>
              </a:rPr>
              <a:t>+</a:t>
            </a:r>
            <a:endParaRPr lang="en-US" altLang="en-US" baseline="30000" dirty="0"/>
          </a:p>
          <a:p>
            <a:pPr marL="685800" lvl="1"/>
            <a:r>
              <a:rPr lang="en-US" altLang="en-US" dirty="0"/>
              <a:t>The kidneys will retain: </a:t>
            </a:r>
            <a:r>
              <a:rPr lang="en-US" altLang="en-US" dirty="0">
                <a:solidFill>
                  <a:srgbClr val="FF0000"/>
                </a:solidFill>
              </a:rPr>
              <a:t>HCO</a:t>
            </a:r>
            <a:r>
              <a:rPr lang="en-US" altLang="en-US" baseline="-25000" dirty="0">
                <a:solidFill>
                  <a:srgbClr val="FF0000"/>
                </a:solidFill>
              </a:rPr>
              <a:t>3</a:t>
            </a:r>
            <a:r>
              <a:rPr lang="en-US" altLang="en-US" baseline="30000" dirty="0">
                <a:solidFill>
                  <a:srgbClr val="FF0000"/>
                </a:solidFill>
              </a:rPr>
              <a:t>-</a:t>
            </a:r>
            <a:endParaRPr lang="en-US" altLang="en-US" baseline="30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3A170F-A68D-9C39-3E97-C4932EDD8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248" y="3909387"/>
            <a:ext cx="7835352" cy="157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If body fluids are becoming too alkaline –</a:t>
            </a:r>
          </a:p>
          <a:p>
            <a:pPr marL="685800" lvl="1"/>
            <a:r>
              <a:rPr lang="en-US" altLang="en-US" dirty="0"/>
              <a:t>The kidneys will excrete:</a:t>
            </a:r>
            <a:r>
              <a:rPr lang="en-US" altLang="en-US" dirty="0">
                <a:solidFill>
                  <a:srgbClr val="FF0000"/>
                </a:solidFill>
              </a:rPr>
              <a:t> HCO</a:t>
            </a:r>
            <a:r>
              <a:rPr lang="en-US" altLang="en-US" baseline="-25000" dirty="0">
                <a:solidFill>
                  <a:srgbClr val="FF0000"/>
                </a:solidFill>
              </a:rPr>
              <a:t>3</a:t>
            </a:r>
            <a:r>
              <a:rPr lang="en-US" altLang="en-US" baseline="30000" dirty="0">
                <a:solidFill>
                  <a:srgbClr val="FF0000"/>
                </a:solidFill>
              </a:rPr>
              <a:t>-</a:t>
            </a:r>
            <a:endParaRPr lang="en-US" altLang="en-US" dirty="0"/>
          </a:p>
          <a:p>
            <a:pPr marL="685800" lvl="1"/>
            <a:r>
              <a:rPr lang="en-US" altLang="en-US" dirty="0"/>
              <a:t>The kidneys will retain: </a:t>
            </a:r>
            <a:r>
              <a:rPr lang="en-US" altLang="en-US" dirty="0">
                <a:solidFill>
                  <a:srgbClr val="FF0000"/>
                </a:solidFill>
              </a:rPr>
              <a:t>H</a:t>
            </a:r>
            <a:r>
              <a:rPr lang="en-US" altLang="en-US" baseline="30000" dirty="0">
                <a:solidFill>
                  <a:srgbClr val="FF0000"/>
                </a:solidFill>
              </a:rPr>
              <a:t>+</a:t>
            </a:r>
            <a:endParaRPr lang="en-US" altLang="en-US" baseline="30000" dirty="0"/>
          </a:p>
          <a:p>
            <a:pPr marL="685800"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47785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Question   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835352" cy="117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What vitamin is activated by the kidneys?</a:t>
            </a:r>
          </a:p>
        </p:txBody>
      </p:sp>
    </p:spTree>
    <p:extLst>
      <p:ext uri="{BB962C8B-B14F-4D97-AF65-F5344CB8AC3E}">
        <p14:creationId xmlns:p14="http://schemas.microsoft.com/office/powerpoint/2010/main" val="22038234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Answer     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792702" y="1176453"/>
            <a:ext cx="7817898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Vitamin D is converted from inactive forms to the active form in the kidneys.</a:t>
            </a:r>
          </a:p>
        </p:txBody>
      </p:sp>
    </p:spTree>
    <p:extLst>
      <p:ext uri="{BB962C8B-B14F-4D97-AF65-F5344CB8AC3E}">
        <p14:creationId xmlns:p14="http://schemas.microsoft.com/office/powerpoint/2010/main" val="23661467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90417"/>
            <a:ext cx="8229600" cy="590931"/>
          </a:xfrm>
        </p:spPr>
        <p:txBody>
          <a:bodyPr/>
          <a:lstStyle/>
          <a:p>
            <a:r>
              <a:rPr lang="en-US" altLang="en-US" dirty="0"/>
              <a:t>Elimination of Urine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782763" y="1189037"/>
            <a:ext cx="7675437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Elimination of Urine</a:t>
            </a:r>
            <a:r>
              <a:rPr lang="en-US" altLang="en-US" dirty="0"/>
              <a:t>—the function of the ureters, urinary bladder, and urethra </a:t>
            </a:r>
          </a:p>
          <a:p>
            <a:pPr marL="346075" indent="-457200">
              <a:buNone/>
            </a:pPr>
            <a:r>
              <a:rPr lang="en-US" altLang="en-US" dirty="0"/>
              <a:t>Ureters—each extends from the </a:t>
            </a:r>
            <a:r>
              <a:rPr lang="en-US" altLang="en-US" dirty="0" err="1"/>
              <a:t>hilus</a:t>
            </a:r>
            <a:r>
              <a:rPr lang="en-US" altLang="en-US" dirty="0"/>
              <a:t> of a kidney to the lower, posterior side of the urinary bladder</a:t>
            </a:r>
          </a:p>
          <a:p>
            <a:pPr marL="346075" indent="-457200">
              <a:buNone/>
            </a:pPr>
            <a:r>
              <a:rPr lang="en-US" altLang="en-US" dirty="0"/>
              <a:t>Urine is kept moving toward the bladder by waves of peristalsis—</a:t>
            </a:r>
          </a:p>
        </p:txBody>
      </p:sp>
    </p:spTree>
    <p:extLst>
      <p:ext uri="{BB962C8B-B14F-4D97-AF65-F5344CB8AC3E}">
        <p14:creationId xmlns:p14="http://schemas.microsoft.com/office/powerpoint/2010/main" val="1997233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(continued_1)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774036" y="1189037"/>
            <a:ext cx="7760364" cy="2468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Urinary bladder—a reservoir for temporary storage of urine; below the peritoneum, behind the pubic bones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4036" y="3823251"/>
            <a:ext cx="7760364" cy="1663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918774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uterus&#10;&#10;AI-generated content may be incorrect.">
            <a:extLst>
              <a:ext uri="{FF2B5EF4-FFF2-40B4-BE49-F238E27FC236}">
                <a16:creationId xmlns:a16="http://schemas.microsoft.com/office/drawing/2014/main" id="{A8143654-562E-EB70-D941-FF1337707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150" y="203200"/>
            <a:ext cx="5727700" cy="645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052316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(continued_2)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65302"/>
            <a:ext cx="8063952" cy="157789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Urinary bladder—detrusor muscle—a spherical muscle that forms the wall of the bladder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85187" y="2914590"/>
            <a:ext cx="8063952" cy="2720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Internal urethral sphincter—formed by detrusor muscle fibers around the opening of the urethra</a:t>
            </a:r>
          </a:p>
        </p:txBody>
      </p:sp>
    </p:spTree>
    <p:extLst>
      <p:ext uri="{BB962C8B-B14F-4D97-AF65-F5344CB8AC3E}">
        <p14:creationId xmlns:p14="http://schemas.microsoft.com/office/powerpoint/2010/main" val="35909775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(continued_3)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7835352" cy="3382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Urethra—takes urine from the bladder to the exterior</a:t>
            </a:r>
          </a:p>
          <a:p>
            <a:pPr marL="685800" lvl="1"/>
            <a:r>
              <a:rPr lang="en-US" altLang="en-US" dirty="0"/>
              <a:t>In women: 1 to 1.5 inches in length</a:t>
            </a:r>
          </a:p>
          <a:p>
            <a:pPr marL="685800" lvl="1"/>
            <a:r>
              <a:rPr lang="en-US" altLang="en-US" dirty="0"/>
              <a:t>In men: 7 to 8 inches in length: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75248" y="4724400"/>
            <a:ext cx="783535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623888" indent="-2778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28805C"/>
              </a:buClr>
              <a:buFont typeface="Wingdings" panose="05000000000000000000" pitchFamily="2" charset="2"/>
              <a:buChar char="§"/>
              <a:defRPr lang="en-US" sz="3200" kern="2000" dirty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14400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D99C21"/>
              </a:buClr>
              <a:buFont typeface="Arial" panose="020B0604020202020204" pitchFamily="34" charset="0"/>
              <a:buChar char="•"/>
              <a:defRPr lang="en-US" sz="28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60475" indent="-29051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737373"/>
              </a:buClr>
              <a:buFont typeface="Calibri" panose="020F0502020204030204" pitchFamily="34" charset="0"/>
              <a:buChar char="‒"/>
              <a:tabLst>
                <a:tab pos="858838" algn="l"/>
              </a:tabLst>
              <a:defRPr sz="24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6075" indent="-457200">
              <a:buFont typeface="Wingdings" panose="05000000000000000000" pitchFamily="2" charset="2"/>
              <a:buNone/>
            </a:pPr>
            <a:r>
              <a:rPr lang="en-US" altLang="en-US" dirty="0"/>
              <a:t>External urethral sphincter—the skeletal muscle of the pelvic floor:</a:t>
            </a:r>
          </a:p>
        </p:txBody>
      </p:sp>
    </p:spTree>
    <p:extLst>
      <p:ext uri="{BB962C8B-B14F-4D97-AF65-F5344CB8AC3E}">
        <p14:creationId xmlns:p14="http://schemas.microsoft.com/office/powerpoint/2010/main" val="10876673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Elimination of Urine (continued_4)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76132"/>
            <a:ext cx="8229600" cy="4767468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Elimination of Urine</a:t>
            </a:r>
            <a:r>
              <a:rPr lang="en-US" altLang="en-US" dirty="0"/>
              <a:t>—Urination Reflex</a:t>
            </a:r>
          </a:p>
          <a:p>
            <a:pPr marL="346075" indent="-457200">
              <a:buNone/>
            </a:pPr>
            <a:r>
              <a:rPr lang="en-US" altLang="en-US" dirty="0"/>
              <a:t>Stimulus: stretching of the detrusor muscle—</a:t>
            </a:r>
          </a:p>
          <a:p>
            <a:pPr marL="346075" indent="-457200">
              <a:buNone/>
            </a:pPr>
            <a:r>
              <a:rPr lang="en-US" altLang="en-US" dirty="0"/>
              <a:t>Sensory impulses </a:t>
            </a:r>
            <a:r>
              <a:rPr lang="en-US" altLang="en-US" dirty="0">
                <a:sym typeface="Wingdings" pitchFamily="2" charset="2"/>
              </a:rPr>
              <a:t> spinal cord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Motor impulses (parasympathetic) from spinal cord  detrusor muscle</a:t>
            </a: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Effectors: Detrusor muscle</a:t>
            </a:r>
            <a:r>
              <a:rPr lang="en-US" altLang="en-US" dirty="0"/>
              <a:t>—</a:t>
            </a:r>
            <a:endParaRPr lang="en-US" altLang="en-US" dirty="0">
              <a:sym typeface="Wingdings" pitchFamily="2" charset="2"/>
            </a:endParaRPr>
          </a:p>
          <a:p>
            <a:pPr marL="1645920" lvl="1" indent="0">
              <a:buNone/>
            </a:pPr>
            <a:r>
              <a:rPr lang="en-US" altLang="en-US" sz="3200" dirty="0">
                <a:sym typeface="Wingdings" pitchFamily="2" charset="2"/>
              </a:rPr>
              <a:t>Internal urethral sphincter</a:t>
            </a:r>
            <a:r>
              <a:rPr lang="en-US" altLang="en-US" sz="3200" dirty="0"/>
              <a:t>—</a:t>
            </a:r>
            <a:endParaRPr lang="en-US" altLang="en-US" sz="3200" dirty="0">
              <a:sym typeface="Wingdings" pitchFamily="2" charset="2"/>
            </a:endParaRPr>
          </a:p>
          <a:p>
            <a:pPr marL="346075" indent="-457200">
              <a:buNone/>
            </a:pPr>
            <a:r>
              <a:rPr lang="en-US" altLang="en-US" dirty="0">
                <a:sym typeface="Wingdings" pitchFamily="2" charset="2"/>
              </a:rPr>
              <a:t>External urethral sphincter</a:t>
            </a:r>
            <a:r>
              <a:rPr lang="en-US" altLang="en-US" dirty="0"/>
              <a:t>—</a:t>
            </a:r>
            <a:r>
              <a:rPr lang="en-US" altLang="en-US" dirty="0">
                <a:sym typeface="Wingdings" pitchFamily="2" charset="2"/>
              </a:rPr>
              <a:t> 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340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een and white chart with white text&#10;&#10;AI-generated content may be incorrect.">
            <a:extLst>
              <a:ext uri="{FF2B5EF4-FFF2-40B4-BE49-F238E27FC236}">
                <a16:creationId xmlns:a16="http://schemas.microsoft.com/office/drawing/2014/main" id="{42E9DF51-10DE-DAF3-E489-FDF901CC4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447800"/>
            <a:ext cx="7772400" cy="3276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47194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Tina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purl.org/dc/terms/"/>
    <ds:schemaRef ds:uri="http://schemas.openxmlformats.org/package/2006/metadata/core-properties"/>
    <ds:schemaRef ds:uri="71d46e88-8733-4645-9284-85cf006978cc"/>
    <ds:schemaRef ds:uri="http://purl.org/dc/elements/1.1/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88135b7f-3fab-49b6-8009-71309f2107a8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463</TotalTime>
  <Words>1117</Words>
  <Application>Microsoft Macintosh PowerPoint</Application>
  <PresentationFormat>On-screen Show (4:3)</PresentationFormat>
  <Paragraphs>148</Paragraphs>
  <Slides>36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Wingdings</vt:lpstr>
      <vt:lpstr>Office Theme</vt:lpstr>
      <vt:lpstr>Chapter 18 The Urinary System</vt:lpstr>
      <vt:lpstr> </vt:lpstr>
      <vt:lpstr>Kidneys</vt:lpstr>
      <vt:lpstr>PowerPoint Presentation</vt:lpstr>
      <vt:lpstr>Kidney</vt:lpstr>
      <vt:lpstr>PowerPoint Presentation</vt:lpstr>
      <vt:lpstr>The Nephron</vt:lpstr>
      <vt:lpstr>PowerPoint Presentation</vt:lpstr>
      <vt:lpstr>The Nephron (continued_1)</vt:lpstr>
      <vt:lpstr>The Nephron (continued_2)</vt:lpstr>
      <vt:lpstr>Question </vt:lpstr>
      <vt:lpstr>Answer  </vt:lpstr>
      <vt:lpstr>Blood Vessels of the Kidney (continued)</vt:lpstr>
      <vt:lpstr>Formation of Urine</vt:lpstr>
      <vt:lpstr>Formation of Urine (continued_1)</vt:lpstr>
      <vt:lpstr>Formation of Urine (continued_2) </vt:lpstr>
      <vt:lpstr>PowerPoint Presentation</vt:lpstr>
      <vt:lpstr>Formation of Urine (continued_3) </vt:lpstr>
      <vt:lpstr>Question  </vt:lpstr>
      <vt:lpstr>Answer   </vt:lpstr>
      <vt:lpstr>Formation of Urine (continued_4)</vt:lpstr>
      <vt:lpstr>Formation of Urine (continued_5)</vt:lpstr>
      <vt:lpstr>Formation of Urine (continued_6)</vt:lpstr>
      <vt:lpstr>PowerPoint Presentation</vt:lpstr>
      <vt:lpstr>PowerPoint Presentation</vt:lpstr>
      <vt:lpstr>The Kidneys and Acid–Base Balance</vt:lpstr>
      <vt:lpstr>The Kidneys and Acid–Base Balance</vt:lpstr>
      <vt:lpstr>Question    </vt:lpstr>
      <vt:lpstr>Answer      </vt:lpstr>
      <vt:lpstr>Elimination of Urine</vt:lpstr>
      <vt:lpstr>Elimination of Urine (continued_1)</vt:lpstr>
      <vt:lpstr>PowerPoint Presentation</vt:lpstr>
      <vt:lpstr>Elimination of Urine (continued_2)</vt:lpstr>
      <vt:lpstr>Elimination of Urine (continued_3)</vt:lpstr>
      <vt:lpstr>Elimination of Urine (continued_4)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18 The Urinary System</dc:title>
  <dc:creator>Rajarajan</dc:creator>
  <cp:lastModifiedBy>Geraint Forster</cp:lastModifiedBy>
  <cp:revision>142</cp:revision>
  <dcterms:created xsi:type="dcterms:W3CDTF">2018-06-20T07:51:02Z</dcterms:created>
  <dcterms:modified xsi:type="dcterms:W3CDTF">2025-02-28T10:29:00Z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