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Layouts/slideLayout6.xml" ContentType="application/vnd.openxmlformats-officedocument.presentationml.slideLayout+xml"/>
  <Override PartName="/ppt/notesSlides/notesSlide38.xml" ContentType="application/vnd.openxmlformats-officedocument.presentationml.notesSlide+xml"/>
  <Override PartName="/ppt/notesSlides/notesSlide49.xml" ContentType="application/vnd.openxmlformats-officedocument.presentationml.notesSlide+xml"/>
  <Override PartName="/ppt/slides/slide25.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27.xml" ContentType="application/vnd.openxmlformats-officedocument.presentationml.notesSlide+xml"/>
  <Override PartName="/ppt/notesSlides/notesSlide45.xml" ContentType="application/vnd.openxmlformats-officedocument.presentationml.notesSlide+xml"/>
  <Default Extension="xml" ContentType="application/xml"/>
  <Override PartName="/ppt/slides/slide14.xml" ContentType="application/vnd.openxmlformats-officedocument.presentationml.slide+xml"/>
  <Override PartName="/ppt/slides/slide32.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notesSlides/notesSlide34.xml" ContentType="application/vnd.openxmlformats-officedocument.presentationml.notesSlide+xml"/>
  <Override PartName="/ppt/slides/slide1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notesSlides/notesSlide23.xml" ContentType="application/vnd.openxmlformats-officedocument.presentationml.notesSlide+xml"/>
  <Override PartName="/ppt/notesSlides/notesSlide41.xml" ContentType="application/vnd.openxmlformats-officedocument.presentationml.notesSlide+xml"/>
  <Override PartName="/ppt/notesSlides/notesSlide12.xml" ContentType="application/vnd.openxmlformats-officedocument.presentationml.notesSlide+xml"/>
  <Override PartName="/ppt/notesSlides/notesSlide30.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charts/chart1.xml" ContentType="application/vnd.openxmlformats-officedocument.drawingml.chart+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notesSlides/notesSlide39.xml" ContentType="application/vnd.openxmlformats-officedocument.presentationml.notesSlide+xml"/>
  <Override PartName="/ppt/notesSlides/notesSlide48.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Layouts/slideLayout3.xml" ContentType="application/vnd.openxmlformats-officedocument.presentationml.slideLayout+xml"/>
  <Default Extension="jpeg" ContentType="image/jpeg"/>
  <Override PartName="/ppt/notesSlides/notesSlide17.xml" ContentType="application/vnd.openxmlformats-officedocument.presentationml.notesSlide+xml"/>
  <Override PartName="/ppt/notesSlides/notesSlide28.xml" ContentType="application/vnd.openxmlformats-officedocument.presentationml.notesSlide+xml"/>
  <Override PartName="/ppt/notesSlides/notesSlide37.xml" ContentType="application/vnd.openxmlformats-officedocument.presentationml.notesSlide+xml"/>
  <Override PartName="/ppt/notesSlides/notesSlide46.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ppt/notesSlides/notesSlide35.xml" ContentType="application/vnd.openxmlformats-officedocument.presentationml.notesSlide+xml"/>
  <Override PartName="/ppt/notesSlides/notesSlide44.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notesSlides/notesSlide33.xml" ContentType="application/vnd.openxmlformats-officedocument.presentationml.notesSlide+xml"/>
  <Override PartName="/ppt/notesSlides/notesSlide42.xml" ContentType="application/vnd.openxmlformats-officedocument.presentationml.notesSlide+xml"/>
  <Override PartName="/ppt/slideLayouts/slideLayout10.xml" ContentType="application/vnd.openxmlformats-officedocument.presentationml.slideLayout+xml"/>
  <Default Extension="gif" ContentType="image/gif"/>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Override PartName="/ppt/notesSlides/notesSlide31.xml" ContentType="application/vnd.openxmlformats-officedocument.presentationml.notesSlide+xml"/>
  <Override PartName="/ppt/notesSlides/notesSlide40.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slides/slide49.xml" ContentType="application/vnd.openxmlformats-officedocument.presentationml.slide+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notesSlides/notesSlide29.xml" ContentType="application/vnd.openxmlformats-officedocument.presentationml.notesSlide+xml"/>
  <Override PartName="/ppt/notesSlides/notesSlide47.xml" ContentType="application/vnd.openxmlformats-officedocument.presentationml.notesSlide+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notesSlides/notesSlide18.xml" ContentType="application/vnd.openxmlformats-officedocument.presentationml.notesSlide+xml"/>
  <Override PartName="/ppt/notesSlides/notesSlide36.xml" ContentType="application/vnd.openxmlformats-officedocument.presentationml.notesSlide+xml"/>
  <Default Extension="rels" ContentType="application/vnd.openxmlformats-package.relationships+xml"/>
  <Override PartName="/ppt/slides/slide23.xml" ContentType="application/vnd.openxmlformats-officedocument.presentationml.slide+xml"/>
  <Override PartName="/ppt/slides/slide41.xml" ContentType="application/vnd.openxmlformats-officedocument.presentationml.slide+xml"/>
  <Override PartName="/ppt/notesSlides/notesSlide25.xml" ContentType="application/vnd.openxmlformats-officedocument.presentationml.notesSlide+xml"/>
  <Override PartName="/ppt/notesSlides/notesSlide43.xml" ContentType="application/vnd.openxmlformats-officedocument.presentationml.notesSlide+xml"/>
  <Override PartName="/ppt/slides/slide12.xml" ContentType="application/vnd.openxmlformats-officedocument.presentationml.slide+xml"/>
  <Override PartName="/ppt/slides/slide30.xml" ContentType="application/vnd.openxmlformats-officedocument.presentationml.slide+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32.xml" ContentType="application/vnd.openxmlformats-officedocument.presentationml.notesSlide+xml"/>
  <Override PartName="/ppt/notesSlides/notesSlide9.xml" ContentType="application/vnd.openxmlformats-officedocument.presentationml.notesSlide+xml"/>
  <Override PartName="/ppt/notesSlides/notesSlide21.xml" ContentType="application/vnd.openxmlformats-officedocument.presentationml.notesSlide+xml"/>
  <Override PartName="/ppt/notesSlides/notesSlide50.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2"/>
  </p:notesMasterIdLst>
  <p:sldIdLst>
    <p:sldId id="262" r:id="rId2"/>
    <p:sldId id="263" r:id="rId3"/>
    <p:sldId id="264" r:id="rId4"/>
    <p:sldId id="265" r:id="rId5"/>
    <p:sldId id="266" r:id="rId6"/>
    <p:sldId id="267" r:id="rId7"/>
    <p:sldId id="268" r:id="rId8"/>
    <p:sldId id="269" r:id="rId9"/>
    <p:sldId id="273" r:id="rId10"/>
    <p:sldId id="272" r:id="rId11"/>
    <p:sldId id="299" r:id="rId12"/>
    <p:sldId id="274" r:id="rId13"/>
    <p:sldId id="275" r:id="rId14"/>
    <p:sldId id="279" r:id="rId15"/>
    <p:sldId id="280" r:id="rId16"/>
    <p:sldId id="281" r:id="rId17"/>
    <p:sldId id="282" r:id="rId18"/>
    <p:sldId id="283" r:id="rId19"/>
    <p:sldId id="284" r:id="rId20"/>
    <p:sldId id="286" r:id="rId21"/>
    <p:sldId id="285" r:id="rId22"/>
    <p:sldId id="288" r:id="rId23"/>
    <p:sldId id="289" r:id="rId24"/>
    <p:sldId id="287" r:id="rId25"/>
    <p:sldId id="290" r:id="rId26"/>
    <p:sldId id="291" r:id="rId27"/>
    <p:sldId id="301" r:id="rId28"/>
    <p:sldId id="300" r:id="rId29"/>
    <p:sldId id="303" r:id="rId30"/>
    <p:sldId id="302" r:id="rId31"/>
    <p:sldId id="304" r:id="rId32"/>
    <p:sldId id="292" r:id="rId33"/>
    <p:sldId id="293" r:id="rId34"/>
    <p:sldId id="276" r:id="rId35"/>
    <p:sldId id="277" r:id="rId36"/>
    <p:sldId id="278" r:id="rId37"/>
    <p:sldId id="294" r:id="rId38"/>
    <p:sldId id="295" r:id="rId39"/>
    <p:sldId id="296" r:id="rId40"/>
    <p:sldId id="297" r:id="rId41"/>
    <p:sldId id="307" r:id="rId42"/>
    <p:sldId id="306" r:id="rId43"/>
    <p:sldId id="298" r:id="rId44"/>
    <p:sldId id="308" r:id="rId45"/>
    <p:sldId id="309" r:id="rId46"/>
    <p:sldId id="310" r:id="rId47"/>
    <p:sldId id="311" r:id="rId48"/>
    <p:sldId id="312" r:id="rId49"/>
    <p:sldId id="313" r:id="rId50"/>
    <p:sldId id="316" r:id="rId5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31" autoAdjust="0"/>
    <p:restoredTop sz="94650" autoAdjust="0"/>
  </p:normalViewPr>
  <p:slideViewPr>
    <p:cSldViewPr>
      <p:cViewPr varScale="1">
        <p:scale>
          <a:sx n="88" d="100"/>
          <a:sy n="88" d="100"/>
        </p:scale>
        <p:origin x="-1218" y="-96"/>
      </p:cViewPr>
      <p:guideLst>
        <p:guide orient="horz" pos="2160"/>
        <p:guide pos="2880"/>
      </p:guideLst>
    </p:cSldViewPr>
  </p:slideViewPr>
  <p:outlineViewPr>
    <p:cViewPr>
      <p:scale>
        <a:sx n="33" d="100"/>
        <a:sy n="33" d="100"/>
      </p:scale>
      <p:origin x="0" y="32802"/>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charts/_rels/chart1.xml.rels><?xml version="1.0" encoding="UTF-8" standalone="yes"?>
<Relationships xmlns="http://schemas.openxmlformats.org/package/2006/relationships"><Relationship Id="rId1" Type="http://schemas.openxmlformats.org/officeDocument/2006/relationships/oleObject" Target="file:///C:\Documents%20and%20Settings\fad-pc\My%20Documents\NDT%20Course%20Notes%20and%20Presentations\MSc%20NDT%20Lecture%20Notes%20and%20Slideshows\Soft%20Iron%20Magnetization.xlsx" TargetMode="External"/></Relationships>
</file>

<file path=ppt/charts/chart1.xml><?xml version="1.0" encoding="utf-8"?>
<c:chartSpace xmlns:c="http://schemas.openxmlformats.org/drawingml/2006/chart" xmlns:a="http://schemas.openxmlformats.org/drawingml/2006/main" xmlns:r="http://schemas.openxmlformats.org/officeDocument/2006/relationships">
  <c:date1904 val="1"/>
  <c:lang val="en-GB"/>
  <c:chart>
    <c:title>
      <c:tx>
        <c:rich>
          <a:bodyPr/>
          <a:lstStyle/>
          <a:p>
            <a:pPr>
              <a:defRPr/>
            </a:pPr>
            <a:r>
              <a:rPr lang="en-US"/>
              <a:t>Soft Iron B-H Magnetization Curve</a:t>
            </a:r>
          </a:p>
        </c:rich>
      </c:tx>
      <c:layout/>
    </c:title>
    <c:plotArea>
      <c:layout>
        <c:manualLayout>
          <c:layoutTarget val="inner"/>
          <c:xMode val="edge"/>
          <c:yMode val="edge"/>
          <c:x val="0.11644965567209062"/>
          <c:y val="0.11003100645269441"/>
          <c:w val="0.84017871571465608"/>
          <c:h val="0.75039923279509357"/>
        </c:manualLayout>
      </c:layout>
      <c:scatterChart>
        <c:scatterStyle val="smoothMarker"/>
        <c:ser>
          <c:idx val="0"/>
          <c:order val="0"/>
          <c:tx>
            <c:strRef>
              <c:f>Sheet1!$C$3</c:f>
              <c:strCache>
                <c:ptCount val="1"/>
                <c:pt idx="0">
                  <c:v>B (tesla)</c:v>
                </c:pt>
              </c:strCache>
            </c:strRef>
          </c:tx>
          <c:spPr>
            <a:ln w="25400">
              <a:solidFill>
                <a:schemeClr val="tx1"/>
              </a:solidFill>
            </a:ln>
          </c:spPr>
          <c:marker>
            <c:symbol val="none"/>
          </c:marker>
          <c:xVal>
            <c:numRef>
              <c:f>Sheet1!$B$4:$B$12</c:f>
              <c:numCache>
                <c:formatCode>General</c:formatCode>
                <c:ptCount val="9"/>
                <c:pt idx="0">
                  <c:v>0</c:v>
                </c:pt>
                <c:pt idx="1">
                  <c:v>20</c:v>
                </c:pt>
                <c:pt idx="2">
                  <c:v>40</c:v>
                </c:pt>
                <c:pt idx="3">
                  <c:v>55</c:v>
                </c:pt>
                <c:pt idx="4">
                  <c:v>70</c:v>
                </c:pt>
                <c:pt idx="5">
                  <c:v>90</c:v>
                </c:pt>
                <c:pt idx="6">
                  <c:v>120</c:v>
                </c:pt>
                <c:pt idx="7">
                  <c:v>200</c:v>
                </c:pt>
                <c:pt idx="8">
                  <c:v>450</c:v>
                </c:pt>
              </c:numCache>
            </c:numRef>
          </c:xVal>
          <c:yVal>
            <c:numRef>
              <c:f>Sheet1!$C$4:$C$12</c:f>
              <c:numCache>
                <c:formatCode>General</c:formatCode>
                <c:ptCount val="9"/>
                <c:pt idx="0">
                  <c:v>0</c:v>
                </c:pt>
                <c:pt idx="1">
                  <c:v>6.0000000000000109E-2</c:v>
                </c:pt>
                <c:pt idx="2">
                  <c:v>0.2</c:v>
                </c:pt>
                <c:pt idx="3">
                  <c:v>0.4</c:v>
                </c:pt>
                <c:pt idx="4">
                  <c:v>0.8</c:v>
                </c:pt>
                <c:pt idx="5">
                  <c:v>1.08</c:v>
                </c:pt>
                <c:pt idx="6">
                  <c:v>1.25</c:v>
                </c:pt>
                <c:pt idx="7">
                  <c:v>1.4</c:v>
                </c:pt>
                <c:pt idx="8">
                  <c:v>1.48</c:v>
                </c:pt>
              </c:numCache>
            </c:numRef>
          </c:yVal>
          <c:smooth val="1"/>
        </c:ser>
        <c:axId val="72470528"/>
        <c:axId val="73572736"/>
      </c:scatterChart>
      <c:valAx>
        <c:axId val="72470528"/>
        <c:scaling>
          <c:orientation val="minMax"/>
          <c:max val="500"/>
          <c:min val="0"/>
        </c:scaling>
        <c:axPos val="b"/>
        <c:majorGridlines/>
        <c:minorGridlines/>
        <c:title>
          <c:tx>
            <c:rich>
              <a:bodyPr/>
              <a:lstStyle/>
              <a:p>
                <a:pPr>
                  <a:defRPr/>
                </a:pPr>
                <a:r>
                  <a:rPr lang="en-US"/>
                  <a:t>Magnetic Field Intensity, H (A/m)</a:t>
                </a:r>
              </a:p>
            </c:rich>
          </c:tx>
          <c:layout/>
        </c:title>
        <c:numFmt formatCode="General" sourceLinked="1"/>
        <c:minorTickMark val="in"/>
        <c:tickLblPos val="nextTo"/>
        <c:crossAx val="73572736"/>
        <c:crosses val="autoZero"/>
        <c:crossBetween val="midCat"/>
        <c:majorUnit val="50"/>
        <c:minorUnit val="5"/>
      </c:valAx>
      <c:valAx>
        <c:axId val="73572736"/>
        <c:scaling>
          <c:orientation val="minMax"/>
          <c:max val="1.6"/>
          <c:min val="0"/>
        </c:scaling>
        <c:axPos val="l"/>
        <c:majorGridlines/>
        <c:minorGridlines/>
        <c:title>
          <c:tx>
            <c:rich>
              <a:bodyPr rot="-5400000" vert="horz"/>
              <a:lstStyle/>
              <a:p>
                <a:pPr>
                  <a:defRPr/>
                </a:pPr>
                <a:r>
                  <a:rPr lang="en-US"/>
                  <a:t>Magnetic Flux Density, B (tesla)</a:t>
                </a:r>
              </a:p>
            </c:rich>
          </c:tx>
          <c:layout/>
        </c:title>
        <c:numFmt formatCode="General" sourceLinked="1"/>
        <c:minorTickMark val="in"/>
        <c:tickLblPos val="nextTo"/>
        <c:crossAx val="72470528"/>
        <c:crosses val="autoZero"/>
        <c:crossBetween val="midCat"/>
        <c:majorUnit val="0.1"/>
        <c:minorUnit val="5.00000000000001E-2"/>
      </c:valAx>
    </c:plotArea>
    <c:plotVisOnly val="1"/>
  </c:chart>
  <c:externalData r:id="rId1"/>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B1C2F00-1775-48E6-A8AF-86A77EDD5745}" type="datetimeFigureOut">
              <a:rPr lang="en-US" smtClean="0"/>
              <a:pPr/>
              <a:t>1/28/2015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001964B-4897-4782-AD33-07D6A036710B}"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11E4F9B-54E0-4469-B01F-10C4F89A6CA1}"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11E4F9B-54E0-4469-B01F-10C4F89A6CA1}"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11E4F9B-54E0-4469-B01F-10C4F89A6CA1}"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11E4F9B-54E0-4469-B01F-10C4F89A6CA1}"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11E4F9B-54E0-4469-B01F-10C4F89A6CA1}"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11E4F9B-54E0-4469-B01F-10C4F89A6CA1}" type="slidenum">
              <a:rPr lang="en-GB" smtClean="0"/>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11E4F9B-54E0-4469-B01F-10C4F89A6CA1}" type="slidenum">
              <a:rPr lang="en-GB" smtClean="0"/>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11E4F9B-54E0-4469-B01F-10C4F89A6CA1}" type="slidenum">
              <a:rPr lang="en-GB" smtClean="0"/>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001964B-4897-4782-AD33-07D6A036710B}" type="slidenum">
              <a:rPr lang="en-GB" smtClean="0"/>
              <a:pPr/>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11E4F9B-54E0-4469-B01F-10C4F89A6CA1}" type="slidenum">
              <a:rPr lang="en-GB" smtClean="0"/>
              <a:pPr/>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001964B-4897-4782-AD33-07D6A036710B}" type="slidenum">
              <a:rPr lang="en-GB" smtClean="0"/>
              <a:pPr/>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001964B-4897-4782-AD33-07D6A036710B}" type="slidenum">
              <a:rPr lang="en-GB" smtClean="0"/>
              <a:pPr/>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001964B-4897-4782-AD33-07D6A036710B}" type="slidenum">
              <a:rPr lang="en-GB" smtClean="0"/>
              <a:pPr/>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001964B-4897-4782-AD33-07D6A036710B}" type="slidenum">
              <a:rPr lang="en-GB" smtClean="0"/>
              <a:pPr/>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001964B-4897-4782-AD33-07D6A036710B}" type="slidenum">
              <a:rPr lang="en-GB" smtClean="0"/>
              <a:pPr/>
              <a:t>15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001964B-4897-4782-AD33-07D6A036710B}" type="slidenum">
              <a:rPr lang="en-GB" smtClean="0"/>
              <a:pPr/>
              <a:t>16</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001964B-4897-4782-AD33-07D6A036710B}" type="slidenum">
              <a:rPr lang="en-GB" smtClean="0"/>
              <a:pPr/>
              <a:t>17</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001964B-4897-4782-AD33-07D6A036710B}" type="slidenum">
              <a:rPr lang="en-GB" smtClean="0"/>
              <a:pPr/>
              <a:t>18</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001964B-4897-4782-AD33-07D6A036710B}" type="slidenum">
              <a:rPr lang="en-GB" smtClean="0"/>
              <a:pPr/>
              <a:t>19</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001964B-4897-4782-AD33-07D6A036710B}" type="slidenum">
              <a:rPr lang="en-GB" smtClean="0"/>
              <a:pPr/>
              <a:t>20</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001964B-4897-4782-AD33-07D6A036710B}" type="slidenum">
              <a:rPr lang="en-GB" smtClean="0"/>
              <a:pPr/>
              <a:t>21</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001964B-4897-4782-AD33-07D6A036710B}" type="slidenum">
              <a:rPr lang="en-GB" smtClean="0"/>
              <a:pPr/>
              <a:t>22</a:t>
            </a:fld>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001964B-4897-4782-AD33-07D6A036710B}" type="slidenum">
              <a:rPr lang="en-GB" smtClean="0"/>
              <a:pPr/>
              <a:t>23</a:t>
            </a:fld>
            <a:endParaRPr lang="en-GB"/>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001964B-4897-4782-AD33-07D6A036710B}" type="slidenum">
              <a:rPr lang="en-GB" smtClean="0"/>
              <a:pPr/>
              <a:t>24</a:t>
            </a:fld>
            <a:endParaRPr lang="en-GB"/>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001964B-4897-4782-AD33-07D6A036710B}" type="slidenum">
              <a:rPr lang="en-GB" smtClean="0"/>
              <a:pPr/>
              <a:t>25</a:t>
            </a:fld>
            <a:endParaRPr lang="en-GB"/>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001964B-4897-4782-AD33-07D6A036710B}" type="slidenum">
              <a:rPr lang="en-GB" smtClean="0"/>
              <a:pPr/>
              <a:t>26</a:t>
            </a:fld>
            <a:endParaRPr lang="en-GB"/>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001964B-4897-4782-AD33-07D6A036710B}" type="slidenum">
              <a:rPr lang="en-GB" smtClean="0"/>
              <a:pPr/>
              <a:t>27</a:t>
            </a:fld>
            <a:endParaRPr lang="en-GB"/>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001964B-4897-4782-AD33-07D6A036710B}" type="slidenum">
              <a:rPr lang="en-GB" smtClean="0"/>
              <a:pPr/>
              <a:t>28</a:t>
            </a:fld>
            <a:endParaRPr lang="en-GB"/>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001964B-4897-4782-AD33-07D6A036710B}" type="slidenum">
              <a:rPr lang="en-GB" smtClean="0"/>
              <a:pPr/>
              <a:t>29</a:t>
            </a:fld>
            <a:endParaRPr lang="en-GB"/>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001964B-4897-4782-AD33-07D6A036710B}" type="slidenum">
              <a:rPr lang="en-GB" smtClean="0"/>
              <a:pPr/>
              <a:t>30</a:t>
            </a:fld>
            <a:endParaRPr lang="en-GB"/>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001964B-4897-4782-AD33-07D6A036710B}" type="slidenum">
              <a:rPr lang="en-GB" smtClean="0"/>
              <a:pPr/>
              <a:t>31</a:t>
            </a:fld>
            <a:endParaRPr lang="en-GB"/>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001964B-4897-4782-AD33-07D6A036710B}" type="slidenum">
              <a:rPr lang="en-GB" smtClean="0"/>
              <a:pPr/>
              <a:t>32</a:t>
            </a:fld>
            <a:endParaRPr lang="en-GB"/>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001964B-4897-4782-AD33-07D6A036710B}" type="slidenum">
              <a:rPr lang="en-GB" smtClean="0"/>
              <a:pPr/>
              <a:t>33</a:t>
            </a:fld>
            <a:endParaRPr lang="en-GB"/>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001964B-4897-4782-AD33-07D6A036710B}" type="slidenum">
              <a:rPr lang="en-GB" smtClean="0"/>
              <a:pPr/>
              <a:t>34</a:t>
            </a:fld>
            <a:endParaRPr lang="en-GB"/>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001964B-4897-4782-AD33-07D6A036710B}" type="slidenum">
              <a:rPr lang="en-GB" smtClean="0"/>
              <a:pPr/>
              <a:t>35</a:t>
            </a:fld>
            <a:endParaRPr lang="en-GB"/>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001964B-4897-4782-AD33-07D6A036710B}" type="slidenum">
              <a:rPr lang="en-GB" smtClean="0"/>
              <a:pPr/>
              <a:t>36</a:t>
            </a:fld>
            <a:endParaRPr lang="en-GB"/>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001964B-4897-4782-AD33-07D6A036710B}" type="slidenum">
              <a:rPr lang="en-GB" smtClean="0"/>
              <a:pPr/>
              <a:t>37</a:t>
            </a:fld>
            <a:endParaRPr lang="en-GB"/>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001964B-4897-4782-AD33-07D6A036710B}" type="slidenum">
              <a:rPr lang="en-GB" smtClean="0"/>
              <a:pPr/>
              <a:t>38</a:t>
            </a:fld>
            <a:endParaRPr lang="en-GB"/>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001964B-4897-4782-AD33-07D6A036710B}" type="slidenum">
              <a:rPr lang="en-GB" smtClean="0"/>
              <a:pPr/>
              <a:t>39</a:t>
            </a:fld>
            <a:endParaRPr lang="en-GB"/>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001964B-4897-4782-AD33-07D6A036710B}" type="slidenum">
              <a:rPr lang="en-GB" smtClean="0"/>
              <a:pPr/>
              <a:t>40</a:t>
            </a:fld>
            <a:endParaRPr lang="en-GB"/>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001964B-4897-4782-AD33-07D6A036710B}" type="slidenum">
              <a:rPr lang="en-GB" smtClean="0"/>
              <a:pPr/>
              <a:t>41</a:t>
            </a:fld>
            <a:endParaRPr lang="en-GB"/>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001964B-4897-4782-AD33-07D6A036710B}" type="slidenum">
              <a:rPr lang="en-GB" smtClean="0"/>
              <a:pPr/>
              <a:t>42</a:t>
            </a:fld>
            <a:endParaRPr lang="en-GB"/>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001964B-4897-4782-AD33-07D6A036710B}" type="slidenum">
              <a:rPr lang="en-GB" smtClean="0"/>
              <a:pPr/>
              <a:t>43</a:t>
            </a:fld>
            <a:endParaRPr lang="en-GB"/>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001964B-4897-4782-AD33-07D6A036710B}" type="slidenum">
              <a:rPr lang="en-GB" smtClean="0"/>
              <a:pPr/>
              <a:t>44</a:t>
            </a:fld>
            <a:endParaRPr lang="en-GB"/>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001964B-4897-4782-AD33-07D6A036710B}" type="slidenum">
              <a:rPr lang="en-GB" smtClean="0"/>
              <a:pPr/>
              <a:t>45</a:t>
            </a:fld>
            <a:endParaRPr lang="en-GB"/>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001964B-4897-4782-AD33-07D6A036710B}" type="slidenum">
              <a:rPr lang="en-GB" smtClean="0"/>
              <a:pPr/>
              <a:t>46</a:t>
            </a:fld>
            <a:endParaRPr lang="en-GB"/>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001964B-4897-4782-AD33-07D6A036710B}" type="slidenum">
              <a:rPr lang="en-GB" smtClean="0"/>
              <a:pPr/>
              <a:t>47</a:t>
            </a:fld>
            <a:endParaRPr lang="en-GB"/>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001964B-4897-4782-AD33-07D6A036710B}" type="slidenum">
              <a:rPr lang="en-GB" smtClean="0"/>
              <a:pPr/>
              <a:t>48</a:t>
            </a:fld>
            <a:endParaRPr lang="en-GB"/>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001964B-4897-4782-AD33-07D6A036710B}" type="slidenum">
              <a:rPr lang="en-GB" smtClean="0"/>
              <a:pPr/>
              <a:t>49</a:t>
            </a:fld>
            <a:endParaRPr lang="en-GB"/>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001964B-4897-4782-AD33-07D6A036710B}" type="slidenum">
              <a:rPr lang="en-GB" smtClean="0"/>
              <a:pPr/>
              <a:t>50</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DC33A03-6DFD-4790-A6C1-F3CD4756D3FC}" type="datetime1">
              <a:rPr lang="en-US" smtClean="0"/>
              <a:pPr/>
              <a:t>1/28/2015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0569AA-1F5C-461A-A1B4-0994029D5980}"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008D899-BD7A-42AD-87F9-AFD7D33C0AEE}" type="datetime1">
              <a:rPr lang="en-US" smtClean="0"/>
              <a:pPr/>
              <a:t>1/28/2015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0569AA-1F5C-461A-A1B4-0994029D5980}"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A43A9DD-03F1-4E3F-B045-2EFCDC7CD697}" type="datetime1">
              <a:rPr lang="en-US" smtClean="0"/>
              <a:pPr/>
              <a:t>1/28/2015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0569AA-1F5C-461A-A1B4-0994029D5980}"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01E8064-D08B-4FC0-8F79-02DB0BC445C9}" type="datetime1">
              <a:rPr lang="en-US" smtClean="0"/>
              <a:pPr/>
              <a:t>1/28/2015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0569AA-1F5C-461A-A1B4-0994029D5980}"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BDC846E-6511-4A59-8E76-C765543FB445}" type="datetime1">
              <a:rPr lang="en-US" smtClean="0"/>
              <a:pPr/>
              <a:t>1/28/2015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D0569AA-1F5C-461A-A1B4-0994029D5980}"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1EDD4D4-6F6F-4A89-9957-1682C2E55F44}" type="datetime1">
              <a:rPr lang="en-US" smtClean="0"/>
              <a:pPr/>
              <a:t>1/28/2015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D0569AA-1F5C-461A-A1B4-0994029D5980}"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10763C5-93C5-47FF-AA0A-4F3478FC0102}" type="datetime1">
              <a:rPr lang="en-US" smtClean="0"/>
              <a:pPr/>
              <a:t>1/28/2015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D0569AA-1F5C-461A-A1B4-0994029D5980}"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D6CBEFA-FF5A-4F87-ACBA-C51BC9B0B48E}" type="datetime1">
              <a:rPr lang="en-US" smtClean="0"/>
              <a:pPr/>
              <a:t>1/28/2015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0569AA-1F5C-461A-A1B4-0994029D5980}"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78B1F8C-67CE-45F7-A6F5-8CFBC706F0F7}" type="datetime1">
              <a:rPr lang="en-US" smtClean="0"/>
              <a:pPr/>
              <a:t>1/28/2015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0569AA-1F5C-461A-A1B4-0994029D5980}"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AB6A455-FBFF-4EA8-A252-6BBA176205F5}" type="datetime1">
              <a:rPr lang="en-US" smtClean="0"/>
              <a:pPr/>
              <a:t>1/28/2015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0569AA-1F5C-461A-A1B4-0994029D5980}"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910215B-7677-46BE-B83D-40EB3407D2FF}" type="datetime1">
              <a:rPr lang="en-US" smtClean="0"/>
              <a:pPr/>
              <a:t>1/28/2015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0569AA-1F5C-461A-A1B4-0994029D5980}"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D309718-8C9E-4CEE-B8CC-397BC8FB3083}" type="datetime1">
              <a:rPr lang="en-US" smtClean="0"/>
              <a:pPr/>
              <a:t>1/28/2015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D0569AA-1F5C-461A-A1B4-0994029D5980}"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gi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3.gif"/><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6.gif"/><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7.gif"/><Relationship Id="rId2" Type="http://schemas.openxmlformats.org/officeDocument/2006/relationships/notesSlide" Target="../notesSlides/notesSlide34.xml"/><Relationship Id="rId1" Type="http://schemas.openxmlformats.org/officeDocument/2006/relationships/slideLayout" Target="../slideLayouts/slideLayout2.xml"/><Relationship Id="rId5" Type="http://schemas.openxmlformats.org/officeDocument/2006/relationships/image" Target="../media/image19.gif"/><Relationship Id="rId4" Type="http://schemas.openxmlformats.org/officeDocument/2006/relationships/image" Target="../media/image18.gif"/></Relationships>
</file>

<file path=ppt/slides/_rels/slide35.xml.rels><?xml version="1.0" encoding="UTF-8" standalone="yes"?>
<Relationships xmlns="http://schemas.openxmlformats.org/package/2006/relationships"><Relationship Id="rId3" Type="http://schemas.openxmlformats.org/officeDocument/2006/relationships/image" Target="../media/image20.gif"/><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1.gif"/><Relationship Id="rId2" Type="http://schemas.openxmlformats.org/officeDocument/2006/relationships/notesSlide" Target="../notesSlides/notesSlide36.xml"/><Relationship Id="rId1" Type="http://schemas.openxmlformats.org/officeDocument/2006/relationships/slideLayout" Target="../slideLayouts/slideLayout2.xml"/><Relationship Id="rId6" Type="http://schemas.openxmlformats.org/officeDocument/2006/relationships/image" Target="../media/image24.gif"/><Relationship Id="rId5" Type="http://schemas.openxmlformats.org/officeDocument/2006/relationships/image" Target="../media/image23.gif"/><Relationship Id="rId4" Type="http://schemas.openxmlformats.org/officeDocument/2006/relationships/image" Target="../media/image22.gif"/></Relationships>
</file>

<file path=ppt/slides/_rels/slide37.xml.rels><?xml version="1.0" encoding="UTF-8" standalone="yes"?>
<Relationships xmlns="http://schemas.openxmlformats.org/package/2006/relationships"><Relationship Id="rId3" Type="http://schemas.openxmlformats.org/officeDocument/2006/relationships/image" Target="../media/image23.gif"/><Relationship Id="rId2" Type="http://schemas.openxmlformats.org/officeDocument/2006/relationships/notesSlide" Target="../notesSlides/notesSlide37.xml"/><Relationship Id="rId1" Type="http://schemas.openxmlformats.org/officeDocument/2006/relationships/slideLayout" Target="../slideLayouts/slideLayout2.xml"/><Relationship Id="rId4" Type="http://schemas.openxmlformats.org/officeDocument/2006/relationships/image" Target="../media/image24.gif"/></Relationships>
</file>

<file path=ppt/slides/_rels/slide38.xml.rels><?xml version="1.0" encoding="UTF-8" standalone="yes"?>
<Relationships xmlns="http://schemas.openxmlformats.org/package/2006/relationships"><Relationship Id="rId3" Type="http://schemas.openxmlformats.org/officeDocument/2006/relationships/image" Target="../media/image25.gif"/><Relationship Id="rId2" Type="http://schemas.openxmlformats.org/officeDocument/2006/relationships/notesSlide" Target="../notesSlides/notesSlide38.xml"/><Relationship Id="rId1" Type="http://schemas.openxmlformats.org/officeDocument/2006/relationships/slideLayout" Target="../slideLayouts/slideLayout2.xml"/><Relationship Id="rId4" Type="http://schemas.openxmlformats.org/officeDocument/2006/relationships/image" Target="../media/image21.gif"/></Relationships>
</file>

<file path=ppt/slides/_rels/slide39.xml.rels><?xml version="1.0" encoding="UTF-8" standalone="yes"?>
<Relationships xmlns="http://schemas.openxmlformats.org/package/2006/relationships"><Relationship Id="rId3" Type="http://schemas.openxmlformats.org/officeDocument/2006/relationships/image" Target="../media/image26.gif"/><Relationship Id="rId2" Type="http://schemas.openxmlformats.org/officeDocument/2006/relationships/notesSlide" Target="../notesSlides/notesSlide39.xml"/><Relationship Id="rId1" Type="http://schemas.openxmlformats.org/officeDocument/2006/relationships/slideLayout" Target="../slideLayouts/slideLayout2.xml"/><Relationship Id="rId6" Type="http://schemas.openxmlformats.org/officeDocument/2006/relationships/image" Target="../media/image29.gif"/><Relationship Id="rId5" Type="http://schemas.openxmlformats.org/officeDocument/2006/relationships/image" Target="../media/image28.gif"/><Relationship Id="rId4" Type="http://schemas.openxmlformats.org/officeDocument/2006/relationships/image" Target="../media/image27.gif"/></Relationships>
</file>

<file path=ppt/slides/_rels/slide40.xml.rels><?xml version="1.0" encoding="UTF-8" standalone="yes"?>
<Relationships xmlns="http://schemas.openxmlformats.org/package/2006/relationships"><Relationship Id="rId3" Type="http://schemas.openxmlformats.org/officeDocument/2006/relationships/image" Target="../media/image30.gif"/><Relationship Id="rId2" Type="http://schemas.openxmlformats.org/officeDocument/2006/relationships/notesSlide" Target="../notesSlides/notesSlide40.xml"/><Relationship Id="rId1" Type="http://schemas.openxmlformats.org/officeDocument/2006/relationships/slideLayout" Target="../slideLayouts/slideLayout2.xml"/><Relationship Id="rId5" Type="http://schemas.openxmlformats.org/officeDocument/2006/relationships/image" Target="../media/image32.gif"/><Relationship Id="rId4" Type="http://schemas.openxmlformats.org/officeDocument/2006/relationships/image" Target="../media/image31.gif"/></Relationships>
</file>

<file path=ppt/slides/_rels/slide41.xml.rels><?xml version="1.0" encoding="UTF-8" standalone="yes"?>
<Relationships xmlns="http://schemas.openxmlformats.org/package/2006/relationships"><Relationship Id="rId3" Type="http://schemas.openxmlformats.org/officeDocument/2006/relationships/image" Target="../media/image33.gif"/><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28.gif"/><Relationship Id="rId2" Type="http://schemas.openxmlformats.org/officeDocument/2006/relationships/notesSlide" Target="../notesSlides/notesSlide42.xml"/><Relationship Id="rId1" Type="http://schemas.openxmlformats.org/officeDocument/2006/relationships/slideLayout" Target="../slideLayouts/slideLayout2.xml"/><Relationship Id="rId5" Type="http://schemas.openxmlformats.org/officeDocument/2006/relationships/image" Target="../media/image29.gif"/><Relationship Id="rId4" Type="http://schemas.openxmlformats.org/officeDocument/2006/relationships/image" Target="../media/image32.gif"/></Relationships>
</file>

<file path=ppt/slides/_rels/slide43.xml.rels><?xml version="1.0" encoding="UTF-8" standalone="yes"?>
<Relationships xmlns="http://schemas.openxmlformats.org/package/2006/relationships"><Relationship Id="rId3" Type="http://schemas.openxmlformats.org/officeDocument/2006/relationships/image" Target="../media/image34.gif"/><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5.gif"/><Relationship Id="rId2" Type="http://schemas.openxmlformats.org/officeDocument/2006/relationships/notesSlide" Target="../notesSlides/notesSlide44.xml"/><Relationship Id="rId1" Type="http://schemas.openxmlformats.org/officeDocument/2006/relationships/slideLayout" Target="../slideLayouts/slideLayout2.xml"/><Relationship Id="rId4" Type="http://schemas.openxmlformats.org/officeDocument/2006/relationships/image" Target="../media/image36.gif"/></Relationships>
</file>

<file path=ppt/slides/_rels/slide45.xml.rels><?xml version="1.0" encoding="UTF-8" standalone="yes"?>
<Relationships xmlns="http://schemas.openxmlformats.org/package/2006/relationships"><Relationship Id="rId3" Type="http://schemas.openxmlformats.org/officeDocument/2006/relationships/image" Target="../media/image37.gif"/><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38.gif"/><Relationship Id="rId2" Type="http://schemas.openxmlformats.org/officeDocument/2006/relationships/notesSlide" Target="../notesSlides/notesSlide46.xml"/><Relationship Id="rId1" Type="http://schemas.openxmlformats.org/officeDocument/2006/relationships/slideLayout" Target="../slideLayouts/slideLayout2.xml"/><Relationship Id="rId4" Type="http://schemas.openxmlformats.org/officeDocument/2006/relationships/image" Target="../media/image39.gif"/></Relationships>
</file>

<file path=ppt/slides/_rels/slide47.xml.rels><?xml version="1.0" encoding="UTF-8" standalone="yes"?>
<Relationships xmlns="http://schemas.openxmlformats.org/package/2006/relationships"><Relationship Id="rId3" Type="http://schemas.openxmlformats.org/officeDocument/2006/relationships/image" Target="../media/image40.gif"/><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41.gif"/><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41.gif"/><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41.gif"/><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Magnetism</a:t>
            </a:r>
            <a:endParaRPr lang="en-GB" dirty="0"/>
          </a:p>
        </p:txBody>
      </p:sp>
      <p:sp>
        <p:nvSpPr>
          <p:cNvPr id="3" name="Content Placeholder 2"/>
          <p:cNvSpPr>
            <a:spLocks noGrp="1"/>
          </p:cNvSpPr>
          <p:nvPr>
            <p:ph idx="1"/>
          </p:nvPr>
        </p:nvSpPr>
        <p:spPr>
          <a:xfrm>
            <a:off x="457200" y="1600200"/>
            <a:ext cx="5472122" cy="5043510"/>
          </a:xfrm>
        </p:spPr>
        <p:txBody>
          <a:bodyPr>
            <a:normAutofit fontScale="92500"/>
          </a:bodyPr>
          <a:lstStyle/>
          <a:p>
            <a:pPr>
              <a:buNone/>
            </a:pPr>
            <a:r>
              <a:rPr lang="en-GB" sz="1800" b="1" dirty="0" smtClean="0"/>
              <a:t>Magnetic Dipole</a:t>
            </a:r>
            <a:endParaRPr lang="en-GB" sz="1800" dirty="0"/>
          </a:p>
          <a:p>
            <a:r>
              <a:rPr lang="en-GB" sz="1800" dirty="0" smtClean="0"/>
              <a:t>Most people are familiar with the general properties of magnets but are less familiar with the source of magnetism.</a:t>
            </a:r>
          </a:p>
          <a:p>
            <a:r>
              <a:rPr lang="en-GB" sz="1800" dirty="0" smtClean="0"/>
              <a:t>The traditional concept of magnetism centres around the magnetic field and what is know as a dipole.</a:t>
            </a:r>
          </a:p>
          <a:p>
            <a:r>
              <a:rPr lang="en-GB" sz="1800" dirty="0" smtClean="0"/>
              <a:t>The term "</a:t>
            </a:r>
            <a:r>
              <a:rPr lang="en-GB" sz="1800" b="1" dirty="0" smtClean="0"/>
              <a:t>magnetic field</a:t>
            </a:r>
            <a:r>
              <a:rPr lang="en-GB" sz="1800" dirty="0" smtClean="0"/>
              <a:t>" simply describes a volume of space where there is a change in energy within that volume. This change in energy can be detected and measured.</a:t>
            </a:r>
          </a:p>
          <a:p>
            <a:r>
              <a:rPr lang="en-GB" sz="1800" dirty="0" smtClean="0"/>
              <a:t>The location where a magnetic field can be detected exiting or entering a material is called a magnetic pole.</a:t>
            </a:r>
          </a:p>
          <a:p>
            <a:r>
              <a:rPr lang="en-GB" sz="1800" dirty="0" smtClean="0"/>
              <a:t>Magnetic poles have never been detected in isolation but always occur in pairs, hence the name dipole. Therefore, a </a:t>
            </a:r>
            <a:r>
              <a:rPr lang="en-GB" sz="1800" b="1" dirty="0" smtClean="0"/>
              <a:t>dipole</a:t>
            </a:r>
            <a:r>
              <a:rPr lang="en-GB" sz="1800" dirty="0" smtClean="0"/>
              <a:t> is an object that has a magnetic pole on one end and a second, equal but opposite, magnetic pole on the other.</a:t>
            </a:r>
            <a:endParaRPr lang="en-GB" sz="1800" dirty="0"/>
          </a:p>
        </p:txBody>
      </p:sp>
      <p:pic>
        <p:nvPicPr>
          <p:cNvPr id="13314" name="Picture 2" descr="http://hyperphysics.phy-astr.gsu.edu/Hbase/magnetic/imgmag/bar.gif"/>
          <p:cNvPicPr>
            <a:picLocks noChangeAspect="1" noChangeArrowheads="1"/>
          </p:cNvPicPr>
          <p:nvPr/>
        </p:nvPicPr>
        <p:blipFill>
          <a:blip r:embed="rId3" cstate="print"/>
          <a:srcRect/>
          <a:stretch>
            <a:fillRect/>
          </a:stretch>
        </p:blipFill>
        <p:spPr bwMode="auto">
          <a:xfrm>
            <a:off x="6143636" y="2428868"/>
            <a:ext cx="2686050" cy="3257551"/>
          </a:xfrm>
          <a:prstGeom prst="rect">
            <a:avLst/>
          </a:prstGeom>
          <a:noFill/>
        </p:spPr>
      </p:pic>
      <p:sp>
        <p:nvSpPr>
          <p:cNvPr id="5" name="Slide Number Placeholder 4"/>
          <p:cNvSpPr>
            <a:spLocks noGrp="1"/>
          </p:cNvSpPr>
          <p:nvPr>
            <p:ph type="sldNum" sz="quarter" idx="12"/>
          </p:nvPr>
        </p:nvSpPr>
        <p:spPr/>
        <p:txBody>
          <a:bodyPr/>
          <a:lstStyle/>
          <a:p>
            <a:fld id="{7D0569AA-1F5C-461A-A1B4-0994029D5980}" type="slidenum">
              <a:rPr lang="en-GB" smtClean="0"/>
              <a:pPr/>
              <a:t>1</a:t>
            </a:fld>
            <a:endParaRPr lang="en-GB"/>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t>
            </a:r>
            <a:r>
              <a:rPr lang="en-GB" dirty="0" smtClean="0"/>
              <a:t>agnetism</a:t>
            </a:r>
            <a:endParaRPr lang="en-GB" dirty="0"/>
          </a:p>
        </p:txBody>
      </p:sp>
      <p:sp>
        <p:nvSpPr>
          <p:cNvPr id="3" name="Content Placeholder 2"/>
          <p:cNvSpPr>
            <a:spLocks noGrp="1"/>
          </p:cNvSpPr>
          <p:nvPr>
            <p:ph idx="1"/>
          </p:nvPr>
        </p:nvSpPr>
        <p:spPr>
          <a:xfrm>
            <a:off x="457200" y="1600200"/>
            <a:ext cx="5186370" cy="4525963"/>
          </a:xfrm>
        </p:spPr>
        <p:txBody>
          <a:bodyPr>
            <a:normAutofit/>
          </a:bodyPr>
          <a:lstStyle/>
          <a:p>
            <a:pPr>
              <a:buNone/>
            </a:pPr>
            <a:r>
              <a:rPr lang="en-GB" sz="1800" dirty="0" smtClean="0"/>
              <a:t>Source of Magnetism</a:t>
            </a:r>
          </a:p>
          <a:p>
            <a:r>
              <a:rPr lang="en-GB" sz="1800" dirty="0" smtClean="0"/>
              <a:t>All matter is composed of atoms</a:t>
            </a:r>
          </a:p>
          <a:p>
            <a:r>
              <a:rPr lang="en-GB" sz="1800" dirty="0" smtClean="0"/>
              <a:t>Atoms in turn are composed of protons, neutrons and electrons.</a:t>
            </a:r>
          </a:p>
          <a:p>
            <a:r>
              <a:rPr lang="en-GB" sz="1800" dirty="0" smtClean="0"/>
              <a:t>The protons and neutrons are located in the atom's nucleus and the electrons are in constant motion around the nucleus.</a:t>
            </a:r>
          </a:p>
          <a:p>
            <a:r>
              <a:rPr lang="en-GB" sz="1800" dirty="0" smtClean="0"/>
              <a:t>Electrons carry a negative electrical charge and produce a magnetic field as they move through space.</a:t>
            </a:r>
          </a:p>
          <a:p>
            <a:r>
              <a:rPr lang="en-GB" sz="1800" dirty="0" smtClean="0"/>
              <a:t>A magnetic field is produced whenever an electrical charge is in motion.</a:t>
            </a:r>
          </a:p>
          <a:p>
            <a:r>
              <a:rPr lang="en-GB" sz="1800" dirty="0" smtClean="0"/>
              <a:t>The strength of this field is called the</a:t>
            </a:r>
            <a:r>
              <a:rPr lang="en-GB" sz="1800" b="1" dirty="0" smtClean="0"/>
              <a:t> magnetic moment</a:t>
            </a:r>
            <a:r>
              <a:rPr lang="en-GB" sz="1800" dirty="0" smtClean="0"/>
              <a:t>. </a:t>
            </a:r>
            <a:endParaRPr lang="en-GB" sz="1800" dirty="0"/>
          </a:p>
        </p:txBody>
      </p:sp>
      <p:pic>
        <p:nvPicPr>
          <p:cNvPr id="2050" name="Picture 2" descr="http://www.ndt-ed.org/EducationResources/CommunityCollege/MagParticle/Graphics/atom.jpg"/>
          <p:cNvPicPr>
            <a:picLocks noChangeAspect="1" noChangeArrowheads="1"/>
          </p:cNvPicPr>
          <p:nvPr/>
        </p:nvPicPr>
        <p:blipFill>
          <a:blip r:embed="rId3" cstate="print"/>
          <a:srcRect/>
          <a:stretch>
            <a:fillRect/>
          </a:stretch>
        </p:blipFill>
        <p:spPr bwMode="auto">
          <a:xfrm>
            <a:off x="6215074" y="1500174"/>
            <a:ext cx="2057400" cy="2019301"/>
          </a:xfrm>
          <a:prstGeom prst="rect">
            <a:avLst/>
          </a:prstGeom>
          <a:noFill/>
        </p:spPr>
      </p:pic>
      <p:sp>
        <p:nvSpPr>
          <p:cNvPr id="5" name="Slide Number Placeholder 4"/>
          <p:cNvSpPr>
            <a:spLocks noGrp="1"/>
          </p:cNvSpPr>
          <p:nvPr>
            <p:ph type="sldNum" sz="quarter" idx="12"/>
          </p:nvPr>
        </p:nvSpPr>
        <p:spPr/>
        <p:txBody>
          <a:bodyPr/>
          <a:lstStyle/>
          <a:p>
            <a:fld id="{7D0569AA-1F5C-461A-A1B4-0994029D5980}" type="slidenum">
              <a:rPr lang="en-GB" smtClean="0"/>
              <a:pPr/>
              <a:t>2</a:t>
            </a:fld>
            <a:endParaRPr lang="en-GB"/>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Magnetic Material Characteristics</a:t>
            </a:r>
            <a:endParaRPr lang="en-GB" dirty="0"/>
          </a:p>
        </p:txBody>
      </p:sp>
      <p:sp>
        <p:nvSpPr>
          <p:cNvPr id="3" name="Content Placeholder 2"/>
          <p:cNvSpPr>
            <a:spLocks noGrp="1"/>
          </p:cNvSpPr>
          <p:nvPr>
            <p:ph idx="1"/>
          </p:nvPr>
        </p:nvSpPr>
        <p:spPr>
          <a:xfrm>
            <a:off x="457200" y="1600200"/>
            <a:ext cx="8186766" cy="4829195"/>
          </a:xfrm>
        </p:spPr>
        <p:txBody>
          <a:bodyPr>
            <a:normAutofit fontScale="70000" lnSpcReduction="20000"/>
          </a:bodyPr>
          <a:lstStyle/>
          <a:p>
            <a:r>
              <a:rPr lang="en-GB" dirty="0" smtClean="0"/>
              <a:t>When a material is placed within a magnetic field, the magnetic forces of the material's electrons will be affected. This effect is known as Faraday's Law of Magnetic Induction.</a:t>
            </a:r>
          </a:p>
          <a:p>
            <a:pPr>
              <a:buNone/>
            </a:pPr>
            <a:endParaRPr lang="en-GB" dirty="0" smtClean="0"/>
          </a:p>
          <a:p>
            <a:r>
              <a:rPr lang="en-GB" dirty="0" smtClean="0"/>
              <a:t>Materials can react quite differently to the presence of an external magnetic field and is dependent on a number of factors, such as the atomic and molecular structure of the material, and the net magnetic field associated with the atoms.</a:t>
            </a:r>
          </a:p>
          <a:p>
            <a:endParaRPr lang="en-GB" dirty="0" smtClean="0"/>
          </a:p>
          <a:p>
            <a:r>
              <a:rPr lang="en-GB" dirty="0" smtClean="0"/>
              <a:t>The magnetic moments associated with atoms have three origins:</a:t>
            </a:r>
          </a:p>
          <a:p>
            <a:pPr lvl="1"/>
            <a:r>
              <a:rPr lang="en-GB" dirty="0" smtClean="0"/>
              <a:t>the electron orbital motion,</a:t>
            </a:r>
          </a:p>
          <a:p>
            <a:pPr lvl="1"/>
            <a:r>
              <a:rPr lang="en-GB" dirty="0" smtClean="0"/>
              <a:t>the change in orbital motion caused by an external magnetic field, and </a:t>
            </a:r>
          </a:p>
          <a:p>
            <a:pPr lvl="1"/>
            <a:r>
              <a:rPr lang="en-GB" dirty="0" smtClean="0"/>
              <a:t>the spin of the electrons.</a:t>
            </a:r>
          </a:p>
          <a:p>
            <a:endParaRPr lang="en-GB" dirty="0"/>
          </a:p>
        </p:txBody>
      </p:sp>
      <p:sp>
        <p:nvSpPr>
          <p:cNvPr id="4" name="Slide Number Placeholder 3"/>
          <p:cNvSpPr>
            <a:spLocks noGrp="1"/>
          </p:cNvSpPr>
          <p:nvPr>
            <p:ph type="sldNum" sz="quarter" idx="12"/>
          </p:nvPr>
        </p:nvSpPr>
        <p:spPr/>
        <p:txBody>
          <a:bodyPr/>
          <a:lstStyle/>
          <a:p>
            <a:fld id="{7D0569AA-1F5C-461A-A1B4-0994029D5980}" type="slidenum">
              <a:rPr lang="en-GB" smtClean="0"/>
              <a:pPr/>
              <a:t>3</a:t>
            </a:fld>
            <a:endParaRPr lang="en-GB"/>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Magnetic Material Characteristics</a:t>
            </a:r>
            <a:endParaRPr lang="en-GB" dirty="0"/>
          </a:p>
        </p:txBody>
      </p:sp>
      <p:sp>
        <p:nvSpPr>
          <p:cNvPr id="3" name="Content Placeholder 2"/>
          <p:cNvSpPr>
            <a:spLocks noGrp="1"/>
          </p:cNvSpPr>
          <p:nvPr>
            <p:ph idx="1"/>
          </p:nvPr>
        </p:nvSpPr>
        <p:spPr>
          <a:xfrm>
            <a:off x="285720" y="1600200"/>
            <a:ext cx="5929354" cy="4900634"/>
          </a:xfrm>
        </p:spPr>
        <p:txBody>
          <a:bodyPr>
            <a:normAutofit fontScale="92500"/>
          </a:bodyPr>
          <a:lstStyle/>
          <a:p>
            <a:r>
              <a:rPr lang="en-GB" sz="2400" dirty="0" smtClean="0"/>
              <a:t>In most atoms, electrons occur in pairs that spin in opposite directions.</a:t>
            </a:r>
          </a:p>
          <a:p>
            <a:r>
              <a:rPr lang="en-GB" sz="2400" dirty="0" smtClean="0"/>
              <a:t>When electrons are paired together, their opposite spins cause their magnetic fields to cancel each other, and therefore, no net magnetic field exists.</a:t>
            </a:r>
          </a:p>
          <a:p>
            <a:r>
              <a:rPr lang="en-GB" sz="2400" dirty="0" smtClean="0"/>
              <a:t>Alternately, materials with some unpaired electrons will have a net magnetic field and will react more to an external field.</a:t>
            </a:r>
          </a:p>
          <a:p>
            <a:pPr>
              <a:buNone/>
            </a:pPr>
            <a:endParaRPr lang="en-GB" sz="2400" dirty="0"/>
          </a:p>
          <a:p>
            <a:pPr marL="1588" indent="12700">
              <a:buNone/>
            </a:pPr>
            <a:r>
              <a:rPr lang="en-GB" sz="2400" dirty="0" smtClean="0"/>
              <a:t>Most materials can be classified by their response to externally applied magnetic fields as diamagnetic, paramagnetic or ferromagnetic. </a:t>
            </a:r>
            <a:endParaRPr lang="en-GB" sz="2400" dirty="0"/>
          </a:p>
        </p:txBody>
      </p:sp>
      <p:pic>
        <p:nvPicPr>
          <p:cNvPr id="20482" name="Picture 2"/>
          <p:cNvPicPr>
            <a:picLocks noChangeAspect="1" noChangeArrowheads="1"/>
          </p:cNvPicPr>
          <p:nvPr/>
        </p:nvPicPr>
        <p:blipFill>
          <a:blip r:embed="rId3" cstate="print"/>
          <a:srcRect l="24609" t="45898" r="56641" b="31641"/>
          <a:stretch>
            <a:fillRect/>
          </a:stretch>
        </p:blipFill>
        <p:spPr bwMode="auto">
          <a:xfrm>
            <a:off x="5929322" y="1428736"/>
            <a:ext cx="3180544" cy="2286016"/>
          </a:xfrm>
          <a:prstGeom prst="rect">
            <a:avLst/>
          </a:prstGeom>
          <a:noFill/>
          <a:ln w="9525">
            <a:noFill/>
            <a:miter lim="800000"/>
            <a:headEnd/>
            <a:tailEnd/>
          </a:ln>
          <a:effectLst/>
        </p:spPr>
      </p:pic>
      <p:sp>
        <p:nvSpPr>
          <p:cNvPr id="5" name="Slide Number Placeholder 4"/>
          <p:cNvSpPr>
            <a:spLocks noGrp="1"/>
          </p:cNvSpPr>
          <p:nvPr>
            <p:ph type="sldNum" sz="quarter" idx="12"/>
          </p:nvPr>
        </p:nvSpPr>
        <p:spPr/>
        <p:txBody>
          <a:bodyPr/>
          <a:lstStyle/>
          <a:p>
            <a:fld id="{7D0569AA-1F5C-461A-A1B4-0994029D5980}" type="slidenum">
              <a:rPr lang="en-GB" smtClean="0"/>
              <a:pPr/>
              <a:t>4</a:t>
            </a:fld>
            <a:endParaRPr lang="en-GB"/>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Magnetic Material Characteristics</a:t>
            </a:r>
            <a:endParaRPr lang="en-GB" dirty="0"/>
          </a:p>
        </p:txBody>
      </p:sp>
      <p:sp>
        <p:nvSpPr>
          <p:cNvPr id="3" name="Content Placeholder 2"/>
          <p:cNvSpPr>
            <a:spLocks noGrp="1"/>
          </p:cNvSpPr>
          <p:nvPr>
            <p:ph idx="1"/>
          </p:nvPr>
        </p:nvSpPr>
        <p:spPr/>
        <p:txBody>
          <a:bodyPr>
            <a:normAutofit fontScale="85000" lnSpcReduction="10000"/>
          </a:bodyPr>
          <a:lstStyle/>
          <a:p>
            <a:pPr>
              <a:buNone/>
            </a:pPr>
            <a:r>
              <a:rPr lang="en-GB" dirty="0" smtClean="0"/>
              <a:t>These magnetic responses differ greatly in strength. </a:t>
            </a:r>
          </a:p>
          <a:p>
            <a:r>
              <a:rPr lang="en-GB" dirty="0" smtClean="0"/>
              <a:t>Diamagnetism is a property of all materials and opposes applied magnetic fields, but is very weak.</a:t>
            </a:r>
          </a:p>
          <a:p>
            <a:r>
              <a:rPr lang="en-GB" dirty="0" smtClean="0"/>
              <a:t>Para-magnetism, when present, is stronger than diamagnetism and produces magnetization in the direction of the applied field, and proportional to the applied field.</a:t>
            </a:r>
          </a:p>
          <a:p>
            <a:r>
              <a:rPr lang="en-GB" dirty="0" smtClean="0"/>
              <a:t>Ferromagnetic effects are very large, producing magnetizations sometimes orders of magnitude greater than the applied field and as such are much larger than either diamagnetic or paramagnetic effects.</a:t>
            </a:r>
            <a:endParaRPr lang="en-GB" dirty="0"/>
          </a:p>
        </p:txBody>
      </p:sp>
      <p:sp>
        <p:nvSpPr>
          <p:cNvPr id="4" name="Slide Number Placeholder 3"/>
          <p:cNvSpPr>
            <a:spLocks noGrp="1"/>
          </p:cNvSpPr>
          <p:nvPr>
            <p:ph type="sldNum" sz="quarter" idx="12"/>
          </p:nvPr>
        </p:nvSpPr>
        <p:spPr/>
        <p:txBody>
          <a:bodyPr/>
          <a:lstStyle/>
          <a:p>
            <a:fld id="{7D0569AA-1F5C-461A-A1B4-0994029D5980}" type="slidenum">
              <a:rPr lang="en-GB" smtClean="0"/>
              <a:pPr/>
              <a:t>5</a:t>
            </a:fld>
            <a:endParaRPr lang="en-GB"/>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Magnetic Material Characteristics</a:t>
            </a:r>
            <a:endParaRPr lang="en-GB" dirty="0"/>
          </a:p>
        </p:txBody>
      </p:sp>
      <p:sp>
        <p:nvSpPr>
          <p:cNvPr id="3" name="Content Placeholder 2"/>
          <p:cNvSpPr>
            <a:spLocks noGrp="1"/>
          </p:cNvSpPr>
          <p:nvPr>
            <p:ph idx="1"/>
          </p:nvPr>
        </p:nvSpPr>
        <p:spPr/>
        <p:txBody>
          <a:bodyPr>
            <a:normAutofit fontScale="77500" lnSpcReduction="20000"/>
          </a:bodyPr>
          <a:lstStyle/>
          <a:p>
            <a:pPr>
              <a:buNone/>
            </a:pPr>
            <a:r>
              <a:rPr lang="en-GB" b="1" dirty="0" smtClean="0"/>
              <a:t>Diamagnetic</a:t>
            </a:r>
            <a:r>
              <a:rPr lang="en-GB" dirty="0" smtClean="0"/>
              <a:t> </a:t>
            </a:r>
            <a:r>
              <a:rPr lang="en-GB" b="1" dirty="0" smtClean="0"/>
              <a:t>materials – Main Points</a:t>
            </a:r>
          </a:p>
          <a:p>
            <a:r>
              <a:rPr lang="en-GB" dirty="0" smtClean="0"/>
              <a:t>Very weak and negative susceptibility to magnetic fields.</a:t>
            </a:r>
          </a:p>
          <a:p>
            <a:r>
              <a:rPr lang="en-GB" dirty="0"/>
              <a:t>S</a:t>
            </a:r>
            <a:r>
              <a:rPr lang="en-GB" dirty="0" smtClean="0"/>
              <a:t>lightly repelled by a magnetic field and the material does not retain the magnetic properties when the external field is removed.</a:t>
            </a:r>
          </a:p>
          <a:p>
            <a:r>
              <a:rPr lang="en-GB" dirty="0" smtClean="0"/>
              <a:t>Materials are solids with all paired electrons resulting in no permanent net magnetic moment per atom. </a:t>
            </a:r>
          </a:p>
          <a:p>
            <a:r>
              <a:rPr lang="en-GB" dirty="0" smtClean="0"/>
              <a:t>Diamagnetic properties arise from the realignment of the electron orbits under the influence of an external magnetic field.</a:t>
            </a:r>
          </a:p>
          <a:p>
            <a:r>
              <a:rPr lang="en-GB" dirty="0" smtClean="0"/>
              <a:t>Most elements in the periodic table, including copper, silver, and gold, are diamagnetic.</a:t>
            </a:r>
            <a:endParaRPr lang="en-GB" dirty="0"/>
          </a:p>
        </p:txBody>
      </p:sp>
      <p:sp>
        <p:nvSpPr>
          <p:cNvPr id="4" name="Slide Number Placeholder 3"/>
          <p:cNvSpPr>
            <a:spLocks noGrp="1"/>
          </p:cNvSpPr>
          <p:nvPr>
            <p:ph type="sldNum" sz="quarter" idx="12"/>
          </p:nvPr>
        </p:nvSpPr>
        <p:spPr/>
        <p:txBody>
          <a:bodyPr/>
          <a:lstStyle/>
          <a:p>
            <a:fld id="{7D0569AA-1F5C-461A-A1B4-0994029D5980}" type="slidenum">
              <a:rPr lang="en-GB" smtClean="0"/>
              <a:pPr/>
              <a:t>6</a:t>
            </a:fld>
            <a:endParaRPr lang="en-GB"/>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Magnetic Material Characteristics</a:t>
            </a:r>
            <a:endParaRPr lang="en-GB" dirty="0"/>
          </a:p>
        </p:txBody>
      </p:sp>
      <p:sp>
        <p:nvSpPr>
          <p:cNvPr id="3" name="Content Placeholder 2"/>
          <p:cNvSpPr>
            <a:spLocks noGrp="1"/>
          </p:cNvSpPr>
          <p:nvPr>
            <p:ph idx="1"/>
          </p:nvPr>
        </p:nvSpPr>
        <p:spPr/>
        <p:txBody>
          <a:bodyPr>
            <a:normAutofit fontScale="85000" lnSpcReduction="20000"/>
          </a:bodyPr>
          <a:lstStyle/>
          <a:p>
            <a:pPr>
              <a:buNone/>
            </a:pPr>
            <a:r>
              <a:rPr lang="en-GB" b="1" dirty="0" smtClean="0"/>
              <a:t>Paramagnetic</a:t>
            </a:r>
            <a:r>
              <a:rPr lang="en-GB" dirty="0" smtClean="0"/>
              <a:t> </a:t>
            </a:r>
            <a:r>
              <a:rPr lang="en-GB" b="1" dirty="0" smtClean="0"/>
              <a:t>Materials -  Main Points</a:t>
            </a:r>
          </a:p>
          <a:p>
            <a:r>
              <a:rPr lang="en-GB" dirty="0" smtClean="0"/>
              <a:t>have a small and positive susceptibility to magnetic fields.</a:t>
            </a:r>
          </a:p>
          <a:p>
            <a:r>
              <a:rPr lang="en-GB" dirty="0" smtClean="0"/>
              <a:t>Slightly attracted by a magnetic field and the material does not retain the magnetic properties when the external field is removed.</a:t>
            </a:r>
          </a:p>
          <a:p>
            <a:r>
              <a:rPr lang="en-GB" dirty="0" smtClean="0"/>
              <a:t>Paramagnetic properties are due to the presence of some unpaired electrons, and from the realignment of the electron orbits caused by the external magnetic field.</a:t>
            </a:r>
          </a:p>
          <a:p>
            <a:r>
              <a:rPr lang="en-GB" dirty="0" smtClean="0"/>
              <a:t>Paramagnetic materials include magnesium, molybdenum, lithium, and tantalum.</a:t>
            </a:r>
            <a:endParaRPr lang="en-GB" dirty="0"/>
          </a:p>
        </p:txBody>
      </p:sp>
      <p:sp>
        <p:nvSpPr>
          <p:cNvPr id="4" name="Slide Number Placeholder 3"/>
          <p:cNvSpPr>
            <a:spLocks noGrp="1"/>
          </p:cNvSpPr>
          <p:nvPr>
            <p:ph type="sldNum" sz="quarter" idx="12"/>
          </p:nvPr>
        </p:nvSpPr>
        <p:spPr/>
        <p:txBody>
          <a:bodyPr/>
          <a:lstStyle/>
          <a:p>
            <a:fld id="{7D0569AA-1F5C-461A-A1B4-0994029D5980}" type="slidenum">
              <a:rPr lang="en-GB" smtClean="0"/>
              <a:pPr/>
              <a:t>7</a:t>
            </a:fld>
            <a:endParaRPr lang="en-GB"/>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Magnetic Material Characteristics</a:t>
            </a:r>
            <a:endParaRPr lang="en-GB" dirty="0"/>
          </a:p>
        </p:txBody>
      </p:sp>
      <p:sp>
        <p:nvSpPr>
          <p:cNvPr id="3" name="Content Placeholder 2"/>
          <p:cNvSpPr>
            <a:spLocks noGrp="1"/>
          </p:cNvSpPr>
          <p:nvPr>
            <p:ph idx="1"/>
          </p:nvPr>
        </p:nvSpPr>
        <p:spPr>
          <a:xfrm>
            <a:off x="457200" y="1357298"/>
            <a:ext cx="8229600" cy="5286412"/>
          </a:xfrm>
        </p:spPr>
        <p:txBody>
          <a:bodyPr>
            <a:normAutofit fontScale="70000" lnSpcReduction="20000"/>
          </a:bodyPr>
          <a:lstStyle/>
          <a:p>
            <a:pPr>
              <a:buNone/>
            </a:pPr>
            <a:r>
              <a:rPr lang="en-GB" b="1" dirty="0" smtClean="0"/>
              <a:t>Ferromagnetic Materials – Main Points</a:t>
            </a:r>
          </a:p>
          <a:p>
            <a:r>
              <a:rPr lang="en-GB" dirty="0" smtClean="0"/>
              <a:t>have a large and positive susceptibility to an external magnetic field.</a:t>
            </a:r>
          </a:p>
          <a:p>
            <a:r>
              <a:rPr lang="en-GB" dirty="0" smtClean="0"/>
              <a:t>They exhibit a strong attraction to magnetic fields and are able to retain their magnetic properties after the external field has been removed. </a:t>
            </a:r>
          </a:p>
          <a:p>
            <a:r>
              <a:rPr lang="en-GB" dirty="0" smtClean="0"/>
              <a:t>Ferromagnetic materials have some unpaired electrons so their atoms have a net magnetic moment. </a:t>
            </a:r>
          </a:p>
          <a:p>
            <a:r>
              <a:rPr lang="en-GB" b="1" i="1" dirty="0" smtClean="0"/>
              <a:t>They get their strong magnetic properties due to the presence of magnetic domains. In these domains, large numbers of atom's moments (10</a:t>
            </a:r>
            <a:r>
              <a:rPr lang="en-GB" b="1" i="1" baseline="30000" dirty="0" smtClean="0"/>
              <a:t>12</a:t>
            </a:r>
            <a:r>
              <a:rPr lang="en-GB" b="1" i="1" dirty="0" smtClean="0"/>
              <a:t> to 10</a:t>
            </a:r>
            <a:r>
              <a:rPr lang="en-GB" b="1" i="1" baseline="30000" dirty="0" smtClean="0"/>
              <a:t>15</a:t>
            </a:r>
            <a:r>
              <a:rPr lang="en-GB" b="1" i="1" dirty="0" smtClean="0"/>
              <a:t>) are aligned parallel so that the magnetic force within the domain is strong.</a:t>
            </a:r>
          </a:p>
          <a:p>
            <a:r>
              <a:rPr lang="en-GB" dirty="0" smtClean="0"/>
              <a:t>When a ferromagnetic material is in the </a:t>
            </a:r>
            <a:r>
              <a:rPr lang="en-GB" dirty="0" err="1" smtClean="0"/>
              <a:t>unmagnitized</a:t>
            </a:r>
            <a:r>
              <a:rPr lang="en-GB" dirty="0" smtClean="0"/>
              <a:t> state, the domains are nearly randomly organized and the net magnetic field for the part as a whole is zero. When a magnetizing force is applied, the domains become aligned to produce a strong magnetic field within the part.</a:t>
            </a:r>
          </a:p>
          <a:p>
            <a:pPr>
              <a:buNone/>
            </a:pPr>
            <a:endParaRPr lang="en-GB" dirty="0" smtClean="0"/>
          </a:p>
          <a:p>
            <a:endParaRPr lang="en-GB" dirty="0"/>
          </a:p>
        </p:txBody>
      </p:sp>
      <p:sp>
        <p:nvSpPr>
          <p:cNvPr id="4" name="Slide Number Placeholder 3"/>
          <p:cNvSpPr>
            <a:spLocks noGrp="1"/>
          </p:cNvSpPr>
          <p:nvPr>
            <p:ph type="sldNum" sz="quarter" idx="12"/>
          </p:nvPr>
        </p:nvSpPr>
        <p:spPr/>
        <p:txBody>
          <a:bodyPr/>
          <a:lstStyle/>
          <a:p>
            <a:fld id="{7D0569AA-1F5C-461A-A1B4-0994029D5980}" type="slidenum">
              <a:rPr lang="en-GB" smtClean="0"/>
              <a:pPr/>
              <a:t>8</a:t>
            </a:fld>
            <a:endParaRPr lang="en-GB"/>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Ferromagnetism</a:t>
            </a:r>
            <a:endParaRPr lang="en-GB" dirty="0"/>
          </a:p>
        </p:txBody>
      </p:sp>
      <p:sp>
        <p:nvSpPr>
          <p:cNvPr id="3" name="Content Placeholder 2"/>
          <p:cNvSpPr>
            <a:spLocks noGrp="1"/>
          </p:cNvSpPr>
          <p:nvPr>
            <p:ph idx="1"/>
          </p:nvPr>
        </p:nvSpPr>
        <p:spPr/>
        <p:txBody>
          <a:bodyPr>
            <a:normAutofit/>
          </a:bodyPr>
          <a:lstStyle/>
          <a:p>
            <a:r>
              <a:rPr lang="en-GB" dirty="0" smtClean="0"/>
              <a:t>Iron, nickel, cobalt and some of the rare earths (gadolinium, dysprosium) exhibit this behaviour.</a:t>
            </a:r>
          </a:p>
          <a:p>
            <a:r>
              <a:rPr lang="en-GB" dirty="0" smtClean="0"/>
              <a:t>Iron is the most common and most dramatic example.</a:t>
            </a:r>
          </a:p>
          <a:p>
            <a:r>
              <a:rPr lang="en-GB" dirty="0" smtClean="0"/>
              <a:t>Samarium and neodymium in alloys with cobalt have been used to fabricate very strong rare-earth magnets.</a:t>
            </a:r>
          </a:p>
          <a:p>
            <a:endParaRPr lang="en-GB" dirty="0"/>
          </a:p>
        </p:txBody>
      </p:sp>
      <p:sp>
        <p:nvSpPr>
          <p:cNvPr id="4" name="Slide Number Placeholder 3"/>
          <p:cNvSpPr>
            <a:spLocks noGrp="1"/>
          </p:cNvSpPr>
          <p:nvPr>
            <p:ph type="sldNum" sz="quarter" idx="12"/>
          </p:nvPr>
        </p:nvSpPr>
        <p:spPr/>
        <p:txBody>
          <a:bodyPr/>
          <a:lstStyle/>
          <a:p>
            <a:fld id="{7D0569AA-1F5C-461A-A1B4-0994029D5980}" type="slidenum">
              <a:rPr lang="en-GB" smtClean="0"/>
              <a:pPr/>
              <a:t>9</a:t>
            </a:fld>
            <a:endParaRPr lang="en-GB"/>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t>Ferromagnetism and Magnetic Domains</a:t>
            </a:r>
            <a:endParaRPr lang="en-GB" sz="3200" dirty="0"/>
          </a:p>
        </p:txBody>
      </p:sp>
      <p:sp>
        <p:nvSpPr>
          <p:cNvPr id="3" name="Content Placeholder 2"/>
          <p:cNvSpPr>
            <a:spLocks noGrp="1"/>
          </p:cNvSpPr>
          <p:nvPr>
            <p:ph idx="1"/>
          </p:nvPr>
        </p:nvSpPr>
        <p:spPr>
          <a:xfrm>
            <a:off x="457200" y="1600200"/>
            <a:ext cx="5829312" cy="4525963"/>
          </a:xfrm>
        </p:spPr>
        <p:txBody>
          <a:bodyPr>
            <a:normAutofit fontScale="70000" lnSpcReduction="20000"/>
          </a:bodyPr>
          <a:lstStyle/>
          <a:p>
            <a:r>
              <a:rPr lang="en-GB" dirty="0" smtClean="0"/>
              <a:t>Ferromagnetic materials get their magnetic properties not only because their atoms carry a magnetic moment but also because the material is made up of small regions known as magnetic domains.</a:t>
            </a:r>
          </a:p>
          <a:p>
            <a:r>
              <a:rPr lang="en-GB" dirty="0" smtClean="0"/>
              <a:t>In each domain, all of the atomic dipoles are coupled together in a preferential direction. This alignment develops as the material develops its crystalline structure during solidification from the molten state.</a:t>
            </a:r>
          </a:p>
          <a:p>
            <a:r>
              <a:rPr lang="en-GB" dirty="0" smtClean="0"/>
              <a:t>Within any one domain, the magnetic field is intense, but in a bulk sample the material will usually be unmagnetized because the many domains will themselves be randomly oriented with respect to one another.</a:t>
            </a:r>
          </a:p>
          <a:p>
            <a:endParaRPr lang="en-GB" dirty="0" smtClean="0"/>
          </a:p>
        </p:txBody>
      </p:sp>
      <p:pic>
        <p:nvPicPr>
          <p:cNvPr id="4100" name="Picture 4" descr="http://www.ndt-ed.org/EducationResources/CommunityCollege/MagParticle/Graphics/UnMagDomains.gif"/>
          <p:cNvPicPr>
            <a:picLocks noChangeAspect="1" noChangeArrowheads="1"/>
          </p:cNvPicPr>
          <p:nvPr/>
        </p:nvPicPr>
        <p:blipFill>
          <a:blip r:embed="rId3" cstate="print"/>
          <a:srcRect/>
          <a:stretch>
            <a:fillRect/>
          </a:stretch>
        </p:blipFill>
        <p:spPr bwMode="auto">
          <a:xfrm rot="5400000">
            <a:off x="5353353" y="3076275"/>
            <a:ext cx="4223772" cy="785818"/>
          </a:xfrm>
          <a:prstGeom prst="rect">
            <a:avLst/>
          </a:prstGeom>
          <a:noFill/>
        </p:spPr>
      </p:pic>
      <p:sp>
        <p:nvSpPr>
          <p:cNvPr id="6" name="Rectangle 5"/>
          <p:cNvSpPr/>
          <p:nvPr/>
        </p:nvSpPr>
        <p:spPr>
          <a:xfrm>
            <a:off x="6429388" y="5786454"/>
            <a:ext cx="2392193" cy="369332"/>
          </a:xfrm>
          <a:prstGeom prst="rect">
            <a:avLst/>
          </a:prstGeom>
        </p:spPr>
        <p:txBody>
          <a:bodyPr wrap="none">
            <a:spAutoFit/>
          </a:bodyPr>
          <a:lstStyle/>
          <a:p>
            <a:r>
              <a:rPr lang="en-GB" dirty="0" smtClean="0"/>
              <a:t>Unmagnetized Material</a:t>
            </a:r>
            <a:endParaRPr lang="en-GB" dirty="0"/>
          </a:p>
        </p:txBody>
      </p:sp>
      <p:sp>
        <p:nvSpPr>
          <p:cNvPr id="7" name="Slide Number Placeholder 6"/>
          <p:cNvSpPr>
            <a:spLocks noGrp="1"/>
          </p:cNvSpPr>
          <p:nvPr>
            <p:ph type="sldNum" sz="quarter" idx="12"/>
          </p:nvPr>
        </p:nvSpPr>
        <p:spPr/>
        <p:txBody>
          <a:bodyPr/>
          <a:lstStyle/>
          <a:p>
            <a:fld id="{7D0569AA-1F5C-461A-A1B4-0994029D5980}" type="slidenum">
              <a:rPr lang="en-GB" smtClean="0"/>
              <a:pPr/>
              <a:t>10</a:t>
            </a:fld>
            <a:endParaRPr lang="en-GB"/>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t>Ferromagnetism and Magnetic Domains</a:t>
            </a:r>
            <a:endParaRPr lang="en-GB" sz="3200" dirty="0"/>
          </a:p>
        </p:txBody>
      </p:sp>
      <p:pic>
        <p:nvPicPr>
          <p:cNvPr id="69634" name="Picture 2" descr="http://www.ndt-ed.org/EducationResources/CommunityCollege/MagParticle/Graphics/magdomains.jpg"/>
          <p:cNvPicPr>
            <a:picLocks noChangeAspect="1" noChangeArrowheads="1"/>
          </p:cNvPicPr>
          <p:nvPr/>
        </p:nvPicPr>
        <p:blipFill>
          <a:blip r:embed="rId3" cstate="print"/>
          <a:srcRect/>
          <a:stretch>
            <a:fillRect/>
          </a:stretch>
        </p:blipFill>
        <p:spPr bwMode="auto">
          <a:xfrm>
            <a:off x="5000628" y="1928802"/>
            <a:ext cx="3405198" cy="3473304"/>
          </a:xfrm>
          <a:prstGeom prst="rect">
            <a:avLst/>
          </a:prstGeom>
          <a:noFill/>
        </p:spPr>
      </p:pic>
      <p:sp>
        <p:nvSpPr>
          <p:cNvPr id="5" name="Rectangle 4"/>
          <p:cNvSpPr/>
          <p:nvPr/>
        </p:nvSpPr>
        <p:spPr>
          <a:xfrm>
            <a:off x="4714876" y="5500702"/>
            <a:ext cx="3857652" cy="923330"/>
          </a:xfrm>
          <a:prstGeom prst="rect">
            <a:avLst/>
          </a:prstGeom>
        </p:spPr>
        <p:txBody>
          <a:bodyPr wrap="square">
            <a:spAutoFit/>
          </a:bodyPr>
          <a:lstStyle/>
          <a:p>
            <a:r>
              <a:rPr lang="en-GB" dirty="0" smtClean="0"/>
              <a:t>Magnetic Force Microscopy (MFM) image showing the magnetic domains in a piece of heat treated carbon steel.</a:t>
            </a:r>
            <a:endParaRPr lang="en-GB" dirty="0"/>
          </a:p>
        </p:txBody>
      </p:sp>
      <p:sp>
        <p:nvSpPr>
          <p:cNvPr id="6" name="Rectangle 5"/>
          <p:cNvSpPr/>
          <p:nvPr/>
        </p:nvSpPr>
        <p:spPr>
          <a:xfrm>
            <a:off x="714348" y="1428736"/>
            <a:ext cx="3857652" cy="5078313"/>
          </a:xfrm>
          <a:prstGeom prst="rect">
            <a:avLst/>
          </a:prstGeom>
        </p:spPr>
        <p:txBody>
          <a:bodyPr wrap="square">
            <a:spAutoFit/>
          </a:bodyPr>
          <a:lstStyle/>
          <a:p>
            <a:pPr marL="355600" indent="-355600">
              <a:buFont typeface="Arial" pitchFamily="34" charset="0"/>
              <a:buChar char="•"/>
            </a:pPr>
            <a:r>
              <a:rPr lang="en-GB" dirty="0" smtClean="0"/>
              <a:t>During solidification, a trillion or more atom moments are aligned parallel so that the magnetic force within the domain is strong in one direction.</a:t>
            </a:r>
          </a:p>
          <a:p>
            <a:pPr marL="355600" indent="-355600">
              <a:buFont typeface="Arial" pitchFamily="34" charset="0"/>
              <a:buChar char="•"/>
            </a:pPr>
            <a:r>
              <a:rPr lang="en-GB" dirty="0" smtClean="0"/>
              <a:t>Ferromagnetic materials are said to be characterized by "spontaneous magnetization" since they obtain saturation magnetization in each of the domains without an external magnetic field being applied.</a:t>
            </a:r>
          </a:p>
          <a:p>
            <a:pPr marL="355600" indent="-355600">
              <a:buFont typeface="Arial" pitchFamily="34" charset="0"/>
              <a:buChar char="•"/>
            </a:pPr>
            <a:r>
              <a:rPr lang="en-GB" dirty="0" smtClean="0"/>
              <a:t>Even though the domains are magnetically saturated, the bulk material may not show any signs of magnetism because the domains develop themselves and are randomly oriented relative to each other. </a:t>
            </a:r>
            <a:endParaRPr lang="en-GB" dirty="0"/>
          </a:p>
        </p:txBody>
      </p:sp>
      <p:sp>
        <p:nvSpPr>
          <p:cNvPr id="7" name="Slide Number Placeholder 6"/>
          <p:cNvSpPr>
            <a:spLocks noGrp="1"/>
          </p:cNvSpPr>
          <p:nvPr>
            <p:ph type="sldNum" sz="quarter" idx="12"/>
          </p:nvPr>
        </p:nvSpPr>
        <p:spPr/>
        <p:txBody>
          <a:bodyPr/>
          <a:lstStyle/>
          <a:p>
            <a:fld id="{7D0569AA-1F5C-461A-A1B4-0994029D5980}" type="slidenum">
              <a:rPr lang="en-GB" smtClean="0"/>
              <a:pPr/>
              <a:t>11</a:t>
            </a:fld>
            <a:endParaRPr lang="en-GB"/>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t>Ferromagnetism and Magnetic Domains</a:t>
            </a:r>
            <a:endParaRPr lang="en-GB" sz="3200" dirty="0"/>
          </a:p>
        </p:txBody>
      </p:sp>
      <p:sp>
        <p:nvSpPr>
          <p:cNvPr id="3" name="Content Placeholder 2"/>
          <p:cNvSpPr>
            <a:spLocks noGrp="1"/>
          </p:cNvSpPr>
          <p:nvPr>
            <p:ph idx="1"/>
          </p:nvPr>
        </p:nvSpPr>
        <p:spPr>
          <a:xfrm>
            <a:off x="457200" y="1285860"/>
            <a:ext cx="4829180" cy="5214974"/>
          </a:xfrm>
        </p:spPr>
        <p:txBody>
          <a:bodyPr>
            <a:normAutofit fontScale="47500" lnSpcReduction="20000"/>
          </a:bodyPr>
          <a:lstStyle/>
          <a:p>
            <a:r>
              <a:rPr lang="en-GB" dirty="0" smtClean="0"/>
              <a:t>Ferromagnetism manifests itself in the fact that a small externally imposed magnetic field can cause the magnetic domains to line up with each other and the material is said to be magnetized.</a:t>
            </a:r>
          </a:p>
          <a:p>
            <a:r>
              <a:rPr lang="en-GB" dirty="0" smtClean="0"/>
              <a:t>The driving magnetic field will then be increased by a large factor which is usually expressed as a relative permeability for the material.</a:t>
            </a:r>
          </a:p>
          <a:p>
            <a:r>
              <a:rPr lang="en-GB" dirty="0" smtClean="0"/>
              <a:t>Ferromagnets will tend to stay magnetized to some extent after being subjected to an external magnetic field. This tendency to "remember their magnetic history" is called hysteresis.</a:t>
            </a:r>
          </a:p>
          <a:p>
            <a:r>
              <a:rPr lang="en-GB" dirty="0" smtClean="0"/>
              <a:t>The fraction of the saturation magnetization which is retained when the driving field is removed is called the remanence of the material, and is an important factor in permanent magnets.</a:t>
            </a:r>
          </a:p>
          <a:p>
            <a:r>
              <a:rPr lang="en-GB" dirty="0" smtClean="0"/>
              <a:t>All ferromagnets have a maximum temperature where the ferromagnetic property disappears as a result of thermal agitation. This temperature is called the Curie temperature.</a:t>
            </a:r>
          </a:p>
          <a:p>
            <a:r>
              <a:rPr lang="en-GB" dirty="0" smtClean="0"/>
              <a:t>Ferromagnetic materials will respond mechanically to an impressed magnetic field, changing length slightly in the direction of the applied field. This property, called magnetostriction, leads to the familiar hum of transformers as they respond mechanically to 60 Hz AC voltages.</a:t>
            </a:r>
            <a:endParaRPr lang="en-GB" dirty="0"/>
          </a:p>
        </p:txBody>
      </p:sp>
      <p:pic>
        <p:nvPicPr>
          <p:cNvPr id="1026" name="Picture 2" descr="http://www.ndt-ed.org/EducationResources/CommunityCollege/MagParticle/Graphics/MagDomains.gif"/>
          <p:cNvPicPr>
            <a:picLocks noChangeAspect="1" noChangeArrowheads="1"/>
          </p:cNvPicPr>
          <p:nvPr/>
        </p:nvPicPr>
        <p:blipFill>
          <a:blip r:embed="rId3" cstate="print"/>
          <a:srcRect/>
          <a:stretch>
            <a:fillRect/>
          </a:stretch>
        </p:blipFill>
        <p:spPr bwMode="auto">
          <a:xfrm rot="5400000">
            <a:off x="5434787" y="2494775"/>
            <a:ext cx="3714777" cy="1725575"/>
          </a:xfrm>
          <a:prstGeom prst="rect">
            <a:avLst/>
          </a:prstGeom>
          <a:noFill/>
        </p:spPr>
      </p:pic>
      <p:sp>
        <p:nvSpPr>
          <p:cNvPr id="6" name="Rectangle 5"/>
          <p:cNvSpPr/>
          <p:nvPr/>
        </p:nvSpPr>
        <p:spPr>
          <a:xfrm>
            <a:off x="6215074" y="5500702"/>
            <a:ext cx="2135713" cy="369332"/>
          </a:xfrm>
          <a:prstGeom prst="rect">
            <a:avLst/>
          </a:prstGeom>
        </p:spPr>
        <p:txBody>
          <a:bodyPr wrap="none">
            <a:spAutoFit/>
          </a:bodyPr>
          <a:lstStyle/>
          <a:p>
            <a:r>
              <a:rPr lang="en-GB" dirty="0" smtClean="0"/>
              <a:t>Magnetized Material</a:t>
            </a:r>
            <a:endParaRPr lang="en-GB" dirty="0"/>
          </a:p>
        </p:txBody>
      </p:sp>
      <p:sp>
        <p:nvSpPr>
          <p:cNvPr id="7" name="Slide Number Placeholder 6"/>
          <p:cNvSpPr>
            <a:spLocks noGrp="1"/>
          </p:cNvSpPr>
          <p:nvPr>
            <p:ph type="sldNum" sz="quarter" idx="12"/>
          </p:nvPr>
        </p:nvSpPr>
        <p:spPr/>
        <p:txBody>
          <a:bodyPr/>
          <a:lstStyle/>
          <a:p>
            <a:fld id="{7D0569AA-1F5C-461A-A1B4-0994029D5980}" type="slidenum">
              <a:rPr lang="en-GB" smtClean="0"/>
              <a:pPr/>
              <a:t>12</a:t>
            </a:fld>
            <a:endParaRPr lang="en-GB"/>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Ferromagnetism and Magnetic Domains</a:t>
            </a:r>
            <a:endParaRPr lang="en-GB" sz="3600" dirty="0"/>
          </a:p>
        </p:txBody>
      </p:sp>
      <p:pic>
        <p:nvPicPr>
          <p:cNvPr id="45058" name="Picture 2" descr="http://hyperphysics.phy-astr.gsu.edu/Hbase/solids/imgsol/domain.gif"/>
          <p:cNvPicPr>
            <a:picLocks noChangeAspect="1" noChangeArrowheads="1"/>
          </p:cNvPicPr>
          <p:nvPr/>
        </p:nvPicPr>
        <p:blipFill>
          <a:blip r:embed="rId3" cstate="print"/>
          <a:srcRect/>
          <a:stretch>
            <a:fillRect/>
          </a:stretch>
        </p:blipFill>
        <p:spPr bwMode="auto">
          <a:xfrm>
            <a:off x="428596" y="1928802"/>
            <a:ext cx="8243023" cy="4000528"/>
          </a:xfrm>
          <a:prstGeom prst="rect">
            <a:avLst/>
          </a:prstGeom>
          <a:noFill/>
        </p:spPr>
      </p:pic>
      <p:sp>
        <p:nvSpPr>
          <p:cNvPr id="4" name="Slide Number Placeholder 3"/>
          <p:cNvSpPr>
            <a:spLocks noGrp="1"/>
          </p:cNvSpPr>
          <p:nvPr>
            <p:ph type="sldNum" sz="quarter" idx="12"/>
          </p:nvPr>
        </p:nvSpPr>
        <p:spPr/>
        <p:txBody>
          <a:bodyPr/>
          <a:lstStyle/>
          <a:p>
            <a:fld id="{7D0569AA-1F5C-461A-A1B4-0994029D5980}" type="slidenum">
              <a:rPr lang="en-GB" smtClean="0"/>
              <a:pPr/>
              <a:t>13</a:t>
            </a:fld>
            <a:endParaRPr lang="en-GB"/>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smtClean="0"/>
              <a:t>General Properties of Magnetic Lines of Force</a:t>
            </a:r>
            <a:endParaRPr lang="en-GB" sz="2800" dirty="0"/>
          </a:p>
        </p:txBody>
      </p:sp>
      <p:sp>
        <p:nvSpPr>
          <p:cNvPr id="3" name="Content Placeholder 2"/>
          <p:cNvSpPr>
            <a:spLocks noGrp="1"/>
          </p:cNvSpPr>
          <p:nvPr>
            <p:ph idx="1"/>
          </p:nvPr>
        </p:nvSpPr>
        <p:spPr>
          <a:xfrm>
            <a:off x="457200" y="1285860"/>
            <a:ext cx="4829180" cy="5214974"/>
          </a:xfrm>
        </p:spPr>
        <p:txBody>
          <a:bodyPr>
            <a:normAutofit fontScale="47500" lnSpcReduction="20000"/>
          </a:bodyPr>
          <a:lstStyle/>
          <a:p>
            <a:pPr marL="3175" indent="11113">
              <a:buNone/>
            </a:pPr>
            <a:r>
              <a:rPr lang="en-GB" dirty="0" smtClean="0"/>
              <a:t>Magnetic lines of force have a number of important properties, which include:</a:t>
            </a:r>
          </a:p>
          <a:p>
            <a:pPr marL="3175" indent="11113">
              <a:buNone/>
            </a:pPr>
            <a:endParaRPr lang="en-GB" dirty="0" smtClean="0"/>
          </a:p>
          <a:p>
            <a:r>
              <a:rPr lang="en-GB" dirty="0" smtClean="0"/>
              <a:t>They seek the path of least resistance between opposite magnetic poles. In a single bar magnet as shown to the right, they attempt to form closed loops from pole to pole. </a:t>
            </a:r>
          </a:p>
          <a:p>
            <a:endParaRPr lang="en-GB" dirty="0" smtClean="0"/>
          </a:p>
          <a:p>
            <a:r>
              <a:rPr lang="en-GB" dirty="0" smtClean="0"/>
              <a:t>They never cross one another. </a:t>
            </a:r>
          </a:p>
          <a:p>
            <a:endParaRPr lang="en-GB" dirty="0" smtClean="0"/>
          </a:p>
          <a:p>
            <a:r>
              <a:rPr lang="en-GB" dirty="0" smtClean="0"/>
              <a:t>They all have the same strength. </a:t>
            </a:r>
          </a:p>
          <a:p>
            <a:endParaRPr lang="en-GB" dirty="0" smtClean="0"/>
          </a:p>
          <a:p>
            <a:r>
              <a:rPr lang="en-GB" dirty="0" smtClean="0"/>
              <a:t>Their density decreases (they spread out) when they move from an area of higher permeability to an area of lower permeability. </a:t>
            </a:r>
          </a:p>
          <a:p>
            <a:endParaRPr lang="en-GB" dirty="0" smtClean="0"/>
          </a:p>
          <a:p>
            <a:r>
              <a:rPr lang="en-GB" dirty="0" smtClean="0"/>
              <a:t>Their density decreases with increasing distance from the poles. </a:t>
            </a:r>
          </a:p>
          <a:p>
            <a:endParaRPr lang="en-GB" dirty="0" smtClean="0"/>
          </a:p>
          <a:p>
            <a:r>
              <a:rPr lang="en-GB" dirty="0" smtClean="0"/>
              <a:t>They are considered to have direction as if flowing, though no actual movement occurs. </a:t>
            </a:r>
          </a:p>
          <a:p>
            <a:endParaRPr lang="en-GB" dirty="0" smtClean="0"/>
          </a:p>
          <a:p>
            <a:r>
              <a:rPr lang="en-GB" dirty="0" smtClean="0"/>
              <a:t>They flow from the south pole to the north pole within a material and north pole to south pole in air.</a:t>
            </a:r>
          </a:p>
        </p:txBody>
      </p:sp>
      <p:pic>
        <p:nvPicPr>
          <p:cNvPr id="49156" name="Picture 4" descr="http://www.ndt-ed.org/EducationResources/CommunityCollege/MagParticle/Graphics/BarMagField3(small).jpg"/>
          <p:cNvPicPr>
            <a:picLocks noChangeAspect="1" noChangeArrowheads="1"/>
          </p:cNvPicPr>
          <p:nvPr/>
        </p:nvPicPr>
        <p:blipFill>
          <a:blip r:embed="rId3" cstate="print"/>
          <a:srcRect/>
          <a:stretch>
            <a:fillRect/>
          </a:stretch>
        </p:blipFill>
        <p:spPr bwMode="auto">
          <a:xfrm>
            <a:off x="5500694" y="1500174"/>
            <a:ext cx="2857500" cy="4514851"/>
          </a:xfrm>
          <a:prstGeom prst="rect">
            <a:avLst/>
          </a:prstGeom>
          <a:noFill/>
        </p:spPr>
      </p:pic>
      <p:sp>
        <p:nvSpPr>
          <p:cNvPr id="5" name="Slide Number Placeholder 4"/>
          <p:cNvSpPr>
            <a:spLocks noGrp="1"/>
          </p:cNvSpPr>
          <p:nvPr>
            <p:ph type="sldNum" sz="quarter" idx="12"/>
          </p:nvPr>
        </p:nvSpPr>
        <p:spPr/>
        <p:txBody>
          <a:bodyPr/>
          <a:lstStyle/>
          <a:p>
            <a:fld id="{7D0569AA-1F5C-461A-A1B4-0994029D5980}" type="slidenum">
              <a:rPr lang="en-GB" smtClean="0"/>
              <a:pPr/>
              <a:t>14</a:t>
            </a:fld>
            <a:endParaRPr lang="en-GB"/>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400" b="1" dirty="0" smtClean="0"/>
              <a:t>Quantifying Magnetic Properties</a:t>
            </a:r>
            <a:br>
              <a:rPr lang="en-GB" sz="2400" b="1" dirty="0" smtClean="0"/>
            </a:br>
            <a:r>
              <a:rPr lang="en-GB" sz="2400" b="1" dirty="0" smtClean="0"/>
              <a:t>(Magnetic Field Strength, Flux Density, Total Flux and Magnetization)</a:t>
            </a:r>
            <a:endParaRPr lang="en-GB" sz="2400" dirty="0"/>
          </a:p>
        </p:txBody>
      </p:sp>
      <p:sp>
        <p:nvSpPr>
          <p:cNvPr id="3" name="Content Placeholder 2"/>
          <p:cNvSpPr>
            <a:spLocks noGrp="1"/>
          </p:cNvSpPr>
          <p:nvPr>
            <p:ph idx="1"/>
          </p:nvPr>
        </p:nvSpPr>
        <p:spPr>
          <a:xfrm>
            <a:off x="457200" y="1600201"/>
            <a:ext cx="8229600" cy="2114551"/>
          </a:xfrm>
        </p:spPr>
        <p:txBody>
          <a:bodyPr>
            <a:normAutofit/>
          </a:bodyPr>
          <a:lstStyle/>
          <a:p>
            <a:r>
              <a:rPr lang="en-GB" sz="1800" dirty="0" smtClean="0"/>
              <a:t>Only the qualitative features of the magnetic field have been discussed so far.</a:t>
            </a:r>
          </a:p>
          <a:p>
            <a:r>
              <a:rPr lang="en-GB" sz="1800" dirty="0" smtClean="0"/>
              <a:t>It is necessary to be able to measure and express quantitatively the various characteristics of magnetism.</a:t>
            </a:r>
          </a:p>
          <a:p>
            <a:r>
              <a:rPr lang="en-GB" sz="1800" dirty="0" smtClean="0"/>
              <a:t>Unfortunately, a number of unit conventions are used.</a:t>
            </a:r>
          </a:p>
          <a:p>
            <a:r>
              <a:rPr lang="en-GB" sz="1800" dirty="0" smtClean="0"/>
              <a:t>Advantage of using SI units is that they are traceable back to an agreed set of four base units - meter, kilogram, second, and Ampere.</a:t>
            </a:r>
            <a:endParaRPr lang="en-GB" sz="1800" dirty="0"/>
          </a:p>
        </p:txBody>
      </p:sp>
      <p:graphicFrame>
        <p:nvGraphicFramePr>
          <p:cNvPr id="4" name="Table 3"/>
          <p:cNvGraphicFramePr>
            <a:graphicFrameLocks noGrp="1"/>
          </p:cNvGraphicFramePr>
          <p:nvPr/>
        </p:nvGraphicFramePr>
        <p:xfrm>
          <a:off x="642910" y="3643314"/>
          <a:ext cx="8072494" cy="2668980"/>
        </p:xfrm>
        <a:graphic>
          <a:graphicData uri="http://schemas.openxmlformats.org/drawingml/2006/table">
            <a:tbl>
              <a:tblPr firstRow="1" bandRow="1">
                <a:tableStyleId>{5940675A-B579-460E-94D1-54222C63F5DA}</a:tableStyleId>
              </a:tblPr>
              <a:tblGrid>
                <a:gridCol w="1928826"/>
                <a:gridCol w="1000132"/>
                <a:gridCol w="1928827"/>
                <a:gridCol w="1500198"/>
                <a:gridCol w="1714511"/>
              </a:tblGrid>
              <a:tr h="420948">
                <a:tc>
                  <a:txBody>
                    <a:bodyPr/>
                    <a:lstStyle/>
                    <a:p>
                      <a:r>
                        <a:rPr lang="en-GB" sz="1400" b="1" dirty="0" smtClean="0"/>
                        <a:t>Quantity</a:t>
                      </a:r>
                      <a:endParaRPr lang="en-GB" sz="1400" b="1"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b="1" dirty="0" smtClean="0"/>
                        <a:t>Symbol</a:t>
                      </a:r>
                      <a:endParaRPr lang="en-GB" sz="1400" b="1"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b="1" dirty="0" smtClean="0"/>
                        <a:t>SI Units (</a:t>
                      </a:r>
                      <a:r>
                        <a:rPr lang="en-GB" sz="1400" b="1" dirty="0" err="1" smtClean="0"/>
                        <a:t>Sommerfeld</a:t>
                      </a:r>
                      <a:r>
                        <a:rPr lang="en-GB" sz="1400" b="1" dirty="0" smtClean="0"/>
                        <a:t>)</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b="1" dirty="0" smtClean="0"/>
                        <a:t>SI Units (Kennelly)</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b="1" dirty="0" smtClean="0"/>
                        <a:t>CGS Units (Gaussian)</a:t>
                      </a:r>
                    </a:p>
                  </a:txBody>
                  <a:tcPr/>
                </a:tc>
              </a:tr>
              <a:tr h="537705">
                <a:tc>
                  <a:txBody>
                    <a:bodyPr/>
                    <a:lstStyle/>
                    <a:p>
                      <a:r>
                        <a:rPr lang="en-GB" sz="1400" dirty="0" smtClean="0"/>
                        <a:t>Field Intensity/Strength</a:t>
                      </a:r>
                      <a:endParaRPr lang="en-GB" sz="1400" dirty="0"/>
                    </a:p>
                  </a:txBody>
                  <a:tcPr/>
                </a:tc>
                <a:tc>
                  <a:txBody>
                    <a:bodyPr/>
                    <a:lstStyle/>
                    <a:p>
                      <a:r>
                        <a:rPr lang="en-GB" sz="1400" b="1" dirty="0" smtClean="0"/>
                        <a:t>H</a:t>
                      </a:r>
                      <a:endParaRPr lang="en-GB"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dirty="0" smtClean="0"/>
                        <a:t>A/m</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dirty="0" smtClean="0"/>
                        <a:t>A/m</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dirty="0" err="1" smtClean="0"/>
                        <a:t>oersteds</a:t>
                      </a:r>
                      <a:endParaRPr lang="en-GB" sz="1400" dirty="0" smtClean="0"/>
                    </a:p>
                  </a:txBody>
                  <a:tcPr/>
                </a:tc>
              </a:tr>
              <a:tr h="537705">
                <a:tc>
                  <a:txBody>
                    <a:bodyPr/>
                    <a:lstStyle/>
                    <a:p>
                      <a:r>
                        <a:rPr lang="en-GB" sz="1400" dirty="0" smtClean="0"/>
                        <a:t>Flux/Field Density</a:t>
                      </a:r>
                      <a:r>
                        <a:rPr lang="en-GB" sz="1400" baseline="0" dirty="0" smtClean="0"/>
                        <a:t> (Magnetic Induction)</a:t>
                      </a:r>
                      <a:endParaRPr lang="en-GB" sz="1400" dirty="0"/>
                    </a:p>
                  </a:txBody>
                  <a:tcPr/>
                </a:tc>
                <a:tc>
                  <a:txBody>
                    <a:bodyPr/>
                    <a:lstStyle/>
                    <a:p>
                      <a:r>
                        <a:rPr lang="en-GB" sz="1400" b="1" dirty="0" smtClean="0"/>
                        <a:t>B</a:t>
                      </a:r>
                      <a:endParaRPr lang="en-GB"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dirty="0" err="1" smtClean="0"/>
                        <a:t>tesla</a:t>
                      </a:r>
                      <a:endParaRPr lang="en-GB" sz="1400" dirty="0" smtClean="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dirty="0" err="1" smtClean="0"/>
                        <a:t>tesla</a:t>
                      </a:r>
                      <a:endParaRPr lang="en-GB" sz="1400" dirty="0" smtClean="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dirty="0" smtClean="0"/>
                        <a:t>gauss</a:t>
                      </a:r>
                    </a:p>
                  </a:txBody>
                  <a:tcPr/>
                </a:tc>
              </a:tr>
              <a:tr h="537705">
                <a:tc>
                  <a:txBody>
                    <a:bodyPr/>
                    <a:lstStyle/>
                    <a:p>
                      <a:r>
                        <a:rPr lang="en-GB" sz="1400" dirty="0" smtClean="0"/>
                        <a:t>Flux</a:t>
                      </a:r>
                      <a:endParaRPr lang="en-GB"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l-GR" sz="1400" b="1" dirty="0" smtClean="0"/>
                        <a:t>Φ</a:t>
                      </a:r>
                      <a:endParaRPr lang="en-GB"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dirty="0" err="1" smtClean="0"/>
                        <a:t>weber</a:t>
                      </a:r>
                      <a:endParaRPr lang="en-GB" sz="1400" dirty="0" smtClean="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dirty="0" err="1" smtClean="0"/>
                        <a:t>weber</a:t>
                      </a:r>
                      <a:endParaRPr lang="en-GB" sz="1400" dirty="0" smtClean="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dirty="0" err="1" smtClean="0"/>
                        <a:t>maxwell</a:t>
                      </a:r>
                      <a:endParaRPr lang="en-GB" sz="1400" dirty="0" smtClean="0"/>
                    </a:p>
                  </a:txBody>
                  <a:tcPr/>
                </a:tc>
              </a:tr>
              <a:tr h="537705">
                <a:tc>
                  <a:txBody>
                    <a:bodyPr/>
                    <a:lstStyle/>
                    <a:p>
                      <a:r>
                        <a:rPr lang="en-GB" sz="1400" dirty="0" smtClean="0"/>
                        <a:t>Magnetization</a:t>
                      </a:r>
                      <a:endParaRPr lang="en-GB" sz="1400" dirty="0"/>
                    </a:p>
                  </a:txBody>
                  <a:tcPr/>
                </a:tc>
                <a:tc>
                  <a:txBody>
                    <a:bodyPr/>
                    <a:lstStyle/>
                    <a:p>
                      <a:r>
                        <a:rPr lang="en-GB" sz="1400" b="1" dirty="0" smtClean="0"/>
                        <a:t>M</a:t>
                      </a:r>
                      <a:endParaRPr lang="en-GB"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dirty="0" smtClean="0"/>
                        <a:t>A/m</a:t>
                      </a:r>
                    </a:p>
                  </a:txBody>
                  <a:tcPr/>
                </a:tc>
                <a:tc>
                  <a:txBody>
                    <a:bodyPr/>
                    <a:lstStyle/>
                    <a:p>
                      <a:r>
                        <a:rPr lang="en-GB" sz="1400" dirty="0" smtClean="0"/>
                        <a:t>-</a:t>
                      </a:r>
                      <a:endParaRPr lang="en-GB"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dirty="0" smtClean="0"/>
                        <a:t>erg/Oe-cm</a:t>
                      </a:r>
                      <a:r>
                        <a:rPr lang="en-GB" sz="1400" baseline="30000" dirty="0" smtClean="0"/>
                        <a:t>3</a:t>
                      </a:r>
                      <a:endParaRPr lang="en-GB" sz="1400" dirty="0" smtClean="0"/>
                    </a:p>
                  </a:txBody>
                  <a:tcPr/>
                </a:tc>
              </a:tr>
            </a:tbl>
          </a:graphicData>
        </a:graphic>
      </p:graphicFrame>
      <p:sp>
        <p:nvSpPr>
          <p:cNvPr id="5" name="Slide Number Placeholder 4"/>
          <p:cNvSpPr>
            <a:spLocks noGrp="1"/>
          </p:cNvSpPr>
          <p:nvPr>
            <p:ph type="sldNum" sz="quarter" idx="12"/>
          </p:nvPr>
        </p:nvSpPr>
        <p:spPr/>
        <p:txBody>
          <a:bodyPr/>
          <a:lstStyle/>
          <a:p>
            <a:fld id="{7D0569AA-1F5C-461A-A1B4-0994029D5980}" type="slidenum">
              <a:rPr lang="en-GB" smtClean="0"/>
              <a:pPr/>
              <a:t>15</a:t>
            </a:fld>
            <a:endParaRPr lang="en-GB"/>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Picture 2" descr="http://www.ndt-ed.org/EducationResources/CommunityCollege/MagParticle/Graphics/FieldStrength.gif"/>
          <p:cNvPicPr>
            <a:picLocks noChangeAspect="1" noChangeArrowheads="1"/>
          </p:cNvPicPr>
          <p:nvPr/>
        </p:nvPicPr>
        <p:blipFill>
          <a:blip r:embed="rId3" cstate="print"/>
          <a:srcRect/>
          <a:stretch>
            <a:fillRect/>
          </a:stretch>
        </p:blipFill>
        <p:spPr bwMode="auto">
          <a:xfrm>
            <a:off x="5643570" y="2143116"/>
            <a:ext cx="3116013" cy="2428892"/>
          </a:xfrm>
          <a:prstGeom prst="rect">
            <a:avLst/>
          </a:prstGeom>
          <a:noFill/>
        </p:spPr>
      </p:pic>
      <p:sp>
        <p:nvSpPr>
          <p:cNvPr id="2" name="Title 1"/>
          <p:cNvSpPr>
            <a:spLocks noGrp="1"/>
          </p:cNvSpPr>
          <p:nvPr>
            <p:ph type="title"/>
          </p:nvPr>
        </p:nvSpPr>
        <p:spPr/>
        <p:txBody>
          <a:bodyPr>
            <a:noAutofit/>
          </a:bodyPr>
          <a:lstStyle/>
          <a:p>
            <a:r>
              <a:rPr lang="en-GB" sz="2400" b="1" dirty="0" smtClean="0"/>
              <a:t>Quantifying Magnetic Properties</a:t>
            </a:r>
            <a:br>
              <a:rPr lang="en-GB" sz="2400" b="1" dirty="0" smtClean="0"/>
            </a:br>
            <a:r>
              <a:rPr lang="en-GB" sz="2400" b="1" dirty="0" smtClean="0"/>
              <a:t>(Magnetic Field Strength, Flux Density, Total Flux and Magnetization)</a:t>
            </a:r>
            <a:endParaRPr lang="en-GB" sz="2400" dirty="0"/>
          </a:p>
        </p:txBody>
      </p:sp>
      <p:sp>
        <p:nvSpPr>
          <p:cNvPr id="3" name="Content Placeholder 2"/>
          <p:cNvSpPr>
            <a:spLocks noGrp="1"/>
          </p:cNvSpPr>
          <p:nvPr>
            <p:ph idx="1"/>
          </p:nvPr>
        </p:nvSpPr>
        <p:spPr>
          <a:xfrm>
            <a:off x="457200" y="1600200"/>
            <a:ext cx="5543560" cy="4525963"/>
          </a:xfrm>
        </p:spPr>
        <p:txBody>
          <a:bodyPr>
            <a:noAutofit/>
          </a:bodyPr>
          <a:lstStyle/>
          <a:p>
            <a:pPr>
              <a:buNone/>
            </a:pPr>
            <a:r>
              <a:rPr lang="en-GB" sz="2800" b="1" dirty="0" smtClean="0"/>
              <a:t>Magnetic Field Strength - H </a:t>
            </a:r>
            <a:endParaRPr lang="en-GB" sz="2800" dirty="0" smtClean="0"/>
          </a:p>
          <a:p>
            <a:r>
              <a:rPr lang="en-GB" sz="2800" dirty="0" smtClean="0"/>
              <a:t>The units for magnetic field strength </a:t>
            </a:r>
            <a:r>
              <a:rPr lang="en-GB" sz="2800" b="1" dirty="0" smtClean="0"/>
              <a:t>H</a:t>
            </a:r>
            <a:r>
              <a:rPr lang="en-GB" sz="2800" dirty="0" smtClean="0"/>
              <a:t> are ampere/meter.</a:t>
            </a:r>
          </a:p>
          <a:p>
            <a:r>
              <a:rPr lang="en-GB" sz="2800" dirty="0" smtClean="0"/>
              <a:t>A magnetic field strength of 1 ampere/meter is produced at the centre of a single circular conductor with a one meter diameter carrying a steady current of 1 ampere.</a:t>
            </a:r>
            <a:br>
              <a:rPr lang="en-GB" sz="2800" dirty="0" smtClean="0"/>
            </a:br>
            <a:endParaRPr lang="en-GB" sz="2800" dirty="0" smtClean="0"/>
          </a:p>
          <a:p>
            <a:pPr>
              <a:buNone/>
            </a:pPr>
            <a:endParaRPr lang="en-GB" sz="2800" dirty="0" smtClean="0"/>
          </a:p>
          <a:p>
            <a:pPr>
              <a:buNone/>
            </a:pPr>
            <a:endParaRPr lang="en-GB" sz="2800" dirty="0"/>
          </a:p>
        </p:txBody>
      </p:sp>
      <p:sp>
        <p:nvSpPr>
          <p:cNvPr id="5" name="Slide Number Placeholder 4"/>
          <p:cNvSpPr>
            <a:spLocks noGrp="1"/>
          </p:cNvSpPr>
          <p:nvPr>
            <p:ph type="sldNum" sz="quarter" idx="12"/>
          </p:nvPr>
        </p:nvSpPr>
        <p:spPr/>
        <p:txBody>
          <a:bodyPr/>
          <a:lstStyle/>
          <a:p>
            <a:fld id="{7D0569AA-1F5C-461A-A1B4-0994029D5980}" type="slidenum">
              <a:rPr lang="en-GB" smtClean="0"/>
              <a:pPr/>
              <a:t>16</a:t>
            </a:fld>
            <a:endParaRPr lang="en-GB"/>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400" b="1" dirty="0" smtClean="0"/>
              <a:t>Quantifying Magnetic Properties</a:t>
            </a:r>
            <a:br>
              <a:rPr lang="en-GB" sz="2400" b="1" dirty="0" smtClean="0"/>
            </a:br>
            <a:r>
              <a:rPr lang="en-GB" sz="2400" b="1" dirty="0" smtClean="0"/>
              <a:t>(Magnetic Field Strength, Flux Density, Total Flux and Magnetization)</a:t>
            </a:r>
            <a:endParaRPr lang="en-GB" sz="2400" dirty="0"/>
          </a:p>
        </p:txBody>
      </p:sp>
      <p:sp>
        <p:nvSpPr>
          <p:cNvPr id="3" name="Content Placeholder 2"/>
          <p:cNvSpPr>
            <a:spLocks noGrp="1"/>
          </p:cNvSpPr>
          <p:nvPr>
            <p:ph idx="1"/>
          </p:nvPr>
        </p:nvSpPr>
        <p:spPr>
          <a:xfrm>
            <a:off x="457200" y="1600200"/>
            <a:ext cx="8043890" cy="4972071"/>
          </a:xfrm>
        </p:spPr>
        <p:txBody>
          <a:bodyPr>
            <a:noAutofit/>
          </a:bodyPr>
          <a:lstStyle/>
          <a:p>
            <a:pPr>
              <a:buNone/>
            </a:pPr>
            <a:r>
              <a:rPr lang="en-GB" sz="2000" b="1" dirty="0" smtClean="0"/>
              <a:t>Magnetic Flux Density - B</a:t>
            </a:r>
          </a:p>
          <a:p>
            <a:r>
              <a:rPr lang="en-GB" sz="2000" dirty="0" smtClean="0"/>
              <a:t>The number of magnetic lines of force cutting through a plane of a given area at a right angle.</a:t>
            </a:r>
          </a:p>
          <a:p>
            <a:r>
              <a:rPr lang="en-GB" sz="2000" dirty="0" smtClean="0"/>
              <a:t>The flux density or magnetic induction has the </a:t>
            </a:r>
            <a:r>
              <a:rPr lang="en-GB" sz="2000" dirty="0" err="1" smtClean="0"/>
              <a:t>tesla</a:t>
            </a:r>
            <a:r>
              <a:rPr lang="en-GB" sz="2000" dirty="0" smtClean="0"/>
              <a:t> as its unit. </a:t>
            </a:r>
          </a:p>
          <a:p>
            <a:r>
              <a:rPr lang="en-GB" sz="2000" dirty="0" smtClean="0"/>
              <a:t>One </a:t>
            </a:r>
            <a:r>
              <a:rPr lang="en-GB" sz="2000" dirty="0" err="1" smtClean="0"/>
              <a:t>tesla</a:t>
            </a:r>
            <a:r>
              <a:rPr lang="en-GB" sz="2000" dirty="0" smtClean="0"/>
              <a:t> is equal to 1 Newton/(A/m).</a:t>
            </a:r>
          </a:p>
          <a:p>
            <a:endParaRPr lang="en-GB" sz="2000" dirty="0" smtClean="0"/>
          </a:p>
          <a:p>
            <a:pPr>
              <a:buNone/>
            </a:pPr>
            <a:r>
              <a:rPr lang="en-GB" sz="2000" dirty="0" smtClean="0"/>
              <a:t>	</a:t>
            </a:r>
            <a:r>
              <a:rPr lang="en-GB" sz="2000" b="1" i="1" dirty="0" smtClean="0"/>
              <a:t>Note: From these units, it can be seen that the flux density is a measure of the force applied to a particle by the magnetic field.</a:t>
            </a:r>
          </a:p>
          <a:p>
            <a:endParaRPr lang="en-GB" sz="2000" dirty="0" smtClean="0"/>
          </a:p>
          <a:p>
            <a:r>
              <a:rPr lang="en-GB" sz="2000" dirty="0" smtClean="0"/>
              <a:t>The Gauss is the CGS unit for flux density and is commonly used by US industry with One gauss representing one line of flux passing through one square </a:t>
            </a:r>
            <a:r>
              <a:rPr lang="en-GB" sz="2000" dirty="0" err="1" smtClean="0"/>
              <a:t>centimeter</a:t>
            </a:r>
            <a:r>
              <a:rPr lang="en-GB" sz="2000" dirty="0" smtClean="0"/>
              <a:t> of air oriented 90 degrees to the flux flow.</a:t>
            </a:r>
          </a:p>
          <a:p>
            <a:pPr>
              <a:buNone/>
            </a:pPr>
            <a:endParaRPr lang="en-GB" sz="2000" dirty="0"/>
          </a:p>
        </p:txBody>
      </p:sp>
      <p:sp>
        <p:nvSpPr>
          <p:cNvPr id="4" name="Slide Number Placeholder 3"/>
          <p:cNvSpPr>
            <a:spLocks noGrp="1"/>
          </p:cNvSpPr>
          <p:nvPr>
            <p:ph type="sldNum" sz="quarter" idx="12"/>
          </p:nvPr>
        </p:nvSpPr>
        <p:spPr/>
        <p:txBody>
          <a:bodyPr/>
          <a:lstStyle/>
          <a:p>
            <a:fld id="{7D0569AA-1F5C-461A-A1B4-0994029D5980}" type="slidenum">
              <a:rPr lang="en-GB" smtClean="0"/>
              <a:pPr/>
              <a:t>17</a:t>
            </a:fld>
            <a:endParaRPr lang="en-GB"/>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400" b="1" dirty="0" smtClean="0"/>
              <a:t>Quantifying Magnetic Properties</a:t>
            </a:r>
            <a:br>
              <a:rPr lang="en-GB" sz="2400" b="1" dirty="0" smtClean="0"/>
            </a:br>
            <a:r>
              <a:rPr lang="en-GB" sz="2400" b="1" dirty="0" smtClean="0"/>
              <a:t>(Magnetic Field Strength, Flux Density, Total Flux and Magnetization)</a:t>
            </a:r>
            <a:endParaRPr lang="en-GB" sz="2400" dirty="0"/>
          </a:p>
        </p:txBody>
      </p:sp>
      <p:sp>
        <p:nvSpPr>
          <p:cNvPr id="3" name="Content Placeholder 2"/>
          <p:cNvSpPr>
            <a:spLocks noGrp="1"/>
          </p:cNvSpPr>
          <p:nvPr>
            <p:ph idx="1"/>
          </p:nvPr>
        </p:nvSpPr>
        <p:spPr>
          <a:xfrm>
            <a:off x="457200" y="1600200"/>
            <a:ext cx="8115328" cy="4972072"/>
          </a:xfrm>
        </p:spPr>
        <p:txBody>
          <a:bodyPr>
            <a:noAutofit/>
          </a:bodyPr>
          <a:lstStyle/>
          <a:p>
            <a:pPr>
              <a:buNone/>
            </a:pPr>
            <a:r>
              <a:rPr lang="en-GB" sz="2000" b="1" dirty="0" smtClean="0"/>
              <a:t>Magnetic Flux – </a:t>
            </a:r>
            <a:r>
              <a:rPr lang="el-GR" sz="2000" b="1" dirty="0" smtClean="0"/>
              <a:t>φ</a:t>
            </a:r>
            <a:endParaRPr lang="en-GB" sz="2000" b="1" dirty="0" smtClean="0"/>
          </a:p>
          <a:p>
            <a:r>
              <a:rPr lang="en-GB" sz="2000" dirty="0" smtClean="0"/>
              <a:t>The total number of lines of magnetic force in a material.</a:t>
            </a:r>
          </a:p>
          <a:p>
            <a:r>
              <a:rPr lang="en-GB" sz="2000" dirty="0" smtClean="0"/>
              <a:t>The strength of the flux is determined by the number of magnetic domains that are aligned within a material.</a:t>
            </a:r>
          </a:p>
          <a:p>
            <a:r>
              <a:rPr lang="en-GB" sz="2000" dirty="0" smtClean="0"/>
              <a:t>The total flux is simply the flux density applied over an area. Flux carries the unit of a </a:t>
            </a:r>
            <a:r>
              <a:rPr lang="en-GB" sz="2000" dirty="0" err="1" smtClean="0"/>
              <a:t>weber</a:t>
            </a:r>
            <a:r>
              <a:rPr lang="en-GB" sz="2000" dirty="0" smtClean="0"/>
              <a:t>, which is simply a </a:t>
            </a:r>
            <a:r>
              <a:rPr lang="en-GB" sz="2000" dirty="0" err="1" smtClean="0"/>
              <a:t>tesla</a:t>
            </a:r>
            <a:r>
              <a:rPr lang="en-GB" sz="2000" dirty="0" smtClean="0"/>
              <a:t>/meter</a:t>
            </a:r>
            <a:r>
              <a:rPr lang="en-GB" sz="2000" baseline="30000" dirty="0" smtClean="0"/>
              <a:t>2</a:t>
            </a:r>
            <a:r>
              <a:rPr lang="en-GB" sz="2000" dirty="0" smtClean="0"/>
              <a:t>.</a:t>
            </a:r>
          </a:p>
          <a:p>
            <a:pPr>
              <a:buNone/>
            </a:pPr>
            <a:endParaRPr lang="en-GB" sz="2000" b="1" dirty="0" smtClean="0"/>
          </a:p>
          <a:p>
            <a:pPr>
              <a:buNone/>
            </a:pPr>
            <a:r>
              <a:rPr lang="en-GB" sz="2000" b="1" dirty="0" smtClean="0"/>
              <a:t>Magnetization – </a:t>
            </a:r>
            <a:r>
              <a:rPr lang="en-GB" sz="2000" dirty="0" smtClean="0"/>
              <a:t>M</a:t>
            </a:r>
          </a:p>
          <a:p>
            <a:r>
              <a:rPr lang="en-GB" sz="2000" dirty="0" smtClean="0"/>
              <a:t>A measure of the extent to which an object is magnetized.</a:t>
            </a:r>
          </a:p>
          <a:p>
            <a:r>
              <a:rPr lang="en-GB" sz="2000" dirty="0" smtClean="0"/>
              <a:t>It is a measure of the magnetic dipole moment per unit volume of the object.</a:t>
            </a:r>
          </a:p>
          <a:p>
            <a:r>
              <a:rPr lang="en-GB" sz="2000" dirty="0" smtClean="0"/>
              <a:t>Magnetization carries the same units as a magnetic field: amperes/meter.</a:t>
            </a:r>
          </a:p>
          <a:p>
            <a:pPr>
              <a:buNone/>
            </a:pPr>
            <a:endParaRPr lang="en-GB" sz="2000" dirty="0" smtClean="0"/>
          </a:p>
        </p:txBody>
      </p:sp>
      <p:sp>
        <p:nvSpPr>
          <p:cNvPr id="4" name="Slide Number Placeholder 3"/>
          <p:cNvSpPr>
            <a:spLocks noGrp="1"/>
          </p:cNvSpPr>
          <p:nvPr>
            <p:ph type="sldNum" sz="quarter" idx="12"/>
          </p:nvPr>
        </p:nvSpPr>
        <p:spPr/>
        <p:txBody>
          <a:bodyPr/>
          <a:lstStyle/>
          <a:p>
            <a:fld id="{7D0569AA-1F5C-461A-A1B4-0994029D5980}" type="slidenum">
              <a:rPr lang="en-GB" smtClean="0"/>
              <a:pPr/>
              <a:t>18</a:t>
            </a:fld>
            <a:endParaRPr lang="en-GB"/>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400" b="1" dirty="0" smtClean="0"/>
              <a:t>Quantifying Magnetic Properties</a:t>
            </a:r>
            <a:br>
              <a:rPr lang="en-GB" sz="2400" b="1" dirty="0" smtClean="0"/>
            </a:br>
            <a:r>
              <a:rPr lang="en-GB" sz="2400" b="1" dirty="0" smtClean="0"/>
              <a:t>(Magnetic Field Strength, Flux Density, Total Flux and Magnetization)</a:t>
            </a:r>
            <a:endParaRPr lang="en-GB" sz="2400" dirty="0"/>
          </a:p>
        </p:txBody>
      </p:sp>
      <p:sp>
        <p:nvSpPr>
          <p:cNvPr id="3" name="Content Placeholder 2"/>
          <p:cNvSpPr>
            <a:spLocks noGrp="1"/>
          </p:cNvSpPr>
          <p:nvPr>
            <p:ph idx="1"/>
          </p:nvPr>
        </p:nvSpPr>
        <p:spPr>
          <a:xfrm>
            <a:off x="457200" y="1600200"/>
            <a:ext cx="8115328" cy="471478"/>
          </a:xfrm>
        </p:spPr>
        <p:txBody>
          <a:bodyPr>
            <a:noAutofit/>
          </a:bodyPr>
          <a:lstStyle/>
          <a:p>
            <a:pPr>
              <a:buNone/>
            </a:pPr>
            <a:r>
              <a:rPr lang="en-GB" sz="2000" b="1" dirty="0" smtClean="0"/>
              <a:t>Conversion between CGS and SI magnetic units</a:t>
            </a:r>
          </a:p>
          <a:p>
            <a:pPr>
              <a:buNone/>
            </a:pPr>
            <a:endParaRPr lang="en-GB" sz="2000" dirty="0" smtClean="0"/>
          </a:p>
        </p:txBody>
      </p:sp>
      <p:pic>
        <p:nvPicPr>
          <p:cNvPr id="52226" name="Picture 2" descr="http://www.ndt-ed.org/EducationResources/CommunityCollege/MagParticle/Graphics/UnitsConv.gif"/>
          <p:cNvPicPr>
            <a:picLocks noChangeAspect="1" noChangeArrowheads="1"/>
          </p:cNvPicPr>
          <p:nvPr/>
        </p:nvPicPr>
        <p:blipFill>
          <a:blip r:embed="rId3" cstate="print"/>
          <a:srcRect/>
          <a:stretch>
            <a:fillRect/>
          </a:stretch>
        </p:blipFill>
        <p:spPr bwMode="auto">
          <a:xfrm>
            <a:off x="642909" y="2500306"/>
            <a:ext cx="7871575" cy="2928958"/>
          </a:xfrm>
          <a:prstGeom prst="rect">
            <a:avLst/>
          </a:prstGeom>
          <a:noFill/>
        </p:spPr>
      </p:pic>
      <p:sp>
        <p:nvSpPr>
          <p:cNvPr id="5" name="Slide Number Placeholder 4"/>
          <p:cNvSpPr>
            <a:spLocks noGrp="1"/>
          </p:cNvSpPr>
          <p:nvPr>
            <p:ph type="sldNum" sz="quarter" idx="12"/>
          </p:nvPr>
        </p:nvSpPr>
        <p:spPr/>
        <p:txBody>
          <a:bodyPr/>
          <a:lstStyle/>
          <a:p>
            <a:fld id="{7D0569AA-1F5C-461A-A1B4-0994029D5980}" type="slidenum">
              <a:rPr lang="en-GB" smtClean="0"/>
              <a:pPr/>
              <a:t>19</a:t>
            </a:fld>
            <a:endParaRPr lang="en-GB"/>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322" name="Picture 2" descr="http://www.ndt-ed.org/EducationResources/CommunityCollege/MagParticle/Graphics/BHCurve.gif"/>
          <p:cNvPicPr>
            <a:picLocks noChangeAspect="1" noChangeArrowheads="1"/>
          </p:cNvPicPr>
          <p:nvPr/>
        </p:nvPicPr>
        <p:blipFill>
          <a:blip r:embed="rId3" cstate="print"/>
          <a:srcRect/>
          <a:stretch>
            <a:fillRect/>
          </a:stretch>
        </p:blipFill>
        <p:spPr bwMode="auto">
          <a:xfrm>
            <a:off x="3357554" y="1714488"/>
            <a:ext cx="5459959" cy="3643338"/>
          </a:xfrm>
          <a:prstGeom prst="rect">
            <a:avLst/>
          </a:prstGeom>
          <a:noFill/>
        </p:spPr>
      </p:pic>
      <p:sp>
        <p:nvSpPr>
          <p:cNvPr id="2" name="Title 1"/>
          <p:cNvSpPr>
            <a:spLocks noGrp="1"/>
          </p:cNvSpPr>
          <p:nvPr>
            <p:ph type="title"/>
          </p:nvPr>
        </p:nvSpPr>
        <p:spPr/>
        <p:txBody>
          <a:bodyPr>
            <a:normAutofit/>
          </a:bodyPr>
          <a:lstStyle/>
          <a:p>
            <a:r>
              <a:rPr lang="en-GB" sz="2800" b="1" dirty="0" smtClean="0"/>
              <a:t>The Hysteresis Loop and Magnetic Properties </a:t>
            </a:r>
            <a:endParaRPr lang="en-GB" sz="2800" dirty="0"/>
          </a:p>
        </p:txBody>
      </p:sp>
      <p:sp>
        <p:nvSpPr>
          <p:cNvPr id="3" name="Content Placeholder 2"/>
          <p:cNvSpPr>
            <a:spLocks noGrp="1"/>
          </p:cNvSpPr>
          <p:nvPr>
            <p:ph idx="1"/>
          </p:nvPr>
        </p:nvSpPr>
        <p:spPr>
          <a:xfrm>
            <a:off x="457200" y="1600201"/>
            <a:ext cx="2971792" cy="4686319"/>
          </a:xfrm>
        </p:spPr>
        <p:txBody>
          <a:bodyPr>
            <a:normAutofit lnSpcReduction="10000"/>
          </a:bodyPr>
          <a:lstStyle/>
          <a:p>
            <a:r>
              <a:rPr lang="en-GB" sz="2000" dirty="0" smtClean="0"/>
              <a:t>A hysteresis loop shows the relationship between the induced magnetic flux density (</a:t>
            </a:r>
            <a:r>
              <a:rPr lang="en-GB" sz="2000" b="1" dirty="0" smtClean="0"/>
              <a:t>B)</a:t>
            </a:r>
            <a:r>
              <a:rPr lang="en-GB" sz="2000" dirty="0" smtClean="0"/>
              <a:t> or magnetization </a:t>
            </a:r>
            <a:r>
              <a:rPr lang="en-GB" sz="2000" b="1" dirty="0" smtClean="0"/>
              <a:t>(M)</a:t>
            </a:r>
            <a:r>
              <a:rPr lang="en-GB" sz="2000" dirty="0" smtClean="0"/>
              <a:t>, and the magnetizing force </a:t>
            </a:r>
            <a:r>
              <a:rPr lang="en-GB" sz="2000" b="1" dirty="0" smtClean="0"/>
              <a:t>(H) </a:t>
            </a:r>
            <a:r>
              <a:rPr lang="en-GB" sz="2000" dirty="0" smtClean="0"/>
              <a:t>for a material.</a:t>
            </a:r>
          </a:p>
          <a:p>
            <a:r>
              <a:rPr lang="en-GB" sz="2000" dirty="0" smtClean="0"/>
              <a:t>It is often referred to as the B-H loop.</a:t>
            </a:r>
          </a:p>
          <a:p>
            <a:r>
              <a:rPr lang="en-GB" sz="2000" dirty="0" smtClean="0"/>
              <a:t>The loop is generated by measuring the magnetic flux of a ferromagnetic material while the magnetizing force is changed.</a:t>
            </a:r>
            <a:endParaRPr lang="en-GB" sz="2000" dirty="0"/>
          </a:p>
        </p:txBody>
      </p:sp>
      <p:sp>
        <p:nvSpPr>
          <p:cNvPr id="5" name="Slide Number Placeholder 4"/>
          <p:cNvSpPr>
            <a:spLocks noGrp="1"/>
          </p:cNvSpPr>
          <p:nvPr>
            <p:ph type="sldNum" sz="quarter" idx="12"/>
          </p:nvPr>
        </p:nvSpPr>
        <p:spPr/>
        <p:txBody>
          <a:bodyPr/>
          <a:lstStyle/>
          <a:p>
            <a:fld id="{7D0569AA-1F5C-461A-A1B4-0994029D5980}" type="slidenum">
              <a:rPr lang="en-GB" smtClean="0"/>
              <a:pPr/>
              <a:t>20</a:t>
            </a:fld>
            <a:endParaRPr lang="en-GB"/>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Hysteresis Loop</a:t>
            </a:r>
            <a:endParaRPr lang="en-GB" dirty="0"/>
          </a:p>
        </p:txBody>
      </p:sp>
      <p:pic>
        <p:nvPicPr>
          <p:cNvPr id="5" name="Picture 2" descr="http://www.ndt-ed.org/EducationResources/CommunityCollege/MagParticle/Graphics/BHCurve.gif"/>
          <p:cNvPicPr>
            <a:picLocks noChangeAspect="1" noChangeArrowheads="1"/>
          </p:cNvPicPr>
          <p:nvPr/>
        </p:nvPicPr>
        <p:blipFill>
          <a:blip r:embed="rId3" cstate="print"/>
          <a:srcRect l="31293" b="37255"/>
          <a:stretch>
            <a:fillRect/>
          </a:stretch>
        </p:blipFill>
        <p:spPr bwMode="auto">
          <a:xfrm>
            <a:off x="4929190" y="2714620"/>
            <a:ext cx="3857620" cy="2350754"/>
          </a:xfrm>
          <a:prstGeom prst="rect">
            <a:avLst/>
          </a:prstGeom>
          <a:noFill/>
        </p:spPr>
      </p:pic>
      <p:sp>
        <p:nvSpPr>
          <p:cNvPr id="7" name="Rectangle 6"/>
          <p:cNvSpPr/>
          <p:nvPr/>
        </p:nvSpPr>
        <p:spPr>
          <a:xfrm>
            <a:off x="357158" y="1714488"/>
            <a:ext cx="4572000" cy="3970318"/>
          </a:xfrm>
          <a:prstGeom prst="rect">
            <a:avLst/>
          </a:prstGeom>
        </p:spPr>
        <p:txBody>
          <a:bodyPr>
            <a:spAutoFit/>
          </a:bodyPr>
          <a:lstStyle/>
          <a:p>
            <a:pPr marL="354013" indent="-354013">
              <a:buFont typeface="Arial" pitchFamily="34" charset="0"/>
              <a:buChar char="•"/>
            </a:pPr>
            <a:r>
              <a:rPr lang="en-GB" dirty="0" smtClean="0"/>
              <a:t>A ferromagnetic material that has never been previously magnetized or has been thoroughly demagnetized will follow the dashed line as </a:t>
            </a:r>
            <a:r>
              <a:rPr lang="en-GB" b="1" dirty="0" smtClean="0"/>
              <a:t>H</a:t>
            </a:r>
            <a:r>
              <a:rPr lang="en-GB" dirty="0" smtClean="0"/>
              <a:t> is increased.</a:t>
            </a:r>
          </a:p>
          <a:p>
            <a:pPr marL="354013" indent="-354013">
              <a:buFont typeface="Arial" pitchFamily="34" charset="0"/>
              <a:buChar char="•"/>
            </a:pPr>
            <a:r>
              <a:rPr lang="en-GB" dirty="0" smtClean="0"/>
              <a:t>The greater the amount of current applied </a:t>
            </a:r>
            <a:r>
              <a:rPr lang="en-GB" b="1" dirty="0" smtClean="0"/>
              <a:t>(H+)</a:t>
            </a:r>
            <a:r>
              <a:rPr lang="en-GB" dirty="0" smtClean="0"/>
              <a:t>, the stronger the magnetic field in the component </a:t>
            </a:r>
            <a:r>
              <a:rPr lang="en-GB" b="1" dirty="0" smtClean="0"/>
              <a:t>(B+)</a:t>
            </a:r>
            <a:r>
              <a:rPr lang="en-GB" dirty="0" smtClean="0"/>
              <a:t>.</a:t>
            </a:r>
          </a:p>
          <a:p>
            <a:pPr marL="354013" indent="-354013">
              <a:buFont typeface="Arial" pitchFamily="34" charset="0"/>
              <a:buChar char="•"/>
            </a:pPr>
            <a:r>
              <a:rPr lang="en-GB" dirty="0" smtClean="0"/>
              <a:t>At point "a" almost all of the magnetic domains are aligned and an additional increase in the magnetizing force will produce very little increase in magnetic flux.</a:t>
            </a:r>
          </a:p>
          <a:p>
            <a:pPr marL="354013" indent="-354013">
              <a:buFont typeface="Arial" pitchFamily="34" charset="0"/>
              <a:buChar char="•"/>
            </a:pPr>
            <a:r>
              <a:rPr lang="en-GB" dirty="0" smtClean="0"/>
              <a:t>The material has reached the point of magnetic saturation.</a:t>
            </a:r>
            <a:endParaRPr lang="en-GB" dirty="0"/>
          </a:p>
        </p:txBody>
      </p:sp>
      <p:sp>
        <p:nvSpPr>
          <p:cNvPr id="6" name="Slide Number Placeholder 5"/>
          <p:cNvSpPr>
            <a:spLocks noGrp="1"/>
          </p:cNvSpPr>
          <p:nvPr>
            <p:ph type="sldNum" sz="quarter" idx="12"/>
          </p:nvPr>
        </p:nvSpPr>
        <p:spPr/>
        <p:txBody>
          <a:bodyPr/>
          <a:lstStyle/>
          <a:p>
            <a:fld id="{7D0569AA-1F5C-461A-A1B4-0994029D5980}" type="slidenum">
              <a:rPr lang="en-GB" smtClean="0"/>
              <a:pPr/>
              <a:t>21</a:t>
            </a:fld>
            <a:endParaRPr lang="en-GB"/>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Hysteresis Loop</a:t>
            </a:r>
            <a:endParaRPr lang="en-GB" dirty="0"/>
          </a:p>
        </p:txBody>
      </p:sp>
      <p:sp>
        <p:nvSpPr>
          <p:cNvPr id="3" name="Content Placeholder 2"/>
          <p:cNvSpPr>
            <a:spLocks noGrp="1"/>
          </p:cNvSpPr>
          <p:nvPr>
            <p:ph idx="1"/>
          </p:nvPr>
        </p:nvSpPr>
        <p:spPr>
          <a:xfrm>
            <a:off x="457200" y="1357298"/>
            <a:ext cx="3971924" cy="5214974"/>
          </a:xfrm>
        </p:spPr>
        <p:txBody>
          <a:bodyPr>
            <a:normAutofit fontScale="47500" lnSpcReduction="20000"/>
          </a:bodyPr>
          <a:lstStyle/>
          <a:p>
            <a:pPr marL="3175" indent="11113">
              <a:buNone/>
            </a:pPr>
            <a:r>
              <a:rPr lang="en-GB" b="1" dirty="0" smtClean="0"/>
              <a:t>When H is reduced to zero, the curve will move from point "a" to point "b“. </a:t>
            </a:r>
          </a:p>
          <a:p>
            <a:r>
              <a:rPr lang="en-GB" dirty="0" smtClean="0"/>
              <a:t>At this point, it can be seen that some magnetic flux remains in the material even though the magnetizing force is zero. </a:t>
            </a:r>
          </a:p>
          <a:p>
            <a:r>
              <a:rPr lang="en-GB" dirty="0" smtClean="0"/>
              <a:t>This is referred to as the point of retentivity on the graph and indicates the remanence or level of residual magnetism in the material.</a:t>
            </a:r>
          </a:p>
          <a:p>
            <a:pPr marL="3175" indent="11113">
              <a:buNone/>
            </a:pPr>
            <a:r>
              <a:rPr lang="en-GB" i="1" dirty="0" smtClean="0"/>
              <a:t>(Some of the magnetic domains remain aligned but some have lost their alignment.) </a:t>
            </a:r>
          </a:p>
          <a:p>
            <a:pPr>
              <a:buNone/>
            </a:pPr>
            <a:endParaRPr lang="en-GB" dirty="0" smtClean="0"/>
          </a:p>
          <a:p>
            <a:pPr marL="3175" indent="11113">
              <a:buNone/>
            </a:pPr>
            <a:r>
              <a:rPr lang="en-GB" b="1" dirty="0" smtClean="0"/>
              <a:t>As the magnetizing force is reversed, the curve moves to point "c“.</a:t>
            </a:r>
          </a:p>
          <a:p>
            <a:r>
              <a:rPr lang="en-GB" dirty="0" smtClean="0"/>
              <a:t>The flux has been reduced to zero.</a:t>
            </a:r>
          </a:p>
          <a:p>
            <a:r>
              <a:rPr lang="en-GB" dirty="0" smtClean="0"/>
              <a:t>This is called the point of </a:t>
            </a:r>
            <a:r>
              <a:rPr lang="en-GB" dirty="0" err="1" smtClean="0"/>
              <a:t>coercivity</a:t>
            </a:r>
            <a:r>
              <a:rPr lang="en-GB" dirty="0" smtClean="0"/>
              <a:t> on the curve. </a:t>
            </a:r>
          </a:p>
          <a:p>
            <a:r>
              <a:rPr lang="en-GB" dirty="0" smtClean="0"/>
              <a:t>The reversed magnetizing force has flipped enough of the domains so that the net flux within the material is zero.</a:t>
            </a:r>
          </a:p>
          <a:p>
            <a:r>
              <a:rPr lang="en-GB" dirty="0" smtClean="0"/>
              <a:t>The force required to remove the residual magnetism from the material is called the coercive force or </a:t>
            </a:r>
            <a:r>
              <a:rPr lang="en-GB" dirty="0" err="1" smtClean="0"/>
              <a:t>coercivity</a:t>
            </a:r>
            <a:r>
              <a:rPr lang="en-GB" dirty="0" smtClean="0"/>
              <a:t> of the material. </a:t>
            </a:r>
          </a:p>
          <a:p>
            <a:pPr>
              <a:buNone/>
            </a:pPr>
            <a:endParaRPr lang="en-GB" dirty="0"/>
          </a:p>
        </p:txBody>
      </p:sp>
      <p:pic>
        <p:nvPicPr>
          <p:cNvPr id="4" name="Picture 2" descr="http://www.ndt-ed.org/EducationResources/CommunityCollege/MagParticle/Graphics/BHCurve.gif"/>
          <p:cNvPicPr>
            <a:picLocks noChangeAspect="1" noChangeArrowheads="1"/>
          </p:cNvPicPr>
          <p:nvPr/>
        </p:nvPicPr>
        <p:blipFill>
          <a:blip r:embed="rId3" cstate="print"/>
          <a:srcRect l="2028" r="25446" b="37076"/>
          <a:stretch>
            <a:fillRect/>
          </a:stretch>
        </p:blipFill>
        <p:spPr bwMode="auto">
          <a:xfrm>
            <a:off x="4572000" y="2571744"/>
            <a:ext cx="4071966" cy="2357454"/>
          </a:xfrm>
          <a:prstGeom prst="rect">
            <a:avLst/>
          </a:prstGeom>
          <a:noFill/>
        </p:spPr>
      </p:pic>
      <p:sp>
        <p:nvSpPr>
          <p:cNvPr id="5" name="Slide Number Placeholder 4"/>
          <p:cNvSpPr>
            <a:spLocks noGrp="1"/>
          </p:cNvSpPr>
          <p:nvPr>
            <p:ph type="sldNum" sz="quarter" idx="12"/>
          </p:nvPr>
        </p:nvSpPr>
        <p:spPr/>
        <p:txBody>
          <a:bodyPr/>
          <a:lstStyle/>
          <a:p>
            <a:fld id="{7D0569AA-1F5C-461A-A1B4-0994029D5980}" type="slidenum">
              <a:rPr lang="en-GB" smtClean="0"/>
              <a:pPr/>
              <a:t>22</a:t>
            </a:fld>
            <a:endParaRPr lang="en-GB"/>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Hysteresis Loop</a:t>
            </a:r>
            <a:endParaRPr lang="en-GB" dirty="0"/>
          </a:p>
        </p:txBody>
      </p:sp>
      <p:sp>
        <p:nvSpPr>
          <p:cNvPr id="3" name="Content Placeholder 2"/>
          <p:cNvSpPr>
            <a:spLocks noGrp="1"/>
          </p:cNvSpPr>
          <p:nvPr>
            <p:ph idx="1"/>
          </p:nvPr>
        </p:nvSpPr>
        <p:spPr>
          <a:xfrm>
            <a:off x="457200" y="1600200"/>
            <a:ext cx="3757610" cy="4829196"/>
          </a:xfrm>
        </p:spPr>
        <p:txBody>
          <a:bodyPr>
            <a:normAutofit fontScale="47500" lnSpcReduction="20000"/>
          </a:bodyPr>
          <a:lstStyle/>
          <a:p>
            <a:r>
              <a:rPr lang="en-GB" dirty="0" smtClean="0"/>
              <a:t>As the magnetizing force is increased in the negative direction, the material will again become magnetically saturated but in the opposite direction (point "d").</a:t>
            </a:r>
          </a:p>
          <a:p>
            <a:r>
              <a:rPr lang="en-GB" dirty="0" smtClean="0"/>
              <a:t>Reducing </a:t>
            </a:r>
            <a:r>
              <a:rPr lang="en-GB" b="1" dirty="0" smtClean="0"/>
              <a:t>H</a:t>
            </a:r>
            <a:r>
              <a:rPr lang="en-GB" dirty="0" smtClean="0"/>
              <a:t> to zero brings the curve to point "e." It will have a level of residual magnetism equal to that achieved in the other direction. </a:t>
            </a:r>
          </a:p>
          <a:p>
            <a:r>
              <a:rPr lang="en-GB" dirty="0" smtClean="0"/>
              <a:t>Increasing </a:t>
            </a:r>
            <a:r>
              <a:rPr lang="en-GB" b="1" dirty="0" smtClean="0"/>
              <a:t>H</a:t>
            </a:r>
            <a:r>
              <a:rPr lang="en-GB" dirty="0" smtClean="0"/>
              <a:t> back in the positive direction will return </a:t>
            </a:r>
            <a:r>
              <a:rPr lang="en-GB" b="1" dirty="0" smtClean="0"/>
              <a:t>B </a:t>
            </a:r>
            <a:r>
              <a:rPr lang="en-GB" dirty="0" smtClean="0"/>
              <a:t>to zero.</a:t>
            </a:r>
          </a:p>
          <a:p>
            <a:pPr>
              <a:buNone/>
            </a:pPr>
            <a:endParaRPr lang="en-GB" dirty="0" smtClean="0"/>
          </a:p>
          <a:p>
            <a:pPr marL="179388" indent="11113">
              <a:buNone/>
            </a:pPr>
            <a:r>
              <a:rPr lang="en-GB" b="1" i="1" dirty="0" smtClean="0"/>
              <a:t>Notice that the curve did not return to the origin of the graph because some force is required to remove the residual magnetism.</a:t>
            </a:r>
          </a:p>
          <a:p>
            <a:endParaRPr lang="en-GB" dirty="0" smtClean="0"/>
          </a:p>
          <a:p>
            <a:r>
              <a:rPr lang="en-GB" dirty="0" smtClean="0"/>
              <a:t>The curve will take a different path from point "f" back to the saturation point where it with complete the loop.</a:t>
            </a:r>
            <a:endParaRPr lang="en-GB" dirty="0"/>
          </a:p>
        </p:txBody>
      </p:sp>
      <p:pic>
        <p:nvPicPr>
          <p:cNvPr id="4" name="Picture 2" descr="http://www.ndt-ed.org/EducationResources/CommunityCollege/MagParticle/Graphics/BHCurve.gif"/>
          <p:cNvPicPr>
            <a:picLocks noChangeAspect="1" noChangeArrowheads="1"/>
          </p:cNvPicPr>
          <p:nvPr/>
        </p:nvPicPr>
        <p:blipFill>
          <a:blip r:embed="rId3" cstate="print"/>
          <a:srcRect l="2028" r="2542" b="-14407"/>
          <a:stretch>
            <a:fillRect/>
          </a:stretch>
        </p:blipFill>
        <p:spPr bwMode="auto">
          <a:xfrm>
            <a:off x="4214810" y="1928802"/>
            <a:ext cx="4357718" cy="3486175"/>
          </a:xfrm>
          <a:prstGeom prst="rect">
            <a:avLst/>
          </a:prstGeom>
          <a:noFill/>
        </p:spPr>
      </p:pic>
      <p:sp>
        <p:nvSpPr>
          <p:cNvPr id="5" name="Slide Number Placeholder 4"/>
          <p:cNvSpPr>
            <a:spLocks noGrp="1"/>
          </p:cNvSpPr>
          <p:nvPr>
            <p:ph type="sldNum" sz="quarter" idx="12"/>
          </p:nvPr>
        </p:nvSpPr>
        <p:spPr/>
        <p:txBody>
          <a:bodyPr/>
          <a:lstStyle/>
          <a:p>
            <a:fld id="{7D0569AA-1F5C-461A-A1B4-0994029D5980}" type="slidenum">
              <a:rPr lang="en-GB" smtClean="0"/>
              <a:pPr/>
              <a:t>23</a:t>
            </a:fld>
            <a:endParaRPr lang="en-GB"/>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Hysteresis Loop</a:t>
            </a:r>
            <a:endParaRPr lang="en-GB" dirty="0"/>
          </a:p>
        </p:txBody>
      </p:sp>
      <p:pic>
        <p:nvPicPr>
          <p:cNvPr id="57346" name="Picture 2" descr="http://hyperphysics.phy-astr.gsu.edu/Hbase/solids/imgsol/hyloop.gif"/>
          <p:cNvPicPr>
            <a:picLocks noChangeAspect="1" noChangeArrowheads="1"/>
          </p:cNvPicPr>
          <p:nvPr/>
        </p:nvPicPr>
        <p:blipFill>
          <a:blip r:embed="rId3" cstate="print"/>
          <a:srcRect/>
          <a:stretch>
            <a:fillRect/>
          </a:stretch>
        </p:blipFill>
        <p:spPr bwMode="auto">
          <a:xfrm>
            <a:off x="500034" y="1285860"/>
            <a:ext cx="7929618" cy="5027783"/>
          </a:xfrm>
          <a:prstGeom prst="rect">
            <a:avLst/>
          </a:prstGeom>
          <a:noFill/>
        </p:spPr>
      </p:pic>
      <p:sp>
        <p:nvSpPr>
          <p:cNvPr id="4" name="Slide Number Placeholder 3"/>
          <p:cNvSpPr>
            <a:spLocks noGrp="1"/>
          </p:cNvSpPr>
          <p:nvPr>
            <p:ph type="sldNum" sz="quarter" idx="12"/>
          </p:nvPr>
        </p:nvSpPr>
        <p:spPr/>
        <p:txBody>
          <a:bodyPr/>
          <a:lstStyle/>
          <a:p>
            <a:fld id="{7D0569AA-1F5C-461A-A1B4-0994029D5980}" type="slidenum">
              <a:rPr lang="en-GB" smtClean="0"/>
              <a:pPr/>
              <a:t>24</a:t>
            </a:fld>
            <a:endParaRPr lang="en-GB"/>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Hysteresis Loop – Primary Properties</a:t>
            </a:r>
            <a:endParaRPr lang="en-GB" dirty="0"/>
          </a:p>
        </p:txBody>
      </p:sp>
      <p:sp>
        <p:nvSpPr>
          <p:cNvPr id="3" name="Content Placeholder 2"/>
          <p:cNvSpPr>
            <a:spLocks noGrp="1"/>
          </p:cNvSpPr>
          <p:nvPr>
            <p:ph idx="1"/>
          </p:nvPr>
        </p:nvSpPr>
        <p:spPr>
          <a:xfrm>
            <a:off x="457200" y="1357298"/>
            <a:ext cx="4400552" cy="5286412"/>
          </a:xfrm>
        </p:spPr>
        <p:txBody>
          <a:bodyPr>
            <a:normAutofit fontScale="47500" lnSpcReduction="20000"/>
          </a:bodyPr>
          <a:lstStyle/>
          <a:p>
            <a:r>
              <a:rPr lang="en-GB" b="1" dirty="0" smtClean="0"/>
              <a:t>Retentivity</a:t>
            </a:r>
            <a:r>
              <a:rPr lang="en-GB" dirty="0" smtClean="0"/>
              <a:t> - A measure of the residual flux density corresponding to the saturation induction of a magnetic material. In other words, it is a material's ability to retain a certain amount of residual magnetic field when the magnetizing force is removed after achieving saturation. (The value of </a:t>
            </a:r>
            <a:r>
              <a:rPr lang="en-GB" b="1" dirty="0" smtClean="0"/>
              <a:t>B</a:t>
            </a:r>
            <a:r>
              <a:rPr lang="en-GB" dirty="0" smtClean="0"/>
              <a:t> at point b on the hysteresis curve.) </a:t>
            </a:r>
          </a:p>
          <a:p>
            <a:r>
              <a:rPr lang="en-GB" b="1" dirty="0" smtClean="0"/>
              <a:t>Residual Magnetism</a:t>
            </a:r>
            <a:r>
              <a:rPr lang="en-GB" dirty="0" smtClean="0"/>
              <a:t> or </a:t>
            </a:r>
            <a:r>
              <a:rPr lang="en-GB" b="1" dirty="0" smtClean="0"/>
              <a:t>Residual Flux</a:t>
            </a:r>
            <a:r>
              <a:rPr lang="en-GB" dirty="0" smtClean="0"/>
              <a:t> - the magnetic flux density that remains in a material when the magnetizing force is zero. Note that residual magnetism and retentivity are the same when the material has been magnetized to the saturation point. However, the level of residual magnetism may be lower than the retentivity value when the magnetizing force did not reach the saturation level. </a:t>
            </a:r>
          </a:p>
          <a:p>
            <a:r>
              <a:rPr lang="en-GB" b="1" dirty="0" smtClean="0"/>
              <a:t>Coercive Force</a:t>
            </a:r>
            <a:r>
              <a:rPr lang="en-GB" dirty="0" smtClean="0"/>
              <a:t> - The amount of reverse magnetic field which must be applied to a magnetic material to make the magnetic flux return to zero. (The value of </a:t>
            </a:r>
            <a:r>
              <a:rPr lang="en-GB" b="1" dirty="0" smtClean="0"/>
              <a:t>H </a:t>
            </a:r>
            <a:r>
              <a:rPr lang="en-GB" dirty="0" smtClean="0"/>
              <a:t>at point c on the hysteresis curve) </a:t>
            </a:r>
          </a:p>
          <a:p>
            <a:r>
              <a:rPr lang="en-GB" b="1" dirty="0" smtClean="0"/>
              <a:t>Permeability, µ - </a:t>
            </a:r>
            <a:r>
              <a:rPr lang="en-GB" dirty="0" smtClean="0"/>
              <a:t>A property of a material that describes the ease with which a magnetic flux is established in the component. </a:t>
            </a:r>
          </a:p>
          <a:p>
            <a:r>
              <a:rPr lang="en-GB" b="1" dirty="0" smtClean="0"/>
              <a:t>Reluctance</a:t>
            </a:r>
            <a:r>
              <a:rPr lang="en-GB" dirty="0" smtClean="0"/>
              <a:t> - Is the opposition that a ferromagnetic material shows to the establishment of a magnetic field. Reluctance is analogous to the resistance in an electrical circuit. </a:t>
            </a:r>
          </a:p>
        </p:txBody>
      </p:sp>
      <p:pic>
        <p:nvPicPr>
          <p:cNvPr id="4" name="Picture 2" descr="http://www.ndt-ed.org/EducationResources/CommunityCollege/MagParticle/Graphics/BHCurve.gif"/>
          <p:cNvPicPr>
            <a:picLocks noChangeAspect="1" noChangeArrowheads="1"/>
          </p:cNvPicPr>
          <p:nvPr/>
        </p:nvPicPr>
        <p:blipFill>
          <a:blip r:embed="rId3" cstate="print"/>
          <a:srcRect l="2028" r="2542" b="-14407"/>
          <a:stretch>
            <a:fillRect/>
          </a:stretch>
        </p:blipFill>
        <p:spPr bwMode="auto">
          <a:xfrm>
            <a:off x="4786314" y="2285992"/>
            <a:ext cx="4179123" cy="3343299"/>
          </a:xfrm>
          <a:prstGeom prst="rect">
            <a:avLst/>
          </a:prstGeom>
          <a:noFill/>
        </p:spPr>
      </p:pic>
      <p:sp>
        <p:nvSpPr>
          <p:cNvPr id="5" name="Slide Number Placeholder 4"/>
          <p:cNvSpPr>
            <a:spLocks noGrp="1"/>
          </p:cNvSpPr>
          <p:nvPr>
            <p:ph type="sldNum" sz="quarter" idx="12"/>
          </p:nvPr>
        </p:nvSpPr>
        <p:spPr/>
        <p:txBody>
          <a:bodyPr/>
          <a:lstStyle/>
          <a:p>
            <a:fld id="{7D0569AA-1F5C-461A-A1B4-0994029D5980}" type="slidenum">
              <a:rPr lang="en-GB" smtClean="0"/>
              <a:pPr/>
              <a:t>25</a:t>
            </a:fld>
            <a:endParaRPr lang="en-GB"/>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52"/>
            <a:ext cx="8229600" cy="1143000"/>
          </a:xfrm>
        </p:spPr>
        <p:txBody>
          <a:bodyPr/>
          <a:lstStyle/>
          <a:p>
            <a:r>
              <a:rPr lang="en-GB" b="1" dirty="0" smtClean="0"/>
              <a:t>Permeability</a:t>
            </a:r>
            <a:endParaRPr lang="en-GB" dirty="0"/>
          </a:p>
        </p:txBody>
      </p:sp>
      <p:sp>
        <p:nvSpPr>
          <p:cNvPr id="3" name="Content Placeholder 2"/>
          <p:cNvSpPr>
            <a:spLocks noGrp="1"/>
          </p:cNvSpPr>
          <p:nvPr>
            <p:ph idx="1"/>
          </p:nvPr>
        </p:nvSpPr>
        <p:spPr>
          <a:xfrm>
            <a:off x="457200" y="1071546"/>
            <a:ext cx="4757742" cy="5643577"/>
          </a:xfrm>
        </p:spPr>
        <p:txBody>
          <a:bodyPr>
            <a:noAutofit/>
          </a:bodyPr>
          <a:lstStyle/>
          <a:p>
            <a:r>
              <a:rPr lang="en-GB" sz="1400" dirty="0" smtClean="0"/>
              <a:t>Permeability is a material property that describes the ease with which a magnetic flux is established in a component.</a:t>
            </a:r>
          </a:p>
          <a:p>
            <a:r>
              <a:rPr lang="en-GB" sz="1400" dirty="0" smtClean="0"/>
              <a:t>It is the ratio of the flux density to the magnetizing force</a:t>
            </a:r>
          </a:p>
          <a:p>
            <a:pPr>
              <a:buNone/>
            </a:pPr>
            <a:r>
              <a:rPr lang="en-GB" sz="1400" dirty="0" smtClean="0"/>
              <a:t>			</a:t>
            </a:r>
          </a:p>
          <a:p>
            <a:pPr>
              <a:buNone/>
            </a:pPr>
            <a:r>
              <a:rPr lang="en-GB" sz="1400" dirty="0" smtClean="0"/>
              <a:t>			µ = B/H</a:t>
            </a:r>
          </a:p>
          <a:p>
            <a:pPr>
              <a:buNone/>
            </a:pPr>
            <a:endParaRPr lang="en-GB" sz="1400" dirty="0" smtClean="0"/>
          </a:p>
          <a:p>
            <a:r>
              <a:rPr lang="en-GB" sz="1400" dirty="0" smtClean="0"/>
              <a:t>The equation describes the slope of the curve at any point on the hysteresis loop (absolute permeability without suffix)</a:t>
            </a:r>
          </a:p>
          <a:p>
            <a:r>
              <a:rPr lang="en-GB" sz="1400" dirty="0" smtClean="0"/>
              <a:t>The permeability value given in papers and reference materials is usually the maximum permeability or the maximum relative permeability.</a:t>
            </a:r>
          </a:p>
          <a:p>
            <a:r>
              <a:rPr lang="en-GB" sz="1400" dirty="0" smtClean="0"/>
              <a:t>The maximum permeability is the point where the slope of the B/H curve for the unmagnetized material is the greatest and is often taken as the point where a straight line from the origin is tangent to the B/H curve.</a:t>
            </a:r>
          </a:p>
          <a:p>
            <a:r>
              <a:rPr lang="en-GB" sz="1400" dirty="0" smtClean="0"/>
              <a:t>The relative permeability is arrived at by taking the ratio of the material's permeability to the permeability in free space (air). </a:t>
            </a:r>
          </a:p>
          <a:p>
            <a:pPr>
              <a:buNone/>
            </a:pPr>
            <a:endParaRPr lang="en-GB" sz="1400" dirty="0" smtClean="0"/>
          </a:p>
          <a:p>
            <a:pPr marL="3175" indent="11113">
              <a:buNone/>
            </a:pPr>
            <a:r>
              <a:rPr lang="en-GB" sz="1400" dirty="0" smtClean="0"/>
              <a:t>	µ(relative) = µ (material)</a:t>
            </a:r>
            <a:r>
              <a:rPr lang="en-GB" sz="1400" b="1" dirty="0" smtClean="0"/>
              <a:t> /</a:t>
            </a:r>
            <a:r>
              <a:rPr lang="en-GB" sz="1400" dirty="0" smtClean="0"/>
              <a:t> µ (air)</a:t>
            </a:r>
          </a:p>
          <a:p>
            <a:pPr marL="3175" indent="11113">
              <a:buNone/>
            </a:pPr>
            <a:r>
              <a:rPr lang="en-GB" sz="1400" dirty="0" smtClean="0"/>
              <a:t>	where:</a:t>
            </a:r>
          </a:p>
          <a:p>
            <a:pPr marL="3175" indent="11113">
              <a:buNone/>
            </a:pPr>
            <a:r>
              <a:rPr lang="en-GB" sz="1400" dirty="0" smtClean="0"/>
              <a:t>	µ (air) = 1.256 x 10</a:t>
            </a:r>
            <a:r>
              <a:rPr lang="en-GB" sz="1400" baseline="30000" dirty="0" smtClean="0"/>
              <a:t>-6</a:t>
            </a:r>
            <a:r>
              <a:rPr lang="en-GB" sz="1400" dirty="0" smtClean="0"/>
              <a:t> H/m</a:t>
            </a:r>
          </a:p>
        </p:txBody>
      </p:sp>
      <p:pic>
        <p:nvPicPr>
          <p:cNvPr id="60418" name="Picture 2" descr="http://www.ndt-ed.org/EducationResources/CommunityCollege/MagParticle/Graphics/BHCurveU.gif"/>
          <p:cNvPicPr>
            <a:picLocks noChangeAspect="1" noChangeArrowheads="1"/>
          </p:cNvPicPr>
          <p:nvPr/>
        </p:nvPicPr>
        <p:blipFill>
          <a:blip r:embed="rId3" cstate="print"/>
          <a:srcRect/>
          <a:stretch>
            <a:fillRect/>
          </a:stretch>
        </p:blipFill>
        <p:spPr bwMode="auto">
          <a:xfrm>
            <a:off x="5572132" y="2285992"/>
            <a:ext cx="3160206" cy="2357454"/>
          </a:xfrm>
          <a:prstGeom prst="rect">
            <a:avLst/>
          </a:prstGeom>
          <a:noFill/>
        </p:spPr>
      </p:pic>
      <p:sp>
        <p:nvSpPr>
          <p:cNvPr id="5" name="TextBox 4"/>
          <p:cNvSpPr txBox="1"/>
          <p:nvPr/>
        </p:nvSpPr>
        <p:spPr>
          <a:xfrm>
            <a:off x="5643570" y="5214950"/>
            <a:ext cx="2857520" cy="646331"/>
          </a:xfrm>
          <a:prstGeom prst="rect">
            <a:avLst/>
          </a:prstGeom>
          <a:noFill/>
        </p:spPr>
        <p:txBody>
          <a:bodyPr wrap="square" rtlCol="0">
            <a:spAutoFit/>
          </a:bodyPr>
          <a:lstStyle/>
          <a:p>
            <a:r>
              <a:rPr lang="en-GB" dirty="0" smtClean="0"/>
              <a:t>Try determining from actual magnetisation curves!</a:t>
            </a:r>
            <a:endParaRPr lang="en-GB" dirty="0"/>
          </a:p>
        </p:txBody>
      </p:sp>
      <p:sp>
        <p:nvSpPr>
          <p:cNvPr id="6" name="Slide Number Placeholder 5"/>
          <p:cNvSpPr>
            <a:spLocks noGrp="1"/>
          </p:cNvSpPr>
          <p:nvPr>
            <p:ph type="sldNum" sz="quarter" idx="12"/>
          </p:nvPr>
        </p:nvSpPr>
        <p:spPr/>
        <p:txBody>
          <a:bodyPr/>
          <a:lstStyle/>
          <a:p>
            <a:fld id="{7D0569AA-1F5C-461A-A1B4-0994029D5980}" type="slidenum">
              <a:rPr lang="en-GB" smtClean="0"/>
              <a:pPr/>
              <a:t>26</a:t>
            </a:fld>
            <a:endParaRPr lang="en-GB"/>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Magnetization Curves</a:t>
            </a:r>
            <a:endParaRPr lang="en-GB" dirty="0"/>
          </a:p>
        </p:txBody>
      </p:sp>
      <p:pic>
        <p:nvPicPr>
          <p:cNvPr id="107522" name="Picture 2" descr="B-H plots for different materials"/>
          <p:cNvPicPr>
            <a:picLocks noChangeAspect="1" noChangeArrowheads="1"/>
          </p:cNvPicPr>
          <p:nvPr/>
        </p:nvPicPr>
        <p:blipFill>
          <a:blip r:embed="rId3" cstate="print"/>
          <a:srcRect/>
          <a:stretch>
            <a:fillRect/>
          </a:stretch>
        </p:blipFill>
        <p:spPr bwMode="auto">
          <a:xfrm>
            <a:off x="1285852" y="1285860"/>
            <a:ext cx="6576789" cy="1857388"/>
          </a:xfrm>
          <a:prstGeom prst="rect">
            <a:avLst/>
          </a:prstGeom>
          <a:noFill/>
        </p:spPr>
      </p:pic>
      <p:sp>
        <p:nvSpPr>
          <p:cNvPr id="5" name="Rectangle 4"/>
          <p:cNvSpPr/>
          <p:nvPr/>
        </p:nvSpPr>
        <p:spPr>
          <a:xfrm>
            <a:off x="1142976" y="3500438"/>
            <a:ext cx="6786610" cy="2862322"/>
          </a:xfrm>
          <a:prstGeom prst="rect">
            <a:avLst/>
          </a:prstGeom>
        </p:spPr>
        <p:txBody>
          <a:bodyPr wrap="square">
            <a:spAutoFit/>
          </a:bodyPr>
          <a:lstStyle/>
          <a:p>
            <a:r>
              <a:rPr lang="en-GB" dirty="0" smtClean="0"/>
              <a:t>Negative values of H aren't shown but the graphs are symmetrical about the vertical axis. </a:t>
            </a:r>
          </a:p>
          <a:p>
            <a:r>
              <a:rPr lang="en-GB" dirty="0" smtClean="0"/>
              <a:t>Fig. MPA a) is the curve in the absence of any material: a vacuum. The gradient of the curve is 4π.10</a:t>
            </a:r>
            <a:r>
              <a:rPr lang="en-GB" baseline="30000" dirty="0" smtClean="0"/>
              <a:t>-7</a:t>
            </a:r>
            <a:r>
              <a:rPr lang="en-GB" dirty="0" smtClean="0"/>
              <a:t> which corresponds to the fundamental physical constant μ</a:t>
            </a:r>
            <a:r>
              <a:rPr lang="en-GB" baseline="-25000" dirty="0" smtClean="0"/>
              <a:t>0</a:t>
            </a:r>
            <a:r>
              <a:rPr lang="en-GB" dirty="0" smtClean="0"/>
              <a:t>.</a:t>
            </a:r>
          </a:p>
          <a:p>
            <a:r>
              <a:rPr lang="en-GB" dirty="0" smtClean="0"/>
              <a:t>Of greater interest is to see how placing a specimen of some material in the field affects this gradient.  Manufacturers of a particular grade of ferrite material usually provide this curve because the shape reveals how the core material in any component made from it will respond to changes in applied field. </a:t>
            </a:r>
            <a:endParaRPr lang="en-GB" dirty="0"/>
          </a:p>
        </p:txBody>
      </p:sp>
      <p:sp>
        <p:nvSpPr>
          <p:cNvPr id="6" name="Slide Number Placeholder 5"/>
          <p:cNvSpPr>
            <a:spLocks noGrp="1"/>
          </p:cNvSpPr>
          <p:nvPr>
            <p:ph type="sldNum" sz="quarter" idx="12"/>
          </p:nvPr>
        </p:nvSpPr>
        <p:spPr/>
        <p:txBody>
          <a:bodyPr/>
          <a:lstStyle/>
          <a:p>
            <a:fld id="{7D0569AA-1F5C-461A-A1B4-0994029D5980}" type="slidenum">
              <a:rPr lang="en-GB" smtClean="0"/>
              <a:pPr/>
              <a:t>27</a:t>
            </a:fld>
            <a:endParaRPr lang="en-GB"/>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Magnetization Curves</a:t>
            </a:r>
            <a:endParaRPr lang="en-GB" dirty="0"/>
          </a:p>
        </p:txBody>
      </p:sp>
      <p:pic>
        <p:nvPicPr>
          <p:cNvPr id="2050" name="Picture 2" descr="Magnetization curve for iron"/>
          <p:cNvPicPr>
            <a:picLocks noChangeAspect="1" noChangeArrowheads="1"/>
          </p:cNvPicPr>
          <p:nvPr/>
        </p:nvPicPr>
        <p:blipFill>
          <a:blip r:embed="rId3" cstate="print"/>
          <a:srcRect/>
          <a:stretch>
            <a:fillRect/>
          </a:stretch>
        </p:blipFill>
        <p:spPr bwMode="auto">
          <a:xfrm>
            <a:off x="4857752" y="1663126"/>
            <a:ext cx="3786214" cy="2623130"/>
          </a:xfrm>
          <a:prstGeom prst="rect">
            <a:avLst/>
          </a:prstGeom>
          <a:noFill/>
        </p:spPr>
      </p:pic>
      <p:sp>
        <p:nvSpPr>
          <p:cNvPr id="5" name="Rectangle 4"/>
          <p:cNvSpPr/>
          <p:nvPr/>
        </p:nvSpPr>
        <p:spPr>
          <a:xfrm>
            <a:off x="357158" y="1142984"/>
            <a:ext cx="4429156" cy="3539430"/>
          </a:xfrm>
          <a:prstGeom prst="rect">
            <a:avLst/>
          </a:prstGeom>
        </p:spPr>
        <p:txBody>
          <a:bodyPr wrap="square">
            <a:spAutoFit/>
          </a:bodyPr>
          <a:lstStyle/>
          <a:p>
            <a:r>
              <a:rPr lang="en-GB" sz="1600" dirty="0" smtClean="0"/>
              <a:t>The figure shows a typical curve for iron.</a:t>
            </a:r>
          </a:p>
          <a:p>
            <a:r>
              <a:rPr lang="en-GB" sz="1600" dirty="0" smtClean="0"/>
              <a:t>The magnetization curves for ferromagnetic materials are all strongly dependant upon purity, heat treatment and other factors.</a:t>
            </a:r>
          </a:p>
          <a:p>
            <a:r>
              <a:rPr lang="en-GB" sz="1600" dirty="0" smtClean="0"/>
              <a:t>Two main features of this curve are immediately apparent: </a:t>
            </a:r>
          </a:p>
          <a:p>
            <a:pPr marL="355600" indent="-355600">
              <a:buFont typeface="Arial" pitchFamily="34" charset="0"/>
              <a:buChar char="•"/>
            </a:pPr>
            <a:r>
              <a:rPr lang="en-GB" sz="1600" dirty="0" smtClean="0"/>
              <a:t>it is curved rather than straight (as with non-</a:t>
            </a:r>
            <a:r>
              <a:rPr lang="en-GB" sz="1600" dirty="0" err="1" smtClean="0"/>
              <a:t>ferromagnets</a:t>
            </a:r>
            <a:r>
              <a:rPr lang="en-GB" sz="1600" dirty="0" smtClean="0"/>
              <a:t>) and also,</a:t>
            </a:r>
          </a:p>
          <a:p>
            <a:pPr marL="355600" indent="-355600">
              <a:buFont typeface="Arial" pitchFamily="34" charset="0"/>
              <a:buChar char="•"/>
            </a:pPr>
            <a:r>
              <a:rPr lang="en-GB" sz="1600" dirty="0" smtClean="0"/>
              <a:t>the vertical scale is now in teslas (rather than </a:t>
            </a:r>
            <a:r>
              <a:rPr lang="en-GB" sz="1600" dirty="0" err="1" smtClean="0"/>
              <a:t>mT</a:t>
            </a:r>
            <a:r>
              <a:rPr lang="en-GB" sz="1600" dirty="0" smtClean="0"/>
              <a:t> as with the previous figures).</a:t>
            </a:r>
          </a:p>
          <a:p>
            <a:r>
              <a:rPr lang="en-GB" sz="1600" dirty="0" smtClean="0"/>
              <a:t>This is a </a:t>
            </a:r>
            <a:r>
              <a:rPr lang="en-GB" sz="1600" i="1" dirty="0" smtClean="0"/>
              <a:t>normal magnetization curve</a:t>
            </a:r>
            <a:r>
              <a:rPr lang="en-GB" sz="1600" dirty="0" smtClean="0"/>
              <a:t> because it starts from an </a:t>
            </a:r>
            <a:r>
              <a:rPr lang="en-GB" sz="1600" dirty="0" err="1" smtClean="0"/>
              <a:t>unmagnetized</a:t>
            </a:r>
            <a:r>
              <a:rPr lang="en-GB" sz="1600" dirty="0" smtClean="0"/>
              <a:t> sample and shows how the flux density increases as the field strength is increased.</a:t>
            </a:r>
            <a:endParaRPr lang="en-GB" sz="1600" dirty="0"/>
          </a:p>
        </p:txBody>
      </p:sp>
      <p:sp>
        <p:nvSpPr>
          <p:cNvPr id="6" name="Rectangle 5"/>
          <p:cNvSpPr/>
          <p:nvPr/>
        </p:nvSpPr>
        <p:spPr>
          <a:xfrm>
            <a:off x="285720" y="4714884"/>
            <a:ext cx="8429684" cy="1815882"/>
          </a:xfrm>
          <a:prstGeom prst="rect">
            <a:avLst/>
          </a:prstGeom>
        </p:spPr>
        <p:txBody>
          <a:bodyPr wrap="square">
            <a:spAutoFit/>
          </a:bodyPr>
          <a:lstStyle/>
          <a:p>
            <a:r>
              <a:rPr lang="en-GB" sz="1600" dirty="0" smtClean="0"/>
              <a:t>You can identify four distinct regions in most such curves. These can be explained in terms of changes to the material's magnetic 'domains': </a:t>
            </a:r>
          </a:p>
          <a:p>
            <a:pPr marL="177800" indent="-177800">
              <a:buFont typeface="Arial" pitchFamily="34" charset="0"/>
              <a:buChar char="•"/>
            </a:pPr>
            <a:r>
              <a:rPr lang="en-GB" sz="1600" dirty="0" smtClean="0"/>
              <a:t>Close to the origin a slow rise due to 'reversible growth‘.</a:t>
            </a:r>
          </a:p>
          <a:p>
            <a:pPr marL="177800" indent="-177800">
              <a:buFont typeface="Arial" pitchFamily="34" charset="0"/>
              <a:buChar char="•"/>
            </a:pPr>
            <a:r>
              <a:rPr lang="en-GB" sz="1600" dirty="0" smtClean="0"/>
              <a:t>A longer, fairly straight, stretch representing 'irreversible growth'.</a:t>
            </a:r>
          </a:p>
          <a:p>
            <a:pPr marL="177800" indent="-177800">
              <a:buFont typeface="Arial" pitchFamily="34" charset="0"/>
              <a:buChar char="•"/>
            </a:pPr>
            <a:r>
              <a:rPr lang="en-GB" sz="1600" dirty="0" smtClean="0"/>
              <a:t>A slower rise representing 'rotation‘.</a:t>
            </a:r>
          </a:p>
          <a:p>
            <a:pPr marL="177800" indent="-177800">
              <a:buFont typeface="Arial" pitchFamily="34" charset="0"/>
              <a:buChar char="•"/>
            </a:pPr>
            <a:r>
              <a:rPr lang="en-GB" sz="1600" dirty="0" smtClean="0"/>
              <a:t>An almost flat region corresponding to paramagnetic behaviour and then μ</a:t>
            </a:r>
            <a:r>
              <a:rPr lang="en-GB" sz="1600" baseline="-25000" dirty="0" smtClean="0"/>
              <a:t>0</a:t>
            </a:r>
            <a:r>
              <a:rPr lang="en-GB" sz="1600" dirty="0" smtClean="0"/>
              <a:t> - the core can't handle any more flux growth and has </a:t>
            </a:r>
            <a:r>
              <a:rPr lang="en-GB" sz="1600" i="1" dirty="0" smtClean="0"/>
              <a:t>saturated</a:t>
            </a:r>
            <a:r>
              <a:rPr lang="en-GB" sz="1600" dirty="0" smtClean="0"/>
              <a:t>.</a:t>
            </a:r>
          </a:p>
        </p:txBody>
      </p:sp>
      <p:sp>
        <p:nvSpPr>
          <p:cNvPr id="7" name="Slide Number Placeholder 6"/>
          <p:cNvSpPr>
            <a:spLocks noGrp="1"/>
          </p:cNvSpPr>
          <p:nvPr>
            <p:ph type="sldNum" sz="quarter" idx="12"/>
          </p:nvPr>
        </p:nvSpPr>
        <p:spPr/>
        <p:txBody>
          <a:bodyPr/>
          <a:lstStyle/>
          <a:p>
            <a:fld id="{7D0569AA-1F5C-461A-A1B4-0994029D5980}" type="slidenum">
              <a:rPr lang="en-GB" smtClean="0"/>
              <a:pPr/>
              <a:t>28</a:t>
            </a:fld>
            <a:endParaRPr lang="en-GB"/>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Relative Permeability</a:t>
            </a:r>
            <a:endParaRPr lang="en-GB" dirty="0"/>
          </a:p>
        </p:txBody>
      </p:sp>
      <p:sp>
        <p:nvSpPr>
          <p:cNvPr id="3" name="Content Placeholder 2"/>
          <p:cNvSpPr>
            <a:spLocks noGrp="1"/>
          </p:cNvSpPr>
          <p:nvPr>
            <p:ph idx="1"/>
          </p:nvPr>
        </p:nvSpPr>
        <p:spPr/>
        <p:txBody>
          <a:bodyPr>
            <a:normAutofit fontScale="55000" lnSpcReduction="20000"/>
          </a:bodyPr>
          <a:lstStyle/>
          <a:p>
            <a:r>
              <a:rPr lang="en-GB" dirty="0" smtClean="0"/>
              <a:t>Relative permeability is a variation upon 'straight' or absolute permeability, μ, and provides a clearer view of how the presence of a particular material affects the relationship between flux density and field strength.</a:t>
            </a:r>
          </a:p>
          <a:p>
            <a:r>
              <a:rPr lang="en-GB" dirty="0" smtClean="0"/>
              <a:t>The term 'relative' arises because this permeability is defined in relation to the permeability of a vacuum, μ</a:t>
            </a:r>
            <a:r>
              <a:rPr lang="en-GB" baseline="-25000" dirty="0" smtClean="0"/>
              <a:t>0</a:t>
            </a:r>
            <a:r>
              <a:rPr lang="en-GB" dirty="0" smtClean="0"/>
              <a:t>.</a:t>
            </a:r>
          </a:p>
          <a:p>
            <a:pPr>
              <a:buNone/>
            </a:pPr>
            <a:r>
              <a:rPr lang="en-GB" dirty="0" smtClean="0"/>
              <a:t>	</a:t>
            </a:r>
          </a:p>
          <a:p>
            <a:pPr>
              <a:buNone/>
            </a:pPr>
            <a:r>
              <a:rPr lang="en-GB" dirty="0" smtClean="0"/>
              <a:t>					</a:t>
            </a:r>
            <a:r>
              <a:rPr lang="en-GB" dirty="0" err="1" smtClean="0"/>
              <a:t>μ</a:t>
            </a:r>
            <a:r>
              <a:rPr lang="en-GB" baseline="-25000" dirty="0" err="1" smtClean="0"/>
              <a:t>r</a:t>
            </a:r>
            <a:r>
              <a:rPr lang="en-GB" dirty="0" smtClean="0"/>
              <a:t> = μ / μ</a:t>
            </a:r>
            <a:r>
              <a:rPr lang="en-GB" baseline="-25000" dirty="0" smtClean="0"/>
              <a:t>0</a:t>
            </a:r>
            <a:endParaRPr lang="en-GB" dirty="0" smtClean="0"/>
          </a:p>
          <a:p>
            <a:pPr indent="12700">
              <a:buNone/>
            </a:pPr>
            <a:endParaRPr lang="en-GB" b="1" dirty="0" smtClean="0"/>
          </a:p>
          <a:p>
            <a:pPr indent="12700">
              <a:buNone/>
            </a:pPr>
            <a:r>
              <a:rPr lang="en-GB" dirty="0" smtClean="0"/>
              <a:t>For example, If you use a material for which </a:t>
            </a:r>
            <a:r>
              <a:rPr lang="en-GB" dirty="0" err="1" smtClean="0"/>
              <a:t>μ</a:t>
            </a:r>
            <a:r>
              <a:rPr lang="en-GB" baseline="-25000" dirty="0" err="1" smtClean="0"/>
              <a:t>r</a:t>
            </a:r>
            <a:r>
              <a:rPr lang="en-GB" dirty="0" smtClean="0"/>
              <a:t> = 3 then you know that the flux density will be three times as great as it would be if we just applied the same field strength to a vacuum. i.e. μ = 3.77×10</a:t>
            </a:r>
            <a:r>
              <a:rPr lang="en-GB" baseline="30000" dirty="0" smtClean="0"/>
              <a:t>-6</a:t>
            </a:r>
            <a:r>
              <a:rPr lang="en-GB" dirty="0" smtClean="0"/>
              <a:t> H m</a:t>
            </a:r>
            <a:r>
              <a:rPr lang="en-GB" baseline="30000" dirty="0" smtClean="0"/>
              <a:t>-1</a:t>
            </a:r>
            <a:r>
              <a:rPr lang="en-GB" dirty="0" smtClean="0"/>
              <a:t>.</a:t>
            </a:r>
          </a:p>
          <a:p>
            <a:pPr indent="12700">
              <a:buNone/>
            </a:pPr>
            <a:endParaRPr lang="en-GB" dirty="0" smtClean="0"/>
          </a:p>
          <a:p>
            <a:pPr indent="12700">
              <a:buNone/>
            </a:pPr>
            <a:r>
              <a:rPr lang="en-GB" b="1" dirty="0" err="1" smtClean="0"/>
              <a:t>μ</a:t>
            </a:r>
            <a:r>
              <a:rPr lang="en-GB" b="1" baseline="-25000" dirty="0" err="1" smtClean="0"/>
              <a:t>r</a:t>
            </a:r>
            <a:r>
              <a:rPr lang="en-GB" b="1" dirty="0" smtClean="0"/>
              <a:t> is a dimensionless ratio and therefore no units are associated with it.</a:t>
            </a:r>
          </a:p>
          <a:p>
            <a:pPr indent="12700">
              <a:buNone/>
            </a:pPr>
            <a:r>
              <a:rPr lang="en-GB" b="1" dirty="0" smtClean="0"/>
              <a:t>Many texts simply say "permeability" and leave you to infer that they mean relative permeability. </a:t>
            </a:r>
          </a:p>
          <a:p>
            <a:pPr indent="12700">
              <a:buNone/>
            </a:pPr>
            <a:r>
              <a:rPr lang="en-GB" b="1" dirty="0" smtClean="0"/>
              <a:t>In the CGS system of units these are one and the same thing really. If a figure greater than 1.0 is quoted then you can be almost certain it is </a:t>
            </a:r>
            <a:r>
              <a:rPr lang="en-GB" b="1" i="1" dirty="0" err="1" smtClean="0"/>
              <a:t>μ</a:t>
            </a:r>
            <a:r>
              <a:rPr lang="en-GB" b="1" i="1" baseline="-25000" dirty="0" err="1" smtClean="0"/>
              <a:t>r</a:t>
            </a:r>
            <a:r>
              <a:rPr lang="en-GB" b="1" dirty="0" smtClean="0"/>
              <a:t>. </a:t>
            </a:r>
          </a:p>
          <a:p>
            <a:pPr>
              <a:buNone/>
            </a:pPr>
            <a:endParaRPr lang="en-GB" dirty="0"/>
          </a:p>
        </p:txBody>
      </p:sp>
      <p:sp>
        <p:nvSpPr>
          <p:cNvPr id="4" name="Slide Number Placeholder 3"/>
          <p:cNvSpPr>
            <a:spLocks noGrp="1"/>
          </p:cNvSpPr>
          <p:nvPr>
            <p:ph type="sldNum" sz="quarter" idx="12"/>
          </p:nvPr>
        </p:nvSpPr>
        <p:spPr/>
        <p:txBody>
          <a:bodyPr/>
          <a:lstStyle/>
          <a:p>
            <a:fld id="{7D0569AA-1F5C-461A-A1B4-0994029D5980}" type="slidenum">
              <a:rPr lang="en-GB" smtClean="0"/>
              <a:pPr/>
              <a:t>29</a:t>
            </a:fld>
            <a:endParaRPr lang="en-GB"/>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Permeability of Iron</a:t>
            </a:r>
            <a:endParaRPr lang="en-GB" dirty="0"/>
          </a:p>
        </p:txBody>
      </p:sp>
      <p:sp>
        <p:nvSpPr>
          <p:cNvPr id="3" name="Content Placeholder 2"/>
          <p:cNvSpPr>
            <a:spLocks noGrp="1"/>
          </p:cNvSpPr>
          <p:nvPr>
            <p:ph idx="1"/>
          </p:nvPr>
        </p:nvSpPr>
        <p:spPr>
          <a:xfrm>
            <a:off x="457200" y="1357298"/>
            <a:ext cx="8229600" cy="3357586"/>
          </a:xfrm>
        </p:spPr>
        <p:txBody>
          <a:bodyPr>
            <a:normAutofit fontScale="85000" lnSpcReduction="10000"/>
          </a:bodyPr>
          <a:lstStyle/>
          <a:p>
            <a:pPr>
              <a:buNone/>
            </a:pPr>
            <a:r>
              <a:rPr lang="en-GB" b="1" dirty="0" smtClean="0"/>
              <a:t>Practical Task 1</a:t>
            </a:r>
          </a:p>
          <a:p>
            <a:r>
              <a:rPr lang="en-GB" dirty="0" smtClean="0"/>
              <a:t>Using the normal magnetization curve for Iron provided overleaf, estimate graphically the materials maximum absolute and relative permeability values.</a:t>
            </a:r>
          </a:p>
          <a:p>
            <a:r>
              <a:rPr lang="en-GB" dirty="0" smtClean="0"/>
              <a:t>Estimate incremental permeability values (dB/</a:t>
            </a:r>
            <a:r>
              <a:rPr lang="en-GB" dirty="0" err="1" smtClean="0"/>
              <a:t>dH</a:t>
            </a:r>
            <a:r>
              <a:rPr lang="en-GB" dirty="0" smtClean="0"/>
              <a:t>) and produce the estimated permeability curve for Iron.</a:t>
            </a:r>
          </a:p>
          <a:p>
            <a:r>
              <a:rPr lang="en-GB" dirty="0" smtClean="0"/>
              <a:t>On your graph, identify the 4 distinct regions involved in the materials magnetization </a:t>
            </a:r>
          </a:p>
          <a:p>
            <a:endParaRPr lang="en-GB" dirty="0"/>
          </a:p>
        </p:txBody>
      </p:sp>
      <p:sp>
        <p:nvSpPr>
          <p:cNvPr id="4" name="Slide Number Placeholder 3"/>
          <p:cNvSpPr>
            <a:spLocks noGrp="1"/>
          </p:cNvSpPr>
          <p:nvPr>
            <p:ph type="sldNum" sz="quarter" idx="12"/>
          </p:nvPr>
        </p:nvSpPr>
        <p:spPr/>
        <p:txBody>
          <a:bodyPr/>
          <a:lstStyle/>
          <a:p>
            <a:fld id="{7D0569AA-1F5C-461A-A1B4-0994029D5980}" type="slidenum">
              <a:rPr lang="en-GB" smtClean="0"/>
              <a:pPr/>
              <a:t>30</a:t>
            </a:fld>
            <a:endParaRPr lang="en-GB"/>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hart 6"/>
          <p:cNvGraphicFramePr/>
          <p:nvPr/>
        </p:nvGraphicFramePr>
        <p:xfrm>
          <a:off x="357158" y="500042"/>
          <a:ext cx="8429685" cy="5857916"/>
        </p:xfrm>
        <a:graphic>
          <a:graphicData uri="http://schemas.openxmlformats.org/drawingml/2006/chart">
            <c:chart xmlns:c="http://schemas.openxmlformats.org/drawingml/2006/chart" xmlns:r="http://schemas.openxmlformats.org/officeDocument/2006/relationships" r:id="rId3"/>
          </a:graphicData>
        </a:graphic>
      </p:graphicFrame>
      <p:sp>
        <p:nvSpPr>
          <p:cNvPr id="3" name="Slide Number Placeholder 2"/>
          <p:cNvSpPr>
            <a:spLocks noGrp="1"/>
          </p:cNvSpPr>
          <p:nvPr>
            <p:ph type="sldNum" sz="quarter" idx="12"/>
          </p:nvPr>
        </p:nvSpPr>
        <p:spPr/>
        <p:txBody>
          <a:bodyPr/>
          <a:lstStyle/>
          <a:p>
            <a:fld id="{7D0569AA-1F5C-461A-A1B4-0994029D5980}" type="slidenum">
              <a:rPr lang="en-GB" smtClean="0"/>
              <a:pPr/>
              <a:t>31</a:t>
            </a:fld>
            <a:endParaRPr lang="en-GB"/>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t>Hysteresis Loop General Consideration</a:t>
            </a:r>
            <a:endParaRPr lang="en-GB" sz="3200" dirty="0"/>
          </a:p>
        </p:txBody>
      </p:sp>
      <p:sp>
        <p:nvSpPr>
          <p:cNvPr id="3" name="Content Placeholder 2"/>
          <p:cNvSpPr>
            <a:spLocks noGrp="1"/>
          </p:cNvSpPr>
          <p:nvPr>
            <p:ph idx="1"/>
          </p:nvPr>
        </p:nvSpPr>
        <p:spPr>
          <a:xfrm>
            <a:off x="457200" y="1600200"/>
            <a:ext cx="4614866" cy="4757758"/>
          </a:xfrm>
        </p:spPr>
        <p:txBody>
          <a:bodyPr>
            <a:normAutofit fontScale="62500" lnSpcReduction="20000"/>
          </a:bodyPr>
          <a:lstStyle/>
          <a:p>
            <a:pPr marL="3175" indent="11113">
              <a:buNone/>
            </a:pPr>
            <a:r>
              <a:rPr lang="en-GB" dirty="0" smtClean="0"/>
              <a:t>Relative to other materials, a material with a wider hysteresis loop has:</a:t>
            </a:r>
          </a:p>
          <a:p>
            <a:r>
              <a:rPr lang="en-GB" dirty="0" smtClean="0"/>
              <a:t>Lower Permeability </a:t>
            </a:r>
          </a:p>
          <a:p>
            <a:r>
              <a:rPr lang="en-GB" dirty="0" smtClean="0"/>
              <a:t>Higher Retentivity </a:t>
            </a:r>
          </a:p>
          <a:p>
            <a:r>
              <a:rPr lang="en-GB" dirty="0" smtClean="0"/>
              <a:t>Higher Coercivity </a:t>
            </a:r>
          </a:p>
          <a:p>
            <a:r>
              <a:rPr lang="en-GB" dirty="0" smtClean="0"/>
              <a:t>Higher Reluctance </a:t>
            </a:r>
          </a:p>
          <a:p>
            <a:r>
              <a:rPr lang="en-GB" dirty="0" smtClean="0"/>
              <a:t>Higher Residual Magnetism </a:t>
            </a:r>
          </a:p>
          <a:p>
            <a:pPr marL="3175" indent="11113">
              <a:buNone/>
            </a:pPr>
            <a:endParaRPr lang="en-GB" dirty="0" smtClean="0"/>
          </a:p>
          <a:p>
            <a:pPr marL="3175" indent="11113">
              <a:buNone/>
            </a:pPr>
            <a:r>
              <a:rPr lang="en-GB" dirty="0" smtClean="0"/>
              <a:t>Relative to other materials, a material with the narrower hysteresis loop has:</a:t>
            </a:r>
          </a:p>
          <a:p>
            <a:r>
              <a:rPr lang="en-GB" dirty="0" smtClean="0"/>
              <a:t>Higher Permeability </a:t>
            </a:r>
          </a:p>
          <a:p>
            <a:r>
              <a:rPr lang="en-GB" dirty="0" smtClean="0"/>
              <a:t>Lower Retentivity </a:t>
            </a:r>
          </a:p>
          <a:p>
            <a:r>
              <a:rPr lang="en-GB" dirty="0" smtClean="0"/>
              <a:t>Lower Coercivity </a:t>
            </a:r>
          </a:p>
          <a:p>
            <a:r>
              <a:rPr lang="en-GB" dirty="0" smtClean="0"/>
              <a:t>Lower Reluctance </a:t>
            </a:r>
          </a:p>
          <a:p>
            <a:r>
              <a:rPr lang="en-GB" dirty="0" smtClean="0"/>
              <a:t>Lower Residual Magnetism. </a:t>
            </a:r>
          </a:p>
          <a:p>
            <a:pPr>
              <a:buNone/>
            </a:pPr>
            <a:endParaRPr lang="en-GB" dirty="0"/>
          </a:p>
        </p:txBody>
      </p:sp>
      <p:pic>
        <p:nvPicPr>
          <p:cNvPr id="62466" name="Picture 2" descr="http://www.ndt-ed.org/EducationResources/CommunityCollege/MagParticle/Graphics/CurveCharacteristics.gif"/>
          <p:cNvPicPr>
            <a:picLocks noChangeAspect="1" noChangeArrowheads="1"/>
          </p:cNvPicPr>
          <p:nvPr/>
        </p:nvPicPr>
        <p:blipFill>
          <a:blip r:embed="rId3" cstate="print"/>
          <a:srcRect/>
          <a:stretch>
            <a:fillRect/>
          </a:stretch>
        </p:blipFill>
        <p:spPr bwMode="auto">
          <a:xfrm>
            <a:off x="5143504" y="2643182"/>
            <a:ext cx="3050162" cy="2714644"/>
          </a:xfrm>
          <a:prstGeom prst="rect">
            <a:avLst/>
          </a:prstGeom>
          <a:noFill/>
        </p:spPr>
      </p:pic>
      <p:sp>
        <p:nvSpPr>
          <p:cNvPr id="5" name="Slide Number Placeholder 4"/>
          <p:cNvSpPr>
            <a:spLocks noGrp="1"/>
          </p:cNvSpPr>
          <p:nvPr>
            <p:ph type="sldNum" sz="quarter" idx="12"/>
          </p:nvPr>
        </p:nvSpPr>
        <p:spPr/>
        <p:txBody>
          <a:bodyPr/>
          <a:lstStyle/>
          <a:p>
            <a:fld id="{7D0569AA-1F5C-461A-A1B4-0994029D5980}" type="slidenum">
              <a:rPr lang="en-GB" smtClean="0"/>
              <a:pPr/>
              <a:t>32</a:t>
            </a:fld>
            <a:endParaRPr lang="en-GB"/>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Hysteresis Loop General Consideration</a:t>
            </a:r>
            <a:endParaRPr lang="en-GB" dirty="0"/>
          </a:p>
        </p:txBody>
      </p:sp>
      <p:sp>
        <p:nvSpPr>
          <p:cNvPr id="4" name="Content Placeholder 3"/>
          <p:cNvSpPr>
            <a:spLocks noGrp="1"/>
          </p:cNvSpPr>
          <p:nvPr>
            <p:ph idx="1"/>
          </p:nvPr>
        </p:nvSpPr>
        <p:spPr>
          <a:xfrm>
            <a:off x="457200" y="1633899"/>
            <a:ext cx="7901014" cy="4081117"/>
          </a:xfrm>
          <a:prstGeom prst="rect">
            <a:avLst/>
          </a:prstGeom>
        </p:spPr>
        <p:txBody>
          <a:bodyPr wrap="square">
            <a:spAutoFit/>
          </a:bodyPr>
          <a:lstStyle/>
          <a:p>
            <a:pPr>
              <a:buNone/>
            </a:pPr>
            <a:r>
              <a:rPr lang="en-GB" sz="2400" b="1" dirty="0" smtClean="0"/>
              <a:t>Residual Magnetism</a:t>
            </a:r>
          </a:p>
          <a:p>
            <a:pPr>
              <a:buNone/>
            </a:pPr>
            <a:endParaRPr lang="en-GB" sz="2400" b="1" dirty="0" smtClean="0"/>
          </a:p>
          <a:p>
            <a:r>
              <a:rPr lang="en-GB" sz="2400" dirty="0" smtClean="0"/>
              <a:t>In magnetic particle and flux leakage testing, the level of residual magnetism is important.</a:t>
            </a:r>
          </a:p>
          <a:p>
            <a:r>
              <a:rPr lang="en-GB" sz="2400" dirty="0" smtClean="0"/>
              <a:t>Residual magnetic fields are affected by the permeability, which can be related to the carbon content and alloying of the material.</a:t>
            </a:r>
          </a:p>
          <a:p>
            <a:r>
              <a:rPr lang="en-GB" sz="2400" dirty="0" smtClean="0"/>
              <a:t>A component with high carbon content will have low permeability and will retain more magnetic flux than a material with low carbon content. </a:t>
            </a:r>
            <a:endParaRPr lang="en-GB" sz="2400" dirty="0"/>
          </a:p>
        </p:txBody>
      </p:sp>
      <p:sp>
        <p:nvSpPr>
          <p:cNvPr id="5" name="Slide Number Placeholder 4"/>
          <p:cNvSpPr>
            <a:spLocks noGrp="1"/>
          </p:cNvSpPr>
          <p:nvPr>
            <p:ph type="sldNum" sz="quarter" idx="12"/>
          </p:nvPr>
        </p:nvSpPr>
        <p:spPr/>
        <p:txBody>
          <a:bodyPr/>
          <a:lstStyle/>
          <a:p>
            <a:fld id="{7D0569AA-1F5C-461A-A1B4-0994029D5980}" type="slidenum">
              <a:rPr lang="en-GB" smtClean="0"/>
              <a:pPr/>
              <a:t>33</a:t>
            </a:fld>
            <a:endParaRPr lang="en-GB"/>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Magnetic Fields</a:t>
            </a:r>
            <a:endParaRPr lang="en-GB" dirty="0"/>
          </a:p>
        </p:txBody>
      </p:sp>
      <p:sp>
        <p:nvSpPr>
          <p:cNvPr id="3" name="Content Placeholder 2"/>
          <p:cNvSpPr>
            <a:spLocks noGrp="1"/>
          </p:cNvSpPr>
          <p:nvPr>
            <p:ph idx="1"/>
          </p:nvPr>
        </p:nvSpPr>
        <p:spPr>
          <a:xfrm>
            <a:off x="642910" y="1285860"/>
            <a:ext cx="7686700" cy="2614618"/>
          </a:xfrm>
        </p:spPr>
        <p:txBody>
          <a:bodyPr>
            <a:normAutofit fontScale="70000" lnSpcReduction="20000"/>
          </a:bodyPr>
          <a:lstStyle/>
          <a:p>
            <a:r>
              <a:rPr lang="en-GB" dirty="0" smtClean="0"/>
              <a:t>Magnetic fields are produced by electric currents, which can be macroscopic currents in wires, or microscopic currents associated with electrons in atomic orbits.</a:t>
            </a:r>
          </a:p>
          <a:p>
            <a:r>
              <a:rPr lang="en-GB" dirty="0" smtClean="0"/>
              <a:t>The magnetic field B is defined in terms of force on a moving charge in the Lorentz force law.</a:t>
            </a:r>
          </a:p>
          <a:p>
            <a:r>
              <a:rPr lang="en-GB" dirty="0" smtClean="0"/>
              <a:t>The electric force is straightforward, being in the direction of the electric field if the charge q is positive, but the direction of the magnetic part of the force is given by the right hand rule. </a:t>
            </a:r>
          </a:p>
          <a:p>
            <a:endParaRPr lang="en-GB" dirty="0" smtClean="0"/>
          </a:p>
          <a:p>
            <a:endParaRPr lang="en-GB" dirty="0" smtClean="0"/>
          </a:p>
          <a:p>
            <a:endParaRPr lang="en-GB" dirty="0"/>
          </a:p>
        </p:txBody>
      </p:sp>
      <p:pic>
        <p:nvPicPr>
          <p:cNvPr id="46082" name="Picture 2" descr="http://hyperphysics.phy-astr.gsu.edu/Hbase/magnetic/imgmag/lorfor.gif"/>
          <p:cNvPicPr>
            <a:picLocks noChangeAspect="1" noChangeArrowheads="1"/>
          </p:cNvPicPr>
          <p:nvPr/>
        </p:nvPicPr>
        <p:blipFill>
          <a:blip r:embed="rId3" cstate="print"/>
          <a:srcRect/>
          <a:stretch>
            <a:fillRect/>
          </a:stretch>
        </p:blipFill>
        <p:spPr bwMode="auto">
          <a:xfrm>
            <a:off x="2071670" y="3929066"/>
            <a:ext cx="2524125" cy="857251"/>
          </a:xfrm>
          <a:prstGeom prst="rect">
            <a:avLst/>
          </a:prstGeom>
          <a:noFill/>
        </p:spPr>
      </p:pic>
      <p:pic>
        <p:nvPicPr>
          <p:cNvPr id="46084" name="Picture 4" descr="http://hyperphysics.phy-astr.gsu.edu/Hbase/magnetic/imgmag/lorfor2.gif"/>
          <p:cNvPicPr>
            <a:picLocks noChangeAspect="1" noChangeArrowheads="1"/>
          </p:cNvPicPr>
          <p:nvPr/>
        </p:nvPicPr>
        <p:blipFill>
          <a:blip r:embed="rId4" cstate="print"/>
          <a:srcRect/>
          <a:stretch>
            <a:fillRect/>
          </a:stretch>
        </p:blipFill>
        <p:spPr bwMode="auto">
          <a:xfrm>
            <a:off x="1071538" y="5000636"/>
            <a:ext cx="4876800" cy="1304926"/>
          </a:xfrm>
          <a:prstGeom prst="rect">
            <a:avLst/>
          </a:prstGeom>
          <a:noFill/>
        </p:spPr>
      </p:pic>
      <p:pic>
        <p:nvPicPr>
          <p:cNvPr id="46086" name="Picture 6" descr="http://www.ndt-ed.org/EducationResources/CommunityCollege/MagParticle/Graphics/RightHandRule.gif"/>
          <p:cNvPicPr>
            <a:picLocks noChangeAspect="1" noChangeArrowheads="1"/>
          </p:cNvPicPr>
          <p:nvPr/>
        </p:nvPicPr>
        <p:blipFill>
          <a:blip r:embed="rId5" cstate="print"/>
          <a:srcRect/>
          <a:stretch>
            <a:fillRect/>
          </a:stretch>
        </p:blipFill>
        <p:spPr bwMode="auto">
          <a:xfrm>
            <a:off x="6143636" y="4000504"/>
            <a:ext cx="1905000" cy="2152650"/>
          </a:xfrm>
          <a:prstGeom prst="rect">
            <a:avLst/>
          </a:prstGeom>
          <a:noFill/>
        </p:spPr>
      </p:pic>
      <p:sp>
        <p:nvSpPr>
          <p:cNvPr id="7" name="Slide Number Placeholder 6"/>
          <p:cNvSpPr>
            <a:spLocks noGrp="1"/>
          </p:cNvSpPr>
          <p:nvPr>
            <p:ph type="sldNum" sz="quarter" idx="12"/>
          </p:nvPr>
        </p:nvSpPr>
        <p:spPr/>
        <p:txBody>
          <a:bodyPr/>
          <a:lstStyle/>
          <a:p>
            <a:fld id="{7D0569AA-1F5C-461A-A1B4-0994029D5980}" type="slidenum">
              <a:rPr lang="en-GB" smtClean="0"/>
              <a:pPr/>
              <a:t>34</a:t>
            </a:fld>
            <a:endParaRPr lang="en-GB"/>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Magnetic Fields</a:t>
            </a:r>
            <a:endParaRPr lang="en-GB" dirty="0"/>
          </a:p>
        </p:txBody>
      </p:sp>
      <p:sp>
        <p:nvSpPr>
          <p:cNvPr id="3" name="Content Placeholder 2"/>
          <p:cNvSpPr>
            <a:spLocks noGrp="1"/>
          </p:cNvSpPr>
          <p:nvPr>
            <p:ph idx="1"/>
          </p:nvPr>
        </p:nvSpPr>
        <p:spPr>
          <a:xfrm>
            <a:off x="428596" y="1357298"/>
            <a:ext cx="8229600" cy="2257427"/>
          </a:xfrm>
        </p:spPr>
        <p:txBody>
          <a:bodyPr>
            <a:normAutofit fontScale="70000" lnSpcReduction="20000"/>
          </a:bodyPr>
          <a:lstStyle/>
          <a:p>
            <a:r>
              <a:rPr lang="en-GB" dirty="0" smtClean="0"/>
              <a:t>Magnetic field sources are essentially dipolar in nature, having a north and south magnetic pole.</a:t>
            </a:r>
          </a:p>
          <a:p>
            <a:r>
              <a:rPr lang="en-GB" dirty="0" smtClean="0"/>
              <a:t>The SI unit for magnetic field is the Tesla, which can be seen from the magnetic part of the Lorentz force law</a:t>
            </a:r>
          </a:p>
          <a:p>
            <a:r>
              <a:rPr lang="en-GB" dirty="0" err="1" smtClean="0"/>
              <a:t>F</a:t>
            </a:r>
            <a:r>
              <a:rPr lang="en-GB" baseline="-25000" dirty="0" err="1" smtClean="0"/>
              <a:t>magnetic</a:t>
            </a:r>
            <a:r>
              <a:rPr lang="en-GB" dirty="0" smtClean="0"/>
              <a:t> = </a:t>
            </a:r>
            <a:r>
              <a:rPr lang="en-GB" dirty="0" err="1" smtClean="0"/>
              <a:t>qvB</a:t>
            </a:r>
            <a:r>
              <a:rPr lang="en-GB" dirty="0" smtClean="0"/>
              <a:t> to be composed of (Newton x second)/(Coulomb x meter).</a:t>
            </a:r>
          </a:p>
          <a:p>
            <a:r>
              <a:rPr lang="en-GB" dirty="0" smtClean="0"/>
              <a:t>A smaller magnetic field unit is the Gauss (1 Tesla = 10,000 Gauss).</a:t>
            </a:r>
          </a:p>
        </p:txBody>
      </p:sp>
      <p:pic>
        <p:nvPicPr>
          <p:cNvPr id="47106" name="Picture 2" descr="http://hyperphysics.phy-astr.gsu.edu/Hbase/magnetic/imgmag/magfi.gif"/>
          <p:cNvPicPr>
            <a:picLocks noChangeAspect="1" noChangeArrowheads="1"/>
          </p:cNvPicPr>
          <p:nvPr/>
        </p:nvPicPr>
        <p:blipFill>
          <a:blip r:embed="rId3" cstate="print"/>
          <a:srcRect/>
          <a:stretch>
            <a:fillRect/>
          </a:stretch>
        </p:blipFill>
        <p:spPr bwMode="auto">
          <a:xfrm>
            <a:off x="1016167" y="3786190"/>
            <a:ext cx="6984857" cy="2428892"/>
          </a:xfrm>
          <a:prstGeom prst="rect">
            <a:avLst/>
          </a:prstGeom>
          <a:noFill/>
        </p:spPr>
      </p:pic>
      <p:sp>
        <p:nvSpPr>
          <p:cNvPr id="5" name="Slide Number Placeholder 4"/>
          <p:cNvSpPr>
            <a:spLocks noGrp="1"/>
          </p:cNvSpPr>
          <p:nvPr>
            <p:ph type="sldNum" sz="quarter" idx="12"/>
          </p:nvPr>
        </p:nvSpPr>
        <p:spPr/>
        <p:txBody>
          <a:bodyPr/>
          <a:lstStyle/>
          <a:p>
            <a:fld id="{7D0569AA-1F5C-461A-A1B4-0994029D5980}" type="slidenum">
              <a:rPr lang="en-GB" smtClean="0"/>
              <a:pPr/>
              <a:t>35</a:t>
            </a:fld>
            <a:endParaRPr lang="en-GB"/>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Magnetic Field of Current</a:t>
            </a:r>
            <a:endParaRPr lang="en-GB" dirty="0"/>
          </a:p>
        </p:txBody>
      </p:sp>
      <p:sp>
        <p:nvSpPr>
          <p:cNvPr id="3" name="Content Placeholder 2"/>
          <p:cNvSpPr>
            <a:spLocks noGrp="1"/>
          </p:cNvSpPr>
          <p:nvPr>
            <p:ph idx="1"/>
          </p:nvPr>
        </p:nvSpPr>
        <p:spPr>
          <a:xfrm>
            <a:off x="457200" y="1600201"/>
            <a:ext cx="4614866" cy="1114420"/>
          </a:xfrm>
        </p:spPr>
        <p:txBody>
          <a:bodyPr>
            <a:normAutofit/>
          </a:bodyPr>
          <a:lstStyle/>
          <a:p>
            <a:pPr marL="3175" indent="11113">
              <a:buNone/>
            </a:pPr>
            <a:r>
              <a:rPr lang="en-GB" sz="1600" dirty="0" smtClean="0"/>
              <a:t>The magnetic field of an infinitely long straight wire can be obtained by applying Ampere's law.</a:t>
            </a:r>
          </a:p>
          <a:p>
            <a:pPr marL="3175" indent="11113">
              <a:buNone/>
            </a:pPr>
            <a:r>
              <a:rPr lang="en-GB" sz="1600" dirty="0" smtClean="0"/>
              <a:t>Ampere's law takes the form</a:t>
            </a:r>
          </a:p>
        </p:txBody>
      </p:sp>
      <p:pic>
        <p:nvPicPr>
          <p:cNvPr id="48132" name="Picture 4" descr="http://hyperphysics.phy-astr.gsu.edu/Hbase/magnetic/imgmag/magcur2b.gif"/>
          <p:cNvPicPr>
            <a:picLocks noChangeAspect="1" noChangeArrowheads="1"/>
          </p:cNvPicPr>
          <p:nvPr/>
        </p:nvPicPr>
        <p:blipFill>
          <a:blip r:embed="rId3" cstate="print"/>
          <a:srcRect/>
          <a:stretch>
            <a:fillRect/>
          </a:stretch>
        </p:blipFill>
        <p:spPr bwMode="auto">
          <a:xfrm>
            <a:off x="5072066" y="1214422"/>
            <a:ext cx="3643338" cy="5324878"/>
          </a:xfrm>
          <a:prstGeom prst="rect">
            <a:avLst/>
          </a:prstGeom>
          <a:noFill/>
        </p:spPr>
      </p:pic>
      <p:pic>
        <p:nvPicPr>
          <p:cNvPr id="48134" name="Picture 6" descr="http://hyperphysics.phy-astr.gsu.edu/Hbase/magnetic/imgmag/magcur4.gif"/>
          <p:cNvPicPr>
            <a:picLocks noChangeAspect="1" noChangeArrowheads="1"/>
          </p:cNvPicPr>
          <p:nvPr/>
        </p:nvPicPr>
        <p:blipFill>
          <a:blip r:embed="rId4" cstate="print"/>
          <a:srcRect/>
          <a:stretch>
            <a:fillRect/>
          </a:stretch>
        </p:blipFill>
        <p:spPr bwMode="auto">
          <a:xfrm>
            <a:off x="1571604" y="2786058"/>
            <a:ext cx="1695450" cy="504826"/>
          </a:xfrm>
          <a:prstGeom prst="rect">
            <a:avLst/>
          </a:prstGeom>
          <a:noFill/>
        </p:spPr>
      </p:pic>
      <p:sp>
        <p:nvSpPr>
          <p:cNvPr id="9" name="Rectangle 8"/>
          <p:cNvSpPr/>
          <p:nvPr/>
        </p:nvSpPr>
        <p:spPr>
          <a:xfrm>
            <a:off x="428596" y="3643314"/>
            <a:ext cx="4572000" cy="830997"/>
          </a:xfrm>
          <a:prstGeom prst="rect">
            <a:avLst/>
          </a:prstGeom>
        </p:spPr>
        <p:txBody>
          <a:bodyPr>
            <a:spAutoFit/>
          </a:bodyPr>
          <a:lstStyle/>
          <a:p>
            <a:r>
              <a:rPr lang="en-GB" sz="1600" dirty="0" smtClean="0"/>
              <a:t>and for a circular path centred on the wire, the magnetic field is everywhere parallel to the path. The summation then becomes:</a:t>
            </a:r>
            <a:endParaRPr lang="en-GB" sz="1600" dirty="0"/>
          </a:p>
        </p:txBody>
      </p:sp>
      <p:pic>
        <p:nvPicPr>
          <p:cNvPr id="48136" name="Picture 8" descr="http://hyperphysics.phy-astr.gsu.edu/Hbase/magnetic/imgmag/magcur5.gif"/>
          <p:cNvPicPr>
            <a:picLocks noChangeAspect="1" noChangeArrowheads="1"/>
          </p:cNvPicPr>
          <p:nvPr/>
        </p:nvPicPr>
        <p:blipFill>
          <a:blip r:embed="rId5" cstate="print"/>
          <a:srcRect/>
          <a:stretch>
            <a:fillRect/>
          </a:stretch>
        </p:blipFill>
        <p:spPr bwMode="auto">
          <a:xfrm>
            <a:off x="1571604" y="4572008"/>
            <a:ext cx="2059794" cy="1428760"/>
          </a:xfrm>
          <a:prstGeom prst="rect">
            <a:avLst/>
          </a:prstGeom>
          <a:noFill/>
        </p:spPr>
      </p:pic>
      <p:pic>
        <p:nvPicPr>
          <p:cNvPr id="16386" name="Picture 2" descr="http://hyperphysics.phy-astr.gsu.edu/Hbase/magnetic/imgmag/mu0b.gif"/>
          <p:cNvPicPr>
            <a:picLocks noChangeAspect="1" noChangeArrowheads="1"/>
          </p:cNvPicPr>
          <p:nvPr/>
        </p:nvPicPr>
        <p:blipFill>
          <a:blip r:embed="rId6" cstate="print"/>
          <a:srcRect/>
          <a:stretch>
            <a:fillRect/>
          </a:stretch>
        </p:blipFill>
        <p:spPr bwMode="auto">
          <a:xfrm>
            <a:off x="1142976" y="6000768"/>
            <a:ext cx="2786082" cy="585793"/>
          </a:xfrm>
          <a:prstGeom prst="rect">
            <a:avLst/>
          </a:prstGeom>
          <a:noFill/>
        </p:spPr>
      </p:pic>
      <p:sp>
        <p:nvSpPr>
          <p:cNvPr id="10" name="Slide Number Placeholder 9"/>
          <p:cNvSpPr>
            <a:spLocks noGrp="1"/>
          </p:cNvSpPr>
          <p:nvPr>
            <p:ph type="sldNum" sz="quarter" idx="12"/>
          </p:nvPr>
        </p:nvSpPr>
        <p:spPr/>
        <p:txBody>
          <a:bodyPr/>
          <a:lstStyle/>
          <a:p>
            <a:fld id="{7D0569AA-1F5C-461A-A1B4-0994029D5980}" type="slidenum">
              <a:rPr lang="en-GB" smtClean="0"/>
              <a:pPr/>
              <a:t>36</a:t>
            </a:fld>
            <a:endParaRPr lang="en-GB"/>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Magnetic Field of Current</a:t>
            </a:r>
            <a:endParaRPr lang="en-GB" dirty="0"/>
          </a:p>
        </p:txBody>
      </p:sp>
      <p:sp>
        <p:nvSpPr>
          <p:cNvPr id="7" name="TextBox 6"/>
          <p:cNvSpPr txBox="1"/>
          <p:nvPr/>
        </p:nvSpPr>
        <p:spPr>
          <a:xfrm>
            <a:off x="785786" y="1357298"/>
            <a:ext cx="7299359" cy="3539430"/>
          </a:xfrm>
          <a:prstGeom prst="rect">
            <a:avLst/>
          </a:prstGeom>
          <a:noFill/>
        </p:spPr>
        <p:txBody>
          <a:bodyPr wrap="square" rtlCol="0">
            <a:spAutoFit/>
          </a:bodyPr>
          <a:lstStyle/>
          <a:p>
            <a:r>
              <a:rPr lang="en-GB" sz="2800" b="1" dirty="0" smtClean="0"/>
              <a:t>Practical Task 2.</a:t>
            </a:r>
          </a:p>
          <a:p>
            <a:endParaRPr lang="en-GB" sz="2800" dirty="0" smtClean="0"/>
          </a:p>
          <a:p>
            <a:r>
              <a:rPr lang="en-GB" sz="2800" dirty="0" smtClean="0"/>
              <a:t>For an infinite length conductor carrying a current of 1.8A, determine the magnetic field density at a radial distance of 0.15m.</a:t>
            </a:r>
          </a:p>
          <a:p>
            <a:endParaRPr lang="en-GB" sz="2800" dirty="0" smtClean="0"/>
          </a:p>
          <a:p>
            <a:r>
              <a:rPr lang="en-GB" sz="2800" dirty="0" smtClean="0"/>
              <a:t>For incremental values of radial distance produce a magnetic field density/radial distance curve.</a:t>
            </a:r>
            <a:endParaRPr lang="en-GB" sz="2800" dirty="0"/>
          </a:p>
        </p:txBody>
      </p:sp>
      <p:sp>
        <p:nvSpPr>
          <p:cNvPr id="4" name="Slide Number Placeholder 3"/>
          <p:cNvSpPr>
            <a:spLocks noGrp="1"/>
          </p:cNvSpPr>
          <p:nvPr>
            <p:ph type="sldNum" sz="quarter" idx="12"/>
          </p:nvPr>
        </p:nvSpPr>
        <p:spPr/>
        <p:txBody>
          <a:bodyPr/>
          <a:lstStyle/>
          <a:p>
            <a:fld id="{7D0569AA-1F5C-461A-A1B4-0994029D5980}" type="slidenum">
              <a:rPr lang="en-GB" smtClean="0"/>
              <a:pPr/>
              <a:t>37</a:t>
            </a:fld>
            <a:endParaRPr lang="en-GB"/>
          </a:p>
        </p:txBody>
      </p:sp>
      <p:pic>
        <p:nvPicPr>
          <p:cNvPr id="5" name="Picture 8" descr="http://hyperphysics.phy-astr.gsu.edu/Hbase/magnetic/imgmag/magcur5.gif"/>
          <p:cNvPicPr>
            <a:picLocks noChangeAspect="1" noChangeArrowheads="1"/>
          </p:cNvPicPr>
          <p:nvPr/>
        </p:nvPicPr>
        <p:blipFill>
          <a:blip r:embed="rId3" cstate="print"/>
          <a:srcRect t="40000"/>
          <a:stretch>
            <a:fillRect/>
          </a:stretch>
        </p:blipFill>
        <p:spPr bwMode="auto">
          <a:xfrm>
            <a:off x="1214414" y="5214950"/>
            <a:ext cx="2059794" cy="857256"/>
          </a:xfrm>
          <a:prstGeom prst="rect">
            <a:avLst/>
          </a:prstGeom>
          <a:noFill/>
        </p:spPr>
      </p:pic>
      <p:pic>
        <p:nvPicPr>
          <p:cNvPr id="6" name="Picture 2" descr="http://hyperphysics.phy-astr.gsu.edu/Hbase/magnetic/imgmag/mu0b.gif"/>
          <p:cNvPicPr>
            <a:picLocks noChangeAspect="1" noChangeArrowheads="1"/>
          </p:cNvPicPr>
          <p:nvPr/>
        </p:nvPicPr>
        <p:blipFill>
          <a:blip r:embed="rId4" cstate="print"/>
          <a:srcRect/>
          <a:stretch>
            <a:fillRect/>
          </a:stretch>
        </p:blipFill>
        <p:spPr bwMode="auto">
          <a:xfrm>
            <a:off x="3643306" y="5357826"/>
            <a:ext cx="2786082" cy="585793"/>
          </a:xfrm>
          <a:prstGeom prst="rect">
            <a:avLst/>
          </a:prstGeom>
          <a:noFill/>
        </p:spPr>
      </p:pic>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Magnetic Field of Current Loop</a:t>
            </a:r>
            <a:endParaRPr lang="en-GB" dirty="0"/>
          </a:p>
        </p:txBody>
      </p:sp>
      <p:pic>
        <p:nvPicPr>
          <p:cNvPr id="4" name="Picture 2" descr="http://hyperphysics.phy-astr.gsu.edu/Hbase/magnetic/imgmag/curloo.gif"/>
          <p:cNvPicPr>
            <a:picLocks noChangeAspect="1" noChangeArrowheads="1"/>
          </p:cNvPicPr>
          <p:nvPr/>
        </p:nvPicPr>
        <p:blipFill>
          <a:blip r:embed="rId3" cstate="print"/>
          <a:srcRect/>
          <a:stretch>
            <a:fillRect/>
          </a:stretch>
        </p:blipFill>
        <p:spPr bwMode="auto">
          <a:xfrm>
            <a:off x="1000100" y="2714620"/>
            <a:ext cx="2485687" cy="3240451"/>
          </a:xfrm>
          <a:prstGeom prst="rect">
            <a:avLst/>
          </a:prstGeom>
          <a:noFill/>
        </p:spPr>
      </p:pic>
      <p:sp>
        <p:nvSpPr>
          <p:cNvPr id="5" name="Rectangle 4"/>
          <p:cNvSpPr/>
          <p:nvPr/>
        </p:nvSpPr>
        <p:spPr>
          <a:xfrm>
            <a:off x="2143108" y="1357298"/>
            <a:ext cx="6572296" cy="923330"/>
          </a:xfrm>
          <a:prstGeom prst="rect">
            <a:avLst/>
          </a:prstGeom>
        </p:spPr>
        <p:txBody>
          <a:bodyPr wrap="square">
            <a:spAutoFit/>
          </a:bodyPr>
          <a:lstStyle/>
          <a:p>
            <a:r>
              <a:rPr lang="en-GB" dirty="0" smtClean="0"/>
              <a:t>Examining the direction of the magnetic field produced by a current-carrying segment of wire shows that all parts of the loop contribute magnetic field in the same direction inside the loop.</a:t>
            </a:r>
            <a:endParaRPr lang="en-GB" dirty="0"/>
          </a:p>
        </p:txBody>
      </p:sp>
      <p:pic>
        <p:nvPicPr>
          <p:cNvPr id="7" name="Picture 4" descr="http://hyperphysics.phy-astr.gsu.edu/Hbase/magnetic/imgmag/magcur2b.gif"/>
          <p:cNvPicPr>
            <a:picLocks noChangeAspect="1" noChangeArrowheads="1"/>
          </p:cNvPicPr>
          <p:nvPr/>
        </p:nvPicPr>
        <p:blipFill>
          <a:blip r:embed="rId4" cstate="print"/>
          <a:srcRect/>
          <a:stretch>
            <a:fillRect/>
          </a:stretch>
        </p:blipFill>
        <p:spPr bwMode="auto">
          <a:xfrm>
            <a:off x="1142976" y="1214422"/>
            <a:ext cx="830937" cy="1214446"/>
          </a:xfrm>
          <a:prstGeom prst="rect">
            <a:avLst/>
          </a:prstGeom>
          <a:noFill/>
        </p:spPr>
      </p:pic>
      <p:sp>
        <p:nvSpPr>
          <p:cNvPr id="8" name="Rectangle 7"/>
          <p:cNvSpPr/>
          <p:nvPr/>
        </p:nvSpPr>
        <p:spPr>
          <a:xfrm>
            <a:off x="3857620" y="3643314"/>
            <a:ext cx="4572000" cy="1477328"/>
          </a:xfrm>
          <a:prstGeom prst="rect">
            <a:avLst/>
          </a:prstGeom>
        </p:spPr>
        <p:txBody>
          <a:bodyPr>
            <a:spAutoFit/>
          </a:bodyPr>
          <a:lstStyle/>
          <a:p>
            <a:r>
              <a:rPr lang="en-GB" dirty="0" smtClean="0"/>
              <a:t>Electric current in a circular loop creates a magnetic field which is more concentrated in the centre of the loop than outside the loop. Stacking multiple loops concentrates the field even more into what is called a solenoid. </a:t>
            </a:r>
            <a:endParaRPr lang="en-GB" dirty="0"/>
          </a:p>
        </p:txBody>
      </p:sp>
      <p:sp>
        <p:nvSpPr>
          <p:cNvPr id="9" name="Slide Number Placeholder 8"/>
          <p:cNvSpPr>
            <a:spLocks noGrp="1"/>
          </p:cNvSpPr>
          <p:nvPr>
            <p:ph type="sldNum" sz="quarter" idx="12"/>
          </p:nvPr>
        </p:nvSpPr>
        <p:spPr/>
        <p:txBody>
          <a:bodyPr/>
          <a:lstStyle/>
          <a:p>
            <a:fld id="{7D0569AA-1F5C-461A-A1B4-0994029D5980}" type="slidenum">
              <a:rPr lang="en-GB" smtClean="0"/>
              <a:pPr/>
              <a:t>38</a:t>
            </a:fld>
            <a:endParaRPr lang="en-GB"/>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Field at Centre of Current Loop</a:t>
            </a:r>
            <a:endParaRPr lang="en-GB" dirty="0"/>
          </a:p>
        </p:txBody>
      </p:sp>
      <p:pic>
        <p:nvPicPr>
          <p:cNvPr id="10242" name="Picture 2" descr="http://hyperphysics.phy-astr.gsu.edu/Hbase/magnetic/imgmag/loopc.gif"/>
          <p:cNvPicPr>
            <a:picLocks noChangeAspect="1" noChangeArrowheads="1"/>
          </p:cNvPicPr>
          <p:nvPr/>
        </p:nvPicPr>
        <p:blipFill>
          <a:blip r:embed="rId3" cstate="print"/>
          <a:srcRect/>
          <a:stretch>
            <a:fillRect/>
          </a:stretch>
        </p:blipFill>
        <p:spPr bwMode="auto">
          <a:xfrm>
            <a:off x="6000760" y="1500174"/>
            <a:ext cx="2466368" cy="3857652"/>
          </a:xfrm>
          <a:prstGeom prst="rect">
            <a:avLst/>
          </a:prstGeom>
          <a:noFill/>
        </p:spPr>
      </p:pic>
      <p:sp>
        <p:nvSpPr>
          <p:cNvPr id="5" name="Rectangle 4"/>
          <p:cNvSpPr/>
          <p:nvPr/>
        </p:nvSpPr>
        <p:spPr>
          <a:xfrm>
            <a:off x="785786" y="1571612"/>
            <a:ext cx="4572000" cy="646331"/>
          </a:xfrm>
          <a:prstGeom prst="rect">
            <a:avLst/>
          </a:prstGeom>
        </p:spPr>
        <p:txBody>
          <a:bodyPr>
            <a:spAutoFit/>
          </a:bodyPr>
          <a:lstStyle/>
          <a:p>
            <a:r>
              <a:rPr lang="en-GB" dirty="0" smtClean="0"/>
              <a:t>The form of the magnetic field from a current element in the Biot-Savart law becomes</a:t>
            </a:r>
            <a:endParaRPr lang="en-GB" dirty="0"/>
          </a:p>
        </p:txBody>
      </p:sp>
      <p:pic>
        <p:nvPicPr>
          <p:cNvPr id="10244" name="Picture 4" descr="http://hyperphysics.phy-astr.gsu.edu/Hbase/magnetic/imgmag/loopc2.gif"/>
          <p:cNvPicPr>
            <a:picLocks noChangeAspect="1" noChangeArrowheads="1"/>
          </p:cNvPicPr>
          <p:nvPr/>
        </p:nvPicPr>
        <p:blipFill>
          <a:blip r:embed="rId4" cstate="print"/>
          <a:srcRect/>
          <a:stretch>
            <a:fillRect/>
          </a:stretch>
        </p:blipFill>
        <p:spPr bwMode="auto">
          <a:xfrm>
            <a:off x="1714480" y="2643182"/>
            <a:ext cx="2438400" cy="676276"/>
          </a:xfrm>
          <a:prstGeom prst="rect">
            <a:avLst/>
          </a:prstGeom>
          <a:noFill/>
        </p:spPr>
      </p:pic>
      <p:sp>
        <p:nvSpPr>
          <p:cNvPr id="7" name="Rectangle 6"/>
          <p:cNvSpPr/>
          <p:nvPr/>
        </p:nvSpPr>
        <p:spPr>
          <a:xfrm>
            <a:off x="785786" y="3429000"/>
            <a:ext cx="4572000" cy="1200329"/>
          </a:xfrm>
          <a:prstGeom prst="rect">
            <a:avLst/>
          </a:prstGeom>
        </p:spPr>
        <p:txBody>
          <a:bodyPr>
            <a:spAutoFit/>
          </a:bodyPr>
          <a:lstStyle/>
          <a:p>
            <a:r>
              <a:rPr lang="en-GB" dirty="0" smtClean="0"/>
              <a:t>which in this case simplifies greatly because the angle =90 ° for all points along the path and the distance to the field point is constant. The integral becomes </a:t>
            </a:r>
            <a:endParaRPr lang="en-GB" dirty="0"/>
          </a:p>
        </p:txBody>
      </p:sp>
      <p:pic>
        <p:nvPicPr>
          <p:cNvPr id="10246" name="Picture 6" descr="http://hyperphysics.phy-astr.gsu.edu/Hbase/magnetic/imgmag/loopc3.gif"/>
          <p:cNvPicPr>
            <a:picLocks noChangeAspect="1" noChangeArrowheads="1"/>
          </p:cNvPicPr>
          <p:nvPr/>
        </p:nvPicPr>
        <p:blipFill>
          <a:blip r:embed="rId5" cstate="print"/>
          <a:srcRect/>
          <a:stretch>
            <a:fillRect/>
          </a:stretch>
        </p:blipFill>
        <p:spPr bwMode="auto">
          <a:xfrm>
            <a:off x="1285852" y="4786322"/>
            <a:ext cx="2905125" cy="704851"/>
          </a:xfrm>
          <a:prstGeom prst="rect">
            <a:avLst/>
          </a:prstGeom>
          <a:noFill/>
        </p:spPr>
      </p:pic>
      <p:pic>
        <p:nvPicPr>
          <p:cNvPr id="10248" name="Picture 8" descr="http://hyperphysics.phy-astr.gsu.edu/Hbase/magnetic/imgmag/mu0.gif"/>
          <p:cNvPicPr>
            <a:picLocks noChangeAspect="1" noChangeArrowheads="1"/>
          </p:cNvPicPr>
          <p:nvPr/>
        </p:nvPicPr>
        <p:blipFill>
          <a:blip r:embed="rId6" cstate="print"/>
          <a:srcRect/>
          <a:stretch>
            <a:fillRect/>
          </a:stretch>
        </p:blipFill>
        <p:spPr bwMode="auto">
          <a:xfrm>
            <a:off x="1571604" y="5786454"/>
            <a:ext cx="2270699" cy="357190"/>
          </a:xfrm>
          <a:prstGeom prst="rect">
            <a:avLst/>
          </a:prstGeom>
          <a:noFill/>
        </p:spPr>
      </p:pic>
      <p:sp>
        <p:nvSpPr>
          <p:cNvPr id="9" name="Slide Number Placeholder 8"/>
          <p:cNvSpPr>
            <a:spLocks noGrp="1"/>
          </p:cNvSpPr>
          <p:nvPr>
            <p:ph type="sldNum" sz="quarter" idx="12"/>
          </p:nvPr>
        </p:nvSpPr>
        <p:spPr/>
        <p:txBody>
          <a:bodyPr/>
          <a:lstStyle/>
          <a:p>
            <a:fld id="{7D0569AA-1F5C-461A-A1B4-0994029D5980}" type="slidenum">
              <a:rPr lang="en-GB" smtClean="0"/>
              <a:pPr/>
              <a:t>39</a:t>
            </a:fld>
            <a:endParaRPr lang="en-GB"/>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Field on Axis of Current Loop</a:t>
            </a:r>
            <a:endParaRPr lang="en-GB" dirty="0"/>
          </a:p>
        </p:txBody>
      </p:sp>
      <p:pic>
        <p:nvPicPr>
          <p:cNvPr id="8194" name="Picture 2" descr="http://hyperphysics.phy-astr.gsu.edu/Hbase/magnetic/imgmag/loopa.gif"/>
          <p:cNvPicPr>
            <a:picLocks noChangeAspect="1" noChangeArrowheads="1"/>
          </p:cNvPicPr>
          <p:nvPr/>
        </p:nvPicPr>
        <p:blipFill>
          <a:blip r:embed="rId3" cstate="print"/>
          <a:srcRect/>
          <a:stretch>
            <a:fillRect/>
          </a:stretch>
        </p:blipFill>
        <p:spPr bwMode="auto">
          <a:xfrm>
            <a:off x="5493461" y="1643050"/>
            <a:ext cx="2907599" cy="3357586"/>
          </a:xfrm>
          <a:prstGeom prst="rect">
            <a:avLst/>
          </a:prstGeom>
          <a:noFill/>
        </p:spPr>
      </p:pic>
      <p:sp>
        <p:nvSpPr>
          <p:cNvPr id="5" name="Rectangle 4"/>
          <p:cNvSpPr/>
          <p:nvPr/>
        </p:nvSpPr>
        <p:spPr>
          <a:xfrm>
            <a:off x="714348" y="1714488"/>
            <a:ext cx="4572000" cy="923330"/>
          </a:xfrm>
          <a:prstGeom prst="rect">
            <a:avLst/>
          </a:prstGeom>
        </p:spPr>
        <p:txBody>
          <a:bodyPr>
            <a:spAutoFit/>
          </a:bodyPr>
          <a:lstStyle/>
          <a:p>
            <a:r>
              <a:rPr lang="en-GB" dirty="0" smtClean="0"/>
              <a:t>The application of the Biot-Savart law on the centreline of a current loop involves integrating the z-component. </a:t>
            </a:r>
            <a:endParaRPr lang="en-GB" dirty="0"/>
          </a:p>
        </p:txBody>
      </p:sp>
      <p:pic>
        <p:nvPicPr>
          <p:cNvPr id="8196" name="Picture 4" descr="http://hyperphysics.phy-astr.gsu.edu/Hbase/magnetic/imgmag/loopa2.gif"/>
          <p:cNvPicPr>
            <a:picLocks noChangeAspect="1" noChangeArrowheads="1"/>
          </p:cNvPicPr>
          <p:nvPr/>
        </p:nvPicPr>
        <p:blipFill>
          <a:blip r:embed="rId4" cstate="print"/>
          <a:srcRect/>
          <a:stretch>
            <a:fillRect/>
          </a:stretch>
        </p:blipFill>
        <p:spPr bwMode="auto">
          <a:xfrm>
            <a:off x="1500166" y="2643182"/>
            <a:ext cx="2357454" cy="789326"/>
          </a:xfrm>
          <a:prstGeom prst="rect">
            <a:avLst/>
          </a:prstGeom>
          <a:noFill/>
        </p:spPr>
      </p:pic>
      <p:sp>
        <p:nvSpPr>
          <p:cNvPr id="7" name="Rectangle 6"/>
          <p:cNvSpPr/>
          <p:nvPr/>
        </p:nvSpPr>
        <p:spPr>
          <a:xfrm>
            <a:off x="571472" y="3643314"/>
            <a:ext cx="4572000" cy="1477328"/>
          </a:xfrm>
          <a:prstGeom prst="rect">
            <a:avLst/>
          </a:prstGeom>
        </p:spPr>
        <p:txBody>
          <a:bodyPr>
            <a:spAutoFit/>
          </a:bodyPr>
          <a:lstStyle/>
          <a:p>
            <a:r>
              <a:rPr lang="en-GB" dirty="0" smtClean="0"/>
              <a:t>The symmetry is such that all the terms in this element are constant except the distance element </a:t>
            </a:r>
            <a:r>
              <a:rPr lang="en-GB" dirty="0" err="1" smtClean="0"/>
              <a:t>dL</a:t>
            </a:r>
            <a:r>
              <a:rPr lang="en-GB" dirty="0" smtClean="0"/>
              <a:t> , which when integrated just gives the circumference of the circle. The magnetic field is then</a:t>
            </a:r>
            <a:endParaRPr lang="en-GB" dirty="0"/>
          </a:p>
        </p:txBody>
      </p:sp>
      <p:pic>
        <p:nvPicPr>
          <p:cNvPr id="8198" name="Picture 6" descr="http://hyperphysics.phy-astr.gsu.edu/Hbase/magnetic/imgmag/loopa3.gif"/>
          <p:cNvPicPr>
            <a:picLocks noChangeAspect="1" noChangeArrowheads="1"/>
          </p:cNvPicPr>
          <p:nvPr/>
        </p:nvPicPr>
        <p:blipFill>
          <a:blip r:embed="rId5" cstate="print"/>
          <a:srcRect/>
          <a:stretch>
            <a:fillRect/>
          </a:stretch>
        </p:blipFill>
        <p:spPr bwMode="auto">
          <a:xfrm>
            <a:off x="1500166" y="5286388"/>
            <a:ext cx="2328096" cy="928694"/>
          </a:xfrm>
          <a:prstGeom prst="rect">
            <a:avLst/>
          </a:prstGeom>
          <a:noFill/>
        </p:spPr>
      </p:pic>
      <p:sp>
        <p:nvSpPr>
          <p:cNvPr id="8" name="Slide Number Placeholder 7"/>
          <p:cNvSpPr>
            <a:spLocks noGrp="1"/>
          </p:cNvSpPr>
          <p:nvPr>
            <p:ph type="sldNum" sz="quarter" idx="12"/>
          </p:nvPr>
        </p:nvSpPr>
        <p:spPr/>
        <p:txBody>
          <a:bodyPr/>
          <a:lstStyle/>
          <a:p>
            <a:fld id="{7D0569AA-1F5C-461A-A1B4-0994029D5980}" type="slidenum">
              <a:rPr lang="en-GB" smtClean="0"/>
              <a:pPr/>
              <a:t>40</a:t>
            </a:fld>
            <a:endParaRPr lang="en-GB"/>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Geometry of Current Loop</a:t>
            </a:r>
            <a:endParaRPr lang="en-GB" dirty="0"/>
          </a:p>
        </p:txBody>
      </p:sp>
      <p:pic>
        <p:nvPicPr>
          <p:cNvPr id="119810" name="Picture 2" descr="http://hyperphysics.phy-astr.gsu.edu/Hbase/magnetic/imgmag/loopa4.gif"/>
          <p:cNvPicPr>
            <a:picLocks noChangeAspect="1" noChangeArrowheads="1"/>
          </p:cNvPicPr>
          <p:nvPr/>
        </p:nvPicPr>
        <p:blipFill>
          <a:blip r:embed="rId3" cstate="print"/>
          <a:srcRect/>
          <a:stretch>
            <a:fillRect/>
          </a:stretch>
        </p:blipFill>
        <p:spPr bwMode="auto">
          <a:xfrm>
            <a:off x="1785918" y="1571612"/>
            <a:ext cx="6000792" cy="4825901"/>
          </a:xfrm>
          <a:prstGeom prst="rect">
            <a:avLst/>
          </a:prstGeom>
          <a:noFill/>
        </p:spPr>
      </p:pic>
      <p:sp>
        <p:nvSpPr>
          <p:cNvPr id="4" name="Slide Number Placeholder 3"/>
          <p:cNvSpPr>
            <a:spLocks noGrp="1"/>
          </p:cNvSpPr>
          <p:nvPr>
            <p:ph type="sldNum" sz="quarter" idx="12"/>
          </p:nvPr>
        </p:nvSpPr>
        <p:spPr/>
        <p:txBody>
          <a:bodyPr/>
          <a:lstStyle/>
          <a:p>
            <a:fld id="{7D0569AA-1F5C-461A-A1B4-0994029D5980}" type="slidenum">
              <a:rPr lang="en-GB" smtClean="0"/>
              <a:pPr/>
              <a:t>41</a:t>
            </a:fld>
            <a:endParaRPr lang="en-GB"/>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Magnetic Field of Current Loop</a:t>
            </a:r>
            <a:endParaRPr lang="en-GB" dirty="0"/>
          </a:p>
        </p:txBody>
      </p:sp>
      <p:sp>
        <p:nvSpPr>
          <p:cNvPr id="5" name="Rectangle 4"/>
          <p:cNvSpPr/>
          <p:nvPr/>
        </p:nvSpPr>
        <p:spPr>
          <a:xfrm>
            <a:off x="785786" y="1571612"/>
            <a:ext cx="4572000" cy="3693319"/>
          </a:xfrm>
          <a:prstGeom prst="rect">
            <a:avLst/>
          </a:prstGeom>
        </p:spPr>
        <p:txBody>
          <a:bodyPr>
            <a:spAutoFit/>
          </a:bodyPr>
          <a:lstStyle/>
          <a:p>
            <a:r>
              <a:rPr lang="en-GB" b="1" dirty="0" smtClean="0"/>
              <a:t>Practical Task 3.</a:t>
            </a:r>
          </a:p>
          <a:p>
            <a:endParaRPr lang="en-GB" dirty="0" smtClean="0"/>
          </a:p>
          <a:p>
            <a:r>
              <a:rPr lang="en-GB" dirty="0" smtClean="0"/>
              <a:t>For a current loop with Current I = 5A and a loop radius R = 0.1m, calculate the magnetic field at the centre of the loop</a:t>
            </a:r>
          </a:p>
          <a:p>
            <a:endParaRPr lang="en-GB" dirty="0" smtClean="0"/>
          </a:p>
          <a:p>
            <a:r>
              <a:rPr lang="en-GB" dirty="0" smtClean="0"/>
              <a:t>At a distance z=0.001m out along the centreline of the loop calculate the axial magnetic field.</a:t>
            </a:r>
          </a:p>
          <a:p>
            <a:endParaRPr lang="en-GB" dirty="0" smtClean="0"/>
          </a:p>
          <a:p>
            <a:r>
              <a:rPr lang="en-GB" dirty="0" smtClean="0"/>
              <a:t>For a range of incremental axial distances calculate the axial field strength and produce a magnetic field/axial distance correlation curve.</a:t>
            </a:r>
            <a:endParaRPr lang="en-GB" dirty="0"/>
          </a:p>
        </p:txBody>
      </p:sp>
      <p:pic>
        <p:nvPicPr>
          <p:cNvPr id="9" name="Picture 6" descr="http://hyperphysics.phy-astr.gsu.edu/Hbase/magnetic/imgmag/loopc3.gif"/>
          <p:cNvPicPr>
            <a:picLocks noChangeAspect="1" noChangeArrowheads="1"/>
          </p:cNvPicPr>
          <p:nvPr/>
        </p:nvPicPr>
        <p:blipFill>
          <a:blip r:embed="rId3" cstate="print"/>
          <a:srcRect/>
          <a:stretch>
            <a:fillRect/>
          </a:stretch>
        </p:blipFill>
        <p:spPr bwMode="auto">
          <a:xfrm>
            <a:off x="5429256" y="2071678"/>
            <a:ext cx="3533280" cy="857256"/>
          </a:xfrm>
          <a:prstGeom prst="rect">
            <a:avLst/>
          </a:prstGeom>
          <a:noFill/>
        </p:spPr>
      </p:pic>
      <p:pic>
        <p:nvPicPr>
          <p:cNvPr id="12" name="Picture 6" descr="http://hyperphysics.phy-astr.gsu.edu/Hbase/magnetic/imgmag/loopa3.gif"/>
          <p:cNvPicPr>
            <a:picLocks noChangeAspect="1" noChangeArrowheads="1"/>
          </p:cNvPicPr>
          <p:nvPr/>
        </p:nvPicPr>
        <p:blipFill>
          <a:blip r:embed="rId4" cstate="print"/>
          <a:srcRect/>
          <a:stretch>
            <a:fillRect/>
          </a:stretch>
        </p:blipFill>
        <p:spPr bwMode="auto">
          <a:xfrm>
            <a:off x="5643570" y="3071810"/>
            <a:ext cx="2328096" cy="928694"/>
          </a:xfrm>
          <a:prstGeom prst="rect">
            <a:avLst/>
          </a:prstGeom>
          <a:noFill/>
        </p:spPr>
      </p:pic>
      <p:pic>
        <p:nvPicPr>
          <p:cNvPr id="13" name="Picture 8" descr="http://hyperphysics.phy-astr.gsu.edu/Hbase/magnetic/imgmag/mu0.gif"/>
          <p:cNvPicPr>
            <a:picLocks noChangeAspect="1" noChangeArrowheads="1"/>
          </p:cNvPicPr>
          <p:nvPr/>
        </p:nvPicPr>
        <p:blipFill>
          <a:blip r:embed="rId5" cstate="print"/>
          <a:srcRect/>
          <a:stretch>
            <a:fillRect/>
          </a:stretch>
        </p:blipFill>
        <p:spPr bwMode="auto">
          <a:xfrm>
            <a:off x="6000760" y="4357694"/>
            <a:ext cx="2270699" cy="357190"/>
          </a:xfrm>
          <a:prstGeom prst="rect">
            <a:avLst/>
          </a:prstGeom>
          <a:noFill/>
        </p:spPr>
      </p:pic>
      <p:sp>
        <p:nvSpPr>
          <p:cNvPr id="14" name="Rectangle 13"/>
          <p:cNvSpPr/>
          <p:nvPr/>
        </p:nvSpPr>
        <p:spPr>
          <a:xfrm>
            <a:off x="785786" y="5429264"/>
            <a:ext cx="7500990" cy="923330"/>
          </a:xfrm>
          <a:prstGeom prst="rect">
            <a:avLst/>
          </a:prstGeom>
        </p:spPr>
        <p:txBody>
          <a:bodyPr wrap="square">
            <a:spAutoFit/>
          </a:bodyPr>
          <a:lstStyle/>
          <a:p>
            <a:r>
              <a:rPr lang="en-GB" b="1" i="1" dirty="0" smtClean="0"/>
              <a:t>Note: The current used in the calculation will be the total current, so for a coil of N turns, the current used is Ni where </a:t>
            </a:r>
            <a:r>
              <a:rPr lang="en-GB" b="1" i="1" dirty="0" err="1" smtClean="0"/>
              <a:t>i</a:t>
            </a:r>
            <a:r>
              <a:rPr lang="en-GB" b="1" i="1" dirty="0" smtClean="0"/>
              <a:t> is the current supplied to the coil. </a:t>
            </a:r>
            <a:endParaRPr lang="en-GB" b="1" i="1" dirty="0"/>
          </a:p>
        </p:txBody>
      </p:sp>
      <p:sp>
        <p:nvSpPr>
          <p:cNvPr id="8" name="Slide Number Placeholder 7"/>
          <p:cNvSpPr>
            <a:spLocks noGrp="1"/>
          </p:cNvSpPr>
          <p:nvPr>
            <p:ph type="sldNum" sz="quarter" idx="12"/>
          </p:nvPr>
        </p:nvSpPr>
        <p:spPr/>
        <p:txBody>
          <a:bodyPr/>
          <a:lstStyle/>
          <a:p>
            <a:fld id="{7D0569AA-1F5C-461A-A1B4-0994029D5980}" type="slidenum">
              <a:rPr lang="en-GB" smtClean="0"/>
              <a:pPr/>
              <a:t>42</a:t>
            </a:fld>
            <a:endParaRPr lang="en-GB"/>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Solenoid</a:t>
            </a:r>
            <a:endParaRPr lang="en-GB" dirty="0"/>
          </a:p>
        </p:txBody>
      </p:sp>
      <p:pic>
        <p:nvPicPr>
          <p:cNvPr id="67586" name="Picture 2" descr="http://hyperphysics.phy-astr.gsu.edu/Hbase/magnetic/imgmag/sol3.gif"/>
          <p:cNvPicPr>
            <a:picLocks noChangeAspect="1" noChangeArrowheads="1"/>
          </p:cNvPicPr>
          <p:nvPr/>
        </p:nvPicPr>
        <p:blipFill>
          <a:blip r:embed="rId3" cstate="print"/>
          <a:srcRect/>
          <a:stretch>
            <a:fillRect/>
          </a:stretch>
        </p:blipFill>
        <p:spPr bwMode="auto">
          <a:xfrm>
            <a:off x="3571868" y="2857496"/>
            <a:ext cx="5064578" cy="2786082"/>
          </a:xfrm>
          <a:prstGeom prst="rect">
            <a:avLst/>
          </a:prstGeom>
          <a:noFill/>
        </p:spPr>
      </p:pic>
      <p:sp>
        <p:nvSpPr>
          <p:cNvPr id="6" name="Rectangle 5"/>
          <p:cNvSpPr/>
          <p:nvPr/>
        </p:nvSpPr>
        <p:spPr>
          <a:xfrm>
            <a:off x="428596" y="1428736"/>
            <a:ext cx="8429684" cy="1200329"/>
          </a:xfrm>
          <a:prstGeom prst="rect">
            <a:avLst/>
          </a:prstGeom>
        </p:spPr>
        <p:txBody>
          <a:bodyPr wrap="square">
            <a:spAutoFit/>
          </a:bodyPr>
          <a:lstStyle/>
          <a:p>
            <a:r>
              <a:rPr lang="en-GB" dirty="0" smtClean="0"/>
              <a:t>A long straight coil of wire can be used to generate a nearly uniform magnetic field similar to that of a bar magnet.  Such coils, called solenoids, have an enormous number of practical applications. The field can be greatly strengthened by the addition of an iron core.  Such cores are typical in electromagnets. </a:t>
            </a:r>
            <a:endParaRPr lang="en-GB" dirty="0"/>
          </a:p>
        </p:txBody>
      </p:sp>
      <p:sp>
        <p:nvSpPr>
          <p:cNvPr id="7" name="Rectangle 6"/>
          <p:cNvSpPr/>
          <p:nvPr/>
        </p:nvSpPr>
        <p:spPr>
          <a:xfrm>
            <a:off x="428596" y="2714620"/>
            <a:ext cx="3071834" cy="2862322"/>
          </a:xfrm>
          <a:prstGeom prst="rect">
            <a:avLst/>
          </a:prstGeom>
        </p:spPr>
        <p:txBody>
          <a:bodyPr wrap="square">
            <a:spAutoFit/>
          </a:bodyPr>
          <a:lstStyle/>
          <a:p>
            <a:r>
              <a:rPr lang="en-GB" dirty="0" smtClean="0"/>
              <a:t>In the expression for the magnetic field </a:t>
            </a:r>
            <a:r>
              <a:rPr lang="en-GB" b="1" dirty="0" smtClean="0"/>
              <a:t>B</a:t>
            </a:r>
            <a:r>
              <a:rPr lang="en-GB" dirty="0" smtClean="0"/>
              <a:t>, n is the number of turns per unit length, sometimes called the "turns density".</a:t>
            </a:r>
          </a:p>
          <a:p>
            <a:r>
              <a:rPr lang="en-GB" dirty="0" smtClean="0"/>
              <a:t>The expression is an idealization to an infinite length solenoid, but provides a good approximation to the field of a long solenoid.</a:t>
            </a:r>
            <a:endParaRPr lang="en-GB" dirty="0"/>
          </a:p>
        </p:txBody>
      </p:sp>
      <p:sp>
        <p:nvSpPr>
          <p:cNvPr id="8" name="Slide Number Placeholder 7"/>
          <p:cNvSpPr>
            <a:spLocks noGrp="1"/>
          </p:cNvSpPr>
          <p:nvPr>
            <p:ph type="sldNum" sz="quarter" idx="12"/>
          </p:nvPr>
        </p:nvSpPr>
        <p:spPr/>
        <p:txBody>
          <a:bodyPr/>
          <a:lstStyle/>
          <a:p>
            <a:fld id="{7D0569AA-1F5C-461A-A1B4-0994029D5980}" type="slidenum">
              <a:rPr lang="en-GB" smtClean="0"/>
              <a:pPr/>
              <a:t>43</a:t>
            </a:fld>
            <a:endParaRPr lang="en-GB"/>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smtClean="0"/>
              <a:t>Solenoid Field from Ampere's Law</a:t>
            </a:r>
            <a:endParaRPr lang="en-GB" sz="3200" dirty="0"/>
          </a:p>
        </p:txBody>
      </p:sp>
      <p:pic>
        <p:nvPicPr>
          <p:cNvPr id="121858" name="Picture 2" descr="http://hyperphysics.phy-astr.gsu.edu/Hbase/magnetic/imgmag/sol.gif"/>
          <p:cNvPicPr>
            <a:picLocks noChangeAspect="1" noChangeArrowheads="1"/>
          </p:cNvPicPr>
          <p:nvPr/>
        </p:nvPicPr>
        <p:blipFill>
          <a:blip r:embed="rId3" cstate="print"/>
          <a:srcRect/>
          <a:stretch>
            <a:fillRect/>
          </a:stretch>
        </p:blipFill>
        <p:spPr bwMode="auto">
          <a:xfrm>
            <a:off x="4857752" y="1142984"/>
            <a:ext cx="3820766" cy="3500462"/>
          </a:xfrm>
          <a:prstGeom prst="rect">
            <a:avLst/>
          </a:prstGeom>
          <a:noFill/>
        </p:spPr>
      </p:pic>
      <p:sp>
        <p:nvSpPr>
          <p:cNvPr id="5" name="Rectangle 4"/>
          <p:cNvSpPr/>
          <p:nvPr/>
        </p:nvSpPr>
        <p:spPr>
          <a:xfrm>
            <a:off x="714348" y="1357298"/>
            <a:ext cx="3643338" cy="3785652"/>
          </a:xfrm>
          <a:prstGeom prst="rect">
            <a:avLst/>
          </a:prstGeom>
        </p:spPr>
        <p:txBody>
          <a:bodyPr wrap="square">
            <a:spAutoFit/>
          </a:bodyPr>
          <a:lstStyle/>
          <a:p>
            <a:pPr marL="177800" indent="-177800"/>
            <a:r>
              <a:rPr lang="en-GB" sz="1600" b="1" dirty="0" smtClean="0"/>
              <a:t>Assumptions</a:t>
            </a:r>
          </a:p>
          <a:p>
            <a:pPr marL="177800" indent="-177800">
              <a:buFont typeface="Arial" pitchFamily="34" charset="0"/>
              <a:buChar char="•"/>
            </a:pPr>
            <a:r>
              <a:rPr lang="en-GB" sz="1600" dirty="0" smtClean="0"/>
              <a:t>Taking a rectangular path about which to evaluate Ampere's Law such that the length of the side parallel to the solenoid field is </a:t>
            </a:r>
            <a:r>
              <a:rPr lang="en-GB" sz="1600" b="1" dirty="0" smtClean="0"/>
              <a:t>L </a:t>
            </a:r>
            <a:r>
              <a:rPr lang="en-GB" sz="1600" dirty="0" smtClean="0"/>
              <a:t>gives a contribution </a:t>
            </a:r>
            <a:r>
              <a:rPr lang="en-GB" sz="1600" b="1" dirty="0" smtClean="0"/>
              <a:t>BL </a:t>
            </a:r>
            <a:r>
              <a:rPr lang="en-GB" sz="1600" dirty="0" smtClean="0"/>
              <a:t>inside the coil.</a:t>
            </a:r>
          </a:p>
          <a:p>
            <a:pPr marL="177800" indent="-177800">
              <a:buFont typeface="Arial" pitchFamily="34" charset="0"/>
              <a:buChar char="•"/>
            </a:pPr>
            <a:r>
              <a:rPr lang="en-GB" sz="1600" dirty="0" smtClean="0"/>
              <a:t>The field is essentially perpendicular to the sides of the path, giving negligible contribution.</a:t>
            </a:r>
          </a:p>
          <a:p>
            <a:pPr marL="177800" indent="-177800">
              <a:buFont typeface="Arial" pitchFamily="34" charset="0"/>
              <a:buChar char="•"/>
            </a:pPr>
            <a:r>
              <a:rPr lang="en-GB" sz="1600" dirty="0" smtClean="0"/>
              <a:t>If the end is taken so far from the coil that the field is negligible, then the length inside the coil is the dominant contribution. </a:t>
            </a:r>
          </a:p>
          <a:p>
            <a:pPr marL="177800" indent="-177800"/>
            <a:endParaRPr lang="en-GB" sz="1600" dirty="0" smtClean="0"/>
          </a:p>
          <a:p>
            <a:pPr marL="177800" indent="-177800"/>
            <a:r>
              <a:rPr lang="en-GB" sz="1600" dirty="0" smtClean="0"/>
              <a:t>This idealized case for Ampere's Law gives</a:t>
            </a:r>
            <a:endParaRPr lang="en-GB" sz="1600" dirty="0"/>
          </a:p>
        </p:txBody>
      </p:sp>
      <p:pic>
        <p:nvPicPr>
          <p:cNvPr id="121860" name="Picture 4" descr="http://hyperphysics.phy-astr.gsu.edu/Hbase/magnetic/imgmag/sol2.gif"/>
          <p:cNvPicPr>
            <a:picLocks noChangeAspect="1" noChangeArrowheads="1"/>
          </p:cNvPicPr>
          <p:nvPr/>
        </p:nvPicPr>
        <p:blipFill>
          <a:blip r:embed="rId4" cstate="print"/>
          <a:srcRect/>
          <a:stretch>
            <a:fillRect/>
          </a:stretch>
        </p:blipFill>
        <p:spPr bwMode="auto">
          <a:xfrm>
            <a:off x="1785918" y="5214950"/>
            <a:ext cx="981075" cy="1171575"/>
          </a:xfrm>
          <a:prstGeom prst="rect">
            <a:avLst/>
          </a:prstGeom>
          <a:noFill/>
        </p:spPr>
      </p:pic>
      <p:sp>
        <p:nvSpPr>
          <p:cNvPr id="7" name="Rectangle 6"/>
          <p:cNvSpPr/>
          <p:nvPr/>
        </p:nvSpPr>
        <p:spPr>
          <a:xfrm>
            <a:off x="4000496" y="5429264"/>
            <a:ext cx="4572000" cy="923330"/>
          </a:xfrm>
          <a:prstGeom prst="rect">
            <a:avLst/>
          </a:prstGeom>
        </p:spPr>
        <p:txBody>
          <a:bodyPr>
            <a:spAutoFit/>
          </a:bodyPr>
          <a:lstStyle/>
          <a:p>
            <a:r>
              <a:rPr lang="en-GB" b="1" i="1" dirty="0" smtClean="0"/>
              <a:t>Note: This is a good approximation for the solenoid field, particularly in the case of an iron core solenoid. </a:t>
            </a:r>
            <a:endParaRPr lang="en-GB" b="1" i="1" dirty="0"/>
          </a:p>
        </p:txBody>
      </p:sp>
      <p:sp>
        <p:nvSpPr>
          <p:cNvPr id="8" name="Slide Number Placeholder 7"/>
          <p:cNvSpPr>
            <a:spLocks noGrp="1"/>
          </p:cNvSpPr>
          <p:nvPr>
            <p:ph type="sldNum" sz="quarter" idx="12"/>
          </p:nvPr>
        </p:nvSpPr>
        <p:spPr/>
        <p:txBody>
          <a:bodyPr/>
          <a:lstStyle/>
          <a:p>
            <a:fld id="{7D0569AA-1F5C-461A-A1B4-0994029D5980}" type="slidenum">
              <a:rPr lang="en-GB" smtClean="0"/>
              <a:pPr/>
              <a:t>44</a:t>
            </a:fld>
            <a:endParaRPr lang="en-GB"/>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Iron Core Solenoid</a:t>
            </a:r>
            <a:endParaRPr lang="en-GB" dirty="0"/>
          </a:p>
        </p:txBody>
      </p:sp>
      <p:sp>
        <p:nvSpPr>
          <p:cNvPr id="4" name="Rectangle 3"/>
          <p:cNvSpPr/>
          <p:nvPr/>
        </p:nvSpPr>
        <p:spPr>
          <a:xfrm>
            <a:off x="785786" y="2143116"/>
            <a:ext cx="2357454" cy="2031325"/>
          </a:xfrm>
          <a:prstGeom prst="rect">
            <a:avLst/>
          </a:prstGeom>
        </p:spPr>
        <p:txBody>
          <a:bodyPr wrap="square">
            <a:spAutoFit/>
          </a:bodyPr>
          <a:lstStyle/>
          <a:p>
            <a:r>
              <a:rPr lang="en-GB" dirty="0" smtClean="0"/>
              <a:t>An iron core has the effect of multiplying greatly the magnetic field of a solenoid compared to the air core solenoid on the left.</a:t>
            </a:r>
            <a:endParaRPr lang="en-GB" dirty="0"/>
          </a:p>
        </p:txBody>
      </p:sp>
      <p:pic>
        <p:nvPicPr>
          <p:cNvPr id="123906" name="Picture 2" descr="http://hyperphysics.phy-astr.gsu.edu/Hbase/magnetic/imgmag/icore.gif"/>
          <p:cNvPicPr>
            <a:picLocks noChangeAspect="1" noChangeArrowheads="1"/>
          </p:cNvPicPr>
          <p:nvPr/>
        </p:nvPicPr>
        <p:blipFill>
          <a:blip r:embed="rId3" cstate="print"/>
          <a:srcRect/>
          <a:stretch>
            <a:fillRect/>
          </a:stretch>
        </p:blipFill>
        <p:spPr bwMode="auto">
          <a:xfrm>
            <a:off x="3500430" y="1643050"/>
            <a:ext cx="5143536" cy="3892722"/>
          </a:xfrm>
          <a:prstGeom prst="rect">
            <a:avLst/>
          </a:prstGeom>
          <a:noFill/>
        </p:spPr>
      </p:pic>
      <p:sp>
        <p:nvSpPr>
          <p:cNvPr id="5" name="Slide Number Placeholder 4"/>
          <p:cNvSpPr>
            <a:spLocks noGrp="1"/>
          </p:cNvSpPr>
          <p:nvPr>
            <p:ph type="sldNum" sz="quarter" idx="12"/>
          </p:nvPr>
        </p:nvSpPr>
        <p:spPr/>
        <p:txBody>
          <a:bodyPr/>
          <a:lstStyle/>
          <a:p>
            <a:fld id="{7D0569AA-1F5C-461A-A1B4-0994029D5980}" type="slidenum">
              <a:rPr lang="en-GB" smtClean="0"/>
              <a:pPr/>
              <a:t>45</a:t>
            </a:fld>
            <a:endParaRPr lang="en-GB"/>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Electromagnet</a:t>
            </a:r>
            <a:endParaRPr lang="en-GB" dirty="0"/>
          </a:p>
        </p:txBody>
      </p:sp>
      <p:sp>
        <p:nvSpPr>
          <p:cNvPr id="4" name="Rectangle 3"/>
          <p:cNvSpPr/>
          <p:nvPr/>
        </p:nvSpPr>
        <p:spPr>
          <a:xfrm>
            <a:off x="714348" y="1500174"/>
            <a:ext cx="3929090" cy="2862322"/>
          </a:xfrm>
          <a:prstGeom prst="rect">
            <a:avLst/>
          </a:prstGeom>
        </p:spPr>
        <p:txBody>
          <a:bodyPr wrap="square">
            <a:spAutoFit/>
          </a:bodyPr>
          <a:lstStyle/>
          <a:p>
            <a:r>
              <a:rPr lang="en-GB" dirty="0" smtClean="0"/>
              <a:t>Electromagnets are usually in the form of iron core solenoids. The ferromagnetic property of the iron core causes the internal magnetic domains of the iron to line up with the smaller driving magnetic field produced by the current in the solenoid. The effect is the multiplication of the magnetic field by factors of tens to even thousands. The solenoid field relationship is</a:t>
            </a:r>
            <a:endParaRPr lang="en-GB" dirty="0"/>
          </a:p>
        </p:txBody>
      </p:sp>
      <p:pic>
        <p:nvPicPr>
          <p:cNvPr id="125954" name="Picture 2" descr="http://hyperphysics.phy-astr.gsu.edu/Hbase/magnetic/imgmag/elmag2.gif"/>
          <p:cNvPicPr>
            <a:picLocks noChangeAspect="1" noChangeArrowheads="1"/>
          </p:cNvPicPr>
          <p:nvPr/>
        </p:nvPicPr>
        <p:blipFill>
          <a:blip r:embed="rId3" cstate="print"/>
          <a:srcRect/>
          <a:stretch>
            <a:fillRect/>
          </a:stretch>
        </p:blipFill>
        <p:spPr bwMode="auto">
          <a:xfrm>
            <a:off x="1000100" y="4643446"/>
            <a:ext cx="3000396" cy="529483"/>
          </a:xfrm>
          <a:prstGeom prst="rect">
            <a:avLst/>
          </a:prstGeom>
          <a:noFill/>
        </p:spPr>
      </p:pic>
      <p:sp>
        <p:nvSpPr>
          <p:cNvPr id="6" name="Rectangle 5"/>
          <p:cNvSpPr/>
          <p:nvPr/>
        </p:nvSpPr>
        <p:spPr>
          <a:xfrm>
            <a:off x="714348" y="5429264"/>
            <a:ext cx="4572000" cy="646331"/>
          </a:xfrm>
          <a:prstGeom prst="rect">
            <a:avLst/>
          </a:prstGeom>
        </p:spPr>
        <p:txBody>
          <a:bodyPr>
            <a:spAutoFit/>
          </a:bodyPr>
          <a:lstStyle/>
          <a:p>
            <a:r>
              <a:rPr lang="en-GB" dirty="0" smtClean="0"/>
              <a:t>and k is the relative permeability of the iron, shows the magnifying effect of the iron core.</a:t>
            </a:r>
            <a:endParaRPr lang="en-GB" dirty="0"/>
          </a:p>
        </p:txBody>
      </p:sp>
      <p:pic>
        <p:nvPicPr>
          <p:cNvPr id="125956" name="Picture 4" descr="http://hyperphysics.phy-astr.gsu.edu/Hbase/magnetic/imgmag/elmag.gif"/>
          <p:cNvPicPr>
            <a:picLocks noChangeAspect="1" noChangeArrowheads="1"/>
          </p:cNvPicPr>
          <p:nvPr/>
        </p:nvPicPr>
        <p:blipFill>
          <a:blip r:embed="rId4" cstate="print"/>
          <a:srcRect/>
          <a:stretch>
            <a:fillRect/>
          </a:stretch>
        </p:blipFill>
        <p:spPr bwMode="auto">
          <a:xfrm>
            <a:off x="5286380" y="1643050"/>
            <a:ext cx="2928958" cy="4588702"/>
          </a:xfrm>
          <a:prstGeom prst="rect">
            <a:avLst/>
          </a:prstGeom>
          <a:noFill/>
        </p:spPr>
      </p:pic>
      <p:sp>
        <p:nvSpPr>
          <p:cNvPr id="7" name="Slide Number Placeholder 6"/>
          <p:cNvSpPr>
            <a:spLocks noGrp="1"/>
          </p:cNvSpPr>
          <p:nvPr>
            <p:ph type="sldNum" sz="quarter" idx="12"/>
          </p:nvPr>
        </p:nvSpPr>
        <p:spPr/>
        <p:txBody>
          <a:bodyPr/>
          <a:lstStyle/>
          <a:p>
            <a:fld id="{7D0569AA-1F5C-461A-A1B4-0994029D5980}" type="slidenum">
              <a:rPr lang="en-GB" smtClean="0"/>
              <a:pPr/>
              <a:t>46</a:t>
            </a:fld>
            <a:endParaRPr lang="en-GB"/>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smtClean="0"/>
              <a:t>Solenoid Magnetic Field Calculation</a:t>
            </a:r>
            <a:endParaRPr lang="en-GB" sz="3200" dirty="0"/>
          </a:p>
        </p:txBody>
      </p:sp>
      <p:pic>
        <p:nvPicPr>
          <p:cNvPr id="128002" name="Picture 2" descr="http://hyperphysics.phy-astr.gsu.edu/Hbase/magnetic/imgmag/sol4.gif"/>
          <p:cNvPicPr>
            <a:picLocks noChangeAspect="1" noChangeArrowheads="1"/>
          </p:cNvPicPr>
          <p:nvPr/>
        </p:nvPicPr>
        <p:blipFill>
          <a:blip r:embed="rId3" cstate="print"/>
          <a:srcRect/>
          <a:stretch>
            <a:fillRect/>
          </a:stretch>
        </p:blipFill>
        <p:spPr bwMode="auto">
          <a:xfrm>
            <a:off x="2214546" y="1071546"/>
            <a:ext cx="4734896" cy="2786082"/>
          </a:xfrm>
          <a:prstGeom prst="rect">
            <a:avLst/>
          </a:prstGeom>
          <a:noFill/>
        </p:spPr>
      </p:pic>
      <p:sp>
        <p:nvSpPr>
          <p:cNvPr id="128003" name="Rectangle 3"/>
          <p:cNvSpPr>
            <a:spLocks noChangeArrowheads="1"/>
          </p:cNvSpPr>
          <p:nvPr/>
        </p:nvSpPr>
        <p:spPr bwMode="auto">
          <a:xfrm>
            <a:off x="285720" y="3862005"/>
            <a:ext cx="8643998" cy="255454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smtClean="0">
                <a:ln>
                  <a:noFill/>
                </a:ln>
                <a:solidFill>
                  <a:schemeClr val="tx1"/>
                </a:solidFill>
                <a:effectLst/>
                <a:latin typeface="Arial" charset="0"/>
                <a:cs typeface="Arial" charset="0"/>
              </a:rPr>
              <a:t>Practical Task</a:t>
            </a:r>
            <a:r>
              <a:rPr kumimoji="0" lang="en-US" sz="1800" b="1" i="0" u="none" strike="noStrike" cap="none" normalizeH="0" dirty="0" smtClean="0">
                <a:ln>
                  <a:noFill/>
                </a:ln>
                <a:solidFill>
                  <a:schemeClr val="tx1"/>
                </a:solidFill>
                <a:effectLst/>
                <a:latin typeface="Arial" charset="0"/>
                <a:cs typeface="Arial" charset="0"/>
              </a:rPr>
              <a:t> 4.</a:t>
            </a:r>
          </a:p>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smtClean="0">
                <a:ln>
                  <a:noFill/>
                </a:ln>
                <a:solidFill>
                  <a:schemeClr val="tx1"/>
                </a:solidFill>
                <a:effectLst/>
                <a:latin typeface="Arial" charset="0"/>
                <a:cs typeface="Arial" charset="0"/>
              </a:rPr>
              <a:t>Comparison</a:t>
            </a:r>
            <a:r>
              <a:rPr kumimoji="0" lang="en-US" sz="1800" b="1" i="0" u="none" strike="noStrike" cap="none" normalizeH="0" dirty="0" smtClean="0">
                <a:ln>
                  <a:noFill/>
                </a:ln>
                <a:solidFill>
                  <a:schemeClr val="tx1"/>
                </a:solidFill>
                <a:effectLst/>
                <a:latin typeface="Arial" charset="0"/>
                <a:cs typeface="Arial" charset="0"/>
              </a:rPr>
              <a:t> of </a:t>
            </a:r>
            <a:r>
              <a:rPr kumimoji="0" lang="en-US" sz="1800" b="1" i="0" u="none" strike="noStrike" cap="none" normalizeH="0" baseline="0" dirty="0" smtClean="0">
                <a:ln>
                  <a:noFill/>
                </a:ln>
                <a:solidFill>
                  <a:schemeClr val="tx1"/>
                </a:solidFill>
                <a:effectLst/>
                <a:latin typeface="Arial" charset="0"/>
                <a:cs typeface="Arial" charset="0"/>
              </a:rPr>
              <a:t>centre field values with and without Iron core</a:t>
            </a:r>
          </a:p>
          <a:p>
            <a:pPr marL="0" marR="0" lvl="0" indent="0" algn="l" defTabSz="914400" rtl="0" eaLnBrk="1" fontAlgn="base" latinLnBrk="0" hangingPunct="1">
              <a:lnSpc>
                <a:spcPct val="100000"/>
              </a:lnSpc>
              <a:spcBef>
                <a:spcPct val="0"/>
              </a:spcBef>
              <a:spcAft>
                <a:spcPct val="0"/>
              </a:spcAft>
              <a:buClrTx/>
              <a:buSzTx/>
              <a:buFontTx/>
              <a:buNone/>
              <a:tabLst/>
            </a:pPr>
            <a:endParaRPr lang="en-US" dirty="0" smtClean="0">
              <a:latin typeface="Arial" charset="0"/>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pPr>
            <a:r>
              <a:rPr lang="en-US" dirty="0" smtClean="0">
                <a:latin typeface="Arial" charset="0"/>
                <a:cs typeface="Arial" charset="0"/>
              </a:rPr>
              <a:t>A</a:t>
            </a:r>
            <a:r>
              <a:rPr kumimoji="0" lang="en-US" sz="1800" b="0" i="0" u="none" strike="noStrike" cap="none" normalizeH="0" baseline="0" dirty="0" smtClean="0">
                <a:ln>
                  <a:noFill/>
                </a:ln>
                <a:solidFill>
                  <a:schemeClr val="tx1"/>
                </a:solidFill>
                <a:effectLst/>
                <a:latin typeface="Arial" charset="0"/>
                <a:cs typeface="Arial" charset="0"/>
              </a:rPr>
              <a:t> solenoid of length </a:t>
            </a:r>
            <a:r>
              <a:rPr kumimoji="0" lang="en-US" sz="1600" b="0" i="0" u="none" strike="noStrike" cap="none" normalizeH="0" baseline="0" dirty="0" smtClean="0">
                <a:ln>
                  <a:noFill/>
                </a:ln>
                <a:solidFill>
                  <a:schemeClr val="tx1"/>
                </a:solidFill>
                <a:effectLst/>
                <a:latin typeface="Arial" charset="0"/>
                <a:cs typeface="Arial" charset="0"/>
              </a:rPr>
              <a:t>L=0.1m and N= 100 turns and current I = 1A</a:t>
            </a:r>
          </a:p>
          <a:p>
            <a:pPr marL="0" marR="0" lvl="0" indent="0" algn="l" defTabSz="9144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dirty="0" smtClean="0">
                <a:ln>
                  <a:noFill/>
                </a:ln>
                <a:solidFill>
                  <a:schemeClr val="tx1"/>
                </a:solidFill>
                <a:effectLst/>
                <a:latin typeface="Arial" charset="0"/>
                <a:cs typeface="Arial" charset="0"/>
              </a:rPr>
              <a:t>Note: turns density n=N/L turns/m.</a:t>
            </a:r>
            <a:endParaRPr kumimoji="0" lang="en-US" sz="1800" b="0" i="0" u="none" strike="noStrike" cap="none" normalizeH="0" baseline="0" dirty="0" smtClean="0">
              <a:ln>
                <a:noFill/>
              </a:ln>
              <a:solidFill>
                <a:schemeClr val="tx1"/>
              </a:solidFill>
              <a:effectLst/>
              <a:latin typeface="Arial" charset="0"/>
              <a:cs typeface="Arial"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0" i="0" u="none" strike="noStrike" cap="none" normalizeH="0" baseline="0" dirty="0" smtClean="0">
                <a:ln>
                  <a:noFill/>
                </a:ln>
                <a:solidFill>
                  <a:schemeClr val="tx1"/>
                </a:solidFill>
                <a:effectLst/>
                <a:latin typeface="Arial" charset="0"/>
                <a:cs typeface="Arial" charset="0"/>
              </a:rPr>
              <a:t>Calculate the centre field density values for</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sz="1800" b="0" i="0" u="none" strike="noStrike" cap="none" normalizeH="0" baseline="0" dirty="0" smtClean="0">
                <a:ln>
                  <a:noFill/>
                </a:ln>
                <a:solidFill>
                  <a:schemeClr val="tx1"/>
                </a:solidFill>
                <a:effectLst/>
                <a:latin typeface="Arial" charset="0"/>
                <a:cs typeface="Arial" charset="0"/>
              </a:rPr>
              <a:t>An air cored solenoid, and</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sz="1800" b="0" i="0" u="none" strike="noStrike" cap="none" normalizeH="0" baseline="0" dirty="0" smtClean="0">
                <a:ln>
                  <a:noFill/>
                </a:ln>
                <a:solidFill>
                  <a:schemeClr val="tx1"/>
                </a:solidFill>
                <a:effectLst/>
                <a:latin typeface="Arial" charset="0"/>
                <a:cs typeface="Arial" charset="0"/>
              </a:rPr>
              <a:t>An iron cored solenoid (assume</a:t>
            </a:r>
            <a:r>
              <a:rPr kumimoji="0" lang="en-US" sz="1800" b="0" i="0" u="none" strike="noStrike" cap="none" normalizeH="0" dirty="0" smtClean="0">
                <a:ln>
                  <a:noFill/>
                </a:ln>
                <a:solidFill>
                  <a:schemeClr val="tx1"/>
                </a:solidFill>
                <a:effectLst/>
                <a:latin typeface="Arial" charset="0"/>
                <a:cs typeface="Arial" charset="0"/>
              </a:rPr>
              <a:t> relative permeability of iron, k=200)</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chemeClr val="tx1"/>
              </a:solidFill>
              <a:effectLst/>
              <a:latin typeface="Arial" charset="0"/>
              <a:cs typeface="Arial" charset="0"/>
            </a:endParaRPr>
          </a:p>
        </p:txBody>
      </p:sp>
      <p:sp>
        <p:nvSpPr>
          <p:cNvPr id="5" name="Slide Number Placeholder 4"/>
          <p:cNvSpPr>
            <a:spLocks noGrp="1"/>
          </p:cNvSpPr>
          <p:nvPr>
            <p:ph type="sldNum" sz="quarter" idx="12"/>
          </p:nvPr>
        </p:nvSpPr>
        <p:spPr/>
        <p:txBody>
          <a:bodyPr/>
          <a:lstStyle/>
          <a:p>
            <a:fld id="{7D0569AA-1F5C-461A-A1B4-0994029D5980}" type="slidenum">
              <a:rPr lang="en-GB" smtClean="0"/>
              <a:pPr/>
              <a:t>47</a:t>
            </a:fld>
            <a:endParaRPr lang="en-GB"/>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smtClean="0"/>
              <a:t>Magnetic Force Between Wires</a:t>
            </a:r>
            <a:endParaRPr lang="en-GB" sz="2800" dirty="0"/>
          </a:p>
        </p:txBody>
      </p:sp>
      <p:pic>
        <p:nvPicPr>
          <p:cNvPr id="130050" name="Picture 2" descr="http://hyperphysics.phy-astr.gsu.edu/Hbase/magnetic/imgmag/wirefor.gif"/>
          <p:cNvPicPr>
            <a:picLocks noChangeAspect="1" noChangeArrowheads="1"/>
          </p:cNvPicPr>
          <p:nvPr/>
        </p:nvPicPr>
        <p:blipFill>
          <a:blip r:embed="rId3" cstate="print"/>
          <a:srcRect/>
          <a:stretch>
            <a:fillRect/>
          </a:stretch>
        </p:blipFill>
        <p:spPr bwMode="auto">
          <a:xfrm>
            <a:off x="4629150" y="2214554"/>
            <a:ext cx="4514850" cy="3524251"/>
          </a:xfrm>
          <a:prstGeom prst="rect">
            <a:avLst/>
          </a:prstGeom>
          <a:noFill/>
        </p:spPr>
      </p:pic>
      <p:sp>
        <p:nvSpPr>
          <p:cNvPr id="5" name="Rectangle 4"/>
          <p:cNvSpPr/>
          <p:nvPr/>
        </p:nvSpPr>
        <p:spPr>
          <a:xfrm>
            <a:off x="428596" y="1500174"/>
            <a:ext cx="4143404" cy="4524315"/>
          </a:xfrm>
          <a:prstGeom prst="rect">
            <a:avLst/>
          </a:prstGeom>
        </p:spPr>
        <p:txBody>
          <a:bodyPr wrap="square">
            <a:spAutoFit/>
          </a:bodyPr>
          <a:lstStyle/>
          <a:p>
            <a:pPr marL="177800" indent="-177800">
              <a:buFont typeface="Arial" pitchFamily="34" charset="0"/>
              <a:buChar char="•"/>
            </a:pPr>
            <a:r>
              <a:rPr lang="en-GB" sz="1600" dirty="0" smtClean="0"/>
              <a:t>The magnetic field of an infinitely long straight wire can be obtained by applying Ampere's law.</a:t>
            </a:r>
          </a:p>
          <a:p>
            <a:pPr marL="177800" indent="-177800">
              <a:buFont typeface="Arial" pitchFamily="34" charset="0"/>
              <a:buChar char="•"/>
            </a:pPr>
            <a:r>
              <a:rPr lang="en-GB" sz="1600" dirty="0" smtClean="0"/>
              <a:t>Once the magnetic field has been calculated, the magnetic force expression can be used to calculate the force. The direction is obtained from the right hand rule.</a:t>
            </a:r>
          </a:p>
          <a:p>
            <a:endParaRPr lang="en-GB" sz="1600" dirty="0" smtClean="0"/>
          </a:p>
          <a:p>
            <a:r>
              <a:rPr lang="en-GB" sz="1600" dirty="0" smtClean="0"/>
              <a:t>Notes: The two wires carrying current in the same direction attract each other, and they repel if the currents are opposite in direction. The equations apply only to long straight wires, but is are useful for estimating forces in the ordinary circumstances of short wires. Once you have calculated the force on wire 2, of course the force on wire 1 must be exactly the same magnitude and in the opposite direction according to Newton's third law.</a:t>
            </a:r>
          </a:p>
        </p:txBody>
      </p:sp>
      <p:sp>
        <p:nvSpPr>
          <p:cNvPr id="6" name="Slide Number Placeholder 5"/>
          <p:cNvSpPr>
            <a:spLocks noGrp="1"/>
          </p:cNvSpPr>
          <p:nvPr>
            <p:ph type="sldNum" sz="quarter" idx="12"/>
          </p:nvPr>
        </p:nvSpPr>
        <p:spPr/>
        <p:txBody>
          <a:bodyPr/>
          <a:lstStyle/>
          <a:p>
            <a:fld id="{7D0569AA-1F5C-461A-A1B4-0994029D5980}" type="slidenum">
              <a:rPr lang="en-GB" smtClean="0"/>
              <a:pPr/>
              <a:t>48</a:t>
            </a:fld>
            <a:endParaRPr lang="en-GB"/>
          </a:p>
        </p:txBody>
      </p:sp>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smtClean="0"/>
              <a:t>Magnetic Force Between Wires</a:t>
            </a:r>
            <a:endParaRPr lang="en-GB" sz="3600" dirty="0"/>
          </a:p>
        </p:txBody>
      </p:sp>
      <p:pic>
        <p:nvPicPr>
          <p:cNvPr id="4" name="Picture 2" descr="http://hyperphysics.phy-astr.gsu.edu/Hbase/magnetic/imgmag/wirefor.gif"/>
          <p:cNvPicPr>
            <a:picLocks noChangeAspect="1" noChangeArrowheads="1"/>
          </p:cNvPicPr>
          <p:nvPr/>
        </p:nvPicPr>
        <p:blipFill>
          <a:blip r:embed="rId3" cstate="print"/>
          <a:srcRect/>
          <a:stretch>
            <a:fillRect/>
          </a:stretch>
        </p:blipFill>
        <p:spPr bwMode="auto">
          <a:xfrm>
            <a:off x="4714876" y="2285992"/>
            <a:ext cx="3843749" cy="3000396"/>
          </a:xfrm>
          <a:prstGeom prst="rect">
            <a:avLst/>
          </a:prstGeom>
          <a:noFill/>
        </p:spPr>
      </p:pic>
      <p:sp>
        <p:nvSpPr>
          <p:cNvPr id="9221" name="Rectangle 5"/>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Arial" charset="0"/>
              </a:rPr>
              <a:t/>
            </a:r>
            <a:br>
              <a:rPr kumimoji="0" lang="en-US" sz="1800" b="0" i="0" u="none" strike="noStrike" cap="none" normalizeH="0" baseline="0" smtClean="0">
                <a:ln>
                  <a:noFill/>
                </a:ln>
                <a:solidFill>
                  <a:schemeClr val="tx1"/>
                </a:solidFill>
                <a:effectLst/>
                <a:latin typeface="Arial" charset="0"/>
              </a:rPr>
            </a:br>
            <a:r>
              <a:rPr kumimoji="0" lang="en-US" sz="1800" b="0" i="0" u="none" strike="noStrike" cap="none" normalizeH="0" baseline="0" smtClean="0">
                <a:ln>
                  <a:noFill/>
                </a:ln>
                <a:solidFill>
                  <a:schemeClr val="tx1"/>
                </a:solidFill>
                <a:effectLst/>
                <a:latin typeface="Arial" charset="0"/>
              </a:rPr>
              <a:t/>
            </a:r>
            <a:br>
              <a:rPr kumimoji="0" lang="en-US" sz="1800" b="0" i="0" u="none" strike="noStrike" cap="none" normalizeH="0" baseline="0" smtClean="0">
                <a:ln>
                  <a:noFill/>
                </a:ln>
                <a:solidFill>
                  <a:schemeClr val="tx1"/>
                </a:solidFill>
                <a:effectLst/>
                <a:latin typeface="Arial" charset="0"/>
              </a:rPr>
            </a:br>
            <a:endParaRPr kumimoji="0" lang="en-US" sz="1800" b="0" i="0" u="none" strike="noStrike" cap="none" normalizeH="0" baseline="0" smtClean="0">
              <a:ln>
                <a:noFill/>
              </a:ln>
              <a:solidFill>
                <a:schemeClr val="tx1"/>
              </a:solidFill>
              <a:effectLst/>
              <a:latin typeface="Arial" charset="0"/>
            </a:endParaRPr>
          </a:p>
        </p:txBody>
      </p:sp>
      <p:sp>
        <p:nvSpPr>
          <p:cNvPr id="11" name="TextBox 10"/>
          <p:cNvSpPr txBox="1"/>
          <p:nvPr/>
        </p:nvSpPr>
        <p:spPr>
          <a:xfrm>
            <a:off x="642910" y="1571612"/>
            <a:ext cx="3571899" cy="1200329"/>
          </a:xfrm>
          <a:prstGeom prst="rect">
            <a:avLst/>
          </a:prstGeom>
          <a:noFill/>
        </p:spPr>
        <p:txBody>
          <a:bodyPr wrap="square" rtlCol="0">
            <a:spAutoFit/>
          </a:bodyPr>
          <a:lstStyle/>
          <a:p>
            <a:r>
              <a:rPr lang="en-GB" dirty="0" smtClean="0"/>
              <a:t>Example Calculation:</a:t>
            </a:r>
          </a:p>
          <a:p>
            <a:r>
              <a:rPr lang="en-GB" dirty="0" smtClean="0"/>
              <a:t>For current I</a:t>
            </a:r>
            <a:r>
              <a:rPr lang="en-GB" baseline="-25000" dirty="0" smtClean="0"/>
              <a:t>1</a:t>
            </a:r>
            <a:r>
              <a:rPr lang="en-GB" dirty="0" smtClean="0"/>
              <a:t> = 4A, and radial separation between wires r = 0.1m, using:</a:t>
            </a:r>
            <a:endParaRPr lang="en-GB" dirty="0"/>
          </a:p>
        </p:txBody>
      </p:sp>
      <p:pic>
        <p:nvPicPr>
          <p:cNvPr id="13" name="Picture 2" descr="http://hyperphysics.phy-astr.gsu.edu/Hbase/magnetic/imgmag/wirefor.gif"/>
          <p:cNvPicPr>
            <a:picLocks noChangeAspect="1" noChangeArrowheads="1"/>
          </p:cNvPicPr>
          <p:nvPr/>
        </p:nvPicPr>
        <p:blipFill>
          <a:blip r:embed="rId3" cstate="print"/>
          <a:srcRect l="57615" t="21428" r="14507" b="61905"/>
          <a:stretch>
            <a:fillRect/>
          </a:stretch>
        </p:blipFill>
        <p:spPr bwMode="auto">
          <a:xfrm>
            <a:off x="1500166" y="2500306"/>
            <a:ext cx="1683896" cy="785818"/>
          </a:xfrm>
          <a:prstGeom prst="rect">
            <a:avLst/>
          </a:prstGeom>
          <a:noFill/>
        </p:spPr>
      </p:pic>
      <p:sp>
        <p:nvSpPr>
          <p:cNvPr id="14" name="Rectangle 13"/>
          <p:cNvSpPr/>
          <p:nvPr/>
        </p:nvSpPr>
        <p:spPr>
          <a:xfrm>
            <a:off x="714348" y="3286124"/>
            <a:ext cx="3071834" cy="1477328"/>
          </a:xfrm>
          <a:prstGeom prst="rect">
            <a:avLst/>
          </a:prstGeom>
        </p:spPr>
        <p:txBody>
          <a:bodyPr wrap="square">
            <a:spAutoFit/>
          </a:bodyPr>
          <a:lstStyle/>
          <a:p>
            <a:r>
              <a:rPr lang="en-GB" dirty="0" smtClean="0"/>
              <a:t>The magnetic field at wire 2, B=0.000008 </a:t>
            </a:r>
            <a:r>
              <a:rPr lang="en-GB" dirty="0" err="1" smtClean="0"/>
              <a:t>tesla</a:t>
            </a:r>
            <a:r>
              <a:rPr lang="en-GB" dirty="0" smtClean="0"/>
              <a:t> (0.8 gauss).</a:t>
            </a:r>
          </a:p>
          <a:p>
            <a:endParaRPr lang="en-GB" dirty="0" smtClean="0"/>
          </a:p>
          <a:p>
            <a:r>
              <a:rPr lang="en-GB" dirty="0" smtClean="0"/>
              <a:t>If the current I</a:t>
            </a:r>
            <a:r>
              <a:rPr lang="en-GB" baseline="-25000" dirty="0" smtClean="0"/>
              <a:t>2</a:t>
            </a:r>
            <a:r>
              <a:rPr lang="en-GB" dirty="0" smtClean="0"/>
              <a:t> = 3A, then using:</a:t>
            </a:r>
            <a:endParaRPr lang="en-GB" dirty="0"/>
          </a:p>
        </p:txBody>
      </p:sp>
      <p:pic>
        <p:nvPicPr>
          <p:cNvPr id="16" name="Picture 2" descr="http://hyperphysics.phy-astr.gsu.edu/Hbase/magnetic/imgmag/wirefor.gif"/>
          <p:cNvPicPr>
            <a:picLocks noChangeAspect="1" noChangeArrowheads="1"/>
          </p:cNvPicPr>
          <p:nvPr/>
        </p:nvPicPr>
        <p:blipFill>
          <a:blip r:embed="rId3" cstate="print"/>
          <a:srcRect l="57615" t="65368" r="14507" b="13419"/>
          <a:stretch>
            <a:fillRect/>
          </a:stretch>
        </p:blipFill>
        <p:spPr bwMode="auto">
          <a:xfrm>
            <a:off x="1643042" y="4643446"/>
            <a:ext cx="1683896" cy="1000132"/>
          </a:xfrm>
          <a:prstGeom prst="rect">
            <a:avLst/>
          </a:prstGeom>
          <a:noFill/>
        </p:spPr>
      </p:pic>
      <p:sp>
        <p:nvSpPr>
          <p:cNvPr id="17" name="Rectangle 16"/>
          <p:cNvSpPr/>
          <p:nvPr/>
        </p:nvSpPr>
        <p:spPr>
          <a:xfrm>
            <a:off x="857224" y="5643578"/>
            <a:ext cx="3143272" cy="646331"/>
          </a:xfrm>
          <a:prstGeom prst="rect">
            <a:avLst/>
          </a:prstGeom>
        </p:spPr>
        <p:txBody>
          <a:bodyPr wrap="square">
            <a:spAutoFit/>
          </a:bodyPr>
          <a:lstStyle/>
          <a:p>
            <a:r>
              <a:rPr lang="en-GB" dirty="0" smtClean="0"/>
              <a:t>then the force per meter is F/ΔL = 0.000024 N/m</a:t>
            </a:r>
            <a:endParaRPr lang="en-GB" dirty="0"/>
          </a:p>
        </p:txBody>
      </p:sp>
      <p:sp>
        <p:nvSpPr>
          <p:cNvPr id="18" name="Slide Number Placeholder 17"/>
          <p:cNvSpPr>
            <a:spLocks noGrp="1"/>
          </p:cNvSpPr>
          <p:nvPr>
            <p:ph type="sldNum" sz="quarter" idx="12"/>
          </p:nvPr>
        </p:nvSpPr>
        <p:spPr/>
        <p:txBody>
          <a:bodyPr/>
          <a:lstStyle/>
          <a:p>
            <a:fld id="{7D0569AA-1F5C-461A-A1B4-0994029D5980}" type="slidenum">
              <a:rPr lang="en-GB" smtClean="0"/>
              <a:pPr/>
              <a:t>49</a:t>
            </a:fld>
            <a:endParaRPr lang="en-GB"/>
          </a:p>
        </p:txBody>
      </p:sp>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smtClean="0"/>
              <a:t>Magnetic Force Between Wires</a:t>
            </a:r>
            <a:endParaRPr lang="en-GB" sz="3600" dirty="0"/>
          </a:p>
        </p:txBody>
      </p:sp>
      <p:sp>
        <p:nvSpPr>
          <p:cNvPr id="4" name="Slide Number Placeholder 3"/>
          <p:cNvSpPr>
            <a:spLocks noGrp="1"/>
          </p:cNvSpPr>
          <p:nvPr>
            <p:ph type="sldNum" sz="quarter" idx="12"/>
          </p:nvPr>
        </p:nvSpPr>
        <p:spPr/>
        <p:txBody>
          <a:bodyPr/>
          <a:lstStyle/>
          <a:p>
            <a:fld id="{7D0569AA-1F5C-461A-A1B4-0994029D5980}" type="slidenum">
              <a:rPr lang="en-GB" smtClean="0"/>
              <a:pPr/>
              <a:t>50</a:t>
            </a:fld>
            <a:endParaRPr lang="en-GB"/>
          </a:p>
        </p:txBody>
      </p:sp>
      <p:pic>
        <p:nvPicPr>
          <p:cNvPr id="5" name="Picture 2" descr="http://hyperphysics.phy-astr.gsu.edu/Hbase/magnetic/imgmag/wirefor.gif"/>
          <p:cNvPicPr>
            <a:picLocks noChangeAspect="1" noChangeArrowheads="1"/>
          </p:cNvPicPr>
          <p:nvPr/>
        </p:nvPicPr>
        <p:blipFill>
          <a:blip r:embed="rId3" cstate="print"/>
          <a:srcRect/>
          <a:stretch>
            <a:fillRect/>
          </a:stretch>
        </p:blipFill>
        <p:spPr bwMode="auto">
          <a:xfrm>
            <a:off x="4288566" y="1500174"/>
            <a:ext cx="4484374" cy="3500462"/>
          </a:xfrm>
          <a:prstGeom prst="rect">
            <a:avLst/>
          </a:prstGeom>
          <a:noFill/>
        </p:spPr>
      </p:pic>
      <p:sp>
        <p:nvSpPr>
          <p:cNvPr id="6" name="TextBox 5"/>
          <p:cNvSpPr txBox="1"/>
          <p:nvPr/>
        </p:nvSpPr>
        <p:spPr>
          <a:xfrm>
            <a:off x="928662" y="1928802"/>
            <a:ext cx="3286148" cy="2862322"/>
          </a:xfrm>
          <a:prstGeom prst="rect">
            <a:avLst/>
          </a:prstGeom>
          <a:noFill/>
        </p:spPr>
        <p:txBody>
          <a:bodyPr wrap="square" rtlCol="0">
            <a:spAutoFit/>
          </a:bodyPr>
          <a:lstStyle/>
          <a:p>
            <a:r>
              <a:rPr lang="en-GB" b="1" dirty="0" smtClean="0"/>
              <a:t>Practical Task 5</a:t>
            </a:r>
          </a:p>
          <a:p>
            <a:endParaRPr lang="en-GB" b="1" dirty="0" smtClean="0"/>
          </a:p>
          <a:p>
            <a:r>
              <a:rPr lang="en-GB" dirty="0" smtClean="0"/>
              <a:t>For 2 parallel current carrying wires, with I</a:t>
            </a:r>
            <a:r>
              <a:rPr lang="en-GB" baseline="-25000" dirty="0" smtClean="0"/>
              <a:t>1</a:t>
            </a:r>
            <a:r>
              <a:rPr lang="en-GB" dirty="0" smtClean="0"/>
              <a:t>= 1.5A and I</a:t>
            </a:r>
            <a:r>
              <a:rPr lang="en-GB" baseline="-25000" dirty="0" smtClean="0"/>
              <a:t>2</a:t>
            </a:r>
            <a:r>
              <a:rPr lang="en-GB" dirty="0" smtClean="0"/>
              <a:t> = 2.5A, determine,  at incremental distances from 0.1m to 1m the force per metre in N/m and produce a graph of Force per metre against wire separation distance.</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907</TotalTime>
  <Words>4326</Words>
  <Application>Microsoft Office PowerPoint</Application>
  <PresentationFormat>On-screen Show (4:3)</PresentationFormat>
  <Paragraphs>436</Paragraphs>
  <Slides>50</Slides>
  <Notes>50</Notes>
  <HiddenSlides>0</HiddenSlides>
  <MMClips>0</MMClips>
  <ScaleCrop>false</ScaleCrop>
  <HeadingPairs>
    <vt:vector size="4" baseType="variant">
      <vt:variant>
        <vt:lpstr>Theme</vt:lpstr>
      </vt:variant>
      <vt:variant>
        <vt:i4>1</vt:i4>
      </vt:variant>
      <vt:variant>
        <vt:lpstr>Slide Titles</vt:lpstr>
      </vt:variant>
      <vt:variant>
        <vt:i4>50</vt:i4>
      </vt:variant>
    </vt:vector>
  </HeadingPairs>
  <TitlesOfParts>
    <vt:vector size="51" baseType="lpstr">
      <vt:lpstr>Office Theme</vt:lpstr>
      <vt:lpstr>Magnetism</vt:lpstr>
      <vt:lpstr>Magnetism</vt:lpstr>
      <vt:lpstr>Magnetic Material Characteristics</vt:lpstr>
      <vt:lpstr>Magnetic Material Characteristics</vt:lpstr>
      <vt:lpstr>Magnetic Material Characteristics</vt:lpstr>
      <vt:lpstr>Magnetic Material Characteristics</vt:lpstr>
      <vt:lpstr>Magnetic Material Characteristics</vt:lpstr>
      <vt:lpstr>Magnetic Material Characteristics</vt:lpstr>
      <vt:lpstr>Ferromagnetism</vt:lpstr>
      <vt:lpstr>Ferromagnetism and Magnetic Domains</vt:lpstr>
      <vt:lpstr>Ferromagnetism and Magnetic Domains</vt:lpstr>
      <vt:lpstr>Ferromagnetism and Magnetic Domains</vt:lpstr>
      <vt:lpstr>Ferromagnetism and Magnetic Domains</vt:lpstr>
      <vt:lpstr>General Properties of Magnetic Lines of Force</vt:lpstr>
      <vt:lpstr>Quantifying Magnetic Properties (Magnetic Field Strength, Flux Density, Total Flux and Magnetization)</vt:lpstr>
      <vt:lpstr>Quantifying Magnetic Properties (Magnetic Field Strength, Flux Density, Total Flux and Magnetization)</vt:lpstr>
      <vt:lpstr>Quantifying Magnetic Properties (Magnetic Field Strength, Flux Density, Total Flux and Magnetization)</vt:lpstr>
      <vt:lpstr>Quantifying Magnetic Properties (Magnetic Field Strength, Flux Density, Total Flux and Magnetization)</vt:lpstr>
      <vt:lpstr>Quantifying Magnetic Properties (Magnetic Field Strength, Flux Density, Total Flux and Magnetization)</vt:lpstr>
      <vt:lpstr>The Hysteresis Loop and Magnetic Properties </vt:lpstr>
      <vt:lpstr>Hysteresis Loop</vt:lpstr>
      <vt:lpstr>Hysteresis Loop</vt:lpstr>
      <vt:lpstr>Hysteresis Loop</vt:lpstr>
      <vt:lpstr>Hysteresis Loop</vt:lpstr>
      <vt:lpstr>Hysteresis Loop – Primary Properties</vt:lpstr>
      <vt:lpstr>Permeability</vt:lpstr>
      <vt:lpstr>Magnetization Curves</vt:lpstr>
      <vt:lpstr>Magnetization Curves</vt:lpstr>
      <vt:lpstr>Relative Permeability</vt:lpstr>
      <vt:lpstr>Permeability of Iron</vt:lpstr>
      <vt:lpstr>Slide 31</vt:lpstr>
      <vt:lpstr>Hysteresis Loop General Consideration</vt:lpstr>
      <vt:lpstr>Hysteresis Loop General Consideration</vt:lpstr>
      <vt:lpstr>Magnetic Fields</vt:lpstr>
      <vt:lpstr>Magnetic Fields</vt:lpstr>
      <vt:lpstr>Magnetic Field of Current</vt:lpstr>
      <vt:lpstr>Magnetic Field of Current</vt:lpstr>
      <vt:lpstr>Magnetic Field of Current Loop</vt:lpstr>
      <vt:lpstr>Field at Centre of Current Loop</vt:lpstr>
      <vt:lpstr>Field on Axis of Current Loop</vt:lpstr>
      <vt:lpstr>Geometry of Current Loop</vt:lpstr>
      <vt:lpstr>Magnetic Field of Current Loop</vt:lpstr>
      <vt:lpstr>Solenoid</vt:lpstr>
      <vt:lpstr>Solenoid Field from Ampere's Law</vt:lpstr>
      <vt:lpstr>Iron Core Solenoid</vt:lpstr>
      <vt:lpstr>Electromagnet</vt:lpstr>
      <vt:lpstr>Solenoid Magnetic Field Calculation</vt:lpstr>
      <vt:lpstr>Magnetic Force Between Wires</vt:lpstr>
      <vt:lpstr>Magnetic Force Between Wires</vt:lpstr>
      <vt:lpstr>Magnetic Force Between Wires</vt:lpstr>
    </vt:vector>
  </TitlesOfParts>
  <Company>SMU</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Electrical and Magnetic Methods</dc:title>
  <dc:creator>fad-pc</dc:creator>
  <cp:lastModifiedBy>fad-pc</cp:lastModifiedBy>
  <cp:revision>157</cp:revision>
  <dcterms:created xsi:type="dcterms:W3CDTF">2010-02-15T12:21:01Z</dcterms:created>
  <dcterms:modified xsi:type="dcterms:W3CDTF">2015-01-28T09:43:19Z</dcterms:modified>
</cp:coreProperties>
</file>