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5143500" cx="9144000"/>
  <p:notesSz cx="6858000" cy="9144000"/>
  <p:embeddedFontLst>
    <p:embeddedFont>
      <p:font typeface="PT Sans Narrow"/>
      <p:regular r:id="rId15"/>
      <p:bold r:id="rId16"/>
    </p:embeddedFont>
    <p:embeddedFont>
      <p:font typeface="Open Sans"/>
      <p:regular r:id="rId17"/>
      <p:bold r:id="rId18"/>
      <p:italic r:id="rId19"/>
      <p:boldItalic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OpenSans-bold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PTSansNarrow-regular.fntdata"/><Relationship Id="rId14" Type="http://schemas.openxmlformats.org/officeDocument/2006/relationships/slide" Target="slides/slide9.xml"/><Relationship Id="rId17" Type="http://schemas.openxmlformats.org/officeDocument/2006/relationships/font" Target="fonts/OpenSans-regular.fntdata"/><Relationship Id="rId16" Type="http://schemas.openxmlformats.org/officeDocument/2006/relationships/font" Target="fonts/PTSansNarrow-bold.fntdata"/><Relationship Id="rId5" Type="http://schemas.openxmlformats.org/officeDocument/2006/relationships/notesMaster" Target="notesMasters/notesMaster1.xml"/><Relationship Id="rId19" Type="http://schemas.openxmlformats.org/officeDocument/2006/relationships/font" Target="fonts/OpenSans-italic.fntdata"/><Relationship Id="rId6" Type="http://schemas.openxmlformats.org/officeDocument/2006/relationships/slide" Target="slides/slide1.xml"/><Relationship Id="rId18" Type="http://schemas.openxmlformats.org/officeDocument/2006/relationships/font" Target="fonts/OpenSans-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 name="Shape 62"/>
        <p:cNvGrpSpPr/>
        <p:nvPr/>
      </p:nvGrpSpPr>
      <p:grpSpPr>
        <a:xfrm>
          <a:off x="0" y="0"/>
          <a:ext cx="0" cy="0"/>
          <a:chOff x="0" y="0"/>
          <a:chExt cx="0" cy="0"/>
        </a:xfrm>
      </p:grpSpPr>
      <p:sp>
        <p:nvSpPr>
          <p:cNvPr id="63" name="Google Shape;6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d960e256ba_0_2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d960e256ba_0_2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 name="Shape 74"/>
        <p:cNvGrpSpPr/>
        <p:nvPr/>
      </p:nvGrpSpPr>
      <p:grpSpPr>
        <a:xfrm>
          <a:off x="0" y="0"/>
          <a:ext cx="0" cy="0"/>
          <a:chOff x="0" y="0"/>
          <a:chExt cx="0" cy="0"/>
        </a:xfrm>
      </p:grpSpPr>
      <p:sp>
        <p:nvSpPr>
          <p:cNvPr id="75" name="Google Shape;75;gd960e256ba_1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 name="Google Shape;76;gd960e256ba_1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d960e256ba_2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 name="Google Shape;82;gd960e256ba_2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d960e256ba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d960e256ba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d960e256ba_2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d960e256ba_2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dac8302559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dac8302559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d960e256ba_1_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d960e256ba_1_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gdac8302559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dac8302559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cxnSp>
        <p:nvCxnSpPr>
          <p:cNvPr id="10" name="Google Shape;10;p2"/>
          <p:cNvCxnSpPr/>
          <p:nvPr/>
        </p:nvCxnSpPr>
        <p:spPr>
          <a:xfrm>
            <a:off x="7007735" y="3176888"/>
            <a:ext cx="562200" cy="0"/>
          </a:xfrm>
          <a:prstGeom prst="straightConnector1">
            <a:avLst/>
          </a:prstGeom>
          <a:noFill/>
          <a:ln cap="flat" cmpd="sng" w="76200">
            <a:solidFill>
              <a:schemeClr val="lt2"/>
            </a:solidFill>
            <a:prstDash val="solid"/>
            <a:round/>
            <a:headEnd len="sm" w="sm" type="none"/>
            <a:tailEnd len="sm" w="sm" type="none"/>
          </a:ln>
        </p:spPr>
      </p:cxnSp>
      <p:cxnSp>
        <p:nvCxnSpPr>
          <p:cNvPr id="11" name="Google Shape;11;p2"/>
          <p:cNvCxnSpPr/>
          <p:nvPr/>
        </p:nvCxnSpPr>
        <p:spPr>
          <a:xfrm>
            <a:off x="1575035" y="3158252"/>
            <a:ext cx="562200" cy="0"/>
          </a:xfrm>
          <a:prstGeom prst="straightConnector1">
            <a:avLst/>
          </a:prstGeom>
          <a:noFill/>
          <a:ln cap="flat" cmpd="sng" w="76200">
            <a:solidFill>
              <a:schemeClr val="lt2"/>
            </a:solidFill>
            <a:prstDash val="solid"/>
            <a:round/>
            <a:headEnd len="sm" w="sm" type="none"/>
            <a:tailEnd len="sm" w="sm" type="none"/>
          </a:ln>
        </p:spPr>
      </p:cxnSp>
      <p:grpSp>
        <p:nvGrpSpPr>
          <p:cNvPr id="12" name="Google Shape;12;p2"/>
          <p:cNvGrpSpPr/>
          <p:nvPr/>
        </p:nvGrpSpPr>
        <p:grpSpPr>
          <a:xfrm>
            <a:off x="1004144" y="1022025"/>
            <a:ext cx="7136668" cy="152400"/>
            <a:chOff x="1346429" y="1011300"/>
            <a:chExt cx="6452100" cy="152400"/>
          </a:xfrm>
        </p:grpSpPr>
        <p:cxnSp>
          <p:nvCxnSpPr>
            <p:cNvPr id="13" name="Google Shape;13;p2"/>
            <p:cNvCxnSpPr/>
            <p:nvPr/>
          </p:nvCxnSpPr>
          <p:spPr>
            <a:xfrm rot="10800000">
              <a:off x="1346429" y="1011300"/>
              <a:ext cx="6452100" cy="0"/>
            </a:xfrm>
            <a:prstGeom prst="straightConnector1">
              <a:avLst/>
            </a:prstGeom>
            <a:noFill/>
            <a:ln cap="flat" cmpd="sng" w="76200">
              <a:solidFill>
                <a:schemeClr val="accent3"/>
              </a:solidFill>
              <a:prstDash val="solid"/>
              <a:round/>
              <a:headEnd len="sm" w="sm" type="none"/>
              <a:tailEnd len="sm" w="sm" type="none"/>
            </a:ln>
          </p:spPr>
        </p:cxnSp>
        <p:cxnSp>
          <p:nvCxnSpPr>
            <p:cNvPr id="14" name="Google Shape;14;p2"/>
            <p:cNvCxnSpPr/>
            <p:nvPr/>
          </p:nvCxnSpPr>
          <p:spPr>
            <a:xfrm rot="10800000">
              <a:off x="1346429" y="1163700"/>
              <a:ext cx="6452100" cy="0"/>
            </a:xfrm>
            <a:prstGeom prst="straightConnector1">
              <a:avLst/>
            </a:prstGeom>
            <a:noFill/>
            <a:ln cap="flat" cmpd="sng" w="9525">
              <a:solidFill>
                <a:schemeClr val="accent3"/>
              </a:solidFill>
              <a:prstDash val="solid"/>
              <a:round/>
              <a:headEnd len="sm" w="sm" type="none"/>
              <a:tailEnd len="sm" w="sm" type="none"/>
            </a:ln>
          </p:spPr>
        </p:cxnSp>
      </p:grpSp>
      <p:grpSp>
        <p:nvGrpSpPr>
          <p:cNvPr id="15" name="Google Shape;15;p2"/>
          <p:cNvGrpSpPr/>
          <p:nvPr/>
        </p:nvGrpSpPr>
        <p:grpSpPr>
          <a:xfrm>
            <a:off x="1004151" y="3969100"/>
            <a:ext cx="7136668" cy="152400"/>
            <a:chOff x="1346435" y="3969088"/>
            <a:chExt cx="6452100" cy="152400"/>
          </a:xfrm>
        </p:grpSpPr>
        <p:cxnSp>
          <p:nvCxnSpPr>
            <p:cNvPr id="16" name="Google Shape;16;p2"/>
            <p:cNvCxnSpPr/>
            <p:nvPr/>
          </p:nvCxnSpPr>
          <p:spPr>
            <a:xfrm>
              <a:off x="1346435" y="4121488"/>
              <a:ext cx="6452100" cy="0"/>
            </a:xfrm>
            <a:prstGeom prst="straightConnector1">
              <a:avLst/>
            </a:prstGeom>
            <a:noFill/>
            <a:ln cap="flat" cmpd="sng" w="76200">
              <a:solidFill>
                <a:schemeClr val="accent3"/>
              </a:solidFill>
              <a:prstDash val="solid"/>
              <a:round/>
              <a:headEnd len="sm" w="sm" type="none"/>
              <a:tailEnd len="sm" w="sm" type="none"/>
            </a:ln>
          </p:spPr>
        </p:cxnSp>
        <p:cxnSp>
          <p:nvCxnSpPr>
            <p:cNvPr id="17" name="Google Shape;17;p2"/>
            <p:cNvCxnSpPr/>
            <p:nvPr/>
          </p:nvCxnSpPr>
          <p:spPr>
            <a:xfrm>
              <a:off x="1346435" y="3969088"/>
              <a:ext cx="6452100" cy="0"/>
            </a:xfrm>
            <a:prstGeom prst="straightConnector1">
              <a:avLst/>
            </a:prstGeom>
            <a:noFill/>
            <a:ln cap="flat" cmpd="sng" w="9525">
              <a:solidFill>
                <a:schemeClr val="accent3"/>
              </a:solidFill>
              <a:prstDash val="solid"/>
              <a:round/>
              <a:headEnd len="sm" w="sm" type="none"/>
              <a:tailEnd len="sm" w="sm" type="none"/>
            </a:ln>
          </p:spPr>
        </p:cxnSp>
      </p:grpSp>
      <p:sp>
        <p:nvSpPr>
          <p:cNvPr id="18" name="Google Shape;18;p2"/>
          <p:cNvSpPr txBox="1"/>
          <p:nvPr>
            <p:ph type="ctrTitle"/>
          </p:nvPr>
        </p:nvSpPr>
        <p:spPr>
          <a:xfrm>
            <a:off x="1004150" y="1751764"/>
            <a:ext cx="7136700" cy="1022400"/>
          </a:xfrm>
          <a:prstGeom prst="rect">
            <a:avLst/>
          </a:prstGeom>
        </p:spPr>
        <p:txBody>
          <a:bodyPr anchorCtr="0" anchor="b" bIns="91425" lIns="91425" spcFirstLastPara="1" rIns="91425" wrap="square" tIns="91425">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p:txBody>
      </p:sp>
      <p:sp>
        <p:nvSpPr>
          <p:cNvPr id="19" name="Google Shape;19;p2"/>
          <p:cNvSpPr txBox="1"/>
          <p:nvPr>
            <p:ph idx="1" type="subTitle"/>
          </p:nvPr>
        </p:nvSpPr>
        <p:spPr>
          <a:xfrm>
            <a:off x="2137225" y="2850039"/>
            <a:ext cx="48705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p:txBody>
      </p:sp>
      <p:sp>
        <p:nvSpPr>
          <p:cNvPr id="20" name="Google Shape;20;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1" name="Shape 21"/>
        <p:cNvGrpSpPr/>
        <p:nvPr/>
      </p:nvGrpSpPr>
      <p:grpSpPr>
        <a:xfrm>
          <a:off x="0" y="0"/>
          <a:ext cx="0" cy="0"/>
          <a:chOff x="0" y="0"/>
          <a:chExt cx="0" cy="0"/>
        </a:xfrm>
      </p:grpSpPr>
      <p:sp>
        <p:nvSpPr>
          <p:cNvPr id="22" name="Google Shape;22;p3"/>
          <p:cNvSpPr/>
          <p:nvPr/>
        </p:nvSpPr>
        <p:spPr>
          <a:xfrm>
            <a:off x="-50" y="2571900"/>
            <a:ext cx="9144000" cy="25716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txBox="1"/>
          <p:nvPr>
            <p:ph type="title"/>
          </p:nvPr>
        </p:nvSpPr>
        <p:spPr>
          <a:xfrm>
            <a:off x="311700" y="814800"/>
            <a:ext cx="8571300" cy="9420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p:txBody>
      </p:sp>
      <p:sp>
        <p:nvSpPr>
          <p:cNvPr id="24" name="Google Shape;24;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5" name="Shape 25"/>
        <p:cNvGrpSpPr/>
        <p:nvPr/>
      </p:nvGrpSpPr>
      <p:grpSpPr>
        <a:xfrm>
          <a:off x="0" y="0"/>
          <a:ext cx="0" cy="0"/>
          <a:chOff x="0" y="0"/>
          <a:chExt cx="0" cy="0"/>
        </a:xfrm>
      </p:grpSpPr>
      <p:sp>
        <p:nvSpPr>
          <p:cNvPr id="26" name="Google Shape;26;p4"/>
          <p:cNvSpPr/>
          <p:nvPr/>
        </p:nvSpPr>
        <p:spPr>
          <a:xfrm>
            <a:off x="-75" y="5045700"/>
            <a:ext cx="9144000" cy="978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4"/>
          <p:cNvSpPr txBox="1"/>
          <p:nvPr>
            <p:ph type="title"/>
          </p:nvPr>
        </p:nvSpPr>
        <p:spPr>
          <a:xfrm>
            <a:off x="311700" y="445025"/>
            <a:ext cx="8520600" cy="7074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p:txBody>
      </p:sp>
      <p:sp>
        <p:nvSpPr>
          <p:cNvPr id="28" name="Google Shape;28;p4"/>
          <p:cNvSpPr txBox="1"/>
          <p:nvPr>
            <p:ph idx="1" type="body"/>
          </p:nvPr>
        </p:nvSpPr>
        <p:spPr>
          <a:xfrm>
            <a:off x="311700" y="1266325"/>
            <a:ext cx="8520600" cy="33027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9" name="Google Shape;2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0" name="Shape 30"/>
        <p:cNvGrpSpPr/>
        <p:nvPr/>
      </p:nvGrpSpPr>
      <p:grpSpPr>
        <a:xfrm>
          <a:off x="0" y="0"/>
          <a:ext cx="0" cy="0"/>
          <a:chOff x="0" y="0"/>
          <a:chExt cx="0" cy="0"/>
        </a:xfrm>
      </p:grpSpPr>
      <p:sp>
        <p:nvSpPr>
          <p:cNvPr id="31" name="Google Shape;31;p5"/>
          <p:cNvSpPr txBox="1"/>
          <p:nvPr>
            <p:ph type="title"/>
          </p:nvPr>
        </p:nvSpPr>
        <p:spPr>
          <a:xfrm>
            <a:off x="311700" y="445025"/>
            <a:ext cx="8520600" cy="7074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p:txBody>
      </p:sp>
      <p:sp>
        <p:nvSpPr>
          <p:cNvPr id="32" name="Google Shape;32;p5"/>
          <p:cNvSpPr txBox="1"/>
          <p:nvPr>
            <p:ph idx="1" type="body"/>
          </p:nvPr>
        </p:nvSpPr>
        <p:spPr>
          <a:xfrm>
            <a:off x="311700" y="1266175"/>
            <a:ext cx="3999900" cy="33027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3" name="Google Shape;33;p5"/>
          <p:cNvSpPr txBox="1"/>
          <p:nvPr>
            <p:ph idx="2" type="body"/>
          </p:nvPr>
        </p:nvSpPr>
        <p:spPr>
          <a:xfrm>
            <a:off x="4832400" y="1266175"/>
            <a:ext cx="3999900" cy="33027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4" name="Google Shape;3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5" name="Shape 35"/>
        <p:cNvGrpSpPr/>
        <p:nvPr/>
      </p:nvGrpSpPr>
      <p:grpSpPr>
        <a:xfrm>
          <a:off x="0" y="0"/>
          <a:ext cx="0" cy="0"/>
          <a:chOff x="0" y="0"/>
          <a:chExt cx="0" cy="0"/>
        </a:xfrm>
      </p:grpSpPr>
      <p:sp>
        <p:nvSpPr>
          <p:cNvPr id="36" name="Google Shape;36;p6"/>
          <p:cNvSpPr txBox="1"/>
          <p:nvPr>
            <p:ph type="title"/>
          </p:nvPr>
        </p:nvSpPr>
        <p:spPr>
          <a:xfrm>
            <a:off x="311700" y="445025"/>
            <a:ext cx="8520600" cy="707400"/>
          </a:xfrm>
          <a:prstGeom prst="rect">
            <a:avLst/>
          </a:prstGeom>
        </p:spPr>
        <p:txBody>
          <a:bodyPr anchorCtr="0" anchor="t" bIns="91425" lIns="91425" spcFirstLastPara="1" rIns="91425" wrap="square" tIns="91425">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p:txBody>
      </p:sp>
      <p:sp>
        <p:nvSpPr>
          <p:cNvPr id="37" name="Google Shape;3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8" name="Shape 38"/>
        <p:cNvGrpSpPr/>
        <p:nvPr/>
      </p:nvGrpSpPr>
      <p:grpSpPr>
        <a:xfrm>
          <a:off x="0" y="0"/>
          <a:ext cx="0" cy="0"/>
          <a:chOff x="0" y="0"/>
          <a:chExt cx="0" cy="0"/>
        </a:xfrm>
      </p:grpSpPr>
      <p:sp>
        <p:nvSpPr>
          <p:cNvPr id="39" name="Google Shape;3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0" name="Google Shape;4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41" name="Google Shape;4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6"/>
        </a:solidFill>
      </p:bgPr>
    </p:bg>
    <p:spTree>
      <p:nvGrpSpPr>
        <p:cNvPr id="42" name="Shape 42"/>
        <p:cNvGrpSpPr/>
        <p:nvPr/>
      </p:nvGrpSpPr>
      <p:grpSpPr>
        <a:xfrm>
          <a:off x="0" y="0"/>
          <a:ext cx="0" cy="0"/>
          <a:chOff x="0" y="0"/>
          <a:chExt cx="0" cy="0"/>
        </a:xfrm>
      </p:grpSpPr>
      <p:sp>
        <p:nvSpPr>
          <p:cNvPr id="43" name="Google Shape;43;p8"/>
          <p:cNvSpPr txBox="1"/>
          <p:nvPr>
            <p:ph type="title"/>
          </p:nvPr>
        </p:nvSpPr>
        <p:spPr>
          <a:xfrm>
            <a:off x="490250" y="526350"/>
            <a:ext cx="56136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dk2"/>
              </a:buClr>
              <a:buSzPts val="5400"/>
              <a:buNone/>
              <a:defRPr b="0" sz="5400">
                <a:solidFill>
                  <a:schemeClr val="dk2"/>
                </a:solidFill>
              </a:defRPr>
            </a:lvl1pPr>
            <a:lvl2pPr lvl="1">
              <a:spcBef>
                <a:spcPts val="0"/>
              </a:spcBef>
              <a:spcAft>
                <a:spcPts val="0"/>
              </a:spcAft>
              <a:buClr>
                <a:schemeClr val="dk2"/>
              </a:buClr>
              <a:buSzPts val="5400"/>
              <a:buNone/>
              <a:defRPr b="0" sz="5400">
                <a:solidFill>
                  <a:schemeClr val="dk2"/>
                </a:solidFill>
              </a:defRPr>
            </a:lvl2pPr>
            <a:lvl3pPr lvl="2">
              <a:spcBef>
                <a:spcPts val="0"/>
              </a:spcBef>
              <a:spcAft>
                <a:spcPts val="0"/>
              </a:spcAft>
              <a:buClr>
                <a:schemeClr val="dk2"/>
              </a:buClr>
              <a:buSzPts val="5400"/>
              <a:buNone/>
              <a:defRPr b="0" sz="5400">
                <a:solidFill>
                  <a:schemeClr val="dk2"/>
                </a:solidFill>
              </a:defRPr>
            </a:lvl3pPr>
            <a:lvl4pPr lvl="3">
              <a:spcBef>
                <a:spcPts val="0"/>
              </a:spcBef>
              <a:spcAft>
                <a:spcPts val="0"/>
              </a:spcAft>
              <a:buClr>
                <a:schemeClr val="dk2"/>
              </a:buClr>
              <a:buSzPts val="5400"/>
              <a:buNone/>
              <a:defRPr b="0" sz="5400">
                <a:solidFill>
                  <a:schemeClr val="dk2"/>
                </a:solidFill>
              </a:defRPr>
            </a:lvl4pPr>
            <a:lvl5pPr lvl="4">
              <a:spcBef>
                <a:spcPts val="0"/>
              </a:spcBef>
              <a:spcAft>
                <a:spcPts val="0"/>
              </a:spcAft>
              <a:buClr>
                <a:schemeClr val="dk2"/>
              </a:buClr>
              <a:buSzPts val="5400"/>
              <a:buNone/>
              <a:defRPr b="0" sz="5400">
                <a:solidFill>
                  <a:schemeClr val="dk2"/>
                </a:solidFill>
              </a:defRPr>
            </a:lvl5pPr>
            <a:lvl6pPr lvl="5">
              <a:spcBef>
                <a:spcPts val="0"/>
              </a:spcBef>
              <a:spcAft>
                <a:spcPts val="0"/>
              </a:spcAft>
              <a:buClr>
                <a:schemeClr val="dk2"/>
              </a:buClr>
              <a:buSzPts val="5400"/>
              <a:buNone/>
              <a:defRPr b="0" sz="5400">
                <a:solidFill>
                  <a:schemeClr val="dk2"/>
                </a:solidFill>
              </a:defRPr>
            </a:lvl6pPr>
            <a:lvl7pPr lvl="6">
              <a:spcBef>
                <a:spcPts val="0"/>
              </a:spcBef>
              <a:spcAft>
                <a:spcPts val="0"/>
              </a:spcAft>
              <a:buClr>
                <a:schemeClr val="dk2"/>
              </a:buClr>
              <a:buSzPts val="5400"/>
              <a:buNone/>
              <a:defRPr b="0" sz="5400">
                <a:solidFill>
                  <a:schemeClr val="dk2"/>
                </a:solidFill>
              </a:defRPr>
            </a:lvl7pPr>
            <a:lvl8pPr lvl="7">
              <a:spcBef>
                <a:spcPts val="0"/>
              </a:spcBef>
              <a:spcAft>
                <a:spcPts val="0"/>
              </a:spcAft>
              <a:buClr>
                <a:schemeClr val="dk2"/>
              </a:buClr>
              <a:buSzPts val="5400"/>
              <a:buNone/>
              <a:defRPr b="0" sz="5400">
                <a:solidFill>
                  <a:schemeClr val="dk2"/>
                </a:solidFill>
              </a:defRPr>
            </a:lvl8pPr>
            <a:lvl9pPr lvl="8">
              <a:spcBef>
                <a:spcPts val="0"/>
              </a:spcBef>
              <a:spcAft>
                <a:spcPts val="0"/>
              </a:spcAft>
              <a:buClr>
                <a:schemeClr val="dk2"/>
              </a:buClr>
              <a:buSzPts val="5400"/>
              <a:buNone/>
              <a:defRPr b="0" sz="5400">
                <a:solidFill>
                  <a:schemeClr val="dk2"/>
                </a:solidFill>
              </a:defRPr>
            </a:lvl9pPr>
          </a:lstStyle>
          <a:p/>
        </p:txBody>
      </p:sp>
      <p:sp>
        <p:nvSpPr>
          <p:cNvPr id="44" name="Google Shape;4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5" name="Shape 45"/>
        <p:cNvGrpSpPr/>
        <p:nvPr/>
      </p:nvGrpSpPr>
      <p:grpSpPr>
        <a:xfrm>
          <a:off x="0" y="0"/>
          <a:ext cx="0" cy="0"/>
          <a:chOff x="0" y="0"/>
          <a:chExt cx="0" cy="0"/>
        </a:xfrm>
      </p:grpSpPr>
      <p:sp>
        <p:nvSpPr>
          <p:cNvPr id="46" name="Google Shape;46;p9"/>
          <p:cNvSpPr/>
          <p:nvPr/>
        </p:nvSpPr>
        <p:spPr>
          <a:xfrm>
            <a:off x="4572000" y="0"/>
            <a:ext cx="4572000" cy="51435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7" name="Google Shape;47;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8" name="Google Shape;48;p9"/>
          <p:cNvSpPr txBox="1"/>
          <p:nvPr>
            <p:ph type="title"/>
          </p:nvPr>
        </p:nvSpPr>
        <p:spPr>
          <a:xfrm>
            <a:off x="265500" y="1039675"/>
            <a:ext cx="4045200" cy="16758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9" name="Google Shape;49;p9"/>
          <p:cNvSpPr txBox="1"/>
          <p:nvPr>
            <p:ph idx="1" type="subTitle"/>
          </p:nvPr>
        </p:nvSpPr>
        <p:spPr>
          <a:xfrm>
            <a:off x="265500" y="27268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0" name="Google Shape;50;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51" name="Google Shape;51;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2" name="Shape 52"/>
        <p:cNvGrpSpPr/>
        <p:nvPr/>
      </p:nvGrpSpPr>
      <p:grpSpPr>
        <a:xfrm>
          <a:off x="0" y="0"/>
          <a:ext cx="0" cy="0"/>
          <a:chOff x="0" y="0"/>
          <a:chExt cx="0" cy="0"/>
        </a:xfrm>
      </p:grpSpPr>
      <p:sp>
        <p:nvSpPr>
          <p:cNvPr id="53" name="Google Shape;53;p10"/>
          <p:cNvSpPr txBox="1"/>
          <p:nvPr>
            <p:ph idx="1" type="body"/>
          </p:nvPr>
        </p:nvSpPr>
        <p:spPr>
          <a:xfrm>
            <a:off x="311700" y="4230725"/>
            <a:ext cx="5998800" cy="598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2400"/>
              <a:buFont typeface="PT Sans Narrow"/>
              <a:buNone/>
              <a:defRPr sz="2400">
                <a:latin typeface="PT Sans Narrow"/>
                <a:ea typeface="PT Sans Narrow"/>
                <a:cs typeface="PT Sans Narrow"/>
                <a:sym typeface="PT Sans Narrow"/>
              </a:defRPr>
            </a:lvl1pPr>
          </a:lstStyle>
          <a:p/>
        </p:txBody>
      </p:sp>
      <p:sp>
        <p:nvSpPr>
          <p:cNvPr id="54" name="Google Shape;54;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5" name="Shape 55"/>
        <p:cNvGrpSpPr/>
        <p:nvPr/>
      </p:nvGrpSpPr>
      <p:grpSpPr>
        <a:xfrm>
          <a:off x="0" y="0"/>
          <a:ext cx="0" cy="0"/>
          <a:chOff x="0" y="0"/>
          <a:chExt cx="0" cy="0"/>
        </a:xfrm>
      </p:grpSpPr>
      <p:sp>
        <p:nvSpPr>
          <p:cNvPr id="56" name="Google Shape;56;p11"/>
          <p:cNvSpPr/>
          <p:nvPr/>
        </p:nvSpPr>
        <p:spPr>
          <a:xfrm>
            <a:off x="-75" y="5045700"/>
            <a:ext cx="9144000" cy="9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11"/>
          <p:cNvSpPr txBox="1"/>
          <p:nvPr>
            <p:ph hasCustomPrompt="1" type="title"/>
          </p:nvPr>
        </p:nvSpPr>
        <p:spPr>
          <a:xfrm>
            <a:off x="311700" y="1304850"/>
            <a:ext cx="8520600" cy="15384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accent3"/>
              </a:buClr>
              <a:buSzPts val="13000"/>
              <a:buNone/>
              <a:defRPr sz="13000">
                <a:solidFill>
                  <a:schemeClr val="accent3"/>
                </a:solidFill>
              </a:defRPr>
            </a:lvl1pPr>
            <a:lvl2pPr lvl="1" algn="ctr">
              <a:spcBef>
                <a:spcPts val="0"/>
              </a:spcBef>
              <a:spcAft>
                <a:spcPts val="0"/>
              </a:spcAft>
              <a:buClr>
                <a:schemeClr val="accent3"/>
              </a:buClr>
              <a:buSzPts val="13000"/>
              <a:buNone/>
              <a:defRPr sz="13000">
                <a:solidFill>
                  <a:schemeClr val="accent3"/>
                </a:solidFill>
              </a:defRPr>
            </a:lvl2pPr>
            <a:lvl3pPr lvl="2" algn="ctr">
              <a:spcBef>
                <a:spcPts val="0"/>
              </a:spcBef>
              <a:spcAft>
                <a:spcPts val="0"/>
              </a:spcAft>
              <a:buClr>
                <a:schemeClr val="accent3"/>
              </a:buClr>
              <a:buSzPts val="13000"/>
              <a:buNone/>
              <a:defRPr sz="13000">
                <a:solidFill>
                  <a:schemeClr val="accent3"/>
                </a:solidFill>
              </a:defRPr>
            </a:lvl3pPr>
            <a:lvl4pPr lvl="3" algn="ctr">
              <a:spcBef>
                <a:spcPts val="0"/>
              </a:spcBef>
              <a:spcAft>
                <a:spcPts val="0"/>
              </a:spcAft>
              <a:buClr>
                <a:schemeClr val="accent3"/>
              </a:buClr>
              <a:buSzPts val="13000"/>
              <a:buNone/>
              <a:defRPr sz="13000">
                <a:solidFill>
                  <a:schemeClr val="accent3"/>
                </a:solidFill>
              </a:defRPr>
            </a:lvl4pPr>
            <a:lvl5pPr lvl="4" algn="ctr">
              <a:spcBef>
                <a:spcPts val="0"/>
              </a:spcBef>
              <a:spcAft>
                <a:spcPts val="0"/>
              </a:spcAft>
              <a:buClr>
                <a:schemeClr val="accent3"/>
              </a:buClr>
              <a:buSzPts val="13000"/>
              <a:buNone/>
              <a:defRPr sz="13000">
                <a:solidFill>
                  <a:schemeClr val="accent3"/>
                </a:solidFill>
              </a:defRPr>
            </a:lvl5pPr>
            <a:lvl6pPr lvl="5" algn="ctr">
              <a:spcBef>
                <a:spcPts val="0"/>
              </a:spcBef>
              <a:spcAft>
                <a:spcPts val="0"/>
              </a:spcAft>
              <a:buClr>
                <a:schemeClr val="accent3"/>
              </a:buClr>
              <a:buSzPts val="13000"/>
              <a:buNone/>
              <a:defRPr sz="13000">
                <a:solidFill>
                  <a:schemeClr val="accent3"/>
                </a:solidFill>
              </a:defRPr>
            </a:lvl6pPr>
            <a:lvl7pPr lvl="6" algn="ctr">
              <a:spcBef>
                <a:spcPts val="0"/>
              </a:spcBef>
              <a:spcAft>
                <a:spcPts val="0"/>
              </a:spcAft>
              <a:buClr>
                <a:schemeClr val="accent3"/>
              </a:buClr>
              <a:buSzPts val="13000"/>
              <a:buNone/>
              <a:defRPr sz="13000">
                <a:solidFill>
                  <a:schemeClr val="accent3"/>
                </a:solidFill>
              </a:defRPr>
            </a:lvl7pPr>
            <a:lvl8pPr lvl="7" algn="ctr">
              <a:spcBef>
                <a:spcPts val="0"/>
              </a:spcBef>
              <a:spcAft>
                <a:spcPts val="0"/>
              </a:spcAft>
              <a:buClr>
                <a:schemeClr val="accent3"/>
              </a:buClr>
              <a:buSzPts val="13000"/>
              <a:buNone/>
              <a:defRPr sz="13000">
                <a:solidFill>
                  <a:schemeClr val="accent3"/>
                </a:solidFill>
              </a:defRPr>
            </a:lvl8pPr>
            <a:lvl9pPr lvl="8" algn="ctr">
              <a:spcBef>
                <a:spcPts val="0"/>
              </a:spcBef>
              <a:spcAft>
                <a:spcPts val="0"/>
              </a:spcAft>
              <a:buClr>
                <a:schemeClr val="accent3"/>
              </a:buClr>
              <a:buSzPts val="13000"/>
              <a:buNone/>
              <a:defRPr sz="13000">
                <a:solidFill>
                  <a:schemeClr val="accent3"/>
                </a:solidFill>
              </a:defRPr>
            </a:lvl9pPr>
          </a:lstStyle>
          <a:p>
            <a:r>
              <a:t>xx%</a:t>
            </a:r>
          </a:p>
        </p:txBody>
      </p:sp>
      <p:sp>
        <p:nvSpPr>
          <p:cNvPr id="58" name="Google Shape;58;p11"/>
          <p:cNvSpPr txBox="1"/>
          <p:nvPr>
            <p:ph idx="1" type="body"/>
          </p:nvPr>
        </p:nvSpPr>
        <p:spPr>
          <a:xfrm>
            <a:off x="311700" y="2995650"/>
            <a:ext cx="8520600" cy="10716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59" name="Google Shape;59;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0" name="Shape 60"/>
        <p:cNvGrpSpPr/>
        <p:nvPr/>
      </p:nvGrpSpPr>
      <p:grpSpPr>
        <a:xfrm>
          <a:off x="0" y="0"/>
          <a:ext cx="0" cy="0"/>
          <a:chOff x="0" y="0"/>
          <a:chExt cx="0" cy="0"/>
        </a:xfrm>
      </p:grpSpPr>
      <p:sp>
        <p:nvSpPr>
          <p:cNvPr id="61" name="Google Shape;61;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tropic">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7074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1pPr>
            <a:lvl2pPr lvl="1">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2pPr>
            <a:lvl3pPr lvl="2">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3pPr>
            <a:lvl4pPr lvl="3">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4pPr>
            <a:lvl5pPr lvl="4">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5pPr>
            <a:lvl6pPr lvl="5">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6pPr>
            <a:lvl7pPr lvl="6">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7pPr>
            <a:lvl8pPr lvl="7">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8pPr>
            <a:lvl9pPr lvl="8">
              <a:spcBef>
                <a:spcPts val="0"/>
              </a:spcBef>
              <a:spcAft>
                <a:spcPts val="0"/>
              </a:spcAft>
              <a:buClr>
                <a:schemeClr val="accent1"/>
              </a:buClr>
              <a:buSzPts val="3600"/>
              <a:buFont typeface="PT Sans Narrow"/>
              <a:buNone/>
              <a:defRPr b="1" sz="3600">
                <a:solidFill>
                  <a:schemeClr val="accent1"/>
                </a:solidFill>
                <a:latin typeface="PT Sans Narrow"/>
                <a:ea typeface="PT Sans Narrow"/>
                <a:cs typeface="PT Sans Narrow"/>
                <a:sym typeface="PT Sans Narrow"/>
              </a:defRPr>
            </a:lvl9pPr>
          </a:lstStyle>
          <a:p/>
        </p:txBody>
      </p:sp>
      <p:sp>
        <p:nvSpPr>
          <p:cNvPr id="7" name="Google Shape;7;p1"/>
          <p:cNvSpPr txBox="1"/>
          <p:nvPr>
            <p:ph idx="1" type="body"/>
          </p:nvPr>
        </p:nvSpPr>
        <p:spPr>
          <a:xfrm>
            <a:off x="311700" y="1266325"/>
            <a:ext cx="8520600" cy="33027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indent="-317500" lvl="1" marL="9144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indent="-317500" lvl="2" marL="13716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indent="-317500" lvl="3" marL="18288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indent="-317500" lvl="4" marL="22860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indent="-317500" lvl="5" marL="27432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indent="-317500" lvl="6" marL="32004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indent="-317500" lvl="7" marL="36576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indent="-317500" lvl="8" marL="41148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Open Sans"/>
                <a:ea typeface="Open Sans"/>
                <a:cs typeface="Open Sans"/>
                <a:sym typeface="Open Sans"/>
              </a:defRPr>
            </a:lvl1pPr>
            <a:lvl2pPr lvl="1" algn="r">
              <a:buNone/>
              <a:defRPr sz="1000">
                <a:solidFill>
                  <a:schemeClr val="dk2"/>
                </a:solidFill>
                <a:latin typeface="Open Sans"/>
                <a:ea typeface="Open Sans"/>
                <a:cs typeface="Open Sans"/>
                <a:sym typeface="Open Sans"/>
              </a:defRPr>
            </a:lvl2pPr>
            <a:lvl3pPr lvl="2" algn="r">
              <a:buNone/>
              <a:defRPr sz="1000">
                <a:solidFill>
                  <a:schemeClr val="dk2"/>
                </a:solidFill>
                <a:latin typeface="Open Sans"/>
                <a:ea typeface="Open Sans"/>
                <a:cs typeface="Open Sans"/>
                <a:sym typeface="Open Sans"/>
              </a:defRPr>
            </a:lvl3pPr>
            <a:lvl4pPr lvl="3" algn="r">
              <a:buNone/>
              <a:defRPr sz="1000">
                <a:solidFill>
                  <a:schemeClr val="dk2"/>
                </a:solidFill>
                <a:latin typeface="Open Sans"/>
                <a:ea typeface="Open Sans"/>
                <a:cs typeface="Open Sans"/>
                <a:sym typeface="Open Sans"/>
              </a:defRPr>
            </a:lvl4pPr>
            <a:lvl5pPr lvl="4" algn="r">
              <a:buNone/>
              <a:defRPr sz="1000">
                <a:solidFill>
                  <a:schemeClr val="dk2"/>
                </a:solidFill>
                <a:latin typeface="Open Sans"/>
                <a:ea typeface="Open Sans"/>
                <a:cs typeface="Open Sans"/>
                <a:sym typeface="Open Sans"/>
              </a:defRPr>
            </a:lvl5pPr>
            <a:lvl6pPr lvl="5" algn="r">
              <a:buNone/>
              <a:defRPr sz="1000">
                <a:solidFill>
                  <a:schemeClr val="dk2"/>
                </a:solidFill>
                <a:latin typeface="Open Sans"/>
                <a:ea typeface="Open Sans"/>
                <a:cs typeface="Open Sans"/>
                <a:sym typeface="Open Sans"/>
              </a:defRPr>
            </a:lvl6pPr>
            <a:lvl7pPr lvl="6" algn="r">
              <a:buNone/>
              <a:defRPr sz="1000">
                <a:solidFill>
                  <a:schemeClr val="dk2"/>
                </a:solidFill>
                <a:latin typeface="Open Sans"/>
                <a:ea typeface="Open Sans"/>
                <a:cs typeface="Open Sans"/>
                <a:sym typeface="Open Sans"/>
              </a:defRPr>
            </a:lvl7pPr>
            <a:lvl8pPr lvl="7" algn="r">
              <a:buNone/>
              <a:defRPr sz="1000">
                <a:solidFill>
                  <a:schemeClr val="dk2"/>
                </a:solidFill>
                <a:latin typeface="Open Sans"/>
                <a:ea typeface="Open Sans"/>
                <a:cs typeface="Open Sans"/>
                <a:sym typeface="Open Sans"/>
              </a:defRPr>
            </a:lvl8pPr>
            <a:lvl9pPr lvl="8" algn="r">
              <a:buNone/>
              <a:defRPr sz="1000">
                <a:solidFill>
                  <a:schemeClr val="dk2"/>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5" name="Shape 65"/>
        <p:cNvGrpSpPr/>
        <p:nvPr/>
      </p:nvGrpSpPr>
      <p:grpSpPr>
        <a:xfrm>
          <a:off x="0" y="0"/>
          <a:ext cx="0" cy="0"/>
          <a:chOff x="0" y="0"/>
          <a:chExt cx="0" cy="0"/>
        </a:xfrm>
      </p:grpSpPr>
      <p:sp>
        <p:nvSpPr>
          <p:cNvPr id="66" name="Google Shape;66;p13"/>
          <p:cNvSpPr txBox="1"/>
          <p:nvPr>
            <p:ph type="ctrTitle"/>
          </p:nvPr>
        </p:nvSpPr>
        <p:spPr>
          <a:xfrm>
            <a:off x="1004150" y="1751764"/>
            <a:ext cx="7136700" cy="1022400"/>
          </a:xfrm>
          <a:prstGeom prst="rect">
            <a:avLst/>
          </a:prstGeom>
        </p:spPr>
        <p:txBody>
          <a:bodyPr anchorCtr="0" anchor="b" bIns="91425" lIns="91425" spcFirstLastPara="1" rIns="91425" wrap="square" tIns="91425">
            <a:normAutofit fontScale="90000"/>
          </a:bodyPr>
          <a:lstStyle/>
          <a:p>
            <a:pPr indent="0" lvl="0" marL="0" rtl="0" algn="ctr">
              <a:spcBef>
                <a:spcPts val="0"/>
              </a:spcBef>
              <a:spcAft>
                <a:spcPts val="0"/>
              </a:spcAft>
              <a:buNone/>
            </a:pPr>
            <a:r>
              <a:rPr lang="en"/>
              <a:t>The Enneagram Personality Test</a:t>
            </a:r>
            <a:endParaRPr/>
          </a:p>
        </p:txBody>
      </p:sp>
      <p:sp>
        <p:nvSpPr>
          <p:cNvPr id="67" name="Google Shape;67;p13"/>
          <p:cNvSpPr txBox="1"/>
          <p:nvPr>
            <p:ph idx="1" type="subTitle"/>
          </p:nvPr>
        </p:nvSpPr>
        <p:spPr>
          <a:xfrm>
            <a:off x="2137225" y="2850039"/>
            <a:ext cx="48705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a:t>By Esme Luckham</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4"/>
          <p:cNvSpPr txBox="1"/>
          <p:nvPr>
            <p:ph type="title"/>
          </p:nvPr>
        </p:nvSpPr>
        <p:spPr>
          <a:xfrm>
            <a:off x="311700" y="445025"/>
            <a:ext cx="8520600" cy="707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What is an Enneagram and when is it from?</a:t>
            </a:r>
            <a:endParaRPr/>
          </a:p>
        </p:txBody>
      </p:sp>
      <p:sp>
        <p:nvSpPr>
          <p:cNvPr id="73" name="Google Shape;73;p14"/>
          <p:cNvSpPr txBox="1"/>
          <p:nvPr>
            <p:ph idx="1" type="body"/>
          </p:nvPr>
        </p:nvSpPr>
        <p:spPr>
          <a:xfrm>
            <a:off x="311700" y="1071575"/>
            <a:ext cx="8520600" cy="3911100"/>
          </a:xfrm>
          <a:prstGeom prst="rect">
            <a:avLst/>
          </a:prstGeom>
        </p:spPr>
        <p:txBody>
          <a:bodyPr anchorCtr="0" anchor="t" bIns="91425" lIns="91425" spcFirstLastPara="1" rIns="91425" wrap="square" tIns="91425">
            <a:normAutofit fontScale="62500" lnSpcReduction="10000"/>
          </a:bodyPr>
          <a:lstStyle/>
          <a:p>
            <a:pPr indent="-326288" lvl="0" marL="457200" rtl="0" algn="l">
              <a:spcBef>
                <a:spcPts val="0"/>
              </a:spcBef>
              <a:spcAft>
                <a:spcPts val="0"/>
              </a:spcAft>
              <a:buClr>
                <a:srgbClr val="666666"/>
              </a:buClr>
              <a:buSzPct val="100000"/>
              <a:buChar char="●"/>
            </a:pPr>
            <a:r>
              <a:rPr lang="en" sz="2461">
                <a:solidFill>
                  <a:srgbClr val="666666"/>
                </a:solidFill>
              </a:rPr>
              <a:t>Who came up with it? And when? Georg Ivanovich Gurdjieff</a:t>
            </a:r>
            <a:endParaRPr sz="2461">
              <a:solidFill>
                <a:srgbClr val="666666"/>
              </a:solidFill>
            </a:endParaRPr>
          </a:p>
          <a:p>
            <a:pPr indent="0" lvl="0" marL="457200" rtl="0" algn="l">
              <a:spcBef>
                <a:spcPts val="1200"/>
              </a:spcBef>
              <a:spcAft>
                <a:spcPts val="0"/>
              </a:spcAft>
              <a:buNone/>
            </a:pPr>
            <a:r>
              <a:t/>
            </a:r>
            <a:endParaRPr sz="941">
              <a:solidFill>
                <a:srgbClr val="666666"/>
              </a:solidFill>
            </a:endParaRPr>
          </a:p>
          <a:p>
            <a:pPr indent="-326288" lvl="0" marL="457200" rtl="0" algn="l">
              <a:spcBef>
                <a:spcPts val="1200"/>
              </a:spcBef>
              <a:spcAft>
                <a:spcPts val="0"/>
              </a:spcAft>
              <a:buClr>
                <a:srgbClr val="666666"/>
              </a:buClr>
              <a:buSzPct val="100000"/>
              <a:buChar char="●"/>
            </a:pPr>
            <a:r>
              <a:rPr lang="en" sz="2461">
                <a:solidFill>
                  <a:srgbClr val="666666"/>
                </a:solidFill>
              </a:rPr>
              <a:t>A definition of the Enneagram from the website Truity:</a:t>
            </a:r>
            <a:endParaRPr sz="2461">
              <a:solidFill>
                <a:srgbClr val="666666"/>
              </a:solidFill>
            </a:endParaRPr>
          </a:p>
          <a:p>
            <a:pPr indent="0" lvl="0" marL="457200" rtl="0" algn="l">
              <a:spcBef>
                <a:spcPts val="1200"/>
              </a:spcBef>
              <a:spcAft>
                <a:spcPts val="0"/>
              </a:spcAft>
              <a:buNone/>
            </a:pPr>
            <a:r>
              <a:rPr lang="en" sz="2461">
                <a:solidFill>
                  <a:srgbClr val="666666"/>
                </a:solidFill>
              </a:rPr>
              <a:t>“The Enneagram is a system of personality typing that describes patterns in how people interpret the world and manage their emotions. The Enneagram describes nine personality types and maps each of these types on a nine-pointed diagram which helps to illustrate how the types relate to one another.” </a:t>
            </a:r>
            <a:endParaRPr sz="2461">
              <a:solidFill>
                <a:srgbClr val="666666"/>
              </a:solidFill>
            </a:endParaRPr>
          </a:p>
          <a:p>
            <a:pPr indent="-326288" lvl="0" marL="457200" rtl="0" algn="l">
              <a:spcBef>
                <a:spcPts val="1200"/>
              </a:spcBef>
              <a:spcAft>
                <a:spcPts val="0"/>
              </a:spcAft>
              <a:buClr>
                <a:srgbClr val="666666"/>
              </a:buClr>
              <a:buSzPct val="100000"/>
              <a:buChar char="●"/>
            </a:pPr>
            <a:r>
              <a:rPr lang="en" sz="2461">
                <a:solidFill>
                  <a:srgbClr val="666666"/>
                </a:solidFill>
              </a:rPr>
              <a:t>Ennea is the Greek word for nine and Gramma is the Greek word for something that is written down or drawn. </a:t>
            </a:r>
            <a:endParaRPr sz="2461">
              <a:solidFill>
                <a:srgbClr val="666666"/>
              </a:solidFill>
            </a:endParaRPr>
          </a:p>
          <a:p>
            <a:pPr indent="0" lvl="0" marL="45720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7" name="Shape 77"/>
        <p:cNvGrpSpPr/>
        <p:nvPr/>
      </p:nvGrpSpPr>
      <p:grpSpPr>
        <a:xfrm>
          <a:off x="0" y="0"/>
          <a:ext cx="0" cy="0"/>
          <a:chOff x="0" y="0"/>
          <a:chExt cx="0" cy="0"/>
        </a:xfrm>
      </p:grpSpPr>
      <p:sp>
        <p:nvSpPr>
          <p:cNvPr id="78" name="Google Shape;78;p15"/>
          <p:cNvSpPr txBox="1"/>
          <p:nvPr>
            <p:ph type="title"/>
          </p:nvPr>
        </p:nvSpPr>
        <p:spPr>
          <a:xfrm>
            <a:off x="311700" y="445025"/>
            <a:ext cx="8520600" cy="707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How does the Enneagram personality test work?</a:t>
            </a:r>
            <a:endParaRPr/>
          </a:p>
        </p:txBody>
      </p:sp>
      <p:pic>
        <p:nvPicPr>
          <p:cNvPr id="79" name="Google Shape;79;p15"/>
          <p:cNvPicPr preferRelativeResize="0"/>
          <p:nvPr/>
        </p:nvPicPr>
        <p:blipFill>
          <a:blip r:embed="rId3">
            <a:alphaModFix/>
          </a:blip>
          <a:stretch>
            <a:fillRect/>
          </a:stretch>
        </p:blipFill>
        <p:spPr>
          <a:xfrm>
            <a:off x="1516863" y="1084575"/>
            <a:ext cx="6110274" cy="36661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6"/>
          <p:cNvSpPr txBox="1"/>
          <p:nvPr>
            <p:ph type="title"/>
          </p:nvPr>
        </p:nvSpPr>
        <p:spPr>
          <a:xfrm>
            <a:off x="311700" y="445025"/>
            <a:ext cx="8520600" cy="10446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What applications do the Enneagram and other similar personality tests have?</a:t>
            </a:r>
            <a:endParaRPr/>
          </a:p>
        </p:txBody>
      </p:sp>
      <p:sp>
        <p:nvSpPr>
          <p:cNvPr id="85" name="Google Shape;85;p16"/>
          <p:cNvSpPr txBox="1"/>
          <p:nvPr>
            <p:ph idx="1" type="body"/>
          </p:nvPr>
        </p:nvSpPr>
        <p:spPr>
          <a:xfrm>
            <a:off x="311700" y="1810950"/>
            <a:ext cx="8520600" cy="29616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a:t>Self help/life coaching</a:t>
            </a:r>
            <a:endParaRPr/>
          </a:p>
          <a:p>
            <a:pPr indent="0" lvl="0" marL="457200" rtl="0" algn="l">
              <a:spcBef>
                <a:spcPts val="1200"/>
              </a:spcBef>
              <a:spcAft>
                <a:spcPts val="0"/>
              </a:spcAft>
              <a:buNone/>
            </a:pPr>
            <a:r>
              <a:t/>
            </a:r>
            <a:endParaRPr/>
          </a:p>
          <a:p>
            <a:pPr indent="-342900" lvl="0" marL="457200" rtl="0" algn="l">
              <a:spcBef>
                <a:spcPts val="1200"/>
              </a:spcBef>
              <a:spcAft>
                <a:spcPts val="0"/>
              </a:spcAft>
              <a:buSzPts val="1800"/>
              <a:buChar char="●"/>
            </a:pPr>
            <a:r>
              <a:rPr lang="en"/>
              <a:t>Business </a:t>
            </a:r>
            <a:endParaRPr/>
          </a:p>
          <a:p>
            <a:pPr indent="0" lvl="0" marL="457200" rtl="0" algn="l">
              <a:spcBef>
                <a:spcPts val="1200"/>
              </a:spcBef>
              <a:spcAft>
                <a:spcPts val="0"/>
              </a:spcAft>
              <a:buNone/>
            </a:pPr>
            <a:r>
              <a:t/>
            </a:r>
            <a:endParaRPr/>
          </a:p>
          <a:p>
            <a:pPr indent="-342900" lvl="0" marL="457200" rtl="0" algn="l">
              <a:spcBef>
                <a:spcPts val="1200"/>
              </a:spcBef>
              <a:spcAft>
                <a:spcPts val="0"/>
              </a:spcAft>
              <a:buSzPts val="1800"/>
              <a:buChar char="●"/>
            </a:pPr>
            <a:r>
              <a:rPr lang="en"/>
              <a:t>Career and educational development and </a:t>
            </a:r>
            <a:r>
              <a:rPr lang="en"/>
              <a:t>progression</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17"/>
          <p:cNvSpPr txBox="1"/>
          <p:nvPr>
            <p:ph type="title"/>
          </p:nvPr>
        </p:nvSpPr>
        <p:spPr>
          <a:xfrm>
            <a:off x="311700" y="445025"/>
            <a:ext cx="8520600" cy="707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Things to consider before taking a test like the Enneagram:</a:t>
            </a:r>
            <a:endParaRPr/>
          </a:p>
        </p:txBody>
      </p:sp>
      <p:sp>
        <p:nvSpPr>
          <p:cNvPr id="91" name="Google Shape;91;p17"/>
          <p:cNvSpPr txBox="1"/>
          <p:nvPr>
            <p:ph idx="1" type="body"/>
          </p:nvPr>
        </p:nvSpPr>
        <p:spPr>
          <a:xfrm>
            <a:off x="311700" y="1671650"/>
            <a:ext cx="8520600" cy="36795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a:t>No way to know how honest people are</a:t>
            </a:r>
            <a:endParaRPr/>
          </a:p>
          <a:p>
            <a:pPr indent="-342900" lvl="0" marL="457200" rtl="0" algn="l">
              <a:spcBef>
                <a:spcPts val="0"/>
              </a:spcBef>
              <a:spcAft>
                <a:spcPts val="0"/>
              </a:spcAft>
              <a:buSzPts val="1800"/>
              <a:buChar char="●"/>
            </a:pPr>
            <a:r>
              <a:rPr lang="en"/>
              <a:t>What kind of </a:t>
            </a:r>
            <a:r>
              <a:rPr lang="en"/>
              <a:t>demographic</a:t>
            </a:r>
            <a:r>
              <a:rPr lang="en"/>
              <a:t> does it appeal to?</a:t>
            </a:r>
            <a:endParaRPr/>
          </a:p>
          <a:p>
            <a:pPr indent="-342900" lvl="0" marL="457200" rtl="0" algn="l">
              <a:spcBef>
                <a:spcPts val="0"/>
              </a:spcBef>
              <a:spcAft>
                <a:spcPts val="0"/>
              </a:spcAft>
              <a:buSzPts val="1800"/>
              <a:buChar char="●"/>
            </a:pPr>
            <a:r>
              <a:rPr lang="en"/>
              <a:t>Underlying assumption of categorising personality in to boxes/types.</a:t>
            </a:r>
            <a:endParaRPr/>
          </a:p>
          <a:p>
            <a:pPr indent="-342900" lvl="0" marL="457200" rtl="0" algn="l">
              <a:spcBef>
                <a:spcPts val="0"/>
              </a:spcBef>
              <a:spcAft>
                <a:spcPts val="0"/>
              </a:spcAft>
              <a:buSzPts val="1800"/>
              <a:buChar char="●"/>
            </a:pPr>
            <a:r>
              <a:rPr lang="en"/>
              <a:t>Pandering to the audience -  no possibility of getting a bad result! </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
              <a:t>https://www.truity.com/test/enneagram-personality-test</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18"/>
          <p:cNvSpPr txBox="1"/>
          <p:nvPr>
            <p:ph type="title"/>
          </p:nvPr>
        </p:nvSpPr>
        <p:spPr>
          <a:xfrm>
            <a:off x="311700" y="209275"/>
            <a:ext cx="8520600" cy="1130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Taking a glance at some of the questions in the Enneagram...</a:t>
            </a:r>
            <a:endParaRPr/>
          </a:p>
        </p:txBody>
      </p:sp>
      <p:sp>
        <p:nvSpPr>
          <p:cNvPr id="97" name="Google Shape;97;p18"/>
          <p:cNvSpPr txBox="1"/>
          <p:nvPr>
            <p:ph idx="1" type="body"/>
          </p:nvPr>
        </p:nvSpPr>
        <p:spPr>
          <a:xfrm>
            <a:off x="311700" y="1339375"/>
            <a:ext cx="8520600" cy="32298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
              <a:t>How accurately do these statements describe you? </a:t>
            </a:r>
            <a:endParaRPr/>
          </a:p>
          <a:p>
            <a:pPr indent="-342900" lvl="0" marL="457200" rtl="0" algn="l">
              <a:spcBef>
                <a:spcPts val="1200"/>
              </a:spcBef>
              <a:spcAft>
                <a:spcPts val="0"/>
              </a:spcAft>
              <a:buClr>
                <a:schemeClr val="accent2"/>
              </a:buClr>
              <a:buSzPts val="1800"/>
              <a:buChar char="●"/>
            </a:pPr>
            <a:r>
              <a:rPr lang="en">
                <a:solidFill>
                  <a:schemeClr val="accent2"/>
                </a:solidFill>
              </a:rPr>
              <a:t>It is important for me to avoid pain and </a:t>
            </a:r>
            <a:r>
              <a:rPr lang="en">
                <a:solidFill>
                  <a:schemeClr val="accent2"/>
                </a:solidFill>
              </a:rPr>
              <a:t>suffering</a:t>
            </a:r>
            <a:r>
              <a:rPr lang="en">
                <a:solidFill>
                  <a:schemeClr val="accent2"/>
                </a:solidFill>
              </a:rPr>
              <a:t> at all times</a:t>
            </a:r>
            <a:endParaRPr>
              <a:solidFill>
                <a:schemeClr val="accent2"/>
              </a:solidFill>
            </a:endParaRPr>
          </a:p>
          <a:p>
            <a:pPr indent="-342900" lvl="0" marL="457200" rtl="0" algn="l">
              <a:spcBef>
                <a:spcPts val="0"/>
              </a:spcBef>
              <a:spcAft>
                <a:spcPts val="0"/>
              </a:spcAft>
              <a:buClr>
                <a:schemeClr val="accent2"/>
              </a:buClr>
              <a:buSzPts val="1800"/>
              <a:buChar char="●"/>
            </a:pPr>
            <a:r>
              <a:rPr lang="en">
                <a:solidFill>
                  <a:schemeClr val="accent2"/>
                </a:solidFill>
              </a:rPr>
              <a:t>I strive for perfection</a:t>
            </a:r>
            <a:endParaRPr>
              <a:solidFill>
                <a:schemeClr val="accent2"/>
              </a:solidFill>
            </a:endParaRPr>
          </a:p>
          <a:p>
            <a:pPr indent="-342900" lvl="0" marL="457200" rtl="0" algn="l">
              <a:spcBef>
                <a:spcPts val="0"/>
              </a:spcBef>
              <a:spcAft>
                <a:spcPts val="0"/>
              </a:spcAft>
              <a:buClr>
                <a:schemeClr val="accent2"/>
              </a:buClr>
              <a:buSzPts val="1800"/>
              <a:buChar char="●"/>
            </a:pPr>
            <a:r>
              <a:rPr lang="en">
                <a:solidFill>
                  <a:schemeClr val="accent2"/>
                </a:solidFill>
              </a:rPr>
              <a:t>I work hard to be helpful to others</a:t>
            </a:r>
            <a:endParaRPr>
              <a:solidFill>
                <a:schemeClr val="accent2"/>
              </a:solidFill>
            </a:endParaRPr>
          </a:p>
          <a:p>
            <a:pPr indent="0" lvl="0" marL="457200" rtl="0" algn="l">
              <a:spcBef>
                <a:spcPts val="1200"/>
              </a:spcBef>
              <a:spcAft>
                <a:spcPts val="0"/>
              </a:spcAft>
              <a:buNone/>
            </a:pPr>
            <a:r>
              <a:t/>
            </a:r>
            <a:endParaRPr sz="100"/>
          </a:p>
          <a:p>
            <a:pPr indent="-342900" lvl="0" marL="457200" rtl="0" algn="l">
              <a:spcBef>
                <a:spcPts val="1200"/>
              </a:spcBef>
              <a:spcAft>
                <a:spcPts val="0"/>
              </a:spcAft>
              <a:buClr>
                <a:schemeClr val="accent3"/>
              </a:buClr>
              <a:buSzPts val="1800"/>
              <a:buChar char="●"/>
            </a:pPr>
            <a:r>
              <a:rPr lang="en">
                <a:solidFill>
                  <a:schemeClr val="accent3"/>
                </a:solidFill>
              </a:rPr>
              <a:t>I have a sense that other people will never truly understand me</a:t>
            </a:r>
            <a:endParaRPr>
              <a:solidFill>
                <a:schemeClr val="accent3"/>
              </a:solidFill>
            </a:endParaRPr>
          </a:p>
          <a:p>
            <a:pPr indent="-342900" lvl="0" marL="457200" rtl="0" algn="l">
              <a:spcBef>
                <a:spcPts val="0"/>
              </a:spcBef>
              <a:spcAft>
                <a:spcPts val="0"/>
              </a:spcAft>
              <a:buClr>
                <a:schemeClr val="accent3"/>
              </a:buClr>
              <a:buSzPts val="1800"/>
              <a:buChar char="●"/>
            </a:pPr>
            <a:r>
              <a:rPr lang="en">
                <a:solidFill>
                  <a:schemeClr val="accent3"/>
                </a:solidFill>
              </a:rPr>
              <a:t>It is important to me to be </a:t>
            </a:r>
            <a:r>
              <a:rPr lang="en">
                <a:solidFill>
                  <a:schemeClr val="accent3"/>
                </a:solidFill>
              </a:rPr>
              <a:t>successful</a:t>
            </a:r>
            <a:r>
              <a:rPr lang="en">
                <a:solidFill>
                  <a:schemeClr val="accent3"/>
                </a:solidFill>
              </a:rPr>
              <a:t> </a:t>
            </a:r>
            <a:endParaRPr>
              <a:solidFill>
                <a:schemeClr val="accent3"/>
              </a:solidFill>
            </a:endParaRPr>
          </a:p>
          <a:p>
            <a:pPr indent="-342900" lvl="0" marL="457200" rtl="0" algn="l">
              <a:spcBef>
                <a:spcPts val="0"/>
              </a:spcBef>
              <a:spcAft>
                <a:spcPts val="0"/>
              </a:spcAft>
              <a:buClr>
                <a:schemeClr val="accent3"/>
              </a:buClr>
              <a:buSzPts val="1800"/>
              <a:buChar char="●"/>
            </a:pPr>
            <a:r>
              <a:rPr lang="en">
                <a:solidFill>
                  <a:schemeClr val="accent3"/>
                </a:solidFill>
              </a:rPr>
              <a:t>I often feel overtaken by my emotions</a:t>
            </a:r>
            <a:endParaRPr>
              <a:solidFill>
                <a:schemeClr val="accent3"/>
              </a:solidFill>
            </a:endParaRPr>
          </a:p>
          <a:p>
            <a:pPr indent="0" lvl="0" marL="0" rtl="0" algn="l">
              <a:spcBef>
                <a:spcPts val="1200"/>
              </a:spcBef>
              <a:spcAft>
                <a:spcPts val="120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19"/>
          <p:cNvSpPr txBox="1"/>
          <p:nvPr>
            <p:ph type="title"/>
          </p:nvPr>
        </p:nvSpPr>
        <p:spPr>
          <a:xfrm>
            <a:off x="311700" y="445025"/>
            <a:ext cx="8520600" cy="707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What did other people think of the Enneagram?</a:t>
            </a:r>
            <a:endParaRPr/>
          </a:p>
        </p:txBody>
      </p:sp>
      <p:sp>
        <p:nvSpPr>
          <p:cNvPr id="103" name="Google Shape;103;p19"/>
          <p:cNvSpPr txBox="1"/>
          <p:nvPr>
            <p:ph idx="1" type="body"/>
          </p:nvPr>
        </p:nvSpPr>
        <p:spPr>
          <a:xfrm>
            <a:off x="311700" y="1266325"/>
            <a:ext cx="8520600" cy="33027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a:t>'I have always felt different from other people'</a:t>
            </a:r>
            <a:endParaRPr/>
          </a:p>
          <a:p>
            <a:pPr indent="0" lvl="0" marL="457200" rtl="0" algn="l">
              <a:spcBef>
                <a:spcPts val="1200"/>
              </a:spcBef>
              <a:spcAft>
                <a:spcPts val="0"/>
              </a:spcAft>
              <a:buNone/>
            </a:pPr>
            <a:r>
              <a:rPr lang="en"/>
              <a:t>And </a:t>
            </a:r>
            <a:endParaRPr/>
          </a:p>
          <a:p>
            <a:pPr indent="-342900" lvl="0" marL="457200" rtl="0" algn="l">
              <a:spcBef>
                <a:spcPts val="1200"/>
              </a:spcBef>
              <a:spcAft>
                <a:spcPts val="0"/>
              </a:spcAft>
              <a:buSzPts val="1800"/>
              <a:buChar char="●"/>
            </a:pPr>
            <a:r>
              <a:rPr lang="en"/>
              <a:t>'I am an unusual sort of person'</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
              <a:t> “Complete psychobabble and a waste of time!”</a:t>
            </a:r>
            <a:endParaRPr/>
          </a:p>
        </p:txBody>
      </p:sp>
      <p:pic>
        <p:nvPicPr>
          <p:cNvPr id="104" name="Google Shape;104;p19"/>
          <p:cNvPicPr preferRelativeResize="0"/>
          <p:nvPr/>
        </p:nvPicPr>
        <p:blipFill>
          <a:blip r:embed="rId3">
            <a:alphaModFix/>
          </a:blip>
          <a:stretch>
            <a:fillRect/>
          </a:stretch>
        </p:blipFill>
        <p:spPr>
          <a:xfrm>
            <a:off x="6472250" y="2928938"/>
            <a:ext cx="2457450" cy="18573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8" name="Shape 108"/>
        <p:cNvGrpSpPr/>
        <p:nvPr/>
      </p:nvGrpSpPr>
      <p:grpSpPr>
        <a:xfrm>
          <a:off x="0" y="0"/>
          <a:ext cx="0" cy="0"/>
          <a:chOff x="0" y="0"/>
          <a:chExt cx="0" cy="0"/>
        </a:xfrm>
      </p:grpSpPr>
      <p:sp>
        <p:nvSpPr>
          <p:cNvPr id="109" name="Google Shape;109;p20"/>
          <p:cNvSpPr txBox="1"/>
          <p:nvPr>
            <p:ph type="title"/>
          </p:nvPr>
        </p:nvSpPr>
        <p:spPr>
          <a:xfrm>
            <a:off x="311700" y="445025"/>
            <a:ext cx="8520600" cy="707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Some </a:t>
            </a:r>
            <a:r>
              <a:rPr lang="en"/>
              <a:t>scholarship</a:t>
            </a:r>
            <a:r>
              <a:rPr lang="en"/>
              <a:t> on personality testing in general</a:t>
            </a:r>
            <a:endParaRPr/>
          </a:p>
        </p:txBody>
      </p:sp>
      <p:sp>
        <p:nvSpPr>
          <p:cNvPr id="110" name="Google Shape;110;p20"/>
          <p:cNvSpPr txBox="1"/>
          <p:nvPr>
            <p:ph idx="1" type="body"/>
          </p:nvPr>
        </p:nvSpPr>
        <p:spPr>
          <a:xfrm>
            <a:off x="0" y="2755800"/>
            <a:ext cx="8520600" cy="18627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i="1" lang="en"/>
              <a:t>“</a:t>
            </a:r>
            <a:r>
              <a:rPr i="1" lang="en"/>
              <a:t>PERSONALITY TESTS AT THE CROSSROADS: A RESPONSE TO MORGESON, CAMPION, DIPBOYE, HOLLENBECK, MURPHY, AND SCHMITT (2007)”</a:t>
            </a:r>
            <a:endParaRPr i="1"/>
          </a:p>
          <a:p>
            <a:pPr indent="0" lvl="0" marL="0" rtl="0" algn="l">
              <a:spcBef>
                <a:spcPts val="1200"/>
              </a:spcBef>
              <a:spcAft>
                <a:spcPts val="1200"/>
              </a:spcAft>
              <a:buNone/>
            </a:pPr>
            <a:r>
              <a:rPr i="1" lang="en"/>
              <a:t>“RECONSIDERING THE USE OF PERSONALITY TESTS IN PERSONNEL SELECTION CONTEXTS (2007)”</a:t>
            </a:r>
            <a:endParaRPr i="1"/>
          </a:p>
        </p:txBody>
      </p:sp>
      <p:sp>
        <p:nvSpPr>
          <p:cNvPr id="111" name="Google Shape;111;p20"/>
          <p:cNvSpPr txBox="1"/>
          <p:nvPr/>
        </p:nvSpPr>
        <p:spPr>
          <a:xfrm>
            <a:off x="578650" y="1360875"/>
            <a:ext cx="7468800" cy="738900"/>
          </a:xfrm>
          <a:prstGeom prst="rect">
            <a:avLst/>
          </a:prstGeom>
          <a:noFill/>
          <a:ln>
            <a:noFill/>
          </a:ln>
        </p:spPr>
        <p:txBody>
          <a:bodyPr anchorCtr="0" anchor="t" bIns="91425" lIns="91425" spcFirstLastPara="1" rIns="91425" wrap="square" tIns="91425">
            <a:spAutoFit/>
          </a:bodyPr>
          <a:lstStyle/>
          <a:p>
            <a:pPr indent="-342900" lvl="0" marL="457200" rtl="0" algn="l">
              <a:spcBef>
                <a:spcPts val="0"/>
              </a:spcBef>
              <a:spcAft>
                <a:spcPts val="0"/>
              </a:spcAft>
              <a:buClr>
                <a:schemeClr val="dk2"/>
              </a:buClr>
              <a:buSzPts val="1800"/>
              <a:buFont typeface="Open Sans"/>
              <a:buChar char="●"/>
            </a:pPr>
            <a:r>
              <a:rPr lang="en" sz="1800">
                <a:solidFill>
                  <a:schemeClr val="dk2"/>
                </a:solidFill>
                <a:latin typeface="Open Sans"/>
                <a:ea typeface="Open Sans"/>
                <a:cs typeface="Open Sans"/>
                <a:sym typeface="Open Sans"/>
              </a:rPr>
              <a:t>The main problems discussed in these articles are </a:t>
            </a:r>
            <a:r>
              <a:rPr lang="en" sz="1800">
                <a:solidFill>
                  <a:schemeClr val="dk2"/>
                </a:solidFill>
                <a:latin typeface="Open Sans"/>
                <a:ea typeface="Open Sans"/>
                <a:cs typeface="Open Sans"/>
                <a:sym typeface="Open Sans"/>
              </a:rPr>
              <a:t>consistency</a:t>
            </a:r>
            <a:r>
              <a:rPr lang="en" sz="1800">
                <a:solidFill>
                  <a:schemeClr val="dk2"/>
                </a:solidFill>
                <a:latin typeface="Open Sans"/>
                <a:ea typeface="Open Sans"/>
                <a:cs typeface="Open Sans"/>
                <a:sym typeface="Open Sans"/>
              </a:rPr>
              <a:t> and people being able to fake their answers.</a:t>
            </a:r>
            <a:endParaRPr sz="1800">
              <a:solidFill>
                <a:schemeClr val="dk2"/>
              </a:solidFill>
              <a:latin typeface="Open Sans"/>
              <a:ea typeface="Open Sans"/>
              <a:cs typeface="Open Sans"/>
              <a:sym typeface="Open Sans"/>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21"/>
          <p:cNvSpPr txBox="1"/>
          <p:nvPr>
            <p:ph type="title"/>
          </p:nvPr>
        </p:nvSpPr>
        <p:spPr>
          <a:xfrm>
            <a:off x="311700" y="445025"/>
            <a:ext cx="8520600" cy="7074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Bibliography:</a:t>
            </a:r>
            <a:endParaRPr/>
          </a:p>
        </p:txBody>
      </p:sp>
      <p:sp>
        <p:nvSpPr>
          <p:cNvPr id="117" name="Google Shape;117;p21"/>
          <p:cNvSpPr txBox="1"/>
          <p:nvPr>
            <p:ph idx="1" type="body"/>
          </p:nvPr>
        </p:nvSpPr>
        <p:spPr>
          <a:xfrm>
            <a:off x="311700" y="1266325"/>
            <a:ext cx="8520600" cy="33027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rPr lang="en" sz="2260"/>
              <a:t>‘How Does the Enneagram Test Help You Build Business Relationships? – Kortivity’ &lt;https://www.kortivity.com/blog/how-does-the-enneagram-test-help-you-build-business-relationships/&gt; [accessed 1 June 2021]</a:t>
            </a:r>
            <a:endParaRPr sz="2260"/>
          </a:p>
          <a:p>
            <a:pPr indent="0" lvl="0" marL="0" rtl="0" algn="l">
              <a:spcBef>
                <a:spcPts val="1200"/>
              </a:spcBef>
              <a:spcAft>
                <a:spcPts val="0"/>
              </a:spcAft>
              <a:buNone/>
            </a:pPr>
            <a:r>
              <a:rPr lang="en" sz="2260"/>
              <a:t>Morgeson, Frederick P., Michael A. Campion, Robert L. Dipboye, John R. Hollenbeck, Kevin Murphy, and Neal Schmitt, ‘Reconsidering the Use of Personality Tests in Personnel Selection Contexts’, Personnel Psychology, 60.3 (2007), 683–729 &lt;https://doi.org/10.1111/j.1744-6570.2007.00089.x&gt;</a:t>
            </a:r>
            <a:endParaRPr sz="2260"/>
          </a:p>
          <a:p>
            <a:pPr indent="0" lvl="0" marL="0" rtl="0" algn="l">
              <a:spcBef>
                <a:spcPts val="1200"/>
              </a:spcBef>
              <a:spcAft>
                <a:spcPts val="0"/>
              </a:spcAft>
              <a:buNone/>
            </a:pPr>
            <a:r>
              <a:rPr lang="en" sz="2260"/>
              <a:t>———, ‘Reconsidering the Use of Personality Tests in Personnel Selection Contexts’, Personnel Psychology, 60.3 (2007), 683–729 &lt;https://doi.org/10.1111/j.1744-6570.2007.00089.x&gt;</a:t>
            </a:r>
            <a:endParaRPr sz="2260"/>
          </a:p>
          <a:p>
            <a:pPr indent="0" lvl="0" marL="0" rtl="0" algn="l">
              <a:spcBef>
                <a:spcPts val="1200"/>
              </a:spcBef>
              <a:spcAft>
                <a:spcPts val="0"/>
              </a:spcAft>
              <a:buNone/>
            </a:pPr>
            <a:r>
              <a:rPr lang="en" sz="2260"/>
              <a:t>TED-Ed, Do Personality Tests Work? - Merve Emre, 2020 &lt;https://www.youtube.com/watch?v=lN7Fmt1i5TI&amp;ab_channel=TED-Ed&gt; [accessed 1 June 2021]</a:t>
            </a:r>
            <a:endParaRPr sz="2260"/>
          </a:p>
          <a:p>
            <a:pPr indent="0" lvl="0" marL="0" rtl="0" algn="l">
              <a:spcBef>
                <a:spcPts val="1200"/>
              </a:spcBef>
              <a:spcAft>
                <a:spcPts val="0"/>
              </a:spcAft>
              <a:buNone/>
            </a:pPr>
            <a:r>
              <a:rPr lang="en" sz="2260"/>
              <a:t>Tett, Robert P., and Neil D. Christiansen, ‘Personality Tests at the Crossroads: A Response to Morgeson, Campion, Dipboye, Hollenbeck, Murphy, and Schmitt (2007)’, Personnel Psychology, 60.4 (2007), 967–93 &lt;https://doi.org/10.1111/j.1744-6570.2007.00098.x&gt;</a:t>
            </a:r>
            <a:endParaRPr sz="2260"/>
          </a:p>
          <a:p>
            <a:pPr indent="0" lvl="0" marL="0" rtl="0" algn="l">
              <a:spcBef>
                <a:spcPts val="1200"/>
              </a:spcBef>
              <a:spcAft>
                <a:spcPts val="0"/>
              </a:spcAft>
              <a:buNone/>
            </a:pPr>
            <a:r>
              <a:rPr lang="en" sz="2260"/>
              <a:t>‘The Enneagram Personality Test’, Truity, 2021 &lt;https://www.truity.com/test/enneagram-personality-test&gt; [accessed 1 June 2021]</a:t>
            </a:r>
            <a:endParaRPr sz="2260"/>
          </a:p>
          <a:p>
            <a:pPr indent="0" lvl="0" marL="0" rtl="0" algn="l">
              <a:spcBef>
                <a:spcPts val="1200"/>
              </a:spcBef>
              <a:spcAft>
                <a:spcPts val="0"/>
              </a:spcAft>
              <a:buNone/>
            </a:pPr>
            <a:r>
              <a:rPr lang="en" sz="2260"/>
              <a:t>‘Thinking Woman PNG Image with Transparent Background’, Pngimg.Com &lt;https://pngimg.com/image/11634&gt; [accessed 1 June 2021]</a:t>
            </a:r>
            <a:endParaRPr sz="2260"/>
          </a:p>
          <a:p>
            <a:pPr indent="0" lvl="0" marL="0" rtl="0" algn="l">
              <a:spcBef>
                <a:spcPts val="1200"/>
              </a:spcBef>
              <a:spcAft>
                <a:spcPts val="0"/>
              </a:spcAft>
              <a:buNone/>
            </a:pPr>
            <a:r>
              <a:rPr lang="en" sz="2260"/>
              <a:t>‘What Is the Enneagram of Personality?’, Truity, 2019 &lt;https://www.truity.com/enneagram/what-is-enneagram&gt; [accessed 29 May 2021]</a:t>
            </a:r>
            <a:endParaRPr sz="2260"/>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Tropic">
  <a:themeElements>
    <a:clrScheme name="Tropic">
      <a:dk1>
        <a:srgbClr val="A1E8D9"/>
      </a:dk1>
      <a:lt1>
        <a:srgbClr val="FFFFFF"/>
      </a:lt1>
      <a:dk2>
        <a:srgbClr val="695D46"/>
      </a:dk2>
      <a:lt2>
        <a:srgbClr val="B3A77D"/>
      </a:lt2>
      <a:accent1>
        <a:srgbClr val="EF6C00"/>
      </a:accent1>
      <a:accent2>
        <a:srgbClr val="CE93D8"/>
      </a:accent2>
      <a:accent3>
        <a:srgbClr val="4DB6AC"/>
      </a:accent3>
      <a:accent4>
        <a:srgbClr val="FF9800"/>
      </a:accent4>
      <a:accent5>
        <a:srgbClr val="009668"/>
      </a:accent5>
      <a:accent6>
        <a:srgbClr val="EEFF41"/>
      </a:accent6>
      <a:hlink>
        <a:srgbClr val="009668"/>
      </a:hlink>
      <a:folHlink>
        <a:srgbClr val="00966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