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notesMasterIdLst>
    <p:notesMasterId r:id="rId17"/>
  </p:notesMasterIdLst>
  <p:handoutMasterIdLst>
    <p:handoutMasterId r:id="rId18"/>
  </p:handoutMasterIdLst>
  <p:sldIdLst>
    <p:sldId id="277" r:id="rId5"/>
    <p:sldId id="455" r:id="rId6"/>
    <p:sldId id="456" r:id="rId7"/>
    <p:sldId id="442" r:id="rId8"/>
    <p:sldId id="458" r:id="rId9"/>
    <p:sldId id="457" r:id="rId10"/>
    <p:sldId id="460" r:id="rId11"/>
    <p:sldId id="452" r:id="rId12"/>
    <p:sldId id="459" r:id="rId13"/>
    <p:sldId id="454" r:id="rId14"/>
    <p:sldId id="450" r:id="rId15"/>
    <p:sldId id="461" r:id="rId16"/>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FCF605-583A-4DDE-ACC9-9706ACF1CDD1}" v="38" dt="2025-12-08T19:06:24.7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00" autoAdjust="0"/>
    <p:restoredTop sz="94576" autoAdjust="0"/>
  </p:normalViewPr>
  <p:slideViewPr>
    <p:cSldViewPr>
      <p:cViewPr>
        <p:scale>
          <a:sx n="89" d="100"/>
          <a:sy n="89" d="100"/>
        </p:scale>
        <p:origin x="548"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ila Zakari (2322381)" userId="c6e11604-0729-4cfd-9b23-e3d313f0fca0" providerId="ADAL" clId="{418F4AED-12BE-4933-A8FC-36FED61E1E59}"/>
    <pc:docChg chg="undo custSel addSld modSld">
      <pc:chgData name="Jamila Zakari (2322381)" userId="c6e11604-0729-4cfd-9b23-e3d313f0fca0" providerId="ADAL" clId="{418F4AED-12BE-4933-A8FC-36FED61E1E59}" dt="2025-12-08T19:27:54.193" v="907" actId="20577"/>
      <pc:docMkLst>
        <pc:docMk/>
      </pc:docMkLst>
      <pc:sldChg chg="modSp mod">
        <pc:chgData name="Jamila Zakari (2322381)" userId="c6e11604-0729-4cfd-9b23-e3d313f0fca0" providerId="ADAL" clId="{418F4AED-12BE-4933-A8FC-36FED61E1E59}" dt="2025-12-08T12:45:18.510" v="65" actId="20577"/>
        <pc:sldMkLst>
          <pc:docMk/>
          <pc:sldMk cId="0" sldId="277"/>
        </pc:sldMkLst>
        <pc:spChg chg="mod">
          <ac:chgData name="Jamila Zakari (2322381)" userId="c6e11604-0729-4cfd-9b23-e3d313f0fca0" providerId="ADAL" clId="{418F4AED-12BE-4933-A8FC-36FED61E1E59}" dt="2025-12-08T12:45:18.510" v="65" actId="20577"/>
          <ac:spMkLst>
            <pc:docMk/>
            <pc:sldMk cId="0" sldId="277"/>
            <ac:spMk id="6147" creationId="{00000000-0000-0000-0000-000000000000}"/>
          </ac:spMkLst>
        </pc:spChg>
      </pc:sldChg>
      <pc:sldChg chg="modSp mod">
        <pc:chgData name="Jamila Zakari (2322381)" userId="c6e11604-0729-4cfd-9b23-e3d313f0fca0" providerId="ADAL" clId="{418F4AED-12BE-4933-A8FC-36FED61E1E59}" dt="2025-12-08T19:06:36.168" v="699" actId="20577"/>
        <pc:sldMkLst>
          <pc:docMk/>
          <pc:sldMk cId="711734170" sldId="442"/>
        </pc:sldMkLst>
        <pc:spChg chg="mod">
          <ac:chgData name="Jamila Zakari (2322381)" userId="c6e11604-0729-4cfd-9b23-e3d313f0fca0" providerId="ADAL" clId="{418F4AED-12BE-4933-A8FC-36FED61E1E59}" dt="2025-12-08T19:06:36.168" v="699" actId="20577"/>
          <ac:spMkLst>
            <pc:docMk/>
            <pc:sldMk cId="711734170" sldId="442"/>
            <ac:spMk id="2" creationId="{41C35443-F263-7B57-2247-B900E4E8B74E}"/>
          </ac:spMkLst>
        </pc:spChg>
        <pc:spChg chg="mod">
          <ac:chgData name="Jamila Zakari (2322381)" userId="c6e11604-0729-4cfd-9b23-e3d313f0fca0" providerId="ADAL" clId="{418F4AED-12BE-4933-A8FC-36FED61E1E59}" dt="2025-12-08T14:26:08.126" v="599" actId="255"/>
          <ac:spMkLst>
            <pc:docMk/>
            <pc:sldMk cId="711734170" sldId="442"/>
            <ac:spMk id="3" creationId="{00000000-0000-0000-0000-000000000000}"/>
          </ac:spMkLst>
        </pc:spChg>
      </pc:sldChg>
      <pc:sldChg chg="modSp mod">
        <pc:chgData name="Jamila Zakari (2322381)" userId="c6e11604-0729-4cfd-9b23-e3d313f0fca0" providerId="ADAL" clId="{418F4AED-12BE-4933-A8FC-36FED61E1E59}" dt="2025-12-08T14:08:55.067" v="466"/>
        <pc:sldMkLst>
          <pc:docMk/>
          <pc:sldMk cId="3521001056" sldId="450"/>
        </pc:sldMkLst>
        <pc:spChg chg="mod">
          <ac:chgData name="Jamila Zakari (2322381)" userId="c6e11604-0729-4cfd-9b23-e3d313f0fca0" providerId="ADAL" clId="{418F4AED-12BE-4933-A8FC-36FED61E1E59}" dt="2025-12-08T13:51:48.448" v="374" actId="14100"/>
          <ac:spMkLst>
            <pc:docMk/>
            <pc:sldMk cId="3521001056" sldId="450"/>
            <ac:spMk id="2" creationId="{00000000-0000-0000-0000-000000000000}"/>
          </ac:spMkLst>
        </pc:spChg>
        <pc:spChg chg="mod">
          <ac:chgData name="Jamila Zakari (2322381)" userId="c6e11604-0729-4cfd-9b23-e3d313f0fca0" providerId="ADAL" clId="{418F4AED-12BE-4933-A8FC-36FED61E1E59}" dt="2025-12-08T14:08:55.067" v="466"/>
          <ac:spMkLst>
            <pc:docMk/>
            <pc:sldMk cId="3521001056" sldId="450"/>
            <ac:spMk id="6" creationId="{A4085575-4426-A9AB-0F8A-7A51209EE3B6}"/>
          </ac:spMkLst>
        </pc:spChg>
      </pc:sldChg>
      <pc:sldChg chg="modSp mod">
        <pc:chgData name="Jamila Zakari (2322381)" userId="c6e11604-0729-4cfd-9b23-e3d313f0fca0" providerId="ADAL" clId="{418F4AED-12BE-4933-A8FC-36FED61E1E59}" dt="2025-12-08T14:00:02.893" v="448" actId="255"/>
        <pc:sldMkLst>
          <pc:docMk/>
          <pc:sldMk cId="1688727333" sldId="452"/>
        </pc:sldMkLst>
        <pc:spChg chg="mod">
          <ac:chgData name="Jamila Zakari (2322381)" userId="c6e11604-0729-4cfd-9b23-e3d313f0fca0" providerId="ADAL" clId="{418F4AED-12BE-4933-A8FC-36FED61E1E59}" dt="2025-12-08T13:59:28.975" v="446" actId="20577"/>
          <ac:spMkLst>
            <pc:docMk/>
            <pc:sldMk cId="1688727333" sldId="452"/>
            <ac:spMk id="2" creationId="{B6307EA7-00DA-7750-8609-7051118EDC20}"/>
          </ac:spMkLst>
        </pc:spChg>
        <pc:spChg chg="mod">
          <ac:chgData name="Jamila Zakari (2322381)" userId="c6e11604-0729-4cfd-9b23-e3d313f0fca0" providerId="ADAL" clId="{418F4AED-12BE-4933-A8FC-36FED61E1E59}" dt="2025-12-08T14:00:02.893" v="448" actId="255"/>
          <ac:spMkLst>
            <pc:docMk/>
            <pc:sldMk cId="1688727333" sldId="452"/>
            <ac:spMk id="3" creationId="{00000000-0000-0000-0000-000000000000}"/>
          </ac:spMkLst>
        </pc:spChg>
      </pc:sldChg>
      <pc:sldChg chg="modSp mod">
        <pc:chgData name="Jamila Zakari (2322381)" userId="c6e11604-0729-4cfd-9b23-e3d313f0fca0" providerId="ADAL" clId="{418F4AED-12BE-4933-A8FC-36FED61E1E59}" dt="2025-12-08T14:15:34.444" v="509" actId="255"/>
        <pc:sldMkLst>
          <pc:docMk/>
          <pc:sldMk cId="1278544363" sldId="454"/>
        </pc:sldMkLst>
        <pc:spChg chg="mod">
          <ac:chgData name="Jamila Zakari (2322381)" userId="c6e11604-0729-4cfd-9b23-e3d313f0fca0" providerId="ADAL" clId="{418F4AED-12BE-4933-A8FC-36FED61E1E59}" dt="2025-12-08T14:15:34.444" v="509" actId="255"/>
          <ac:spMkLst>
            <pc:docMk/>
            <pc:sldMk cId="1278544363" sldId="454"/>
            <ac:spMk id="2" creationId="{6D68604B-AC6B-0846-C825-2BEC86565B25}"/>
          </ac:spMkLst>
        </pc:spChg>
        <pc:spChg chg="mod">
          <ac:chgData name="Jamila Zakari (2322381)" userId="c6e11604-0729-4cfd-9b23-e3d313f0fca0" providerId="ADAL" clId="{418F4AED-12BE-4933-A8FC-36FED61E1E59}" dt="2025-12-08T14:15:04.082" v="507" actId="20577"/>
          <ac:spMkLst>
            <pc:docMk/>
            <pc:sldMk cId="1278544363" sldId="454"/>
            <ac:spMk id="6" creationId="{C68C4224-F958-CB66-7629-688D5AD53A53}"/>
          </ac:spMkLst>
        </pc:spChg>
      </pc:sldChg>
      <pc:sldChg chg="modSp mod">
        <pc:chgData name="Jamila Zakari (2322381)" userId="c6e11604-0729-4cfd-9b23-e3d313f0fca0" providerId="ADAL" clId="{418F4AED-12BE-4933-A8FC-36FED61E1E59}" dt="2025-12-08T18:44:15.239" v="680" actId="20577"/>
        <pc:sldMkLst>
          <pc:docMk/>
          <pc:sldMk cId="1044028000" sldId="455"/>
        </pc:sldMkLst>
        <pc:spChg chg="mod">
          <ac:chgData name="Jamila Zakari (2322381)" userId="c6e11604-0729-4cfd-9b23-e3d313f0fca0" providerId="ADAL" clId="{418F4AED-12BE-4933-A8FC-36FED61E1E59}" dt="2025-12-08T14:22:34.599" v="568" actId="14100"/>
          <ac:spMkLst>
            <pc:docMk/>
            <pc:sldMk cId="1044028000" sldId="455"/>
            <ac:spMk id="2" creationId="{C79C3CB7-D278-A2A4-CAD1-A290CF81F7AE}"/>
          </ac:spMkLst>
        </pc:spChg>
        <pc:spChg chg="mod">
          <ac:chgData name="Jamila Zakari (2322381)" userId="c6e11604-0729-4cfd-9b23-e3d313f0fca0" providerId="ADAL" clId="{418F4AED-12BE-4933-A8FC-36FED61E1E59}" dt="2025-12-08T18:44:15.239" v="680" actId="20577"/>
          <ac:spMkLst>
            <pc:docMk/>
            <pc:sldMk cId="1044028000" sldId="455"/>
            <ac:spMk id="3" creationId="{0F63D4A8-101E-12D0-65B2-FF0482C77A7B}"/>
          </ac:spMkLst>
        </pc:spChg>
      </pc:sldChg>
      <pc:sldChg chg="modSp mod">
        <pc:chgData name="Jamila Zakari (2322381)" userId="c6e11604-0729-4cfd-9b23-e3d313f0fca0" providerId="ADAL" clId="{418F4AED-12BE-4933-A8FC-36FED61E1E59}" dt="2025-12-08T18:37:29.874" v="651" actId="14100"/>
        <pc:sldMkLst>
          <pc:docMk/>
          <pc:sldMk cId="1196154705" sldId="456"/>
        </pc:sldMkLst>
        <pc:spChg chg="mod">
          <ac:chgData name="Jamila Zakari (2322381)" userId="c6e11604-0729-4cfd-9b23-e3d313f0fca0" providerId="ADAL" clId="{418F4AED-12BE-4933-A8FC-36FED61E1E59}" dt="2025-12-08T14:25:51.643" v="597" actId="255"/>
          <ac:spMkLst>
            <pc:docMk/>
            <pc:sldMk cId="1196154705" sldId="456"/>
            <ac:spMk id="2" creationId="{A821B7D8-FAFA-459E-E97E-26762F0675AB}"/>
          </ac:spMkLst>
        </pc:spChg>
        <pc:spChg chg="mod">
          <ac:chgData name="Jamila Zakari (2322381)" userId="c6e11604-0729-4cfd-9b23-e3d313f0fca0" providerId="ADAL" clId="{418F4AED-12BE-4933-A8FC-36FED61E1E59}" dt="2025-12-08T18:37:29.874" v="651" actId="14100"/>
          <ac:spMkLst>
            <pc:docMk/>
            <pc:sldMk cId="1196154705" sldId="456"/>
            <ac:spMk id="3" creationId="{53880F13-35A9-9D38-4535-EF0C49E1491E}"/>
          </ac:spMkLst>
        </pc:spChg>
      </pc:sldChg>
      <pc:sldChg chg="modSp mod">
        <pc:chgData name="Jamila Zakari (2322381)" userId="c6e11604-0729-4cfd-9b23-e3d313f0fca0" providerId="ADAL" clId="{418F4AED-12BE-4933-A8FC-36FED61E1E59}" dt="2025-12-08T14:41:39.308" v="602" actId="255"/>
        <pc:sldMkLst>
          <pc:docMk/>
          <pc:sldMk cId="425489401" sldId="457"/>
        </pc:sldMkLst>
        <pc:spChg chg="mod">
          <ac:chgData name="Jamila Zakari (2322381)" userId="c6e11604-0729-4cfd-9b23-e3d313f0fca0" providerId="ADAL" clId="{418F4AED-12BE-4933-A8FC-36FED61E1E59}" dt="2025-12-08T14:41:39.308" v="602" actId="255"/>
          <ac:spMkLst>
            <pc:docMk/>
            <pc:sldMk cId="425489401" sldId="457"/>
            <ac:spMk id="2" creationId="{9569B926-B65F-3EB5-92BB-DC40BD793F0D}"/>
          </ac:spMkLst>
        </pc:spChg>
        <pc:spChg chg="mod">
          <ac:chgData name="Jamila Zakari (2322381)" userId="c6e11604-0729-4cfd-9b23-e3d313f0fca0" providerId="ADAL" clId="{418F4AED-12BE-4933-A8FC-36FED61E1E59}" dt="2025-12-08T13:37:40.726" v="222" actId="20577"/>
          <ac:spMkLst>
            <pc:docMk/>
            <pc:sldMk cId="425489401" sldId="457"/>
            <ac:spMk id="3" creationId="{D8D4FB70-B25A-602C-D334-08F645D206D5}"/>
          </ac:spMkLst>
        </pc:spChg>
      </pc:sldChg>
      <pc:sldChg chg="modSp mod">
        <pc:chgData name="Jamila Zakari (2322381)" userId="c6e11604-0729-4cfd-9b23-e3d313f0fca0" providerId="ADAL" clId="{418F4AED-12BE-4933-A8FC-36FED61E1E59}" dt="2025-12-08T19:27:54.193" v="907" actId="20577"/>
        <pc:sldMkLst>
          <pc:docMk/>
          <pc:sldMk cId="2070946817" sldId="458"/>
        </pc:sldMkLst>
        <pc:spChg chg="mod">
          <ac:chgData name="Jamila Zakari (2322381)" userId="c6e11604-0729-4cfd-9b23-e3d313f0fca0" providerId="ADAL" clId="{418F4AED-12BE-4933-A8FC-36FED61E1E59}" dt="2025-12-08T14:41:19.163" v="600" actId="255"/>
          <ac:spMkLst>
            <pc:docMk/>
            <pc:sldMk cId="2070946817" sldId="458"/>
            <ac:spMk id="2" creationId="{33B924A3-1440-EE2D-BFA7-E4E87ED0695F}"/>
          </ac:spMkLst>
        </pc:spChg>
        <pc:spChg chg="mod">
          <ac:chgData name="Jamila Zakari (2322381)" userId="c6e11604-0729-4cfd-9b23-e3d313f0fca0" providerId="ADAL" clId="{418F4AED-12BE-4933-A8FC-36FED61E1E59}" dt="2025-12-08T19:27:54.193" v="907" actId="20577"/>
          <ac:spMkLst>
            <pc:docMk/>
            <pc:sldMk cId="2070946817" sldId="458"/>
            <ac:spMk id="3" creationId="{6434F549-6873-A292-8A34-6B47A514022A}"/>
          </ac:spMkLst>
        </pc:spChg>
      </pc:sldChg>
      <pc:sldChg chg="modSp mod">
        <pc:chgData name="Jamila Zakari (2322381)" userId="c6e11604-0729-4cfd-9b23-e3d313f0fca0" providerId="ADAL" clId="{418F4AED-12BE-4933-A8FC-36FED61E1E59}" dt="2025-12-08T14:16:06.039" v="512" actId="20577"/>
        <pc:sldMkLst>
          <pc:docMk/>
          <pc:sldMk cId="872766868" sldId="459"/>
        </pc:sldMkLst>
        <pc:spChg chg="mod">
          <ac:chgData name="Jamila Zakari (2322381)" userId="c6e11604-0729-4cfd-9b23-e3d313f0fca0" providerId="ADAL" clId="{418F4AED-12BE-4933-A8FC-36FED61E1E59}" dt="2025-12-08T14:16:01.561" v="511" actId="255"/>
          <ac:spMkLst>
            <pc:docMk/>
            <pc:sldMk cId="872766868" sldId="459"/>
            <ac:spMk id="2" creationId="{77E0FCB6-E8B5-E668-6859-562592213C24}"/>
          </ac:spMkLst>
        </pc:spChg>
        <pc:spChg chg="mod">
          <ac:chgData name="Jamila Zakari (2322381)" userId="c6e11604-0729-4cfd-9b23-e3d313f0fca0" providerId="ADAL" clId="{418F4AED-12BE-4933-A8FC-36FED61E1E59}" dt="2025-12-08T14:16:06.039" v="512" actId="20577"/>
          <ac:spMkLst>
            <pc:docMk/>
            <pc:sldMk cId="872766868" sldId="459"/>
            <ac:spMk id="3" creationId="{7EB34A5C-AEA4-8C87-D5EF-1CD835079D1D}"/>
          </ac:spMkLst>
        </pc:spChg>
      </pc:sldChg>
      <pc:sldChg chg="modSp mod">
        <pc:chgData name="Jamila Zakari (2322381)" userId="c6e11604-0729-4cfd-9b23-e3d313f0fca0" providerId="ADAL" clId="{418F4AED-12BE-4933-A8FC-36FED61E1E59}" dt="2025-12-08T14:41:54.113" v="604" actId="255"/>
        <pc:sldMkLst>
          <pc:docMk/>
          <pc:sldMk cId="3418309274" sldId="460"/>
        </pc:sldMkLst>
        <pc:spChg chg="mod">
          <ac:chgData name="Jamila Zakari (2322381)" userId="c6e11604-0729-4cfd-9b23-e3d313f0fca0" providerId="ADAL" clId="{418F4AED-12BE-4933-A8FC-36FED61E1E59}" dt="2025-12-08T14:41:54.113" v="604" actId="255"/>
          <ac:spMkLst>
            <pc:docMk/>
            <pc:sldMk cId="3418309274" sldId="460"/>
            <ac:spMk id="2" creationId="{9DFE0124-C10B-2C22-8E26-7781C9788DBB}"/>
          </ac:spMkLst>
        </pc:spChg>
        <pc:spChg chg="mod">
          <ac:chgData name="Jamila Zakari (2322381)" userId="c6e11604-0729-4cfd-9b23-e3d313f0fca0" providerId="ADAL" clId="{418F4AED-12BE-4933-A8FC-36FED61E1E59}" dt="2025-12-08T13:54:19.167" v="417" actId="20577"/>
          <ac:spMkLst>
            <pc:docMk/>
            <pc:sldMk cId="3418309274" sldId="460"/>
            <ac:spMk id="3" creationId="{CB8DB334-A7AC-B263-B902-D885AE203F43}"/>
          </ac:spMkLst>
        </pc:spChg>
      </pc:sldChg>
      <pc:sldChg chg="new">
        <pc:chgData name="Jamila Zakari (2322381)" userId="c6e11604-0729-4cfd-9b23-e3d313f0fca0" providerId="ADAL" clId="{418F4AED-12BE-4933-A8FC-36FED61E1E59}" dt="2025-12-08T13:47:51.040" v="255" actId="680"/>
        <pc:sldMkLst>
          <pc:docMk/>
          <pc:sldMk cId="2227166161" sldId="461"/>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08/12/2025</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08/12/2025</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08/12/2025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08/12/2025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08/12/2025</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08/12/2025</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08/12/2025</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08/12/2025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08/12/2025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08/12/2025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08/12/2025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08/12/2025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rcslt.org/" TargetMode="External"/><Relationship Id="rId2" Type="http://schemas.openxmlformats.org/officeDocument/2006/relationships/hyperlink" Target="https://www.nice.org.uk/guidance/ng128"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ubtitle 4"/>
          <p:cNvSpPr>
            <a:spLocks noGrp="1"/>
          </p:cNvSpPr>
          <p:nvPr>
            <p:ph type="subTitle" idx="1"/>
          </p:nvPr>
        </p:nvSpPr>
        <p:spPr>
          <a:xfrm>
            <a:off x="549275" y="1340768"/>
            <a:ext cx="8050709" cy="1584176"/>
          </a:xfrm>
        </p:spPr>
        <p:txBody>
          <a:bodyPr/>
          <a:lstStyle/>
          <a:p>
            <a:pPr algn="l" eaLnBrk="1" hangingPunct="1"/>
            <a:r>
              <a:rPr lang="en-GB" altLang="en-US" sz="2800" b="1" dirty="0">
                <a:solidFill>
                  <a:schemeClr val="bg1"/>
                </a:solidFill>
              </a:rPr>
              <a:t>BMHP5032 Introduction to Physiology</a:t>
            </a:r>
          </a:p>
          <a:p>
            <a:pPr algn="l" eaLnBrk="1" hangingPunct="1"/>
            <a:r>
              <a:rPr lang="en-GB" altLang="en-US" sz="2800" b="1" dirty="0">
                <a:solidFill>
                  <a:schemeClr val="bg1"/>
                </a:solidFill>
              </a:rPr>
              <a:t>Component 2 – Presentation </a:t>
            </a:r>
          </a:p>
          <a:p>
            <a:pPr algn="l" eaLnBrk="1" hangingPunct="1"/>
            <a:r>
              <a:rPr lang="en-GB" altLang="en-US" sz="2800" b="1" dirty="0">
                <a:solidFill>
                  <a:schemeClr val="bg1"/>
                </a:solidFill>
              </a:rPr>
              <a:t>Care Plan</a:t>
            </a:r>
          </a:p>
          <a:p>
            <a:pPr algn="l" eaLnBrk="1" hangingPunct="1"/>
            <a:endParaRPr lang="en-GB" altLang="en-US" sz="2800" b="1" dirty="0">
              <a:solidFill>
                <a:schemeClr val="bg1"/>
              </a:solidFill>
            </a:endParaRPr>
          </a:p>
          <a:p>
            <a:pPr algn="l" eaLnBrk="1" hangingPunct="1"/>
            <a:r>
              <a:rPr lang="en-GB" altLang="en-US" sz="2800" b="1" dirty="0">
                <a:solidFill>
                  <a:schemeClr val="bg1"/>
                </a:solidFill>
              </a:rPr>
              <a:t>Student ID: 2322381</a:t>
            </a:r>
          </a:p>
          <a:p>
            <a:pPr algn="l" eaLnBrk="1" hangingPunct="1"/>
            <a:r>
              <a:rPr lang="en-GB" altLang="en-US" sz="2800" b="1" dirty="0">
                <a:solidFill>
                  <a:schemeClr val="bg1"/>
                </a:solidFill>
              </a:rPr>
              <a:t>Student name: Jamila Zakari</a:t>
            </a:r>
          </a:p>
          <a:p>
            <a:pPr algn="l" eaLnBrk="1" hangingPunct="1"/>
            <a:r>
              <a:rPr lang="en-GB" altLang="en-US" sz="2800" b="1" dirty="0">
                <a:solidFill>
                  <a:schemeClr val="bg1"/>
                </a:solidFill>
              </a:rPr>
              <a:t>Lecturer Name: Shaila Hussain</a:t>
            </a:r>
          </a:p>
        </p:txBody>
      </p:sp>
      <p:sp>
        <p:nvSpPr>
          <p:cNvPr id="6149" name="Slide Number Placeholder 5"/>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C3CB7-D278-A2A4-CAD1-A290CF81F7AE}"/>
              </a:ext>
            </a:extLst>
          </p:cNvPr>
          <p:cNvSpPr>
            <a:spLocks noGrp="1"/>
          </p:cNvSpPr>
          <p:nvPr>
            <p:ph type="title"/>
          </p:nvPr>
        </p:nvSpPr>
        <p:spPr>
          <a:xfrm>
            <a:off x="457200" y="274638"/>
            <a:ext cx="8229600" cy="634082"/>
          </a:xfrm>
        </p:spPr>
        <p:txBody>
          <a:bodyPr/>
          <a:lstStyle/>
          <a:p>
            <a:r>
              <a:rPr lang="en-GB" sz="1200" b="1" dirty="0">
                <a:latin typeface="Arial" panose="020B0604020202020204" pitchFamily="34" charset="0"/>
                <a:cs typeface="Arial" panose="020B0604020202020204" pitchFamily="34" charset="0"/>
              </a:rPr>
              <a:t>Introduction</a:t>
            </a:r>
          </a:p>
        </p:txBody>
      </p:sp>
      <p:sp>
        <p:nvSpPr>
          <p:cNvPr id="3" name="Content Placeholder 2">
            <a:extLst>
              <a:ext uri="{FF2B5EF4-FFF2-40B4-BE49-F238E27FC236}">
                <a16:creationId xmlns:a16="http://schemas.microsoft.com/office/drawing/2014/main" id="{0F63D4A8-101E-12D0-65B2-FF0482C77A7B}"/>
              </a:ext>
            </a:extLst>
          </p:cNvPr>
          <p:cNvSpPr>
            <a:spLocks noGrp="1"/>
          </p:cNvSpPr>
          <p:nvPr>
            <p:ph idx="1"/>
          </p:nvPr>
        </p:nvSpPr>
        <p:spPr>
          <a:xfrm>
            <a:off x="457200" y="908720"/>
            <a:ext cx="8229600" cy="4752528"/>
          </a:xfrm>
        </p:spPr>
        <p:txBody>
          <a:bodyPr/>
          <a:lstStyle/>
          <a:p>
            <a:pPr marL="0" indent="0">
              <a:buNone/>
            </a:pP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Patient: Mr J</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Age: 68 years</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Diagnosis: Ischaemic Stroke (Left Middle Cerebral Artery)</a:t>
            </a:r>
          </a:p>
          <a:p>
            <a:pPr marL="0" indent="0">
              <a:buNone/>
            </a:pPr>
            <a:br>
              <a:rPr lang="en-GB" sz="1200" dirty="0">
                <a:latin typeface="Arial" panose="020B0604020202020204" pitchFamily="34" charset="0"/>
                <a:cs typeface="Arial" panose="020B0604020202020204" pitchFamily="34" charset="0"/>
              </a:rPr>
            </a:b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Introduction / Background</a:t>
            </a:r>
          </a:p>
          <a:p>
            <a:r>
              <a:rPr lang="en-GB" sz="1200" dirty="0">
                <a:latin typeface="Arial" panose="020B0604020202020204" pitchFamily="34" charset="0"/>
                <a:cs typeface="Arial" panose="020B0604020202020204" pitchFamily="34" charset="0"/>
              </a:rPr>
              <a:t>Mr J is a 68-year-old retired bus driver who was admitted following an acute ischaemic stroke affecting the left middle cerebral artery. He presented with sudden right-sided weakness, facial drooping, and slurred speech, consistent with fast stroke indicators. Neuroimaging confirmed an acute infarct, and thrombolytic therapy was administered within the therapeutic window to minimise brain damage.</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Post-stroke, Mr J exhibits right-sided motor impairment, mild expressive aphasia, and balance deficits, which significantly limit his ability to perform activities of daily living (ADLs) independently. He reports fatigue and emotional frustration, which are common post-stroke consequences and may affect engagement with rehabilitation. Before the stroke, he lived independently and participated in activities such as gardening and walking. He now requires assistance with mobility, self-care, and daily routines.</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The care plan for Mr J focuses on a multidisciplinary approach aimed at functional recovery, improving communication, promoting safety, and implementing secondary prevention strategies to reduce the risk of recurrent stroke. Interventions include physiotherapy for mobility, speech and language therapy for communication, patient and family education, lifestyle modifications, and emotional support to enhance overall wellbeing and quality of life.</a:t>
            </a:r>
          </a:p>
          <a:p>
            <a:endParaRPr lang="en-GB" sz="1200" dirty="0">
              <a:solidFill>
                <a:srgbClr val="0070C0"/>
              </a:solidFill>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C563C9C2-F8C4-FC64-3A2B-8D7272153520}"/>
              </a:ext>
            </a:extLst>
          </p:cNvPr>
          <p:cNvSpPr>
            <a:spLocks noGrp="1"/>
          </p:cNvSpPr>
          <p:nvPr>
            <p:ph type="dt" sz="half" idx="10"/>
          </p:nvPr>
        </p:nvSpPr>
        <p:spPr/>
        <p:txBody>
          <a:bodyPr/>
          <a:lstStyle/>
          <a:p>
            <a:pPr>
              <a:defRPr/>
            </a:pPr>
            <a:fld id="{2303D31F-598B-47EE-BA37-93F097A3D676}" type="datetime1">
              <a:rPr lang="en-GB" altLang="en-US" smtClean="0"/>
              <a:pPr>
                <a:defRPr/>
              </a:pPr>
              <a:t>08/12/2025</a:t>
            </a:fld>
            <a:endParaRPr lang="en-GB" altLang="en-US"/>
          </a:p>
        </p:txBody>
      </p:sp>
      <p:sp>
        <p:nvSpPr>
          <p:cNvPr id="5" name="Slide Number Placeholder 4">
            <a:extLst>
              <a:ext uri="{FF2B5EF4-FFF2-40B4-BE49-F238E27FC236}">
                <a16:creationId xmlns:a16="http://schemas.microsoft.com/office/drawing/2014/main" id="{311AD01A-35D6-54F1-21E7-C950B3125C02}"/>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spTree>
    <p:extLst>
      <p:ext uri="{BB962C8B-B14F-4D97-AF65-F5344CB8AC3E}">
        <p14:creationId xmlns:p14="http://schemas.microsoft.com/office/powerpoint/2010/main" val="10440280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1B7D8-FAFA-459E-E97E-26762F0675AB}"/>
              </a:ext>
            </a:extLst>
          </p:cNvPr>
          <p:cNvSpPr>
            <a:spLocks noGrp="1"/>
          </p:cNvSpPr>
          <p:nvPr>
            <p:ph type="title"/>
          </p:nvPr>
        </p:nvSpPr>
        <p:spPr/>
        <p:txBody>
          <a:bodyPr/>
          <a:lstStyle/>
          <a:p>
            <a:r>
              <a:rPr lang="en-GB" sz="1200" b="1" dirty="0">
                <a:latin typeface="Arial" panose="020B0604020202020204" pitchFamily="34" charset="0"/>
                <a:cs typeface="Arial" panose="020B0604020202020204" pitchFamily="34" charset="0"/>
              </a:rPr>
              <a:t>Information about the person</a:t>
            </a:r>
          </a:p>
        </p:txBody>
      </p:sp>
      <p:sp>
        <p:nvSpPr>
          <p:cNvPr id="3" name="Content Placeholder 2">
            <a:extLst>
              <a:ext uri="{FF2B5EF4-FFF2-40B4-BE49-F238E27FC236}">
                <a16:creationId xmlns:a16="http://schemas.microsoft.com/office/drawing/2014/main" id="{53880F13-35A9-9D38-4535-EF0C49E1491E}"/>
              </a:ext>
            </a:extLst>
          </p:cNvPr>
          <p:cNvSpPr>
            <a:spLocks noGrp="1"/>
          </p:cNvSpPr>
          <p:nvPr>
            <p:ph idx="1"/>
          </p:nvPr>
        </p:nvSpPr>
        <p:spPr>
          <a:xfrm>
            <a:off x="457200" y="1196752"/>
            <a:ext cx="8229600" cy="4320481"/>
          </a:xfrm>
        </p:spPr>
        <p:txBody>
          <a:bodyPr/>
          <a:lstStyle/>
          <a:p>
            <a:r>
              <a:rPr lang="en-GB" sz="1200" dirty="0"/>
              <a:t>Mr J is a 68-year-old White British man who lives with his wife in a suburban area. He is a retired bus driver with a lower middle-income background and has a history of hypertension and hyperlipidaemia, both well-known risk factors for stroke (NICE, 2023). He does not smoke and only drank alcohol socially. Before his stroke, he was fully independent in his daily activities and enjoyed light exercise such as gardening and walking. He completed secondary school and has a strong family support network, which is important for long-term rehabilitation and emotional wellbeing (Stroke Association, 2023).</a:t>
            </a:r>
          </a:p>
          <a:p>
            <a:endParaRPr lang="en-GB" sz="1200" dirty="0"/>
          </a:p>
          <a:p>
            <a:r>
              <a:rPr lang="en-GB" sz="1200" dirty="0"/>
              <a:t>During his recent hospital admission for an ischaemic stroke, several key health measurements were recorded. His blood pressure on arrival was 176/98 mmHg, showing uncontrolled hypertension. His total cholesterol was 6.3 mmol/L and LDL cholesterol was 4.1 mmol/L, both above recommended levels (NICE, 2023). His fasting blood glucose measured 6.0 mmol/L, which is at the top end of the normal range. He scored 9 on the NIH Stroke Scale, indicating a moderate stroke. His BMI was 29.4 kg/m², placing him in the overweight category and further increasing cardiovascular risk.</a:t>
            </a:r>
          </a:p>
          <a:p>
            <a:endParaRPr lang="en-GB" sz="1200" dirty="0">
              <a:solidFill>
                <a:srgbClr val="0070C0"/>
              </a:solidFill>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1C800642-0D74-9A9D-EEA9-9EEA43A736F5}"/>
              </a:ext>
            </a:extLst>
          </p:cNvPr>
          <p:cNvSpPr>
            <a:spLocks noGrp="1"/>
          </p:cNvSpPr>
          <p:nvPr>
            <p:ph type="dt" sz="half" idx="10"/>
          </p:nvPr>
        </p:nvSpPr>
        <p:spPr/>
        <p:txBody>
          <a:bodyPr/>
          <a:lstStyle/>
          <a:p>
            <a:pPr>
              <a:defRPr/>
            </a:pPr>
            <a:fld id="{2303D31F-598B-47EE-BA37-93F097A3D676}" type="datetime1">
              <a:rPr lang="en-GB" altLang="en-US" smtClean="0"/>
              <a:pPr>
                <a:defRPr/>
              </a:pPr>
              <a:t>08/12/2025</a:t>
            </a:fld>
            <a:endParaRPr lang="en-GB" altLang="en-US"/>
          </a:p>
        </p:txBody>
      </p:sp>
      <p:sp>
        <p:nvSpPr>
          <p:cNvPr id="5" name="Slide Number Placeholder 4">
            <a:extLst>
              <a:ext uri="{FF2B5EF4-FFF2-40B4-BE49-F238E27FC236}">
                <a16:creationId xmlns:a16="http://schemas.microsoft.com/office/drawing/2014/main" id="{61A468CE-6AEE-EAD3-595F-267F232355D7}"/>
              </a:ext>
            </a:extLst>
          </p:cNvPr>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spTree>
    <p:extLst>
      <p:ext uri="{BB962C8B-B14F-4D97-AF65-F5344CB8AC3E}">
        <p14:creationId xmlns:p14="http://schemas.microsoft.com/office/powerpoint/2010/main" val="11961547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44624"/>
            <a:ext cx="8229600" cy="1143000"/>
          </a:xfrm>
        </p:spPr>
        <p:txBody>
          <a:bodyPr/>
          <a:lstStyle/>
          <a:p>
            <a:pPr algn="ctr"/>
            <a:r>
              <a:rPr lang="en-GB" sz="1200" b="1" dirty="0">
                <a:latin typeface="Arial" panose="020B0604020202020204" pitchFamily="34" charset="0"/>
                <a:cs typeface="Arial" panose="020B0604020202020204" pitchFamily="34" charset="0"/>
              </a:rPr>
              <a:t>Anatomy and Physiology</a:t>
            </a:r>
          </a:p>
        </p:txBody>
      </p:sp>
      <p:sp>
        <p:nvSpPr>
          <p:cNvPr id="2" name="Content Placeholder 1">
            <a:extLst>
              <a:ext uri="{FF2B5EF4-FFF2-40B4-BE49-F238E27FC236}">
                <a16:creationId xmlns:a16="http://schemas.microsoft.com/office/drawing/2014/main" id="{41C35443-F263-7B57-2247-B900E4E8B74E}"/>
              </a:ext>
            </a:extLst>
          </p:cNvPr>
          <p:cNvSpPr>
            <a:spLocks noGrp="1"/>
          </p:cNvSpPr>
          <p:nvPr>
            <p:ph idx="1"/>
          </p:nvPr>
        </p:nvSpPr>
        <p:spPr/>
        <p:txBody>
          <a:bodyPr/>
          <a:lstStyle/>
          <a:p>
            <a:r>
              <a:rPr lang="en-GB" sz="1200" dirty="0">
                <a:latin typeface="Arial" panose="020B0604020202020204" pitchFamily="34" charset="0"/>
                <a:cs typeface="Arial" panose="020B0604020202020204" pitchFamily="34" charset="0"/>
              </a:rPr>
              <a:t>Ischaemic stroke, the condition affecting Mr J, occurs when a cerebral artery becomes blocked, leading to a sudden interruption of oxygen and glucose delivery to brain tissue. In his case, obstruction of the left middle cerebral artery (MCA), a major vessel supplying the lateral aspects of the frontal, parietal and temporal lobes, results in impaired motor, sensory and speech functions (Feigin et al., 2022). When blood flow ceases, neurons rapidly lose ATP, leading to ion pump failure, cytotoxic oedema, and activation of harmful biochemical pathways. This triggers excitotoxicity, oxidative stress, and inflammation, which accelerate neuronal injury and ultimately lead to cell death.</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Left middle cerebral artery (MCA) strokes typically result in right-sided weakness (hemiparesis) and difficulties with expressive language, as they affect the primary motor cortex and Broca’s area. Surrounding the infarct, there is a region known as the penumbra, which contains tissue that remains viable for a limited time if blood flow (reperfusion) is restored (Campbell &amp; Khatri, 2020). The degree of long-term disability is determined by the relationship between the core infarct and the salvageable penumbra. Therefore, early medical intervention is crucial to minimise structural damage and preserve neurological function.</a:t>
            </a:r>
            <a:endParaRPr lang="en-GB" dirty="0">
              <a:solidFill>
                <a:srgbClr val="0070C0"/>
              </a:solidFill>
            </a:endParaRPr>
          </a:p>
        </p:txBody>
      </p:sp>
    </p:spTree>
    <p:extLst>
      <p:ext uri="{BB962C8B-B14F-4D97-AF65-F5344CB8AC3E}">
        <p14:creationId xmlns:p14="http://schemas.microsoft.com/office/powerpoint/2010/main" val="7117341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924A3-1440-EE2D-BFA7-E4E87ED0695F}"/>
              </a:ext>
            </a:extLst>
          </p:cNvPr>
          <p:cNvSpPr>
            <a:spLocks noGrp="1"/>
          </p:cNvSpPr>
          <p:nvPr>
            <p:ph type="title"/>
          </p:nvPr>
        </p:nvSpPr>
        <p:spPr>
          <a:xfrm>
            <a:off x="457200" y="274638"/>
            <a:ext cx="8229600" cy="922114"/>
          </a:xfrm>
        </p:spPr>
        <p:txBody>
          <a:bodyPr/>
          <a:lstStyle/>
          <a:p>
            <a:r>
              <a:rPr lang="en-GB" sz="1200" b="1" dirty="0"/>
              <a:t>Care Plan (1/3)</a:t>
            </a:r>
          </a:p>
        </p:txBody>
      </p:sp>
      <p:sp>
        <p:nvSpPr>
          <p:cNvPr id="3" name="Content Placeholder 2">
            <a:extLst>
              <a:ext uri="{FF2B5EF4-FFF2-40B4-BE49-F238E27FC236}">
                <a16:creationId xmlns:a16="http://schemas.microsoft.com/office/drawing/2014/main" id="{6434F549-6873-A292-8A34-6B47A514022A}"/>
              </a:ext>
            </a:extLst>
          </p:cNvPr>
          <p:cNvSpPr>
            <a:spLocks noGrp="1"/>
          </p:cNvSpPr>
          <p:nvPr>
            <p:ph idx="1"/>
          </p:nvPr>
        </p:nvSpPr>
        <p:spPr/>
        <p:txBody>
          <a:bodyPr/>
          <a:lstStyle/>
          <a:p>
            <a:endParaRPr lang="en-GB" sz="1200" dirty="0"/>
          </a:p>
          <a:p>
            <a:r>
              <a:rPr lang="en-GB" sz="1200" dirty="0"/>
              <a:t>Although Mr J did not smoke and consumed alcohol only socially, his weight, reflected in a BMI of 29.4 kg/m², placed him in the overweight category, increasing metabolic and cardiovascular strain. Stress associated with chronic health conditions and limited engagement in preventive healthcare also played a role, as he often missed annual blood pressure and cholesterol checks. Following his stroke, Mr J has become more motivated to adopt healthier behaviours, including dietary modifications, structured exercise and improved medication adherence to support secondary prevention.</a:t>
            </a:r>
          </a:p>
          <a:p>
            <a:endParaRPr lang="en-GB" sz="1200" dirty="0">
              <a:solidFill>
                <a:srgbClr val="0070C0"/>
              </a:solidFill>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9FCEB692-B9B5-A7EC-175D-C55FD2A656B5}"/>
              </a:ext>
            </a:extLst>
          </p:cNvPr>
          <p:cNvSpPr>
            <a:spLocks noGrp="1"/>
          </p:cNvSpPr>
          <p:nvPr>
            <p:ph type="dt" sz="half" idx="10"/>
          </p:nvPr>
        </p:nvSpPr>
        <p:spPr/>
        <p:txBody>
          <a:bodyPr/>
          <a:lstStyle/>
          <a:p>
            <a:pPr>
              <a:defRPr/>
            </a:pPr>
            <a:fld id="{2303D31F-598B-47EE-BA37-93F097A3D676}" type="datetime1">
              <a:rPr lang="en-GB" altLang="en-US" smtClean="0"/>
              <a:pPr>
                <a:defRPr/>
              </a:pPr>
              <a:t>08/12/2025</a:t>
            </a:fld>
            <a:endParaRPr lang="en-GB" altLang="en-US"/>
          </a:p>
        </p:txBody>
      </p:sp>
      <p:sp>
        <p:nvSpPr>
          <p:cNvPr id="5" name="Slide Number Placeholder 4">
            <a:extLst>
              <a:ext uri="{FF2B5EF4-FFF2-40B4-BE49-F238E27FC236}">
                <a16:creationId xmlns:a16="http://schemas.microsoft.com/office/drawing/2014/main" id="{4E6DEE0F-0A02-6D68-23C0-0B77EC1F3087}"/>
              </a:ext>
            </a:extLst>
          </p:cNvPr>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Tree>
    <p:extLst>
      <p:ext uri="{BB962C8B-B14F-4D97-AF65-F5344CB8AC3E}">
        <p14:creationId xmlns:p14="http://schemas.microsoft.com/office/powerpoint/2010/main" val="20709468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69B926-B65F-3EB5-92BB-DC40BD793F0D}"/>
              </a:ext>
            </a:extLst>
          </p:cNvPr>
          <p:cNvSpPr>
            <a:spLocks noGrp="1"/>
          </p:cNvSpPr>
          <p:nvPr>
            <p:ph type="title"/>
          </p:nvPr>
        </p:nvSpPr>
        <p:spPr>
          <a:xfrm>
            <a:off x="457200" y="274638"/>
            <a:ext cx="8229600" cy="922114"/>
          </a:xfrm>
        </p:spPr>
        <p:txBody>
          <a:bodyPr/>
          <a:lstStyle/>
          <a:p>
            <a:r>
              <a:rPr lang="en-GB" sz="1200" b="1" dirty="0">
                <a:latin typeface="Arial" panose="020B0604020202020204" pitchFamily="34" charset="0"/>
                <a:cs typeface="Arial" panose="020B0604020202020204" pitchFamily="34" charset="0"/>
              </a:rPr>
              <a:t>Care Plan (2/3)</a:t>
            </a:r>
          </a:p>
        </p:txBody>
      </p:sp>
      <p:sp>
        <p:nvSpPr>
          <p:cNvPr id="3" name="Content Placeholder 2">
            <a:extLst>
              <a:ext uri="{FF2B5EF4-FFF2-40B4-BE49-F238E27FC236}">
                <a16:creationId xmlns:a16="http://schemas.microsoft.com/office/drawing/2014/main" id="{D8D4FB70-B25A-602C-D334-08F645D206D5}"/>
              </a:ext>
            </a:extLst>
          </p:cNvPr>
          <p:cNvSpPr>
            <a:spLocks noGrp="1"/>
          </p:cNvSpPr>
          <p:nvPr>
            <p:ph idx="1"/>
          </p:nvPr>
        </p:nvSpPr>
        <p:spPr/>
        <p:txBody>
          <a:bodyPr/>
          <a:lstStyle/>
          <a:p>
            <a:r>
              <a:rPr lang="en-GB" sz="1200" dirty="0"/>
              <a:t>Mr James J’s everyday routine has changed significantly following his ischaemic stroke, shifting from an active and independent lifestyle to one that now incorporates structured rehabilitation and health-focused activities. Each morning, he begins his day with assisted mobility exercises prescribed by his physiotherapist, aimed at improving strength, balance and coordination. Regular physiotherapy is essential for regaining motor function after stroke and supports long-term neurological recovery (Pollock et al., 2014). After breakfast, he engages in speech and language exercises to address his mild expressive aphasia, helping him rebuild communication skills and cognitive processing.</a:t>
            </a:r>
          </a:p>
          <a:p>
            <a:r>
              <a:rPr lang="en-GB" sz="1200" dirty="0"/>
              <a:t>Throughout the day, Mr J follows a routine that emphasises rest and energy conservation, as post-stroke fatigue is common and can significantly affect daily performance. He takes short walks, supported by his wife, to promote cardiovascular health and reduce the risk of secondary stroke. Engagement in meaningful activities, such as gardening for brief periods, helps maintain his emotional wellbeing and provides a sense of purpose. Evidence shows that structured daily routines and involvement in personalised activities improve recovery outcomes and enhance psychological resilience in stroke survivors (Lawrence et al., 2021).</a:t>
            </a:r>
          </a:p>
          <a:p>
            <a:r>
              <a:rPr lang="en-GB" sz="1200" dirty="0"/>
              <a:t>Evenings are spent monitoring his medication schedule, practising relaxation techniques and preparing for the next day’s therapy sessions, all of which contribute to improved self-management and independence.</a:t>
            </a:r>
          </a:p>
          <a:p>
            <a:endParaRPr lang="en-GB" sz="1200" dirty="0">
              <a:solidFill>
                <a:srgbClr val="0070C0"/>
              </a:solidFill>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28290F66-9B7A-D4EF-7AC0-B0C0F1F98F5B}"/>
              </a:ext>
            </a:extLst>
          </p:cNvPr>
          <p:cNvSpPr>
            <a:spLocks noGrp="1"/>
          </p:cNvSpPr>
          <p:nvPr>
            <p:ph type="dt" sz="half" idx="10"/>
          </p:nvPr>
        </p:nvSpPr>
        <p:spPr/>
        <p:txBody>
          <a:bodyPr/>
          <a:lstStyle/>
          <a:p>
            <a:pPr>
              <a:defRPr/>
            </a:pPr>
            <a:fld id="{2303D31F-598B-47EE-BA37-93F097A3D676}" type="datetime1">
              <a:rPr lang="en-GB" altLang="en-US" smtClean="0"/>
              <a:pPr>
                <a:defRPr/>
              </a:pPr>
              <a:t>08/12/2025</a:t>
            </a:fld>
            <a:endParaRPr lang="en-GB" altLang="en-US"/>
          </a:p>
        </p:txBody>
      </p:sp>
      <p:sp>
        <p:nvSpPr>
          <p:cNvPr id="5" name="Slide Number Placeholder 4">
            <a:extLst>
              <a:ext uri="{FF2B5EF4-FFF2-40B4-BE49-F238E27FC236}">
                <a16:creationId xmlns:a16="http://schemas.microsoft.com/office/drawing/2014/main" id="{B0F15D2E-B843-1BFC-9C28-E4C39C9B066C}"/>
              </a:ext>
            </a:extLst>
          </p:cNvPr>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spTree>
    <p:extLst>
      <p:ext uri="{BB962C8B-B14F-4D97-AF65-F5344CB8AC3E}">
        <p14:creationId xmlns:p14="http://schemas.microsoft.com/office/powerpoint/2010/main" val="4254894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E0124-C10B-2C22-8E26-7781C9788DBB}"/>
              </a:ext>
            </a:extLst>
          </p:cNvPr>
          <p:cNvSpPr>
            <a:spLocks noGrp="1"/>
          </p:cNvSpPr>
          <p:nvPr>
            <p:ph type="title"/>
          </p:nvPr>
        </p:nvSpPr>
        <p:spPr>
          <a:xfrm>
            <a:off x="457200" y="274638"/>
            <a:ext cx="8229600" cy="922114"/>
          </a:xfrm>
        </p:spPr>
        <p:txBody>
          <a:bodyPr/>
          <a:lstStyle/>
          <a:p>
            <a:r>
              <a:rPr lang="en-GB" sz="1200" b="1" dirty="0">
                <a:latin typeface="Arial" panose="020B0604020202020204" pitchFamily="34" charset="0"/>
                <a:cs typeface="Arial" panose="020B0604020202020204" pitchFamily="34" charset="0"/>
              </a:rPr>
              <a:t>Care Plan (3/3) </a:t>
            </a:r>
          </a:p>
        </p:txBody>
      </p:sp>
      <p:sp>
        <p:nvSpPr>
          <p:cNvPr id="3" name="Content Placeholder 2">
            <a:extLst>
              <a:ext uri="{FF2B5EF4-FFF2-40B4-BE49-F238E27FC236}">
                <a16:creationId xmlns:a16="http://schemas.microsoft.com/office/drawing/2014/main" id="{CB8DB334-A7AC-B263-B902-D885AE203F43}"/>
              </a:ext>
            </a:extLst>
          </p:cNvPr>
          <p:cNvSpPr>
            <a:spLocks noGrp="1"/>
          </p:cNvSpPr>
          <p:nvPr>
            <p:ph idx="1"/>
          </p:nvPr>
        </p:nvSpPr>
        <p:spPr/>
        <p:txBody>
          <a:bodyPr/>
          <a:lstStyle/>
          <a:p>
            <a:r>
              <a:rPr lang="en-GB" sz="1200" dirty="0">
                <a:latin typeface="Arial" panose="020B0604020202020204" pitchFamily="34" charset="0"/>
                <a:cs typeface="Arial" panose="020B0604020202020204" pitchFamily="34" charset="0"/>
              </a:rPr>
              <a:t>Effective communication and ethical considerations are critical in the care of Mr J following his ischaemic stroke, particularly given his mild expressive aphasia. Communication strategies should focus on clarity, simplicity, and patience, allowing sufficient time for responses. Using visual aids, gestures, and written prompts can support comprehension and expression, while involving family members as communication partners can enhance understanding and emotional support, provided the patient’s autonomy is respected (Royal College of Speech and Language Therapists, 2020). Regularly checking understanding and confirming consent are essential to ensure that Mr J participates actively in decisions regarding his care and rehabilitation.</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Ethically, the principles of autonomy, beneficence, non-maleficence, and justice guide his management. Respecting his dignity and promoting independence is vital, especially as he adapts to new limitations in mobility and communication. Maintaining confidentiality during discussions about his condition, medications, and therapy is essential. Culturally sensitive and person-centred care should be incorporated, considering his routines, values, and emotional wellbeing. Furthermore, the multidisciplinary team must work collaboratively to ensure interventions are safe, effective, and aligned with his goals, minimising harm and maximising recovery potential (Royal College of Speech and Language Therapists, 2020).</a:t>
            </a:r>
          </a:p>
          <a:p>
            <a:endParaRPr lang="en-GB" sz="1200" dirty="0">
              <a:solidFill>
                <a:srgbClr val="0070C0"/>
              </a:solidFill>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DB4193C0-9C37-D32B-C845-058D81A0063B}"/>
              </a:ext>
            </a:extLst>
          </p:cNvPr>
          <p:cNvSpPr>
            <a:spLocks noGrp="1"/>
          </p:cNvSpPr>
          <p:nvPr>
            <p:ph type="dt" sz="half" idx="10"/>
          </p:nvPr>
        </p:nvSpPr>
        <p:spPr/>
        <p:txBody>
          <a:bodyPr/>
          <a:lstStyle/>
          <a:p>
            <a:pPr>
              <a:defRPr/>
            </a:pPr>
            <a:fld id="{2303D31F-598B-47EE-BA37-93F097A3D676}" type="datetime1">
              <a:rPr lang="en-GB" altLang="en-US" smtClean="0"/>
              <a:pPr>
                <a:defRPr/>
              </a:pPr>
              <a:t>08/12/2025</a:t>
            </a:fld>
            <a:endParaRPr lang="en-GB" altLang="en-US"/>
          </a:p>
        </p:txBody>
      </p:sp>
      <p:sp>
        <p:nvSpPr>
          <p:cNvPr id="5" name="Slide Number Placeholder 4">
            <a:extLst>
              <a:ext uri="{FF2B5EF4-FFF2-40B4-BE49-F238E27FC236}">
                <a16:creationId xmlns:a16="http://schemas.microsoft.com/office/drawing/2014/main" id="{332ED7D4-D58E-B110-D734-7BC6B273144D}"/>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Tree>
    <p:extLst>
      <p:ext uri="{BB962C8B-B14F-4D97-AF65-F5344CB8AC3E}">
        <p14:creationId xmlns:p14="http://schemas.microsoft.com/office/powerpoint/2010/main" val="34183092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44624"/>
            <a:ext cx="8229600" cy="1143000"/>
          </a:xfrm>
        </p:spPr>
        <p:txBody>
          <a:bodyPr/>
          <a:lstStyle/>
          <a:p>
            <a:pPr algn="ctr"/>
            <a:r>
              <a:rPr lang="en-GB" sz="1200" b="1" dirty="0">
                <a:latin typeface="Arial" panose="020B0604020202020204" pitchFamily="34" charset="0"/>
                <a:cs typeface="Arial" panose="020B0604020202020204" pitchFamily="34" charset="0"/>
              </a:rPr>
              <a:t>Risk factors</a:t>
            </a:r>
          </a:p>
        </p:txBody>
      </p:sp>
      <p:sp>
        <p:nvSpPr>
          <p:cNvPr id="2" name="Content Placeholder 1">
            <a:extLst>
              <a:ext uri="{FF2B5EF4-FFF2-40B4-BE49-F238E27FC236}">
                <a16:creationId xmlns:a16="http://schemas.microsoft.com/office/drawing/2014/main" id="{B6307EA7-00DA-7750-8609-7051118EDC20}"/>
              </a:ext>
            </a:extLst>
          </p:cNvPr>
          <p:cNvSpPr>
            <a:spLocks noGrp="1"/>
          </p:cNvSpPr>
          <p:nvPr>
            <p:ph idx="1"/>
          </p:nvPr>
        </p:nvSpPr>
        <p:spPr/>
        <p:txBody>
          <a:bodyPr/>
          <a:lstStyle/>
          <a:p>
            <a:r>
              <a:rPr lang="en-GB" sz="1200" dirty="0"/>
              <a:t>Mr James J’s lifestyle, health behaviours, and pre-existing conditions place him at significant risk for recurrent cardiovascular and cerebrovascular events. A primary risk factor is his long-standing hypertension, which remained </a:t>
            </a:r>
            <a:r>
              <a:rPr lang="en-GB" sz="1200" dirty="0" err="1"/>
              <a:t>suboptimally</a:t>
            </a:r>
            <a:r>
              <a:rPr lang="en-GB" sz="1200" dirty="0"/>
              <a:t> controlled prior to his stroke. Chronic high blood pressure damages arterial walls, accelerates atherosclerosis, and increases the likelihood of both ischaemic and haemorrhagic strokes (O’Donnell et al., 2016). His elevated cholesterol levels and overweight status (BMI 29.4 kg/m²) further exacerbate vascular risk by promoting plaque formation and endothelial dysfunction.</a:t>
            </a:r>
          </a:p>
          <a:p>
            <a:endParaRPr lang="en-GB" sz="1200" dirty="0"/>
          </a:p>
          <a:p>
            <a:r>
              <a:rPr lang="en-GB" sz="1200" dirty="0"/>
              <a:t>Sedentary behaviour following retirement has also contributed to his cardiovascular vulnerability. Insufficient physical activity is linked to reduced insulin sensitivity, higher blood pressure, and increased risk of stroke and recurrent events (World Health Organization, 2023). Although Mr J does not smoke and consumes alcohol only socially, his diet is moderate but includes processed, high-salt foods that compound his hypertension and cardiovascular risk. Emotional stress and limited engagement with preventive healthcare, such as irregular blood pressure and cholesterol monitoring, have also increased his vulnerability to further complications.</a:t>
            </a:r>
          </a:p>
          <a:p>
            <a:endParaRPr lang="en-GB" sz="1200" dirty="0"/>
          </a:p>
          <a:p>
            <a:r>
              <a:rPr lang="en-GB" sz="1200" dirty="0"/>
              <a:t>Together, these factors, modifiable lifestyle behaviours combined with existing medical conditions highlight the importance of comprehensive secondary prevention, including diet modification, structured physical activity, medication adherence, and regular health monitoring to reduce the risk of recurrence and improve long-term outcomes.</a:t>
            </a:r>
          </a:p>
          <a:p>
            <a:endParaRPr lang="en-GB" sz="12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887273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0FCB6-E8B5-E668-6859-562592213C24}"/>
              </a:ext>
            </a:extLst>
          </p:cNvPr>
          <p:cNvSpPr>
            <a:spLocks noGrp="1"/>
          </p:cNvSpPr>
          <p:nvPr>
            <p:ph type="title"/>
          </p:nvPr>
        </p:nvSpPr>
        <p:spPr/>
        <p:txBody>
          <a:bodyPr/>
          <a:lstStyle/>
          <a:p>
            <a:r>
              <a:rPr lang="en-GB" sz="1200" b="1" dirty="0">
                <a:latin typeface="Arial" panose="020B0604020202020204" pitchFamily="34" charset="0"/>
                <a:cs typeface="Arial" panose="020B0604020202020204" pitchFamily="34" charset="0"/>
              </a:rPr>
              <a:t>Recommendations</a:t>
            </a:r>
          </a:p>
        </p:txBody>
      </p:sp>
      <p:sp>
        <p:nvSpPr>
          <p:cNvPr id="3" name="Content Placeholder 2">
            <a:extLst>
              <a:ext uri="{FF2B5EF4-FFF2-40B4-BE49-F238E27FC236}">
                <a16:creationId xmlns:a16="http://schemas.microsoft.com/office/drawing/2014/main" id="{7EB34A5C-AEA4-8C87-D5EF-1CD835079D1D}"/>
              </a:ext>
            </a:extLst>
          </p:cNvPr>
          <p:cNvSpPr>
            <a:spLocks noGrp="1"/>
          </p:cNvSpPr>
          <p:nvPr>
            <p:ph idx="1"/>
          </p:nvPr>
        </p:nvSpPr>
        <p:spPr/>
        <p:txBody>
          <a:bodyPr/>
          <a:lstStyle/>
          <a:p>
            <a:r>
              <a:rPr lang="en-GB" sz="1200" dirty="0"/>
              <a:t>Evidence-based recommendations for the care of Mr J focus on a structured, multidisciplinary approach to support recovery and reduce the risk of recurrent stroke. Regular monitoring of vital signs, particularly blood pressure, is essential, as uncontrolled hypertension is a primary risk factor for secondary stroke (O’Donnell et al., 2016). Lipid profile and blood glucose should also be assessed periodically to manage hyperlipidaemia and prevent metabolic complications. Functional assessments, including mobility, balance, and activities of daily living (ADLs), should guide physiotherapy and occupational therapy interventions to improve independence and prevent falls.</a:t>
            </a:r>
          </a:p>
          <a:p>
            <a:endParaRPr lang="en-GB" sz="1200" dirty="0"/>
          </a:p>
          <a:p>
            <a:r>
              <a:rPr lang="en-GB" sz="1200" dirty="0"/>
              <a:t>A structured daily routine integrating physiotherapy, speech and language therapy, and cognitive exercises supports motor and communication recovery, addressing right-sided weakness and mild expressive aphasia. Patient and family education on medication adherence, lifestyle modifications, and recognition of early stroke symptoms is crucial for secondary prevention (Stroke Foundation, 2022). Emotional and psychological support should be incorporated, as post-stroke depression and fatigue can hinder rehabilitation.</a:t>
            </a:r>
          </a:p>
          <a:p>
            <a:endParaRPr lang="en-GB" sz="1200" dirty="0"/>
          </a:p>
          <a:p>
            <a:r>
              <a:rPr lang="en-GB" sz="1200" dirty="0"/>
              <a:t>Care planning should remain dynamic, with regular evaluations and goal adjustments based on progress. Collaboration across the multidisciplinary team, including nurses, physiotherapists, dietitians, and speech therapists, ensures holistic and personalised care. Documentation of progress, setbacks, and interventions allows continuity of care and informs decision-making for ongoing rehabilitation.</a:t>
            </a:r>
          </a:p>
          <a:p>
            <a:endParaRPr lang="en-GB" sz="1200" dirty="0">
              <a:solidFill>
                <a:srgbClr val="0070C0"/>
              </a:solidFill>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BFDC4459-B578-A402-DCF4-CAC2307B75D4}"/>
              </a:ext>
            </a:extLst>
          </p:cNvPr>
          <p:cNvSpPr>
            <a:spLocks noGrp="1"/>
          </p:cNvSpPr>
          <p:nvPr>
            <p:ph type="dt" sz="half" idx="10"/>
          </p:nvPr>
        </p:nvSpPr>
        <p:spPr/>
        <p:txBody>
          <a:bodyPr/>
          <a:lstStyle/>
          <a:p>
            <a:pPr>
              <a:defRPr/>
            </a:pPr>
            <a:fld id="{2303D31F-598B-47EE-BA37-93F097A3D676}" type="datetime1">
              <a:rPr lang="en-GB" altLang="en-US" smtClean="0"/>
              <a:pPr>
                <a:defRPr/>
              </a:pPr>
              <a:t>08/12/2025</a:t>
            </a:fld>
            <a:endParaRPr lang="en-GB" altLang="en-US"/>
          </a:p>
        </p:txBody>
      </p:sp>
      <p:sp>
        <p:nvSpPr>
          <p:cNvPr id="5" name="Slide Number Placeholder 4">
            <a:extLst>
              <a:ext uri="{FF2B5EF4-FFF2-40B4-BE49-F238E27FC236}">
                <a16:creationId xmlns:a16="http://schemas.microsoft.com/office/drawing/2014/main" id="{C61D60C8-0E6D-5493-15CC-220B5D39BED7}"/>
              </a:ext>
            </a:extLst>
          </p:cNvPr>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Tree>
    <p:extLst>
      <p:ext uri="{BB962C8B-B14F-4D97-AF65-F5344CB8AC3E}">
        <p14:creationId xmlns:p14="http://schemas.microsoft.com/office/powerpoint/2010/main" val="8727668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8604B-AC6B-0846-C825-2BEC86565B25}"/>
              </a:ext>
            </a:extLst>
          </p:cNvPr>
          <p:cNvSpPr>
            <a:spLocks noGrp="1"/>
          </p:cNvSpPr>
          <p:nvPr>
            <p:ph type="title"/>
          </p:nvPr>
        </p:nvSpPr>
        <p:spPr/>
        <p:txBody>
          <a:bodyPr/>
          <a:lstStyle/>
          <a:p>
            <a:r>
              <a:rPr lang="en-GB" sz="1200" b="1" dirty="0">
                <a:latin typeface="Arial" panose="020B0604020202020204" pitchFamily="34" charset="0"/>
                <a:cs typeface="Arial" panose="020B0604020202020204" pitchFamily="34" charset="0"/>
              </a:rPr>
              <a:t>Conclusion</a:t>
            </a:r>
          </a:p>
        </p:txBody>
      </p:sp>
      <p:sp>
        <p:nvSpPr>
          <p:cNvPr id="6" name="Content Placeholder 5">
            <a:extLst>
              <a:ext uri="{FF2B5EF4-FFF2-40B4-BE49-F238E27FC236}">
                <a16:creationId xmlns:a16="http://schemas.microsoft.com/office/drawing/2014/main" id="{C68C4224-F958-CB66-7629-688D5AD53A53}"/>
              </a:ext>
            </a:extLst>
          </p:cNvPr>
          <p:cNvSpPr>
            <a:spLocks noGrp="1"/>
          </p:cNvSpPr>
          <p:nvPr>
            <p:ph idx="1"/>
          </p:nvPr>
        </p:nvSpPr>
        <p:spPr/>
        <p:txBody>
          <a:bodyPr/>
          <a:lstStyle/>
          <a:p>
            <a:r>
              <a:rPr lang="en-GB" sz="1200" dirty="0"/>
              <a:t>In conclusion, Mr J’s care plan demonstrates a comprehensive, person-centred approach to managing the effects of his ischaemic stroke and preventing future complications. The stroke has caused right-sided weakness, mild expressive aphasia, and reduced mobility, all of which significantly impact his daily functioning and quality of life. Additionally, his pre-existing health conditions, including hypertension, high cholesterol, and overweight status, along with a sedentary lifestyle and suboptimal diet, increase his risk of recurrent stroke.</a:t>
            </a:r>
          </a:p>
          <a:p>
            <a:endParaRPr lang="en-GB" sz="1200" dirty="0"/>
          </a:p>
          <a:p>
            <a:r>
              <a:rPr lang="en-GB" sz="1200" dirty="0"/>
              <a:t>The care plan focuses on holistic interventions that address physical, cognitive, and emotional needs. These include regular monitoring of blood pressure and other vital signs, administration of prescribed medications, structured physiotherapy and occupational therapy to improve mobility and balance, and speech and language therapy to support communication. Dietary education and lifestyle modification are emphasised to reduce cardiovascular risk, while patient and family education promotes adherence to treatment and self-management. Emotional support and counselling are also incorporated to help Mr J cope with post-stroke fatigue, stress, and frustration, which are common barriers to recovery.</a:t>
            </a:r>
          </a:p>
          <a:p>
            <a:endParaRPr lang="en-GB" sz="1200" dirty="0"/>
          </a:p>
          <a:p>
            <a:r>
              <a:rPr lang="en-GB" sz="1200" dirty="0"/>
              <a:t>A multidisciplinary approach ensures that care is tailored to his individual needs, with continuous evaluation and adjustment of interventions based on progress. Overall, this care plan supports recovery, enhances independence, and promotes long-term health, providing a structured framework for rehabilitation and secondary prevention.</a:t>
            </a:r>
          </a:p>
          <a:p>
            <a:endParaRPr lang="en-GB" sz="1200" dirty="0">
              <a:solidFill>
                <a:srgbClr val="0070C0"/>
              </a:solidFill>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0BC4CF4B-AA00-001B-CFC7-69AA662BA595}"/>
              </a:ext>
            </a:extLst>
          </p:cNvPr>
          <p:cNvSpPr>
            <a:spLocks noGrp="1"/>
          </p:cNvSpPr>
          <p:nvPr>
            <p:ph type="dt" sz="half" idx="10"/>
          </p:nvPr>
        </p:nvSpPr>
        <p:spPr/>
        <p:txBody>
          <a:bodyPr/>
          <a:lstStyle/>
          <a:p>
            <a:pPr>
              <a:defRPr/>
            </a:pPr>
            <a:fld id="{2303D31F-598B-47EE-BA37-93F097A3D676}" type="datetime1">
              <a:rPr lang="en-GB" altLang="en-US" smtClean="0"/>
              <a:pPr>
                <a:defRPr/>
              </a:pPr>
              <a:t>08/12/2025</a:t>
            </a:fld>
            <a:endParaRPr lang="en-GB" altLang="en-US"/>
          </a:p>
        </p:txBody>
      </p:sp>
      <p:sp>
        <p:nvSpPr>
          <p:cNvPr id="5" name="Slide Number Placeholder 4">
            <a:extLst>
              <a:ext uri="{FF2B5EF4-FFF2-40B4-BE49-F238E27FC236}">
                <a16:creationId xmlns:a16="http://schemas.microsoft.com/office/drawing/2014/main" id="{EED03137-7AB2-2A5E-B86B-FAB9F630A66E}"/>
              </a:ext>
            </a:extLst>
          </p:cNvPr>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spTree>
    <p:extLst>
      <p:ext uri="{BB962C8B-B14F-4D97-AF65-F5344CB8AC3E}">
        <p14:creationId xmlns:p14="http://schemas.microsoft.com/office/powerpoint/2010/main" val="12785443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3408"/>
            <a:ext cx="8229600" cy="1080120"/>
          </a:xfrm>
        </p:spPr>
        <p:txBody>
          <a:bodyPr/>
          <a:lstStyle/>
          <a:p>
            <a:r>
              <a:rPr lang="en-GB" sz="1200" b="1" dirty="0">
                <a:latin typeface="Arial" panose="020B0604020202020204" pitchFamily="34" charset="0"/>
                <a:cs typeface="Arial" panose="020B0604020202020204" pitchFamily="34" charset="0"/>
              </a:rPr>
              <a:t>References</a:t>
            </a:r>
          </a:p>
        </p:txBody>
      </p:sp>
      <p:sp>
        <p:nvSpPr>
          <p:cNvPr id="6" name="Content Placeholder 5">
            <a:extLst>
              <a:ext uri="{FF2B5EF4-FFF2-40B4-BE49-F238E27FC236}">
                <a16:creationId xmlns:a16="http://schemas.microsoft.com/office/drawing/2014/main" id="{A4085575-4426-A9AB-0F8A-7A51209EE3B6}"/>
              </a:ext>
            </a:extLst>
          </p:cNvPr>
          <p:cNvSpPr>
            <a:spLocks noGrp="1"/>
          </p:cNvSpPr>
          <p:nvPr>
            <p:ph idx="1"/>
          </p:nvPr>
        </p:nvSpPr>
        <p:spPr>
          <a:xfrm>
            <a:off x="457200" y="476673"/>
            <a:ext cx="8686800" cy="5328592"/>
          </a:xfrm>
        </p:spPr>
        <p:txBody>
          <a:bodyPr/>
          <a:lstStyle/>
          <a:p>
            <a:pPr marL="0" indent="0">
              <a:buNone/>
            </a:pPr>
            <a:r>
              <a:rPr lang="en-GB" sz="1100" dirty="0">
                <a:latin typeface="Arial" panose="020B0604020202020204" pitchFamily="34" charset="0"/>
                <a:cs typeface="Arial" panose="020B0604020202020204" pitchFamily="34" charset="0"/>
              </a:rPr>
              <a:t>          Stroke Association (2023) Stroke: Causes, symptoms and treatment. Stroke Association.</a:t>
            </a:r>
          </a:p>
          <a:p>
            <a:endParaRPr lang="en-GB" sz="1100" dirty="0"/>
          </a:p>
          <a:p>
            <a:r>
              <a:rPr lang="en-GB" sz="1100" dirty="0">
                <a:latin typeface="Arial" panose="020B0604020202020204" pitchFamily="34" charset="0"/>
                <a:cs typeface="Arial" panose="020B0604020202020204" pitchFamily="34" charset="0"/>
              </a:rPr>
              <a:t>National Institute for Health and Care Excellence (NICE) (2023) Stroke and transient ischaemic attack in over 16s: diagnosis and initial management. Available at: </a:t>
            </a:r>
            <a:r>
              <a:rPr lang="en-GB" sz="1100" dirty="0">
                <a:latin typeface="Arial" panose="020B0604020202020204" pitchFamily="34" charset="0"/>
                <a:cs typeface="Arial" panose="020B0604020202020204" pitchFamily="34" charset="0"/>
                <a:hlinkClick r:id="rId2"/>
              </a:rPr>
              <a:t>https://www.nice.org.uk/guidance/ng128</a:t>
            </a:r>
            <a:r>
              <a:rPr lang="en-GB" sz="1100" dirty="0">
                <a:latin typeface="Arial" panose="020B0604020202020204" pitchFamily="34" charset="0"/>
                <a:cs typeface="Arial" panose="020B0604020202020204" pitchFamily="34" charset="0"/>
              </a:rPr>
              <a:t> (Accessed: [insert date]).</a:t>
            </a:r>
          </a:p>
          <a:p>
            <a:endParaRPr lang="en-GB" sz="11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Stroke Association (2023) State of the Nation: Stroke statistics 2023. Stroke Association. Available at: https://www.stroke.org.uk/resources/state-nation-stroke-statistics (Accessed: [insert date]).</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Campbell, B.C.V. &amp; Khatri, P. (2020) ‘Stroke’, </a:t>
            </a:r>
            <a:r>
              <a:rPr lang="en-GB" sz="1200" i="1" dirty="0">
                <a:latin typeface="Arial" panose="020B0604020202020204" pitchFamily="34" charset="0"/>
                <a:cs typeface="Arial" panose="020B0604020202020204" pitchFamily="34" charset="0"/>
              </a:rPr>
              <a:t>The Lancet</a:t>
            </a:r>
            <a:r>
              <a:rPr lang="en-GB" sz="1200" dirty="0">
                <a:latin typeface="Arial" panose="020B0604020202020204" pitchFamily="34" charset="0"/>
                <a:cs typeface="Arial" panose="020B0604020202020204" pitchFamily="34" charset="0"/>
              </a:rPr>
              <a:t>, 396(10244), pp. 129–142.</a:t>
            </a:r>
            <a:br>
              <a:rPr lang="en-GB" sz="1200" dirty="0">
                <a:latin typeface="Arial" panose="020B0604020202020204" pitchFamily="34" charset="0"/>
                <a:cs typeface="Arial" panose="020B0604020202020204" pitchFamily="34" charset="0"/>
              </a:rPr>
            </a:b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Feigin, V.L., Brainin, M., </a:t>
            </a:r>
            <a:r>
              <a:rPr lang="en-GB" sz="1200" dirty="0" err="1">
                <a:latin typeface="Arial" panose="020B0604020202020204" pitchFamily="34" charset="0"/>
                <a:cs typeface="Arial" panose="020B0604020202020204" pitchFamily="34" charset="0"/>
              </a:rPr>
              <a:t>Norrving</a:t>
            </a:r>
            <a:r>
              <a:rPr lang="en-GB" sz="1200" dirty="0">
                <a:latin typeface="Arial" panose="020B0604020202020204" pitchFamily="34" charset="0"/>
                <a:cs typeface="Arial" panose="020B0604020202020204" pitchFamily="34" charset="0"/>
              </a:rPr>
              <a:t>, B. et al. (2022) ‘World Stroke Statistics 2022’, </a:t>
            </a:r>
            <a:r>
              <a:rPr lang="en-GB" sz="1200" i="1" dirty="0">
                <a:latin typeface="Arial" panose="020B0604020202020204" pitchFamily="34" charset="0"/>
                <a:cs typeface="Arial" panose="020B0604020202020204" pitchFamily="34" charset="0"/>
              </a:rPr>
              <a:t>Nature Reviews Neurology</a:t>
            </a:r>
            <a:r>
              <a:rPr lang="en-GB" sz="1200" dirty="0">
                <a:latin typeface="Arial" panose="020B0604020202020204" pitchFamily="34" charset="0"/>
                <a:cs typeface="Arial" panose="020B0604020202020204" pitchFamily="34" charset="0"/>
              </a:rPr>
              <a:t>, 18(10), pp. 585–599.</a:t>
            </a:r>
          </a:p>
          <a:p>
            <a:endParaRPr lang="en-GB" sz="1200" dirty="0"/>
          </a:p>
          <a:p>
            <a:r>
              <a:rPr lang="en-GB" sz="1200" dirty="0"/>
              <a:t>O’Donnell, M.J. et al. (2016) ‘Risk factors for ischaemic and intracerebral haemorrhagic stroke’, </a:t>
            </a:r>
            <a:r>
              <a:rPr lang="en-GB" sz="1200" i="1" dirty="0"/>
              <a:t>The Lancet</a:t>
            </a:r>
            <a:r>
              <a:rPr lang="en-GB" sz="1200" dirty="0"/>
              <a:t>, 387(10032), pp. 761–775.</a:t>
            </a:r>
          </a:p>
          <a:p>
            <a:r>
              <a:rPr lang="en-GB" sz="1200" dirty="0"/>
              <a:t>Stroke Foundation (2022) </a:t>
            </a:r>
            <a:r>
              <a:rPr lang="en-GB" sz="1200" i="1" dirty="0"/>
              <a:t>Clinical guidelines for stroke management</a:t>
            </a:r>
            <a:r>
              <a:rPr lang="en-GB" sz="1200" dirty="0"/>
              <a:t>. Available at: https://www.strokefoundation.org.au (Accessed: 8 December 2025).</a:t>
            </a:r>
          </a:p>
          <a:p>
            <a:br>
              <a:rPr lang="en-GB" sz="1200" dirty="0"/>
            </a:br>
            <a:r>
              <a:rPr lang="en-GB" sz="1200" dirty="0"/>
              <a:t>World Health Organization (WHO) (2023) </a:t>
            </a:r>
            <a:r>
              <a:rPr lang="en-GB" sz="1200" i="1" dirty="0"/>
              <a:t>Stroke: Key facts</a:t>
            </a:r>
            <a:r>
              <a:rPr lang="en-GB" sz="1200" dirty="0"/>
              <a:t>. WHO.</a:t>
            </a:r>
          </a:p>
          <a:p>
            <a:endParaRPr lang="en-GB" sz="1200" dirty="0"/>
          </a:p>
          <a:p>
            <a:r>
              <a:rPr lang="en-GB" sz="1200" dirty="0"/>
              <a:t>Lawrence, M. et al. (2021) ‘Psychological and social factors in recovery after stroke’, </a:t>
            </a:r>
            <a:r>
              <a:rPr lang="en-GB" sz="1200" i="1" dirty="0"/>
              <a:t>Disability and Rehabilitation</a:t>
            </a:r>
            <a:r>
              <a:rPr lang="en-GB" sz="1200" dirty="0"/>
              <a:t>, 43(10), pp. 1381–1390.</a:t>
            </a:r>
            <a:br>
              <a:rPr lang="en-GB" sz="1200" dirty="0"/>
            </a:br>
            <a:endParaRPr lang="en-GB" sz="1200" dirty="0"/>
          </a:p>
          <a:p>
            <a:r>
              <a:rPr lang="en-GB" sz="1200" dirty="0"/>
              <a:t>Pollock, A. et al. (2014) ‘Interventions for improving upper limb function after stroke’, </a:t>
            </a:r>
            <a:r>
              <a:rPr lang="en-GB" sz="1200" i="1" dirty="0"/>
              <a:t>Cochrane Database of Systematic Reviews</a:t>
            </a:r>
            <a:r>
              <a:rPr lang="en-GB" sz="1200" dirty="0"/>
              <a:t>, 2014(11), pp. 1–157.  </a:t>
            </a:r>
          </a:p>
          <a:p>
            <a:pPr marL="0" indent="0">
              <a:buNone/>
            </a:pPr>
            <a:r>
              <a:rPr lang="en-GB" sz="1200" dirty="0"/>
              <a:t>  .   Royal College of Speech and Language Therapists (RCSLT) (2020) </a:t>
            </a:r>
            <a:r>
              <a:rPr lang="en-GB" sz="1200" i="1" dirty="0"/>
              <a:t>Communication and dysphagia after stroke: Guidance f or    practice</a:t>
            </a:r>
            <a:r>
              <a:rPr lang="en-GB" sz="1200" dirty="0"/>
              <a:t>. London: RCSLT. Available at: </a:t>
            </a:r>
            <a:r>
              <a:rPr lang="en-GB" sz="1200" dirty="0">
                <a:hlinkClick r:id="rId3"/>
              </a:rPr>
              <a:t>https://www.rcslt.org</a:t>
            </a:r>
            <a:r>
              <a:rPr lang="en-GB" sz="1200" dirty="0"/>
              <a:t> (Accessed: 8 December 2025).</a:t>
            </a:r>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solidFill>
                <a:srgbClr val="0070C0"/>
              </a:solidFill>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08/12/2025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Tree>
    <p:extLst>
      <p:ext uri="{BB962C8B-B14F-4D97-AF65-F5344CB8AC3E}">
        <p14:creationId xmlns:p14="http://schemas.microsoft.com/office/powerpoint/2010/main" val="35210010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C326BB-E273-D450-4D4F-770311B0FEB6}"/>
              </a:ext>
            </a:extLst>
          </p:cNvPr>
          <p:cNvSpPr>
            <a:spLocks noGrp="1"/>
          </p:cNvSpPr>
          <p:nvPr>
            <p:ph type="dt" sz="half" idx="10"/>
          </p:nvPr>
        </p:nvSpPr>
        <p:spPr/>
        <p:txBody>
          <a:bodyPr/>
          <a:lstStyle/>
          <a:p>
            <a:pPr>
              <a:defRPr/>
            </a:pPr>
            <a:fld id="{D30023C4-5528-489E-A726-D14A340FF59E}" type="datetime1">
              <a:rPr lang="en-GB" altLang="en-US" smtClean="0"/>
              <a:pPr>
                <a:defRPr/>
              </a:pPr>
              <a:t>08/12/2025</a:t>
            </a:fld>
            <a:endParaRPr lang="en-GB" altLang="en-US"/>
          </a:p>
        </p:txBody>
      </p:sp>
      <p:sp>
        <p:nvSpPr>
          <p:cNvPr id="3" name="Slide Number Placeholder 2">
            <a:extLst>
              <a:ext uri="{FF2B5EF4-FFF2-40B4-BE49-F238E27FC236}">
                <a16:creationId xmlns:a16="http://schemas.microsoft.com/office/drawing/2014/main" id="{67416CD7-442C-14B0-02F4-198C665B5CDC}"/>
              </a:ext>
            </a:extLst>
          </p:cNvPr>
          <p:cNvSpPr>
            <a:spLocks noGrp="1"/>
          </p:cNvSpPr>
          <p:nvPr>
            <p:ph type="sldNum" sz="quarter" idx="11"/>
          </p:nvPr>
        </p:nvSpPr>
        <p:spPr/>
        <p:txBody>
          <a:bodyPr/>
          <a:lstStyle/>
          <a:p>
            <a:pPr>
              <a:defRPr/>
            </a:pPr>
            <a:fld id="{AA1819AB-B9DA-41D7-8C91-5DE9528F5AA4}" type="slidenum">
              <a:rPr lang="en-GB" altLang="en-US" smtClean="0"/>
              <a:pPr>
                <a:defRPr/>
              </a:pPr>
              <a:t>12</a:t>
            </a:fld>
            <a:endParaRPr lang="en-GB" altLang="en-US"/>
          </a:p>
        </p:txBody>
      </p:sp>
    </p:spTree>
    <p:extLst>
      <p:ext uri="{BB962C8B-B14F-4D97-AF65-F5344CB8AC3E}">
        <p14:creationId xmlns:p14="http://schemas.microsoft.com/office/powerpoint/2010/main" val="222716616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E0B1A72B1727944BA974A8330C49DD1" ma:contentTypeVersion="6" ma:contentTypeDescription="Create a new document." ma:contentTypeScope="" ma:versionID="013c99e1b2dca6731991d19d20eee92e">
  <xsd:schema xmlns:xsd="http://www.w3.org/2001/XMLSchema" xmlns:xs="http://www.w3.org/2001/XMLSchema" xmlns:p="http://schemas.microsoft.com/office/2006/metadata/properties" xmlns:ns3="ea615e75-cfa6-4777-b3e2-cd5725779d91" targetNamespace="http://schemas.microsoft.com/office/2006/metadata/properties" ma:root="true" ma:fieldsID="dce35946fe6097a3a8fcc131b1521556" ns3:_="">
    <xsd:import namespace="ea615e75-cfa6-4777-b3e2-cd5725779d91"/>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a615e75-cfa6-4777-b3e2-cd5725779d9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ea615e75-cfa6-4777-b3e2-cd5725779d91" xsi:nil="true"/>
  </documentManagement>
</p:properties>
</file>

<file path=customXml/itemProps1.xml><?xml version="1.0" encoding="utf-8"?>
<ds:datastoreItem xmlns:ds="http://schemas.openxmlformats.org/officeDocument/2006/customXml" ds:itemID="{EA5B750E-3108-409B-88E2-64B2D42B54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a615e75-cfa6-4777-b3e2-cd5725779d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41D671C-DD13-4DC3-878F-B1A045351088}">
  <ds:schemaRefs>
    <ds:schemaRef ds:uri="http://schemas.microsoft.com/sharepoint/v3/contenttype/forms"/>
  </ds:schemaRefs>
</ds:datastoreItem>
</file>

<file path=customXml/itemProps3.xml><?xml version="1.0" encoding="utf-8"?>
<ds:datastoreItem xmlns:ds="http://schemas.openxmlformats.org/officeDocument/2006/customXml" ds:itemID="{212BC08F-AB46-43AB-89BC-969941DD7231}">
  <ds:schemaRefs>
    <ds:schemaRef ds:uri="http://purl.org/dc/terms/"/>
    <ds:schemaRef ds:uri="http://schemas.microsoft.com/office/2006/documentManagement/types"/>
    <ds:schemaRef ds:uri="http://www.w3.org/XML/1998/namespace"/>
    <ds:schemaRef ds:uri="ea615e75-cfa6-4777-b3e2-cd5725779d91"/>
    <ds:schemaRef ds:uri="http://schemas.microsoft.com/office/2006/metadata/properties"/>
    <ds:schemaRef ds:uri="http://schemas.openxmlformats.org/package/2006/metadata/core-properties"/>
    <ds:schemaRef ds:uri="http://schemas.microsoft.com/office/infopath/2007/PartnerControl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PPT template</Template>
  <TotalTime>403</TotalTime>
  <Words>2392</Words>
  <Application>Microsoft Office PowerPoint</Application>
  <PresentationFormat>On-screen Show (4:3)</PresentationFormat>
  <Paragraphs>114</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Myriad Pro</vt:lpstr>
      <vt:lpstr>Verdana</vt:lpstr>
      <vt:lpstr>20140311PresentationUWTSDTemplate</vt:lpstr>
      <vt:lpstr>PowerPoint Presentation</vt:lpstr>
      <vt:lpstr>Introduction</vt:lpstr>
      <vt:lpstr>Information about the person</vt:lpstr>
      <vt:lpstr>Anatomy and Physiology</vt:lpstr>
      <vt:lpstr>Care Plan (1/3)</vt:lpstr>
      <vt:lpstr>Care Plan (2/3)</vt:lpstr>
      <vt:lpstr>Care Plan (3/3) </vt:lpstr>
      <vt:lpstr>Risk factors</vt:lpstr>
      <vt:lpstr>Recommendations</vt:lpstr>
      <vt:lpstr>Conclusion</vt:lpstr>
      <vt:lpstr>References</vt:lpstr>
      <vt:lpstr>PowerPoint Presentation</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Jamila Zakari (2322381)</cp:lastModifiedBy>
  <cp:revision>227</cp:revision>
  <cp:lastPrinted>2018-07-09T15:27:01Z</cp:lastPrinted>
  <dcterms:created xsi:type="dcterms:W3CDTF">2002-10-07T19:43:58Z</dcterms:created>
  <dcterms:modified xsi:type="dcterms:W3CDTF">2025-12-08T19:28:01Z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0x0101003E0B1A72B1727944BA974A8330C49DD1</vt:lpwstr>
  </property>
</Properties>
</file>