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</p:sldIdLst>
  <p:sldSz cx="21383625" cy="1511935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762" userDrawn="1">
          <p15:clr>
            <a:srgbClr val="A4A3A4"/>
          </p15:clr>
        </p15:guide>
        <p15:guide id="2" pos="673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F5F5"/>
    <a:srgbClr val="5ED3B7"/>
    <a:srgbClr val="DEF1FA"/>
    <a:srgbClr val="007E8F"/>
    <a:srgbClr val="006F7E"/>
    <a:srgbClr val="A6E3E9"/>
    <a:srgbClr val="761A5A"/>
    <a:srgbClr val="F4A261"/>
    <a:srgbClr val="FF99CC"/>
    <a:srgbClr val="C3EF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289" autoAdjust="0"/>
    <p:restoredTop sz="94660"/>
  </p:normalViewPr>
  <p:slideViewPr>
    <p:cSldViewPr snapToGrid="0" showGuides="1">
      <p:cViewPr>
        <p:scale>
          <a:sx n="41" d="100"/>
          <a:sy n="41" d="100"/>
        </p:scale>
        <p:origin x="192" y="-4"/>
      </p:cViewPr>
      <p:guideLst>
        <p:guide orient="horz" pos="4762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3243121952354406"/>
          <c:y val="0"/>
          <c:w val="0.51181114293769692"/>
          <c:h val="0.84454620720033091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rgbClr val="007E8F"/>
            </a:solidFill>
          </c:spPr>
          <c:dPt>
            <c:idx val="0"/>
            <c:bubble3D val="0"/>
            <c:spPr>
              <a:solidFill>
                <a:srgbClr val="007E8F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C29F-4DBF-8D4C-8C147B55FDE8}"/>
              </c:ext>
            </c:extLst>
          </c:dPt>
          <c:dPt>
            <c:idx val="1"/>
            <c:bubble3D val="0"/>
            <c:spPr>
              <a:solidFill>
                <a:srgbClr val="5ED3B7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C29F-4DBF-8D4C-8C147B55FDE8}"/>
              </c:ext>
            </c:extLst>
          </c:dPt>
          <c:dPt>
            <c:idx val="2"/>
            <c:bubble3D val="0"/>
            <c:spPr>
              <a:solidFill>
                <a:srgbClr val="A6E3E9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C29F-4DBF-8D4C-8C147B55FDE8}"/>
              </c:ext>
            </c:extLst>
          </c:dPt>
          <c:dPt>
            <c:idx val="3"/>
            <c:bubble3D val="0"/>
            <c:spPr>
              <a:solidFill>
                <a:srgbClr val="007E8F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C06F-47FE-84C9-363F229F91F2}"/>
              </c:ext>
            </c:extLst>
          </c:dPt>
          <c:dLbls>
            <c:spPr>
              <a:solidFill>
                <a:srgbClr val="F5F5F5"/>
              </a:solidFill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3"/>
                <c:pt idx="0">
                  <c:v>Medication</c:v>
                </c:pt>
                <c:pt idx="1">
                  <c:v>CBT</c:v>
                </c:pt>
                <c:pt idx="2">
                  <c:v>Combined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0.6</c:v>
                </c:pt>
                <c:pt idx="1">
                  <c:v>0.3</c:v>
                </c:pt>
                <c:pt idx="2">
                  <c:v>0.1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29F-4DBF-8D4C-8C147B55FDE8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2474395"/>
            <a:ext cx="18176081" cy="5263774"/>
          </a:xfrm>
        </p:spPr>
        <p:txBody>
          <a:bodyPr anchor="b"/>
          <a:lstStyle>
            <a:lvl1pPr algn="ctr">
              <a:defRPr sz="1322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7941160"/>
            <a:ext cx="16037719" cy="3650342"/>
          </a:xfrm>
        </p:spPr>
        <p:txBody>
          <a:bodyPr/>
          <a:lstStyle>
            <a:lvl1pPr marL="0" indent="0" algn="ctr">
              <a:buNone/>
              <a:defRPr sz="5291"/>
            </a:lvl1pPr>
            <a:lvl2pPr marL="1007943" indent="0" algn="ctr">
              <a:buNone/>
              <a:defRPr sz="4409"/>
            </a:lvl2pPr>
            <a:lvl3pPr marL="2015886" indent="0" algn="ctr">
              <a:buNone/>
              <a:defRPr sz="3968"/>
            </a:lvl3pPr>
            <a:lvl4pPr marL="3023829" indent="0" algn="ctr">
              <a:buNone/>
              <a:defRPr sz="3527"/>
            </a:lvl4pPr>
            <a:lvl5pPr marL="4031772" indent="0" algn="ctr">
              <a:buNone/>
              <a:defRPr sz="3527"/>
            </a:lvl5pPr>
            <a:lvl6pPr marL="5039716" indent="0" algn="ctr">
              <a:buNone/>
              <a:defRPr sz="3527"/>
            </a:lvl6pPr>
            <a:lvl7pPr marL="6047659" indent="0" algn="ctr">
              <a:buNone/>
              <a:defRPr sz="3527"/>
            </a:lvl7pPr>
            <a:lvl8pPr marL="7055602" indent="0" algn="ctr">
              <a:buNone/>
              <a:defRPr sz="3527"/>
            </a:lvl8pPr>
            <a:lvl9pPr marL="8063545" indent="0" algn="ctr">
              <a:buNone/>
              <a:defRPr sz="3527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50B57-38AF-4E47-9D4F-7BD1B08CBCB8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5D806-37B6-46EE-8CBA-2B0F2FED8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4789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50B57-38AF-4E47-9D4F-7BD1B08CBCB8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5D806-37B6-46EE-8CBA-2B0F2FED8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897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3769342"/>
            <a:ext cx="18443377" cy="6289229"/>
          </a:xfrm>
        </p:spPr>
        <p:txBody>
          <a:bodyPr anchor="b"/>
          <a:lstStyle>
            <a:lvl1pPr>
              <a:defRPr sz="1322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10118069"/>
            <a:ext cx="18443377" cy="3307357"/>
          </a:xfrm>
        </p:spPr>
        <p:txBody>
          <a:bodyPr/>
          <a:lstStyle>
            <a:lvl1pPr marL="0" indent="0">
              <a:buNone/>
              <a:defRPr sz="5291">
                <a:solidFill>
                  <a:schemeClr val="tx1">
                    <a:tint val="82000"/>
                  </a:schemeClr>
                </a:solidFill>
              </a:defRPr>
            </a:lvl1pPr>
            <a:lvl2pPr marL="1007943" indent="0">
              <a:buNone/>
              <a:defRPr sz="4409">
                <a:solidFill>
                  <a:schemeClr val="tx1">
                    <a:tint val="82000"/>
                  </a:schemeClr>
                </a:solidFill>
              </a:defRPr>
            </a:lvl2pPr>
            <a:lvl3pPr marL="2015886" indent="0">
              <a:buNone/>
              <a:defRPr sz="3968">
                <a:solidFill>
                  <a:schemeClr val="tx1">
                    <a:tint val="82000"/>
                  </a:schemeClr>
                </a:solidFill>
              </a:defRPr>
            </a:lvl3pPr>
            <a:lvl4pPr marL="3023829" indent="0">
              <a:buNone/>
              <a:defRPr sz="3527">
                <a:solidFill>
                  <a:schemeClr val="tx1">
                    <a:tint val="82000"/>
                  </a:schemeClr>
                </a:solidFill>
              </a:defRPr>
            </a:lvl4pPr>
            <a:lvl5pPr marL="4031772" indent="0">
              <a:buNone/>
              <a:defRPr sz="3527">
                <a:solidFill>
                  <a:schemeClr val="tx1">
                    <a:tint val="82000"/>
                  </a:schemeClr>
                </a:solidFill>
              </a:defRPr>
            </a:lvl5pPr>
            <a:lvl6pPr marL="5039716" indent="0">
              <a:buNone/>
              <a:defRPr sz="3527">
                <a:solidFill>
                  <a:schemeClr val="tx1">
                    <a:tint val="82000"/>
                  </a:schemeClr>
                </a:solidFill>
              </a:defRPr>
            </a:lvl6pPr>
            <a:lvl7pPr marL="6047659" indent="0">
              <a:buNone/>
              <a:defRPr sz="3527">
                <a:solidFill>
                  <a:schemeClr val="tx1">
                    <a:tint val="82000"/>
                  </a:schemeClr>
                </a:solidFill>
              </a:defRPr>
            </a:lvl7pPr>
            <a:lvl8pPr marL="7055602" indent="0">
              <a:buNone/>
              <a:defRPr sz="3527">
                <a:solidFill>
                  <a:schemeClr val="tx1">
                    <a:tint val="82000"/>
                  </a:schemeClr>
                </a:solidFill>
              </a:defRPr>
            </a:lvl8pPr>
            <a:lvl9pPr marL="8063545" indent="0">
              <a:buNone/>
              <a:defRPr sz="3527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50B57-38AF-4E47-9D4F-7BD1B08CBCB8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5D806-37B6-46EE-8CBA-2B0F2FED8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55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4024827"/>
            <a:ext cx="9088041" cy="95930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4024827"/>
            <a:ext cx="9088041" cy="95930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50B57-38AF-4E47-9D4F-7BD1B08CBCB8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5D806-37B6-46EE-8CBA-2B0F2FED8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013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804969"/>
            <a:ext cx="18443377" cy="292237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3706342"/>
            <a:ext cx="9046274" cy="1816421"/>
          </a:xfrm>
        </p:spPr>
        <p:txBody>
          <a:bodyPr anchor="b"/>
          <a:lstStyle>
            <a:lvl1pPr marL="0" indent="0">
              <a:buNone/>
              <a:defRPr sz="5291" b="1"/>
            </a:lvl1pPr>
            <a:lvl2pPr marL="1007943" indent="0">
              <a:buNone/>
              <a:defRPr sz="4409" b="1"/>
            </a:lvl2pPr>
            <a:lvl3pPr marL="2015886" indent="0">
              <a:buNone/>
              <a:defRPr sz="3968" b="1"/>
            </a:lvl3pPr>
            <a:lvl4pPr marL="3023829" indent="0">
              <a:buNone/>
              <a:defRPr sz="3527" b="1"/>
            </a:lvl4pPr>
            <a:lvl5pPr marL="4031772" indent="0">
              <a:buNone/>
              <a:defRPr sz="3527" b="1"/>
            </a:lvl5pPr>
            <a:lvl6pPr marL="5039716" indent="0">
              <a:buNone/>
              <a:defRPr sz="3527" b="1"/>
            </a:lvl6pPr>
            <a:lvl7pPr marL="6047659" indent="0">
              <a:buNone/>
              <a:defRPr sz="3527" b="1"/>
            </a:lvl7pPr>
            <a:lvl8pPr marL="7055602" indent="0">
              <a:buNone/>
              <a:defRPr sz="3527" b="1"/>
            </a:lvl8pPr>
            <a:lvl9pPr marL="8063545" indent="0">
              <a:buNone/>
              <a:defRPr sz="352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5522763"/>
            <a:ext cx="9046274" cy="81231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3706342"/>
            <a:ext cx="9090826" cy="1816421"/>
          </a:xfrm>
        </p:spPr>
        <p:txBody>
          <a:bodyPr anchor="b"/>
          <a:lstStyle>
            <a:lvl1pPr marL="0" indent="0">
              <a:buNone/>
              <a:defRPr sz="5291" b="1"/>
            </a:lvl1pPr>
            <a:lvl2pPr marL="1007943" indent="0">
              <a:buNone/>
              <a:defRPr sz="4409" b="1"/>
            </a:lvl2pPr>
            <a:lvl3pPr marL="2015886" indent="0">
              <a:buNone/>
              <a:defRPr sz="3968" b="1"/>
            </a:lvl3pPr>
            <a:lvl4pPr marL="3023829" indent="0">
              <a:buNone/>
              <a:defRPr sz="3527" b="1"/>
            </a:lvl4pPr>
            <a:lvl5pPr marL="4031772" indent="0">
              <a:buNone/>
              <a:defRPr sz="3527" b="1"/>
            </a:lvl5pPr>
            <a:lvl6pPr marL="5039716" indent="0">
              <a:buNone/>
              <a:defRPr sz="3527" b="1"/>
            </a:lvl6pPr>
            <a:lvl7pPr marL="6047659" indent="0">
              <a:buNone/>
              <a:defRPr sz="3527" b="1"/>
            </a:lvl7pPr>
            <a:lvl8pPr marL="7055602" indent="0">
              <a:buNone/>
              <a:defRPr sz="3527" b="1"/>
            </a:lvl8pPr>
            <a:lvl9pPr marL="8063545" indent="0">
              <a:buNone/>
              <a:defRPr sz="352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5522763"/>
            <a:ext cx="9090826" cy="81231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50B57-38AF-4E47-9D4F-7BD1B08CBCB8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5D806-37B6-46EE-8CBA-2B0F2FED8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326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50B57-38AF-4E47-9D4F-7BD1B08CBCB8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5D806-37B6-46EE-8CBA-2B0F2FED8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14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50B57-38AF-4E47-9D4F-7BD1B08CBCB8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5D806-37B6-46EE-8CBA-2B0F2FED8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478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007957"/>
            <a:ext cx="6896776" cy="3527848"/>
          </a:xfrm>
        </p:spPr>
        <p:txBody>
          <a:bodyPr anchor="b"/>
          <a:lstStyle>
            <a:lvl1pPr>
              <a:defRPr sz="705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2176910"/>
            <a:ext cx="10825460" cy="10744538"/>
          </a:xfrm>
        </p:spPr>
        <p:txBody>
          <a:bodyPr/>
          <a:lstStyle>
            <a:lvl1pPr>
              <a:defRPr sz="7055"/>
            </a:lvl1pPr>
            <a:lvl2pPr>
              <a:defRPr sz="6173"/>
            </a:lvl2pPr>
            <a:lvl3pPr>
              <a:defRPr sz="5291"/>
            </a:lvl3pPr>
            <a:lvl4pPr>
              <a:defRPr sz="4409"/>
            </a:lvl4pPr>
            <a:lvl5pPr>
              <a:defRPr sz="4409"/>
            </a:lvl5pPr>
            <a:lvl6pPr>
              <a:defRPr sz="4409"/>
            </a:lvl6pPr>
            <a:lvl7pPr>
              <a:defRPr sz="4409"/>
            </a:lvl7pPr>
            <a:lvl8pPr>
              <a:defRPr sz="4409"/>
            </a:lvl8pPr>
            <a:lvl9pPr>
              <a:defRPr sz="4409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4535805"/>
            <a:ext cx="6896776" cy="8403140"/>
          </a:xfrm>
        </p:spPr>
        <p:txBody>
          <a:bodyPr/>
          <a:lstStyle>
            <a:lvl1pPr marL="0" indent="0">
              <a:buNone/>
              <a:defRPr sz="3527"/>
            </a:lvl1pPr>
            <a:lvl2pPr marL="1007943" indent="0">
              <a:buNone/>
              <a:defRPr sz="3086"/>
            </a:lvl2pPr>
            <a:lvl3pPr marL="2015886" indent="0">
              <a:buNone/>
              <a:defRPr sz="2646"/>
            </a:lvl3pPr>
            <a:lvl4pPr marL="3023829" indent="0">
              <a:buNone/>
              <a:defRPr sz="2205"/>
            </a:lvl4pPr>
            <a:lvl5pPr marL="4031772" indent="0">
              <a:buNone/>
              <a:defRPr sz="2205"/>
            </a:lvl5pPr>
            <a:lvl6pPr marL="5039716" indent="0">
              <a:buNone/>
              <a:defRPr sz="2205"/>
            </a:lvl6pPr>
            <a:lvl7pPr marL="6047659" indent="0">
              <a:buNone/>
              <a:defRPr sz="2205"/>
            </a:lvl7pPr>
            <a:lvl8pPr marL="7055602" indent="0">
              <a:buNone/>
              <a:defRPr sz="2205"/>
            </a:lvl8pPr>
            <a:lvl9pPr marL="8063545" indent="0">
              <a:buNone/>
              <a:defRPr sz="220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50B57-38AF-4E47-9D4F-7BD1B08CBCB8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5D806-37B6-46EE-8CBA-2B0F2FED8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725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007957"/>
            <a:ext cx="6896776" cy="3527848"/>
          </a:xfrm>
        </p:spPr>
        <p:txBody>
          <a:bodyPr anchor="b"/>
          <a:lstStyle>
            <a:lvl1pPr>
              <a:defRPr sz="705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2176910"/>
            <a:ext cx="10825460" cy="10744538"/>
          </a:xfrm>
        </p:spPr>
        <p:txBody>
          <a:bodyPr anchor="t"/>
          <a:lstStyle>
            <a:lvl1pPr marL="0" indent="0">
              <a:buNone/>
              <a:defRPr sz="7055"/>
            </a:lvl1pPr>
            <a:lvl2pPr marL="1007943" indent="0">
              <a:buNone/>
              <a:defRPr sz="6173"/>
            </a:lvl2pPr>
            <a:lvl3pPr marL="2015886" indent="0">
              <a:buNone/>
              <a:defRPr sz="5291"/>
            </a:lvl3pPr>
            <a:lvl4pPr marL="3023829" indent="0">
              <a:buNone/>
              <a:defRPr sz="4409"/>
            </a:lvl4pPr>
            <a:lvl5pPr marL="4031772" indent="0">
              <a:buNone/>
              <a:defRPr sz="4409"/>
            </a:lvl5pPr>
            <a:lvl6pPr marL="5039716" indent="0">
              <a:buNone/>
              <a:defRPr sz="4409"/>
            </a:lvl6pPr>
            <a:lvl7pPr marL="6047659" indent="0">
              <a:buNone/>
              <a:defRPr sz="4409"/>
            </a:lvl7pPr>
            <a:lvl8pPr marL="7055602" indent="0">
              <a:buNone/>
              <a:defRPr sz="4409"/>
            </a:lvl8pPr>
            <a:lvl9pPr marL="8063545" indent="0">
              <a:buNone/>
              <a:defRPr sz="4409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4535805"/>
            <a:ext cx="6896776" cy="8403140"/>
          </a:xfrm>
        </p:spPr>
        <p:txBody>
          <a:bodyPr/>
          <a:lstStyle>
            <a:lvl1pPr marL="0" indent="0">
              <a:buNone/>
              <a:defRPr sz="3527"/>
            </a:lvl1pPr>
            <a:lvl2pPr marL="1007943" indent="0">
              <a:buNone/>
              <a:defRPr sz="3086"/>
            </a:lvl2pPr>
            <a:lvl3pPr marL="2015886" indent="0">
              <a:buNone/>
              <a:defRPr sz="2646"/>
            </a:lvl3pPr>
            <a:lvl4pPr marL="3023829" indent="0">
              <a:buNone/>
              <a:defRPr sz="2205"/>
            </a:lvl4pPr>
            <a:lvl5pPr marL="4031772" indent="0">
              <a:buNone/>
              <a:defRPr sz="2205"/>
            </a:lvl5pPr>
            <a:lvl6pPr marL="5039716" indent="0">
              <a:buNone/>
              <a:defRPr sz="2205"/>
            </a:lvl6pPr>
            <a:lvl7pPr marL="6047659" indent="0">
              <a:buNone/>
              <a:defRPr sz="2205"/>
            </a:lvl7pPr>
            <a:lvl8pPr marL="7055602" indent="0">
              <a:buNone/>
              <a:defRPr sz="2205"/>
            </a:lvl8pPr>
            <a:lvl9pPr marL="8063545" indent="0">
              <a:buNone/>
              <a:defRPr sz="220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50B57-38AF-4E47-9D4F-7BD1B08CBCB8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5D806-37B6-46EE-8CBA-2B0F2FED8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921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50B57-38AF-4E47-9D4F-7BD1B08CBCB8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5D806-37B6-46EE-8CBA-2B0F2FED8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290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804966"/>
            <a:ext cx="4610844" cy="1281295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804966"/>
            <a:ext cx="13565237" cy="128129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50B57-38AF-4E47-9D4F-7BD1B08CBCB8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5D806-37B6-46EE-8CBA-2B0F2FED8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085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804969"/>
            <a:ext cx="18443377" cy="29223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4024827"/>
            <a:ext cx="18443377" cy="95930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14013401"/>
            <a:ext cx="4811316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64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450B57-38AF-4E47-9D4F-7BD1B08CBCB8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14013401"/>
            <a:ext cx="7216973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64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14013401"/>
            <a:ext cx="4811316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64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C5D806-37B6-46EE-8CBA-2B0F2FED81F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61534A-0690-9817-CA6D-F6F1B12EA41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0073450" y="190500"/>
            <a:ext cx="1271587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1000">
                <a:solidFill>
                  <a:srgbClr val="000000">
                    <a:alpha val="5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Classification: Internal</a:t>
            </a:r>
          </a:p>
        </p:txBody>
      </p:sp>
    </p:spTree>
    <p:extLst>
      <p:ext uri="{BB962C8B-B14F-4D97-AF65-F5344CB8AC3E}">
        <p14:creationId xmlns:p14="http://schemas.microsoft.com/office/powerpoint/2010/main" val="1822912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015886" rtl="0" eaLnBrk="1" latinLnBrk="0" hangingPunct="1">
        <a:lnSpc>
          <a:spcPct val="90000"/>
        </a:lnSpc>
        <a:spcBef>
          <a:spcPct val="0"/>
        </a:spcBef>
        <a:buNone/>
        <a:defRPr sz="97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03972" indent="-503972" algn="l" defTabSz="2015886" rtl="0" eaLnBrk="1" latinLnBrk="0" hangingPunct="1">
        <a:lnSpc>
          <a:spcPct val="90000"/>
        </a:lnSpc>
        <a:spcBef>
          <a:spcPts val="2205"/>
        </a:spcBef>
        <a:buFont typeface="Arial" panose="020B0604020202020204" pitchFamily="34" charset="0"/>
        <a:buChar char="•"/>
        <a:defRPr sz="6173" kern="1200">
          <a:solidFill>
            <a:schemeClr val="tx1"/>
          </a:solidFill>
          <a:latin typeface="+mn-lt"/>
          <a:ea typeface="+mn-ea"/>
          <a:cs typeface="+mn-cs"/>
        </a:defRPr>
      </a:lvl1pPr>
      <a:lvl2pPr marL="1511915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5291" kern="1200">
          <a:solidFill>
            <a:schemeClr val="tx1"/>
          </a:solidFill>
          <a:latin typeface="+mn-lt"/>
          <a:ea typeface="+mn-ea"/>
          <a:cs typeface="+mn-cs"/>
        </a:defRPr>
      </a:lvl2pPr>
      <a:lvl3pPr marL="2519858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4409" kern="1200">
          <a:solidFill>
            <a:schemeClr val="tx1"/>
          </a:solidFill>
          <a:latin typeface="+mn-lt"/>
          <a:ea typeface="+mn-ea"/>
          <a:cs typeface="+mn-cs"/>
        </a:defRPr>
      </a:lvl3pPr>
      <a:lvl4pPr marL="3527801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4pPr>
      <a:lvl5pPr marL="4535744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5pPr>
      <a:lvl6pPr marL="5543687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6pPr>
      <a:lvl7pPr marL="6551630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7pPr>
      <a:lvl8pPr marL="7559573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8pPr>
      <a:lvl9pPr marL="8567517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1pPr>
      <a:lvl2pPr marL="1007943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2pPr>
      <a:lvl3pPr marL="2015886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3pPr>
      <a:lvl4pPr marL="3023829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4pPr>
      <a:lvl5pPr marL="4031772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5pPr>
      <a:lvl6pPr marL="5039716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6pPr>
      <a:lvl7pPr marL="6047659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7pPr>
      <a:lvl8pPr marL="7055602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8pPr>
      <a:lvl9pPr marL="8063545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.xml"/><Relationship Id="rId13" Type="http://schemas.openxmlformats.org/officeDocument/2006/relationships/image" Target="../media/image11.svg"/><Relationship Id="rId18" Type="http://schemas.openxmlformats.org/officeDocument/2006/relationships/image" Target="../media/image16.png"/><Relationship Id="rId3" Type="http://schemas.openxmlformats.org/officeDocument/2006/relationships/image" Target="../media/image2.svg"/><Relationship Id="rId21" Type="http://schemas.openxmlformats.org/officeDocument/2006/relationships/image" Target="../media/image19.svg"/><Relationship Id="rId7" Type="http://schemas.openxmlformats.org/officeDocument/2006/relationships/image" Target="../media/image6.svg"/><Relationship Id="rId12" Type="http://schemas.openxmlformats.org/officeDocument/2006/relationships/image" Target="../media/image10.png"/><Relationship Id="rId17" Type="http://schemas.openxmlformats.org/officeDocument/2006/relationships/image" Target="../media/image15.svg"/><Relationship Id="rId2" Type="http://schemas.openxmlformats.org/officeDocument/2006/relationships/image" Target="../media/image1.png"/><Relationship Id="rId16" Type="http://schemas.openxmlformats.org/officeDocument/2006/relationships/image" Target="../media/image14.png"/><Relationship Id="rId20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9.jpeg"/><Relationship Id="rId5" Type="http://schemas.openxmlformats.org/officeDocument/2006/relationships/image" Target="../media/image4.svg"/><Relationship Id="rId15" Type="http://schemas.openxmlformats.org/officeDocument/2006/relationships/image" Target="../media/image13.svg"/><Relationship Id="rId23" Type="http://schemas.openxmlformats.org/officeDocument/2006/relationships/image" Target="../media/image21.svg"/><Relationship Id="rId10" Type="http://schemas.openxmlformats.org/officeDocument/2006/relationships/image" Target="../media/image8.svg"/><Relationship Id="rId19" Type="http://schemas.openxmlformats.org/officeDocument/2006/relationships/image" Target="../media/image17.svg"/><Relationship Id="rId4" Type="http://schemas.openxmlformats.org/officeDocument/2006/relationships/image" Target="../media/image3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Relationship Id="rId22" Type="http://schemas.openxmlformats.org/officeDocument/2006/relationships/image" Target="../media/image2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mental-health/condition/delusional-disorder" TargetMode="External"/><Relationship Id="rId2" Type="http://schemas.openxmlformats.org/officeDocument/2006/relationships/hyperlink" Target="https://www.nice.org.uk/guidance/c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DDEA6-7E38-9493-BDD1-42388388C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DELUSIONAL DISORDER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B3C13-D0D2-2047-0110-7435B33BAE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Module Code and Title: BMHP6029 – Personality and Mental Health Assignment </a:t>
            </a:r>
          </a:p>
          <a:p>
            <a:r>
              <a:rPr lang="en-GB" sz="4000" b="1" dirty="0"/>
              <a:t>Title: Delusional disorder</a:t>
            </a:r>
          </a:p>
          <a:p>
            <a:r>
              <a:rPr lang="en-GB" sz="4000" b="1" dirty="0"/>
              <a:t>Student Name: Farha Bano </a:t>
            </a:r>
          </a:p>
          <a:p>
            <a:r>
              <a:rPr lang="en-GB" sz="4000" b="1" dirty="0"/>
              <a:t>Student Number: 2238827 </a:t>
            </a:r>
          </a:p>
          <a:p>
            <a:r>
              <a:rPr lang="en-GB" sz="4000" b="1" dirty="0"/>
              <a:t>Tutor Name: Tomy </a:t>
            </a:r>
            <a:r>
              <a:rPr lang="en-GB" sz="4000" b="1" dirty="0" err="1"/>
              <a:t>Adattu</a:t>
            </a:r>
            <a:r>
              <a:rPr lang="en-GB" sz="4000" b="1" dirty="0"/>
              <a:t> Chack</a:t>
            </a:r>
          </a:p>
        </p:txBody>
      </p:sp>
    </p:spTree>
    <p:extLst>
      <p:ext uri="{BB962C8B-B14F-4D97-AF65-F5344CB8AC3E}">
        <p14:creationId xmlns:p14="http://schemas.microsoft.com/office/powerpoint/2010/main" val="3667431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14BEC1A-1DE5-84F8-FD9A-9F412C3CD777}"/>
              </a:ext>
            </a:extLst>
          </p:cNvPr>
          <p:cNvSpPr/>
          <p:nvPr/>
        </p:nvSpPr>
        <p:spPr>
          <a:xfrm>
            <a:off x="0" y="-1"/>
            <a:ext cx="21383625" cy="2548329"/>
          </a:xfrm>
          <a:prstGeom prst="rect">
            <a:avLst/>
          </a:prstGeom>
          <a:solidFill>
            <a:srgbClr val="006F7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Exploring the Historical and Contemporary Understanding of Delusional Disorder  (ICD-11 6A24)</a:t>
            </a:r>
          </a:p>
          <a:p>
            <a:pPr algn="ctr"/>
            <a:r>
              <a:rPr lang="en-GB" sz="3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Module: BMH6029 – Psychological Classifications and Provisions</a:t>
            </a:r>
          </a:p>
          <a:p>
            <a:pPr algn="ctr"/>
            <a:r>
              <a:rPr lang="en-GB" sz="3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Farha Bano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DF99B4C-E63C-BAD0-7B7F-74DA43ED8480}"/>
              </a:ext>
            </a:extLst>
          </p:cNvPr>
          <p:cNvSpPr/>
          <p:nvPr/>
        </p:nvSpPr>
        <p:spPr>
          <a:xfrm>
            <a:off x="213360" y="3524459"/>
            <a:ext cx="5669280" cy="2571541"/>
          </a:xfrm>
          <a:prstGeom prst="rect">
            <a:avLst/>
          </a:prstGeom>
          <a:solidFill>
            <a:srgbClr val="DEF1F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GB" sz="2100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Involves strong, lasting false beliefs without major psychotic symptoms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(WHO, 2022).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Delusions remain firm despite clear evidence, often linked to jealousy or persecution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(NHS, 2024).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Aim:</a:t>
            </a: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Understand its origins, treatment, and the stigma surrounding.</a:t>
            </a:r>
          </a:p>
          <a:p>
            <a:pPr algn="just"/>
            <a:endParaRPr lang="en-GB" sz="2100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F97D93-AB36-8BDF-D767-3D278B5C1EF8}"/>
              </a:ext>
            </a:extLst>
          </p:cNvPr>
          <p:cNvSpPr/>
          <p:nvPr/>
        </p:nvSpPr>
        <p:spPr>
          <a:xfrm>
            <a:off x="213360" y="2865120"/>
            <a:ext cx="5273040" cy="646176"/>
          </a:xfrm>
          <a:prstGeom prst="rect">
            <a:avLst/>
          </a:prstGeom>
          <a:solidFill>
            <a:srgbClr val="5ED3B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9905753-DC90-D548-1976-8272EF03AB6E}"/>
              </a:ext>
            </a:extLst>
          </p:cNvPr>
          <p:cNvSpPr/>
          <p:nvPr/>
        </p:nvSpPr>
        <p:spPr>
          <a:xfrm>
            <a:off x="365760" y="2865120"/>
            <a:ext cx="5516880" cy="646176"/>
          </a:xfrm>
          <a:prstGeom prst="rect">
            <a:avLst/>
          </a:prstGeom>
          <a:solidFill>
            <a:srgbClr val="006F7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        INTRODUCTION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057110C-4A47-D3E1-D78F-DF69283C5CC1}"/>
              </a:ext>
            </a:extLst>
          </p:cNvPr>
          <p:cNvSpPr/>
          <p:nvPr/>
        </p:nvSpPr>
        <p:spPr>
          <a:xfrm>
            <a:off x="213360" y="6372941"/>
            <a:ext cx="5669280" cy="634184"/>
          </a:xfrm>
          <a:prstGeom prst="rect">
            <a:avLst/>
          </a:prstGeom>
          <a:solidFill>
            <a:srgbClr val="5ED3B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9D709D-799A-82E7-3BB7-5E5F1A8721FE}"/>
              </a:ext>
            </a:extLst>
          </p:cNvPr>
          <p:cNvSpPr/>
          <p:nvPr/>
        </p:nvSpPr>
        <p:spPr>
          <a:xfrm>
            <a:off x="213360" y="7007126"/>
            <a:ext cx="5669280" cy="4168930"/>
          </a:xfrm>
          <a:prstGeom prst="rect">
            <a:avLst/>
          </a:prstGeom>
          <a:solidFill>
            <a:srgbClr val="DEF1F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Now recognised as distinct from schizophrenia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(WHO, 2022).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Stigma and discrimination </a:t>
            </a: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remain key barriers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(Corrigan et al., 2020).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exclusion, job loss, and shame </a:t>
            </a: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are common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(Thornicroft et al., 2016).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Awareness and education </a:t>
            </a: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reduce stigma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Cultural  believes </a:t>
            </a: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still shape views of psychosis 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Public education is essential to replace myths with understanding.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FB4315-0A73-55D2-FE10-2886FE70E891}"/>
              </a:ext>
            </a:extLst>
          </p:cNvPr>
          <p:cNvSpPr/>
          <p:nvPr/>
        </p:nvSpPr>
        <p:spPr>
          <a:xfrm>
            <a:off x="365760" y="6377288"/>
            <a:ext cx="5516880" cy="634184"/>
          </a:xfrm>
          <a:prstGeom prst="rect">
            <a:avLst/>
          </a:prstGeom>
          <a:solidFill>
            <a:srgbClr val="006F7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        DISCUSSION AND STIGMA</a:t>
            </a:r>
          </a:p>
        </p:txBody>
      </p:sp>
      <p:pic>
        <p:nvPicPr>
          <p:cNvPr id="19" name="Graphic 18" descr="Right And Left Brain with solid fill">
            <a:extLst>
              <a:ext uri="{FF2B5EF4-FFF2-40B4-BE49-F238E27FC236}">
                <a16:creationId xmlns:a16="http://schemas.microsoft.com/office/drawing/2014/main" id="{A0975A55-D707-6514-7891-8A4488E92F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454994" y="885974"/>
            <a:ext cx="684033" cy="684033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90DC0AB-9681-DEC3-3640-A7CE833CE37A}"/>
              </a:ext>
            </a:extLst>
          </p:cNvPr>
          <p:cNvSpPr/>
          <p:nvPr/>
        </p:nvSpPr>
        <p:spPr>
          <a:xfrm>
            <a:off x="6228273" y="2865119"/>
            <a:ext cx="5516880" cy="695898"/>
          </a:xfrm>
          <a:prstGeom prst="rect">
            <a:avLst/>
          </a:prstGeom>
          <a:solidFill>
            <a:srgbClr val="5ED3B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CD76886-7C5F-5A13-D673-D1B0F743B86A}"/>
              </a:ext>
            </a:extLst>
          </p:cNvPr>
          <p:cNvSpPr/>
          <p:nvPr/>
        </p:nvSpPr>
        <p:spPr>
          <a:xfrm>
            <a:off x="6401086" y="2865120"/>
            <a:ext cx="5516879" cy="777474"/>
          </a:xfrm>
          <a:prstGeom prst="rect">
            <a:avLst/>
          </a:prstGeom>
          <a:solidFill>
            <a:srgbClr val="006F7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HISTORICAL CONTEXT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D4FAA8F-112B-2FB2-410E-4E23638B78B4}"/>
              </a:ext>
            </a:extLst>
          </p:cNvPr>
          <p:cNvSpPr/>
          <p:nvPr/>
        </p:nvSpPr>
        <p:spPr>
          <a:xfrm>
            <a:off x="6228272" y="3571292"/>
            <a:ext cx="5696035" cy="2848607"/>
          </a:xfrm>
          <a:prstGeom prst="rect">
            <a:avLst/>
          </a:prstGeom>
          <a:solidFill>
            <a:srgbClr val="DEF1F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Once misclassifies as paranoia or dementia praecox (Kraepelin,1919).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Early care relied on institutions and ECT with limited insight </a:t>
            </a:r>
            <a:r>
              <a:rPr lang="en-GB" sz="2200" i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(Shorter, 2017).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 faced stigma, isolation , and poor recovery (Foucault, 1965).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Mid-1990’s reforms promoted humane, medical-based treatment. </a:t>
            </a:r>
          </a:p>
        </p:txBody>
      </p:sp>
      <p:pic>
        <p:nvPicPr>
          <p:cNvPr id="25" name="Graphic 24" descr="Daily calendar with solid fill">
            <a:extLst>
              <a:ext uri="{FF2B5EF4-FFF2-40B4-BE49-F238E27FC236}">
                <a16:creationId xmlns:a16="http://schemas.microsoft.com/office/drawing/2014/main" id="{C1DCCB1D-9417-0F3D-E5A1-E0B2A5328B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99661" y="2823053"/>
            <a:ext cx="730310" cy="73031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A9A43821-2F53-272F-B697-AF9AA31C8063}"/>
              </a:ext>
            </a:extLst>
          </p:cNvPr>
          <p:cNvSpPr/>
          <p:nvPr/>
        </p:nvSpPr>
        <p:spPr>
          <a:xfrm>
            <a:off x="12123378" y="5831731"/>
            <a:ext cx="8952765" cy="578918"/>
          </a:xfrm>
          <a:prstGeom prst="rect">
            <a:avLst/>
          </a:prstGeom>
          <a:solidFill>
            <a:srgbClr val="5ED3B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          RESULTS/ KEY FINDINGS</a:t>
            </a:r>
          </a:p>
        </p:txBody>
      </p:sp>
      <p:pic>
        <p:nvPicPr>
          <p:cNvPr id="31" name="Graphic 30" descr="Bar chart with solid fill">
            <a:extLst>
              <a:ext uri="{FF2B5EF4-FFF2-40B4-BE49-F238E27FC236}">
                <a16:creationId xmlns:a16="http://schemas.microsoft.com/office/drawing/2014/main" id="{D9457DE3-96AC-27E2-2638-3B619F50D9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499661" y="6690033"/>
            <a:ext cx="741675" cy="411165"/>
          </a:xfrm>
          <a:prstGeom prst="rect">
            <a:avLst/>
          </a:prstGeom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31F87BB1-49A1-083C-DCF0-204296D63B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5959728"/>
              </p:ext>
            </p:extLst>
          </p:nvPr>
        </p:nvGraphicFramePr>
        <p:xfrm>
          <a:off x="12108032" y="6373996"/>
          <a:ext cx="9005773" cy="1691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53380">
                  <a:extLst>
                    <a:ext uri="{9D8B030D-6E8A-4147-A177-3AD203B41FA5}">
                      <a16:colId xmlns:a16="http://schemas.microsoft.com/office/drawing/2014/main" val="3614075383"/>
                    </a:ext>
                  </a:extLst>
                </a:gridCol>
                <a:gridCol w="6552393">
                  <a:extLst>
                    <a:ext uri="{9D8B030D-6E8A-4147-A177-3AD203B41FA5}">
                      <a16:colId xmlns:a16="http://schemas.microsoft.com/office/drawing/2014/main" val="1809131482"/>
                    </a:ext>
                  </a:extLst>
                </a:gridCol>
              </a:tblGrid>
              <a:tr h="41221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PERIOD</a:t>
                      </a:r>
                    </a:p>
                  </a:txBody>
                  <a:tcPr>
                    <a:solidFill>
                      <a:srgbClr val="006F7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KEY TREATMENT</a:t>
                      </a:r>
                    </a:p>
                  </a:txBody>
                  <a:tcPr>
                    <a:solidFill>
                      <a:srgbClr val="006F7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4618233"/>
                  </a:ext>
                </a:extLst>
              </a:tr>
              <a:tr h="366269">
                <a:tc>
                  <a:txBody>
                    <a:bodyPr/>
                    <a:lstStyle/>
                    <a:p>
                      <a:r>
                        <a:rPr lang="en-GB" sz="2100" dirty="0"/>
                        <a:t>1900-1950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Institutionalisation/FCT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0744994"/>
                  </a:ext>
                </a:extLst>
              </a:tr>
              <a:tr h="366269">
                <a:tc>
                  <a:txBody>
                    <a:bodyPr/>
                    <a:lstStyle/>
                    <a:p>
                      <a:r>
                        <a:rPr lang="en-GB" sz="2100" dirty="0"/>
                        <a:t>1950-1990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Antipsychotics introduced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3382779"/>
                  </a:ext>
                </a:extLst>
              </a:tr>
              <a:tr h="366269">
                <a:tc>
                  <a:txBody>
                    <a:bodyPr/>
                    <a:lstStyle/>
                    <a:p>
                      <a:r>
                        <a:rPr lang="en-GB" sz="2100" dirty="0"/>
                        <a:t>2000-Now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CBT &amp; Community care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4324981"/>
                  </a:ext>
                </a:extLst>
              </a:tr>
            </a:tbl>
          </a:graphicData>
        </a:graphic>
      </p:graphicFrame>
      <p:graphicFrame>
        <p:nvGraphicFramePr>
          <p:cNvPr id="35" name="Chart 34">
            <a:extLst>
              <a:ext uri="{FF2B5EF4-FFF2-40B4-BE49-F238E27FC236}">
                <a16:creationId xmlns:a16="http://schemas.microsoft.com/office/drawing/2014/main" id="{A00532C8-8965-AD6D-26E1-1B752985EF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22136437"/>
              </p:ext>
            </p:extLst>
          </p:nvPr>
        </p:nvGraphicFramePr>
        <p:xfrm>
          <a:off x="12296693" y="8154867"/>
          <a:ext cx="6360006" cy="328340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36" name="Rectangle 35">
            <a:extLst>
              <a:ext uri="{FF2B5EF4-FFF2-40B4-BE49-F238E27FC236}">
                <a16:creationId xmlns:a16="http://schemas.microsoft.com/office/drawing/2014/main" id="{D6081338-0DA8-F84A-EA01-8FD86A469873}"/>
              </a:ext>
            </a:extLst>
          </p:cNvPr>
          <p:cNvSpPr/>
          <p:nvPr/>
        </p:nvSpPr>
        <p:spPr>
          <a:xfrm>
            <a:off x="17082052" y="9331923"/>
            <a:ext cx="4031753" cy="1511018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</a:rPr>
              <a:t>Treatment (Medication) : 60%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</a:rPr>
              <a:t>CBT-based therapies : 30%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</a:rPr>
              <a:t>Combined approaches : 10%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38" name="Graphic 37" descr="Brain in head with solid fill">
            <a:extLst>
              <a:ext uri="{FF2B5EF4-FFF2-40B4-BE49-F238E27FC236}">
                <a16:creationId xmlns:a16="http://schemas.microsoft.com/office/drawing/2014/main" id="{6B4C97F4-E807-77EF-0BA1-5C9F92CAEF0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65760" y="2870090"/>
            <a:ext cx="641206" cy="641206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9574736D-1FA8-C933-B2EF-746DB096457D}"/>
              </a:ext>
            </a:extLst>
          </p:cNvPr>
          <p:cNvSpPr/>
          <p:nvPr/>
        </p:nvSpPr>
        <p:spPr>
          <a:xfrm>
            <a:off x="6640004" y="10842941"/>
            <a:ext cx="6211815" cy="646177"/>
          </a:xfrm>
          <a:prstGeom prst="rect">
            <a:avLst/>
          </a:prstGeom>
          <a:solidFill>
            <a:srgbClr val="5ED3B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8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A3F7C84-DF3F-2AFB-71F9-E8C256695B3C}"/>
              </a:ext>
            </a:extLst>
          </p:cNvPr>
          <p:cNvSpPr/>
          <p:nvPr/>
        </p:nvSpPr>
        <p:spPr>
          <a:xfrm>
            <a:off x="6640004" y="11502197"/>
            <a:ext cx="7053205" cy="3348226"/>
          </a:xfrm>
          <a:prstGeom prst="rect">
            <a:avLst/>
          </a:prstGeom>
          <a:solidFill>
            <a:srgbClr val="DEF1F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Type: </a:t>
            </a: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 review (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ICD-11, DSM-5-TR, NICE, NHS, peer-reviewed journals 2019-2024).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Databases:</a:t>
            </a: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PubMed, ScienceDirect, PsycINFO,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Keywords:</a:t>
            </a: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Delusional Disorder, psychosis, treatment, stigma, history, ICD-11.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Inclusion-Criteria</a:t>
            </a: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English-language studies 2015-2024.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Frameworks:</a:t>
            </a: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Historical analysis, biopsychological model, and policy review.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97A51B3-55E3-E57E-ECE3-CD3DC1AF7BC0}"/>
              </a:ext>
            </a:extLst>
          </p:cNvPr>
          <p:cNvSpPr/>
          <p:nvPr/>
        </p:nvSpPr>
        <p:spPr>
          <a:xfrm>
            <a:off x="12341758" y="3596691"/>
            <a:ext cx="8734386" cy="1982474"/>
          </a:xfrm>
          <a:prstGeom prst="rect">
            <a:avLst/>
          </a:prstGeom>
          <a:solidFill>
            <a:srgbClr val="DEF1F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Therapy and medication manage symptoms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(WHO, 2022)</a:t>
            </a: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Antipsychotics reduces delusions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(Murrey et al., 2021).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CBT improves insight and thinking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(Freeman &amp; Gerety, 2019).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support lower relapse and stigma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2023).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Person-centred care aids recover and inclusion.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DE06C66-4432-1798-4781-299F45DA2E65}"/>
              </a:ext>
            </a:extLst>
          </p:cNvPr>
          <p:cNvSpPr/>
          <p:nvPr/>
        </p:nvSpPr>
        <p:spPr>
          <a:xfrm>
            <a:off x="12314209" y="2894555"/>
            <a:ext cx="8761935" cy="689057"/>
          </a:xfrm>
          <a:prstGeom prst="rect">
            <a:avLst/>
          </a:prstGeom>
          <a:solidFill>
            <a:srgbClr val="5ED3B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8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62DFF6ED-E5D1-0FE9-F00D-E84807998522}"/>
              </a:ext>
            </a:extLst>
          </p:cNvPr>
          <p:cNvSpPr/>
          <p:nvPr/>
        </p:nvSpPr>
        <p:spPr>
          <a:xfrm>
            <a:off x="13954349" y="11791608"/>
            <a:ext cx="7212422" cy="624981"/>
          </a:xfrm>
          <a:prstGeom prst="rect">
            <a:avLst/>
          </a:prstGeom>
          <a:solidFill>
            <a:srgbClr val="5ED3B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E1B5F10-BB07-555F-E06D-F10F4658F606}"/>
              </a:ext>
            </a:extLst>
          </p:cNvPr>
          <p:cNvSpPr/>
          <p:nvPr/>
        </p:nvSpPr>
        <p:spPr>
          <a:xfrm>
            <a:off x="14113565" y="11791608"/>
            <a:ext cx="7053205" cy="624981"/>
          </a:xfrm>
          <a:prstGeom prst="rect">
            <a:avLst/>
          </a:prstGeom>
          <a:solidFill>
            <a:srgbClr val="007E8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        CONCLUSION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C2B907D9-C488-34D0-FDE1-6943B1F5F93B}"/>
              </a:ext>
            </a:extLst>
          </p:cNvPr>
          <p:cNvSpPr/>
          <p:nvPr/>
        </p:nvSpPr>
        <p:spPr>
          <a:xfrm>
            <a:off x="13954349" y="12386935"/>
            <a:ext cx="7212422" cy="2360113"/>
          </a:xfrm>
          <a:prstGeom prst="rect">
            <a:avLst/>
          </a:prstGeom>
          <a:solidFill>
            <a:srgbClr val="DEF1F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Treatable when recognised early and managed holistically.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Timely diagnosis prevents complications.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Community involvement strengthens recovery.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Ongoing research improves treatment approaches.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Breaking stigma empowers individual to seek help.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893F7F2-7D21-152C-FDE3-4B5853BAEC1C}"/>
              </a:ext>
            </a:extLst>
          </p:cNvPr>
          <p:cNvSpPr/>
          <p:nvPr/>
        </p:nvSpPr>
        <p:spPr>
          <a:xfrm>
            <a:off x="213358" y="11239890"/>
            <a:ext cx="6014913" cy="660311"/>
          </a:xfrm>
          <a:prstGeom prst="rect">
            <a:avLst/>
          </a:prstGeom>
          <a:solidFill>
            <a:srgbClr val="5ED3B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1449E7D-26D4-A0DC-C38A-591C63043A09}"/>
              </a:ext>
            </a:extLst>
          </p:cNvPr>
          <p:cNvSpPr/>
          <p:nvPr/>
        </p:nvSpPr>
        <p:spPr>
          <a:xfrm>
            <a:off x="365759" y="11239890"/>
            <a:ext cx="6128186" cy="652657"/>
          </a:xfrm>
          <a:prstGeom prst="rect">
            <a:avLst/>
          </a:prstGeom>
          <a:solidFill>
            <a:srgbClr val="007E8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          SYMPTOMS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3B624CB-2109-B6A7-3949-91536B26C1B5}"/>
              </a:ext>
            </a:extLst>
          </p:cNvPr>
          <p:cNvSpPr/>
          <p:nvPr/>
        </p:nvSpPr>
        <p:spPr>
          <a:xfrm>
            <a:off x="213359" y="11900201"/>
            <a:ext cx="6280585" cy="2950222"/>
          </a:xfrm>
          <a:prstGeom prst="rect">
            <a:avLst/>
          </a:prstGeom>
          <a:solidFill>
            <a:srgbClr val="DEF1F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Fixed realistic delusions lasting 3+ months.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Normal daily function outside delusional beliefs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(APA,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stress and anxiety linked to delusions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(Smith et al., 2021).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disturbance or low mood from ongoing stress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(Lee et al., 2022).</a:t>
            </a: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major hallucinations or disorganisation </a:t>
            </a:r>
            <a:r>
              <a:rPr lang="en-GB" sz="2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2023).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166A97E-777A-88BE-3B75-79345802127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272" y="6624096"/>
            <a:ext cx="5696036" cy="395113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843B847-6828-F25F-CECA-12E21067DC2C}"/>
              </a:ext>
            </a:extLst>
          </p:cNvPr>
          <p:cNvSpPr/>
          <p:nvPr/>
        </p:nvSpPr>
        <p:spPr>
          <a:xfrm>
            <a:off x="6786061" y="10845067"/>
            <a:ext cx="6907148" cy="646177"/>
          </a:xfrm>
          <a:prstGeom prst="rect">
            <a:avLst/>
          </a:prstGeom>
          <a:solidFill>
            <a:srgbClr val="007E8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METHODS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5204A6-23B4-8233-5BC5-8389DC2B2439}"/>
              </a:ext>
            </a:extLst>
          </p:cNvPr>
          <p:cNvSpPr/>
          <p:nvPr/>
        </p:nvSpPr>
        <p:spPr>
          <a:xfrm>
            <a:off x="8865704" y="10164417"/>
            <a:ext cx="3008244" cy="410817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i="1" dirty="0">
                <a:solidFill>
                  <a:schemeClr val="tx1"/>
                </a:solidFill>
              </a:rPr>
              <a:t>The transformation Centre- “Psychotic Disorders”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10A6B2F-44EF-0D86-2EB9-702B023752BC}"/>
              </a:ext>
            </a:extLst>
          </p:cNvPr>
          <p:cNvSpPr/>
          <p:nvPr/>
        </p:nvSpPr>
        <p:spPr>
          <a:xfrm>
            <a:off x="12444907" y="2901669"/>
            <a:ext cx="8631235" cy="681944"/>
          </a:xfrm>
          <a:prstGeom prst="rect">
            <a:avLst/>
          </a:prstGeom>
          <a:solidFill>
            <a:srgbClr val="006F7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TREATMENT and MANAGEMENT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C03B222-ECA0-F47E-391A-35EF1E2F00F2}"/>
              </a:ext>
            </a:extLst>
          </p:cNvPr>
          <p:cNvSpPr/>
          <p:nvPr/>
        </p:nvSpPr>
        <p:spPr>
          <a:xfrm>
            <a:off x="12269940" y="5837208"/>
            <a:ext cx="8806204" cy="578918"/>
          </a:xfrm>
          <a:prstGeom prst="rect">
            <a:avLst/>
          </a:prstGeom>
          <a:solidFill>
            <a:srgbClr val="007E8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          RESULTS/ KEY FINDINGS</a:t>
            </a:r>
          </a:p>
        </p:txBody>
      </p:sp>
      <p:pic>
        <p:nvPicPr>
          <p:cNvPr id="21" name="Graphic 20" descr="Thought with solid fill">
            <a:extLst>
              <a:ext uri="{FF2B5EF4-FFF2-40B4-BE49-F238E27FC236}">
                <a16:creationId xmlns:a16="http://schemas.microsoft.com/office/drawing/2014/main" id="{82B05AE2-60E6-BC51-0505-D4E54FD040D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14467" y="11239889"/>
            <a:ext cx="841314" cy="596477"/>
          </a:xfrm>
          <a:prstGeom prst="rect">
            <a:avLst/>
          </a:prstGeom>
        </p:spPr>
      </p:pic>
      <p:pic>
        <p:nvPicPr>
          <p:cNvPr id="26" name="Graphic 25" descr="Adhesive Bandage with solid fill">
            <a:extLst>
              <a:ext uri="{FF2B5EF4-FFF2-40B4-BE49-F238E27FC236}">
                <a16:creationId xmlns:a16="http://schemas.microsoft.com/office/drawing/2014/main" id="{004E5EA3-B9E3-E3CF-4DB4-8682003F86A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2534986" y="2946928"/>
            <a:ext cx="604041" cy="604041"/>
          </a:xfrm>
          <a:prstGeom prst="rect">
            <a:avLst/>
          </a:prstGeom>
        </p:spPr>
      </p:pic>
      <p:pic>
        <p:nvPicPr>
          <p:cNvPr id="30" name="Graphic 29" descr="Pie chart with solid fill">
            <a:extLst>
              <a:ext uri="{FF2B5EF4-FFF2-40B4-BE49-F238E27FC236}">
                <a16:creationId xmlns:a16="http://schemas.microsoft.com/office/drawing/2014/main" id="{A532E9FD-C93C-652C-3D69-2AF90F30AC1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12524322" y="5909889"/>
            <a:ext cx="545375" cy="467399"/>
          </a:xfrm>
          <a:prstGeom prst="rect">
            <a:avLst/>
          </a:prstGeom>
        </p:spPr>
      </p:pic>
      <p:pic>
        <p:nvPicPr>
          <p:cNvPr id="34" name="Graphic 33" descr="Books with solid fill">
            <a:extLst>
              <a:ext uri="{FF2B5EF4-FFF2-40B4-BE49-F238E27FC236}">
                <a16:creationId xmlns:a16="http://schemas.microsoft.com/office/drawing/2014/main" id="{90D51E4A-3D49-7D19-2B28-D86976D175C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414467" y="6372940"/>
            <a:ext cx="652038" cy="652038"/>
          </a:xfrm>
          <a:prstGeom prst="rect">
            <a:avLst/>
          </a:prstGeom>
        </p:spPr>
      </p:pic>
      <p:pic>
        <p:nvPicPr>
          <p:cNvPr id="48" name="Graphic 47" descr="Beaker with solid fill">
            <a:extLst>
              <a:ext uri="{FF2B5EF4-FFF2-40B4-BE49-F238E27FC236}">
                <a16:creationId xmlns:a16="http://schemas.microsoft.com/office/drawing/2014/main" id="{71843A72-AB48-ED86-5B4D-BF4764A32ECA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6740429" y="10827978"/>
            <a:ext cx="610290" cy="610290"/>
          </a:xfrm>
          <a:prstGeom prst="rect">
            <a:avLst/>
          </a:prstGeom>
        </p:spPr>
      </p:pic>
      <p:pic>
        <p:nvPicPr>
          <p:cNvPr id="50" name="Graphic 49" descr="Sunflower with solid fill">
            <a:extLst>
              <a:ext uri="{FF2B5EF4-FFF2-40B4-BE49-F238E27FC236}">
                <a16:creationId xmlns:a16="http://schemas.microsoft.com/office/drawing/2014/main" id="{607EE02D-5547-2989-2862-69C2721EE8F0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14089089" y="11805480"/>
            <a:ext cx="763806" cy="494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118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74235-D0EE-792C-2FAD-0719112CC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DAC1B-9BA9-F038-5489-13250261C2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0124" y="4014061"/>
            <a:ext cx="18443377" cy="10151390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American Psychiatric Association (2022)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Diagnostic and Statistical Manual of Mental Disorders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DSM-5-TR)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Washington, DC: American Psychiatric Publishing.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Corrigan W., Druss, B.G, and Perlick, D.A. (2020) ‘The impact of mental illness stigma on seeking and participating in mental health care,’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Science in the Public Interest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21(2), pp.37-70.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Foucault, M. (1965)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Madness and Civilization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A History of Insanity in the Age of Reason,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New York: Pantheon Books.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Freeman, D. and Gerety, E. (2019) ‘Cognitive behavioural approaches in the treatment of delusional thinking,’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Behaviour Research and Therapy, 120, 103412.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Lee, H.J., Kim, S. and Park, J. (2022) ‘Sleep disturbance and emotional dysregulation in persistent delusional disorders,’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Psychology,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13,854901.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Murrey, A., Harris, K. and White, L. (20z21) ‘Effectiveness of atypical antipsychotics in delusional disorders,’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Journal of clinical Psychopharmacology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41 (5), pp. 512-519.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(2020)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Psychosis and Schizophrenia in Adults: Prevention and Management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(CG178). London: NICE. Available at: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https://www.nice.org.uk/guidance/cg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(Accessed: 20 October 2025).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Services (NHS) (2024) ‘Delusional Disorder’,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NHS UK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https://www.nhs.uk/mental-health/condition/delusional-disorder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(Accessed: 27</a:t>
            </a:r>
            <a:r>
              <a:rPr lang="en-GB" sz="2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October 2025).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Shorter, E. (2017)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A history of Psychiatry: From the Era of the Asylum to the Age of Prozac.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22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New York: John Wiley &amp; Sons.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Smith, A.M., Brown, L. and Chen, Y. (2021) ‘Emotional correlates of persecutory delusional: A meta-analysis,’ Psychological Medicine, 51 (14), pp. 1089-1092.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Thornicroft, G., D. and Mehta, N. (2016) ‘Discrimination and mental illness: Understanding public attitudes,’ The Lancet Psychiatry, 3 (11), pp. 1089-1092.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Disease11th Revision (ICD11): Mental, Behavioural or Neurodevelopmental Disorders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Geneva: WHO. Available at: https://icd.who.int/en (Accessed: 20 October 2025).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15049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91e5fec0-0d43-45d7-a620-951d84849968}" enabled="1" method="Standard" siteId="{2133b7ab-6392-452c-aa20-34afbe98608e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276</TotalTime>
  <Words>931</Words>
  <Application>Microsoft Office PowerPoint</Application>
  <PresentationFormat>Custom</PresentationFormat>
  <Paragraphs>76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Calibri</vt:lpstr>
      <vt:lpstr>Office Theme</vt:lpstr>
      <vt:lpstr>DELUSIONAL DISORDER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Ferhan Aaftab</dc:creator>
  <cp:lastModifiedBy>Ferhan Aaftab</cp:lastModifiedBy>
  <cp:revision>4</cp:revision>
  <dcterms:created xsi:type="dcterms:W3CDTF">2025-10-25T23:06:11Z</dcterms:created>
  <dcterms:modified xsi:type="dcterms:W3CDTF">2025-10-28T12:30:34Z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Classification: Internal</vt:lpwstr>
  </property>
</Properties>
</file>