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rels" ContentType="application/vnd.openxmlformats-package.relationshi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handoutMasterIdLst>
    <p:handoutMasterId r:id="rId29"/>
  </p:handoutMasterIdLst>
  <p:sldIdLst>
    <p:sldId id="256" r:id="rId3"/>
    <p:sldId id="304" r:id="rId4"/>
    <p:sldId id="374" r:id="rId5"/>
    <p:sldId id="396" r:id="rId7"/>
    <p:sldId id="416" r:id="rId8"/>
    <p:sldId id="417" r:id="rId9"/>
    <p:sldId id="375" r:id="rId10"/>
    <p:sldId id="376" r:id="rId11"/>
    <p:sldId id="377" r:id="rId12"/>
    <p:sldId id="378" r:id="rId13"/>
    <p:sldId id="382" r:id="rId14"/>
    <p:sldId id="383" r:id="rId15"/>
    <p:sldId id="384" r:id="rId16"/>
    <p:sldId id="385" r:id="rId17"/>
    <p:sldId id="386" r:id="rId18"/>
    <p:sldId id="387" r:id="rId19"/>
    <p:sldId id="388" r:id="rId20"/>
    <p:sldId id="389" r:id="rId21"/>
    <p:sldId id="391" r:id="rId22"/>
    <p:sldId id="393" r:id="rId23"/>
    <p:sldId id="394" r:id="rId24"/>
    <p:sldId id="395" r:id="rId25"/>
    <p:sldId id="397" r:id="rId26"/>
    <p:sldId id="390" r:id="rId27"/>
    <p:sldId id="29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98B7"/>
    <a:srgbClr val="5E53B3"/>
    <a:srgbClr val="44A9C4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581" autoAdjust="0"/>
  </p:normalViewPr>
  <p:slideViewPr>
    <p:cSldViewPr showGuides="1">
      <p:cViewPr varScale="1">
        <p:scale>
          <a:sx n="70" d="100"/>
          <a:sy n="70" d="100"/>
        </p:scale>
        <p:origin x="1810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5" Type="http://schemas.openxmlformats.org/officeDocument/2006/relationships/customXml" Target="../customXml/item3.xml"/><Relationship Id="rId34" Type="http://schemas.openxmlformats.org/officeDocument/2006/relationships/customXml" Target="../customXml/item2.xml"/><Relationship Id="rId33" Type="http://schemas.openxmlformats.org/officeDocument/2006/relationships/customXml" Target="../customXml/item1.xml"/><Relationship Id="rId32" Type="http://schemas.openxmlformats.org/officeDocument/2006/relationships/tableStyles" Target="tableStyles.xml"/><Relationship Id="rId31" Type="http://schemas.openxmlformats.org/officeDocument/2006/relationships/viewProps" Target="viewProps.xml"/><Relationship Id="rId30" Type="http://schemas.openxmlformats.org/officeDocument/2006/relationships/presProps" Target="presProps.xml"/><Relationship Id="rId3" Type="http://schemas.openxmlformats.org/officeDocument/2006/relationships/slide" Target="slides/slide1.xml"/><Relationship Id="rId29" Type="http://schemas.openxmlformats.org/officeDocument/2006/relationships/handoutMaster" Target="handoutMasters/handoutMaster1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law</a:t>
            </a:r>
            <a:r>
              <a:rPr lang="en-GB" sz="1200" b="1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is also known as case law or precedent is law that has been developed by judges, courts and similar tribunals.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b="1" dirty="0"/>
              <a:t>Primary legislation This is statute law </a:t>
            </a:r>
            <a:r>
              <a:rPr lang="en-GB" dirty="0"/>
              <a:t>– Acts of Parliament. These may set new legal requirements and can also overturn case-law decisions of the judges; and repeal or amend existing legislation. It is the most common way through which new general rights and duties are established.</a:t>
            </a:r>
            <a:endParaRPr lang="en-GB" dirty="0"/>
          </a:p>
          <a:p>
            <a:r>
              <a:rPr lang="en-GB" b="1" dirty="0"/>
              <a:t>Secondary legislation - </a:t>
            </a:r>
            <a:r>
              <a:rPr lang="en-GB" dirty="0"/>
              <a:t>This subordinate legislation, made by way of statutory instruments, is often referred to as ‘regulations’. They are laid before Parliament for approval in a simpler process than passing an Act.</a:t>
            </a:r>
            <a:endParaRPr lang="en-GB" dirty="0"/>
          </a:p>
          <a:p>
            <a:r>
              <a:rPr lang="en-GB" b="1" dirty="0"/>
              <a:t>European Union law - </a:t>
            </a:r>
            <a:r>
              <a:rPr lang="en-GB" dirty="0"/>
              <a:t>In employment regulation, there are three principal and relevant aspects of European law: Treaties of the European Union; directives; and rulings of the European Court of Justice.</a:t>
            </a:r>
            <a:endParaRPr lang="en-GB" dirty="0"/>
          </a:p>
          <a:p>
            <a:r>
              <a:rPr lang="en-GB" b="1" dirty="0"/>
              <a:t>European Convention on Human Rights 1950 - </a:t>
            </a:r>
            <a:r>
              <a:rPr lang="en-GB" dirty="0"/>
              <a:t>From 2 October 2000, this Convention was incorporated into law in the United Kingdom through the Human Rights Act 1998.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eur01.safelinks.protection.outlook.com/?url=https%3A%2F%2Fforms.office.com%2Fe%2F6ChJLLyewZ&amp;data=05%7C01%7Colubukola.adegbite%40uwtsd.ac.uk%7Ca65b574ed9474f8982d508dbe04b9022%7C4e0f11f9046e45059cb8db2152311e21%7C0%7C0%7C638350387391307606%7CUnknown%7CTWFpbGZsb3d8eyJWIjoiMC4wLjAwMDAiLCJQIjoiV2luMzIiLCJBTiI6Ik1haWwiLCJXVCI6Mn0%3D%7C3000%7C%7C%7C&amp;sdata=j2Nkwxd64n0mPVAm4oI1C3%2F0l%2BTqanyqOLT3opZYtFI%3D&amp;reserved=0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equalityhumanrights.com/en/advice-and-guidance" TargetMode="External"/><Relationship Id="rId1" Type="http://schemas.openxmlformats.org/officeDocument/2006/relationships/hyperlink" Target="https://www.gov.uk/guidance/equality-act-2010-guidan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://www.cipd.co.uk/knowledge/fundamentals/emp-law/tribunals/questions/" TargetMode="External"/><Relationship Id="rId1" Type="http://schemas.openxmlformats.org/officeDocument/2006/relationships/hyperlink" Target="http://www.acas.org.uk/index.aspx?articleid=2174" TargetMode="Externa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hyperlink" Target="http://www.cipd.co.uk/knowledge/fundamentals/emp-law/dismissal/cases/" TargetMode="External"/><Relationship Id="rId2" Type="http://schemas.openxmlformats.org/officeDocument/2006/relationships/hyperlink" Target="http://www.legislation.gov.uk/ukpga/1996/18/contents" TargetMode="External"/><Relationship Id="rId1" Type="http://schemas.openxmlformats.org/officeDocument/2006/relationships/hyperlink" Target="http://www.cipd.co.uk/knowledge/fundamentals/emp-law/dismissal/wrongful-dismissal-questions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youtube.com/watch?v=pduzE87NQwY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tim-russell.co.uk/upimages/Employment%20Guide.pdf" TargetMode="External"/><Relationship Id="rId1" Type="http://schemas.openxmlformats.org/officeDocument/2006/relationships/hyperlink" Target="https://www.gov.uk/guidance/equality-act-2010-guidance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Employability and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15 and 16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Employment Legislations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t">
            <a:normAutofit/>
          </a:bodyPr>
          <a:lstStyle/>
          <a:p>
            <a:r>
              <a:rPr lang="en-GB" sz="3200" dirty="0"/>
              <a:t>Previously…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2681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 and tested existing knowledge</a:t>
            </a:r>
            <a:endParaRPr lang="en-GB" dirty="0"/>
          </a:p>
          <a:p>
            <a:r>
              <a:rPr lang="en-GB" dirty="0"/>
              <a:t>Conducted mock interviews</a:t>
            </a:r>
            <a:endParaRPr lang="en-GB" dirty="0"/>
          </a:p>
          <a:p>
            <a:r>
              <a:rPr lang="en-GB" dirty="0"/>
              <a:t>Discussed points to consider when exploring employment</a:t>
            </a:r>
            <a:endParaRPr lang="en-GB" dirty="0"/>
          </a:p>
          <a:p>
            <a:r>
              <a:rPr lang="en-GB" dirty="0"/>
              <a:t>Identified trends in future employment</a:t>
            </a:r>
            <a:endParaRPr lang="en-GB" dirty="0"/>
          </a:p>
          <a:p>
            <a:r>
              <a:rPr lang="en-GB" dirty="0"/>
              <a:t>Discussed the recruitment and selection process</a:t>
            </a:r>
            <a:endParaRPr lang="en-GB" dirty="0"/>
          </a:p>
          <a:p>
            <a:r>
              <a:rPr lang="en-GB" dirty="0"/>
              <a:t>Examined the process of creating a successful application</a:t>
            </a:r>
            <a:endParaRPr lang="en-GB" dirty="0"/>
          </a:p>
          <a:p>
            <a:r>
              <a:rPr lang="en-GB" dirty="0"/>
              <a:t>Identified how to build confidence in facing interviews</a:t>
            </a:r>
            <a:endParaRPr lang="en-GB" dirty="0"/>
          </a:p>
          <a:p>
            <a:r>
              <a:rPr lang="en-GB" dirty="0"/>
              <a:t>Completed the second phase of mock interviews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3200" dirty="0"/>
              <a:t>In this session….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By the end of the session, you should be able to:</a:t>
            </a:r>
            <a:endParaRPr lang="en-GB" altLang="en-US" dirty="0"/>
          </a:p>
          <a:p>
            <a:r>
              <a:rPr lang="en-GB" altLang="en-US" dirty="0"/>
              <a:t>Understand the purpose of employment regulation</a:t>
            </a:r>
            <a:endParaRPr lang="en-GB" altLang="en-US" dirty="0"/>
          </a:p>
          <a:p>
            <a:r>
              <a:rPr lang="en-GB" altLang="en-US" dirty="0"/>
              <a:t>Explain the way it is enforced in practice.</a:t>
            </a:r>
            <a:endParaRPr lang="en-GB" altLang="en-US" dirty="0"/>
          </a:p>
          <a:p>
            <a:r>
              <a:rPr lang="en-GB" dirty="0">
                <a:sym typeface="+mn-ea"/>
              </a:rPr>
              <a:t>Discuss your Academic &amp; InfoSkills  Homework</a:t>
            </a: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b="1" dirty="0">
                <a:solidFill>
                  <a:srgbClr val="C00000"/>
                </a:solidFill>
                <a:latin typeface="inherit"/>
              </a:rPr>
              <a:t>FEEDBACK SURVEY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 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Click the link below to fill the module evaluation form  (10min)</a:t>
            </a:r>
            <a:endParaRPr lang="en-GB" altLang="en-US" dirty="0"/>
          </a:p>
          <a:p>
            <a:pPr marL="0" indent="0">
              <a:buNone/>
            </a:pPr>
            <a:endParaRPr lang="en-GB" sz="1800" b="1" i="0" dirty="0">
              <a:solidFill>
                <a:srgbClr val="242424"/>
              </a:solidFill>
              <a:effectLst/>
              <a:latin typeface="inherit"/>
            </a:endParaRPr>
          </a:p>
          <a:p>
            <a:pPr marL="0" indent="0">
              <a:buNone/>
            </a:pPr>
            <a:endParaRPr lang="en-GB" sz="1800" b="1" dirty="0">
              <a:solidFill>
                <a:srgbClr val="242424"/>
              </a:solidFill>
              <a:latin typeface="inherit"/>
            </a:endParaRPr>
          </a:p>
          <a:p>
            <a:pPr marL="0" indent="0">
              <a:buNone/>
            </a:pPr>
            <a:r>
              <a:rPr lang="en-GB" b="0" i="0">
                <a:solidFill>
                  <a:srgbClr val="242424"/>
                </a:solidFill>
                <a:effectLst/>
                <a:latin typeface="inherit"/>
              </a:rPr>
              <a:t> </a:t>
            </a:r>
            <a:r>
              <a:rPr lang="en-GB" b="0" i="0" u="sng" dirty="0">
                <a:solidFill>
                  <a:srgbClr val="0563C1"/>
                </a:solidFill>
                <a:effectLst/>
                <a:latin typeface="inherit"/>
                <a:hlinkClick r:id="rId1" tooltip="Original URL: https://forms.office.com/e/6ChJLLyewZ. Click or tap if you trust this link."/>
              </a:rPr>
              <a:t>https://forms.office.com/e/6ChJLLyewZ</a:t>
            </a:r>
            <a:endParaRPr lang="en-GB" b="0" i="0" dirty="0">
              <a:solidFill>
                <a:srgbClr val="242424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" y="44450"/>
            <a:ext cx="9103360" cy="1373505"/>
          </a:xfrm>
          <a:solidFill>
            <a:srgbClr val="2B98B7"/>
          </a:solidFill>
        </p:spPr>
        <p:txBody>
          <a:bodyPr anchor="t"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rmAutofit fontScale="90000" lnSpcReduction="10000"/>
          </a:bodyPr>
          <a:lstStyle/>
          <a:p>
            <a:pPr marL="0" indent="0">
              <a:buNone/>
            </a:pPr>
            <a:r>
              <a:rPr lang="en-GB" altLang="en-US" dirty="0"/>
              <a:t> 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>
                <a:sym typeface="+mn-ea"/>
              </a:rPr>
              <a:t>Each student should take time to discuss their completed infoskills unit 2 homework with their lecturer.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What was your experience completing it?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Are there any challenges you faced?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How did you overcome them?</a:t>
            </a: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Is/there any aspect you found very exciting?</a:t>
            </a:r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" y="53975"/>
            <a:ext cx="9043670" cy="1363980"/>
          </a:xfrm>
          <a:solidFill>
            <a:srgbClr val="2B98B7"/>
          </a:solidFill>
        </p:spPr>
        <p:txBody>
          <a:bodyPr anchor="t"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 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>
                <a:sym typeface="+mn-ea"/>
              </a:rPr>
              <a:t>Students are required to complete unit 4 in the next two week.</a:t>
            </a:r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pPr marL="0" indent="0">
              <a:buNone/>
            </a:pPr>
            <a:r>
              <a:rPr lang="en-GB" altLang="en-US">
                <a:sym typeface="+mn-ea"/>
              </a:rPr>
              <a:t>We will have review again in week 10.</a:t>
            </a:r>
            <a:endParaRPr lang="en-GB" dirty="0"/>
          </a:p>
          <a:p>
            <a:pPr marL="0" indent="0">
              <a:buNone/>
            </a:pPr>
            <a:endParaRPr lang="en-GB" b="0" i="0" dirty="0">
              <a:solidFill>
                <a:srgbClr val="242424"/>
              </a:solidFill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‘Employment Law’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Employment law regulates the relationship between employers and employees.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governs what employers can expect from employees, what employers can ask employees to do, and employees’ rights at work.</a:t>
            </a:r>
            <a:endParaRPr lang="en-GB" dirty="0"/>
          </a:p>
          <a:p>
            <a:pPr marL="0" indent="0" algn="r">
              <a:buNone/>
            </a:pPr>
            <a:r>
              <a:rPr lang="en-GB" sz="2000" i="1" dirty="0"/>
              <a:t>CIPD</a:t>
            </a:r>
            <a:endParaRPr lang="en-GB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legal standards set?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179512" y="1556792"/>
            <a:ext cx="2160240" cy="129614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common law; </a:t>
            </a:r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623145" y="3365213"/>
            <a:ext cx="2160240" cy="12961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primary legislation: Acts of Parliament; 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804248" y="15567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Convention on Human Rights 1950; 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6039279" y="3373760"/>
            <a:ext cx="2160240" cy="129614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European law; 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>
          <a:xfrm>
            <a:off x="3331212" y="4021832"/>
            <a:ext cx="2160240" cy="129614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secondary legislation: regulations;</a:t>
            </a:r>
            <a:endParaRPr lang="en-GB" dirty="0"/>
          </a:p>
        </p:txBody>
      </p:sp>
      <p:sp>
        <p:nvSpPr>
          <p:cNvPr id="10" name="Bent Arrow 9"/>
          <p:cNvSpPr/>
          <p:nvPr/>
        </p:nvSpPr>
        <p:spPr>
          <a:xfrm rot="10800000">
            <a:off x="2515721" y="1506981"/>
            <a:ext cx="708495" cy="792088"/>
          </a:xfrm>
          <a:prstGeom prst="bentArrow">
            <a:avLst>
              <a:gd name="adj1" fmla="val 455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Bent Arrow 10"/>
          <p:cNvSpPr/>
          <p:nvPr/>
        </p:nvSpPr>
        <p:spPr>
          <a:xfrm rot="10800000" flipH="1">
            <a:off x="5721065" y="1506981"/>
            <a:ext cx="717032" cy="792087"/>
          </a:xfrm>
          <a:prstGeom prst="bentArrow">
            <a:avLst>
              <a:gd name="adj1" fmla="val 3996"/>
              <a:gd name="adj2" fmla="val 25759"/>
              <a:gd name="adj3" fmla="val 25000"/>
              <a:gd name="adj4" fmla="val 4375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Down Arrow 11"/>
          <p:cNvSpPr/>
          <p:nvPr/>
        </p:nvSpPr>
        <p:spPr>
          <a:xfrm rot="1841778">
            <a:off x="3125754" y="1999654"/>
            <a:ext cx="360040" cy="1440160"/>
          </a:xfrm>
          <a:prstGeom prst="downArrow">
            <a:avLst>
              <a:gd name="adj1" fmla="val 12365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4233091" y="2204864"/>
            <a:ext cx="360040" cy="1440160"/>
          </a:xfrm>
          <a:prstGeom prst="downArrow">
            <a:avLst>
              <a:gd name="adj1" fmla="val 11951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19749887">
            <a:off x="5335594" y="1928949"/>
            <a:ext cx="360040" cy="1440160"/>
          </a:xfrm>
          <a:prstGeom prst="downArrow">
            <a:avLst>
              <a:gd name="adj1" fmla="val 10262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does employment law come in to play?</a:t>
            </a:r>
            <a:endParaRPr lang="en-GB" dirty="0"/>
          </a:p>
        </p:txBody>
      </p:sp>
      <p:sp>
        <p:nvSpPr>
          <p:cNvPr id="4" name="Freeform 3"/>
          <p:cNvSpPr/>
          <p:nvPr/>
        </p:nvSpPr>
        <p:spPr>
          <a:xfrm>
            <a:off x="1515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Recruitment</a:t>
            </a:r>
            <a:endParaRPr lang="en-US" sz="2200" kern="1200" dirty="0"/>
          </a:p>
        </p:txBody>
      </p:sp>
      <p:sp>
        <p:nvSpPr>
          <p:cNvPr id="6" name="Freeform 5"/>
          <p:cNvSpPr/>
          <p:nvPr/>
        </p:nvSpPr>
        <p:spPr>
          <a:xfrm>
            <a:off x="36110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406283"/>
              <a:satOff val="-2109"/>
              <a:lumOff val="-342"/>
              <a:alphaOff val="0"/>
            </a:schemeClr>
          </a:fillRef>
          <a:effectRef idx="0">
            <a:schemeClr val="accent3">
              <a:hueOff val="1406283"/>
              <a:satOff val="-2109"/>
              <a:lumOff val="-34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Employment contract</a:t>
            </a:r>
            <a:endParaRPr lang="en-US" sz="2200" kern="1200" dirty="0"/>
          </a:p>
        </p:txBody>
      </p:sp>
      <p:sp>
        <p:nvSpPr>
          <p:cNvPr id="7" name="Freeform 6"/>
          <p:cNvSpPr/>
          <p:nvPr/>
        </p:nvSpPr>
        <p:spPr>
          <a:xfrm>
            <a:off x="5706582" y="15239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2812566"/>
              <a:satOff val="-4219"/>
              <a:lumOff val="-685"/>
              <a:alphaOff val="0"/>
            </a:schemeClr>
          </a:fillRef>
          <a:effectRef idx="0">
            <a:schemeClr val="accent3">
              <a:hueOff val="2812566"/>
              <a:satOff val="-4219"/>
              <a:lumOff val="-68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Data protection</a:t>
            </a:r>
            <a:endParaRPr lang="en-US" sz="2200" kern="1200" dirty="0"/>
          </a:p>
        </p:txBody>
      </p:sp>
      <p:sp>
        <p:nvSpPr>
          <p:cNvPr id="8" name="Freeform 7"/>
          <p:cNvSpPr/>
          <p:nvPr/>
        </p:nvSpPr>
        <p:spPr>
          <a:xfrm>
            <a:off x="15155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4218849"/>
              <a:satOff val="-6329"/>
              <a:lumOff val="-1028"/>
              <a:alphaOff val="0"/>
            </a:schemeClr>
          </a:fillRef>
          <a:effectRef idx="0">
            <a:schemeClr val="accent3">
              <a:hueOff val="4218849"/>
              <a:satOff val="-6329"/>
              <a:lumOff val="-102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Pay and Holiday entitlement</a:t>
            </a:r>
            <a:endParaRPr lang="en-US" sz="2200" kern="1200" dirty="0"/>
          </a:p>
        </p:txBody>
      </p:sp>
      <p:sp>
        <p:nvSpPr>
          <p:cNvPr id="9" name="Freeform 8"/>
          <p:cNvSpPr/>
          <p:nvPr/>
        </p:nvSpPr>
        <p:spPr>
          <a:xfrm>
            <a:off x="3611082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5625132"/>
              <a:satOff val="-8439"/>
              <a:lumOff val="-1372"/>
              <a:alphaOff val="0"/>
            </a:schemeClr>
          </a:fillRef>
          <a:effectRef idx="0">
            <a:schemeClr val="accent3">
              <a:hueOff val="5625132"/>
              <a:satOff val="-8439"/>
              <a:lumOff val="-137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Working time</a:t>
            </a:r>
            <a:endParaRPr lang="en-US" sz="2200" kern="1200" dirty="0"/>
          </a:p>
        </p:txBody>
      </p:sp>
      <p:sp>
        <p:nvSpPr>
          <p:cNvPr id="10" name="Freeform 9"/>
          <p:cNvSpPr/>
          <p:nvPr/>
        </p:nvSpPr>
        <p:spPr>
          <a:xfrm>
            <a:off x="5715000" y="285749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031415"/>
              <a:satOff val="-10549"/>
              <a:lumOff val="-1715"/>
              <a:alphaOff val="0"/>
            </a:schemeClr>
          </a:fillRef>
          <a:effectRef idx="0">
            <a:schemeClr val="accent3">
              <a:hueOff val="7031415"/>
              <a:satOff val="-10549"/>
              <a:lumOff val="-171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Health and safety at work</a:t>
            </a:r>
            <a:endParaRPr lang="en-US" sz="2200" kern="1200" dirty="0"/>
          </a:p>
        </p:txBody>
      </p:sp>
      <p:sp>
        <p:nvSpPr>
          <p:cNvPr id="11" name="Freeform 10"/>
          <p:cNvSpPr/>
          <p:nvPr/>
        </p:nvSpPr>
        <p:spPr>
          <a:xfrm>
            <a:off x="15240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8437698"/>
              <a:satOff val="-12659"/>
              <a:lumOff val="-2058"/>
              <a:alphaOff val="0"/>
            </a:schemeClr>
          </a:fillRef>
          <a:effectRef idx="0">
            <a:schemeClr val="accent3">
              <a:hueOff val="8437698"/>
              <a:satOff val="-12659"/>
              <a:lumOff val="-205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Discrimination</a:t>
            </a:r>
            <a:endParaRPr lang="en-US" sz="2200" kern="1200" dirty="0"/>
          </a:p>
        </p:txBody>
      </p:sp>
      <p:sp>
        <p:nvSpPr>
          <p:cNvPr id="12" name="Freeform 11"/>
          <p:cNvSpPr/>
          <p:nvPr/>
        </p:nvSpPr>
        <p:spPr>
          <a:xfrm>
            <a:off x="3619500" y="4134889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9843981"/>
              <a:satOff val="-14769"/>
              <a:lumOff val="-2401"/>
              <a:alphaOff val="0"/>
            </a:schemeClr>
          </a:fillRef>
          <a:effectRef idx="0">
            <a:schemeClr val="accent3">
              <a:hueOff val="9843981"/>
              <a:satOff val="-14769"/>
              <a:lumOff val="-240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Discipline and grievance</a:t>
            </a:r>
            <a:endParaRPr lang="en-US" sz="2200" kern="1200" dirty="0"/>
          </a:p>
        </p:txBody>
      </p:sp>
      <p:sp>
        <p:nvSpPr>
          <p:cNvPr id="13" name="Freeform 12"/>
          <p:cNvSpPr/>
          <p:nvPr/>
        </p:nvSpPr>
        <p:spPr>
          <a:xfrm>
            <a:off x="5715000" y="4134890"/>
            <a:ext cx="1904999" cy="1143000"/>
          </a:xfrm>
          <a:custGeom>
            <a:avLst/>
            <a:gdLst>
              <a:gd name="connsiteX0" fmla="*/ 0 w 1904999"/>
              <a:gd name="connsiteY0" fmla="*/ 0 h 1143000"/>
              <a:gd name="connsiteX1" fmla="*/ 1904999 w 1904999"/>
              <a:gd name="connsiteY1" fmla="*/ 0 h 1143000"/>
              <a:gd name="connsiteX2" fmla="*/ 1904999 w 1904999"/>
              <a:gd name="connsiteY2" fmla="*/ 1143000 h 1143000"/>
              <a:gd name="connsiteX3" fmla="*/ 0 w 1904999"/>
              <a:gd name="connsiteY3" fmla="*/ 1143000 h 1143000"/>
              <a:gd name="connsiteX4" fmla="*/ 0 w 1904999"/>
              <a:gd name="connsiteY4" fmla="*/ 0 h 114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4999" h="1143000">
                <a:moveTo>
                  <a:pt x="0" y="0"/>
                </a:moveTo>
                <a:lnTo>
                  <a:pt x="1904999" y="0"/>
                </a:lnTo>
                <a:lnTo>
                  <a:pt x="1904999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79"/>
              <a:lumOff val="-2744"/>
              <a:alphaOff val="0"/>
            </a:schemeClr>
          </a:fillRef>
          <a:effectRef idx="0">
            <a:schemeClr val="accent3">
              <a:hueOff val="11250264"/>
              <a:satOff val="-16879"/>
              <a:lumOff val="-274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83820" tIns="83820" rIns="83820" bIns="8382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200" kern="1200" dirty="0"/>
              <a:t>Dismissals and redundancies</a:t>
            </a:r>
            <a:endParaRPr lang="en-US" sz="22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07504" y="2307169"/>
            <a:ext cx="1904999" cy="1143000"/>
            <a:chOff x="0" y="126999"/>
            <a:chExt cx="1904999" cy="1143000"/>
          </a:xfrm>
        </p:grpSpPr>
        <p:sp>
          <p:nvSpPr>
            <p:cNvPr id="5" name="Rectangle 4"/>
            <p:cNvSpPr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Recruitment</a:t>
              </a:r>
              <a:endParaRPr lang="en-US" sz="2200" kern="1200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2411760" y="201512"/>
            <a:ext cx="64442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no single Act governing recruitment and selection, but there are many Acts dealing with the employment relationship that have an impact on pre-employment issues as well.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411760" y="1556792"/>
            <a:ext cx="6444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significant example is the 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Equality Act 2010.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411760" y="2204864"/>
            <a:ext cx="64442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Equality Act 2010 makes it unlawful for employers to discriminate against job applicants (and existing workers) because of a ‘protected characteristic,’ namely: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age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disability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gender reassignment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race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religion or belief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sexual orientation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marriage and civil partnership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pregnancy and maternity.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79512" y="2276872"/>
            <a:ext cx="1904999" cy="1143000"/>
            <a:chOff x="2095500" y="126999"/>
            <a:chExt cx="1904999" cy="1143000"/>
          </a:xfrm>
        </p:grpSpPr>
        <p:sp>
          <p:nvSpPr>
            <p:cNvPr id="8" name="Rectangle 7"/>
            <p:cNvSpPr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406283"/>
                <a:satOff val="-2109"/>
                <a:lumOff val="-342"/>
                <a:alphaOff val="0"/>
              </a:schemeClr>
            </a:fillRef>
            <a:effectRef idx="0">
              <a:schemeClr val="accent3">
                <a:hueOff val="1406283"/>
                <a:satOff val="-2109"/>
                <a:lumOff val="-34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0955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Employment contract</a:t>
              </a:r>
              <a:endParaRPr lang="en-US" sz="2200" kern="1200" dirty="0"/>
            </a:p>
          </p:txBody>
        </p:sp>
      </p:grpSp>
      <p:sp>
        <p:nvSpPr>
          <p:cNvPr id="2" name="Rectangle 1"/>
          <p:cNvSpPr/>
          <p:nvPr/>
        </p:nvSpPr>
        <p:spPr>
          <a:xfrm>
            <a:off x="179512" y="40466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terms and conditions of employment are the elements of a contract defining the employment relationship between employer and employee.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407593" y="1268760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Legislation has an important impact on terms and conditions of employment; this is because legislation implies certain minimum requirements into the employment relationship in addition to what is agreed between the parties themselves.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2399260" y="2963853"/>
            <a:ext cx="6552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which governs many terms and conditions of employment is the </a:t>
            </a:r>
            <a:r>
              <a:rPr lang="en-GB" b="1" dirty="0">
                <a:solidFill>
                  <a:srgbClr val="FF0000"/>
                </a:solidFill>
                <a:latin typeface="Open Sans"/>
              </a:rPr>
              <a:t>Employment Rights Act 1996.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9512" y="3971965"/>
            <a:ext cx="8548496" cy="2585323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Important rights given to employees or strengthened by the ERA include: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424141"/>
                </a:solidFill>
                <a:latin typeface="Open Sans"/>
              </a:rPr>
              <a:t>The right to be given employment particulars</a:t>
            </a:r>
            <a:endParaRPr lang="en-GB" dirty="0">
              <a:solidFill>
                <a:srgbClr val="424141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Disclosures and detriment</a:t>
            </a:r>
            <a:endParaRPr lang="en-GB" dirty="0">
              <a:solidFill>
                <a:srgbClr val="424141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Sundays, time off and suspension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Dismissal: notice and reason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Unfair dismissal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Redundancy payments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Employer insolvency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126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2812566"/>
                <a:satOff val="-4219"/>
                <a:lumOff val="-685"/>
                <a:alphaOff val="0"/>
              </a:schemeClr>
            </a:fillRef>
            <a:effectRef idx="0">
              <a:schemeClr val="accent3">
                <a:hueOff val="2812566"/>
                <a:satOff val="-4219"/>
                <a:lumOff val="-68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4191000" y="126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Data protection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52702" y="2386707"/>
            <a:ext cx="66940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Data protection is about safeguarding important information and making sure it is used properly and legally.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52702" y="404664"/>
            <a:ext cx="6678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In the UK, the Data Protection Act 2018 implements the General Data Protection Regulation (GDPR) which came into force in May 2018. It replaces the previous Data Protection Act 1998.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52703" y="4293096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All employers need to be aware of their duties under the law as the penalties for breaching the rules can be severe.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0" y="14605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4218849"/>
                <a:satOff val="-6329"/>
                <a:lumOff val="-1028"/>
                <a:alphaOff val="0"/>
              </a:schemeClr>
            </a:fillRef>
            <a:effectRef idx="0">
              <a:schemeClr val="accent3">
                <a:hueOff val="4218849"/>
                <a:satOff val="-6329"/>
                <a:lumOff val="-102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0" y="14605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Pay and Holiday entitlement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67744" y="1212220"/>
            <a:ext cx="66967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minimum amount of annual leave which an employer must provide to a full-time worker is currently 28 days a year (or 5.6 weeks).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Bank holidays can still be counted towards the entitlement.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extend to employees and all workers covered by the Working Time Regulations 1998, including agency workers.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rules cover England, Wales and Scotland, and similar provisions apply in Northern Ireland.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 is a limited ability to carry leave over the four-week ‘European minimum’ from one holiday year to the next, subject to agreement between employer and worker.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5625132"/>
                <a:satOff val="-8439"/>
                <a:lumOff val="-1372"/>
                <a:alphaOff val="0"/>
              </a:schemeClr>
            </a:fillRef>
            <a:effectRef idx="0">
              <a:schemeClr val="accent3">
                <a:hueOff val="5625132"/>
                <a:satOff val="-8439"/>
                <a:lumOff val="-137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20955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Working time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411760" y="1971209"/>
            <a:ext cx="64087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Working hours in the UK are governed by the Working Time Regulations 1998. These limit the working week to an average of 48 hours (although there is an opt-out), and the working day to an average of 8 hours. They also give workers and employees the right to paid leave and specified rest breaks.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348880"/>
            <a:ext cx="1904999" cy="1143000"/>
            <a:chOff x="4191000" y="14604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7031415"/>
                <a:satOff val="-10549"/>
                <a:lumOff val="-1715"/>
                <a:alphaOff val="0"/>
              </a:schemeClr>
            </a:fillRef>
            <a:effectRef idx="0">
              <a:schemeClr val="accent3">
                <a:hueOff val="7031415"/>
                <a:satOff val="-10549"/>
                <a:lumOff val="-1715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4191000" y="14604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Health and safety at work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621875" y="874888"/>
            <a:ext cx="63367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purpose of health and safety law is to ensure a safe working environment for employees. In the UK, this requires employers to meet health and safety obligations, predominantly covered by the Health and Safety at Work Act 1974 (HSWA).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642519" y="3491880"/>
            <a:ext cx="61926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According to HSWA employers’ health and safety obligations include;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carrying out risk assessments, 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publishing a health and safety policy,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appointing health and safety representatives, 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58595B"/>
                </a:solidFill>
                <a:latin typeface="Open Sans"/>
              </a:rPr>
              <a:t>and providing safety information and training. 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04864"/>
            <a:ext cx="1904999" cy="1143000"/>
            <a:chOff x="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8437698"/>
                <a:satOff val="-12659"/>
                <a:lumOff val="-2058"/>
                <a:alphaOff val="0"/>
              </a:schemeClr>
            </a:fillRef>
            <a:effectRef idx="0">
              <a:schemeClr val="accent3">
                <a:hueOff val="8437698"/>
                <a:satOff val="-12659"/>
                <a:lumOff val="-205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Discrimination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1483702"/>
            <a:ext cx="67687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main piece of legislation governing discrimination in the UK is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1" tooltip="Equality Act 2010 guidance from GOV.UK"/>
              </a:rPr>
              <a:t>Equality Act 2010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 </a:t>
            </a:r>
            <a:br>
              <a:rPr lang="en-GB" b="1" dirty="0">
                <a:solidFill>
                  <a:srgbClr val="58595B"/>
                </a:solidFill>
                <a:latin typeface="Open Sans"/>
              </a:rPr>
            </a:b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UK courts and tribunals must interpret the Equality Act 2010 and other legislation in a way that is consistent with European Union (EU) legislation.</a:t>
            </a:r>
            <a:endParaRPr lang="en-GB" b="1" dirty="0">
              <a:solidFill>
                <a:srgbClr val="58595B"/>
              </a:solidFill>
              <a:latin typeface="Open Sans"/>
            </a:endParaRPr>
          </a:p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There is also a helpful and detailed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Advice and guidance"/>
              </a:rPr>
              <a:t>Code of practice on employment and other non-statutory guidance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available from the Equality and Human Rights Commission.</a:t>
            </a:r>
            <a:endParaRPr lang="en-GB" b="1" i="0" dirty="0">
              <a:solidFill>
                <a:srgbClr val="58595B"/>
              </a:solidFill>
              <a:effectLst/>
              <a:latin typeface="Open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2095500" y="2793999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9843981"/>
                <a:satOff val="-14769"/>
                <a:lumOff val="-2401"/>
                <a:alphaOff val="0"/>
              </a:schemeClr>
            </a:fillRef>
            <a:effectRef idx="0">
              <a:schemeClr val="accent3">
                <a:hueOff val="9843981"/>
                <a:satOff val="-14769"/>
                <a:lumOff val="-2401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2095500" y="2793999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Discipline and grievance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286000" y="260648"/>
            <a:ext cx="6678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require effective and transparent policies and procedures to manage difficulties in the workplace and employment relationship.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82516" y="1555710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The most important provisions governing discipline and grievances at work are found in the Employment Act 2008 and Employment Tribunals (Constitution and Rules of Procedure) (Amendment) Regulations 2008.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1" tooltip="Acas Code of practice"/>
              </a:rPr>
              <a:t>The </a:t>
            </a:r>
            <a:r>
              <a:rPr lang="en-GB" b="1" u="sng" dirty="0" err="1">
                <a:solidFill>
                  <a:srgbClr val="68297F"/>
                </a:solidFill>
                <a:latin typeface="Open Sans"/>
                <a:hlinkClick r:id="rId1" tooltip="Acas Code of practice"/>
              </a:rPr>
              <a:t>Acas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1" tooltip="Acas Code of practice"/>
              </a:rPr>
              <a:t> Code of practice on disciplinary and grievance procedures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is also of significant importance.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82516" y="3681768"/>
            <a:ext cx="66819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Employers and employees should do all they can to resolve disciplinary and grievance issues themselves and if necessary should use a third party (for example, a mediator or an arbitrator) to help resolve the problem. There is a requirement for </a:t>
            </a:r>
            <a:r>
              <a:rPr lang="en-GB" b="1" dirty="0" err="1">
                <a:solidFill>
                  <a:srgbClr val="58595B"/>
                </a:solidFill>
                <a:latin typeface="Open Sans"/>
              </a:rPr>
              <a:t>Acas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 early conciliation in most cases –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Tribunal claims, settlement and compromise Q&amp;As"/>
              </a:rPr>
              <a:t>employment tribunal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 ought to be a last resort.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07504" y="2276872"/>
            <a:ext cx="1904999" cy="1143000"/>
            <a:chOff x="4191000" y="2794000"/>
            <a:chExt cx="1904999" cy="1143000"/>
          </a:xfrm>
        </p:grpSpPr>
        <p:sp>
          <p:nvSpPr>
            <p:cNvPr id="3" name="Rectangle 2"/>
            <p:cNvSpPr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11250264"/>
                <a:satOff val="-16879"/>
                <a:lumOff val="-2744"/>
                <a:alphaOff val="0"/>
              </a:schemeClr>
            </a:fillRef>
            <a:effectRef idx="0">
              <a:schemeClr val="accent3">
                <a:hueOff val="11250264"/>
                <a:satOff val="-16879"/>
                <a:lumOff val="-2744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4191000" y="2794000"/>
              <a:ext cx="1904999" cy="1143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lvl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kern="1200" dirty="0"/>
                <a:t>Dismissals and redundancies</a:t>
              </a:r>
              <a:endParaRPr lang="en-US" sz="2200" kern="1200" dirty="0"/>
            </a:p>
          </p:txBody>
        </p:sp>
      </p:grpSp>
      <p:sp>
        <p:nvSpPr>
          <p:cNvPr id="5" name="Rectangle 4"/>
          <p:cNvSpPr/>
          <p:nvPr/>
        </p:nvSpPr>
        <p:spPr>
          <a:xfrm>
            <a:off x="2123728" y="260648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Dismissal occurs when a contract is terminated with or without notice, a fixed-term contract ends and is not renewed, or an employee leaves, with or without notice, when they are entitled to do so due to the employer’s conduct.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123728" y="1971209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Unfair dismissal is entirely different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1" tooltip="Wrongful dismissal Q&amp;As"/>
              </a:rPr>
              <a:t>wrongful dismissal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, which is a long-established concept derived from contract law. Most of the provisions governing unfair dismissal are to be found in the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2" tooltip="Employment Rights Act 1996"/>
              </a:rPr>
              <a:t>Employment Rights Act 1996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 Numerous other pieces of legislation cross-refer to unfair dismissal issues.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123728" y="4077072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58595B"/>
                </a:solidFill>
                <a:latin typeface="Open Sans"/>
              </a:rPr>
              <a:t>No specific legislation is devoted to wrongful dismissal. It is a branch of the law of contract derived from what is known as the ‘common law.’ Guidance on wrongful dismissal is based on contractual concepts, and generally speaking changes stem from </a:t>
            </a:r>
            <a:r>
              <a:rPr lang="en-GB" b="1" u="sng" dirty="0">
                <a:solidFill>
                  <a:srgbClr val="68297F"/>
                </a:solidFill>
                <a:latin typeface="Open Sans"/>
                <a:hlinkClick r:id="rId3" tooltip="Dismissal case law"/>
              </a:rPr>
              <a:t>case law</a:t>
            </a:r>
            <a:r>
              <a:rPr lang="en-GB" b="1" dirty="0">
                <a:solidFill>
                  <a:srgbClr val="58595B"/>
                </a:solidFill>
                <a:latin typeface="Open Sans"/>
              </a:rPr>
              <a:t>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>
                <a:highlight>
                  <a:srgbClr val="00FFFF"/>
                </a:highlight>
              </a:rPr>
            </a:br>
            <a:r>
              <a:rPr lang="en-GB" sz="3200" dirty="0">
                <a:highlight>
                  <a:srgbClr val="00FFFF"/>
                </a:highlight>
              </a:rPr>
              <a:t>Watch The Video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>
                <a:hlinkClick r:id="rId1"/>
              </a:rPr>
              <a:t>(1336) Employment Rights UK - Know Your Employee Rights | </a:t>
            </a:r>
            <a:r>
              <a:rPr lang="en-GB" sz="3200" dirty="0" err="1">
                <a:hlinkClick r:id="rId1"/>
              </a:rPr>
              <a:t>Seb</a:t>
            </a:r>
            <a:r>
              <a:rPr lang="en-GB" sz="3200" dirty="0">
                <a:hlinkClick r:id="rId1"/>
              </a:rPr>
              <a:t> of </a:t>
            </a:r>
            <a:r>
              <a:rPr lang="en-GB" sz="3200" dirty="0" err="1">
                <a:hlinkClick r:id="rId1"/>
              </a:rPr>
              <a:t>Revorec</a:t>
            </a:r>
            <a:r>
              <a:rPr lang="en-GB" sz="3200" dirty="0">
                <a:hlinkClick r:id="rId1"/>
              </a:rPr>
              <a:t> - YouTube</a:t>
            </a:r>
            <a:endParaRPr lang="en-GB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 fontScale="90000"/>
          </a:bodyPr>
          <a:lstStyle/>
          <a:p>
            <a:br>
              <a:rPr lang="en-GB" sz="40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ACTIVITY 8.1</a:t>
            </a: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900" dirty="0">
                <a:highlight>
                  <a:srgbClr val="00FFFF"/>
                </a:highlight>
              </a:rPr>
              <a:t>Read the Article on the Module  </a:t>
            </a:r>
            <a:br>
              <a:rPr lang="en-GB" sz="4900" dirty="0">
                <a:highlight>
                  <a:srgbClr val="00FFFF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>
                <a:highlight>
                  <a:srgbClr val="00FFFF"/>
                </a:highlight>
              </a:rPr>
            </a:br>
            <a:br>
              <a:rPr lang="en-GB" sz="4000" dirty="0">
                <a:highlight>
                  <a:srgbClr val="5E53B3"/>
                </a:highlight>
              </a:rPr>
            </a:br>
            <a:br>
              <a:rPr lang="en-GB" sz="3200" dirty="0">
                <a:highlight>
                  <a:srgbClr val="5E53B3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/>
            </a:br>
            <a:br>
              <a:rPr lang="en-GB" sz="3200" dirty="0"/>
            </a:br>
            <a:br>
              <a:rPr lang="en-GB" sz="32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ATTEMPT THE QUIZ IN </a:t>
            </a: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ACTIVITY 8.2</a:t>
            </a:r>
            <a:br>
              <a:rPr lang="en-GB" sz="4000" dirty="0">
                <a:highlight>
                  <a:srgbClr val="5E53B3"/>
                </a:highlight>
              </a:rPr>
            </a:br>
            <a:br>
              <a:rPr lang="en-GB" sz="3200" dirty="0">
                <a:highlight>
                  <a:srgbClr val="5E53B3"/>
                </a:highlight>
              </a:rPr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endParaRPr lang="en-GB"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/>
            </a:br>
            <a:br>
              <a:rPr lang="en-GB" sz="3200" dirty="0"/>
            </a:br>
            <a:br>
              <a:rPr lang="en-GB" sz="4000" dirty="0">
                <a:highlight>
                  <a:srgbClr val="00FFFF"/>
                </a:highlight>
              </a:rPr>
            </a:br>
            <a:r>
              <a:rPr lang="en-GB" sz="4000" dirty="0">
                <a:highlight>
                  <a:srgbClr val="00FFFF"/>
                </a:highlight>
              </a:rPr>
              <a:t>Use the rest of  the time to work on Component 2</a:t>
            </a:r>
            <a:endParaRPr lang="en-GB" sz="32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 anchor="t">
            <a:normAutofit/>
          </a:bodyPr>
          <a:lstStyle/>
          <a:p>
            <a:br>
              <a:rPr lang="en-GB" sz="3200" dirty="0"/>
            </a:br>
            <a:r>
              <a:rPr lang="en-GB" sz="3200" b="1" dirty="0"/>
              <a:t>Reference List</a:t>
            </a:r>
            <a:br>
              <a:rPr lang="en-GB" sz="3200" dirty="0"/>
            </a:br>
            <a:br>
              <a:rPr lang="en-GB" sz="2000" dirty="0"/>
            </a:br>
            <a:r>
              <a:rPr lang="en-GB" sz="2000" dirty="0"/>
              <a:t>Equality Act 2010, Guidance. Available at: </a:t>
            </a:r>
            <a:r>
              <a:rPr lang="en-GB" sz="2000" dirty="0">
                <a:hlinkClick r:id="rId1"/>
              </a:rPr>
              <a:t>https://www.gov.uk/guidance/equality-act-2010-guidance</a:t>
            </a:r>
            <a:r>
              <a:rPr lang="en-GB" sz="2000" dirty="0"/>
              <a:t> , (Accessed on 13/03/2023).</a:t>
            </a:r>
            <a:br>
              <a:rPr lang="en-GB" sz="2000" dirty="0"/>
            </a:br>
            <a:r>
              <a:rPr lang="en-GB" sz="2000" dirty="0"/>
              <a:t>A GUIDE TO UK EMPLOYMENT LAW (n.d.), available @: </a:t>
            </a:r>
            <a:r>
              <a:rPr lang="en-GB" sz="2000" dirty="0">
                <a:hlinkClick r:id="rId2"/>
              </a:rPr>
              <a:t>https://www.tim-russell.co.uk/upimages/Employment%20Guide.pdf</a:t>
            </a:r>
            <a:r>
              <a:rPr lang="en-GB" sz="2000" dirty="0"/>
              <a:t> , (Accessed 0n 13/03/2023).</a:t>
            </a:r>
            <a:br>
              <a:rPr lang="en-GB" sz="2000" dirty="0"/>
            </a:br>
            <a:br>
              <a:rPr lang="en-GB" sz="4000" dirty="0">
                <a:highlight>
                  <a:srgbClr val="00FFFF"/>
                </a:highlight>
              </a:rPr>
            </a:br>
            <a:endParaRPr lang="en-GB" sz="3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anchor="t">
            <a:normAutofit/>
          </a:bodyPr>
          <a:lstStyle/>
          <a:p>
            <a:r>
              <a:rPr lang="en-GB" sz="3200" dirty="0"/>
              <a:t>Summary</a:t>
            </a:r>
            <a:endParaRPr lang="en-GB" sz="3200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835696" y="98860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alternatives after graduation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573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Session…..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39460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Alternatives after graduation</a:t>
            </a:r>
            <a:endParaRPr lang="en-GB" sz="54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��
</file>

<file path=customXml/item2.xml>��
</file>

<file path=customXml/item3.xml>��
</file>

<file path=customXml/itemProps1.xml><?xml version="1.0" encoding="utf-8"?>
<ds:datastoreItem xmlns:ds="http://schemas.openxmlformats.org/officeDocument/2006/customXml" ds:itemID="{F5B0EF21-CA5D-4A60-A3B8-014B63530527}">
  <ds:schemaRefs/>
</ds:datastoreItem>
</file>

<file path=customXml/itemProps2.xml><?xml version="1.0" encoding="utf-8"?>
<ds:datastoreItem xmlns:ds="http://schemas.openxmlformats.org/officeDocument/2006/customXml" ds:itemID="{D081439C-114A-4151-B03A-0408F1ADA968}">
  <ds:schemaRefs/>
</ds:datastoreItem>
</file>

<file path=customXml/itemProps3.xml><?xml version="1.0" encoding="utf-8"?>
<ds:datastoreItem xmlns:ds="http://schemas.openxmlformats.org/officeDocument/2006/customXml" ds:itemID="{65FC5585-51CA-4C4C-9028-AEC8FAD67B8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7635</Words>
  <Application>WPS Presentation</Application>
  <PresentationFormat>On-screen Show (4:3)</PresentationFormat>
  <Paragraphs>195</Paragraphs>
  <Slides>25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36" baseType="lpstr">
      <vt:lpstr>Arial</vt:lpstr>
      <vt:lpstr>SimSun</vt:lpstr>
      <vt:lpstr>Wingdings</vt:lpstr>
      <vt:lpstr>inherit</vt:lpstr>
      <vt:lpstr>Tiresias PCfont</vt:lpstr>
      <vt:lpstr>Calibri</vt:lpstr>
      <vt:lpstr>Open Sans</vt:lpstr>
      <vt:lpstr>Myriad Pro</vt:lpstr>
      <vt:lpstr>Microsoft YaHei</vt:lpstr>
      <vt:lpstr>Arial Unicode MS</vt:lpstr>
      <vt:lpstr>20140311PresentationUWTSDTemplate</vt:lpstr>
      <vt:lpstr>Certificate of Higher Education in Skills for the Workplace   Employability and Career Development (LCLM 4005) Session 15 and 16 Employment Legislations</vt:lpstr>
      <vt:lpstr>Previously…</vt:lpstr>
      <vt:lpstr>In this session….</vt:lpstr>
      <vt:lpstr>FEEDBACK SURVEY</vt:lpstr>
      <vt:lpstr>FEEDBACK SURVEY</vt:lpstr>
      <vt:lpstr>FEEDBACK SURVEY</vt:lpstr>
      <vt:lpstr>What is ‘Employment Law’</vt:lpstr>
      <vt:lpstr>How are legal standards set?</vt:lpstr>
      <vt:lpstr>Where does employment law come in to play?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 Watch The Video   (1336) Employment Rights UK - Know Your Employee Rights | Seb of Revorec - YouTube</vt:lpstr>
      <vt:lpstr>   ACTIVITY 8.1 Read the Article on the Module           </vt:lpstr>
      <vt:lpstr>   ATTEMPT THE QUIZ IN  ACTIVITY 8.2     </vt:lpstr>
      <vt:lpstr>   Use the rest of  the time to work on Component 2</vt:lpstr>
      <vt:lpstr> Reference List  Equality Act 2010, Guidance. Available at: https://www.gov.uk/guidance/equality-act-2010-guidance , (Accessed on 13/03/2023). A GUIDE TO UK EMPLOYMENT LAW (n.d.), available @: https://www.tim-russell.co.uk/upimages/Employment%20Guide.pdf , (Accessed 0n 13/03/2023).  </vt:lpstr>
      <vt:lpstr>Summary</vt:lpstr>
      <vt:lpstr>Next Session…..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olubukola.adegbite</cp:lastModifiedBy>
  <cp:revision>275</cp:revision>
  <dcterms:created xsi:type="dcterms:W3CDTF">2015-04-14T15:21:00Z</dcterms:created>
  <dcterms:modified xsi:type="dcterms:W3CDTF">2024-09-07T12:39:03Z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4DF290B14DCA433E96246943B458758B_12</vt:lpwstr>
  </property>
  <property fmtid="{D5CDD505-2E9C-101B-9397-08002B2CF9AE}" pid="4" name="KSOProductBuildVer">
    <vt:lpwstr>2057-12.2.0.17562</vt:lpwstr>
  </property>
</Properties>
</file>