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7"/>
  </p:notesMasterIdLst>
  <p:sldIdLst>
    <p:sldId id="256" r:id="rId2"/>
    <p:sldId id="269" r:id="rId3"/>
    <p:sldId id="257" r:id="rId4"/>
    <p:sldId id="261" r:id="rId5"/>
    <p:sldId id="262" r:id="rId6"/>
    <p:sldId id="263" r:id="rId7"/>
    <p:sldId id="264" r:id="rId8"/>
    <p:sldId id="265" r:id="rId9"/>
    <p:sldId id="270" r:id="rId10"/>
    <p:sldId id="271" r:id="rId11"/>
    <p:sldId id="272" r:id="rId12"/>
    <p:sldId id="266" r:id="rId13"/>
    <p:sldId id="268" r:id="rId14"/>
    <p:sldId id="273"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6FD"/>
    <a:srgbClr val="FCD78D"/>
    <a:srgbClr val="F1F2F1"/>
    <a:srgbClr val="FFD881"/>
    <a:srgbClr val="FFD996"/>
    <a:srgbClr val="FFD5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9C129D-1CE0-0247-9867-CE88606FD84F}" v="101" dt="2026-03-26T16:14:17.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082"/>
    <p:restoredTop sz="96366"/>
  </p:normalViewPr>
  <p:slideViewPr>
    <p:cSldViewPr snapToGrid="0">
      <p:cViewPr>
        <p:scale>
          <a:sx n="130" d="100"/>
          <a:sy n="130" d="100"/>
        </p:scale>
        <p:origin x="1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ey-Mae Smith (2500517)" userId="369d1f66-ff63-425e-a97d-6a528606ffcc" providerId="ADAL" clId="{0D17A2F8-9BA4-5033-9BD0-52FE9267CC97}"/>
    <pc:docChg chg="undo custSel addSld delSld modSld">
      <pc:chgData name="Casey-Mae Smith (2500517)" userId="369d1f66-ff63-425e-a97d-6a528606ffcc" providerId="ADAL" clId="{0D17A2F8-9BA4-5033-9BD0-52FE9267CC97}" dt="2026-03-26T16:51:31.012" v="7906" actId="790"/>
      <pc:docMkLst>
        <pc:docMk/>
      </pc:docMkLst>
      <pc:sldChg chg="addSp delSp modSp mod modTransition setBg">
        <pc:chgData name="Casey-Mae Smith (2500517)" userId="369d1f66-ff63-425e-a97d-6a528606ffcc" providerId="ADAL" clId="{0D17A2F8-9BA4-5033-9BD0-52FE9267CC97}" dt="2026-02-23T14:08:53.913" v="870" actId="20577"/>
        <pc:sldMkLst>
          <pc:docMk/>
          <pc:sldMk cId="839239269" sldId="256"/>
        </pc:sldMkLst>
      </pc:sldChg>
      <pc:sldChg chg="addSp delSp modSp new mod modTransition setBg">
        <pc:chgData name="Casey-Mae Smith (2500517)" userId="369d1f66-ff63-425e-a97d-6a528606ffcc" providerId="ADAL" clId="{0D17A2F8-9BA4-5033-9BD0-52FE9267CC97}" dt="2026-03-26T16:46:32.543" v="7900" actId="27636"/>
        <pc:sldMkLst>
          <pc:docMk/>
          <pc:sldMk cId="3409383582" sldId="257"/>
        </pc:sldMkLst>
        <pc:spChg chg="mod">
          <ac:chgData name="Casey-Mae Smith (2500517)" userId="369d1f66-ff63-425e-a97d-6a528606ffcc" providerId="ADAL" clId="{0D17A2F8-9BA4-5033-9BD0-52FE9267CC97}" dt="2026-03-26T16:46:32.543" v="7900" actId="27636"/>
          <ac:spMkLst>
            <pc:docMk/>
            <pc:sldMk cId="3409383582" sldId="257"/>
            <ac:spMk id="3" creationId="{800FC093-D3CB-C3A0-C652-6454DF2220A3}"/>
          </ac:spMkLst>
        </pc:spChg>
      </pc:sldChg>
      <pc:sldChg chg="new del">
        <pc:chgData name="Casey-Mae Smith (2500517)" userId="369d1f66-ff63-425e-a97d-6a528606ffcc" providerId="ADAL" clId="{0D17A2F8-9BA4-5033-9BD0-52FE9267CC97}" dt="2026-02-22T22:53:47.117" v="7" actId="2696"/>
        <pc:sldMkLst>
          <pc:docMk/>
          <pc:sldMk cId="1024347952" sldId="258"/>
        </pc:sldMkLst>
      </pc:sldChg>
      <pc:sldChg chg="modSp add del mod modTransition setBg">
        <pc:chgData name="Casey-Mae Smith (2500517)" userId="369d1f66-ff63-425e-a97d-6a528606ffcc" providerId="ADAL" clId="{0D17A2F8-9BA4-5033-9BD0-52FE9267CC97}" dt="2026-03-16T06:54:49.017" v="1412" actId="2696"/>
        <pc:sldMkLst>
          <pc:docMk/>
          <pc:sldMk cId="2471128791" sldId="258"/>
        </pc:sldMkLst>
      </pc:sldChg>
      <pc:sldChg chg="modSp add del mod modTransition setBg">
        <pc:chgData name="Casey-Mae Smith (2500517)" userId="369d1f66-ff63-425e-a97d-6a528606ffcc" providerId="ADAL" clId="{0D17A2F8-9BA4-5033-9BD0-52FE9267CC97}" dt="2026-03-16T06:54:51.411" v="1413" actId="2696"/>
        <pc:sldMkLst>
          <pc:docMk/>
          <pc:sldMk cId="2125167139" sldId="259"/>
        </pc:sldMkLst>
      </pc:sldChg>
      <pc:sldChg chg="new del">
        <pc:chgData name="Casey-Mae Smith (2500517)" userId="369d1f66-ff63-425e-a97d-6a528606ffcc" providerId="ADAL" clId="{0D17A2F8-9BA4-5033-9BD0-52FE9267CC97}" dt="2026-02-22T22:53:48.366" v="8" actId="2696"/>
        <pc:sldMkLst>
          <pc:docMk/>
          <pc:sldMk cId="3330274460" sldId="259"/>
        </pc:sldMkLst>
      </pc:sldChg>
      <pc:sldChg chg="modSp add del mod modTransition setBg">
        <pc:chgData name="Casey-Mae Smith (2500517)" userId="369d1f66-ff63-425e-a97d-6a528606ffcc" providerId="ADAL" clId="{0D17A2F8-9BA4-5033-9BD0-52FE9267CC97}" dt="2026-03-16T06:54:54.329" v="1414" actId="2696"/>
        <pc:sldMkLst>
          <pc:docMk/>
          <pc:sldMk cId="3986839060" sldId="260"/>
        </pc:sldMkLst>
      </pc:sldChg>
      <pc:sldChg chg="addSp delSp modSp add mod modTransition setBg modNotesTx">
        <pc:chgData name="Casey-Mae Smith (2500517)" userId="369d1f66-ff63-425e-a97d-6a528606ffcc" providerId="ADAL" clId="{0D17A2F8-9BA4-5033-9BD0-52FE9267CC97}" dt="2026-03-22T22:22:53.514" v="3065" actId="20577"/>
        <pc:sldMkLst>
          <pc:docMk/>
          <pc:sldMk cId="817716630" sldId="261"/>
        </pc:sldMkLst>
        <pc:spChg chg="mod">
          <ac:chgData name="Casey-Mae Smith (2500517)" userId="369d1f66-ff63-425e-a97d-6a528606ffcc" providerId="ADAL" clId="{0D17A2F8-9BA4-5033-9BD0-52FE9267CC97}" dt="2026-03-16T07:01:53.572" v="1464"/>
          <ac:spMkLst>
            <pc:docMk/>
            <pc:sldMk cId="817716630" sldId="261"/>
            <ac:spMk id="2" creationId="{09465881-8C0D-694F-CEA4-6B4FA169C789}"/>
          </ac:spMkLst>
        </pc:spChg>
        <pc:spChg chg="mod">
          <ac:chgData name="Casey-Mae Smith (2500517)" userId="369d1f66-ff63-425e-a97d-6a528606ffcc" providerId="ADAL" clId="{0D17A2F8-9BA4-5033-9BD0-52FE9267CC97}" dt="2026-03-16T07:39:07.458" v="2930" actId="255"/>
          <ac:spMkLst>
            <pc:docMk/>
            <pc:sldMk cId="817716630" sldId="261"/>
            <ac:spMk id="3" creationId="{827769B5-9260-AE3D-1242-76163D93753F}"/>
          </ac:spMkLst>
        </pc:spChg>
      </pc:sldChg>
      <pc:sldChg chg="modSp add mod modTransition setBg modNotesTx">
        <pc:chgData name="Casey-Mae Smith (2500517)" userId="369d1f66-ff63-425e-a97d-6a528606ffcc" providerId="ADAL" clId="{0D17A2F8-9BA4-5033-9BD0-52FE9267CC97}" dt="2026-03-26T16:48:09.349" v="7905" actId="27636"/>
        <pc:sldMkLst>
          <pc:docMk/>
          <pc:sldMk cId="3406694895" sldId="262"/>
        </pc:sldMkLst>
        <pc:spChg chg="mod">
          <ac:chgData name="Casey-Mae Smith (2500517)" userId="369d1f66-ff63-425e-a97d-6a528606ffcc" providerId="ADAL" clId="{0D17A2F8-9BA4-5033-9BD0-52FE9267CC97}" dt="2026-03-16T06:55:49.811" v="1424" actId="692"/>
          <ac:spMkLst>
            <pc:docMk/>
            <pc:sldMk cId="3406694895" sldId="262"/>
            <ac:spMk id="2" creationId="{391D3EBF-EF44-2585-2AFF-DFD5E74B8396}"/>
          </ac:spMkLst>
        </pc:spChg>
        <pc:spChg chg="mod">
          <ac:chgData name="Casey-Mae Smith (2500517)" userId="369d1f66-ff63-425e-a97d-6a528606ffcc" providerId="ADAL" clId="{0D17A2F8-9BA4-5033-9BD0-52FE9267CC97}" dt="2026-03-26T16:48:09.349" v="7905" actId="27636"/>
          <ac:spMkLst>
            <pc:docMk/>
            <pc:sldMk cId="3406694895" sldId="262"/>
            <ac:spMk id="3" creationId="{C21222F3-3DEB-E92A-AE7F-096F1A5F3C85}"/>
          </ac:spMkLst>
        </pc:spChg>
      </pc:sldChg>
      <pc:sldChg chg="modSp add mod modTransition setBg modNotesTx">
        <pc:chgData name="Casey-Mae Smith (2500517)" userId="369d1f66-ff63-425e-a97d-6a528606ffcc" providerId="ADAL" clId="{0D17A2F8-9BA4-5033-9BD0-52FE9267CC97}" dt="2026-03-26T13:16:55.691" v="4221" actId="20577"/>
        <pc:sldMkLst>
          <pc:docMk/>
          <pc:sldMk cId="2313375839" sldId="263"/>
        </pc:sldMkLst>
        <pc:spChg chg="mod">
          <ac:chgData name="Casey-Mae Smith (2500517)" userId="369d1f66-ff63-425e-a97d-6a528606ffcc" providerId="ADAL" clId="{0D17A2F8-9BA4-5033-9BD0-52FE9267CC97}" dt="2026-03-22T22:24:49.973" v="3091" actId="20577"/>
          <ac:spMkLst>
            <pc:docMk/>
            <pc:sldMk cId="2313375839" sldId="263"/>
            <ac:spMk id="2" creationId="{4AEF0459-9E72-F15C-24A1-926B04342DE2}"/>
          </ac:spMkLst>
        </pc:spChg>
        <pc:spChg chg="mod">
          <ac:chgData name="Casey-Mae Smith (2500517)" userId="369d1f66-ff63-425e-a97d-6a528606ffcc" providerId="ADAL" clId="{0D17A2F8-9BA4-5033-9BD0-52FE9267CC97}" dt="2026-03-26T13:16:55.691" v="4221" actId="20577"/>
          <ac:spMkLst>
            <pc:docMk/>
            <pc:sldMk cId="2313375839" sldId="263"/>
            <ac:spMk id="3" creationId="{C3D0FEDC-2F7C-3579-A42D-6479BECA0FDE}"/>
          </ac:spMkLst>
        </pc:spChg>
      </pc:sldChg>
      <pc:sldChg chg="modSp add mod modTransition setBg">
        <pc:chgData name="Casey-Mae Smith (2500517)" userId="369d1f66-ff63-425e-a97d-6a528606ffcc" providerId="ADAL" clId="{0D17A2F8-9BA4-5033-9BD0-52FE9267CC97}" dt="2026-03-26T14:32:42.625" v="4983"/>
        <pc:sldMkLst>
          <pc:docMk/>
          <pc:sldMk cId="27631585" sldId="264"/>
        </pc:sldMkLst>
        <pc:spChg chg="mod">
          <ac:chgData name="Casey-Mae Smith (2500517)" userId="369d1f66-ff63-425e-a97d-6a528606ffcc" providerId="ADAL" clId="{0D17A2F8-9BA4-5033-9BD0-52FE9267CC97}" dt="2026-03-23T01:11:27.164" v="3929" actId="20577"/>
          <ac:spMkLst>
            <pc:docMk/>
            <pc:sldMk cId="27631585" sldId="264"/>
            <ac:spMk id="2" creationId="{0845D091-26C5-F7E1-8064-AF298F56B81E}"/>
          </ac:spMkLst>
        </pc:spChg>
        <pc:spChg chg="mod">
          <ac:chgData name="Casey-Mae Smith (2500517)" userId="369d1f66-ff63-425e-a97d-6a528606ffcc" providerId="ADAL" clId="{0D17A2F8-9BA4-5033-9BD0-52FE9267CC97}" dt="2026-03-26T14:32:42.625" v="4983"/>
          <ac:spMkLst>
            <pc:docMk/>
            <pc:sldMk cId="27631585" sldId="264"/>
            <ac:spMk id="3" creationId="{34776436-2EB7-A855-2430-6FB6A302F07A}"/>
          </ac:spMkLst>
        </pc:spChg>
      </pc:sldChg>
      <pc:sldChg chg="modSp add mod modTransition setBg modNotesTx">
        <pc:chgData name="Casey-Mae Smith (2500517)" userId="369d1f66-ff63-425e-a97d-6a528606ffcc" providerId="ADAL" clId="{0D17A2F8-9BA4-5033-9BD0-52FE9267CC97}" dt="2026-03-26T15:20:58.473" v="5601" actId="5793"/>
        <pc:sldMkLst>
          <pc:docMk/>
          <pc:sldMk cId="4222761296" sldId="265"/>
        </pc:sldMkLst>
        <pc:spChg chg="mod">
          <ac:chgData name="Casey-Mae Smith (2500517)" userId="369d1f66-ff63-425e-a97d-6a528606ffcc" providerId="ADAL" clId="{0D17A2F8-9BA4-5033-9BD0-52FE9267CC97}" dt="2026-03-26T14:33:27.153" v="4990" actId="20577"/>
          <ac:spMkLst>
            <pc:docMk/>
            <pc:sldMk cId="4222761296" sldId="265"/>
            <ac:spMk id="2" creationId="{85E32259-AB46-9498-DEE6-5B9F73F8B58C}"/>
          </ac:spMkLst>
        </pc:spChg>
        <pc:spChg chg="mod">
          <ac:chgData name="Casey-Mae Smith (2500517)" userId="369d1f66-ff63-425e-a97d-6a528606ffcc" providerId="ADAL" clId="{0D17A2F8-9BA4-5033-9BD0-52FE9267CC97}" dt="2026-03-26T15:20:58.473" v="5601" actId="5793"/>
          <ac:spMkLst>
            <pc:docMk/>
            <pc:sldMk cId="4222761296" sldId="265"/>
            <ac:spMk id="3" creationId="{50148DC7-76DA-F1A4-6E5C-3CDD9920DE37}"/>
          </ac:spMkLst>
        </pc:spChg>
      </pc:sldChg>
      <pc:sldChg chg="modSp add mod modTransition setBg">
        <pc:chgData name="Casey-Mae Smith (2500517)" userId="369d1f66-ff63-425e-a97d-6a528606ffcc" providerId="ADAL" clId="{0D17A2F8-9BA4-5033-9BD0-52FE9267CC97}" dt="2026-03-26T16:26:57.024" v="7716" actId="122"/>
        <pc:sldMkLst>
          <pc:docMk/>
          <pc:sldMk cId="2276535065" sldId="266"/>
        </pc:sldMkLst>
        <pc:spChg chg="mod">
          <ac:chgData name="Casey-Mae Smith (2500517)" userId="369d1f66-ff63-425e-a97d-6a528606ffcc" providerId="ADAL" clId="{0D17A2F8-9BA4-5033-9BD0-52FE9267CC97}" dt="2026-03-23T01:11:47.040" v="3941" actId="5793"/>
          <ac:spMkLst>
            <pc:docMk/>
            <pc:sldMk cId="2276535065" sldId="266"/>
            <ac:spMk id="2" creationId="{FFFA21DD-FAA9-C2A8-AA96-C671A9B344CD}"/>
          </ac:spMkLst>
        </pc:spChg>
        <pc:spChg chg="mod">
          <ac:chgData name="Casey-Mae Smith (2500517)" userId="369d1f66-ff63-425e-a97d-6a528606ffcc" providerId="ADAL" clId="{0D17A2F8-9BA4-5033-9BD0-52FE9267CC97}" dt="2026-03-26T16:26:57.024" v="7716" actId="122"/>
          <ac:spMkLst>
            <pc:docMk/>
            <pc:sldMk cId="2276535065" sldId="266"/>
            <ac:spMk id="3" creationId="{7A4D4544-C4AC-C0D1-C5D8-F7E675C2266C}"/>
          </ac:spMkLst>
        </pc:spChg>
      </pc:sldChg>
      <pc:sldChg chg="add del">
        <pc:chgData name="Casey-Mae Smith (2500517)" userId="369d1f66-ff63-425e-a97d-6a528606ffcc" providerId="ADAL" clId="{0D17A2F8-9BA4-5033-9BD0-52FE9267CC97}" dt="2026-02-22T23:13:55.066" v="494" actId="2696"/>
        <pc:sldMkLst>
          <pc:docMk/>
          <pc:sldMk cId="2285168681" sldId="267"/>
        </pc:sldMkLst>
      </pc:sldChg>
      <pc:sldChg chg="addSp delSp modSp add mod modTransition setBg">
        <pc:chgData name="Casey-Mae Smith (2500517)" userId="369d1f66-ff63-425e-a97d-6a528606ffcc" providerId="ADAL" clId="{0D17A2F8-9BA4-5033-9BD0-52FE9267CC97}" dt="2026-03-26T16:14:24.949" v="7177" actId="692"/>
        <pc:sldMkLst>
          <pc:docMk/>
          <pc:sldMk cId="3481433705" sldId="267"/>
        </pc:sldMkLst>
        <pc:spChg chg="mod">
          <ac:chgData name="Casey-Mae Smith (2500517)" userId="369d1f66-ff63-425e-a97d-6a528606ffcc" providerId="ADAL" clId="{0D17A2F8-9BA4-5033-9BD0-52FE9267CC97}" dt="2026-03-26T16:14:24.949" v="7177" actId="692"/>
          <ac:spMkLst>
            <pc:docMk/>
            <pc:sldMk cId="3481433705" sldId="267"/>
            <ac:spMk id="2" creationId="{19ED4B9C-1DA1-67F9-4543-C7EF83E502D7}"/>
          </ac:spMkLst>
        </pc:spChg>
        <pc:spChg chg="add del mod">
          <ac:chgData name="Casey-Mae Smith (2500517)" userId="369d1f66-ff63-425e-a97d-6a528606ffcc" providerId="ADAL" clId="{0D17A2F8-9BA4-5033-9BD0-52FE9267CC97}" dt="2026-03-26T16:14:14.117" v="7172"/>
          <ac:spMkLst>
            <pc:docMk/>
            <pc:sldMk cId="3481433705" sldId="267"/>
            <ac:spMk id="4" creationId="{287F9DBA-9F51-EFC3-0D4A-5478D4886F6A}"/>
          </ac:spMkLst>
        </pc:spChg>
        <pc:spChg chg="add del mod">
          <ac:chgData name="Casey-Mae Smith (2500517)" userId="369d1f66-ff63-425e-a97d-6a528606ffcc" providerId="ADAL" clId="{0D17A2F8-9BA4-5033-9BD0-52FE9267CC97}" dt="2026-03-26T16:14:14.993" v="7174"/>
          <ac:spMkLst>
            <pc:docMk/>
            <pc:sldMk cId="3481433705" sldId="267"/>
            <ac:spMk id="5" creationId="{E25128C2-99A0-19A7-7C2C-7EE39380F4B1}"/>
          </ac:spMkLst>
        </pc:spChg>
      </pc:sldChg>
      <pc:sldChg chg="addSp delSp modSp add mod modTransition">
        <pc:chgData name="Casey-Mae Smith (2500517)" userId="369d1f66-ff63-425e-a97d-6a528606ffcc" providerId="ADAL" clId="{0D17A2F8-9BA4-5033-9BD0-52FE9267CC97}" dt="2026-03-26T16:12:41.294" v="7168" actId="20577"/>
        <pc:sldMkLst>
          <pc:docMk/>
          <pc:sldMk cId="4199936736" sldId="268"/>
        </pc:sldMkLst>
        <pc:spChg chg="mod">
          <ac:chgData name="Casey-Mae Smith (2500517)" userId="369d1f66-ff63-425e-a97d-6a528606ffcc" providerId="ADAL" clId="{0D17A2F8-9BA4-5033-9BD0-52FE9267CC97}" dt="2026-03-26T16:09:04.845" v="7112" actId="1076"/>
          <ac:spMkLst>
            <pc:docMk/>
            <pc:sldMk cId="4199936736" sldId="268"/>
            <ac:spMk id="2" creationId="{B49518C7-5460-D290-F843-4145BB1532F6}"/>
          </ac:spMkLst>
        </pc:spChg>
        <pc:spChg chg="add del mod">
          <ac:chgData name="Casey-Mae Smith (2500517)" userId="369d1f66-ff63-425e-a97d-6a528606ffcc" providerId="ADAL" clId="{0D17A2F8-9BA4-5033-9BD0-52FE9267CC97}" dt="2026-03-22T22:44:54.333" v="3752" actId="47"/>
          <ac:spMkLst>
            <pc:docMk/>
            <pc:sldMk cId="4199936736" sldId="268"/>
            <ac:spMk id="12" creationId="{349E50CE-5A21-CD3B-8AB0-DD03298A42EE}"/>
          </ac:spMkLst>
        </pc:spChg>
        <pc:spChg chg="add mod">
          <ac:chgData name="Casey-Mae Smith (2500517)" userId="369d1f66-ff63-425e-a97d-6a528606ffcc" providerId="ADAL" clId="{0D17A2F8-9BA4-5033-9BD0-52FE9267CC97}" dt="2026-03-26T16:12:41.294" v="7168" actId="20577"/>
          <ac:spMkLst>
            <pc:docMk/>
            <pc:sldMk cId="4199936736" sldId="268"/>
            <ac:spMk id="14" creationId="{A3737AA5-82C0-3180-ABC3-003552FC8915}"/>
          </ac:spMkLst>
        </pc:spChg>
      </pc:sldChg>
      <pc:sldChg chg="addSp delSp modSp add mod modTransition modNotesTx">
        <pc:chgData name="Casey-Mae Smith (2500517)" userId="369d1f66-ff63-425e-a97d-6a528606ffcc" providerId="ADAL" clId="{0D17A2F8-9BA4-5033-9BD0-52FE9267CC97}" dt="2026-03-26T16:51:31.012" v="7906" actId="790"/>
        <pc:sldMkLst>
          <pc:docMk/>
          <pc:sldMk cId="1278528120" sldId="269"/>
        </pc:sldMkLst>
        <pc:spChg chg="mod">
          <ac:chgData name="Casey-Mae Smith (2500517)" userId="369d1f66-ff63-425e-a97d-6a528606ffcc" providerId="ADAL" clId="{0D17A2F8-9BA4-5033-9BD0-52FE9267CC97}" dt="2026-03-26T16:51:31.012" v="7906" actId="790"/>
          <ac:spMkLst>
            <pc:docMk/>
            <pc:sldMk cId="1278528120" sldId="269"/>
            <ac:spMk id="2" creationId="{63A7A167-1BEC-25C4-A74B-5BB594CC64F2}"/>
          </ac:spMkLst>
        </pc:spChg>
        <pc:spChg chg="mod">
          <ac:chgData name="Casey-Mae Smith (2500517)" userId="369d1f66-ff63-425e-a97d-6a528606ffcc" providerId="ADAL" clId="{0D17A2F8-9BA4-5033-9BD0-52FE9267CC97}" dt="2026-03-26T16:51:31.012" v="7906" actId="790"/>
          <ac:spMkLst>
            <pc:docMk/>
            <pc:sldMk cId="1278528120" sldId="269"/>
            <ac:spMk id="3" creationId="{A6A55C9A-BA61-672C-C941-BDC05062BD5A}"/>
          </ac:spMkLst>
        </pc:spChg>
      </pc:sldChg>
      <pc:sldChg chg="modSp add mod">
        <pc:chgData name="Casey-Mae Smith (2500517)" userId="369d1f66-ff63-425e-a97d-6a528606ffcc" providerId="ADAL" clId="{0D17A2F8-9BA4-5033-9BD0-52FE9267CC97}" dt="2026-03-26T16:07:11.639" v="7105"/>
        <pc:sldMkLst>
          <pc:docMk/>
          <pc:sldMk cId="4111858528" sldId="270"/>
        </pc:sldMkLst>
        <pc:spChg chg="mod">
          <ac:chgData name="Casey-Mae Smith (2500517)" userId="369d1f66-ff63-425e-a97d-6a528606ffcc" providerId="ADAL" clId="{0D17A2F8-9BA4-5033-9BD0-52FE9267CC97}" dt="2026-03-22T22:20:11.410" v="3004" actId="20577"/>
          <ac:spMkLst>
            <pc:docMk/>
            <pc:sldMk cId="4111858528" sldId="270"/>
            <ac:spMk id="2" creationId="{CFE61F8C-A82E-838A-3268-9620ED025DB3}"/>
          </ac:spMkLst>
        </pc:spChg>
        <pc:spChg chg="mod">
          <ac:chgData name="Casey-Mae Smith (2500517)" userId="369d1f66-ff63-425e-a97d-6a528606ffcc" providerId="ADAL" clId="{0D17A2F8-9BA4-5033-9BD0-52FE9267CC97}" dt="2026-03-26T16:07:11.639" v="7105"/>
          <ac:spMkLst>
            <pc:docMk/>
            <pc:sldMk cId="4111858528" sldId="270"/>
            <ac:spMk id="3" creationId="{101B6C39-6341-0303-317A-B01F6F0D6C9F}"/>
          </ac:spMkLst>
        </pc:spChg>
      </pc:sldChg>
      <pc:sldChg chg="addSp delSp modSp add mod">
        <pc:chgData name="Casey-Mae Smith (2500517)" userId="369d1f66-ff63-425e-a97d-6a528606ffcc" providerId="ADAL" clId="{0D17A2F8-9BA4-5033-9BD0-52FE9267CC97}" dt="2026-03-26T16:07:06.152" v="7102"/>
        <pc:sldMkLst>
          <pc:docMk/>
          <pc:sldMk cId="234235605" sldId="271"/>
        </pc:sldMkLst>
        <pc:spChg chg="mod">
          <ac:chgData name="Casey-Mae Smith (2500517)" userId="369d1f66-ff63-425e-a97d-6a528606ffcc" providerId="ADAL" clId="{0D17A2F8-9BA4-5033-9BD0-52FE9267CC97}" dt="2026-03-22T22:20:52.839" v="3025" actId="692"/>
          <ac:spMkLst>
            <pc:docMk/>
            <pc:sldMk cId="234235605" sldId="271"/>
            <ac:spMk id="2" creationId="{B1170C42-245B-E9A4-5CEC-56704F82C7BC}"/>
          </ac:spMkLst>
        </pc:spChg>
        <pc:spChg chg="mod">
          <ac:chgData name="Casey-Mae Smith (2500517)" userId="369d1f66-ff63-425e-a97d-6a528606ffcc" providerId="ADAL" clId="{0D17A2F8-9BA4-5033-9BD0-52FE9267CC97}" dt="2026-03-26T16:07:06.152" v="7102"/>
          <ac:spMkLst>
            <pc:docMk/>
            <pc:sldMk cId="234235605" sldId="271"/>
            <ac:spMk id="3" creationId="{81423B20-439B-3763-66D1-CEB9C32EFBC5}"/>
          </ac:spMkLst>
        </pc:spChg>
        <pc:spChg chg="add del mod">
          <ac:chgData name="Casey-Mae Smith (2500517)" userId="369d1f66-ff63-425e-a97d-6a528606ffcc" providerId="ADAL" clId="{0D17A2F8-9BA4-5033-9BD0-52FE9267CC97}" dt="2026-03-26T15:47:43.622" v="6789"/>
          <ac:spMkLst>
            <pc:docMk/>
            <pc:sldMk cId="234235605" sldId="271"/>
            <ac:spMk id="4" creationId="{6108844F-6FD1-E874-B897-029CED9DE759}"/>
          </ac:spMkLst>
        </pc:spChg>
      </pc:sldChg>
      <pc:sldChg chg="modSp add mod">
        <pc:chgData name="Casey-Mae Smith (2500517)" userId="369d1f66-ff63-425e-a97d-6a528606ffcc" providerId="ADAL" clId="{0D17A2F8-9BA4-5033-9BD0-52FE9267CC97}" dt="2026-03-26T16:07:00.900" v="7099"/>
        <pc:sldMkLst>
          <pc:docMk/>
          <pc:sldMk cId="1286880424" sldId="272"/>
        </pc:sldMkLst>
        <pc:spChg chg="mod">
          <ac:chgData name="Casey-Mae Smith (2500517)" userId="369d1f66-ff63-425e-a97d-6a528606ffcc" providerId="ADAL" clId="{0D17A2F8-9BA4-5033-9BD0-52FE9267CC97}" dt="2026-03-22T22:20:39.287" v="3023" actId="20577"/>
          <ac:spMkLst>
            <pc:docMk/>
            <pc:sldMk cId="1286880424" sldId="272"/>
            <ac:spMk id="2" creationId="{0E3FDC43-8E9F-B38A-3849-758030BD1811}"/>
          </ac:spMkLst>
        </pc:spChg>
        <pc:spChg chg="mod">
          <ac:chgData name="Casey-Mae Smith (2500517)" userId="369d1f66-ff63-425e-a97d-6a528606ffcc" providerId="ADAL" clId="{0D17A2F8-9BA4-5033-9BD0-52FE9267CC97}" dt="2026-03-26T16:07:00.900" v="7099"/>
          <ac:spMkLst>
            <pc:docMk/>
            <pc:sldMk cId="1286880424" sldId="272"/>
            <ac:spMk id="3" creationId="{D9AF8F2B-BA2D-85C1-74B7-88D9CC123213}"/>
          </ac:spMkLst>
        </pc:spChg>
      </pc:sldChg>
      <pc:sldChg chg="modSp add mod">
        <pc:chgData name="Casey-Mae Smith (2500517)" userId="369d1f66-ff63-425e-a97d-6a528606ffcc" providerId="ADAL" clId="{0D17A2F8-9BA4-5033-9BD0-52FE9267CC97}" dt="2026-03-26T16:12:31.853" v="7167" actId="20577"/>
        <pc:sldMkLst>
          <pc:docMk/>
          <pc:sldMk cId="1636439141" sldId="273"/>
        </pc:sldMkLst>
        <pc:spChg chg="mod">
          <ac:chgData name="Casey-Mae Smith (2500517)" userId="369d1f66-ff63-425e-a97d-6a528606ffcc" providerId="ADAL" clId="{0D17A2F8-9BA4-5033-9BD0-52FE9267CC97}" dt="2026-03-26T16:12:31.853" v="7167" actId="20577"/>
          <ac:spMkLst>
            <pc:docMk/>
            <pc:sldMk cId="1636439141" sldId="273"/>
            <ac:spMk id="14" creationId="{1D0C8652-9FA5-85FD-9F45-C2D1B507250C}"/>
          </ac:spMkLst>
        </pc:spChg>
      </pc:sldChg>
      <pc:sldChg chg="add del">
        <pc:chgData name="Casey-Mae Smith (2500517)" userId="369d1f66-ff63-425e-a97d-6a528606ffcc" providerId="ADAL" clId="{0D17A2F8-9BA4-5033-9BD0-52FE9267CC97}" dt="2026-03-26T16:10:28.129" v="7127" actId="2696"/>
        <pc:sldMkLst>
          <pc:docMk/>
          <pc:sldMk cId="436927007"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D78B8D-CD0A-9D41-B6FB-F22D08DF6ACD}" type="datetimeFigureOut">
              <a:rPr lang="en-US" smtClean="0"/>
              <a:t>3/16/26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FDE7F-75C1-774B-9006-133AA74C1E50}" type="slidenum">
              <a:rPr lang="en-US" smtClean="0"/>
              <a:t>‹#›</a:t>
            </a:fld>
            <a:endParaRPr lang="en-US"/>
          </a:p>
        </p:txBody>
      </p:sp>
    </p:spTree>
    <p:extLst>
      <p:ext uri="{BB962C8B-B14F-4D97-AF65-F5344CB8AC3E}">
        <p14:creationId xmlns:p14="http://schemas.microsoft.com/office/powerpoint/2010/main" val="2815900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What is included in this power point </a:t>
            </a:r>
          </a:p>
          <a:p>
            <a:r>
              <a:rPr lang="en-US" dirty="0"/>
              <a:t>- What is influenza </a:t>
            </a:r>
          </a:p>
          <a:p>
            <a:r>
              <a:rPr lang="en-US" dirty="0"/>
              <a:t>- Incidence and prevalence of the disease </a:t>
            </a:r>
          </a:p>
          <a:p>
            <a:pPr marL="171450" indent="-171450">
              <a:buFontTx/>
              <a:buChar char="-"/>
            </a:pPr>
            <a:r>
              <a:rPr lang="en-US" dirty="0"/>
              <a:t>How does Wales monitor for influenza</a:t>
            </a:r>
          </a:p>
          <a:p>
            <a:pPr marL="171450" indent="-171450">
              <a:buFontTx/>
              <a:buChar char="-"/>
            </a:pPr>
            <a:r>
              <a:rPr lang="en-US" dirty="0"/>
              <a:t>What measures are in place to control the disease </a:t>
            </a:r>
          </a:p>
          <a:p>
            <a:r>
              <a:rPr lang="en-US" dirty="0"/>
              <a:t>-  How success of theses measures </a:t>
            </a:r>
          </a:p>
          <a:p>
            <a:r>
              <a:rPr lang="en-US" dirty="0"/>
              <a:t>-  The epidemiological triangle </a:t>
            </a:r>
          </a:p>
          <a:p>
            <a:r>
              <a:rPr lang="en-US" dirty="0"/>
              <a:t>-  My recommendation </a:t>
            </a:r>
          </a:p>
          <a:p>
            <a:r>
              <a:rPr lang="en-US" dirty="0"/>
              <a:t>-  References </a:t>
            </a:r>
          </a:p>
          <a:p>
            <a:endParaRPr lang="en-US" dirty="0"/>
          </a:p>
        </p:txBody>
      </p:sp>
      <p:sp>
        <p:nvSpPr>
          <p:cNvPr id="4" name="Slide Number Placeholder 3"/>
          <p:cNvSpPr>
            <a:spLocks noGrp="1"/>
          </p:cNvSpPr>
          <p:nvPr>
            <p:ph type="sldNum" sz="quarter" idx="5"/>
          </p:nvPr>
        </p:nvSpPr>
        <p:spPr/>
        <p:txBody>
          <a:bodyPr/>
          <a:lstStyle/>
          <a:p>
            <a:fld id="{974FDE7F-75C1-774B-9006-133AA74C1E50}" type="slidenum">
              <a:rPr lang="en-US" smtClean="0"/>
              <a:t>2</a:t>
            </a:fld>
            <a:endParaRPr lang="en-US"/>
          </a:p>
        </p:txBody>
      </p:sp>
    </p:spTree>
    <p:extLst>
      <p:ext uri="{BB962C8B-B14F-4D97-AF65-F5344CB8AC3E}">
        <p14:creationId xmlns:p14="http://schemas.microsoft.com/office/powerpoint/2010/main" val="3759704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Communicable diseases are types of infectious illnesses caused from things around us. For example, bacteria, viruses, fungi or parasites. This can be spread directly or indirectly from individuals to other individuals, animal to an individual or from environmental factors. Examples of transmission methods are coughing, sneezing, contaminated food or water or bites from animals (Communicable diseases, 2023). </a:t>
            </a:r>
          </a:p>
          <a:p>
            <a:endParaRPr lang="en-GB" dirty="0"/>
          </a:p>
        </p:txBody>
      </p:sp>
      <p:sp>
        <p:nvSpPr>
          <p:cNvPr id="4" name="Slide Number Placeholder 3"/>
          <p:cNvSpPr>
            <a:spLocks noGrp="1"/>
          </p:cNvSpPr>
          <p:nvPr>
            <p:ph type="sldNum" sz="quarter" idx="5"/>
          </p:nvPr>
        </p:nvSpPr>
        <p:spPr/>
        <p:txBody>
          <a:bodyPr/>
          <a:lstStyle/>
          <a:p>
            <a:fld id="{974FDE7F-75C1-774B-9006-133AA74C1E50}" type="slidenum">
              <a:rPr lang="en-US" smtClean="0"/>
              <a:t>3</a:t>
            </a:fld>
            <a:endParaRPr lang="en-US"/>
          </a:p>
        </p:txBody>
      </p:sp>
    </p:spTree>
    <p:extLst>
      <p:ext uri="{BB962C8B-B14F-4D97-AF65-F5344CB8AC3E}">
        <p14:creationId xmlns:p14="http://schemas.microsoft.com/office/powerpoint/2010/main" val="957294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Calibri" panose="020F0502020204030204" pitchFamily="34" charset="0"/>
                <a:ea typeface="+mn-ea"/>
                <a:cs typeface="Calibri" panose="020F0502020204030204" pitchFamily="34" charset="0"/>
              </a:rPr>
              <a:t>Influenza, commonly known as “the flu,” is a contagious and severe infection that typically affects the nose, throat, and lungs. As a result of contracting influenza, symptoms may include high fever, body aches, tiredness, and a dry cough. The reason this is a communicable disease is that it can spread through respiratory droplets. Influenza is more severe than the cold and could lead to serious complications (National Health Service, 2022). </a:t>
            </a:r>
          </a:p>
          <a:p>
            <a:endParaRPr lang="en-US" sz="1200" b="0" i="0" kern="1200" dirty="0">
              <a:solidFill>
                <a:schemeClr val="tx1"/>
              </a:solidFill>
              <a:effectLst/>
              <a:latin typeface="Calibri" panose="020F0502020204030204" pitchFamily="34" charset="0"/>
              <a:ea typeface="+mn-ea"/>
              <a:cs typeface="Calibri" panose="020F0502020204030204" pitchFamily="34" charset="0"/>
            </a:endParaRPr>
          </a:p>
          <a:p>
            <a:r>
              <a:rPr lang="en-US" sz="1200" b="0" i="0" kern="1200" dirty="0">
                <a:solidFill>
                  <a:schemeClr val="tx1"/>
                </a:solidFill>
                <a:effectLst/>
                <a:latin typeface="Calibri" panose="020F0502020204030204" pitchFamily="34" charset="0"/>
                <a:ea typeface="+mn-ea"/>
                <a:cs typeface="Calibri" panose="020F0502020204030204" pitchFamily="34" charset="0"/>
              </a:rPr>
              <a:t>There are two main types of influenza, known as “influenza A” and “influenza B”. Influenza A is highly contagious and infects both animals and humans  and is responsible for several pandemics. While influenza B is generally less severe than influenza A, it can be particularly severe in children (CDC, 2024). </a:t>
            </a:r>
          </a:p>
        </p:txBody>
      </p:sp>
      <p:sp>
        <p:nvSpPr>
          <p:cNvPr id="4" name="Slide Number Placeholder 3"/>
          <p:cNvSpPr>
            <a:spLocks noGrp="1"/>
          </p:cNvSpPr>
          <p:nvPr>
            <p:ph type="sldNum" sz="quarter" idx="5"/>
          </p:nvPr>
        </p:nvSpPr>
        <p:spPr/>
        <p:txBody>
          <a:bodyPr/>
          <a:lstStyle/>
          <a:p>
            <a:fld id="{974FDE7F-75C1-774B-9006-133AA74C1E50}" type="slidenum">
              <a:rPr lang="en-US" smtClean="0"/>
              <a:t>4</a:t>
            </a:fld>
            <a:endParaRPr lang="en-US"/>
          </a:p>
        </p:txBody>
      </p:sp>
    </p:spTree>
    <p:extLst>
      <p:ext uri="{BB962C8B-B14F-4D97-AF65-F5344CB8AC3E}">
        <p14:creationId xmlns:p14="http://schemas.microsoft.com/office/powerpoint/2010/main" val="2635221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4FDE7F-75C1-774B-9006-133AA74C1E50}" type="slidenum">
              <a:rPr lang="en-US" smtClean="0"/>
              <a:t>5</a:t>
            </a:fld>
            <a:endParaRPr lang="en-US"/>
          </a:p>
        </p:txBody>
      </p:sp>
    </p:spTree>
    <p:extLst>
      <p:ext uri="{BB962C8B-B14F-4D97-AF65-F5344CB8AC3E}">
        <p14:creationId xmlns:p14="http://schemas.microsoft.com/office/powerpoint/2010/main" val="311924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5"/>
          </p:nvPr>
        </p:nvSpPr>
        <p:spPr/>
        <p:txBody>
          <a:bodyPr/>
          <a:lstStyle/>
          <a:p>
            <a:fld id="{974FDE7F-75C1-774B-9006-133AA74C1E50}" type="slidenum">
              <a:rPr lang="en-US" smtClean="0"/>
              <a:t>6</a:t>
            </a:fld>
            <a:endParaRPr lang="en-US"/>
          </a:p>
        </p:txBody>
      </p:sp>
    </p:spTree>
    <p:extLst>
      <p:ext uri="{BB962C8B-B14F-4D97-AF65-F5344CB8AC3E}">
        <p14:creationId xmlns:p14="http://schemas.microsoft.com/office/powerpoint/2010/main" val="417665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4FDE7F-75C1-774B-9006-133AA74C1E50}" type="slidenum">
              <a:rPr lang="en-US" smtClean="0"/>
              <a:t>8</a:t>
            </a:fld>
            <a:endParaRPr lang="en-US"/>
          </a:p>
        </p:txBody>
      </p:sp>
    </p:spTree>
    <p:extLst>
      <p:ext uri="{BB962C8B-B14F-4D97-AF65-F5344CB8AC3E}">
        <p14:creationId xmlns:p14="http://schemas.microsoft.com/office/powerpoint/2010/main" val="2853134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3/16/26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3/16/26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3/16/26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3/16/26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D6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997-40A2-7B7F-DEEF-5BCF7A495008}"/>
              </a:ext>
            </a:extLst>
          </p:cNvPr>
          <p:cNvSpPr>
            <a:spLocks noGrp="1"/>
          </p:cNvSpPr>
          <p:nvPr>
            <p:ph type="ctrTitle"/>
          </p:nvPr>
        </p:nvSpPr>
        <p:spPr>
          <a:solidFill>
            <a:srgbClr val="FCD78D"/>
          </a:solidFill>
          <a:ln>
            <a:solidFill>
              <a:srgbClr val="FCD78D"/>
            </a:solidFill>
          </a:ln>
        </p:spPr>
        <p:txBody>
          <a:bodyPr/>
          <a:lstStyle/>
          <a:p>
            <a:r>
              <a:rPr lang="en-US" dirty="0"/>
              <a:t>COMMUNICABLE DISEASES </a:t>
            </a:r>
          </a:p>
        </p:txBody>
      </p:sp>
      <p:sp>
        <p:nvSpPr>
          <p:cNvPr id="3" name="Subtitle 2">
            <a:extLst>
              <a:ext uri="{FF2B5EF4-FFF2-40B4-BE49-F238E27FC236}">
                <a16:creationId xmlns:a16="http://schemas.microsoft.com/office/drawing/2014/main" id="{D1C8652B-6D5C-C190-8ADE-95BBE07BA180}"/>
              </a:ext>
            </a:extLst>
          </p:cNvPr>
          <p:cNvSpPr>
            <a:spLocks noGrp="1"/>
          </p:cNvSpPr>
          <p:nvPr>
            <p:ph type="subTitle" idx="1"/>
          </p:nvPr>
        </p:nvSpPr>
        <p:spPr/>
        <p:txBody>
          <a:bodyPr/>
          <a:lstStyle/>
          <a:p>
            <a:r>
              <a:rPr lang="en-US" dirty="0"/>
              <a:t>BMHP4023 </a:t>
            </a:r>
          </a:p>
        </p:txBody>
      </p:sp>
    </p:spTree>
    <p:extLst>
      <p:ext uri="{BB962C8B-B14F-4D97-AF65-F5344CB8AC3E}">
        <p14:creationId xmlns:p14="http://schemas.microsoft.com/office/powerpoint/2010/main" val="839239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5B9B7-653C-EBD1-4CB1-11867AAF23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A7A167-1BEC-25C4-A74B-5BB594CC64F2}"/>
              </a:ext>
            </a:extLst>
          </p:cNvPr>
          <p:cNvSpPr>
            <a:spLocks noGrp="1"/>
          </p:cNvSpPr>
          <p:nvPr>
            <p:ph type="title"/>
          </p:nvPr>
        </p:nvSpPr>
        <p:spPr>
          <a:xfrm>
            <a:off x="2231136" y="247240"/>
            <a:ext cx="7729728" cy="1188720"/>
          </a:xfrm>
          <a:solidFill>
            <a:srgbClr val="FFD6FD"/>
          </a:solidFill>
          <a:ln>
            <a:solidFill>
              <a:srgbClr val="FFD6FD"/>
            </a:solidFill>
          </a:ln>
        </p:spPr>
        <p:txBody>
          <a:bodyPr/>
          <a:lstStyle/>
          <a:p>
            <a:r>
              <a:rPr lang="en-GB" noProof="0" dirty="0"/>
              <a:t>Objective </a:t>
            </a:r>
          </a:p>
        </p:txBody>
      </p:sp>
      <p:sp>
        <p:nvSpPr>
          <p:cNvPr id="3" name="Content Placeholder 2">
            <a:extLst>
              <a:ext uri="{FF2B5EF4-FFF2-40B4-BE49-F238E27FC236}">
                <a16:creationId xmlns:a16="http://schemas.microsoft.com/office/drawing/2014/main" id="{A6A55C9A-BA61-672C-C941-BDC05062BD5A}"/>
              </a:ext>
            </a:extLst>
          </p:cNvPr>
          <p:cNvSpPr>
            <a:spLocks noGrp="1"/>
          </p:cNvSpPr>
          <p:nvPr>
            <p:ph idx="1"/>
          </p:nvPr>
        </p:nvSpPr>
        <p:spPr>
          <a:xfrm>
            <a:off x="2231136" y="1618840"/>
            <a:ext cx="7729728" cy="5422040"/>
          </a:xfrm>
        </p:spPr>
        <p:txBody>
          <a:bodyPr>
            <a:normAutofit/>
          </a:bodyPr>
          <a:lstStyle/>
          <a:p>
            <a:pPr marL="0" indent="0">
              <a:buNone/>
            </a:pPr>
            <a:r>
              <a:rPr lang="en-GB" noProof="0" dirty="0"/>
              <a:t>What is included in this power point </a:t>
            </a:r>
          </a:p>
          <a:p>
            <a:r>
              <a:rPr lang="en-GB" noProof="0" dirty="0"/>
              <a:t>What is influenza </a:t>
            </a:r>
          </a:p>
          <a:p>
            <a:r>
              <a:rPr lang="en-GB" noProof="0" dirty="0"/>
              <a:t>Incidence and prevalence of the disease </a:t>
            </a:r>
          </a:p>
          <a:p>
            <a:r>
              <a:rPr lang="en-GB" noProof="0" dirty="0"/>
              <a:t>How does Wales monitor for influenza</a:t>
            </a:r>
          </a:p>
          <a:p>
            <a:r>
              <a:rPr lang="en-GB" noProof="0" dirty="0"/>
              <a:t>What measures are in place to control the disease </a:t>
            </a:r>
          </a:p>
          <a:p>
            <a:r>
              <a:rPr lang="en-GB" noProof="0" dirty="0"/>
              <a:t>How success of theses measures </a:t>
            </a:r>
          </a:p>
          <a:p>
            <a:r>
              <a:rPr lang="en-GB" noProof="0" dirty="0"/>
              <a:t>The epidemiological triangle </a:t>
            </a:r>
          </a:p>
          <a:p>
            <a:r>
              <a:rPr lang="en-GB" noProof="0" dirty="0"/>
              <a:t>Conclusion </a:t>
            </a:r>
          </a:p>
          <a:p>
            <a:r>
              <a:rPr lang="en-GB" noProof="0" dirty="0"/>
              <a:t>References </a:t>
            </a:r>
          </a:p>
        </p:txBody>
      </p:sp>
    </p:spTree>
    <p:extLst>
      <p:ext uri="{BB962C8B-B14F-4D97-AF65-F5344CB8AC3E}">
        <p14:creationId xmlns:p14="http://schemas.microsoft.com/office/powerpoint/2010/main" val="127852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F2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0E7C4-E326-27D0-EB6B-73D071FE96AD}"/>
              </a:ext>
            </a:extLst>
          </p:cNvPr>
          <p:cNvSpPr>
            <a:spLocks noGrp="1"/>
          </p:cNvSpPr>
          <p:nvPr>
            <p:ph type="title"/>
          </p:nvPr>
        </p:nvSpPr>
        <p:spPr>
          <a:solidFill>
            <a:srgbClr val="FCD78D"/>
          </a:solidFill>
          <a:ln>
            <a:solidFill>
              <a:srgbClr val="FCD78D"/>
            </a:solidFill>
          </a:ln>
        </p:spPr>
        <p:txBody>
          <a:bodyPr/>
          <a:lstStyle/>
          <a:p>
            <a:r>
              <a:rPr lang="en-US" dirty="0"/>
              <a:t>What is a communicable disease </a:t>
            </a:r>
          </a:p>
        </p:txBody>
      </p:sp>
      <p:sp>
        <p:nvSpPr>
          <p:cNvPr id="3" name="Content Placeholder 2">
            <a:extLst>
              <a:ext uri="{FF2B5EF4-FFF2-40B4-BE49-F238E27FC236}">
                <a16:creationId xmlns:a16="http://schemas.microsoft.com/office/drawing/2014/main" id="{800FC093-D3CB-C3A0-C652-6454DF2220A3}"/>
              </a:ext>
            </a:extLst>
          </p:cNvPr>
          <p:cNvSpPr>
            <a:spLocks noGrp="1"/>
          </p:cNvSpPr>
          <p:nvPr>
            <p:ph idx="1"/>
          </p:nvPr>
        </p:nvSpPr>
        <p:spPr>
          <a:xfrm>
            <a:off x="2231136" y="2153412"/>
            <a:ext cx="7729728" cy="4276885"/>
          </a:xfrm>
        </p:spPr>
        <p:txBody>
          <a:bodyPr>
            <a:normAutofit lnSpcReduction="10000"/>
          </a:bodyPr>
          <a:lstStyle/>
          <a:p>
            <a:pPr algn="ctr"/>
            <a:r>
              <a:rPr lang="en-US" sz="2000" dirty="0"/>
              <a:t>Communicable diseases are types of infectious illnesses caused from the spreading of bacteria. Such as; viruses, fungi or parasites. This can be spread directly or indirectly from individuals to other individuals, animal to an individual or from environmental factors. </a:t>
            </a:r>
          </a:p>
          <a:p>
            <a:pPr marL="0" indent="0" algn="ctr">
              <a:buNone/>
            </a:pPr>
            <a:endParaRPr lang="en-US" sz="2000" dirty="0"/>
          </a:p>
          <a:p>
            <a:pPr marL="0" indent="0" algn="ctr">
              <a:buNone/>
            </a:pPr>
            <a:r>
              <a:rPr lang="en-US" sz="2000" dirty="0"/>
              <a:t>Examples of transmission methods are </a:t>
            </a:r>
          </a:p>
          <a:p>
            <a:pPr algn="ctr">
              <a:buFontTx/>
              <a:buChar char="-"/>
            </a:pPr>
            <a:r>
              <a:rPr lang="en-US" sz="2000" dirty="0"/>
              <a:t>Coughing</a:t>
            </a:r>
          </a:p>
          <a:p>
            <a:pPr algn="ctr">
              <a:buFontTx/>
              <a:buChar char="-"/>
            </a:pPr>
            <a:r>
              <a:rPr lang="en-US" sz="2000" dirty="0"/>
              <a:t>sneezing</a:t>
            </a:r>
          </a:p>
          <a:p>
            <a:pPr algn="ctr">
              <a:buFontTx/>
              <a:buChar char="-"/>
            </a:pPr>
            <a:r>
              <a:rPr lang="en-US" sz="2000" dirty="0"/>
              <a:t>contaminated food or water</a:t>
            </a:r>
          </a:p>
          <a:p>
            <a:pPr algn="ctr">
              <a:buFontTx/>
              <a:buChar char="-"/>
            </a:pPr>
            <a:r>
              <a:rPr lang="en-US" sz="2000" dirty="0"/>
              <a:t>bites from animals </a:t>
            </a:r>
          </a:p>
          <a:p>
            <a:pPr marL="0" indent="0" algn="ctr">
              <a:buNone/>
            </a:pPr>
            <a:r>
              <a:rPr lang="en-US" sz="2000" dirty="0"/>
              <a:t>(Communicable diseases, 2023). </a:t>
            </a:r>
          </a:p>
        </p:txBody>
      </p:sp>
    </p:spTree>
    <p:extLst>
      <p:ext uri="{BB962C8B-B14F-4D97-AF65-F5344CB8AC3E}">
        <p14:creationId xmlns:p14="http://schemas.microsoft.com/office/powerpoint/2010/main" val="3409383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7F43FF-FE76-0925-8817-30B8BEC7E5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465881-8C0D-694F-CEA4-6B4FA169C789}"/>
              </a:ext>
            </a:extLst>
          </p:cNvPr>
          <p:cNvSpPr>
            <a:spLocks noGrp="1"/>
          </p:cNvSpPr>
          <p:nvPr>
            <p:ph type="title"/>
          </p:nvPr>
        </p:nvSpPr>
        <p:spPr>
          <a:solidFill>
            <a:srgbClr val="FFD6FD"/>
          </a:solidFill>
          <a:ln>
            <a:solidFill>
              <a:srgbClr val="FFD6FD"/>
            </a:solidFill>
          </a:ln>
        </p:spPr>
        <p:txBody>
          <a:bodyPr/>
          <a:lstStyle/>
          <a:p>
            <a:r>
              <a:rPr lang="en-US" dirty="0"/>
              <a:t>what is influenza</a:t>
            </a:r>
          </a:p>
        </p:txBody>
      </p:sp>
      <p:sp>
        <p:nvSpPr>
          <p:cNvPr id="3" name="Content Placeholder 2">
            <a:extLst>
              <a:ext uri="{FF2B5EF4-FFF2-40B4-BE49-F238E27FC236}">
                <a16:creationId xmlns:a16="http://schemas.microsoft.com/office/drawing/2014/main" id="{827769B5-9260-AE3D-1242-76163D93753F}"/>
              </a:ext>
            </a:extLst>
          </p:cNvPr>
          <p:cNvSpPr>
            <a:spLocks noGrp="1"/>
          </p:cNvSpPr>
          <p:nvPr>
            <p:ph idx="1"/>
          </p:nvPr>
        </p:nvSpPr>
        <p:spPr>
          <a:xfrm>
            <a:off x="2231136" y="2233094"/>
            <a:ext cx="7729728" cy="4624905"/>
          </a:xfrm>
        </p:spPr>
        <p:txBody>
          <a:bodyPr>
            <a:normAutofit/>
          </a:bodyPr>
          <a:lstStyle/>
          <a:p>
            <a:r>
              <a:rPr lang="en-US" dirty="0">
                <a:latin typeface="Calibri" panose="020F0502020204030204" pitchFamily="34" charset="0"/>
                <a:cs typeface="Calibri" panose="020F0502020204030204" pitchFamily="34" charset="0"/>
              </a:rPr>
              <a:t>Influenza is a </a:t>
            </a:r>
            <a:r>
              <a:rPr lang="en-US" dirty="0">
                <a:solidFill>
                  <a:schemeClr val="tx1"/>
                </a:solidFill>
                <a:latin typeface="Calibri" panose="020F0502020204030204" pitchFamily="34" charset="0"/>
                <a:cs typeface="Calibri" panose="020F0502020204030204" pitchFamily="34" charset="0"/>
              </a:rPr>
              <a:t>communicable disease that spreads through respiratory droplets. Influenza also  commonly known as “the flu” affects the nose, throat and lungs. </a:t>
            </a:r>
          </a:p>
          <a:p>
            <a:pPr marL="0" indent="0">
              <a:buNone/>
            </a:pPr>
            <a:r>
              <a:rPr lang="en-US" dirty="0">
                <a:solidFill>
                  <a:schemeClr val="tx1"/>
                </a:solidFill>
                <a:latin typeface="Calibri" panose="020F0502020204030204" pitchFamily="34" charset="0"/>
                <a:cs typeface="Calibri" panose="020F0502020204030204" pitchFamily="34" charset="0"/>
              </a:rPr>
              <a:t>Symptoms include- </a:t>
            </a:r>
          </a:p>
          <a:p>
            <a:pPr>
              <a:buFontTx/>
              <a:buChar char="-"/>
            </a:pPr>
            <a:r>
              <a:rPr lang="en-US" dirty="0">
                <a:solidFill>
                  <a:schemeClr val="tx1"/>
                </a:solidFill>
                <a:latin typeface="Calibri" panose="020F0502020204030204" pitchFamily="34" charset="0"/>
                <a:cs typeface="Calibri" panose="020F0502020204030204" pitchFamily="34" charset="0"/>
              </a:rPr>
              <a:t>High fever </a:t>
            </a:r>
          </a:p>
          <a:p>
            <a:pPr>
              <a:buFontTx/>
              <a:buChar char="-"/>
            </a:pPr>
            <a:r>
              <a:rPr lang="en-US" dirty="0">
                <a:solidFill>
                  <a:schemeClr val="tx1"/>
                </a:solidFill>
                <a:latin typeface="Calibri" panose="020F0502020204030204" pitchFamily="34" charset="0"/>
                <a:cs typeface="Calibri" panose="020F0502020204030204" pitchFamily="34" charset="0"/>
              </a:rPr>
              <a:t>Body aches</a:t>
            </a:r>
          </a:p>
          <a:p>
            <a:pPr>
              <a:buFontTx/>
              <a:buChar char="-"/>
            </a:pPr>
            <a:r>
              <a:rPr lang="en-US" dirty="0">
                <a:solidFill>
                  <a:schemeClr val="tx1"/>
                </a:solidFill>
                <a:latin typeface="Calibri" panose="020F0502020204030204" pitchFamily="34" charset="0"/>
                <a:cs typeface="Calibri" panose="020F0502020204030204" pitchFamily="34" charset="0"/>
              </a:rPr>
              <a:t>Tiredness</a:t>
            </a:r>
          </a:p>
          <a:p>
            <a:pPr>
              <a:buFontTx/>
              <a:buChar char="-"/>
            </a:pPr>
            <a:r>
              <a:rPr lang="en-US" dirty="0">
                <a:solidFill>
                  <a:schemeClr val="tx1"/>
                </a:solidFill>
                <a:latin typeface="Calibri" panose="020F0502020204030204" pitchFamily="34" charset="0"/>
                <a:cs typeface="Calibri" panose="020F0502020204030204" pitchFamily="34" charset="0"/>
              </a:rPr>
              <a:t>Dry cough </a:t>
            </a:r>
          </a:p>
          <a:p>
            <a:pPr marL="0" indent="0">
              <a:buNone/>
            </a:pPr>
            <a:r>
              <a:rPr lang="en-US" dirty="0">
                <a:solidFill>
                  <a:schemeClr val="tx1"/>
                </a:solidFill>
                <a:latin typeface="Calibri" panose="020F0502020204030204" pitchFamily="34" charset="0"/>
                <a:cs typeface="Calibri" panose="020F0502020204030204" pitchFamily="34" charset="0"/>
              </a:rPr>
              <a:t>Influenza is more severe than the cold and could lead to serious complications (National Health Service, 2022).  There are two main types of influenza. “influenza A” and “influenza B” </a:t>
            </a:r>
            <a:r>
              <a:rPr lang="en-US" dirty="0">
                <a:latin typeface="Calibri" panose="020F0502020204030204" pitchFamily="34" charset="0"/>
                <a:cs typeface="Calibri" panose="020F0502020204030204" pitchFamily="34" charset="0"/>
              </a:rPr>
              <a:t>(CDC, 2024). </a:t>
            </a:r>
            <a:endParaRPr lang="en-US"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17716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48A40-1244-D215-14A8-BE2B5954E1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1D3EBF-EF44-2585-2AFF-DFD5E74B8396}"/>
              </a:ext>
            </a:extLst>
          </p:cNvPr>
          <p:cNvSpPr>
            <a:spLocks noGrp="1"/>
          </p:cNvSpPr>
          <p:nvPr>
            <p:ph type="title"/>
          </p:nvPr>
        </p:nvSpPr>
        <p:spPr>
          <a:solidFill>
            <a:srgbClr val="FCD78D"/>
          </a:solidFill>
          <a:ln>
            <a:solidFill>
              <a:srgbClr val="FCD78D"/>
            </a:solidFill>
          </a:ln>
        </p:spPr>
        <p:txBody>
          <a:bodyPr/>
          <a:lstStyle/>
          <a:p>
            <a:r>
              <a:rPr lang="en-US" dirty="0"/>
              <a:t>Incidence and prevalence of the disease </a:t>
            </a:r>
          </a:p>
        </p:txBody>
      </p:sp>
      <p:sp>
        <p:nvSpPr>
          <p:cNvPr id="3" name="Content Placeholder 2">
            <a:extLst>
              <a:ext uri="{FF2B5EF4-FFF2-40B4-BE49-F238E27FC236}">
                <a16:creationId xmlns:a16="http://schemas.microsoft.com/office/drawing/2014/main" id="{C21222F3-3DEB-E92A-AE7F-096F1A5F3C85}"/>
              </a:ext>
            </a:extLst>
          </p:cNvPr>
          <p:cNvSpPr>
            <a:spLocks noGrp="1"/>
          </p:cNvSpPr>
          <p:nvPr>
            <p:ph idx="1"/>
          </p:nvPr>
        </p:nvSpPr>
        <p:spPr/>
        <p:txBody>
          <a:bodyPr>
            <a:normAutofit fontScale="92500" lnSpcReduction="20000"/>
          </a:bodyPr>
          <a:lstStyle/>
          <a:p>
            <a:pPr marL="0" indent="0">
              <a:buNone/>
            </a:pPr>
            <a:r>
              <a:rPr lang="en-US" dirty="0"/>
              <a:t>Seasonal influenza infects around 1 billion, with 3-5 million of that statistic causing severe illness and 290,000-650,000 causing respiratory deaths worldwide.</a:t>
            </a:r>
          </a:p>
          <a:p>
            <a:pPr marL="0" indent="0">
              <a:buNone/>
            </a:pPr>
            <a:r>
              <a:rPr lang="en-US" dirty="0"/>
              <a:t>Influenza affects 5-10% of adults and 20-30% of children. Rates tend to peak during the winter. </a:t>
            </a:r>
          </a:p>
          <a:p>
            <a:pPr marL="0" indent="0">
              <a:buNone/>
            </a:pPr>
            <a:endParaRPr lang="en-US" dirty="0"/>
          </a:p>
          <a:p>
            <a:pPr marL="0" indent="0">
              <a:buNone/>
            </a:pPr>
            <a:r>
              <a:rPr lang="en-US" dirty="0"/>
              <a:t>Annual cases- </a:t>
            </a:r>
            <a:r>
              <a:rPr lang="en-US" dirty="0">
                <a:solidFill>
                  <a:schemeClr val="tx1"/>
                </a:solidFill>
              </a:rPr>
              <a:t>Roughly 1 billion people are infected, globally </a:t>
            </a:r>
          </a:p>
          <a:p>
            <a:pPr marL="0" indent="0">
              <a:buNone/>
            </a:pPr>
            <a:r>
              <a:rPr lang="en-US" dirty="0">
                <a:solidFill>
                  <a:schemeClr val="tx1"/>
                </a:solidFill>
              </a:rPr>
              <a:t>Severe illness- around 3-5 million influenza cases are severe</a:t>
            </a:r>
          </a:p>
          <a:p>
            <a:pPr marL="0" indent="0">
              <a:buNone/>
            </a:pPr>
            <a:r>
              <a:rPr lang="en-US" dirty="0">
                <a:solidFill>
                  <a:schemeClr val="tx1"/>
                </a:solidFill>
              </a:rPr>
              <a:t>Mortality- around 29,000-650,000 reported deaths per year.</a:t>
            </a:r>
          </a:p>
          <a:p>
            <a:pPr marL="0" indent="0">
              <a:buNone/>
            </a:pPr>
            <a:endParaRPr lang="en-US" dirty="0">
              <a:solidFill>
                <a:schemeClr val="tx1"/>
              </a:solidFill>
            </a:endParaRPr>
          </a:p>
          <a:p>
            <a:pPr marL="0" indent="0">
              <a:buNone/>
            </a:pPr>
            <a:r>
              <a:rPr lang="en-US" dirty="0"/>
              <a:t>(World Health Organization, 2025)</a:t>
            </a:r>
            <a:r>
              <a:rPr lang="en-US" dirty="0">
                <a:solidFill>
                  <a:schemeClr val="tx1"/>
                </a:solidFill>
              </a:rPr>
              <a:t>. </a:t>
            </a:r>
            <a:endParaRPr lang="en-US" dirty="0"/>
          </a:p>
        </p:txBody>
      </p:sp>
    </p:spTree>
    <p:extLst>
      <p:ext uri="{BB962C8B-B14F-4D97-AF65-F5344CB8AC3E}">
        <p14:creationId xmlns:p14="http://schemas.microsoft.com/office/powerpoint/2010/main" val="3406694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C0D15A-610C-2DDA-3DB3-22DB3636E5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F0459-9E72-F15C-24A1-926B04342DE2}"/>
              </a:ext>
            </a:extLst>
          </p:cNvPr>
          <p:cNvSpPr>
            <a:spLocks noGrp="1"/>
          </p:cNvSpPr>
          <p:nvPr>
            <p:ph type="title"/>
          </p:nvPr>
        </p:nvSpPr>
        <p:spPr>
          <a:solidFill>
            <a:srgbClr val="FFD6FD"/>
          </a:solidFill>
          <a:ln>
            <a:solidFill>
              <a:srgbClr val="FFD6FD"/>
            </a:solidFill>
          </a:ln>
        </p:spPr>
        <p:txBody>
          <a:bodyPr>
            <a:normAutofit/>
          </a:bodyPr>
          <a:lstStyle/>
          <a:p>
            <a:r>
              <a:rPr lang="en-US" dirty="0"/>
              <a:t>How does Wales monitor for influenza</a:t>
            </a:r>
          </a:p>
        </p:txBody>
      </p:sp>
      <p:sp>
        <p:nvSpPr>
          <p:cNvPr id="3" name="Content Placeholder 2">
            <a:extLst>
              <a:ext uri="{FF2B5EF4-FFF2-40B4-BE49-F238E27FC236}">
                <a16:creationId xmlns:a16="http://schemas.microsoft.com/office/drawing/2014/main" id="{C3D0FEDC-2F7C-3579-A42D-6479BECA0FDE}"/>
              </a:ext>
            </a:extLst>
          </p:cNvPr>
          <p:cNvSpPr>
            <a:spLocks noGrp="1"/>
          </p:cNvSpPr>
          <p:nvPr>
            <p:ph idx="1"/>
          </p:nvPr>
        </p:nvSpPr>
        <p:spPr>
          <a:xfrm>
            <a:off x="2231136" y="2638044"/>
            <a:ext cx="7729728" cy="4072999"/>
          </a:xfrm>
        </p:spPr>
        <p:txBody>
          <a:bodyPr>
            <a:normAutofit/>
          </a:bodyPr>
          <a:lstStyle/>
          <a:p>
            <a:pPr marL="0" indent="0">
              <a:buNone/>
            </a:pPr>
            <a:r>
              <a:rPr lang="en-GB" dirty="0"/>
              <a:t>Influenza is monitored in Wales through a multi layered </a:t>
            </a:r>
            <a:r>
              <a:rPr lang="en-US" dirty="0">
                <a:solidFill>
                  <a:schemeClr val="tx1"/>
                </a:solidFill>
              </a:rPr>
              <a:t>surveillance system that is led by ‘Public Health Wales’. This system tends to escalate over the winter period. </a:t>
            </a:r>
          </a:p>
          <a:p>
            <a:pPr marL="0" indent="0">
              <a:buNone/>
            </a:pPr>
            <a:r>
              <a:rPr lang="en-US" dirty="0">
                <a:solidFill>
                  <a:schemeClr val="tx1"/>
                </a:solidFill>
              </a:rPr>
              <a:t>The system includes- </a:t>
            </a:r>
          </a:p>
          <a:p>
            <a:pPr>
              <a:buFontTx/>
              <a:buChar char="-"/>
            </a:pPr>
            <a:r>
              <a:rPr lang="en-US" dirty="0">
                <a:solidFill>
                  <a:schemeClr val="tx1"/>
                </a:solidFill>
              </a:rPr>
              <a:t>Tracking influenza like an illness </a:t>
            </a:r>
          </a:p>
          <a:p>
            <a:pPr>
              <a:buFontTx/>
              <a:buChar char="-"/>
            </a:pPr>
            <a:r>
              <a:rPr lang="en-US" dirty="0">
                <a:solidFill>
                  <a:schemeClr val="tx1"/>
                </a:solidFill>
              </a:rPr>
              <a:t>Virological testing </a:t>
            </a:r>
          </a:p>
          <a:p>
            <a:pPr>
              <a:buFontTx/>
              <a:buChar char="-"/>
            </a:pPr>
            <a:r>
              <a:rPr lang="en-US" dirty="0">
                <a:solidFill>
                  <a:schemeClr val="tx1"/>
                </a:solidFill>
              </a:rPr>
              <a:t>Hospital surveillance </a:t>
            </a:r>
          </a:p>
          <a:p>
            <a:pPr>
              <a:buFontTx/>
              <a:buChar char="-"/>
            </a:pPr>
            <a:r>
              <a:rPr lang="en-US" dirty="0">
                <a:solidFill>
                  <a:schemeClr val="tx1"/>
                </a:solidFill>
              </a:rPr>
              <a:t>Monitoring vaccine uptakes. </a:t>
            </a:r>
          </a:p>
          <a:p>
            <a:pPr>
              <a:buFontTx/>
              <a:buChar char="-"/>
            </a:pPr>
            <a:endParaRPr lang="en-US" dirty="0">
              <a:solidFill>
                <a:schemeClr val="tx1"/>
              </a:solidFill>
            </a:endParaRPr>
          </a:p>
          <a:p>
            <a:pPr marL="0" indent="0">
              <a:buNone/>
            </a:pPr>
            <a:r>
              <a:rPr lang="en-GB" dirty="0"/>
              <a:t>(Welsh Government, 2024). </a:t>
            </a:r>
            <a:r>
              <a:rPr lang="en-US" dirty="0"/>
              <a:t> </a:t>
            </a:r>
            <a:endParaRPr lang="en-GB" dirty="0"/>
          </a:p>
          <a:p>
            <a:pPr marL="0" indent="0">
              <a:buNone/>
            </a:pPr>
            <a:endParaRPr lang="en-US" dirty="0"/>
          </a:p>
        </p:txBody>
      </p:sp>
    </p:spTree>
    <p:extLst>
      <p:ext uri="{BB962C8B-B14F-4D97-AF65-F5344CB8AC3E}">
        <p14:creationId xmlns:p14="http://schemas.microsoft.com/office/powerpoint/2010/main" val="231337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D02BCA-686F-DED9-B70F-55C4334824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45D091-26C5-F7E1-8064-AF298F56B81E}"/>
              </a:ext>
            </a:extLst>
          </p:cNvPr>
          <p:cNvSpPr>
            <a:spLocks noGrp="1"/>
          </p:cNvSpPr>
          <p:nvPr>
            <p:ph type="title"/>
          </p:nvPr>
        </p:nvSpPr>
        <p:spPr>
          <a:solidFill>
            <a:srgbClr val="FCD78D"/>
          </a:solidFill>
          <a:ln>
            <a:solidFill>
              <a:srgbClr val="FCD78D"/>
            </a:solidFill>
          </a:ln>
        </p:spPr>
        <p:txBody>
          <a:bodyPr/>
          <a:lstStyle/>
          <a:p>
            <a:r>
              <a:rPr lang="en-US" dirty="0"/>
              <a:t>What measures are in place in Wales to control the disease </a:t>
            </a:r>
          </a:p>
        </p:txBody>
      </p:sp>
      <p:sp>
        <p:nvSpPr>
          <p:cNvPr id="3" name="Content Placeholder 2">
            <a:extLst>
              <a:ext uri="{FF2B5EF4-FFF2-40B4-BE49-F238E27FC236}">
                <a16:creationId xmlns:a16="http://schemas.microsoft.com/office/drawing/2014/main" id="{34776436-2EB7-A855-2430-6FB6A302F07A}"/>
              </a:ext>
            </a:extLst>
          </p:cNvPr>
          <p:cNvSpPr>
            <a:spLocks noGrp="1"/>
          </p:cNvSpPr>
          <p:nvPr>
            <p:ph idx="1"/>
          </p:nvPr>
        </p:nvSpPr>
        <p:spPr>
          <a:xfrm>
            <a:off x="2231136" y="2638044"/>
            <a:ext cx="7729728" cy="3681113"/>
          </a:xfrm>
        </p:spPr>
        <p:txBody>
          <a:bodyPr/>
          <a:lstStyle/>
          <a:p>
            <a:pPr marL="0" indent="0">
              <a:buNone/>
            </a:pPr>
            <a:r>
              <a:rPr lang="en-US" dirty="0"/>
              <a:t>Some of the measures that are in place to control influenza in Wales include- </a:t>
            </a:r>
          </a:p>
          <a:p>
            <a:pPr>
              <a:buFontTx/>
              <a:buChar char="-"/>
            </a:pPr>
            <a:r>
              <a:rPr lang="en-US" dirty="0"/>
              <a:t>A national vaccination program </a:t>
            </a:r>
          </a:p>
          <a:p>
            <a:pPr>
              <a:buFontTx/>
              <a:buChar char="-"/>
            </a:pPr>
            <a:r>
              <a:rPr lang="en-US" dirty="0" err="1"/>
              <a:t>Centralised</a:t>
            </a:r>
            <a:r>
              <a:rPr lang="en-US" dirty="0"/>
              <a:t> vaccine procurement </a:t>
            </a:r>
          </a:p>
          <a:p>
            <a:pPr>
              <a:buFontTx/>
              <a:buChar char="-"/>
            </a:pPr>
            <a:r>
              <a:rPr lang="en-US" dirty="0"/>
              <a:t>Enhanced surveillance </a:t>
            </a:r>
          </a:p>
          <a:p>
            <a:pPr>
              <a:buFontTx/>
              <a:buChar char="-"/>
            </a:pPr>
            <a:r>
              <a:rPr lang="en-US" dirty="0"/>
              <a:t>Targeted infection prevention and control also known as IPC in health and social care settings (GOV.WALES, 2024).</a:t>
            </a:r>
          </a:p>
          <a:p>
            <a:pPr>
              <a:buFontTx/>
              <a:buChar char="-"/>
            </a:pPr>
            <a:endParaRPr lang="en-US" dirty="0"/>
          </a:p>
          <a:p>
            <a:pPr marL="0" indent="0">
              <a:buNone/>
            </a:pPr>
            <a:r>
              <a:rPr lang="en-US" dirty="0"/>
              <a:t>The NHS provide free flu vaccines for adults 65+, individuals aged 6 months to 64 in clinical risk group, pregnant women, frontline health and social care workers, carers and residents in long stay care facilities (GOV.WALES, 2025). </a:t>
            </a:r>
          </a:p>
          <a:p>
            <a:pPr>
              <a:buFontTx/>
              <a:buChar char="-"/>
            </a:pPr>
            <a:endParaRPr lang="en-US" dirty="0"/>
          </a:p>
          <a:p>
            <a:pPr>
              <a:buFontTx/>
              <a:buChar char="-"/>
            </a:pPr>
            <a:endParaRPr lang="en-US" dirty="0"/>
          </a:p>
          <a:p>
            <a:pPr>
              <a:buFontTx/>
              <a:buChar char="-"/>
            </a:pPr>
            <a:endParaRPr lang="en-US" dirty="0"/>
          </a:p>
        </p:txBody>
      </p:sp>
    </p:spTree>
    <p:extLst>
      <p:ext uri="{BB962C8B-B14F-4D97-AF65-F5344CB8AC3E}">
        <p14:creationId xmlns:p14="http://schemas.microsoft.com/office/powerpoint/2010/main" val="2763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93BC3-6E1D-439C-680F-72F33E1E64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E32259-AB46-9498-DEE6-5B9F73F8B58C}"/>
              </a:ext>
            </a:extLst>
          </p:cNvPr>
          <p:cNvSpPr>
            <a:spLocks noGrp="1"/>
          </p:cNvSpPr>
          <p:nvPr>
            <p:ph type="title"/>
          </p:nvPr>
        </p:nvSpPr>
        <p:spPr>
          <a:solidFill>
            <a:srgbClr val="FFD6FD"/>
          </a:solidFill>
          <a:ln>
            <a:solidFill>
              <a:srgbClr val="FFD6FD"/>
            </a:solidFill>
          </a:ln>
        </p:spPr>
        <p:txBody>
          <a:bodyPr/>
          <a:lstStyle/>
          <a:p>
            <a:r>
              <a:rPr lang="en-US" dirty="0"/>
              <a:t>How successful are theses measures </a:t>
            </a:r>
          </a:p>
        </p:txBody>
      </p:sp>
      <p:sp>
        <p:nvSpPr>
          <p:cNvPr id="3" name="Content Placeholder 2">
            <a:extLst>
              <a:ext uri="{FF2B5EF4-FFF2-40B4-BE49-F238E27FC236}">
                <a16:creationId xmlns:a16="http://schemas.microsoft.com/office/drawing/2014/main" id="{50148DC7-76DA-F1A4-6E5C-3CDD9920DE37}"/>
              </a:ext>
            </a:extLst>
          </p:cNvPr>
          <p:cNvSpPr>
            <a:spLocks noGrp="1"/>
          </p:cNvSpPr>
          <p:nvPr>
            <p:ph idx="1"/>
          </p:nvPr>
        </p:nvSpPr>
        <p:spPr>
          <a:xfrm>
            <a:off x="2231136" y="2638044"/>
            <a:ext cx="7729728" cy="3615799"/>
          </a:xfrm>
        </p:spPr>
        <p:txBody>
          <a:bodyPr/>
          <a:lstStyle/>
          <a:p>
            <a:pPr marL="0" indent="0">
              <a:buNone/>
            </a:pPr>
            <a:r>
              <a:rPr lang="en-US" dirty="0"/>
              <a:t>The measures taken in Wales have been able to show moderate success in the 2024 to 2025 season (GOV.UK, 2025). </a:t>
            </a:r>
          </a:p>
          <a:p>
            <a:pPr marL="0" indent="0">
              <a:buNone/>
            </a:pPr>
            <a:endParaRPr lang="en-US" dirty="0"/>
          </a:p>
          <a:p>
            <a:pPr marL="0" indent="0">
              <a:buNone/>
            </a:pPr>
            <a:r>
              <a:rPr lang="en-US" dirty="0"/>
              <a:t>- Study shown that the flu vaccine 72% effective in preventing hospital runs among children aged 2-17</a:t>
            </a:r>
          </a:p>
          <a:p>
            <a:pPr>
              <a:buFontTx/>
              <a:buChar char="-"/>
            </a:pPr>
            <a:r>
              <a:rPr lang="en-US" dirty="0"/>
              <a:t>The vaccine showed 34% effectiveness for adults aged 65 and over </a:t>
            </a:r>
          </a:p>
          <a:p>
            <a:pPr>
              <a:buFontTx/>
              <a:buChar char="-"/>
            </a:pPr>
            <a:r>
              <a:rPr lang="en-US" dirty="0"/>
              <a:t>The 2024/25 program reduced the severity of the illness in vulnerable groups despite high infection rates </a:t>
            </a:r>
          </a:p>
          <a:p>
            <a:pPr marL="0" indent="0">
              <a:buNone/>
            </a:pPr>
            <a:r>
              <a:rPr lang="en-US" dirty="0"/>
              <a:t>(Public Health Wales, 2024)</a:t>
            </a:r>
          </a:p>
        </p:txBody>
      </p:sp>
    </p:spTree>
    <p:extLst>
      <p:ext uri="{BB962C8B-B14F-4D97-AF65-F5344CB8AC3E}">
        <p14:creationId xmlns:p14="http://schemas.microsoft.com/office/powerpoint/2010/main" val="4222761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6C63D-073B-4BA9-CEBB-F237CFCDA1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E61F8C-A82E-838A-3268-9620ED025DB3}"/>
              </a:ext>
            </a:extLst>
          </p:cNvPr>
          <p:cNvSpPr>
            <a:spLocks noGrp="1"/>
          </p:cNvSpPr>
          <p:nvPr>
            <p:ph type="title"/>
          </p:nvPr>
        </p:nvSpPr>
        <p:spPr>
          <a:solidFill>
            <a:srgbClr val="FCD78D"/>
          </a:solidFill>
          <a:ln>
            <a:solidFill>
              <a:srgbClr val="FCD78D"/>
            </a:solidFill>
          </a:ln>
        </p:spPr>
        <p:txBody>
          <a:bodyPr/>
          <a:lstStyle/>
          <a:p>
            <a:r>
              <a:rPr lang="en-US" dirty="0"/>
              <a:t>Epidemiological triangle: agent </a:t>
            </a:r>
          </a:p>
        </p:txBody>
      </p:sp>
      <p:sp>
        <p:nvSpPr>
          <p:cNvPr id="3" name="Content Placeholder 2">
            <a:extLst>
              <a:ext uri="{FF2B5EF4-FFF2-40B4-BE49-F238E27FC236}">
                <a16:creationId xmlns:a16="http://schemas.microsoft.com/office/drawing/2014/main" id="{101B6C39-6341-0303-317A-B01F6F0D6C9F}"/>
              </a:ext>
            </a:extLst>
          </p:cNvPr>
          <p:cNvSpPr>
            <a:spLocks noGrp="1"/>
          </p:cNvSpPr>
          <p:nvPr>
            <p:ph idx="1"/>
          </p:nvPr>
        </p:nvSpPr>
        <p:spPr/>
        <p:txBody>
          <a:bodyPr>
            <a:normAutofit lnSpcReduction="10000"/>
          </a:bodyPr>
          <a:lstStyle/>
          <a:p>
            <a:pPr marL="0" indent="0">
              <a:buNone/>
            </a:pPr>
            <a:r>
              <a:rPr lang="en-US" dirty="0"/>
              <a:t>The agent is the “what” part of the triangle. </a:t>
            </a:r>
          </a:p>
          <a:p>
            <a:pPr marL="0" indent="0">
              <a:buNone/>
            </a:pPr>
            <a:r>
              <a:rPr lang="en-US" dirty="0"/>
              <a:t>The key factors are;</a:t>
            </a:r>
          </a:p>
          <a:p>
            <a:pPr marL="0" indent="0">
              <a:buNone/>
            </a:pPr>
            <a:r>
              <a:rPr lang="en-US" dirty="0"/>
              <a:t>- The thing that causes the disease </a:t>
            </a:r>
          </a:p>
          <a:p>
            <a:pPr>
              <a:buFontTx/>
              <a:buChar char="-"/>
            </a:pPr>
            <a:r>
              <a:rPr lang="en-US" dirty="0"/>
              <a:t>It spreads easily </a:t>
            </a:r>
          </a:p>
          <a:p>
            <a:pPr>
              <a:buFontTx/>
              <a:buChar char="-"/>
            </a:pPr>
            <a:r>
              <a:rPr lang="en-US" dirty="0"/>
              <a:t>The flu can make people very sick </a:t>
            </a:r>
          </a:p>
          <a:p>
            <a:pPr>
              <a:buFontTx/>
              <a:buChar char="-"/>
            </a:pPr>
            <a:r>
              <a:rPr lang="en-US" dirty="0"/>
              <a:t>The virus can change overtime </a:t>
            </a:r>
          </a:p>
          <a:p>
            <a:pPr>
              <a:buFontTx/>
              <a:buChar char="-"/>
            </a:pPr>
            <a:endParaRPr lang="en-US" dirty="0"/>
          </a:p>
          <a:p>
            <a:pPr marL="0" indent="0">
              <a:buNone/>
            </a:pPr>
            <a:r>
              <a:rPr lang="en-US" dirty="0"/>
              <a:t>(van </a:t>
            </a:r>
            <a:r>
              <a:rPr lang="en-US" dirty="0" err="1"/>
              <a:t>Seventer</a:t>
            </a:r>
            <a:r>
              <a:rPr lang="en-US" dirty="0"/>
              <a:t> and Hochberg, 2017), (Armando </a:t>
            </a:r>
            <a:r>
              <a:rPr lang="en-US" dirty="0" err="1"/>
              <a:t>Hasudungan</a:t>
            </a:r>
            <a:r>
              <a:rPr lang="en-US" dirty="0"/>
              <a:t>, 2024)</a:t>
            </a:r>
          </a:p>
          <a:p>
            <a:pPr marL="0" indent="0">
              <a:buNone/>
            </a:pPr>
            <a:endParaRPr lang="en-US" dirty="0"/>
          </a:p>
        </p:txBody>
      </p:sp>
    </p:spTree>
    <p:extLst>
      <p:ext uri="{BB962C8B-B14F-4D97-AF65-F5344CB8AC3E}">
        <p14:creationId xmlns:p14="http://schemas.microsoft.com/office/powerpoint/2010/main" val="4111858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BAD86-1818-6334-9141-9E8EE402E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170C42-245B-E9A4-5CEC-56704F82C7BC}"/>
              </a:ext>
            </a:extLst>
          </p:cNvPr>
          <p:cNvSpPr>
            <a:spLocks noGrp="1"/>
          </p:cNvSpPr>
          <p:nvPr>
            <p:ph type="title"/>
          </p:nvPr>
        </p:nvSpPr>
        <p:spPr>
          <a:solidFill>
            <a:srgbClr val="FFD6FD"/>
          </a:solidFill>
          <a:ln>
            <a:solidFill>
              <a:srgbClr val="FFD6FD"/>
            </a:solidFill>
          </a:ln>
        </p:spPr>
        <p:txBody>
          <a:bodyPr/>
          <a:lstStyle/>
          <a:p>
            <a:r>
              <a:rPr lang="en-US" dirty="0"/>
              <a:t>Epidemiological triangle: host </a:t>
            </a:r>
          </a:p>
        </p:txBody>
      </p:sp>
      <p:sp>
        <p:nvSpPr>
          <p:cNvPr id="3" name="Content Placeholder 2">
            <a:extLst>
              <a:ext uri="{FF2B5EF4-FFF2-40B4-BE49-F238E27FC236}">
                <a16:creationId xmlns:a16="http://schemas.microsoft.com/office/drawing/2014/main" id="{81423B20-439B-3763-66D1-CEB9C32EFBC5}"/>
              </a:ext>
            </a:extLst>
          </p:cNvPr>
          <p:cNvSpPr>
            <a:spLocks noGrp="1"/>
          </p:cNvSpPr>
          <p:nvPr>
            <p:ph idx="1"/>
          </p:nvPr>
        </p:nvSpPr>
        <p:spPr>
          <a:xfrm>
            <a:off x="2231136" y="2638044"/>
            <a:ext cx="7729728" cy="4040342"/>
          </a:xfrm>
        </p:spPr>
        <p:txBody>
          <a:bodyPr>
            <a:normAutofit lnSpcReduction="10000"/>
          </a:bodyPr>
          <a:lstStyle/>
          <a:p>
            <a:pPr marL="0" indent="0">
              <a:buNone/>
            </a:pPr>
            <a:r>
              <a:rPr lang="en-US" dirty="0"/>
              <a:t>The host is the “who is the host” of the triangle. </a:t>
            </a:r>
          </a:p>
          <a:p>
            <a:pPr marL="0" indent="0">
              <a:buNone/>
            </a:pPr>
            <a:r>
              <a:rPr lang="en-US" dirty="0"/>
              <a:t>The high-risk groups;</a:t>
            </a:r>
          </a:p>
          <a:p>
            <a:pPr>
              <a:buFontTx/>
              <a:buChar char="-"/>
            </a:pPr>
            <a:r>
              <a:rPr lang="en-US" dirty="0"/>
              <a:t>Children </a:t>
            </a:r>
          </a:p>
          <a:p>
            <a:pPr>
              <a:buFontTx/>
              <a:buChar char="-"/>
            </a:pPr>
            <a:r>
              <a:rPr lang="en-US" dirty="0"/>
              <a:t>The elderly</a:t>
            </a:r>
          </a:p>
          <a:p>
            <a:pPr>
              <a:buFontTx/>
              <a:buChar char="-"/>
            </a:pPr>
            <a:r>
              <a:rPr lang="en-US" dirty="0"/>
              <a:t>Individuals with underlying chronic diseases</a:t>
            </a:r>
          </a:p>
          <a:p>
            <a:pPr>
              <a:buFontTx/>
              <a:buChar char="-"/>
            </a:pPr>
            <a:r>
              <a:rPr lang="en-US" dirty="0"/>
              <a:t>Animals can also host some types of influenza</a:t>
            </a:r>
          </a:p>
          <a:p>
            <a:pPr>
              <a:buFontTx/>
              <a:buChar char="-"/>
            </a:pPr>
            <a:endParaRPr lang="en-US" dirty="0"/>
          </a:p>
          <a:p>
            <a:pPr marL="0" indent="0">
              <a:buNone/>
            </a:pPr>
            <a:r>
              <a:rPr lang="en-US" dirty="0"/>
              <a:t>It’s also important to note that any human can get influenza regardless of their age but the groups stated are the common groups the flu is spread. </a:t>
            </a:r>
          </a:p>
          <a:p>
            <a:pPr marL="0" indent="0">
              <a:buNone/>
            </a:pPr>
            <a:endParaRPr lang="en-US" dirty="0"/>
          </a:p>
          <a:p>
            <a:pPr marL="0" indent="0">
              <a:buNone/>
            </a:pPr>
            <a:r>
              <a:rPr lang="en-US" dirty="0"/>
              <a:t>(van </a:t>
            </a:r>
            <a:r>
              <a:rPr lang="en-US" dirty="0" err="1"/>
              <a:t>Seventer</a:t>
            </a:r>
            <a:r>
              <a:rPr lang="en-US" dirty="0"/>
              <a:t> and Hochberg, 2017), (Armando </a:t>
            </a:r>
            <a:r>
              <a:rPr lang="en-US" dirty="0" err="1"/>
              <a:t>Hasudungan</a:t>
            </a:r>
            <a:r>
              <a:rPr lang="en-US" dirty="0"/>
              <a:t>, 2024)</a:t>
            </a:r>
          </a:p>
        </p:txBody>
      </p:sp>
    </p:spTree>
    <p:extLst>
      <p:ext uri="{BB962C8B-B14F-4D97-AF65-F5344CB8AC3E}">
        <p14:creationId xmlns:p14="http://schemas.microsoft.com/office/powerpoint/2010/main" val="234235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5766F-9D0C-1C6D-DBCF-B14BE7920A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3FDC43-8E9F-B38A-3849-758030BD1811}"/>
              </a:ext>
            </a:extLst>
          </p:cNvPr>
          <p:cNvSpPr>
            <a:spLocks noGrp="1"/>
          </p:cNvSpPr>
          <p:nvPr>
            <p:ph type="title"/>
          </p:nvPr>
        </p:nvSpPr>
        <p:spPr>
          <a:solidFill>
            <a:srgbClr val="FCD78D"/>
          </a:solidFill>
          <a:ln>
            <a:solidFill>
              <a:srgbClr val="FCD78D"/>
            </a:solidFill>
          </a:ln>
        </p:spPr>
        <p:txBody>
          <a:bodyPr/>
          <a:lstStyle/>
          <a:p>
            <a:r>
              <a:rPr lang="en-US" dirty="0"/>
              <a:t>Epidemiological triangle: environment </a:t>
            </a:r>
          </a:p>
        </p:txBody>
      </p:sp>
      <p:sp>
        <p:nvSpPr>
          <p:cNvPr id="3" name="Content Placeholder 2">
            <a:extLst>
              <a:ext uri="{FF2B5EF4-FFF2-40B4-BE49-F238E27FC236}">
                <a16:creationId xmlns:a16="http://schemas.microsoft.com/office/drawing/2014/main" id="{D9AF8F2B-BA2D-85C1-74B7-88D9CC123213}"/>
              </a:ext>
            </a:extLst>
          </p:cNvPr>
          <p:cNvSpPr>
            <a:spLocks noGrp="1"/>
          </p:cNvSpPr>
          <p:nvPr>
            <p:ph idx="1"/>
          </p:nvPr>
        </p:nvSpPr>
        <p:spPr/>
        <p:txBody>
          <a:bodyPr>
            <a:normAutofit lnSpcReduction="10000"/>
          </a:bodyPr>
          <a:lstStyle/>
          <a:p>
            <a:pPr marL="0" indent="0">
              <a:buNone/>
            </a:pPr>
            <a:r>
              <a:rPr lang="en-US" dirty="0"/>
              <a:t>The environment is the “where” part of the triangle. </a:t>
            </a:r>
          </a:p>
          <a:p>
            <a:pPr marL="0" indent="0">
              <a:buNone/>
            </a:pPr>
            <a:r>
              <a:rPr lang="en-US" dirty="0"/>
              <a:t>Where influenza is typically spread;</a:t>
            </a:r>
          </a:p>
          <a:p>
            <a:pPr>
              <a:buFontTx/>
              <a:buChar char="-"/>
            </a:pPr>
            <a:r>
              <a:rPr lang="en-US" dirty="0"/>
              <a:t>Indoor environment </a:t>
            </a:r>
          </a:p>
          <a:p>
            <a:pPr>
              <a:buFontTx/>
              <a:buChar char="-"/>
            </a:pPr>
            <a:r>
              <a:rPr lang="en-US" dirty="0"/>
              <a:t>Dry temperatures as it improves the stability of the virus </a:t>
            </a:r>
          </a:p>
          <a:p>
            <a:pPr>
              <a:buFontTx/>
              <a:buChar char="-"/>
            </a:pPr>
            <a:r>
              <a:rPr lang="en-US" dirty="0"/>
              <a:t>Social factors such as school, work </a:t>
            </a:r>
            <a:r>
              <a:rPr lang="en-US" dirty="0" err="1"/>
              <a:t>etc</a:t>
            </a:r>
            <a:r>
              <a:rPr lang="en-US" dirty="0"/>
              <a:t> </a:t>
            </a:r>
          </a:p>
          <a:p>
            <a:pPr>
              <a:buFontTx/>
              <a:buChar char="-"/>
            </a:pPr>
            <a:r>
              <a:rPr lang="en-US" dirty="0"/>
              <a:t>During the winter season </a:t>
            </a:r>
          </a:p>
          <a:p>
            <a:pPr>
              <a:buFontTx/>
              <a:buChar char="-"/>
            </a:pPr>
            <a:endParaRPr lang="en-US" dirty="0"/>
          </a:p>
          <a:p>
            <a:pPr marL="0" indent="0">
              <a:buNone/>
            </a:pPr>
            <a:r>
              <a:rPr lang="en-US" dirty="0"/>
              <a:t>(van </a:t>
            </a:r>
            <a:r>
              <a:rPr lang="en-US" dirty="0" err="1"/>
              <a:t>Seventer</a:t>
            </a:r>
            <a:r>
              <a:rPr lang="en-US" dirty="0"/>
              <a:t> and Hochberg, 2017), (Armando </a:t>
            </a:r>
            <a:r>
              <a:rPr lang="en-US" dirty="0" err="1"/>
              <a:t>Hasudungan</a:t>
            </a:r>
            <a:r>
              <a:rPr lang="en-US" dirty="0"/>
              <a:t>, 2024)</a:t>
            </a:r>
          </a:p>
        </p:txBody>
      </p:sp>
    </p:spTree>
    <p:extLst>
      <p:ext uri="{BB962C8B-B14F-4D97-AF65-F5344CB8AC3E}">
        <p14:creationId xmlns:p14="http://schemas.microsoft.com/office/powerpoint/2010/main" val="1286880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68D40-ECCF-7E00-235F-AA575BB424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FA21DD-FAA9-C2A8-AA96-C671A9B344CD}"/>
              </a:ext>
            </a:extLst>
          </p:cNvPr>
          <p:cNvSpPr>
            <a:spLocks noGrp="1"/>
          </p:cNvSpPr>
          <p:nvPr>
            <p:ph type="title"/>
          </p:nvPr>
        </p:nvSpPr>
        <p:spPr>
          <a:solidFill>
            <a:srgbClr val="FFD6FD"/>
          </a:solidFill>
          <a:ln>
            <a:solidFill>
              <a:srgbClr val="FFD6FD"/>
            </a:solidFill>
          </a:ln>
        </p:spPr>
        <p:txBody>
          <a:bodyPr/>
          <a:lstStyle/>
          <a:p>
            <a:r>
              <a:rPr lang="en-US" dirty="0"/>
              <a:t>Conclusion </a:t>
            </a:r>
          </a:p>
        </p:txBody>
      </p:sp>
      <p:sp>
        <p:nvSpPr>
          <p:cNvPr id="3" name="Content Placeholder 2">
            <a:extLst>
              <a:ext uri="{FF2B5EF4-FFF2-40B4-BE49-F238E27FC236}">
                <a16:creationId xmlns:a16="http://schemas.microsoft.com/office/drawing/2014/main" id="{7A4D4544-C4AC-C0D1-C5D8-F7E675C2266C}"/>
              </a:ext>
            </a:extLst>
          </p:cNvPr>
          <p:cNvSpPr>
            <a:spLocks noGrp="1"/>
          </p:cNvSpPr>
          <p:nvPr>
            <p:ph idx="1"/>
          </p:nvPr>
        </p:nvSpPr>
        <p:spPr/>
        <p:txBody>
          <a:bodyPr>
            <a:normAutofit/>
          </a:bodyPr>
          <a:lstStyle/>
          <a:p>
            <a:pPr marL="0" indent="0" algn="ctr">
              <a:buNone/>
            </a:pPr>
            <a:r>
              <a:rPr lang="en-US" dirty="0"/>
              <a:t>In conclusion, influenza is a common and highly contagious disease that affects millions of people each year. It can be serious, especially for vulnerable groups like children and older adults. In Wales systems are in place to monitor and control the flu, including vaccinations and infections prevention measures. Theses help reduce the impact of the disease, but influenza still spreads easily and can change over time. This means ongoing efforts are important to protect public health.  </a:t>
            </a:r>
          </a:p>
        </p:txBody>
      </p:sp>
    </p:spTree>
    <p:extLst>
      <p:ext uri="{BB962C8B-B14F-4D97-AF65-F5344CB8AC3E}">
        <p14:creationId xmlns:p14="http://schemas.microsoft.com/office/powerpoint/2010/main" val="2276535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79D524-C3DB-8A73-A9C3-0511208F7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9518C7-5460-D290-F843-4145BB1532F6}"/>
              </a:ext>
            </a:extLst>
          </p:cNvPr>
          <p:cNvSpPr>
            <a:spLocks noGrp="1"/>
          </p:cNvSpPr>
          <p:nvPr>
            <p:ph type="title"/>
          </p:nvPr>
        </p:nvSpPr>
        <p:spPr>
          <a:xfrm>
            <a:off x="0" y="0"/>
            <a:ext cx="7729728" cy="1188720"/>
          </a:xfrm>
          <a:solidFill>
            <a:srgbClr val="FCD78D"/>
          </a:solidFill>
          <a:ln>
            <a:solidFill>
              <a:srgbClr val="FCD78D"/>
            </a:solidFill>
          </a:ln>
        </p:spPr>
        <p:txBody>
          <a:bodyPr/>
          <a:lstStyle/>
          <a:p>
            <a:r>
              <a:rPr lang="en-US" dirty="0"/>
              <a:t>References </a:t>
            </a:r>
          </a:p>
        </p:txBody>
      </p:sp>
      <p:sp>
        <p:nvSpPr>
          <p:cNvPr id="12" name="TextBox 11">
            <a:extLst>
              <a:ext uri="{FF2B5EF4-FFF2-40B4-BE49-F238E27FC236}">
                <a16:creationId xmlns:a16="http://schemas.microsoft.com/office/drawing/2014/main" id="{349E50CE-5A21-CD3B-8AB0-DD03298A42EE}"/>
              </a:ext>
            </a:extLst>
          </p:cNvPr>
          <p:cNvSpPr txBox="1"/>
          <p:nvPr/>
        </p:nvSpPr>
        <p:spPr>
          <a:xfrm>
            <a:off x="11495314" y="163286"/>
            <a:ext cx="184731" cy="369332"/>
          </a:xfrm>
          <a:prstGeom prst="rect">
            <a:avLst/>
          </a:prstGeom>
          <a:noFill/>
        </p:spPr>
        <p:txBody>
          <a:bodyPr wrap="none" rtlCol="0">
            <a:spAutoFit/>
          </a:bodyPr>
          <a:lstStyle/>
          <a:p>
            <a:endParaRPr lang="en-GB" dirty="0"/>
          </a:p>
        </p:txBody>
      </p:sp>
      <p:sp>
        <p:nvSpPr>
          <p:cNvPr id="14" name="TextBox 13">
            <a:extLst>
              <a:ext uri="{FF2B5EF4-FFF2-40B4-BE49-F238E27FC236}">
                <a16:creationId xmlns:a16="http://schemas.microsoft.com/office/drawing/2014/main" id="{A3737AA5-82C0-3180-ABC3-003552FC8915}"/>
              </a:ext>
            </a:extLst>
          </p:cNvPr>
          <p:cNvSpPr txBox="1"/>
          <p:nvPr/>
        </p:nvSpPr>
        <p:spPr>
          <a:xfrm>
            <a:off x="0" y="1028700"/>
            <a:ext cx="12192000" cy="6186309"/>
          </a:xfrm>
          <a:prstGeom prst="rect">
            <a:avLst/>
          </a:prstGeom>
          <a:noFill/>
        </p:spPr>
        <p:txBody>
          <a:bodyPr wrap="square" rtlCol="0">
            <a:spAutoFit/>
          </a:bodyPr>
          <a:lstStyle/>
          <a:p>
            <a:r>
              <a:rPr lang="en-US" dirty="0"/>
              <a:t> </a:t>
            </a:r>
          </a:p>
          <a:p>
            <a:r>
              <a:rPr lang="en-US" dirty="0"/>
              <a:t>- Armando </a:t>
            </a:r>
            <a:r>
              <a:rPr lang="en-US" dirty="0" err="1"/>
              <a:t>Hasudungan</a:t>
            </a:r>
            <a:r>
              <a:rPr lang="en-US" dirty="0"/>
              <a:t> (2024). </a:t>
            </a:r>
            <a:r>
              <a:rPr lang="en-US" i="1" dirty="0"/>
              <a:t>Understanding Influenza - The Flu</a:t>
            </a:r>
            <a:r>
              <a:rPr lang="en-US" dirty="0"/>
              <a:t>. [online] YouTube. Available at: https://</a:t>
            </a:r>
            <a:r>
              <a:rPr lang="en-US" dirty="0" err="1"/>
              <a:t>www.youtube.com</a:t>
            </a:r>
            <a:r>
              <a:rPr lang="en-US" dirty="0"/>
              <a:t>/</a:t>
            </a:r>
            <a:r>
              <a:rPr lang="en-US" dirty="0" err="1"/>
              <a:t>watch?v</a:t>
            </a:r>
            <a:r>
              <a:rPr lang="en-US" dirty="0"/>
              <a:t>=cNbchkE30eM [Accessed 26 Mar. 2026].</a:t>
            </a:r>
          </a:p>
          <a:p>
            <a:endParaRPr lang="en-US" dirty="0"/>
          </a:p>
          <a:p>
            <a:r>
              <a:rPr lang="en-US" dirty="0"/>
              <a:t>- Communicable diseases (2023). </a:t>
            </a:r>
            <a:r>
              <a:rPr lang="en-US" i="1" dirty="0"/>
              <a:t>Communicable diseases</a:t>
            </a:r>
            <a:r>
              <a:rPr lang="en-US" dirty="0"/>
              <a:t>. [online] IOSH. Available at: https://</a:t>
            </a:r>
            <a:r>
              <a:rPr lang="en-US" dirty="0" err="1"/>
              <a:t>iosh.com</a:t>
            </a:r>
            <a:r>
              <a:rPr lang="en-US" dirty="0"/>
              <a:t>/guidance-and-resources/professionals/communicable-diseases [Accessed 23 Feb. 2026].</a:t>
            </a:r>
          </a:p>
          <a:p>
            <a:endParaRPr lang="en-US" dirty="0"/>
          </a:p>
          <a:p>
            <a:r>
              <a:rPr lang="en-GB" dirty="0"/>
              <a:t>- GOV.UK </a:t>
            </a:r>
            <a:r>
              <a:rPr lang="en-US" dirty="0"/>
              <a:t>(2025). </a:t>
            </a:r>
            <a:r>
              <a:rPr lang="en-US" i="1" dirty="0"/>
              <a:t>Influenza in the UK, annual epidemiological report: winter 2024 to 2025</a:t>
            </a:r>
            <a:r>
              <a:rPr lang="en-US" dirty="0"/>
              <a:t>. [online] GOV.UK. Available at: https://</a:t>
            </a:r>
            <a:r>
              <a:rPr lang="en-US" dirty="0" err="1"/>
              <a:t>www.gov.uk</a:t>
            </a:r>
            <a:r>
              <a:rPr lang="en-US" dirty="0"/>
              <a:t>/government/statistics/influenza-in-the-uk-annual-epidemiological-report-winter-2024-to-2025/influenza-in-the-uk-annual-epidemiological-report-winter-2024-to-2025 [Accessed 26 Mar. 2026].</a:t>
            </a:r>
          </a:p>
          <a:p>
            <a:endParaRPr lang="en-US" dirty="0"/>
          </a:p>
          <a:p>
            <a:r>
              <a:rPr lang="en-US" dirty="0"/>
              <a:t>- GOV.WALES. (2024). </a:t>
            </a:r>
            <a:r>
              <a:rPr lang="en-US" i="1" dirty="0"/>
              <a:t>Social care guide to controlling acute respiratory infections [HTML] | GOV.WALES</a:t>
            </a:r>
            <a:r>
              <a:rPr lang="en-US" dirty="0"/>
              <a:t>. [online] Available at: https://</a:t>
            </a:r>
            <a:r>
              <a:rPr lang="en-US" dirty="0" err="1"/>
              <a:t>www.gov.wales</a:t>
            </a:r>
            <a:r>
              <a:rPr lang="en-US" dirty="0"/>
              <a:t>/social-care-guide-controlling-acute-respiratory-infections-html [Accessed 26 Mar. 2026].</a:t>
            </a:r>
          </a:p>
          <a:p>
            <a:endParaRPr lang="en-US" dirty="0"/>
          </a:p>
          <a:p>
            <a:r>
              <a:rPr lang="en-US" dirty="0"/>
              <a:t>- GOV.WALES. (2025). </a:t>
            </a:r>
            <a:r>
              <a:rPr lang="en-US" i="1" dirty="0"/>
              <a:t>The national influenza </a:t>
            </a:r>
            <a:r>
              <a:rPr lang="en-US" i="1" dirty="0" err="1"/>
              <a:t>immunisation</a:t>
            </a:r>
            <a:r>
              <a:rPr lang="en-US" i="1" dirty="0"/>
              <a:t> </a:t>
            </a:r>
            <a:r>
              <a:rPr lang="en-US" i="1" dirty="0" err="1"/>
              <a:t>programme</a:t>
            </a:r>
            <a:r>
              <a:rPr lang="en-US" i="1" dirty="0"/>
              <a:t> 2025 to 2026 (WHC/2025/020) [HTML] | GOV.WALES</a:t>
            </a:r>
            <a:r>
              <a:rPr lang="en-US" dirty="0"/>
              <a:t>. [online] Available at: https://</a:t>
            </a:r>
            <a:r>
              <a:rPr lang="en-US" dirty="0" err="1"/>
              <a:t>www.gov.wales</a:t>
            </a:r>
            <a:r>
              <a:rPr lang="en-US" dirty="0"/>
              <a:t>/national-influenza-immunisation-programme-2025-2026-whc2025020-html [Accessed 26 Mar. 2026].</a:t>
            </a:r>
          </a:p>
          <a:p>
            <a:endParaRPr lang="en-US" dirty="0"/>
          </a:p>
          <a:p>
            <a:r>
              <a:rPr lang="en-US" dirty="0"/>
              <a:t>- National Health Service (2022). </a:t>
            </a:r>
            <a:r>
              <a:rPr lang="en-US" i="1" dirty="0"/>
              <a:t>Flu</a:t>
            </a:r>
            <a:r>
              <a:rPr lang="en-US" dirty="0"/>
              <a:t>. [online] NHS. Available at: https://</a:t>
            </a:r>
            <a:r>
              <a:rPr lang="en-US" dirty="0" err="1"/>
              <a:t>www.nhs.uk</a:t>
            </a:r>
            <a:r>
              <a:rPr lang="en-US" dirty="0"/>
              <a:t>/conditions/flu/ [Accessed 2 Mar. 2026].</a:t>
            </a:r>
          </a:p>
          <a:p>
            <a:endParaRPr lang="en-US" dirty="0"/>
          </a:p>
          <a:p>
            <a:endParaRPr lang="en-US" dirty="0"/>
          </a:p>
          <a:p>
            <a:endParaRPr lang="en-GB" dirty="0"/>
          </a:p>
        </p:txBody>
      </p:sp>
    </p:spTree>
    <p:extLst>
      <p:ext uri="{BB962C8B-B14F-4D97-AF65-F5344CB8AC3E}">
        <p14:creationId xmlns:p14="http://schemas.microsoft.com/office/powerpoint/2010/main" val="4199936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15FD4-5848-3FC6-ECFB-F05F428C74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F14FFB-24F4-5286-D7EB-97F31A978F07}"/>
              </a:ext>
            </a:extLst>
          </p:cNvPr>
          <p:cNvSpPr>
            <a:spLocks noGrp="1"/>
          </p:cNvSpPr>
          <p:nvPr>
            <p:ph type="title"/>
          </p:nvPr>
        </p:nvSpPr>
        <p:spPr>
          <a:xfrm>
            <a:off x="0" y="0"/>
            <a:ext cx="7729728" cy="1188720"/>
          </a:xfrm>
          <a:solidFill>
            <a:srgbClr val="FCD78D"/>
          </a:solidFill>
          <a:ln>
            <a:solidFill>
              <a:srgbClr val="FCD78D"/>
            </a:solidFill>
          </a:ln>
        </p:spPr>
        <p:txBody>
          <a:bodyPr/>
          <a:lstStyle/>
          <a:p>
            <a:r>
              <a:rPr lang="en-US" dirty="0"/>
              <a:t>References </a:t>
            </a:r>
          </a:p>
        </p:txBody>
      </p:sp>
      <p:sp>
        <p:nvSpPr>
          <p:cNvPr id="12" name="TextBox 11">
            <a:extLst>
              <a:ext uri="{FF2B5EF4-FFF2-40B4-BE49-F238E27FC236}">
                <a16:creationId xmlns:a16="http://schemas.microsoft.com/office/drawing/2014/main" id="{D4F4224B-7851-A3A6-7ACE-7E6262F2E8B6}"/>
              </a:ext>
            </a:extLst>
          </p:cNvPr>
          <p:cNvSpPr txBox="1"/>
          <p:nvPr/>
        </p:nvSpPr>
        <p:spPr>
          <a:xfrm>
            <a:off x="11495314" y="163286"/>
            <a:ext cx="184731" cy="369332"/>
          </a:xfrm>
          <a:prstGeom prst="rect">
            <a:avLst/>
          </a:prstGeom>
          <a:noFill/>
        </p:spPr>
        <p:txBody>
          <a:bodyPr wrap="none" rtlCol="0">
            <a:spAutoFit/>
          </a:bodyPr>
          <a:lstStyle/>
          <a:p>
            <a:endParaRPr lang="en-GB" dirty="0"/>
          </a:p>
        </p:txBody>
      </p:sp>
      <p:sp>
        <p:nvSpPr>
          <p:cNvPr id="14" name="TextBox 13">
            <a:extLst>
              <a:ext uri="{FF2B5EF4-FFF2-40B4-BE49-F238E27FC236}">
                <a16:creationId xmlns:a16="http://schemas.microsoft.com/office/drawing/2014/main" id="{1D0C8652-9FA5-85FD-9F45-C2D1B507250C}"/>
              </a:ext>
            </a:extLst>
          </p:cNvPr>
          <p:cNvSpPr txBox="1"/>
          <p:nvPr/>
        </p:nvSpPr>
        <p:spPr>
          <a:xfrm>
            <a:off x="0" y="979714"/>
            <a:ext cx="12192000" cy="4801314"/>
          </a:xfrm>
          <a:prstGeom prst="rect">
            <a:avLst/>
          </a:prstGeom>
          <a:noFill/>
        </p:spPr>
        <p:txBody>
          <a:bodyPr wrap="square" rtlCol="0">
            <a:spAutoFit/>
          </a:bodyPr>
          <a:lstStyle/>
          <a:p>
            <a:r>
              <a:rPr lang="en-US" dirty="0"/>
              <a:t> </a:t>
            </a:r>
          </a:p>
          <a:p>
            <a:endParaRPr lang="en-US" dirty="0"/>
          </a:p>
          <a:p>
            <a:r>
              <a:rPr lang="en-US" dirty="0"/>
              <a:t>- Public Health Wales. (2024). </a:t>
            </a:r>
            <a:r>
              <a:rPr lang="en-US" i="1" dirty="0"/>
              <a:t>New study demonstrates effectiveness of flu vaccine in children</a:t>
            </a:r>
            <a:r>
              <a:rPr lang="en-US" dirty="0"/>
              <a:t>. [online] Available at: https://</a:t>
            </a:r>
            <a:r>
              <a:rPr lang="en-US" dirty="0" err="1"/>
              <a:t>phw.nhs.wales</a:t>
            </a:r>
            <a:r>
              <a:rPr lang="en-US" dirty="0"/>
              <a:t>/news/new-study-demonstrates-effectiveness-of-flu-vaccine-in-children/ [Accessed 26 Mar. 2026].</a:t>
            </a:r>
          </a:p>
          <a:p>
            <a:endParaRPr lang="en-US" dirty="0"/>
          </a:p>
          <a:p>
            <a:r>
              <a:rPr lang="en-US" dirty="0"/>
              <a:t>- van </a:t>
            </a:r>
            <a:r>
              <a:rPr lang="en-US" dirty="0" err="1"/>
              <a:t>Seventer</a:t>
            </a:r>
            <a:r>
              <a:rPr lang="en-US" dirty="0"/>
              <a:t>, J.M. and Hochberg, N.S. (2017). Principles of Infectious Diseases: Transmission, Diagnosis, Prevention, and Control. </a:t>
            </a:r>
            <a:r>
              <a:rPr lang="en-US" i="1" dirty="0"/>
              <a:t>International Encyclopedia of Public Health</a:t>
            </a:r>
            <a:r>
              <a:rPr lang="en-US" dirty="0"/>
              <a:t>, [online] 1(PMC7150340), pp.22–39. Available at: https://</a:t>
            </a:r>
            <a:r>
              <a:rPr lang="en-US" dirty="0" err="1"/>
              <a:t>pmc.ncbi.nlm.nih.gov</a:t>
            </a:r>
            <a:r>
              <a:rPr lang="en-US" dirty="0"/>
              <a:t>/articles/PMC7150340/ [Accessed 26 Mar. 2026].</a:t>
            </a:r>
          </a:p>
          <a:p>
            <a:endParaRPr lang="en-US" dirty="0"/>
          </a:p>
          <a:p>
            <a:r>
              <a:rPr lang="en-US" dirty="0"/>
              <a:t>- Welsh Government (2024). </a:t>
            </a:r>
            <a:r>
              <a:rPr lang="en-US" i="1" dirty="0"/>
              <a:t>The national influenza </a:t>
            </a:r>
            <a:r>
              <a:rPr lang="en-US" i="1" dirty="0" err="1"/>
              <a:t>immunisation</a:t>
            </a:r>
            <a:r>
              <a:rPr lang="en-US" i="1" dirty="0"/>
              <a:t> </a:t>
            </a:r>
            <a:r>
              <a:rPr lang="en-US" i="1" dirty="0" err="1"/>
              <a:t>programme</a:t>
            </a:r>
            <a:r>
              <a:rPr lang="en-US" i="1" dirty="0"/>
              <a:t> 2024 to 2025 (WHC/2024/028) [HTML] | GOV.WALES</a:t>
            </a:r>
            <a:r>
              <a:rPr lang="en-US" dirty="0"/>
              <a:t>. [online] GOV.WALES. Available at: https://</a:t>
            </a:r>
            <a:r>
              <a:rPr lang="en-US" dirty="0" err="1"/>
              <a:t>www.gov.wales</a:t>
            </a:r>
            <a:r>
              <a:rPr lang="en-US" dirty="0"/>
              <a:t>/national-influenza-immunisation-programme-2024-2025-whc2024028-html [Accessed 26 Mar. 2026].</a:t>
            </a:r>
          </a:p>
          <a:p>
            <a:endParaRPr lang="en-US" dirty="0"/>
          </a:p>
          <a:p>
            <a:r>
              <a:rPr lang="en-US" dirty="0"/>
              <a:t>- World Health Organization (2025). </a:t>
            </a:r>
            <a:r>
              <a:rPr lang="en-US" i="1" dirty="0"/>
              <a:t>Influenza (seasonal)</a:t>
            </a:r>
            <a:r>
              <a:rPr lang="en-US" dirty="0"/>
              <a:t>. [online] </a:t>
            </a:r>
            <a:r>
              <a:rPr lang="en-US" dirty="0" err="1"/>
              <a:t>Who.int</a:t>
            </a:r>
            <a:r>
              <a:rPr lang="en-US" dirty="0"/>
              <a:t>. Available at: https://</a:t>
            </a:r>
            <a:r>
              <a:rPr lang="en-US" dirty="0" err="1"/>
              <a:t>www.who.int</a:t>
            </a:r>
            <a:r>
              <a:rPr lang="en-US" dirty="0"/>
              <a:t>/news-room/fact-sheets/detail/influenza-(seasonal) [Accessed 22 Mar. 2026].</a:t>
            </a:r>
          </a:p>
          <a:p>
            <a:endParaRPr lang="en-US" dirty="0"/>
          </a:p>
          <a:p>
            <a:endParaRPr lang="en-GB" dirty="0"/>
          </a:p>
        </p:txBody>
      </p:sp>
    </p:spTree>
    <p:extLst>
      <p:ext uri="{BB962C8B-B14F-4D97-AF65-F5344CB8AC3E}">
        <p14:creationId xmlns:p14="http://schemas.microsoft.com/office/powerpoint/2010/main" val="163643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D78D"/>
        </a:solidFill>
        <a:effectLst/>
      </p:bgPr>
    </p:bg>
    <p:spTree>
      <p:nvGrpSpPr>
        <p:cNvPr id="1" name="">
          <a:extLst>
            <a:ext uri="{FF2B5EF4-FFF2-40B4-BE49-F238E27FC236}">
              <a16:creationId xmlns:a16="http://schemas.microsoft.com/office/drawing/2014/main" id="{375B5B6B-1682-F172-82C2-21B2113C07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ED4B9C-1DA1-67F9-4543-C7EF83E502D7}"/>
              </a:ext>
            </a:extLst>
          </p:cNvPr>
          <p:cNvSpPr>
            <a:spLocks noGrp="1"/>
          </p:cNvSpPr>
          <p:nvPr>
            <p:ph type="ctrTitle"/>
          </p:nvPr>
        </p:nvSpPr>
        <p:spPr>
          <a:solidFill>
            <a:srgbClr val="FFD6FD"/>
          </a:solidFill>
          <a:ln>
            <a:solidFill>
              <a:srgbClr val="FFD6FD"/>
            </a:solidFill>
          </a:ln>
        </p:spPr>
        <p:txBody>
          <a:bodyPr/>
          <a:lstStyle/>
          <a:p>
            <a:r>
              <a:rPr lang="en-US" dirty="0"/>
              <a:t>The end </a:t>
            </a:r>
          </a:p>
        </p:txBody>
      </p:sp>
      <p:sp>
        <p:nvSpPr>
          <p:cNvPr id="3" name="Subtitle 2">
            <a:extLst>
              <a:ext uri="{FF2B5EF4-FFF2-40B4-BE49-F238E27FC236}">
                <a16:creationId xmlns:a16="http://schemas.microsoft.com/office/drawing/2014/main" id="{776B5E3C-8C7F-B4B7-566D-E8BD1E8F3548}"/>
              </a:ext>
            </a:extLst>
          </p:cNvPr>
          <p:cNvSpPr>
            <a:spLocks noGrp="1"/>
          </p:cNvSpPr>
          <p:nvPr>
            <p:ph type="subTitle" idx="1"/>
          </p:nvPr>
        </p:nvSpPr>
        <p:spPr/>
        <p:txBody>
          <a:bodyPr/>
          <a:lstStyle/>
          <a:p>
            <a:r>
              <a:rPr lang="en-US" dirty="0"/>
              <a:t>I hope you enjoyed! </a:t>
            </a:r>
          </a:p>
        </p:txBody>
      </p:sp>
    </p:spTree>
    <p:extLst>
      <p:ext uri="{BB962C8B-B14F-4D97-AF65-F5344CB8AC3E}">
        <p14:creationId xmlns:p14="http://schemas.microsoft.com/office/powerpoint/2010/main" val="3481433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15940</TotalTime>
  <Words>1563</Words>
  <Application>Microsoft Macintosh PowerPoint</Application>
  <PresentationFormat>Widescreen</PresentationFormat>
  <Paragraphs>140</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Calibri</vt:lpstr>
      <vt:lpstr>Gill Sans MT</vt:lpstr>
      <vt:lpstr>Parcel</vt:lpstr>
      <vt:lpstr>COMMUNICABLE DISEASES </vt:lpstr>
      <vt:lpstr>Objective </vt:lpstr>
      <vt:lpstr>What is a communicable disease </vt:lpstr>
      <vt:lpstr>what is influenza</vt:lpstr>
      <vt:lpstr>Incidence and prevalence of the disease </vt:lpstr>
      <vt:lpstr>How does Wales monitor for influenza</vt:lpstr>
      <vt:lpstr>What measures are in place in Wales to control the disease </vt:lpstr>
      <vt:lpstr>How successful are theses measures </vt:lpstr>
      <vt:lpstr>Epidemiological triangle: agent </vt:lpstr>
      <vt:lpstr>Epidemiological triangle: host </vt:lpstr>
      <vt:lpstr>Epidemiological triangle: environment </vt:lpstr>
      <vt:lpstr>Conclusion </vt:lpstr>
      <vt:lpstr>References </vt:lpstr>
      <vt:lpstr>References </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Casey-Mae Smith (2500517)</dc:creator>
  <cp:lastModifiedBy>Casey-Mae Smith (2500517)</cp:lastModifiedBy>
  <cp:revision>1</cp:revision>
  <dcterms:created xsi:type="dcterms:W3CDTF">2026-02-22T22:45:43Z</dcterms:created>
  <dcterms:modified xsi:type="dcterms:W3CDTF">2026-03-26T16:51:41Z</dcterms:modified>
</cp:coreProperties>
</file>