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webm" ContentType="video/webm"/>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1.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43"/>
  </p:notesMasterIdLst>
  <p:sldIdLst>
    <p:sldId id="1099" r:id="rId4"/>
    <p:sldId id="1130" r:id="rId5"/>
    <p:sldId id="1135" r:id="rId6"/>
    <p:sldId id="1134" r:id="rId7"/>
    <p:sldId id="1139" r:id="rId8"/>
    <p:sldId id="1152" r:id="rId9"/>
    <p:sldId id="256" r:id="rId10"/>
    <p:sldId id="1138" r:id="rId11"/>
    <p:sldId id="1142" r:id="rId12"/>
    <p:sldId id="1126" r:id="rId13"/>
    <p:sldId id="1125" r:id="rId14"/>
    <p:sldId id="1124" r:id="rId15"/>
    <p:sldId id="1123" r:id="rId16"/>
    <p:sldId id="1101" r:id="rId17"/>
    <p:sldId id="1122" r:id="rId18"/>
    <p:sldId id="1117" r:id="rId19"/>
    <p:sldId id="1140" r:id="rId20"/>
    <p:sldId id="1143" r:id="rId21"/>
    <p:sldId id="1141" r:id="rId22"/>
    <p:sldId id="1120" r:id="rId23"/>
    <p:sldId id="1121" r:id="rId24"/>
    <p:sldId id="1131" r:id="rId25"/>
    <p:sldId id="1128" r:id="rId26"/>
    <p:sldId id="1127" r:id="rId27"/>
    <p:sldId id="1045" r:id="rId28"/>
    <p:sldId id="1046" r:id="rId29"/>
    <p:sldId id="1047" r:id="rId30"/>
    <p:sldId id="1048" r:id="rId31"/>
    <p:sldId id="1049" r:id="rId32"/>
    <p:sldId id="1050" r:id="rId33"/>
    <p:sldId id="1051" r:id="rId34"/>
    <p:sldId id="1052" r:id="rId35"/>
    <p:sldId id="1053" r:id="rId36"/>
    <p:sldId id="1054" r:id="rId37"/>
    <p:sldId id="1055" r:id="rId38"/>
    <p:sldId id="1056" r:id="rId39"/>
    <p:sldId id="1082" r:id="rId40"/>
    <p:sldId id="1183" r:id="rId41"/>
    <p:sldId id="1182"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CB7E3"/>
    <a:srgbClr val="FF5F5E"/>
    <a:srgbClr val="83CDE2"/>
    <a:srgbClr val="F3E0FD"/>
    <a:srgbClr val="FFCAF7"/>
    <a:srgbClr val="EAE9EC"/>
    <a:srgbClr val="E4E4E4"/>
    <a:srgbClr val="F4F2F5"/>
    <a:srgbClr val="FCFBFE"/>
    <a:srgbClr val="BFF7C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87E74B-A9D4-4F85-85C9-E2722C58101B}" v="1704" dt="2026-02-26T12:45:03.177"/>
    <p1510:client id="{1D08C03C-219B-40B1-2108-9AA64B940564}" v="771" dt="2026-02-26T12:45:01.631"/>
    <p1510:client id="{7C988359-E751-F698-DD58-1A56E2A4BF9E}" v="61" dt="2026-02-26T12:50:50.0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heme" Target="theme/theme1.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ddwen Davies" userId="S::heddwen.davies@uwtsd.ac.uk::b3b4628a-d1d7-4a79-b47e-b6ca4059bab0" providerId="AD" clId="Web-{1D08C03C-219B-40B1-2108-9AA64B940564}"/>
    <pc:docChg chg="addSld delSld modSld sldOrd">
      <pc:chgData name="Heddwen Davies" userId="S::heddwen.davies@uwtsd.ac.uk::b3b4628a-d1d7-4a79-b47e-b6ca4059bab0" providerId="AD" clId="Web-{1D08C03C-219B-40B1-2108-9AA64B940564}" dt="2026-02-26T12:45:01.631" v="798"/>
      <pc:docMkLst>
        <pc:docMk/>
      </pc:docMkLst>
      <pc:sldChg chg="del">
        <pc:chgData name="Heddwen Davies" userId="S::heddwen.davies@uwtsd.ac.uk::b3b4628a-d1d7-4a79-b47e-b6ca4059bab0" providerId="AD" clId="Web-{1D08C03C-219B-40B1-2108-9AA64B940564}" dt="2026-02-26T12:23:02.785" v="470"/>
        <pc:sldMkLst>
          <pc:docMk/>
          <pc:sldMk cId="2298274504" sldId="320"/>
        </pc:sldMkLst>
      </pc:sldChg>
      <pc:sldChg chg="del">
        <pc:chgData name="Heddwen Davies" userId="S::heddwen.davies@uwtsd.ac.uk::b3b4628a-d1d7-4a79-b47e-b6ca4059bab0" providerId="AD" clId="Web-{1D08C03C-219B-40B1-2108-9AA64B940564}" dt="2026-02-26T12:20:33.096" v="452"/>
        <pc:sldMkLst>
          <pc:docMk/>
          <pc:sldMk cId="3677955172" sldId="335"/>
        </pc:sldMkLst>
      </pc:sldChg>
      <pc:sldChg chg="del">
        <pc:chgData name="Heddwen Davies" userId="S::heddwen.davies@uwtsd.ac.uk::b3b4628a-d1d7-4a79-b47e-b6ca4059bab0" providerId="AD" clId="Web-{1D08C03C-219B-40B1-2108-9AA64B940564}" dt="2026-02-26T12:23:03.785" v="471"/>
        <pc:sldMkLst>
          <pc:docMk/>
          <pc:sldMk cId="303478354" sldId="337"/>
        </pc:sldMkLst>
      </pc:sldChg>
      <pc:sldChg chg="add del mod modShow">
        <pc:chgData name="Heddwen Davies" userId="S::heddwen.davies@uwtsd.ac.uk::b3b4628a-d1d7-4a79-b47e-b6ca4059bab0" providerId="AD" clId="Web-{1D08C03C-219B-40B1-2108-9AA64B940564}" dt="2026-02-26T12:35:47.667" v="621"/>
        <pc:sldMkLst>
          <pc:docMk/>
          <pc:sldMk cId="1188143961" sldId="342"/>
        </pc:sldMkLst>
      </pc:sldChg>
      <pc:sldChg chg="del">
        <pc:chgData name="Heddwen Davies" userId="S::heddwen.davies@uwtsd.ac.uk::b3b4628a-d1d7-4a79-b47e-b6ca4059bab0" providerId="AD" clId="Web-{1D08C03C-219B-40B1-2108-9AA64B940564}" dt="2026-02-26T12:21:32.362" v="457"/>
        <pc:sldMkLst>
          <pc:docMk/>
          <pc:sldMk cId="3762476764" sldId="346"/>
        </pc:sldMkLst>
      </pc:sldChg>
      <pc:sldChg chg="del">
        <pc:chgData name="Heddwen Davies" userId="S::heddwen.davies@uwtsd.ac.uk::b3b4628a-d1d7-4a79-b47e-b6ca4059bab0" providerId="AD" clId="Web-{1D08C03C-219B-40B1-2108-9AA64B940564}" dt="2026-02-26T12:19:01.688" v="444"/>
        <pc:sldMkLst>
          <pc:docMk/>
          <pc:sldMk cId="150394345" sldId="1024"/>
        </pc:sldMkLst>
      </pc:sldChg>
      <pc:sldChg chg="del">
        <pc:chgData name="Heddwen Davies" userId="S::heddwen.davies@uwtsd.ac.uk::b3b4628a-d1d7-4a79-b47e-b6ca4059bab0" providerId="AD" clId="Web-{1D08C03C-219B-40B1-2108-9AA64B940564}" dt="2026-02-26T12:23:23.895" v="473"/>
        <pc:sldMkLst>
          <pc:docMk/>
          <pc:sldMk cId="2255742995" sldId="1031"/>
        </pc:sldMkLst>
      </pc:sldChg>
      <pc:sldChg chg="mod modShow">
        <pc:chgData name="Heddwen Davies" userId="S::heddwen.davies@uwtsd.ac.uk::b3b4628a-d1d7-4a79-b47e-b6ca4059bab0" providerId="AD" clId="Web-{1D08C03C-219B-40B1-2108-9AA64B940564}" dt="2026-02-26T12:37:30.122" v="625"/>
        <pc:sldMkLst>
          <pc:docMk/>
          <pc:sldMk cId="3385761516" sldId="1045"/>
        </pc:sldMkLst>
      </pc:sldChg>
      <pc:sldChg chg="mod modShow">
        <pc:chgData name="Heddwen Davies" userId="S::heddwen.davies@uwtsd.ac.uk::b3b4628a-d1d7-4a79-b47e-b6ca4059bab0" providerId="AD" clId="Web-{1D08C03C-219B-40B1-2108-9AA64B940564}" dt="2026-02-26T12:37:32.684" v="626"/>
        <pc:sldMkLst>
          <pc:docMk/>
          <pc:sldMk cId="3870796222" sldId="1046"/>
        </pc:sldMkLst>
      </pc:sldChg>
      <pc:sldChg chg="mod modShow">
        <pc:chgData name="Heddwen Davies" userId="S::heddwen.davies@uwtsd.ac.uk::b3b4628a-d1d7-4a79-b47e-b6ca4059bab0" providerId="AD" clId="Web-{1D08C03C-219B-40B1-2108-9AA64B940564}" dt="2026-02-26T12:37:35.247" v="627"/>
        <pc:sldMkLst>
          <pc:docMk/>
          <pc:sldMk cId="2148495699" sldId="1047"/>
        </pc:sldMkLst>
      </pc:sldChg>
      <pc:sldChg chg="mod modShow">
        <pc:chgData name="Heddwen Davies" userId="S::heddwen.davies@uwtsd.ac.uk::b3b4628a-d1d7-4a79-b47e-b6ca4059bab0" providerId="AD" clId="Web-{1D08C03C-219B-40B1-2108-9AA64B940564}" dt="2026-02-26T12:37:37.606" v="628"/>
        <pc:sldMkLst>
          <pc:docMk/>
          <pc:sldMk cId="785815094" sldId="1048"/>
        </pc:sldMkLst>
      </pc:sldChg>
      <pc:sldChg chg="mod modShow">
        <pc:chgData name="Heddwen Davies" userId="S::heddwen.davies@uwtsd.ac.uk::b3b4628a-d1d7-4a79-b47e-b6ca4059bab0" providerId="AD" clId="Web-{1D08C03C-219B-40B1-2108-9AA64B940564}" dt="2026-02-26T12:37:42.012" v="629"/>
        <pc:sldMkLst>
          <pc:docMk/>
          <pc:sldMk cId="4243620346" sldId="1049"/>
        </pc:sldMkLst>
      </pc:sldChg>
      <pc:sldChg chg="mod modShow">
        <pc:chgData name="Heddwen Davies" userId="S::heddwen.davies@uwtsd.ac.uk::b3b4628a-d1d7-4a79-b47e-b6ca4059bab0" providerId="AD" clId="Web-{1D08C03C-219B-40B1-2108-9AA64B940564}" dt="2026-02-26T12:37:44.669" v="630"/>
        <pc:sldMkLst>
          <pc:docMk/>
          <pc:sldMk cId="2304397051" sldId="1050"/>
        </pc:sldMkLst>
      </pc:sldChg>
      <pc:sldChg chg="mod modShow">
        <pc:chgData name="Heddwen Davies" userId="S::heddwen.davies@uwtsd.ac.uk::b3b4628a-d1d7-4a79-b47e-b6ca4059bab0" providerId="AD" clId="Web-{1D08C03C-219B-40B1-2108-9AA64B940564}" dt="2026-02-26T12:37:47.934" v="631"/>
        <pc:sldMkLst>
          <pc:docMk/>
          <pc:sldMk cId="2662468466" sldId="1051"/>
        </pc:sldMkLst>
      </pc:sldChg>
      <pc:sldChg chg="mod modShow">
        <pc:chgData name="Heddwen Davies" userId="S::heddwen.davies@uwtsd.ac.uk::b3b4628a-d1d7-4a79-b47e-b6ca4059bab0" providerId="AD" clId="Web-{1D08C03C-219B-40B1-2108-9AA64B940564}" dt="2026-02-26T12:37:51.888" v="632"/>
        <pc:sldMkLst>
          <pc:docMk/>
          <pc:sldMk cId="3626183732" sldId="1052"/>
        </pc:sldMkLst>
      </pc:sldChg>
      <pc:sldChg chg="mod modShow">
        <pc:chgData name="Heddwen Davies" userId="S::heddwen.davies@uwtsd.ac.uk::b3b4628a-d1d7-4a79-b47e-b6ca4059bab0" providerId="AD" clId="Web-{1D08C03C-219B-40B1-2108-9AA64B940564}" dt="2026-02-26T12:37:55.450" v="633"/>
        <pc:sldMkLst>
          <pc:docMk/>
          <pc:sldMk cId="1368679796" sldId="1053"/>
        </pc:sldMkLst>
      </pc:sldChg>
      <pc:sldChg chg="mod modShow">
        <pc:chgData name="Heddwen Davies" userId="S::heddwen.davies@uwtsd.ac.uk::b3b4628a-d1d7-4a79-b47e-b6ca4059bab0" providerId="AD" clId="Web-{1D08C03C-219B-40B1-2108-9AA64B940564}" dt="2026-02-26T12:37:59.059" v="634"/>
        <pc:sldMkLst>
          <pc:docMk/>
          <pc:sldMk cId="1250624989" sldId="1054"/>
        </pc:sldMkLst>
      </pc:sldChg>
      <pc:sldChg chg="mod modShow">
        <pc:chgData name="Heddwen Davies" userId="S::heddwen.davies@uwtsd.ac.uk::b3b4628a-d1d7-4a79-b47e-b6ca4059bab0" providerId="AD" clId="Web-{1D08C03C-219B-40B1-2108-9AA64B940564}" dt="2026-02-26T12:38:01.106" v="635"/>
        <pc:sldMkLst>
          <pc:docMk/>
          <pc:sldMk cId="1433644597" sldId="1055"/>
        </pc:sldMkLst>
      </pc:sldChg>
      <pc:sldChg chg="mod modShow">
        <pc:chgData name="Heddwen Davies" userId="S::heddwen.davies@uwtsd.ac.uk::b3b4628a-d1d7-4a79-b47e-b6ca4059bab0" providerId="AD" clId="Web-{1D08C03C-219B-40B1-2108-9AA64B940564}" dt="2026-02-26T12:40:14.217" v="747"/>
        <pc:sldMkLst>
          <pc:docMk/>
          <pc:sldMk cId="4170994221" sldId="1056"/>
        </pc:sldMkLst>
      </pc:sldChg>
      <pc:sldChg chg="del">
        <pc:chgData name="Heddwen Davies" userId="S::heddwen.davies@uwtsd.ac.uk::b3b4628a-d1d7-4a79-b47e-b6ca4059bab0" providerId="AD" clId="Web-{1D08C03C-219B-40B1-2108-9AA64B940564}" dt="2026-02-26T12:22:00.378" v="461"/>
        <pc:sldMkLst>
          <pc:docMk/>
          <pc:sldMk cId="443568897" sldId="1081"/>
        </pc:sldMkLst>
      </pc:sldChg>
      <pc:sldChg chg="modSp mod modShow">
        <pc:chgData name="Heddwen Davies" userId="S::heddwen.davies@uwtsd.ac.uk::b3b4628a-d1d7-4a79-b47e-b6ca4059bab0" providerId="AD" clId="Web-{1D08C03C-219B-40B1-2108-9AA64B940564}" dt="2026-02-26T12:40:09.983" v="746" actId="20577"/>
        <pc:sldMkLst>
          <pc:docMk/>
          <pc:sldMk cId="1190526555" sldId="1082"/>
        </pc:sldMkLst>
        <pc:spChg chg="mod">
          <ac:chgData name="Heddwen Davies" userId="S::heddwen.davies@uwtsd.ac.uk::b3b4628a-d1d7-4a79-b47e-b6ca4059bab0" providerId="AD" clId="Web-{1D08C03C-219B-40B1-2108-9AA64B940564}" dt="2026-02-26T12:39:20.607" v="711" actId="20577"/>
          <ac:spMkLst>
            <pc:docMk/>
            <pc:sldMk cId="1190526555" sldId="1082"/>
            <ac:spMk id="3" creationId="{82DD605A-D901-DB60-D780-6A745EA23BC2}"/>
          </ac:spMkLst>
        </pc:spChg>
        <pc:spChg chg="mod">
          <ac:chgData name="Heddwen Davies" userId="S::heddwen.davies@uwtsd.ac.uk::b3b4628a-d1d7-4a79-b47e-b6ca4059bab0" providerId="AD" clId="Web-{1D08C03C-219B-40B1-2108-9AA64B940564}" dt="2026-02-26T12:40:09.983" v="746" actId="20577"/>
          <ac:spMkLst>
            <pc:docMk/>
            <pc:sldMk cId="1190526555" sldId="1082"/>
            <ac:spMk id="4" creationId="{6F8EAD39-72DE-074C-B653-E0BB3121337E}"/>
          </ac:spMkLst>
        </pc:spChg>
      </pc:sldChg>
      <pc:sldChg chg="del">
        <pc:chgData name="Heddwen Davies" userId="S::heddwen.davies@uwtsd.ac.uk::b3b4628a-d1d7-4a79-b47e-b6ca4059bab0" providerId="AD" clId="Web-{1D08C03C-219B-40B1-2108-9AA64B940564}" dt="2026-02-26T12:21:33.706" v="458"/>
        <pc:sldMkLst>
          <pc:docMk/>
          <pc:sldMk cId="551147533" sldId="1083"/>
        </pc:sldMkLst>
      </pc:sldChg>
      <pc:sldChg chg="del">
        <pc:chgData name="Heddwen Davies" userId="S::heddwen.davies@uwtsd.ac.uk::b3b4628a-d1d7-4a79-b47e-b6ca4059bab0" providerId="AD" clId="Web-{1D08C03C-219B-40B1-2108-9AA64B940564}" dt="2026-02-26T12:21:11.253" v="455"/>
        <pc:sldMkLst>
          <pc:docMk/>
          <pc:sldMk cId="2726917727" sldId="1084"/>
        </pc:sldMkLst>
      </pc:sldChg>
      <pc:sldChg chg="del">
        <pc:chgData name="Heddwen Davies" userId="S::heddwen.davies@uwtsd.ac.uk::b3b4628a-d1d7-4a79-b47e-b6ca4059bab0" providerId="AD" clId="Web-{1D08C03C-219B-40B1-2108-9AA64B940564}" dt="2026-02-26T12:21:09.143" v="454"/>
        <pc:sldMkLst>
          <pc:docMk/>
          <pc:sldMk cId="1306990077" sldId="1086"/>
        </pc:sldMkLst>
      </pc:sldChg>
      <pc:sldChg chg="del">
        <pc:chgData name="Heddwen Davies" userId="S::heddwen.davies@uwtsd.ac.uk::b3b4628a-d1d7-4a79-b47e-b6ca4059bab0" providerId="AD" clId="Web-{1D08C03C-219B-40B1-2108-9AA64B940564}" dt="2026-02-26T12:20:30.330" v="450"/>
        <pc:sldMkLst>
          <pc:docMk/>
          <pc:sldMk cId="3044773700" sldId="1092"/>
        </pc:sldMkLst>
      </pc:sldChg>
      <pc:sldChg chg="del">
        <pc:chgData name="Heddwen Davies" userId="S::heddwen.davies@uwtsd.ac.uk::b3b4628a-d1d7-4a79-b47e-b6ca4059bab0" providerId="AD" clId="Web-{1D08C03C-219B-40B1-2108-9AA64B940564}" dt="2026-02-26T12:20:27.252" v="448"/>
        <pc:sldMkLst>
          <pc:docMk/>
          <pc:sldMk cId="766080046" sldId="1093"/>
        </pc:sldMkLst>
      </pc:sldChg>
      <pc:sldChg chg="del">
        <pc:chgData name="Heddwen Davies" userId="S::heddwen.davies@uwtsd.ac.uk::b3b4628a-d1d7-4a79-b47e-b6ca4059bab0" providerId="AD" clId="Web-{1D08C03C-219B-40B1-2108-9AA64B940564}" dt="2026-02-26T12:37:25.153" v="624"/>
        <pc:sldMkLst>
          <pc:docMk/>
          <pc:sldMk cId="836449457" sldId="1094"/>
        </pc:sldMkLst>
      </pc:sldChg>
      <pc:sldChg chg="del">
        <pc:chgData name="Heddwen Davies" userId="S::heddwen.davies@uwtsd.ac.uk::b3b4628a-d1d7-4a79-b47e-b6ca4059bab0" providerId="AD" clId="Web-{1D08C03C-219B-40B1-2108-9AA64B940564}" dt="2026-02-26T12:21:22.331" v="456"/>
        <pc:sldMkLst>
          <pc:docMk/>
          <pc:sldMk cId="2819885120" sldId="1097"/>
        </pc:sldMkLst>
      </pc:sldChg>
      <pc:sldChg chg="add del mod modShow">
        <pc:chgData name="Heddwen Davies" userId="S::heddwen.davies@uwtsd.ac.uk::b3b4628a-d1d7-4a79-b47e-b6ca4059bab0" providerId="AD" clId="Web-{1D08C03C-219B-40B1-2108-9AA64B940564}" dt="2026-02-26T12:41:12.249" v="750"/>
        <pc:sldMkLst>
          <pc:docMk/>
          <pc:sldMk cId="2569125772" sldId="1101"/>
        </pc:sldMkLst>
      </pc:sldChg>
      <pc:sldChg chg="del">
        <pc:chgData name="Heddwen Davies" userId="S::heddwen.davies@uwtsd.ac.uk::b3b4628a-d1d7-4a79-b47e-b6ca4059bab0" providerId="AD" clId="Web-{1D08C03C-219B-40B1-2108-9AA64B940564}" dt="2026-02-26T12:20:31.862" v="451"/>
        <pc:sldMkLst>
          <pc:docMk/>
          <pc:sldMk cId="2329322431" sldId="1102"/>
        </pc:sldMkLst>
      </pc:sldChg>
      <pc:sldChg chg="del">
        <pc:chgData name="Heddwen Davies" userId="S::heddwen.davies@uwtsd.ac.uk::b3b4628a-d1d7-4a79-b47e-b6ca4059bab0" providerId="AD" clId="Web-{1D08C03C-219B-40B1-2108-9AA64B940564}" dt="2026-02-26T12:20:34.924" v="453"/>
        <pc:sldMkLst>
          <pc:docMk/>
          <pc:sldMk cId="2528349055" sldId="1104"/>
        </pc:sldMkLst>
      </pc:sldChg>
      <pc:sldChg chg="del">
        <pc:chgData name="Heddwen Davies" userId="S::heddwen.davies@uwtsd.ac.uk::b3b4628a-d1d7-4a79-b47e-b6ca4059bab0" providerId="AD" clId="Web-{1D08C03C-219B-40B1-2108-9AA64B940564}" dt="2026-02-26T12:20:25.940" v="447"/>
        <pc:sldMkLst>
          <pc:docMk/>
          <pc:sldMk cId="363116511" sldId="1105"/>
        </pc:sldMkLst>
      </pc:sldChg>
      <pc:sldChg chg="del">
        <pc:chgData name="Heddwen Davies" userId="S::heddwen.davies@uwtsd.ac.uk::b3b4628a-d1d7-4a79-b47e-b6ca4059bab0" providerId="AD" clId="Web-{1D08C03C-219B-40B1-2108-9AA64B940564}" dt="2026-02-26T12:20:29.315" v="449"/>
        <pc:sldMkLst>
          <pc:docMk/>
          <pc:sldMk cId="3048510891" sldId="1106"/>
        </pc:sldMkLst>
      </pc:sldChg>
      <pc:sldChg chg="del">
        <pc:chgData name="Heddwen Davies" userId="S::heddwen.davies@uwtsd.ac.uk::b3b4628a-d1d7-4a79-b47e-b6ca4059bab0" providerId="AD" clId="Web-{1D08C03C-219B-40B1-2108-9AA64B940564}" dt="2026-02-26T12:23:36.098" v="474"/>
        <pc:sldMkLst>
          <pc:docMk/>
          <pc:sldMk cId="3885746044" sldId="1116"/>
        </pc:sldMkLst>
      </pc:sldChg>
      <pc:sldChg chg="add del mod ord modShow">
        <pc:chgData name="Heddwen Davies" userId="S::heddwen.davies@uwtsd.ac.uk::b3b4628a-d1d7-4a79-b47e-b6ca4059bab0" providerId="AD" clId="Web-{1D08C03C-219B-40B1-2108-9AA64B940564}" dt="2026-02-26T12:27:02.273" v="478"/>
        <pc:sldMkLst>
          <pc:docMk/>
          <pc:sldMk cId="3465992051" sldId="1117"/>
        </pc:sldMkLst>
      </pc:sldChg>
      <pc:sldChg chg="modSp del">
        <pc:chgData name="Heddwen Davies" userId="S::heddwen.davies@uwtsd.ac.uk::b3b4628a-d1d7-4a79-b47e-b6ca4059bab0" providerId="AD" clId="Web-{1D08C03C-219B-40B1-2108-9AA64B940564}" dt="2026-02-26T12:44:49.927" v="796"/>
        <pc:sldMkLst>
          <pc:docMk/>
          <pc:sldMk cId="2373515785" sldId="1118"/>
        </pc:sldMkLst>
        <pc:spChg chg="mod">
          <ac:chgData name="Heddwen Davies" userId="S::heddwen.davies@uwtsd.ac.uk::b3b4628a-d1d7-4a79-b47e-b6ca4059bab0" providerId="AD" clId="Web-{1D08C03C-219B-40B1-2108-9AA64B940564}" dt="2026-02-26T12:42:19.141" v="757" actId="14100"/>
          <ac:spMkLst>
            <pc:docMk/>
            <pc:sldMk cId="2373515785" sldId="1118"/>
            <ac:spMk id="2" creationId="{1B75CE0E-77E9-2A4D-DC11-AB3B57094A50}"/>
          </ac:spMkLst>
        </pc:spChg>
        <pc:spChg chg="mod">
          <ac:chgData name="Heddwen Davies" userId="S::heddwen.davies@uwtsd.ac.uk::b3b4628a-d1d7-4a79-b47e-b6ca4059bab0" providerId="AD" clId="Web-{1D08C03C-219B-40B1-2108-9AA64B940564}" dt="2026-02-26T12:43:49.673" v="795" actId="20577"/>
          <ac:spMkLst>
            <pc:docMk/>
            <pc:sldMk cId="2373515785" sldId="1118"/>
            <ac:spMk id="3" creationId="{A904AAA4-73D3-D666-426B-96A5057D5BE2}"/>
          </ac:spMkLst>
        </pc:spChg>
      </pc:sldChg>
      <pc:sldChg chg="modSp">
        <pc:chgData name="Heddwen Davies" userId="S::heddwen.davies@uwtsd.ac.uk::b3b4628a-d1d7-4a79-b47e-b6ca4059bab0" providerId="AD" clId="Web-{1D08C03C-219B-40B1-2108-9AA64B940564}" dt="2026-02-26T12:00:41.739" v="40" actId="20577"/>
        <pc:sldMkLst>
          <pc:docMk/>
          <pc:sldMk cId="4207542553" sldId="1120"/>
        </pc:sldMkLst>
        <pc:spChg chg="mod">
          <ac:chgData name="Heddwen Davies" userId="S::heddwen.davies@uwtsd.ac.uk::b3b4628a-d1d7-4a79-b47e-b6ca4059bab0" providerId="AD" clId="Web-{1D08C03C-219B-40B1-2108-9AA64B940564}" dt="2026-02-26T11:51:58.954" v="11" actId="20577"/>
          <ac:spMkLst>
            <pc:docMk/>
            <pc:sldMk cId="4207542553" sldId="1120"/>
            <ac:spMk id="2" creationId="{3EF5FDCE-3C82-9853-AD09-748ACE9F68AB}"/>
          </ac:spMkLst>
        </pc:spChg>
        <pc:spChg chg="mod">
          <ac:chgData name="Heddwen Davies" userId="S::heddwen.davies@uwtsd.ac.uk::b3b4628a-d1d7-4a79-b47e-b6ca4059bab0" providerId="AD" clId="Web-{1D08C03C-219B-40B1-2108-9AA64B940564}" dt="2026-02-26T12:00:41.739" v="40" actId="20577"/>
          <ac:spMkLst>
            <pc:docMk/>
            <pc:sldMk cId="4207542553" sldId="1120"/>
            <ac:spMk id="4" creationId="{A02DBF64-B6DF-1F1F-1EE4-3FEA84D3210F}"/>
          </ac:spMkLst>
        </pc:spChg>
        <pc:spChg chg="mod">
          <ac:chgData name="Heddwen Davies" userId="S::heddwen.davies@uwtsd.ac.uk::b3b4628a-d1d7-4a79-b47e-b6ca4059bab0" providerId="AD" clId="Web-{1D08C03C-219B-40B1-2108-9AA64B940564}" dt="2026-02-26T12:00:34.724" v="33" actId="20577"/>
          <ac:spMkLst>
            <pc:docMk/>
            <pc:sldMk cId="4207542553" sldId="1120"/>
            <ac:spMk id="7" creationId="{BB50C86C-9593-FFC3-EA91-A588A4075648}"/>
          </ac:spMkLst>
        </pc:spChg>
      </pc:sldChg>
      <pc:sldChg chg="mod modShow">
        <pc:chgData name="Heddwen Davies" userId="S::heddwen.davies@uwtsd.ac.uk::b3b4628a-d1d7-4a79-b47e-b6ca4059bab0" providerId="AD" clId="Web-{1D08C03C-219B-40B1-2108-9AA64B940564}" dt="2026-02-26T12:37:20.371" v="623"/>
        <pc:sldMkLst>
          <pc:docMk/>
          <pc:sldMk cId="1154079987" sldId="1127"/>
        </pc:sldMkLst>
      </pc:sldChg>
      <pc:sldChg chg="mod modShow">
        <pc:chgData name="Heddwen Davies" userId="S::heddwen.davies@uwtsd.ac.uk::b3b4628a-d1d7-4a79-b47e-b6ca4059bab0" providerId="AD" clId="Web-{1D08C03C-219B-40B1-2108-9AA64B940564}" dt="2026-02-26T12:37:17.543" v="622"/>
        <pc:sldMkLst>
          <pc:docMk/>
          <pc:sldMk cId="2259104261" sldId="1128"/>
        </pc:sldMkLst>
      </pc:sldChg>
      <pc:sldChg chg="modSp add del mod modShow">
        <pc:chgData name="Heddwen Davies" userId="S::heddwen.davies@uwtsd.ac.uk::b3b4628a-d1d7-4a79-b47e-b6ca4059bab0" providerId="AD" clId="Web-{1D08C03C-219B-40B1-2108-9AA64B940564}" dt="2026-02-26T12:32:23.866" v="617" actId="1076"/>
        <pc:sldMkLst>
          <pc:docMk/>
          <pc:sldMk cId="3888657079" sldId="1130"/>
        </pc:sldMkLst>
        <pc:spChg chg="mod">
          <ac:chgData name="Heddwen Davies" userId="S::heddwen.davies@uwtsd.ac.uk::b3b4628a-d1d7-4a79-b47e-b6ca4059bab0" providerId="AD" clId="Web-{1D08C03C-219B-40B1-2108-9AA64B940564}" dt="2026-02-26T12:32:20.428" v="616" actId="1076"/>
          <ac:spMkLst>
            <pc:docMk/>
            <pc:sldMk cId="3888657079" sldId="1130"/>
            <ac:spMk id="5" creationId="{BB2B5698-D82D-5445-5DCF-4AD655900455}"/>
          </ac:spMkLst>
        </pc:spChg>
        <pc:spChg chg="mod">
          <ac:chgData name="Heddwen Davies" userId="S::heddwen.davies@uwtsd.ac.uk::b3b4628a-d1d7-4a79-b47e-b6ca4059bab0" providerId="AD" clId="Web-{1D08C03C-219B-40B1-2108-9AA64B940564}" dt="2026-02-26T12:32:23.866" v="617" actId="1076"/>
          <ac:spMkLst>
            <pc:docMk/>
            <pc:sldMk cId="3888657079" sldId="1130"/>
            <ac:spMk id="6" creationId="{F9B94001-318C-C0D3-2A61-91E5DB6E3E23}"/>
          </ac:spMkLst>
        </pc:spChg>
      </pc:sldChg>
      <pc:sldChg chg="del">
        <pc:chgData name="Heddwen Davies" userId="S::heddwen.davies@uwtsd.ac.uk::b3b4628a-d1d7-4a79-b47e-b6ca4059bab0" providerId="AD" clId="Web-{1D08C03C-219B-40B1-2108-9AA64B940564}" dt="2026-02-26T12:22:36.457" v="466"/>
        <pc:sldMkLst>
          <pc:docMk/>
          <pc:sldMk cId="1364931839" sldId="1132"/>
        </pc:sldMkLst>
      </pc:sldChg>
      <pc:sldChg chg="del">
        <pc:chgData name="Heddwen Davies" userId="S::heddwen.davies@uwtsd.ac.uk::b3b4628a-d1d7-4a79-b47e-b6ca4059bab0" providerId="AD" clId="Web-{1D08C03C-219B-40B1-2108-9AA64B940564}" dt="2026-02-26T12:22:34.582" v="465"/>
        <pc:sldMkLst>
          <pc:docMk/>
          <pc:sldMk cId="3257131875" sldId="1133"/>
        </pc:sldMkLst>
      </pc:sldChg>
      <pc:sldChg chg="modSp">
        <pc:chgData name="Heddwen Davies" userId="S::heddwen.davies@uwtsd.ac.uk::b3b4628a-d1d7-4a79-b47e-b6ca4059bab0" providerId="AD" clId="Web-{1D08C03C-219B-40B1-2108-9AA64B940564}" dt="2026-02-26T12:30:02.767" v="501" actId="14100"/>
        <pc:sldMkLst>
          <pc:docMk/>
          <pc:sldMk cId="443663702" sldId="1134"/>
        </pc:sldMkLst>
        <pc:spChg chg="mod">
          <ac:chgData name="Heddwen Davies" userId="S::heddwen.davies@uwtsd.ac.uk::b3b4628a-d1d7-4a79-b47e-b6ca4059bab0" providerId="AD" clId="Web-{1D08C03C-219B-40B1-2108-9AA64B940564}" dt="2026-02-26T12:30:02.767" v="501" actId="14100"/>
          <ac:spMkLst>
            <pc:docMk/>
            <pc:sldMk cId="443663702" sldId="1134"/>
            <ac:spMk id="5" creationId="{865523AA-42B8-4736-3A17-BE399EF1DCBB}"/>
          </ac:spMkLst>
        </pc:spChg>
        <pc:picChg chg="mod">
          <ac:chgData name="Heddwen Davies" userId="S::heddwen.davies@uwtsd.ac.uk::b3b4628a-d1d7-4a79-b47e-b6ca4059bab0" providerId="AD" clId="Web-{1D08C03C-219B-40B1-2108-9AA64B940564}" dt="2026-02-26T12:29:52.111" v="496" actId="1076"/>
          <ac:picMkLst>
            <pc:docMk/>
            <pc:sldMk cId="443663702" sldId="1134"/>
            <ac:picMk id="8" creationId="{EDF9BF91-C198-003E-BF14-5A57F3C8A81B}"/>
          </ac:picMkLst>
        </pc:picChg>
        <pc:picChg chg="mod">
          <ac:chgData name="Heddwen Davies" userId="S::heddwen.davies@uwtsd.ac.uk::b3b4628a-d1d7-4a79-b47e-b6ca4059bab0" providerId="AD" clId="Web-{1D08C03C-219B-40B1-2108-9AA64B940564}" dt="2026-02-26T12:29:50.673" v="495" actId="1076"/>
          <ac:picMkLst>
            <pc:docMk/>
            <pc:sldMk cId="443663702" sldId="1134"/>
            <ac:picMk id="1026" creationId="{04FA8576-9A7D-8AFF-2A60-010772B1E644}"/>
          </ac:picMkLst>
        </pc:picChg>
      </pc:sldChg>
      <pc:sldChg chg="modSp">
        <pc:chgData name="Heddwen Davies" userId="S::heddwen.davies@uwtsd.ac.uk::b3b4628a-d1d7-4a79-b47e-b6ca4059bab0" providerId="AD" clId="Web-{1D08C03C-219B-40B1-2108-9AA64B940564}" dt="2026-02-26T12:28:18.513" v="494" actId="20577"/>
        <pc:sldMkLst>
          <pc:docMk/>
          <pc:sldMk cId="1091082897" sldId="1135"/>
        </pc:sldMkLst>
        <pc:spChg chg="mod">
          <ac:chgData name="Heddwen Davies" userId="S::heddwen.davies@uwtsd.ac.uk::b3b4628a-d1d7-4a79-b47e-b6ca4059bab0" providerId="AD" clId="Web-{1D08C03C-219B-40B1-2108-9AA64B940564}" dt="2026-02-26T12:17:24.984" v="431" actId="20577"/>
          <ac:spMkLst>
            <pc:docMk/>
            <pc:sldMk cId="1091082897" sldId="1135"/>
            <ac:spMk id="2" creationId="{B84994D4-C22D-1C97-AC14-0DD9609185A5}"/>
          </ac:spMkLst>
        </pc:spChg>
        <pc:spChg chg="mod">
          <ac:chgData name="Heddwen Davies" userId="S::heddwen.davies@uwtsd.ac.uk::b3b4628a-d1d7-4a79-b47e-b6ca4059bab0" providerId="AD" clId="Web-{1D08C03C-219B-40B1-2108-9AA64B940564}" dt="2026-02-26T12:28:18.513" v="494" actId="20577"/>
          <ac:spMkLst>
            <pc:docMk/>
            <pc:sldMk cId="1091082897" sldId="1135"/>
            <ac:spMk id="3" creationId="{6B4E46BD-55B6-F1FC-0176-352517C7004A}"/>
          </ac:spMkLst>
        </pc:spChg>
        <pc:spChg chg="mod">
          <ac:chgData name="Heddwen Davies" userId="S::heddwen.davies@uwtsd.ac.uk::b3b4628a-d1d7-4a79-b47e-b6ca4059bab0" providerId="AD" clId="Web-{1D08C03C-219B-40B1-2108-9AA64B940564}" dt="2026-02-26T12:18:22.766" v="440" actId="20577"/>
          <ac:spMkLst>
            <pc:docMk/>
            <pc:sldMk cId="1091082897" sldId="1135"/>
            <ac:spMk id="4" creationId="{21407036-0949-ACA8-B112-7CFDD65BFC50}"/>
          </ac:spMkLst>
        </pc:spChg>
        <pc:picChg chg="mod">
          <ac:chgData name="Heddwen Davies" userId="S::heddwen.davies@uwtsd.ac.uk::b3b4628a-d1d7-4a79-b47e-b6ca4059bab0" providerId="AD" clId="Web-{1D08C03C-219B-40B1-2108-9AA64B940564}" dt="2026-02-26T12:18:29.219" v="443" actId="1076"/>
          <ac:picMkLst>
            <pc:docMk/>
            <pc:sldMk cId="1091082897" sldId="1135"/>
            <ac:picMk id="5" creationId="{FBA85769-187B-65F6-3A32-F39387B85B00}"/>
          </ac:picMkLst>
        </pc:picChg>
        <pc:picChg chg="mod">
          <ac:chgData name="Heddwen Davies" userId="S::heddwen.davies@uwtsd.ac.uk::b3b4628a-d1d7-4a79-b47e-b6ca4059bab0" providerId="AD" clId="Web-{1D08C03C-219B-40B1-2108-9AA64B940564}" dt="2026-02-26T12:18:26.328" v="442" actId="1076"/>
          <ac:picMkLst>
            <pc:docMk/>
            <pc:sldMk cId="1091082897" sldId="1135"/>
            <ac:picMk id="6" creationId="{C71D4652-9BD8-72D0-2FD2-9769A32B1C8F}"/>
          </ac:picMkLst>
        </pc:picChg>
      </pc:sldChg>
      <pc:sldChg chg="del">
        <pc:chgData name="Heddwen Davies" userId="S::heddwen.davies@uwtsd.ac.uk::b3b4628a-d1d7-4a79-b47e-b6ca4059bab0" providerId="AD" clId="Web-{1D08C03C-219B-40B1-2108-9AA64B940564}" dt="2026-02-26T12:35:19.510" v="620"/>
        <pc:sldMkLst>
          <pc:docMk/>
          <pc:sldMk cId="821503364" sldId="1136"/>
        </pc:sldMkLst>
      </pc:sldChg>
      <pc:sldChg chg="addSp delSp modSp ord">
        <pc:chgData name="Heddwen Davies" userId="S::heddwen.davies@uwtsd.ac.uk::b3b4628a-d1d7-4a79-b47e-b6ca4059bab0" providerId="AD" clId="Web-{1D08C03C-219B-40B1-2108-9AA64B940564}" dt="2026-02-26T12:11:25.034" v="388"/>
        <pc:sldMkLst>
          <pc:docMk/>
          <pc:sldMk cId="2289087058" sldId="1138"/>
        </pc:sldMkLst>
        <pc:spChg chg="del">
          <ac:chgData name="Heddwen Davies" userId="S::heddwen.davies@uwtsd.ac.uk::b3b4628a-d1d7-4a79-b47e-b6ca4059bab0" providerId="AD" clId="Web-{1D08C03C-219B-40B1-2108-9AA64B940564}" dt="2026-02-26T12:11:01.642" v="383"/>
          <ac:spMkLst>
            <pc:docMk/>
            <pc:sldMk cId="2289087058" sldId="1138"/>
            <ac:spMk id="3" creationId="{42AAEB9F-78C6-68EE-3FE8-74FA56ECB2B5}"/>
          </ac:spMkLst>
        </pc:spChg>
        <pc:spChg chg="del">
          <ac:chgData name="Heddwen Davies" userId="S::heddwen.davies@uwtsd.ac.uk::b3b4628a-d1d7-4a79-b47e-b6ca4059bab0" providerId="AD" clId="Web-{1D08C03C-219B-40B1-2108-9AA64B940564}" dt="2026-02-26T12:10:46.641" v="381"/>
          <ac:spMkLst>
            <pc:docMk/>
            <pc:sldMk cId="2289087058" sldId="1138"/>
            <ac:spMk id="4" creationId="{867F1775-1987-4332-F3D0-CF821A0B768A}"/>
          </ac:spMkLst>
        </pc:spChg>
        <pc:spChg chg="del">
          <ac:chgData name="Heddwen Davies" userId="S::heddwen.davies@uwtsd.ac.uk::b3b4628a-d1d7-4a79-b47e-b6ca4059bab0" providerId="AD" clId="Web-{1D08C03C-219B-40B1-2108-9AA64B940564}" dt="2026-02-26T12:09:34.621" v="377"/>
          <ac:spMkLst>
            <pc:docMk/>
            <pc:sldMk cId="2289087058" sldId="1138"/>
            <ac:spMk id="5" creationId="{297BAA22-E1DE-91A7-F3B6-D6151087659B}"/>
          </ac:spMkLst>
        </pc:spChg>
        <pc:spChg chg="add mod">
          <ac:chgData name="Heddwen Davies" userId="S::heddwen.davies@uwtsd.ac.uk::b3b4628a-d1d7-4a79-b47e-b6ca4059bab0" providerId="AD" clId="Web-{1D08C03C-219B-40B1-2108-9AA64B940564}" dt="2026-02-26T12:11:06.689" v="384" actId="1076"/>
          <ac:spMkLst>
            <pc:docMk/>
            <pc:sldMk cId="2289087058" sldId="1138"/>
            <ac:spMk id="6" creationId="{08678A6E-C147-7EC0-B5B7-405A6B70DCCC}"/>
          </ac:spMkLst>
        </pc:spChg>
      </pc:sldChg>
      <pc:sldChg chg="addSp delSp modSp new ord">
        <pc:chgData name="Heddwen Davies" userId="S::heddwen.davies@uwtsd.ac.uk::b3b4628a-d1d7-4a79-b47e-b6ca4059bab0" providerId="AD" clId="Web-{1D08C03C-219B-40B1-2108-9AA64B940564}" dt="2026-02-26T12:06:04.025" v="222" actId="20577"/>
        <pc:sldMkLst>
          <pc:docMk/>
          <pc:sldMk cId="854311284" sldId="1140"/>
        </pc:sldMkLst>
        <pc:spChg chg="del">
          <ac:chgData name="Heddwen Davies" userId="S::heddwen.davies@uwtsd.ac.uk::b3b4628a-d1d7-4a79-b47e-b6ca4059bab0" providerId="AD" clId="Web-{1D08C03C-219B-40B1-2108-9AA64B940564}" dt="2026-02-26T12:01:02.896" v="43"/>
          <ac:spMkLst>
            <pc:docMk/>
            <pc:sldMk cId="854311284" sldId="1140"/>
            <ac:spMk id="2" creationId="{BCF64497-B8D8-868F-57EF-BAAF79600B66}"/>
          </ac:spMkLst>
        </pc:spChg>
        <pc:spChg chg="del mod">
          <ac:chgData name="Heddwen Davies" userId="S::heddwen.davies@uwtsd.ac.uk::b3b4628a-d1d7-4a79-b47e-b6ca4059bab0" providerId="AD" clId="Web-{1D08C03C-219B-40B1-2108-9AA64B940564}" dt="2026-02-26T12:03:48.320" v="78"/>
          <ac:spMkLst>
            <pc:docMk/>
            <pc:sldMk cId="854311284" sldId="1140"/>
            <ac:spMk id="3" creationId="{D35BD2E4-2763-5B4F-1B8B-D05C6ACE23EA}"/>
          </ac:spMkLst>
        </pc:spChg>
        <pc:spChg chg="add">
          <ac:chgData name="Heddwen Davies" userId="S::heddwen.davies@uwtsd.ac.uk::b3b4628a-d1d7-4a79-b47e-b6ca4059bab0" providerId="AD" clId="Web-{1D08C03C-219B-40B1-2108-9AA64B940564}" dt="2026-02-26T12:00:59.537" v="42"/>
          <ac:spMkLst>
            <pc:docMk/>
            <pc:sldMk cId="854311284" sldId="1140"/>
            <ac:spMk id="5" creationId="{05124F52-956B-1D5B-BBE5-4ED868F0BF19}"/>
          </ac:spMkLst>
        </pc:spChg>
        <pc:spChg chg="add mod">
          <ac:chgData name="Heddwen Davies" userId="S::heddwen.davies@uwtsd.ac.uk::b3b4628a-d1d7-4a79-b47e-b6ca4059bab0" providerId="AD" clId="Web-{1D08C03C-219B-40B1-2108-9AA64B940564}" dt="2026-02-26T12:06:02.137" v="221" actId="20577"/>
          <ac:spMkLst>
            <pc:docMk/>
            <pc:sldMk cId="854311284" sldId="1140"/>
            <ac:spMk id="7" creationId="{EFB0CB79-1BF3-ABA0-53D4-72725D761A2D}"/>
          </ac:spMkLst>
        </pc:spChg>
        <pc:spChg chg="add mod">
          <ac:chgData name="Heddwen Davies" userId="S::heddwen.davies@uwtsd.ac.uk::b3b4628a-d1d7-4a79-b47e-b6ca4059bab0" providerId="AD" clId="Web-{1D08C03C-219B-40B1-2108-9AA64B940564}" dt="2026-02-26T12:06:04.025" v="222" actId="20577"/>
          <ac:spMkLst>
            <pc:docMk/>
            <pc:sldMk cId="854311284" sldId="1140"/>
            <ac:spMk id="9" creationId="{C38F0BDF-367B-B605-1698-20B876A549E0}"/>
          </ac:spMkLst>
        </pc:spChg>
      </pc:sldChg>
      <pc:sldChg chg="addSp delSp modSp new">
        <pc:chgData name="Heddwen Davies" userId="S::heddwen.davies@uwtsd.ac.uk::b3b4628a-d1d7-4a79-b47e-b6ca4059bab0" providerId="AD" clId="Web-{1D08C03C-219B-40B1-2108-9AA64B940564}" dt="2026-02-26T12:08:53.511" v="376"/>
        <pc:sldMkLst>
          <pc:docMk/>
          <pc:sldMk cId="466450987" sldId="1141"/>
        </pc:sldMkLst>
        <pc:spChg chg="del">
          <ac:chgData name="Heddwen Davies" userId="S::heddwen.davies@uwtsd.ac.uk::b3b4628a-d1d7-4a79-b47e-b6ca4059bab0" providerId="AD" clId="Web-{1D08C03C-219B-40B1-2108-9AA64B940564}" dt="2026-02-26T12:08:53.511" v="376"/>
          <ac:spMkLst>
            <pc:docMk/>
            <pc:sldMk cId="466450987" sldId="1141"/>
            <ac:spMk id="2" creationId="{C39AD302-08D7-4ABA-C7B4-A47F8984A7A8}"/>
          </ac:spMkLst>
        </pc:spChg>
        <pc:spChg chg="del mod">
          <ac:chgData name="Heddwen Davies" userId="S::heddwen.davies@uwtsd.ac.uk::b3b4628a-d1d7-4a79-b47e-b6ca4059bab0" providerId="AD" clId="Web-{1D08C03C-219B-40B1-2108-9AA64B940564}" dt="2026-02-26T12:06:41.026" v="228"/>
          <ac:spMkLst>
            <pc:docMk/>
            <pc:sldMk cId="466450987" sldId="1141"/>
            <ac:spMk id="3" creationId="{11EE24C5-7E01-325A-03EB-C9DD5FBCFA1B}"/>
          </ac:spMkLst>
        </pc:spChg>
        <pc:spChg chg="add mod">
          <ac:chgData name="Heddwen Davies" userId="S::heddwen.davies@uwtsd.ac.uk::b3b4628a-d1d7-4a79-b47e-b6ca4059bab0" providerId="AD" clId="Web-{1D08C03C-219B-40B1-2108-9AA64B940564}" dt="2026-02-26T12:08:41.027" v="374" actId="20577"/>
          <ac:spMkLst>
            <pc:docMk/>
            <pc:sldMk cId="466450987" sldId="1141"/>
            <ac:spMk id="5" creationId="{4FDBC317-6FBD-63E3-7FC2-3E8033041F40}"/>
          </ac:spMkLst>
        </pc:spChg>
        <pc:spChg chg="add mod">
          <ac:chgData name="Heddwen Davies" userId="S::heddwen.davies@uwtsd.ac.uk::b3b4628a-d1d7-4a79-b47e-b6ca4059bab0" providerId="AD" clId="Web-{1D08C03C-219B-40B1-2108-9AA64B940564}" dt="2026-02-26T12:07:48.057" v="319" actId="20577"/>
          <ac:spMkLst>
            <pc:docMk/>
            <pc:sldMk cId="466450987" sldId="1141"/>
            <ac:spMk id="7" creationId="{36EA72D2-4E95-2089-D540-FFD195062C42}"/>
          </ac:spMkLst>
        </pc:spChg>
        <pc:spChg chg="add">
          <ac:chgData name="Heddwen Davies" userId="S::heddwen.davies@uwtsd.ac.uk::b3b4628a-d1d7-4a79-b47e-b6ca4059bab0" providerId="AD" clId="Web-{1D08C03C-219B-40B1-2108-9AA64B940564}" dt="2026-02-26T12:08:49.871" v="375"/>
          <ac:spMkLst>
            <pc:docMk/>
            <pc:sldMk cId="466450987" sldId="1141"/>
            <ac:spMk id="9" creationId="{9BF8DB7E-0572-CE3F-4AC1-FA0D8D56E10F}"/>
          </ac:spMkLst>
        </pc:spChg>
      </pc:sldChg>
      <pc:sldChg chg="addSp delSp modSp new">
        <pc:chgData name="Heddwen Davies" userId="S::heddwen.davies@uwtsd.ac.uk::b3b4628a-d1d7-4a79-b47e-b6ca4059bab0" providerId="AD" clId="Web-{1D08C03C-219B-40B1-2108-9AA64B940564}" dt="2026-02-26T12:12:36.209" v="399"/>
        <pc:sldMkLst>
          <pc:docMk/>
          <pc:sldMk cId="2551885061" sldId="1142"/>
        </pc:sldMkLst>
        <pc:spChg chg="del">
          <ac:chgData name="Heddwen Davies" userId="S::heddwen.davies@uwtsd.ac.uk::b3b4628a-d1d7-4a79-b47e-b6ca4059bab0" providerId="AD" clId="Web-{1D08C03C-219B-40B1-2108-9AA64B940564}" dt="2026-02-26T12:12:18.256" v="395"/>
          <ac:spMkLst>
            <pc:docMk/>
            <pc:sldMk cId="2551885061" sldId="1142"/>
            <ac:spMk id="2" creationId="{9CA8C916-416B-CB92-55B4-35A5A69493B6}"/>
          </ac:spMkLst>
        </pc:spChg>
        <pc:spChg chg="del">
          <ac:chgData name="Heddwen Davies" userId="S::heddwen.davies@uwtsd.ac.uk::b3b4628a-d1d7-4a79-b47e-b6ca4059bab0" providerId="AD" clId="Web-{1D08C03C-219B-40B1-2108-9AA64B940564}" dt="2026-02-26T12:12:05.661" v="392"/>
          <ac:spMkLst>
            <pc:docMk/>
            <pc:sldMk cId="2551885061" sldId="1142"/>
            <ac:spMk id="3" creationId="{77776313-F033-C583-C7DB-840869F69E89}"/>
          </ac:spMkLst>
        </pc:spChg>
        <pc:spChg chg="add mod">
          <ac:chgData name="Heddwen Davies" userId="S::heddwen.davies@uwtsd.ac.uk::b3b4628a-d1d7-4a79-b47e-b6ca4059bab0" providerId="AD" clId="Web-{1D08C03C-219B-40B1-2108-9AA64B940564}" dt="2026-02-26T12:12:25.881" v="398" actId="14100"/>
          <ac:spMkLst>
            <pc:docMk/>
            <pc:sldMk cId="2551885061" sldId="1142"/>
            <ac:spMk id="4" creationId="{2A60BA50-BA6B-1DF7-F903-90FE163D5FBB}"/>
          </ac:spMkLst>
        </pc:spChg>
        <pc:spChg chg="add mod">
          <ac:chgData name="Heddwen Davies" userId="S::heddwen.davies@uwtsd.ac.uk::b3b4628a-d1d7-4a79-b47e-b6ca4059bab0" providerId="AD" clId="Web-{1D08C03C-219B-40B1-2108-9AA64B940564}" dt="2026-02-26T12:12:36.209" v="399"/>
          <ac:spMkLst>
            <pc:docMk/>
            <pc:sldMk cId="2551885061" sldId="1142"/>
            <ac:spMk id="6" creationId="{D6999E10-A09C-8A20-1B56-B7E83DF89CF3}"/>
          </ac:spMkLst>
        </pc:spChg>
      </pc:sldChg>
      <pc:sldChg chg="add ord replId">
        <pc:chgData name="Heddwen Davies" userId="S::heddwen.davies@uwtsd.ac.uk::b3b4628a-d1d7-4a79-b47e-b6ca4059bab0" providerId="AD" clId="Web-{1D08C03C-219B-40B1-2108-9AA64B940564}" dt="2026-02-26T12:34:39.916" v="619"/>
        <pc:sldMkLst>
          <pc:docMk/>
          <pc:sldMk cId="152303840" sldId="1143"/>
        </pc:sldMkLst>
      </pc:sldChg>
      <pc:sldChg chg="add del replId">
        <pc:chgData name="Heddwen Davies" userId="S::heddwen.davies@uwtsd.ac.uk::b3b4628a-d1d7-4a79-b47e-b6ca4059bab0" providerId="AD" clId="Web-{1D08C03C-219B-40B1-2108-9AA64B940564}" dt="2026-02-26T12:33:09.304" v="618"/>
        <pc:sldMkLst>
          <pc:docMk/>
          <pc:sldMk cId="2381284939" sldId="1144"/>
        </pc:sldMkLst>
      </pc:sldChg>
      <pc:sldChg chg="modSp">
        <pc:chgData name="Heddwen Davies" userId="S::heddwen.davies@uwtsd.ac.uk::b3b4628a-d1d7-4a79-b47e-b6ca4059bab0" providerId="AD" clId="Web-{1D08C03C-219B-40B1-2108-9AA64B940564}" dt="2026-02-26T12:45:01.631" v="798"/>
        <pc:sldMkLst>
          <pc:docMk/>
          <pc:sldMk cId="908193131" sldId="1183"/>
        </pc:sldMkLst>
        <pc:graphicFrameChg chg="mod modGraphic">
          <ac:chgData name="Heddwen Davies" userId="S::heddwen.davies@uwtsd.ac.uk::b3b4628a-d1d7-4a79-b47e-b6ca4059bab0" providerId="AD" clId="Web-{1D08C03C-219B-40B1-2108-9AA64B940564}" dt="2026-02-26T12:45:01.631" v="798"/>
          <ac:graphicFrameMkLst>
            <pc:docMk/>
            <pc:sldMk cId="908193131" sldId="1183"/>
            <ac:graphicFrameMk id="2" creationId="{167C260F-0241-2ED6-4BBE-7C0CE8691193}"/>
          </ac:graphicFrameMkLst>
        </pc:graphicFrameChg>
      </pc:sldChg>
    </pc:docChg>
  </pc:docChgLst>
  <pc:docChgLst>
    <pc:chgData name="Heddwen Davies" userId="S::heddwen.davies@uwtsd.ac.uk::b3b4628a-d1d7-4a79-b47e-b6ca4059bab0" providerId="AD" clId="Web-{7C988359-E751-F698-DD58-1A56E2A4BF9E}"/>
    <pc:docChg chg="modSld">
      <pc:chgData name="Heddwen Davies" userId="S::heddwen.davies@uwtsd.ac.uk::b3b4628a-d1d7-4a79-b47e-b6ca4059bab0" providerId="AD" clId="Web-{7C988359-E751-F698-DD58-1A56E2A4BF9E}" dt="2026-02-26T12:50:50.015" v="55"/>
      <pc:docMkLst>
        <pc:docMk/>
      </pc:docMkLst>
      <pc:sldChg chg="modSp">
        <pc:chgData name="Heddwen Davies" userId="S::heddwen.davies@uwtsd.ac.uk::b3b4628a-d1d7-4a79-b47e-b6ca4059bab0" providerId="AD" clId="Web-{7C988359-E751-F698-DD58-1A56E2A4BF9E}" dt="2026-02-26T12:50:50.015" v="55"/>
        <pc:sldMkLst>
          <pc:docMk/>
          <pc:sldMk cId="908193131" sldId="1183"/>
        </pc:sldMkLst>
        <pc:graphicFrameChg chg="mod modGraphic">
          <ac:chgData name="Heddwen Davies" userId="S::heddwen.davies@uwtsd.ac.uk::b3b4628a-d1d7-4a79-b47e-b6ca4059bab0" providerId="AD" clId="Web-{7C988359-E751-F698-DD58-1A56E2A4BF9E}" dt="2026-02-26T12:50:50.015" v="55"/>
          <ac:graphicFrameMkLst>
            <pc:docMk/>
            <pc:sldMk cId="908193131" sldId="1183"/>
            <ac:graphicFrameMk id="2" creationId="{167C260F-0241-2ED6-4BBE-7C0CE8691193}"/>
          </ac:graphicFrameMkLst>
        </pc:graphicFrameChg>
      </pc:sldChg>
    </pc:docChg>
  </pc:docChgLst>
  <pc:docChgLst>
    <pc:chgData name="Maria Trevino Gonzalez" userId="aa36a5e4-cd30-4109-a581-5f2fc96aeea0" providerId="ADAL" clId="{7C7B4D59-86A3-4B3D-94F3-979EB82E38A9}"/>
    <pc:docChg chg="undo custSel addSld modSld sldOrd">
      <pc:chgData name="Maria Trevino Gonzalez" userId="aa36a5e4-cd30-4109-a581-5f2fc96aeea0" providerId="ADAL" clId="{7C7B4D59-86A3-4B3D-94F3-979EB82E38A9}" dt="2026-02-26T12:45:03.177" v="1707" actId="1076"/>
      <pc:docMkLst>
        <pc:docMk/>
      </pc:docMkLst>
      <pc:sldChg chg="modSp mod">
        <pc:chgData name="Maria Trevino Gonzalez" userId="aa36a5e4-cd30-4109-a581-5f2fc96aeea0" providerId="ADAL" clId="{7C7B4D59-86A3-4B3D-94F3-979EB82E38A9}" dt="2026-02-26T12:23:25.970" v="1555" actId="207"/>
        <pc:sldMkLst>
          <pc:docMk/>
          <pc:sldMk cId="1188143961" sldId="342"/>
        </pc:sldMkLst>
        <pc:spChg chg="mod">
          <ac:chgData name="Maria Trevino Gonzalez" userId="aa36a5e4-cd30-4109-a581-5f2fc96aeea0" providerId="ADAL" clId="{7C7B4D59-86A3-4B3D-94F3-979EB82E38A9}" dt="2026-02-26T12:23:25.970" v="1555" actId="207"/>
          <ac:spMkLst>
            <pc:docMk/>
            <pc:sldMk cId="1188143961" sldId="342"/>
            <ac:spMk id="2" creationId="{00000000-0000-0000-0000-000000000000}"/>
          </ac:spMkLst>
        </pc:spChg>
      </pc:sldChg>
      <pc:sldChg chg="modSp mod">
        <pc:chgData name="Maria Trevino Gonzalez" userId="aa36a5e4-cd30-4109-a581-5f2fc96aeea0" providerId="ADAL" clId="{7C7B4D59-86A3-4B3D-94F3-979EB82E38A9}" dt="2026-02-26T12:24:23.396" v="1580" actId="20577"/>
        <pc:sldMkLst>
          <pc:docMk/>
          <pc:sldMk cId="2419026875" sldId="1099"/>
        </pc:sldMkLst>
        <pc:spChg chg="mod">
          <ac:chgData name="Maria Trevino Gonzalez" userId="aa36a5e4-cd30-4109-a581-5f2fc96aeea0" providerId="ADAL" clId="{7C7B4D59-86A3-4B3D-94F3-979EB82E38A9}" dt="2026-02-26T12:24:23.396" v="1580" actId="20577"/>
          <ac:spMkLst>
            <pc:docMk/>
            <pc:sldMk cId="2419026875" sldId="1099"/>
            <ac:spMk id="5" creationId="{E4B42C61-4AB7-584A-BDB4-F0866E6834AF}"/>
          </ac:spMkLst>
        </pc:spChg>
      </pc:sldChg>
      <pc:sldChg chg="modSp mod ord">
        <pc:chgData name="Maria Trevino Gonzalez" userId="aa36a5e4-cd30-4109-a581-5f2fc96aeea0" providerId="ADAL" clId="{7C7B4D59-86A3-4B3D-94F3-979EB82E38A9}" dt="2026-02-26T12:34:37.532" v="1618" actId="113"/>
        <pc:sldMkLst>
          <pc:docMk/>
          <pc:sldMk cId="3465992051" sldId="1117"/>
        </pc:sldMkLst>
        <pc:spChg chg="mod">
          <ac:chgData name="Maria Trevino Gonzalez" userId="aa36a5e4-cd30-4109-a581-5f2fc96aeea0" providerId="ADAL" clId="{7C7B4D59-86A3-4B3D-94F3-979EB82E38A9}" dt="2026-02-26T12:34:37.532" v="1618" actId="113"/>
          <ac:spMkLst>
            <pc:docMk/>
            <pc:sldMk cId="3465992051" sldId="1117"/>
            <ac:spMk id="2" creationId="{E96CAA4A-BC1A-F1CE-1E41-7568787FC91A}"/>
          </ac:spMkLst>
        </pc:spChg>
      </pc:sldChg>
      <pc:sldChg chg="modSp mod">
        <pc:chgData name="Maria Trevino Gonzalez" userId="aa36a5e4-cd30-4109-a581-5f2fc96aeea0" providerId="ADAL" clId="{7C7B4D59-86A3-4B3D-94F3-979EB82E38A9}" dt="2026-02-26T12:35:18.392" v="1660" actId="20577"/>
        <pc:sldMkLst>
          <pc:docMk/>
          <pc:sldMk cId="4207542553" sldId="1120"/>
        </pc:sldMkLst>
        <pc:spChg chg="mod">
          <ac:chgData name="Maria Trevino Gonzalez" userId="aa36a5e4-cd30-4109-a581-5f2fc96aeea0" providerId="ADAL" clId="{7C7B4D59-86A3-4B3D-94F3-979EB82E38A9}" dt="2026-02-26T12:35:06.678" v="1638" actId="20577"/>
          <ac:spMkLst>
            <pc:docMk/>
            <pc:sldMk cId="4207542553" sldId="1120"/>
            <ac:spMk id="3" creationId="{ADE6E764-98A9-A60E-63F7-B7450ECA84B5}"/>
          </ac:spMkLst>
        </pc:spChg>
        <pc:spChg chg="mod">
          <ac:chgData name="Maria Trevino Gonzalez" userId="aa36a5e4-cd30-4109-a581-5f2fc96aeea0" providerId="ADAL" clId="{7C7B4D59-86A3-4B3D-94F3-979EB82E38A9}" dt="2026-02-26T12:35:18.392" v="1660" actId="20577"/>
          <ac:spMkLst>
            <pc:docMk/>
            <pc:sldMk cId="4207542553" sldId="1120"/>
            <ac:spMk id="5" creationId="{83BCEEBE-CD01-A234-888F-9A64EE5532AA}"/>
          </ac:spMkLst>
        </pc:spChg>
      </pc:sldChg>
      <pc:sldChg chg="modSp mod ord">
        <pc:chgData name="Maria Trevino Gonzalez" userId="aa36a5e4-cd30-4109-a581-5f2fc96aeea0" providerId="ADAL" clId="{7C7B4D59-86A3-4B3D-94F3-979EB82E38A9}" dt="2026-02-26T12:34:29.379" v="1616" actId="113"/>
        <pc:sldMkLst>
          <pc:docMk/>
          <pc:sldMk cId="1290210407" sldId="1122"/>
        </pc:sldMkLst>
        <pc:spChg chg="mod">
          <ac:chgData name="Maria Trevino Gonzalez" userId="aa36a5e4-cd30-4109-a581-5f2fc96aeea0" providerId="ADAL" clId="{7C7B4D59-86A3-4B3D-94F3-979EB82E38A9}" dt="2026-02-26T12:34:29.379" v="1616" actId="113"/>
          <ac:spMkLst>
            <pc:docMk/>
            <pc:sldMk cId="1290210407" sldId="1122"/>
            <ac:spMk id="2" creationId="{9631112A-7348-1E30-10E3-AF86726DEF73}"/>
          </ac:spMkLst>
        </pc:spChg>
      </pc:sldChg>
      <pc:sldChg chg="ord">
        <pc:chgData name="Maria Trevino Gonzalez" userId="aa36a5e4-cd30-4109-a581-5f2fc96aeea0" providerId="ADAL" clId="{7C7B4D59-86A3-4B3D-94F3-979EB82E38A9}" dt="2026-02-26T12:34:08.710" v="1615"/>
        <pc:sldMkLst>
          <pc:docMk/>
          <pc:sldMk cId="1718754309" sldId="1123"/>
        </pc:sldMkLst>
      </pc:sldChg>
      <pc:sldChg chg="ord">
        <pc:chgData name="Maria Trevino Gonzalez" userId="aa36a5e4-cd30-4109-a581-5f2fc96aeea0" providerId="ADAL" clId="{7C7B4D59-86A3-4B3D-94F3-979EB82E38A9}" dt="2026-02-26T12:34:08.710" v="1615"/>
        <pc:sldMkLst>
          <pc:docMk/>
          <pc:sldMk cId="2908525472" sldId="1124"/>
        </pc:sldMkLst>
      </pc:sldChg>
      <pc:sldChg chg="ord">
        <pc:chgData name="Maria Trevino Gonzalez" userId="aa36a5e4-cd30-4109-a581-5f2fc96aeea0" providerId="ADAL" clId="{7C7B4D59-86A3-4B3D-94F3-979EB82E38A9}" dt="2026-02-26T12:34:08.710" v="1615"/>
        <pc:sldMkLst>
          <pc:docMk/>
          <pc:sldMk cId="4007189378" sldId="1125"/>
        </pc:sldMkLst>
      </pc:sldChg>
      <pc:sldChg chg="ord">
        <pc:chgData name="Maria Trevino Gonzalez" userId="aa36a5e4-cd30-4109-a581-5f2fc96aeea0" providerId="ADAL" clId="{7C7B4D59-86A3-4B3D-94F3-979EB82E38A9}" dt="2026-02-26T12:34:08.710" v="1615"/>
        <pc:sldMkLst>
          <pc:docMk/>
          <pc:sldMk cId="2457716902" sldId="1126"/>
        </pc:sldMkLst>
      </pc:sldChg>
      <pc:sldChg chg="modSp mod modClrScheme chgLayout">
        <pc:chgData name="Maria Trevino Gonzalez" userId="aa36a5e4-cd30-4109-a581-5f2fc96aeea0" providerId="ADAL" clId="{7C7B4D59-86A3-4B3D-94F3-979EB82E38A9}" dt="2026-02-26T12:32:52.603" v="1613" actId="1076"/>
        <pc:sldMkLst>
          <pc:docMk/>
          <pc:sldMk cId="3888657079" sldId="1130"/>
        </pc:sldMkLst>
        <pc:spChg chg="mod ord">
          <ac:chgData name="Maria Trevino Gonzalez" userId="aa36a5e4-cd30-4109-a581-5f2fc96aeea0" providerId="ADAL" clId="{7C7B4D59-86A3-4B3D-94F3-979EB82E38A9}" dt="2026-02-26T12:32:40.189" v="1611" actId="207"/>
          <ac:spMkLst>
            <pc:docMk/>
            <pc:sldMk cId="3888657079" sldId="1130"/>
            <ac:spMk id="4" creationId="{73440DF7-0A6A-1478-1D39-0AC9F448C85C}"/>
          </ac:spMkLst>
        </pc:spChg>
        <pc:spChg chg="mod ord">
          <ac:chgData name="Maria Trevino Gonzalez" userId="aa36a5e4-cd30-4109-a581-5f2fc96aeea0" providerId="ADAL" clId="{7C7B4D59-86A3-4B3D-94F3-979EB82E38A9}" dt="2026-02-26T12:32:45.143" v="1612" actId="1076"/>
          <ac:spMkLst>
            <pc:docMk/>
            <pc:sldMk cId="3888657079" sldId="1130"/>
            <ac:spMk id="5" creationId="{BB2B5698-D82D-5445-5DCF-4AD655900455}"/>
          </ac:spMkLst>
        </pc:spChg>
        <pc:spChg chg="mod ord">
          <ac:chgData name="Maria Trevino Gonzalez" userId="aa36a5e4-cd30-4109-a581-5f2fc96aeea0" providerId="ADAL" clId="{7C7B4D59-86A3-4B3D-94F3-979EB82E38A9}" dt="2026-02-26T12:32:52.603" v="1613" actId="1076"/>
          <ac:spMkLst>
            <pc:docMk/>
            <pc:sldMk cId="3888657079" sldId="1130"/>
            <ac:spMk id="6" creationId="{F9B94001-318C-C0D3-2A61-91E5DB6E3E23}"/>
          </ac:spMkLst>
        </pc:spChg>
      </pc:sldChg>
      <pc:sldChg chg="modSp mod">
        <pc:chgData name="Maria Trevino Gonzalez" userId="aa36a5e4-cd30-4109-a581-5f2fc96aeea0" providerId="ADAL" clId="{7C7B4D59-86A3-4B3D-94F3-979EB82E38A9}" dt="2026-02-26T12:40:55.628" v="1703" actId="20577"/>
        <pc:sldMkLst>
          <pc:docMk/>
          <pc:sldMk cId="3242775108" sldId="1131"/>
        </pc:sldMkLst>
        <pc:spChg chg="mod">
          <ac:chgData name="Maria Trevino Gonzalez" userId="aa36a5e4-cd30-4109-a581-5f2fc96aeea0" providerId="ADAL" clId="{7C7B4D59-86A3-4B3D-94F3-979EB82E38A9}" dt="2026-02-26T12:40:55.628" v="1703" actId="20577"/>
          <ac:spMkLst>
            <pc:docMk/>
            <pc:sldMk cId="3242775108" sldId="1131"/>
            <ac:spMk id="3" creationId="{142C078B-C0D2-BE48-C668-7B9887C048D2}"/>
          </ac:spMkLst>
        </pc:spChg>
        <pc:spChg chg="mod">
          <ac:chgData name="Maria Trevino Gonzalez" userId="aa36a5e4-cd30-4109-a581-5f2fc96aeea0" providerId="ADAL" clId="{7C7B4D59-86A3-4B3D-94F3-979EB82E38A9}" dt="2026-02-26T12:35:59.879" v="1662" actId="113"/>
          <ac:spMkLst>
            <pc:docMk/>
            <pc:sldMk cId="3242775108" sldId="1131"/>
            <ac:spMk id="5" creationId="{CCC9236E-C310-5FF0-A9E6-94973A59D7D9}"/>
          </ac:spMkLst>
        </pc:spChg>
      </pc:sldChg>
      <pc:sldChg chg="modSp mod ord">
        <pc:chgData name="Maria Trevino Gonzalez" userId="aa36a5e4-cd30-4109-a581-5f2fc96aeea0" providerId="ADAL" clId="{7C7B4D59-86A3-4B3D-94F3-979EB82E38A9}" dt="2026-02-26T12:29:08.751" v="1600"/>
        <pc:sldMkLst>
          <pc:docMk/>
          <pc:sldMk cId="443663702" sldId="1134"/>
        </pc:sldMkLst>
        <pc:spChg chg="mod">
          <ac:chgData name="Maria Trevino Gonzalez" userId="aa36a5e4-cd30-4109-a581-5f2fc96aeea0" providerId="ADAL" clId="{7C7B4D59-86A3-4B3D-94F3-979EB82E38A9}" dt="2026-02-26T12:17:28.488" v="1209" actId="113"/>
          <ac:spMkLst>
            <pc:docMk/>
            <pc:sldMk cId="443663702" sldId="1134"/>
            <ac:spMk id="2" creationId="{A739791B-4CCD-D62B-79A1-10C23D22E77A}"/>
          </ac:spMkLst>
        </pc:spChg>
        <pc:spChg chg="mod">
          <ac:chgData name="Maria Trevino Gonzalez" userId="aa36a5e4-cd30-4109-a581-5f2fc96aeea0" providerId="ADAL" clId="{7C7B4D59-86A3-4B3D-94F3-979EB82E38A9}" dt="2026-02-26T12:21:43.838" v="1553" actId="20577"/>
          <ac:spMkLst>
            <pc:docMk/>
            <pc:sldMk cId="443663702" sldId="1134"/>
            <ac:spMk id="3" creationId="{7C1715C6-51C6-C86D-7B5C-19B111086FC9}"/>
          </ac:spMkLst>
        </pc:spChg>
        <pc:spChg chg="mod">
          <ac:chgData name="Maria Trevino Gonzalez" userId="aa36a5e4-cd30-4109-a581-5f2fc96aeea0" providerId="ADAL" clId="{7C7B4D59-86A3-4B3D-94F3-979EB82E38A9}" dt="2026-02-26T12:19:25.194" v="1237" actId="404"/>
          <ac:spMkLst>
            <pc:docMk/>
            <pc:sldMk cId="443663702" sldId="1134"/>
            <ac:spMk id="5" creationId="{865523AA-42B8-4736-3A17-BE399EF1DCBB}"/>
          </ac:spMkLst>
        </pc:spChg>
      </pc:sldChg>
      <pc:sldChg chg="modSp mod ord">
        <pc:chgData name="Maria Trevino Gonzalez" userId="aa36a5e4-cd30-4109-a581-5f2fc96aeea0" providerId="ADAL" clId="{7C7B4D59-86A3-4B3D-94F3-979EB82E38A9}" dt="2026-02-26T12:31:52.604" v="1605" actId="12"/>
        <pc:sldMkLst>
          <pc:docMk/>
          <pc:sldMk cId="1091082897" sldId="1135"/>
        </pc:sldMkLst>
        <pc:spChg chg="mod">
          <ac:chgData name="Maria Trevino Gonzalez" userId="aa36a5e4-cd30-4109-a581-5f2fc96aeea0" providerId="ADAL" clId="{7C7B4D59-86A3-4B3D-94F3-979EB82E38A9}" dt="2026-02-26T12:31:52.604" v="1605" actId="12"/>
          <ac:spMkLst>
            <pc:docMk/>
            <pc:sldMk cId="1091082897" sldId="1135"/>
            <ac:spMk id="4" creationId="{21407036-0949-ACA8-B112-7CFDD65BFC50}"/>
          </ac:spMkLst>
        </pc:spChg>
      </pc:sldChg>
      <pc:sldChg chg="addSp modSp new mod ord">
        <pc:chgData name="Maria Trevino Gonzalez" userId="aa36a5e4-cd30-4109-a581-5f2fc96aeea0" providerId="ADAL" clId="{7C7B4D59-86A3-4B3D-94F3-979EB82E38A9}" dt="2026-02-26T12:29:08.751" v="1600"/>
        <pc:sldMkLst>
          <pc:docMk/>
          <pc:sldMk cId="2435576136" sldId="1139"/>
        </pc:sldMkLst>
        <pc:spChg chg="add mod">
          <ac:chgData name="Maria Trevino Gonzalez" userId="aa36a5e4-cd30-4109-a581-5f2fc96aeea0" providerId="ADAL" clId="{7C7B4D59-86A3-4B3D-94F3-979EB82E38A9}" dt="2026-02-26T11:48:28.453" v="38" actId="20577"/>
          <ac:spMkLst>
            <pc:docMk/>
            <pc:sldMk cId="2435576136" sldId="1139"/>
            <ac:spMk id="2" creationId="{FCC571FF-A6F1-AED0-CE92-69DDAD0730E1}"/>
          </ac:spMkLst>
        </pc:spChg>
        <pc:graphicFrameChg chg="add mod modGraphic">
          <ac:chgData name="Maria Trevino Gonzalez" userId="aa36a5e4-cd30-4109-a581-5f2fc96aeea0" providerId="ADAL" clId="{7C7B4D59-86A3-4B3D-94F3-979EB82E38A9}" dt="2026-02-26T12:15:45.140" v="1199" actId="1037"/>
          <ac:graphicFrameMkLst>
            <pc:docMk/>
            <pc:sldMk cId="2435576136" sldId="1139"/>
            <ac:graphicFrameMk id="3" creationId="{6A8448AA-1BC3-3900-054F-2D2012F58012}"/>
          </ac:graphicFrameMkLst>
        </pc:graphicFrameChg>
      </pc:sldChg>
      <pc:sldChg chg="modSp mod">
        <pc:chgData name="Maria Trevino Gonzalez" userId="aa36a5e4-cd30-4109-a581-5f2fc96aeea0" providerId="ADAL" clId="{7C7B4D59-86A3-4B3D-94F3-979EB82E38A9}" dt="2026-02-26T12:26:08.838" v="1598" actId="20577"/>
        <pc:sldMkLst>
          <pc:docMk/>
          <pc:sldMk cId="854311284" sldId="1140"/>
        </pc:sldMkLst>
        <pc:spChg chg="mod">
          <ac:chgData name="Maria Trevino Gonzalez" userId="aa36a5e4-cd30-4109-a581-5f2fc96aeea0" providerId="ADAL" clId="{7C7B4D59-86A3-4B3D-94F3-979EB82E38A9}" dt="2026-02-26T12:26:08.838" v="1598" actId="20577"/>
          <ac:spMkLst>
            <pc:docMk/>
            <pc:sldMk cId="854311284" sldId="1140"/>
            <ac:spMk id="9" creationId="{C38F0BDF-367B-B605-1698-20B876A549E0}"/>
          </ac:spMkLst>
        </pc:spChg>
      </pc:sldChg>
      <pc:sldChg chg="modSp add">
        <pc:chgData name="Maria Trevino Gonzalez" userId="aa36a5e4-cd30-4109-a581-5f2fc96aeea0" providerId="ADAL" clId="{7C7B4D59-86A3-4B3D-94F3-979EB82E38A9}" dt="2026-02-26T12:31:34.999" v="1602" actId="16037"/>
        <pc:sldMkLst>
          <pc:docMk/>
          <pc:sldMk cId="303142835" sldId="1152"/>
        </pc:sldMkLst>
        <pc:grpChg chg="mod">
          <ac:chgData name="Maria Trevino Gonzalez" userId="aa36a5e4-cd30-4109-a581-5f2fc96aeea0" providerId="ADAL" clId="{7C7B4D59-86A3-4B3D-94F3-979EB82E38A9}" dt="2026-02-26T12:31:34.999" v="1602" actId="16037"/>
          <ac:grpSpMkLst>
            <pc:docMk/>
            <pc:sldMk cId="303142835" sldId="1152"/>
            <ac:grpSpMk id="44" creationId="{8C26F1D5-A024-9A2D-4F35-0D1DB865C2EF}"/>
          </ac:grpSpMkLst>
        </pc:grpChg>
      </pc:sldChg>
      <pc:sldChg chg="modSp add mod">
        <pc:chgData name="Maria Trevino Gonzalez" userId="aa36a5e4-cd30-4109-a581-5f2fc96aeea0" providerId="ADAL" clId="{7C7B4D59-86A3-4B3D-94F3-979EB82E38A9}" dt="2026-02-26T12:45:03.177" v="1707" actId="1076"/>
        <pc:sldMkLst>
          <pc:docMk/>
          <pc:sldMk cId="341947662" sldId="1182"/>
        </pc:sldMkLst>
        <pc:graphicFrameChg chg="mod">
          <ac:chgData name="Maria Trevino Gonzalez" userId="aa36a5e4-cd30-4109-a581-5f2fc96aeea0" providerId="ADAL" clId="{7C7B4D59-86A3-4B3D-94F3-979EB82E38A9}" dt="2026-02-26T12:45:03.177" v="1707" actId="1076"/>
          <ac:graphicFrameMkLst>
            <pc:docMk/>
            <pc:sldMk cId="341947662" sldId="1182"/>
            <ac:graphicFrameMk id="2" creationId="{5C897D9E-3DCE-91B5-A0B9-C33C0726F2D3}"/>
          </ac:graphicFrameMkLst>
        </pc:graphicFrameChg>
      </pc:sldChg>
      <pc:sldChg chg="modSp add mod">
        <pc:chgData name="Maria Trevino Gonzalez" userId="aa36a5e4-cd30-4109-a581-5f2fc96aeea0" providerId="ADAL" clId="{7C7B4D59-86A3-4B3D-94F3-979EB82E38A9}" dt="2026-02-26T12:44:38.862" v="1706" actId="1076"/>
        <pc:sldMkLst>
          <pc:docMk/>
          <pc:sldMk cId="908193131" sldId="1183"/>
        </pc:sldMkLst>
        <pc:graphicFrameChg chg="mod modGraphic">
          <ac:chgData name="Maria Trevino Gonzalez" userId="aa36a5e4-cd30-4109-a581-5f2fc96aeea0" providerId="ADAL" clId="{7C7B4D59-86A3-4B3D-94F3-979EB82E38A9}" dt="2026-02-26T12:44:38.862" v="1706" actId="1076"/>
          <ac:graphicFrameMkLst>
            <pc:docMk/>
            <pc:sldMk cId="908193131" sldId="1183"/>
            <ac:graphicFrameMk id="2" creationId="{167C260F-0241-2ED6-4BBE-7C0CE8691193}"/>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931EB0-E7B6-8140-BB6F-2EC770A7F0BF}" type="datetimeFigureOut">
              <a:rPr lang="en-US" smtClean="0"/>
              <a:t>2/26/2026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EC0940-82A4-3A47-94FF-4665664F4329}" type="slidenum">
              <a:rPr lang="en-US" smtClean="0"/>
              <a:t>‹#›</a:t>
            </a:fld>
            <a:endParaRPr lang="en-US"/>
          </a:p>
        </p:txBody>
      </p:sp>
    </p:spTree>
    <p:extLst>
      <p:ext uri="{BB962C8B-B14F-4D97-AF65-F5344CB8AC3E}">
        <p14:creationId xmlns:p14="http://schemas.microsoft.com/office/powerpoint/2010/main" val="2630786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slide" Target="../slides/slide23.xml"/><Relationship Id="rId2" Type="http://schemas.openxmlformats.org/officeDocument/2006/relationships/notesMaster" Target="../notesMasters/notesMaster1.xml"/><Relationship Id="rId1" Type="http://schemas.openxmlformats.org/officeDocument/2006/relationships/tags" Target="../tags/tag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1</a:t>
            </a:fld>
            <a:endParaRPr lang="en-US"/>
          </a:p>
        </p:txBody>
      </p:sp>
    </p:spTree>
    <p:extLst>
      <p:ext uri="{BB962C8B-B14F-4D97-AF65-F5344CB8AC3E}">
        <p14:creationId xmlns:p14="http://schemas.microsoft.com/office/powerpoint/2010/main" val="5841441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EA932-C15D-3862-B954-E355238A74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07FAAC-06F5-9DB5-9BDB-36A1D796C8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B9923C-57A3-5FDC-EAAE-9B6BDDF0AED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382E4BF-8ECF-095B-AC62-DFB0F8D8D523}"/>
              </a:ext>
            </a:extLst>
          </p:cNvPr>
          <p:cNvSpPr>
            <a:spLocks noGrp="1"/>
          </p:cNvSpPr>
          <p:nvPr>
            <p:ph type="sldNum" sz="quarter" idx="5"/>
          </p:nvPr>
        </p:nvSpPr>
        <p:spPr/>
        <p:txBody>
          <a:bodyPr/>
          <a:lstStyle/>
          <a:p>
            <a:fld id="{65EC0940-82A4-3A47-94FF-4665664F4329}" type="slidenum">
              <a:rPr lang="en-US" smtClean="0"/>
              <a:t>2</a:t>
            </a:fld>
            <a:endParaRPr lang="en-US"/>
          </a:p>
        </p:txBody>
      </p:sp>
    </p:spTree>
    <p:extLst>
      <p:ext uri="{BB962C8B-B14F-4D97-AF65-F5344CB8AC3E}">
        <p14:creationId xmlns:p14="http://schemas.microsoft.com/office/powerpoint/2010/main" val="3285466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71C61-46E7-6B33-EBED-6E805DB3B4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5505FC-5CDE-D88E-1CD4-2911AF9809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F43EE8-775B-501C-84EF-FE459B8A30D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D2AFD6B-9D43-6E3B-8CD7-A02919079150}"/>
              </a:ext>
            </a:extLst>
          </p:cNvPr>
          <p:cNvSpPr>
            <a:spLocks noGrp="1"/>
          </p:cNvSpPr>
          <p:nvPr>
            <p:ph type="sldNum" sz="quarter" idx="5"/>
          </p:nvPr>
        </p:nvSpPr>
        <p:spPr/>
        <p:txBody>
          <a:bodyPr/>
          <a:lstStyle/>
          <a:p>
            <a:fld id="{65EC0940-82A4-3A47-94FF-4665664F4329}" type="slidenum">
              <a:rPr lang="en-US" smtClean="0"/>
              <a:t>3</a:t>
            </a:fld>
            <a:endParaRPr lang="en-US"/>
          </a:p>
        </p:txBody>
      </p:sp>
    </p:spTree>
    <p:extLst>
      <p:ext uri="{BB962C8B-B14F-4D97-AF65-F5344CB8AC3E}">
        <p14:creationId xmlns:p14="http://schemas.microsoft.com/office/powerpoint/2010/main" val="1191395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01BF30-F73E-3350-A5F6-40A6660AEF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25D32E-D023-8413-D669-CC03AB89AC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729EDE-675D-CD59-C967-10AB012EA32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D22C1C2-6F39-D98F-0EFE-089424100E77}"/>
              </a:ext>
            </a:extLst>
          </p:cNvPr>
          <p:cNvSpPr>
            <a:spLocks noGrp="1"/>
          </p:cNvSpPr>
          <p:nvPr>
            <p:ph type="sldNum" sz="quarter" idx="5"/>
          </p:nvPr>
        </p:nvSpPr>
        <p:spPr/>
        <p:txBody>
          <a:bodyPr/>
          <a:lstStyle/>
          <a:p>
            <a:fld id="{65EC0940-82A4-3A47-94FF-4665664F4329}" type="slidenum">
              <a:rPr lang="en-US" smtClean="0"/>
              <a:t>4</a:t>
            </a:fld>
            <a:endParaRPr lang="en-US"/>
          </a:p>
        </p:txBody>
      </p:sp>
    </p:spTree>
    <p:extLst>
      <p:ext uri="{BB962C8B-B14F-4D97-AF65-F5344CB8AC3E}">
        <p14:creationId xmlns:p14="http://schemas.microsoft.com/office/powerpoint/2010/main" val="41236782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1E2F3F-B754-4B43-9475-3296B25F572D}" type="slidenum">
              <a:rPr lang="en-US" smtClean="0"/>
              <a:pPr/>
              <a:t>7</a:t>
            </a:fld>
            <a:endParaRPr lang="en-US"/>
          </a:p>
        </p:txBody>
      </p:sp>
    </p:spTree>
    <p:extLst>
      <p:ext uri="{BB962C8B-B14F-4D97-AF65-F5344CB8AC3E}">
        <p14:creationId xmlns:p14="http://schemas.microsoft.com/office/powerpoint/2010/main" val="1449599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93C0EF-D167-4E52-946D-198B39D3D3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148590-DB0D-E67F-3250-9CB07835DC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B72D17-49A7-8163-88C4-E80E921864D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can we reflect on?</a:t>
            </a:r>
          </a:p>
          <a:p>
            <a:endParaRPr lang="en-GB"/>
          </a:p>
        </p:txBody>
      </p:sp>
      <p:sp>
        <p:nvSpPr>
          <p:cNvPr id="4" name="Slide Number Placeholder 3">
            <a:extLst>
              <a:ext uri="{FF2B5EF4-FFF2-40B4-BE49-F238E27FC236}">
                <a16:creationId xmlns:a16="http://schemas.microsoft.com/office/drawing/2014/main" id="{DE8C6313-935C-002A-BBE3-5CEE3773E67D}"/>
              </a:ext>
            </a:extLst>
          </p:cNvPr>
          <p:cNvSpPr>
            <a:spLocks noGrp="1"/>
          </p:cNvSpPr>
          <p:nvPr>
            <p:ph type="sldNum" sz="quarter" idx="5"/>
          </p:nvPr>
        </p:nvSpPr>
        <p:spPr/>
        <p:txBody>
          <a:bodyPr/>
          <a:lstStyle/>
          <a:p>
            <a:fld id="{A7738796-40B4-49B0-A331-25D568C0517A}" type="slidenum">
              <a:rPr lang="en-GB" smtClean="0"/>
              <a:t>10</a:t>
            </a:fld>
            <a:endParaRPr lang="en-GB"/>
          </a:p>
        </p:txBody>
      </p:sp>
    </p:spTree>
    <p:extLst>
      <p:ext uri="{BB962C8B-B14F-4D97-AF65-F5344CB8AC3E}">
        <p14:creationId xmlns:p14="http://schemas.microsoft.com/office/powerpoint/2010/main" val="11066919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798915-5EFC-F5B8-8799-C6A12D8041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C11EFF-CF1E-C783-DBFB-6CC712C399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4CABA4-4715-77E4-6B46-2068F1D27AC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8AD6248-2646-1826-D8AD-9FAB5162BF36}"/>
              </a:ext>
            </a:extLst>
          </p:cNvPr>
          <p:cNvSpPr>
            <a:spLocks noGrp="1"/>
          </p:cNvSpPr>
          <p:nvPr>
            <p:ph type="sldNum" sz="quarter" idx="5"/>
          </p:nvPr>
        </p:nvSpPr>
        <p:spPr/>
        <p:txBody>
          <a:bodyPr/>
          <a:lstStyle/>
          <a:p>
            <a:fld id="{65EC0940-82A4-3A47-94FF-4665664F4329}" type="slidenum">
              <a:rPr lang="en-US" smtClean="0"/>
              <a:t>11</a:t>
            </a:fld>
            <a:endParaRPr lang="en-US"/>
          </a:p>
        </p:txBody>
      </p:sp>
    </p:spTree>
    <p:extLst>
      <p:ext uri="{BB962C8B-B14F-4D97-AF65-F5344CB8AC3E}">
        <p14:creationId xmlns:p14="http://schemas.microsoft.com/office/powerpoint/2010/main" val="18216962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A7CBF8-9484-F366-9D69-54FBC4EAEF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DCEBB5-7C82-EFAF-9397-562D2A35BA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F434EC-5108-C1D8-B88E-4C3E54C4FC0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A93BD02-43FD-F323-717B-FB2A44529FB0}"/>
              </a:ext>
            </a:extLst>
          </p:cNvPr>
          <p:cNvSpPr>
            <a:spLocks noGrp="1"/>
          </p:cNvSpPr>
          <p:nvPr>
            <p:ph type="sldNum" sz="quarter" idx="5"/>
          </p:nvPr>
        </p:nvSpPr>
        <p:spPr/>
        <p:txBody>
          <a:bodyPr/>
          <a:lstStyle/>
          <a:p>
            <a:fld id="{65EC0940-82A4-3A47-94FF-4665664F4329}" type="slidenum">
              <a:rPr lang="en-US" smtClean="0"/>
              <a:t>12</a:t>
            </a:fld>
            <a:endParaRPr lang="en-US"/>
          </a:p>
        </p:txBody>
      </p:sp>
    </p:spTree>
    <p:extLst>
      <p:ext uri="{BB962C8B-B14F-4D97-AF65-F5344CB8AC3E}">
        <p14:creationId xmlns:p14="http://schemas.microsoft.com/office/powerpoint/2010/main" val="10462634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14</a:t>
            </a:fld>
            <a:endParaRPr lang="en-US"/>
          </a:p>
        </p:txBody>
      </p:sp>
    </p:spTree>
    <p:extLst>
      <p:ext uri="{BB962C8B-B14F-4D97-AF65-F5344CB8AC3E}">
        <p14:creationId xmlns:p14="http://schemas.microsoft.com/office/powerpoint/2010/main" val="34143729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6234A-EF58-1D04-D1B0-32B68C003D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DBB5BB-9639-EA1D-1E52-F09324EA84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C7F6C9-90B6-7A13-733E-788ABCEFE13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095FCCF-6FBB-A8F7-DC0B-3FC72CBC4F5F}"/>
              </a:ext>
            </a:extLst>
          </p:cNvPr>
          <p:cNvSpPr>
            <a:spLocks noGrp="1"/>
          </p:cNvSpPr>
          <p:nvPr>
            <p:ph type="sldNum" sz="quarter" idx="5"/>
          </p:nvPr>
        </p:nvSpPr>
        <p:spPr/>
        <p:txBody>
          <a:bodyPr/>
          <a:lstStyle/>
          <a:p>
            <a:fld id="{65EC0940-82A4-3A47-94FF-4665664F4329}" type="slidenum">
              <a:rPr lang="en-US" smtClean="0"/>
              <a:t>15</a:t>
            </a:fld>
            <a:endParaRPr lang="en-US"/>
          </a:p>
        </p:txBody>
      </p:sp>
    </p:spTree>
    <p:extLst>
      <p:ext uri="{BB962C8B-B14F-4D97-AF65-F5344CB8AC3E}">
        <p14:creationId xmlns:p14="http://schemas.microsoft.com/office/powerpoint/2010/main" val="8043497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10254D-61A4-14AC-6461-6F595E6E56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093CE9-EE66-68A6-EE31-5908B56CB5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3F81BB-308A-8CD7-E591-DDF577073D1E}"/>
              </a:ext>
            </a:extLst>
          </p:cNvPr>
          <p:cNvSpPr>
            <a:spLocks noGrp="1"/>
          </p:cNvSpPr>
          <p:nvPr>
            <p:ph type="body" idx="1"/>
          </p:nvPr>
        </p:nvSpPr>
        <p:spPr/>
        <p:txBody>
          <a:bodyPr/>
          <a:lstStyle/>
          <a:p>
            <a:r>
              <a:rPr lang="en-US"/>
              <a:t>Reflect on one of your assignments &amp; feedback.</a:t>
            </a:r>
            <a:endParaRPr lang="en-US">
              <a:ea typeface="Calibri"/>
              <a:cs typeface="Calibri"/>
            </a:endParaRPr>
          </a:p>
          <a:p>
            <a:r>
              <a:rPr lang="en-US"/>
              <a:t>You could use the questions previously given in </a:t>
            </a:r>
            <a:r>
              <a:rPr lang="en-US" b="1"/>
              <a:t>Gibb's Cycle </a:t>
            </a:r>
            <a:r>
              <a:rPr lang="en-US"/>
              <a:t>to assist you.</a:t>
            </a:r>
            <a:endParaRPr lang="en-US">
              <a:ea typeface="Calibri"/>
              <a:cs typeface="Calibri"/>
            </a:endParaRPr>
          </a:p>
          <a:p>
            <a:r>
              <a:rPr lang="en-US"/>
              <a:t>Complete a short action plan in preparation for your next assignment.</a:t>
            </a:r>
          </a:p>
          <a:p>
            <a:r>
              <a:rPr lang="en-US" b="1">
                <a:ea typeface="Calibri"/>
                <a:cs typeface="Calibri"/>
              </a:rPr>
              <a:t>SHARE</a:t>
            </a:r>
            <a:endParaRPr lang="en-US">
              <a:ea typeface="Calibri"/>
              <a:cs typeface="Calibri"/>
            </a:endParaRPr>
          </a:p>
          <a:p>
            <a:endParaRPr lang="en-US"/>
          </a:p>
        </p:txBody>
      </p:sp>
      <p:sp>
        <p:nvSpPr>
          <p:cNvPr id="4" name="Slide Number Placeholder 3">
            <a:extLst>
              <a:ext uri="{FF2B5EF4-FFF2-40B4-BE49-F238E27FC236}">
                <a16:creationId xmlns:a16="http://schemas.microsoft.com/office/drawing/2014/main" id="{0F58678E-3886-B6A9-CA82-06BEBE89F96C}"/>
              </a:ext>
            </a:extLst>
          </p:cNvPr>
          <p:cNvSpPr>
            <a:spLocks noGrp="1"/>
          </p:cNvSpPr>
          <p:nvPr>
            <p:ph type="sldNum" sz="quarter" idx="5"/>
          </p:nvPr>
        </p:nvSpPr>
        <p:spPr/>
        <p:txBody>
          <a:bodyPr/>
          <a:lstStyle/>
          <a:p>
            <a:fld id="{65EC0940-82A4-3A47-94FF-4665664F4329}" type="slidenum">
              <a:rPr lang="en-US" smtClean="0"/>
              <a:t>18</a:t>
            </a:fld>
            <a:endParaRPr lang="en-US"/>
          </a:p>
        </p:txBody>
      </p:sp>
    </p:spTree>
    <p:extLst>
      <p:ext uri="{BB962C8B-B14F-4D97-AF65-F5344CB8AC3E}">
        <p14:creationId xmlns:p14="http://schemas.microsoft.com/office/powerpoint/2010/main" val="6783801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D5CC3A-917E-5140-BB23-D9C58503FA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933ADD-9331-6093-84A7-F39C8AEBE3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17BD8B-1CC5-00F2-54FA-B44DEAAE2AB5}"/>
              </a:ext>
            </a:extLst>
          </p:cNvPr>
          <p:cNvSpPr>
            <a:spLocks noGrp="1"/>
          </p:cNvSpPr>
          <p:nvPr>
            <p:ph type="body" idx="1"/>
          </p:nvPr>
        </p:nvSpPr>
        <p:spPr/>
        <p:txBody>
          <a:bodyPr/>
          <a:lstStyle/>
          <a:p>
            <a:r>
              <a:rPr lang="en-GB">
                <a:solidFill>
                  <a:schemeClr val="bg1"/>
                </a:solidFill>
              </a:rPr>
              <a:t>Reflect on HOW you have </a:t>
            </a:r>
            <a:r>
              <a:rPr lang="en-GB" err="1">
                <a:solidFill>
                  <a:schemeClr val="bg1"/>
                </a:solidFill>
              </a:rPr>
              <a:t>lemarnt</a:t>
            </a:r>
            <a:r>
              <a:rPr lang="en-GB">
                <a:solidFill>
                  <a:schemeClr val="bg1"/>
                </a:solidFill>
              </a:rPr>
              <a:t>.</a:t>
            </a:r>
            <a:endParaRPr lang="en-US"/>
          </a:p>
        </p:txBody>
      </p:sp>
      <p:sp>
        <p:nvSpPr>
          <p:cNvPr id="4" name="Slide Number Placeholder 3">
            <a:extLst>
              <a:ext uri="{FF2B5EF4-FFF2-40B4-BE49-F238E27FC236}">
                <a16:creationId xmlns:a16="http://schemas.microsoft.com/office/drawing/2014/main" id="{803BE5FF-2C95-0C19-774B-61E358A0DED8}"/>
              </a:ext>
            </a:extLst>
          </p:cNvPr>
          <p:cNvSpPr>
            <a:spLocks noGrp="1"/>
          </p:cNvSpPr>
          <p:nvPr>
            <p:ph type="sldNum" sz="quarter" idx="5"/>
          </p:nvPr>
        </p:nvSpPr>
        <p:spPr/>
        <p:txBody>
          <a:bodyPr/>
          <a:lstStyle/>
          <a:p>
            <a:fld id="{65EC0940-82A4-3A47-94FF-4665664F4329}" type="slidenum">
              <a:rPr lang="en-US" smtClean="0"/>
              <a:t>20</a:t>
            </a:fld>
            <a:endParaRPr lang="en-US"/>
          </a:p>
        </p:txBody>
      </p:sp>
    </p:spTree>
    <p:extLst>
      <p:ext uri="{BB962C8B-B14F-4D97-AF65-F5344CB8AC3E}">
        <p14:creationId xmlns:p14="http://schemas.microsoft.com/office/powerpoint/2010/main" val="13985858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82ADC7-2FAD-EB27-DDEB-932621BDBC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83C052-C659-90D4-EA89-1F3D0FF4E1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77821F-D469-7E33-239E-8A7A8A0B7862}"/>
              </a:ext>
            </a:extLst>
          </p:cNvPr>
          <p:cNvSpPr>
            <a:spLocks noGrp="1"/>
          </p:cNvSpPr>
          <p:nvPr>
            <p:ph type="body" idx="1"/>
          </p:nvPr>
        </p:nvSpPr>
        <p:spPr/>
        <p:txBody>
          <a:bodyPr/>
          <a:lstStyle/>
          <a:p>
            <a:r>
              <a:rPr lang="en-US">
                <a:ea typeface="Calibri"/>
                <a:cs typeface="Calibri"/>
              </a:rPr>
              <a:t>Review if there is a rising topic on the conversation – this might be the topic to talk about in your A2!</a:t>
            </a:r>
          </a:p>
          <a:p>
            <a:r>
              <a:rPr lang="en-US">
                <a:ea typeface="Calibri"/>
                <a:cs typeface="Calibri"/>
              </a:rPr>
              <a:t>Pair up - Listener asks these 2 questions to Sharer.</a:t>
            </a:r>
          </a:p>
        </p:txBody>
      </p:sp>
      <p:sp>
        <p:nvSpPr>
          <p:cNvPr id="4" name="Slide Number Placeholder 3">
            <a:extLst>
              <a:ext uri="{FF2B5EF4-FFF2-40B4-BE49-F238E27FC236}">
                <a16:creationId xmlns:a16="http://schemas.microsoft.com/office/drawing/2014/main" id="{1C2F9F24-E8B5-DB9D-CA88-77002710E161}"/>
              </a:ext>
            </a:extLst>
          </p:cNvPr>
          <p:cNvSpPr>
            <a:spLocks noGrp="1"/>
          </p:cNvSpPr>
          <p:nvPr>
            <p:ph type="sldNum" sz="quarter" idx="5"/>
          </p:nvPr>
        </p:nvSpPr>
        <p:spPr/>
        <p:txBody>
          <a:bodyPr/>
          <a:lstStyle/>
          <a:p>
            <a:fld id="{65EC0940-82A4-3A47-94FF-4665664F4329}" type="slidenum">
              <a:rPr lang="en-US" smtClean="0"/>
              <a:t>21</a:t>
            </a:fld>
            <a:endParaRPr lang="en-US"/>
          </a:p>
        </p:txBody>
      </p:sp>
    </p:spTree>
    <p:extLst>
      <p:ext uri="{BB962C8B-B14F-4D97-AF65-F5344CB8AC3E}">
        <p14:creationId xmlns:p14="http://schemas.microsoft.com/office/powerpoint/2010/main" val="41672032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90FB1A-8A25-8020-94C4-7A4B219584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40F7DA-E7B6-4CA3-C3C5-54AC80E674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8A3509-250E-E043-D36B-2F842AFA8FBF}"/>
              </a:ext>
            </a:extLst>
          </p:cNvPr>
          <p:cNvSpPr>
            <a:spLocks noGrp="1"/>
          </p:cNvSpPr>
          <p:nvPr>
            <p:ph type="body" idx="1"/>
          </p:nvPr>
        </p:nvSpPr>
        <p:spPr/>
        <p:txBody>
          <a:bodyPr/>
          <a:lstStyle/>
          <a:p>
            <a:r>
              <a:rPr lang="en-US"/>
              <a:t>An e-portfolio is a submission that has some inclusion of an </a:t>
            </a:r>
            <a:r>
              <a:rPr lang="en-US" err="1"/>
              <a:t>electronig</a:t>
            </a:r>
            <a:r>
              <a:rPr lang="en-US"/>
              <a:t> nature and which could have more than one component?  i.e. this could be power point with audio recorded to </a:t>
            </a:r>
            <a:r>
              <a:rPr lang="en-US" err="1"/>
              <a:t>coencide</a:t>
            </a:r>
            <a:r>
              <a:rPr lang="en-US"/>
              <a:t> with the slides. </a:t>
            </a:r>
          </a:p>
          <a:p>
            <a:endParaRPr lang="en-US">
              <a:cs typeface="Calibri"/>
            </a:endParaRPr>
          </a:p>
          <a:p>
            <a:r>
              <a:rPr lang="en-US"/>
              <a:t>The assessment for BMSS4009 was an </a:t>
            </a:r>
            <a:r>
              <a:rPr lang="en-US" err="1"/>
              <a:t>eportfolio</a:t>
            </a:r>
            <a:r>
              <a:rPr lang="en-US"/>
              <a:t> – and for this One Note was promoted to be used as the location to ‘store’ your research and reflection and literature list. As part of this therefore, video clips, photos, links to various web pages with screen shots i.e. to relevant BBC news, personal ppt you’ve created can be uploaded – can ALL and MORE be a part of a One Note </a:t>
            </a:r>
            <a:r>
              <a:rPr lang="en-US" err="1"/>
              <a:t>ePortfolio</a:t>
            </a:r>
            <a:r>
              <a:rPr lang="en-US"/>
              <a:t>. </a:t>
            </a:r>
          </a:p>
          <a:p>
            <a:endParaRPr lang="en-US">
              <a:cs typeface="Calibri"/>
            </a:endParaRPr>
          </a:p>
          <a:p>
            <a:r>
              <a:rPr lang="en-US"/>
              <a:t>For BMSS4008 second assessment it’s an </a:t>
            </a:r>
            <a:r>
              <a:rPr lang="en-US" err="1"/>
              <a:t>eportfolio</a:t>
            </a:r>
            <a:r>
              <a:rPr lang="en-US"/>
              <a:t> – and for this we are asking you to engage with power point and with audio recording voice over. This will be your submission. So – what are the characteristics of this </a:t>
            </a:r>
            <a:r>
              <a:rPr lang="en-US" err="1"/>
              <a:t>verisio</a:t>
            </a:r>
            <a:r>
              <a:rPr lang="en-US"/>
              <a:t> of an </a:t>
            </a:r>
            <a:r>
              <a:rPr lang="en-US" err="1"/>
              <a:t>ePortffolio</a:t>
            </a:r>
            <a:r>
              <a:rPr lang="en-US"/>
              <a:t> …</a:t>
            </a:r>
            <a:endParaRPr lang="en-US">
              <a:cs typeface="Calibri"/>
            </a:endParaRPr>
          </a:p>
        </p:txBody>
      </p:sp>
      <p:sp>
        <p:nvSpPr>
          <p:cNvPr id="4" name="Slide Number Placeholder 3">
            <a:extLst>
              <a:ext uri="{FF2B5EF4-FFF2-40B4-BE49-F238E27FC236}">
                <a16:creationId xmlns:a16="http://schemas.microsoft.com/office/drawing/2014/main" id="{CD7E93F1-2110-95F7-D5ED-F298789E14A1}"/>
              </a:ext>
            </a:extLst>
          </p:cNvPr>
          <p:cNvSpPr>
            <a:spLocks noGrp="1"/>
          </p:cNvSpPr>
          <p:nvPr>
            <p:ph type="sldNum" sz="quarter" idx="5"/>
          </p:nvPr>
        </p:nvSpPr>
        <p:spPr/>
        <p:txBody>
          <a:bodyPr/>
          <a:lstStyle/>
          <a:p>
            <a:fld id="{65EC0940-82A4-3A47-94FF-4665664F4329}" type="slidenum">
              <a:rPr lang="en-US" smtClean="0"/>
              <a:t>22</a:t>
            </a:fld>
            <a:endParaRPr lang="en-US"/>
          </a:p>
        </p:txBody>
      </p:sp>
    </p:spTree>
    <p:extLst>
      <p:ext uri="{BB962C8B-B14F-4D97-AF65-F5344CB8AC3E}">
        <p14:creationId xmlns:p14="http://schemas.microsoft.com/office/powerpoint/2010/main" val="35106533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6D31A2-559B-A409-085E-2C2175834E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E3B450-D521-F727-74CD-3464EBA63ED7}"/>
              </a:ext>
            </a:extLst>
          </p:cNvPr>
          <p:cNvSpPr>
            <a:spLocks noGrp="1" noRot="1" noChangeAspect="1"/>
          </p:cNvSpPr>
          <p:nvPr>
            <p:ph type="sldImg"/>
          </p:nvPr>
        </p:nvSpPr>
        <p:spPr>
          <a:xfrm>
            <a:off x="84138" y="731838"/>
            <a:ext cx="6500812" cy="3657600"/>
          </a:xfrm>
        </p:spPr>
      </p:sp>
      <p:sp>
        <p:nvSpPr>
          <p:cNvPr id="3" name="Notes Placeholder 2">
            <a:extLst>
              <a:ext uri="{FF2B5EF4-FFF2-40B4-BE49-F238E27FC236}">
                <a16:creationId xmlns:a16="http://schemas.microsoft.com/office/drawing/2014/main" id="{A95E51FB-F4D4-4D44-E5DD-C38128521C0B}"/>
              </a:ext>
            </a:extLst>
          </p:cNvPr>
          <p:cNvSpPr>
            <a:spLocks noGrp="1"/>
          </p:cNvSpPr>
          <p:nvPr>
            <p:ph type="body" idx="1"/>
            <p:custDataLst>
              <p:tags r:id="rId1"/>
            </p:custDataLst>
          </p:nvPr>
        </p:nvSpPr>
        <p:spPr/>
        <p:txBody>
          <a:bodyPr/>
          <a:lstStyle/>
          <a:p>
            <a:r>
              <a:rPr lang="en-GB" err="1"/>
              <a:t>Diffinia</a:t>
            </a:r>
            <a:r>
              <a:rPr lang="en-GB"/>
              <a:t> </a:t>
            </a:r>
            <a:r>
              <a:rPr lang="en-GB" err="1"/>
              <a:t>Lywodraeth</a:t>
            </a:r>
            <a:r>
              <a:rPr lang="en-GB"/>
              <a:t> </a:t>
            </a:r>
            <a:r>
              <a:rPr lang="en-GB" err="1"/>
              <a:t>Cymru</a:t>
            </a:r>
            <a:r>
              <a:rPr lang="en-GB"/>
              <a:t> </a:t>
            </a:r>
            <a:r>
              <a:rPr lang="en-GB" err="1"/>
              <a:t>yn</a:t>
            </a:r>
            <a:r>
              <a:rPr lang="en-GB"/>
              <a:t> y </a:t>
            </a:r>
            <a:r>
              <a:rPr lang="en-GB" err="1"/>
              <a:t>ffordd</a:t>
            </a:r>
            <a:r>
              <a:rPr lang="en-GB"/>
              <a:t> hon </a:t>
            </a:r>
            <a:r>
              <a:rPr lang="en-GB" err="1"/>
              <a:t>yn</a:t>
            </a:r>
            <a:r>
              <a:rPr lang="en-GB"/>
              <a:t> </a:t>
            </a:r>
            <a:r>
              <a:rPr lang="en-GB" err="1"/>
              <a:t>ei</a:t>
            </a:r>
            <a:r>
              <a:rPr lang="en-GB"/>
              <a:t> </a:t>
            </a:r>
            <a:r>
              <a:rPr lang="en-GB" err="1"/>
              <a:t>dogfen</a:t>
            </a:r>
            <a:r>
              <a:rPr lang="en-GB"/>
              <a:t> ‘</a:t>
            </a:r>
            <a:r>
              <a:rPr lang="en-GB" err="1"/>
              <a:t>Ymarfer</a:t>
            </a:r>
            <a:r>
              <a:rPr lang="en-GB" baseline="0"/>
              <a:t> </a:t>
            </a:r>
            <a:r>
              <a:rPr lang="en-GB" baseline="0" err="1"/>
              <a:t>myfyriol</a:t>
            </a:r>
            <a:r>
              <a:rPr lang="en-GB" baseline="0"/>
              <a:t>’.</a:t>
            </a:r>
          </a:p>
          <a:p>
            <a:endParaRPr lang="en-GB" baseline="0"/>
          </a:p>
        </p:txBody>
      </p:sp>
      <p:sp>
        <p:nvSpPr>
          <p:cNvPr id="4" name="Slide Number Placeholder 3">
            <a:extLst>
              <a:ext uri="{FF2B5EF4-FFF2-40B4-BE49-F238E27FC236}">
                <a16:creationId xmlns:a16="http://schemas.microsoft.com/office/drawing/2014/main" id="{93162073-40C5-F2CE-B560-913535F053CD}"/>
              </a:ext>
            </a:extLst>
          </p:cNvPr>
          <p:cNvSpPr>
            <a:spLocks noGrp="1"/>
          </p:cNvSpPr>
          <p:nvPr>
            <p:ph type="sldNum" sz="quarter" idx="10"/>
          </p:nvPr>
        </p:nvSpPr>
        <p:spPr/>
        <p:txBody>
          <a:bodyPr/>
          <a:lstStyle/>
          <a:p>
            <a:fld id="{F550A699-12F3-4F76-B362-8DBDCC4CE72F}" type="slidenum">
              <a:rPr lang="en-GB" smtClean="0"/>
              <a:pPr/>
              <a:t>23</a:t>
            </a:fld>
            <a:endParaRPr lang="en-GB"/>
          </a:p>
        </p:txBody>
      </p:sp>
    </p:spTree>
    <p:extLst>
      <p:ext uri="{BB962C8B-B14F-4D97-AF65-F5344CB8AC3E}">
        <p14:creationId xmlns:p14="http://schemas.microsoft.com/office/powerpoint/2010/main" val="19706215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C14676-A683-33F9-A3EF-6414254A5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EBAA32-89F1-CB25-0B98-4861A0BAC323}"/>
              </a:ext>
            </a:extLst>
          </p:cNvPr>
          <p:cNvSpPr>
            <a:spLocks noGrp="1" noRot="1" noChangeAspect="1"/>
          </p:cNvSpPr>
          <p:nvPr>
            <p:ph type="sldImg"/>
          </p:nvPr>
        </p:nvSpPr>
        <p:spPr>
          <a:xfrm>
            <a:off x="84138" y="731838"/>
            <a:ext cx="6500812" cy="3657600"/>
          </a:xfrm>
        </p:spPr>
      </p:sp>
      <p:sp>
        <p:nvSpPr>
          <p:cNvPr id="3" name="Notes Placeholder 2">
            <a:extLst>
              <a:ext uri="{FF2B5EF4-FFF2-40B4-BE49-F238E27FC236}">
                <a16:creationId xmlns:a16="http://schemas.microsoft.com/office/drawing/2014/main" id="{52E7CA23-FAB6-C474-E698-121A59643977}"/>
              </a:ext>
            </a:extLst>
          </p:cNvPr>
          <p:cNvSpPr>
            <a:spLocks noGrp="1"/>
          </p:cNvSpPr>
          <p:nvPr>
            <p:ph type="body" idx="1"/>
          </p:nvPr>
        </p:nvSpPr>
        <p:spPr/>
        <p:txBody>
          <a:bodyPr/>
          <a:lstStyle/>
          <a:p>
            <a:r>
              <a:rPr lang="en-GB"/>
              <a:t>How reflective</a:t>
            </a:r>
            <a:r>
              <a:rPr lang="en-GB" baseline="0"/>
              <a:t> practice is defined in the WG’s booklet on Reflective Practice.</a:t>
            </a:r>
            <a:endParaRPr lang="en-GB"/>
          </a:p>
        </p:txBody>
      </p:sp>
      <p:sp>
        <p:nvSpPr>
          <p:cNvPr id="4" name="Slide Number Placeholder 3">
            <a:extLst>
              <a:ext uri="{FF2B5EF4-FFF2-40B4-BE49-F238E27FC236}">
                <a16:creationId xmlns:a16="http://schemas.microsoft.com/office/drawing/2014/main" id="{CAE618CF-EF1A-4385-ED61-07CC3AC38943}"/>
              </a:ext>
            </a:extLst>
          </p:cNvPr>
          <p:cNvSpPr>
            <a:spLocks noGrp="1"/>
          </p:cNvSpPr>
          <p:nvPr>
            <p:ph type="sldNum" sz="quarter" idx="10"/>
          </p:nvPr>
        </p:nvSpPr>
        <p:spPr/>
        <p:txBody>
          <a:bodyPr/>
          <a:lstStyle/>
          <a:p>
            <a:fld id="{D11E2F3F-B754-4B43-9475-3296B25F572D}" type="slidenum">
              <a:rPr lang="en-US" smtClean="0"/>
              <a:pPr/>
              <a:t>24</a:t>
            </a:fld>
            <a:endParaRPr lang="en-US"/>
          </a:p>
        </p:txBody>
      </p:sp>
    </p:spTree>
    <p:extLst>
      <p:ext uri="{BB962C8B-B14F-4D97-AF65-F5344CB8AC3E}">
        <p14:creationId xmlns:p14="http://schemas.microsoft.com/office/powerpoint/2010/main" val="29615337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images might be familiar to the students. The images depict the same mistake being made time and time again, with only a slight change (the size of the recovery vehicle) being introduced each time. The same mistake being made time and time again is what happens if we don’t reflect, and if we don’t engage with the areas for improvement our reflective practice uncover.</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25</a:t>
            </a:fld>
            <a:endParaRPr lang="en-US"/>
          </a:p>
        </p:txBody>
      </p:sp>
    </p:spTree>
    <p:extLst>
      <p:ext uri="{BB962C8B-B14F-4D97-AF65-F5344CB8AC3E}">
        <p14:creationId xmlns:p14="http://schemas.microsoft.com/office/powerpoint/2010/main" val="47460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26</a:t>
            </a:fld>
            <a:endParaRPr lang="en-US"/>
          </a:p>
        </p:txBody>
      </p:sp>
    </p:spTree>
    <p:extLst>
      <p:ext uri="{BB962C8B-B14F-4D97-AF65-F5344CB8AC3E}">
        <p14:creationId xmlns:p14="http://schemas.microsoft.com/office/powerpoint/2010/main" val="8631757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27</a:t>
            </a:fld>
            <a:endParaRPr lang="en-US"/>
          </a:p>
        </p:txBody>
      </p:sp>
    </p:spTree>
    <p:extLst>
      <p:ext uri="{BB962C8B-B14F-4D97-AF65-F5344CB8AC3E}">
        <p14:creationId xmlns:p14="http://schemas.microsoft.com/office/powerpoint/2010/main" val="11768329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28</a:t>
            </a:fld>
            <a:endParaRPr lang="en-US"/>
          </a:p>
        </p:txBody>
      </p:sp>
    </p:spTree>
    <p:extLst>
      <p:ext uri="{BB962C8B-B14F-4D97-AF65-F5344CB8AC3E}">
        <p14:creationId xmlns:p14="http://schemas.microsoft.com/office/powerpoint/2010/main" val="17154100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29</a:t>
            </a:fld>
            <a:endParaRPr lang="en-US"/>
          </a:p>
        </p:txBody>
      </p:sp>
    </p:spTree>
    <p:extLst>
      <p:ext uri="{BB962C8B-B14F-4D97-AF65-F5344CB8AC3E}">
        <p14:creationId xmlns:p14="http://schemas.microsoft.com/office/powerpoint/2010/main" val="24288883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30</a:t>
            </a:fld>
            <a:endParaRPr lang="en-US"/>
          </a:p>
        </p:txBody>
      </p:sp>
    </p:spTree>
    <p:extLst>
      <p:ext uri="{BB962C8B-B14F-4D97-AF65-F5344CB8AC3E}">
        <p14:creationId xmlns:p14="http://schemas.microsoft.com/office/powerpoint/2010/main" val="6616826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31</a:t>
            </a:fld>
            <a:endParaRPr lang="en-US"/>
          </a:p>
        </p:txBody>
      </p:sp>
    </p:spTree>
    <p:extLst>
      <p:ext uri="{BB962C8B-B14F-4D97-AF65-F5344CB8AC3E}">
        <p14:creationId xmlns:p14="http://schemas.microsoft.com/office/powerpoint/2010/main" val="4134177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32</a:t>
            </a:fld>
            <a:endParaRPr lang="en-US"/>
          </a:p>
        </p:txBody>
      </p:sp>
    </p:spTree>
    <p:extLst>
      <p:ext uri="{BB962C8B-B14F-4D97-AF65-F5344CB8AC3E}">
        <p14:creationId xmlns:p14="http://schemas.microsoft.com/office/powerpoint/2010/main" val="23362862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33</a:t>
            </a:fld>
            <a:endParaRPr lang="en-US"/>
          </a:p>
        </p:txBody>
      </p:sp>
    </p:spTree>
    <p:extLst>
      <p:ext uri="{BB962C8B-B14F-4D97-AF65-F5344CB8AC3E}">
        <p14:creationId xmlns:p14="http://schemas.microsoft.com/office/powerpoint/2010/main" val="1770777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34</a:t>
            </a:fld>
            <a:endParaRPr lang="en-US"/>
          </a:p>
        </p:txBody>
      </p:sp>
    </p:spTree>
    <p:extLst>
      <p:ext uri="{BB962C8B-B14F-4D97-AF65-F5344CB8AC3E}">
        <p14:creationId xmlns:p14="http://schemas.microsoft.com/office/powerpoint/2010/main" val="1127325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35</a:t>
            </a:fld>
            <a:endParaRPr lang="en-US"/>
          </a:p>
        </p:txBody>
      </p:sp>
    </p:spTree>
    <p:extLst>
      <p:ext uri="{BB962C8B-B14F-4D97-AF65-F5344CB8AC3E}">
        <p14:creationId xmlns:p14="http://schemas.microsoft.com/office/powerpoint/2010/main" val="15846137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images depict the same mistake being made time and time again, with only a slight change (the size of the recovery vehicle) being introduced each time. The same mistake being made time and time again is what happens if we don’t reflect, and if we don’t engage with the areas for improvement our reflective practice uncover.</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36</a:t>
            </a:fld>
            <a:endParaRPr lang="en-US"/>
          </a:p>
        </p:txBody>
      </p:sp>
    </p:spTree>
    <p:extLst>
      <p:ext uri="{BB962C8B-B14F-4D97-AF65-F5344CB8AC3E}">
        <p14:creationId xmlns:p14="http://schemas.microsoft.com/office/powerpoint/2010/main" val="38462911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37</a:t>
            </a:fld>
            <a:endParaRPr lang="en-US"/>
          </a:p>
        </p:txBody>
      </p:sp>
    </p:spTree>
    <p:extLst>
      <p:ext uri="{BB962C8B-B14F-4D97-AF65-F5344CB8AC3E}">
        <p14:creationId xmlns:p14="http://schemas.microsoft.com/office/powerpoint/2010/main" val="23824809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2/26/2026</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2/26/2026</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2/26/2026</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2/26/2026</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2/26/2026</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2/26/2026</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2/26/2026</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2/26/2026</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2/26/2026</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2/26/2026</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687733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3.jpe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2/26/2026</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4"/>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2/26/2026</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microsoft.com/office/2007/relationships/hdphoto" Target="../media/hdphoto1.wdp"/><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3.xml"/><Relationship Id="rId5" Type="http://schemas.microsoft.com/office/2007/relationships/hdphoto" Target="../media/hdphoto1.wdp"/><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3.xml"/><Relationship Id="rId7" Type="http://schemas.openxmlformats.org/officeDocument/2006/relationships/image" Target="../media/image10.png"/><Relationship Id="rId2" Type="http://schemas.openxmlformats.org/officeDocument/2006/relationships/video" Target="../media/media1.webm"/><Relationship Id="rId1" Type="http://schemas.microsoft.com/office/2007/relationships/media" Target="../media/media1.webm"/><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pn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3.xml"/><Relationship Id="rId1" Type="http://schemas.openxmlformats.org/officeDocument/2006/relationships/video" Target="https://www.youtube.com/embed/Rp-gaV-uSIo?feature=oembed" TargetMode="External"/><Relationship Id="rId4" Type="http://schemas.openxmlformats.org/officeDocument/2006/relationships/image" Target="../media/image20.jpe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13.xml"/><Relationship Id="rId5" Type="http://schemas.openxmlformats.org/officeDocument/2006/relationships/image" Target="../media/image23.jpeg"/><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B42C61-4AB7-584A-BDB4-F0866E6834AF}"/>
              </a:ext>
            </a:extLst>
          </p:cNvPr>
          <p:cNvSpPr txBox="1"/>
          <p:nvPr/>
        </p:nvSpPr>
        <p:spPr>
          <a:xfrm>
            <a:off x="786269" y="1874838"/>
            <a:ext cx="11405732" cy="4247317"/>
          </a:xfrm>
          <a:prstGeom prst="rect">
            <a:avLst/>
          </a:prstGeom>
          <a:noFill/>
        </p:spPr>
        <p:txBody>
          <a:bodyPr wrap="square">
            <a:spAutoFit/>
          </a:bodyPr>
          <a:lstStyle/>
          <a:p>
            <a:pPr algn="ctr"/>
            <a:r>
              <a:rPr lang="en-GB" sz="5400" b="1">
                <a:solidFill>
                  <a:schemeClr val="bg1"/>
                </a:solidFill>
              </a:rPr>
              <a:t>Learning in the digital era</a:t>
            </a:r>
            <a:br>
              <a:rPr lang="en-GB" sz="5400" b="1">
                <a:solidFill>
                  <a:schemeClr val="bg1"/>
                </a:solidFill>
              </a:rPr>
            </a:br>
            <a:r>
              <a:rPr lang="en-GB" sz="5400" b="1" err="1">
                <a:solidFill>
                  <a:schemeClr val="bg1"/>
                </a:solidFill>
              </a:rPr>
              <a:t>Dysgu</a:t>
            </a:r>
            <a:r>
              <a:rPr lang="en-GB" sz="5400" b="1">
                <a:solidFill>
                  <a:schemeClr val="bg1"/>
                </a:solidFill>
              </a:rPr>
              <a:t> </a:t>
            </a:r>
            <a:r>
              <a:rPr lang="en-GB" sz="5400" b="1" err="1">
                <a:solidFill>
                  <a:schemeClr val="bg1"/>
                </a:solidFill>
              </a:rPr>
              <a:t>yn</a:t>
            </a:r>
            <a:r>
              <a:rPr lang="en-GB" sz="5400" b="1">
                <a:solidFill>
                  <a:schemeClr val="bg1"/>
                </a:solidFill>
              </a:rPr>
              <a:t> yr </a:t>
            </a:r>
            <a:r>
              <a:rPr lang="en-GB" sz="5400" b="1" err="1">
                <a:solidFill>
                  <a:schemeClr val="bg1"/>
                </a:solidFill>
              </a:rPr>
              <a:t>oes</a:t>
            </a:r>
            <a:r>
              <a:rPr lang="en-GB" sz="5400" b="1">
                <a:solidFill>
                  <a:schemeClr val="bg1"/>
                </a:solidFill>
              </a:rPr>
              <a:t> </a:t>
            </a:r>
            <a:r>
              <a:rPr lang="en-GB" sz="5400" b="1" err="1">
                <a:solidFill>
                  <a:schemeClr val="bg1"/>
                </a:solidFill>
              </a:rPr>
              <a:t>digidol</a:t>
            </a:r>
            <a:br>
              <a:rPr lang="en-GB" sz="5400" b="1">
                <a:solidFill>
                  <a:schemeClr val="bg1"/>
                </a:solidFill>
              </a:rPr>
            </a:br>
            <a:br>
              <a:rPr lang="en-GB" sz="5400" b="1">
                <a:solidFill>
                  <a:schemeClr val="bg1"/>
                </a:solidFill>
              </a:rPr>
            </a:br>
            <a:r>
              <a:rPr lang="en-GB" sz="5400" b="1">
                <a:solidFill>
                  <a:schemeClr val="bg1"/>
                </a:solidFill>
              </a:rPr>
              <a:t>Level / </a:t>
            </a:r>
            <a:r>
              <a:rPr lang="en-GB" sz="5400" b="1" err="1">
                <a:solidFill>
                  <a:schemeClr val="bg1"/>
                </a:solidFill>
              </a:rPr>
              <a:t>Lefel</a:t>
            </a:r>
            <a:r>
              <a:rPr lang="en-GB" sz="5400" b="1">
                <a:solidFill>
                  <a:schemeClr val="bg1"/>
                </a:solidFill>
              </a:rPr>
              <a:t>  4</a:t>
            </a:r>
            <a:br>
              <a:rPr lang="en-GB" sz="5400" b="1">
                <a:solidFill>
                  <a:schemeClr val="bg1"/>
                </a:solidFill>
              </a:rPr>
            </a:br>
            <a:r>
              <a:rPr lang="en-GB" sz="5400" b="1">
                <a:solidFill>
                  <a:schemeClr val="bg1"/>
                </a:solidFill>
              </a:rPr>
              <a:t>Academic Skills / </a:t>
            </a:r>
            <a:r>
              <a:rPr lang="en-GB" sz="5400" b="1" err="1">
                <a:solidFill>
                  <a:schemeClr val="bg1"/>
                </a:solidFill>
              </a:rPr>
              <a:t>Sgiliau</a:t>
            </a:r>
            <a:r>
              <a:rPr lang="en-GB" sz="5400" b="1">
                <a:solidFill>
                  <a:schemeClr val="bg1"/>
                </a:solidFill>
              </a:rPr>
              <a:t> </a:t>
            </a:r>
            <a:r>
              <a:rPr lang="en-GB" sz="5400" b="1" err="1">
                <a:solidFill>
                  <a:schemeClr val="bg1"/>
                </a:solidFill>
              </a:rPr>
              <a:t>Academaidd</a:t>
            </a:r>
            <a:r>
              <a:rPr lang="en-GB" sz="5400" b="1">
                <a:solidFill>
                  <a:schemeClr val="bg1"/>
                </a:solidFill>
              </a:rPr>
              <a:t> </a:t>
            </a:r>
            <a:endParaRPr lang="en-US" sz="5400" b="1"/>
          </a:p>
        </p:txBody>
      </p:sp>
    </p:spTree>
    <p:extLst>
      <p:ext uri="{BB962C8B-B14F-4D97-AF65-F5344CB8AC3E}">
        <p14:creationId xmlns:p14="http://schemas.microsoft.com/office/powerpoint/2010/main" val="24190268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1B9135-57FE-2968-46EF-727FC9D8CD7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3440DF7-0A6A-1478-1D39-0AC9F448C85C}"/>
              </a:ext>
            </a:extLst>
          </p:cNvPr>
          <p:cNvSpPr>
            <a:spLocks noGrp="1"/>
          </p:cNvSpPr>
          <p:nvPr>
            <p:ph type="title" idx="4294967295"/>
          </p:nvPr>
        </p:nvSpPr>
        <p:spPr>
          <a:xfrm>
            <a:off x="198023" y="-122703"/>
            <a:ext cx="8331200" cy="1339850"/>
          </a:xfrm>
        </p:spPr>
        <p:txBody>
          <a:bodyPr>
            <a:normAutofit/>
          </a:bodyPr>
          <a:lstStyle/>
          <a:p>
            <a:r>
              <a:rPr lang="en-GB" b="1" err="1">
                <a:solidFill>
                  <a:schemeClr val="bg1"/>
                </a:solidFill>
              </a:rPr>
              <a:t>Nodau’r</a:t>
            </a:r>
            <a:r>
              <a:rPr lang="en-GB" b="1">
                <a:solidFill>
                  <a:schemeClr val="bg1"/>
                </a:solidFill>
              </a:rPr>
              <a:t> </a:t>
            </a:r>
            <a:r>
              <a:rPr lang="en-GB" b="1" err="1">
                <a:solidFill>
                  <a:schemeClr val="bg1"/>
                </a:solidFill>
              </a:rPr>
              <a:t>sesiwn</a:t>
            </a:r>
            <a:r>
              <a:rPr lang="en-GB" b="1">
                <a:solidFill>
                  <a:schemeClr val="bg1"/>
                </a:solidFill>
              </a:rPr>
              <a:t>             Session aims</a:t>
            </a:r>
          </a:p>
        </p:txBody>
      </p:sp>
      <p:sp>
        <p:nvSpPr>
          <p:cNvPr id="5" name="Content Placeholder 4">
            <a:extLst>
              <a:ext uri="{FF2B5EF4-FFF2-40B4-BE49-F238E27FC236}">
                <a16:creationId xmlns:a16="http://schemas.microsoft.com/office/drawing/2014/main" id="{BB2B5698-D82D-5445-5DCF-4AD655900455}"/>
              </a:ext>
            </a:extLst>
          </p:cNvPr>
          <p:cNvSpPr>
            <a:spLocks noGrp="1"/>
          </p:cNvSpPr>
          <p:nvPr>
            <p:ph sz="half" idx="4294967295"/>
          </p:nvPr>
        </p:nvSpPr>
        <p:spPr>
          <a:xfrm>
            <a:off x="0" y="1399261"/>
            <a:ext cx="5181600" cy="4351338"/>
          </a:xfrm>
        </p:spPr>
        <p:txBody>
          <a:bodyPr vert="horz" lIns="91440" tIns="45720" rIns="91440" bIns="45720" rtlCol="0" anchor="t">
            <a:normAutofit/>
          </a:bodyPr>
          <a:lstStyle/>
          <a:p>
            <a:pPr marL="0" indent="0">
              <a:buNone/>
            </a:pPr>
            <a:r>
              <a:rPr lang="en-GB" err="1"/>
              <a:t>Nodau’r</a:t>
            </a:r>
            <a:r>
              <a:rPr lang="en-GB"/>
              <a:t> </a:t>
            </a:r>
            <a:r>
              <a:rPr lang="en-GB" err="1"/>
              <a:t>sesiwn</a:t>
            </a:r>
            <a:r>
              <a:rPr lang="en-GB"/>
              <a:t> </a:t>
            </a:r>
            <a:r>
              <a:rPr lang="en-GB" err="1"/>
              <a:t>hwn</a:t>
            </a:r>
            <a:r>
              <a:rPr lang="en-GB"/>
              <a:t> </a:t>
            </a:r>
            <a:r>
              <a:rPr lang="en-GB" err="1"/>
              <a:t>yw</a:t>
            </a:r>
            <a:r>
              <a:rPr lang="en-GB"/>
              <a:t> </a:t>
            </a:r>
            <a:r>
              <a:rPr lang="en-GB" err="1"/>
              <a:t>ateb</a:t>
            </a:r>
            <a:r>
              <a:rPr lang="en-GB"/>
              <a:t> y </a:t>
            </a:r>
            <a:r>
              <a:rPr lang="en-GB" err="1"/>
              <a:t>cwestiynau</a:t>
            </a:r>
            <a:r>
              <a:rPr lang="en-GB"/>
              <a:t> </a:t>
            </a:r>
            <a:r>
              <a:rPr lang="en-GB" err="1"/>
              <a:t>hyn</a:t>
            </a:r>
            <a:r>
              <a:rPr lang="en-GB"/>
              <a:t>:</a:t>
            </a:r>
          </a:p>
          <a:p>
            <a:r>
              <a:rPr lang="en-GB">
                <a:solidFill>
                  <a:srgbClr val="000000"/>
                </a:solidFill>
                <a:ea typeface="Calibri"/>
                <a:cs typeface="Calibri"/>
              </a:rPr>
              <a:t>Beth </a:t>
            </a:r>
            <a:r>
              <a:rPr lang="en-GB" err="1">
                <a:solidFill>
                  <a:srgbClr val="000000"/>
                </a:solidFill>
                <a:ea typeface="Calibri"/>
                <a:cs typeface="Calibri"/>
              </a:rPr>
              <a:t>bydd</a:t>
            </a:r>
            <a:r>
              <a:rPr lang="en-GB">
                <a:solidFill>
                  <a:srgbClr val="000000"/>
                </a:solidFill>
                <a:ea typeface="Calibri"/>
                <a:cs typeface="Calibri"/>
              </a:rPr>
              <a:t> </a:t>
            </a:r>
            <a:r>
              <a:rPr lang="en-GB" err="1">
                <a:solidFill>
                  <a:srgbClr val="000000"/>
                </a:solidFill>
                <a:ea typeface="Calibri"/>
                <a:cs typeface="Calibri"/>
              </a:rPr>
              <a:t>cynnwys</a:t>
            </a:r>
            <a:r>
              <a:rPr lang="en-GB">
                <a:solidFill>
                  <a:srgbClr val="000000"/>
                </a:solidFill>
                <a:ea typeface="Calibri"/>
                <a:cs typeface="Calibri"/>
              </a:rPr>
              <a:t> a </a:t>
            </a:r>
            <a:r>
              <a:rPr lang="en-GB" err="1">
                <a:solidFill>
                  <a:srgbClr val="000000"/>
                </a:solidFill>
                <a:ea typeface="Calibri"/>
                <a:cs typeface="Calibri"/>
              </a:rPr>
              <a:t>threfn</a:t>
            </a:r>
            <a:r>
              <a:rPr lang="en-GB">
                <a:solidFill>
                  <a:srgbClr val="000000"/>
                </a:solidFill>
                <a:ea typeface="Calibri"/>
                <a:cs typeface="Calibri"/>
              </a:rPr>
              <a:t> </a:t>
            </a:r>
            <a:r>
              <a:rPr lang="en-GB" err="1">
                <a:solidFill>
                  <a:srgbClr val="000000"/>
                </a:solidFill>
                <a:ea typeface="Calibri"/>
                <a:cs typeface="Calibri"/>
              </a:rPr>
              <a:t>i'ch</a:t>
            </a:r>
            <a:r>
              <a:rPr lang="en-GB">
                <a:solidFill>
                  <a:srgbClr val="000000"/>
                </a:solidFill>
                <a:ea typeface="Calibri"/>
                <a:cs typeface="Calibri"/>
              </a:rPr>
              <a:t> e-</a:t>
            </a:r>
            <a:r>
              <a:rPr lang="en-GB" err="1">
                <a:solidFill>
                  <a:srgbClr val="000000"/>
                </a:solidFill>
                <a:ea typeface="Calibri"/>
                <a:cs typeface="Calibri"/>
              </a:rPr>
              <a:t>bortffolio</a:t>
            </a:r>
            <a:endParaRPr lang="en-GB"/>
          </a:p>
          <a:p>
            <a:r>
              <a:rPr lang="en-GB"/>
              <a:t>Beth </a:t>
            </a:r>
            <a:r>
              <a:rPr lang="en-GB" err="1"/>
              <a:t>mae</a:t>
            </a:r>
            <a:r>
              <a:rPr lang="en-GB"/>
              <a:t> </a:t>
            </a:r>
            <a:r>
              <a:rPr lang="en-GB" err="1"/>
              <a:t>adfyfyrio</a:t>
            </a:r>
            <a:r>
              <a:rPr lang="en-GB"/>
              <a:t> </a:t>
            </a:r>
            <a:r>
              <a:rPr lang="en-GB" err="1"/>
              <a:t>yn</a:t>
            </a:r>
            <a:r>
              <a:rPr lang="en-GB"/>
              <a:t> </a:t>
            </a:r>
            <a:r>
              <a:rPr lang="en-GB" err="1"/>
              <a:t>ei</a:t>
            </a:r>
            <a:r>
              <a:rPr lang="en-GB"/>
              <a:t> </a:t>
            </a:r>
            <a:r>
              <a:rPr lang="en-GB" err="1"/>
              <a:t>olygu</a:t>
            </a:r>
            <a:r>
              <a:rPr lang="en-GB"/>
              <a:t>? </a:t>
            </a:r>
          </a:p>
          <a:p>
            <a:r>
              <a:rPr lang="en-GB"/>
              <a:t>Pam </a:t>
            </a:r>
            <a:r>
              <a:rPr lang="en-GB" err="1"/>
              <a:t>mae’n</a:t>
            </a:r>
            <a:r>
              <a:rPr lang="en-GB"/>
              <a:t> </a:t>
            </a:r>
            <a:r>
              <a:rPr lang="en-GB" err="1"/>
              <a:t>bwysig</a:t>
            </a:r>
            <a:r>
              <a:rPr lang="en-GB"/>
              <a:t>? </a:t>
            </a:r>
            <a:endParaRPr lang="en-GB">
              <a:ea typeface="Calibri"/>
              <a:cs typeface="Calibri"/>
            </a:endParaRPr>
          </a:p>
          <a:p>
            <a:r>
              <a:rPr lang="en-GB"/>
              <a:t>Sut </a:t>
            </a:r>
            <a:r>
              <a:rPr lang="en-GB" err="1"/>
              <a:t>fedrwn</a:t>
            </a:r>
            <a:r>
              <a:rPr lang="en-GB"/>
              <a:t> </a:t>
            </a:r>
            <a:r>
              <a:rPr lang="en-GB" err="1"/>
              <a:t>ddatblygu’n</a:t>
            </a:r>
            <a:r>
              <a:rPr lang="en-GB"/>
              <a:t> </a:t>
            </a:r>
            <a:r>
              <a:rPr lang="en-GB" err="1"/>
              <a:t>sgiliau</a:t>
            </a:r>
            <a:r>
              <a:rPr lang="en-GB"/>
              <a:t> </a:t>
            </a:r>
            <a:r>
              <a:rPr lang="en-GB" err="1"/>
              <a:t>adyfyrio</a:t>
            </a:r>
            <a:r>
              <a:rPr lang="en-GB"/>
              <a:t>?</a:t>
            </a:r>
            <a:endParaRPr lang="en-GB">
              <a:ea typeface="Calibri"/>
              <a:cs typeface="Calibri"/>
            </a:endParaRPr>
          </a:p>
          <a:p>
            <a:pPr marL="0" indent="0">
              <a:buNone/>
            </a:pPr>
            <a:endParaRPr lang="en-GB"/>
          </a:p>
        </p:txBody>
      </p:sp>
      <p:sp>
        <p:nvSpPr>
          <p:cNvPr id="6" name="Content Placeholder 5">
            <a:extLst>
              <a:ext uri="{FF2B5EF4-FFF2-40B4-BE49-F238E27FC236}">
                <a16:creationId xmlns:a16="http://schemas.microsoft.com/office/drawing/2014/main" id="{F9B94001-318C-C0D3-2A61-91E5DB6E3E23}"/>
              </a:ext>
            </a:extLst>
          </p:cNvPr>
          <p:cNvSpPr>
            <a:spLocks noGrp="1"/>
          </p:cNvSpPr>
          <p:nvPr>
            <p:ph sz="half" idx="4294967295"/>
          </p:nvPr>
        </p:nvSpPr>
        <p:spPr>
          <a:xfrm>
            <a:off x="5055055" y="1399261"/>
            <a:ext cx="5180012" cy="3987800"/>
          </a:xfrm>
        </p:spPr>
        <p:txBody>
          <a:bodyPr vert="horz" lIns="91440" tIns="45720" rIns="91440" bIns="45720" rtlCol="0" anchor="t">
            <a:normAutofit/>
          </a:bodyPr>
          <a:lstStyle/>
          <a:p>
            <a:pPr marL="0" indent="0">
              <a:buNone/>
            </a:pPr>
            <a:r>
              <a:rPr lang="en-GB"/>
              <a:t>The aims of this session are to answer the following:</a:t>
            </a:r>
          </a:p>
          <a:p>
            <a:r>
              <a:rPr lang="en-GB">
                <a:ea typeface="Calibri"/>
                <a:cs typeface="Calibri"/>
              </a:rPr>
              <a:t>What will be the content and flow of your e-portfolio</a:t>
            </a:r>
            <a:endParaRPr lang="en-GB"/>
          </a:p>
          <a:p>
            <a:r>
              <a:rPr lang="en-GB"/>
              <a:t>What does reflection mean?</a:t>
            </a:r>
          </a:p>
          <a:p>
            <a:r>
              <a:rPr lang="en-GB"/>
              <a:t>Why is it important?</a:t>
            </a:r>
          </a:p>
          <a:p>
            <a:r>
              <a:rPr lang="en-GB"/>
              <a:t>How can we develop our reflective skills?</a:t>
            </a:r>
          </a:p>
        </p:txBody>
      </p:sp>
      <p:pic>
        <p:nvPicPr>
          <p:cNvPr id="2" name="Picture 1" descr="A red and white target with arrows&#10;&#10;Description automatically generated">
            <a:extLst>
              <a:ext uri="{FF2B5EF4-FFF2-40B4-BE49-F238E27FC236}">
                <a16:creationId xmlns:a16="http://schemas.microsoft.com/office/drawing/2014/main" id="{4F9B6321-36F1-0E04-303B-7A0C0E70A9ED}"/>
              </a:ext>
            </a:extLst>
          </p:cNvPr>
          <p:cNvPicPr>
            <a:picLocks noChangeAspect="1"/>
          </p:cNvPicPr>
          <p:nvPr/>
        </p:nvPicPr>
        <p:blipFill>
          <a:blip r:embed="rId3"/>
          <a:stretch>
            <a:fillRect/>
          </a:stretch>
        </p:blipFill>
        <p:spPr>
          <a:xfrm>
            <a:off x="9544949" y="96598"/>
            <a:ext cx="2533650" cy="2524125"/>
          </a:xfrm>
          <a:prstGeom prst="rect">
            <a:avLst/>
          </a:prstGeom>
        </p:spPr>
      </p:pic>
    </p:spTree>
    <p:extLst>
      <p:ext uri="{BB962C8B-B14F-4D97-AF65-F5344CB8AC3E}">
        <p14:creationId xmlns:p14="http://schemas.microsoft.com/office/powerpoint/2010/main" val="38886570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93CA4B-2FD2-F731-9C52-7E9098198A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4994D4-C22D-1C97-AC14-0DD9609185A5}"/>
              </a:ext>
            </a:extLst>
          </p:cNvPr>
          <p:cNvSpPr>
            <a:spLocks noGrp="1"/>
          </p:cNvSpPr>
          <p:nvPr>
            <p:ph type="title"/>
          </p:nvPr>
        </p:nvSpPr>
        <p:spPr>
          <a:xfrm>
            <a:off x="838200" y="0"/>
            <a:ext cx="10515600" cy="1016203"/>
          </a:xfrm>
        </p:spPr>
        <p:txBody>
          <a:bodyPr/>
          <a:lstStyle/>
          <a:p>
            <a:r>
              <a:rPr lang="en-US" b="1" err="1">
                <a:solidFill>
                  <a:schemeClr val="bg1"/>
                </a:solidFill>
                <a:ea typeface="Calibri Light"/>
                <a:cs typeface="Calibri Light"/>
              </a:rPr>
              <a:t>Portffolio</a:t>
            </a:r>
            <a:r>
              <a:rPr lang="en-US" b="1">
                <a:solidFill>
                  <a:schemeClr val="bg1"/>
                </a:solidFill>
                <a:ea typeface="Calibri Light"/>
                <a:cs typeface="Calibri Light"/>
              </a:rPr>
              <a:t>  </a:t>
            </a:r>
          </a:p>
        </p:txBody>
      </p:sp>
      <p:sp>
        <p:nvSpPr>
          <p:cNvPr id="3" name="Content Placeholder 2">
            <a:extLst>
              <a:ext uri="{FF2B5EF4-FFF2-40B4-BE49-F238E27FC236}">
                <a16:creationId xmlns:a16="http://schemas.microsoft.com/office/drawing/2014/main" id="{6B4E46BD-55B6-F1FC-0176-352517C7004A}"/>
              </a:ext>
            </a:extLst>
          </p:cNvPr>
          <p:cNvSpPr>
            <a:spLocks noGrp="1"/>
          </p:cNvSpPr>
          <p:nvPr>
            <p:ph idx="1"/>
          </p:nvPr>
        </p:nvSpPr>
        <p:spPr>
          <a:xfrm>
            <a:off x="395592" y="1253331"/>
            <a:ext cx="5257800" cy="4351338"/>
          </a:xfrm>
        </p:spPr>
        <p:txBody>
          <a:bodyPr vert="horz" lIns="91440" tIns="45720" rIns="91440" bIns="45720" rtlCol="0" anchor="t">
            <a:normAutofit/>
          </a:bodyPr>
          <a:lstStyle/>
          <a:p>
            <a:pPr marL="0" indent="0" algn="just" rtl="0" fontAlgn="base">
              <a:lnSpc>
                <a:spcPct val="150000"/>
              </a:lnSpc>
              <a:buNone/>
            </a:pPr>
            <a:r>
              <a:rPr lang="en-GB" sz="1800" b="1">
                <a:solidFill>
                  <a:srgbClr val="000000"/>
                </a:solidFill>
                <a:latin typeface="Arial"/>
                <a:cs typeface="Arial"/>
              </a:rPr>
              <a:t>C</a:t>
            </a:r>
            <a:r>
              <a:rPr lang="en-GB" sz="1800" b="1" i="0">
                <a:solidFill>
                  <a:srgbClr val="000000"/>
                </a:solidFill>
                <a:effectLst/>
                <a:latin typeface="Arial"/>
                <a:cs typeface="Arial"/>
              </a:rPr>
              <a:t>yd-</a:t>
            </a:r>
            <a:r>
              <a:rPr lang="en-GB" sz="1800" b="1" i="0" err="1">
                <a:solidFill>
                  <a:srgbClr val="000000"/>
                </a:solidFill>
                <a:effectLst/>
                <a:latin typeface="Arial"/>
                <a:cs typeface="Arial"/>
              </a:rPr>
              <a:t>destun</a:t>
            </a:r>
            <a:r>
              <a:rPr lang="en-GB" sz="1800" b="1" i="0">
                <a:solidFill>
                  <a:srgbClr val="000000"/>
                </a:solidFill>
                <a:effectLst/>
                <a:latin typeface="Arial"/>
                <a:cs typeface="Arial"/>
              </a:rPr>
              <a:t> </a:t>
            </a:r>
            <a:r>
              <a:rPr lang="en-GB" sz="1800" b="1" i="0" err="1">
                <a:solidFill>
                  <a:srgbClr val="000000"/>
                </a:solidFill>
                <a:effectLst/>
                <a:latin typeface="Arial"/>
                <a:cs typeface="Arial"/>
              </a:rPr>
              <a:t>yr</a:t>
            </a:r>
            <a:r>
              <a:rPr lang="en-GB" sz="1800" b="1" i="0">
                <a:solidFill>
                  <a:srgbClr val="000000"/>
                </a:solidFill>
                <a:effectLst/>
                <a:latin typeface="Arial"/>
                <a:cs typeface="Arial"/>
              </a:rPr>
              <a:t> </a:t>
            </a:r>
            <a:r>
              <a:rPr lang="en-GB" sz="1800" b="1" i="0" err="1">
                <a:solidFill>
                  <a:srgbClr val="000000"/>
                </a:solidFill>
                <a:effectLst/>
                <a:latin typeface="Arial"/>
                <a:cs typeface="Arial"/>
              </a:rPr>
              <a:t>Asesiad</a:t>
            </a:r>
            <a:r>
              <a:rPr lang="en-GB" sz="1800" b="0" i="0">
                <a:solidFill>
                  <a:srgbClr val="000000"/>
                </a:solidFill>
                <a:effectLst/>
                <a:latin typeface="Arial"/>
                <a:cs typeface="Arial"/>
              </a:rPr>
              <a:t>  </a:t>
            </a:r>
            <a:endParaRPr lang="en-GB" b="0" i="0">
              <a:solidFill>
                <a:srgbClr val="000000"/>
              </a:solidFill>
              <a:effectLst/>
              <a:latin typeface="Arial"/>
              <a:cs typeface="Arial"/>
            </a:endParaRPr>
          </a:p>
          <a:p>
            <a:pPr marL="0" indent="0" algn="just">
              <a:lnSpc>
                <a:spcPct val="150000"/>
              </a:lnSpc>
              <a:buNone/>
            </a:pPr>
            <a:r>
              <a:rPr lang="en-GB" sz="2100" err="1">
                <a:solidFill>
                  <a:srgbClr val="1F1F1F"/>
                </a:solidFill>
                <a:latin typeface="Calibri"/>
                <a:ea typeface="Calibri"/>
                <a:cs typeface="Calibri"/>
              </a:rPr>
              <a:t>Bydd</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eich</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Portffolio</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yn</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arddangos</a:t>
            </a:r>
            <a:r>
              <a:rPr lang="en-GB" sz="2100">
                <a:solidFill>
                  <a:srgbClr val="1F1F1F"/>
                </a:solidFill>
                <a:latin typeface="Calibri"/>
                <a:ea typeface="Calibri"/>
                <a:cs typeface="Calibri"/>
              </a:rPr>
              <a:t> y </a:t>
            </a:r>
            <a:r>
              <a:rPr lang="en-GB" sz="2100" err="1">
                <a:solidFill>
                  <a:srgbClr val="1F1F1F"/>
                </a:solidFill>
                <a:latin typeface="Calibri"/>
                <a:ea typeface="Calibri"/>
                <a:cs typeface="Calibri"/>
              </a:rPr>
              <a:t>Sgiliau</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Academaidd</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rydych</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wedi'u</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dysgu</a:t>
            </a:r>
            <a:r>
              <a:rPr lang="en-GB" sz="2100">
                <a:solidFill>
                  <a:srgbClr val="1F1F1F"/>
                </a:solidFill>
                <a:latin typeface="Calibri"/>
                <a:ea typeface="Calibri"/>
                <a:cs typeface="Calibri"/>
              </a:rPr>
              <a:t>/</a:t>
            </a:r>
            <a:r>
              <a:rPr lang="en-GB" sz="2100" err="1">
                <a:solidFill>
                  <a:srgbClr val="1F1F1F"/>
                </a:solidFill>
                <a:latin typeface="Calibri"/>
                <a:ea typeface="Calibri"/>
                <a:cs typeface="Calibri"/>
              </a:rPr>
              <a:t>gwella</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Mae'n</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cynnwys</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eich</a:t>
            </a:r>
            <a:r>
              <a:rPr lang="en-GB" sz="2100">
                <a:solidFill>
                  <a:srgbClr val="1F1F1F"/>
                </a:solidFill>
                <a:latin typeface="Calibri"/>
                <a:ea typeface="Calibri"/>
                <a:cs typeface="Calibri"/>
              </a:rPr>
              <a:t> Rhan 1 a Rhan 2 </a:t>
            </a:r>
            <a:r>
              <a:rPr lang="en-GB" sz="2100" err="1">
                <a:solidFill>
                  <a:srgbClr val="1F1F1F"/>
                </a:solidFill>
                <a:latin typeface="Calibri"/>
                <a:ea typeface="Calibri"/>
                <a:cs typeface="Calibri"/>
              </a:rPr>
              <a:t>gyda</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gwelliannau</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ar</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ôl</a:t>
            </a:r>
            <a:r>
              <a:rPr lang="en-GB" sz="2100">
                <a:solidFill>
                  <a:srgbClr val="1F1F1F"/>
                </a:solidFill>
                <a:latin typeface="Calibri"/>
                <a:ea typeface="Calibri"/>
                <a:cs typeface="Calibri"/>
              </a:rPr>
              <a:t> yr </a:t>
            </a:r>
            <a:r>
              <a:rPr lang="en-GB" sz="2100" err="1">
                <a:solidFill>
                  <a:srgbClr val="1F1F1F"/>
                </a:solidFill>
                <a:latin typeface="Calibri"/>
                <a:ea typeface="Calibri"/>
                <a:cs typeface="Calibri"/>
              </a:rPr>
              <a:t>adborth</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ffurfiannol</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a'ch</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myfyrdodau</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terfynol</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o'r</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flwyddyn</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gan</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gynnwys</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eich</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profiad</a:t>
            </a:r>
            <a:r>
              <a:rPr lang="en-GB" sz="2100">
                <a:solidFill>
                  <a:srgbClr val="1F1F1F"/>
                </a:solidFill>
                <a:latin typeface="Calibri"/>
                <a:ea typeface="Calibri"/>
                <a:cs typeface="Calibri"/>
              </a:rPr>
              <a:t> o </a:t>
            </a:r>
            <a:r>
              <a:rPr lang="en-GB" sz="2100" err="1">
                <a:solidFill>
                  <a:srgbClr val="1F1F1F"/>
                </a:solidFill>
                <a:latin typeface="Calibri"/>
                <a:ea typeface="Calibri"/>
                <a:cs typeface="Calibri"/>
              </a:rPr>
              <a:t>fynychu'r</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Gynhadledd</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Myfyrwyr</a:t>
            </a:r>
            <a:r>
              <a:rPr lang="en-GB" sz="2100">
                <a:solidFill>
                  <a:srgbClr val="1F1F1F"/>
                </a:solidFill>
                <a:latin typeface="Calibri"/>
                <a:ea typeface="Calibri"/>
                <a:cs typeface="Calibri"/>
              </a:rPr>
              <a:t>.</a:t>
            </a:r>
            <a:endParaRPr lang="en-GB">
              <a:latin typeface="Calibri"/>
              <a:ea typeface="Calibri"/>
              <a:cs typeface="Calibri"/>
            </a:endParaRPr>
          </a:p>
          <a:p>
            <a:pPr marL="0" indent="0" algn="just" rtl="0" fontAlgn="base">
              <a:buNone/>
            </a:pPr>
            <a:endParaRPr lang="en-GB" b="0" i="0">
              <a:solidFill>
                <a:srgbClr val="000000"/>
              </a:solidFill>
              <a:effectLst/>
              <a:latin typeface="Segoe UI" panose="020B0502040204020203" pitchFamily="34" charset="0"/>
            </a:endParaRPr>
          </a:p>
        </p:txBody>
      </p:sp>
      <p:sp>
        <p:nvSpPr>
          <p:cNvPr id="4" name="Content Placeholder 2">
            <a:extLst>
              <a:ext uri="{FF2B5EF4-FFF2-40B4-BE49-F238E27FC236}">
                <a16:creationId xmlns:a16="http://schemas.microsoft.com/office/drawing/2014/main" id="{21407036-0949-ACA8-B112-7CFDD65BFC50}"/>
              </a:ext>
            </a:extLst>
          </p:cNvPr>
          <p:cNvSpPr txBox="1">
            <a:spLocks/>
          </p:cNvSpPr>
          <p:nvPr/>
        </p:nvSpPr>
        <p:spPr>
          <a:xfrm>
            <a:off x="6326027" y="994977"/>
            <a:ext cx="5257800"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0" fontAlgn="base">
              <a:lnSpc>
                <a:spcPct val="150000"/>
              </a:lnSpc>
              <a:buNone/>
            </a:pPr>
            <a:r>
              <a:rPr lang="en-GB" sz="2000" b="1" i="0">
                <a:solidFill>
                  <a:srgbClr val="000000"/>
                </a:solidFill>
                <a:effectLst/>
                <a:latin typeface="Arial"/>
                <a:cs typeface="Arial"/>
              </a:rPr>
              <a:t>Nod yr </a:t>
            </a:r>
            <a:r>
              <a:rPr lang="en-GB" sz="2000" b="1" i="0" err="1">
                <a:solidFill>
                  <a:srgbClr val="000000"/>
                </a:solidFill>
                <a:effectLst/>
                <a:latin typeface="Arial"/>
                <a:cs typeface="Arial"/>
              </a:rPr>
              <a:t>Asesiad</a:t>
            </a:r>
            <a:r>
              <a:rPr lang="en-GB" sz="2000" b="0" i="0">
                <a:solidFill>
                  <a:srgbClr val="000000"/>
                </a:solidFill>
                <a:effectLst/>
                <a:latin typeface="Arial"/>
                <a:cs typeface="Arial"/>
              </a:rPr>
              <a:t>  </a:t>
            </a:r>
            <a:endParaRPr lang="en-GB" sz="3200" b="0" i="0">
              <a:solidFill>
                <a:srgbClr val="000000"/>
              </a:solidFill>
              <a:effectLst/>
              <a:latin typeface="Arial"/>
              <a:cs typeface="Arial"/>
            </a:endParaRPr>
          </a:p>
          <a:p>
            <a:pPr algn="just"/>
            <a:r>
              <a:rPr lang="en-GB" sz="2400" err="1">
                <a:solidFill>
                  <a:srgbClr val="000000"/>
                </a:solidFill>
                <a:latin typeface="Arial"/>
                <a:cs typeface="Arial"/>
              </a:rPr>
              <a:t>arddangos</a:t>
            </a:r>
            <a:r>
              <a:rPr lang="en-GB" sz="2400">
                <a:solidFill>
                  <a:srgbClr val="000000"/>
                </a:solidFill>
                <a:latin typeface="Arial"/>
                <a:cs typeface="Arial"/>
              </a:rPr>
              <a:t> y </a:t>
            </a:r>
            <a:r>
              <a:rPr lang="en-GB" sz="2400" err="1">
                <a:solidFill>
                  <a:srgbClr val="000000"/>
                </a:solidFill>
                <a:latin typeface="Arial"/>
                <a:cs typeface="Arial"/>
              </a:rPr>
              <a:t>sgiliau</a:t>
            </a:r>
            <a:r>
              <a:rPr lang="en-GB" sz="2400">
                <a:solidFill>
                  <a:srgbClr val="000000"/>
                </a:solidFill>
                <a:latin typeface="Arial"/>
                <a:cs typeface="Arial"/>
              </a:rPr>
              <a:t> </a:t>
            </a:r>
            <a:r>
              <a:rPr lang="en-GB" sz="2400" err="1">
                <a:solidFill>
                  <a:srgbClr val="000000"/>
                </a:solidFill>
                <a:latin typeface="Arial"/>
                <a:cs typeface="Arial"/>
              </a:rPr>
              <a:t>sylfaenol</a:t>
            </a:r>
            <a:r>
              <a:rPr lang="en-GB" sz="2400">
                <a:solidFill>
                  <a:srgbClr val="000000"/>
                </a:solidFill>
                <a:latin typeface="Arial"/>
                <a:cs typeface="Arial"/>
              </a:rPr>
              <a:t> </a:t>
            </a:r>
            <a:r>
              <a:rPr lang="en-GB" sz="2400" err="1">
                <a:solidFill>
                  <a:srgbClr val="000000"/>
                </a:solidFill>
                <a:latin typeface="Arial"/>
                <a:cs typeface="Arial"/>
              </a:rPr>
              <a:t>sydd</a:t>
            </a:r>
            <a:r>
              <a:rPr lang="en-GB" sz="2400">
                <a:solidFill>
                  <a:srgbClr val="000000"/>
                </a:solidFill>
                <a:latin typeface="Arial"/>
                <a:cs typeface="Arial"/>
              </a:rPr>
              <a:t> </a:t>
            </a:r>
            <a:r>
              <a:rPr lang="en-GB" sz="2400" err="1">
                <a:solidFill>
                  <a:srgbClr val="000000"/>
                </a:solidFill>
                <a:latin typeface="Arial"/>
                <a:cs typeface="Arial"/>
              </a:rPr>
              <a:t>eu</a:t>
            </a:r>
            <a:r>
              <a:rPr lang="en-GB" sz="2400">
                <a:solidFill>
                  <a:srgbClr val="000000"/>
                </a:solidFill>
                <a:latin typeface="Arial"/>
                <a:cs typeface="Arial"/>
              </a:rPr>
              <a:t> </a:t>
            </a:r>
            <a:r>
              <a:rPr lang="en-GB" sz="2400" err="1">
                <a:solidFill>
                  <a:srgbClr val="000000"/>
                </a:solidFill>
                <a:latin typeface="Arial"/>
                <a:cs typeface="Arial"/>
              </a:rPr>
              <a:t>hangen</a:t>
            </a:r>
            <a:r>
              <a:rPr lang="en-GB" sz="2400">
                <a:solidFill>
                  <a:srgbClr val="000000"/>
                </a:solidFill>
                <a:latin typeface="Arial"/>
                <a:cs typeface="Arial"/>
              </a:rPr>
              <a:t> </a:t>
            </a:r>
            <a:r>
              <a:rPr lang="en-GB" sz="2400" err="1">
                <a:solidFill>
                  <a:srgbClr val="000000"/>
                </a:solidFill>
                <a:latin typeface="Arial"/>
                <a:cs typeface="Arial"/>
              </a:rPr>
              <a:t>i</a:t>
            </a:r>
            <a:r>
              <a:rPr lang="en-GB" sz="2400">
                <a:solidFill>
                  <a:srgbClr val="000000"/>
                </a:solidFill>
                <a:latin typeface="Arial"/>
                <a:cs typeface="Arial"/>
              </a:rPr>
              <a:t> </a:t>
            </a:r>
            <a:r>
              <a:rPr lang="en-GB" sz="2400" err="1">
                <a:solidFill>
                  <a:srgbClr val="000000"/>
                </a:solidFill>
                <a:latin typeface="Arial"/>
                <a:cs typeface="Arial"/>
              </a:rPr>
              <a:t>fod</a:t>
            </a:r>
            <a:r>
              <a:rPr lang="en-GB" sz="2400">
                <a:solidFill>
                  <a:srgbClr val="000000"/>
                </a:solidFill>
                <a:latin typeface="Arial"/>
                <a:cs typeface="Arial"/>
              </a:rPr>
              <a:t> </a:t>
            </a:r>
            <a:r>
              <a:rPr lang="en-GB" sz="2400" err="1">
                <a:solidFill>
                  <a:srgbClr val="000000"/>
                </a:solidFill>
                <a:latin typeface="Arial"/>
                <a:cs typeface="Arial"/>
              </a:rPr>
              <a:t>yn</a:t>
            </a:r>
            <a:r>
              <a:rPr lang="en-GB" sz="2400">
                <a:solidFill>
                  <a:srgbClr val="000000"/>
                </a:solidFill>
                <a:latin typeface="Arial"/>
                <a:cs typeface="Arial"/>
              </a:rPr>
              <a:t> </a:t>
            </a:r>
            <a:r>
              <a:rPr lang="en-GB" sz="2400" err="1">
                <a:solidFill>
                  <a:srgbClr val="000000"/>
                </a:solidFill>
                <a:latin typeface="Arial"/>
                <a:cs typeface="Arial"/>
              </a:rPr>
              <a:t>ddysgwr</a:t>
            </a:r>
            <a:r>
              <a:rPr lang="en-GB" sz="2400">
                <a:solidFill>
                  <a:srgbClr val="000000"/>
                </a:solidFill>
                <a:latin typeface="Arial"/>
                <a:cs typeface="Arial"/>
              </a:rPr>
              <a:t> </a:t>
            </a:r>
            <a:r>
              <a:rPr lang="en-GB" sz="2400" err="1">
                <a:solidFill>
                  <a:srgbClr val="000000"/>
                </a:solidFill>
                <a:latin typeface="Arial"/>
                <a:cs typeface="Arial"/>
              </a:rPr>
              <a:t>annibynnol</a:t>
            </a:r>
            <a:r>
              <a:rPr lang="en-GB" sz="2400">
                <a:solidFill>
                  <a:srgbClr val="000000"/>
                </a:solidFill>
                <a:latin typeface="Arial"/>
                <a:cs typeface="Arial"/>
              </a:rPr>
              <a:t> </a:t>
            </a:r>
            <a:r>
              <a:rPr lang="en-GB" sz="2400" err="1">
                <a:solidFill>
                  <a:srgbClr val="000000"/>
                </a:solidFill>
                <a:latin typeface="Arial"/>
                <a:cs typeface="Arial"/>
              </a:rPr>
              <a:t>cydnerth</a:t>
            </a:r>
            <a:r>
              <a:rPr lang="en-GB" sz="2400">
                <a:solidFill>
                  <a:srgbClr val="000000"/>
                </a:solidFill>
                <a:latin typeface="Arial"/>
                <a:cs typeface="Arial"/>
              </a:rPr>
              <a:t> ac </a:t>
            </a:r>
            <a:r>
              <a:rPr lang="en-GB" sz="2400" err="1">
                <a:solidFill>
                  <a:srgbClr val="000000"/>
                </a:solidFill>
                <a:latin typeface="Arial"/>
                <a:cs typeface="Arial"/>
              </a:rPr>
              <a:t>iach</a:t>
            </a:r>
            <a:r>
              <a:rPr lang="en-GB" sz="2400">
                <a:solidFill>
                  <a:srgbClr val="000000"/>
                </a:solidFill>
                <a:latin typeface="Arial"/>
                <a:cs typeface="Arial"/>
              </a:rPr>
              <a:t>. </a:t>
            </a:r>
            <a:endParaRPr lang="en-GB" sz="2400">
              <a:ea typeface="Calibri"/>
              <a:cs typeface="Calibri"/>
            </a:endParaRPr>
          </a:p>
          <a:p>
            <a:pPr algn="just">
              <a:buNone/>
            </a:pPr>
            <a:r>
              <a:rPr lang="en-GB" sz="2400">
                <a:solidFill>
                  <a:srgbClr val="000000"/>
                </a:solidFill>
                <a:latin typeface="Arial"/>
                <a:cs typeface="Arial"/>
              </a:rPr>
              <a:t>• </a:t>
            </a:r>
            <a:r>
              <a:rPr lang="en-GB" sz="2400" err="1">
                <a:solidFill>
                  <a:srgbClr val="000000"/>
                </a:solidFill>
                <a:latin typeface="Arial"/>
                <a:cs typeface="Arial"/>
              </a:rPr>
              <a:t>arfer</a:t>
            </a:r>
            <a:r>
              <a:rPr lang="en-GB" sz="2400">
                <a:solidFill>
                  <a:srgbClr val="000000"/>
                </a:solidFill>
                <a:latin typeface="Arial"/>
                <a:cs typeface="Arial"/>
              </a:rPr>
              <a:t> </a:t>
            </a:r>
            <a:r>
              <a:rPr lang="en-GB" sz="2400" err="1">
                <a:solidFill>
                  <a:srgbClr val="000000"/>
                </a:solidFill>
                <a:latin typeface="Arial"/>
                <a:cs typeface="Arial"/>
              </a:rPr>
              <a:t>egwyddorion</a:t>
            </a:r>
            <a:r>
              <a:rPr lang="en-GB" sz="2400">
                <a:solidFill>
                  <a:srgbClr val="000000"/>
                </a:solidFill>
                <a:latin typeface="Arial"/>
                <a:cs typeface="Arial"/>
              </a:rPr>
              <a:t> </a:t>
            </a:r>
            <a:r>
              <a:rPr lang="en-GB" sz="2400" err="1">
                <a:solidFill>
                  <a:srgbClr val="000000"/>
                </a:solidFill>
                <a:latin typeface="Arial"/>
                <a:cs typeface="Arial"/>
              </a:rPr>
              <a:t>ystwythder</a:t>
            </a:r>
            <a:r>
              <a:rPr lang="en-GB" sz="2400">
                <a:solidFill>
                  <a:srgbClr val="000000"/>
                </a:solidFill>
                <a:latin typeface="Arial"/>
                <a:cs typeface="Arial"/>
              </a:rPr>
              <a:t> </a:t>
            </a:r>
            <a:r>
              <a:rPr lang="en-GB" sz="2400" err="1">
                <a:solidFill>
                  <a:srgbClr val="000000"/>
                </a:solidFill>
                <a:latin typeface="Arial"/>
                <a:cs typeface="Arial"/>
              </a:rPr>
              <a:t>dysgu</a:t>
            </a:r>
            <a:r>
              <a:rPr lang="en-GB" sz="2400">
                <a:solidFill>
                  <a:srgbClr val="000000"/>
                </a:solidFill>
                <a:latin typeface="Arial"/>
                <a:cs typeface="Arial"/>
              </a:rPr>
              <a:t>;</a:t>
            </a:r>
            <a:endParaRPr lang="en-GB" sz="2400">
              <a:ea typeface="Calibri"/>
              <a:cs typeface="Calibri"/>
            </a:endParaRPr>
          </a:p>
          <a:p>
            <a:pPr algn="just">
              <a:buNone/>
            </a:pPr>
            <a:r>
              <a:rPr lang="en-GB" sz="2400">
                <a:solidFill>
                  <a:srgbClr val="000000"/>
                </a:solidFill>
                <a:latin typeface="Arial"/>
                <a:cs typeface="Arial"/>
              </a:rPr>
              <a:t>• </a:t>
            </a:r>
            <a:r>
              <a:rPr lang="en-GB" sz="2400" err="1">
                <a:solidFill>
                  <a:srgbClr val="000000"/>
                </a:solidFill>
                <a:latin typeface="Arial"/>
                <a:cs typeface="Arial"/>
              </a:rPr>
              <a:t>defnyddio</a:t>
            </a:r>
            <a:r>
              <a:rPr lang="en-GB" sz="2400">
                <a:solidFill>
                  <a:srgbClr val="000000"/>
                </a:solidFill>
                <a:latin typeface="Arial"/>
                <a:cs typeface="Arial"/>
              </a:rPr>
              <a:t> </a:t>
            </a:r>
            <a:r>
              <a:rPr lang="en-GB" sz="2400" err="1">
                <a:solidFill>
                  <a:srgbClr val="000000"/>
                </a:solidFill>
                <a:latin typeface="Arial"/>
                <a:cs typeface="Arial"/>
              </a:rPr>
              <a:t>technoleg</a:t>
            </a:r>
            <a:r>
              <a:rPr lang="en-GB" sz="2400">
                <a:solidFill>
                  <a:srgbClr val="000000"/>
                </a:solidFill>
                <a:latin typeface="Arial"/>
                <a:cs typeface="Arial"/>
              </a:rPr>
              <a:t> addas </a:t>
            </a:r>
            <a:r>
              <a:rPr lang="en-GB" sz="2400" err="1">
                <a:solidFill>
                  <a:srgbClr val="000000"/>
                </a:solidFill>
                <a:latin typeface="Arial"/>
                <a:cs typeface="Arial"/>
              </a:rPr>
              <a:t>i</a:t>
            </a:r>
            <a:r>
              <a:rPr lang="en-GB" sz="2400">
                <a:solidFill>
                  <a:srgbClr val="000000"/>
                </a:solidFill>
                <a:latin typeface="Arial"/>
                <a:cs typeface="Arial"/>
              </a:rPr>
              <a:t> </a:t>
            </a:r>
            <a:r>
              <a:rPr lang="en-GB" sz="2400" err="1">
                <a:solidFill>
                  <a:srgbClr val="000000"/>
                </a:solidFill>
                <a:latin typeface="Arial"/>
                <a:cs typeface="Arial"/>
              </a:rPr>
              <a:t>gefnogi</a:t>
            </a:r>
            <a:r>
              <a:rPr lang="en-GB" sz="2400">
                <a:solidFill>
                  <a:srgbClr val="000000"/>
                </a:solidFill>
                <a:latin typeface="Arial"/>
                <a:cs typeface="Arial"/>
              </a:rPr>
              <a:t> a </a:t>
            </a:r>
            <a:r>
              <a:rPr lang="en-GB" sz="2400" err="1">
                <a:solidFill>
                  <a:srgbClr val="000000"/>
                </a:solidFill>
                <a:latin typeface="Arial"/>
                <a:cs typeface="Arial"/>
              </a:rPr>
              <a:t>gwella</a:t>
            </a:r>
            <a:r>
              <a:rPr lang="en-GB" sz="2400">
                <a:solidFill>
                  <a:srgbClr val="000000"/>
                </a:solidFill>
                <a:latin typeface="Arial"/>
                <a:cs typeface="Arial"/>
              </a:rPr>
              <a:t> </a:t>
            </a:r>
            <a:r>
              <a:rPr lang="en-GB" sz="2400" err="1">
                <a:solidFill>
                  <a:srgbClr val="000000"/>
                </a:solidFill>
                <a:latin typeface="Arial"/>
                <a:cs typeface="Arial"/>
              </a:rPr>
              <a:t>eu</a:t>
            </a:r>
            <a:r>
              <a:rPr lang="en-GB" sz="2400">
                <a:solidFill>
                  <a:srgbClr val="000000"/>
                </a:solidFill>
                <a:latin typeface="Arial"/>
                <a:cs typeface="Arial"/>
              </a:rPr>
              <a:t> </a:t>
            </a:r>
            <a:r>
              <a:rPr lang="en-GB" sz="2400" err="1">
                <a:solidFill>
                  <a:srgbClr val="000000"/>
                </a:solidFill>
                <a:latin typeface="Arial"/>
                <a:cs typeface="Arial"/>
              </a:rPr>
              <a:t>profiad</a:t>
            </a:r>
            <a:r>
              <a:rPr lang="en-GB" sz="2400">
                <a:solidFill>
                  <a:srgbClr val="000000"/>
                </a:solidFill>
                <a:latin typeface="Arial"/>
                <a:cs typeface="Arial"/>
              </a:rPr>
              <a:t> </a:t>
            </a:r>
            <a:r>
              <a:rPr lang="en-GB" sz="2400" err="1">
                <a:solidFill>
                  <a:srgbClr val="000000"/>
                </a:solidFill>
                <a:latin typeface="Arial"/>
                <a:cs typeface="Arial"/>
              </a:rPr>
              <a:t>dysgu</a:t>
            </a:r>
            <a:r>
              <a:rPr lang="en-GB" sz="2400">
                <a:solidFill>
                  <a:srgbClr val="000000"/>
                </a:solidFill>
                <a:latin typeface="Arial"/>
                <a:cs typeface="Arial"/>
              </a:rPr>
              <a:t> </a:t>
            </a:r>
            <a:r>
              <a:rPr lang="en-GB" sz="2400" err="1">
                <a:solidFill>
                  <a:srgbClr val="000000"/>
                </a:solidFill>
                <a:latin typeface="Arial"/>
                <a:cs typeface="Arial"/>
              </a:rPr>
              <a:t>yn</a:t>
            </a:r>
            <a:r>
              <a:rPr lang="en-GB" sz="2400">
                <a:solidFill>
                  <a:srgbClr val="000000"/>
                </a:solidFill>
                <a:latin typeface="Arial"/>
                <a:cs typeface="Arial"/>
              </a:rPr>
              <a:t> y </a:t>
            </a:r>
            <a:r>
              <a:rPr lang="en-GB" sz="2400" err="1">
                <a:solidFill>
                  <a:srgbClr val="000000"/>
                </a:solidFill>
                <a:latin typeface="Arial"/>
                <a:cs typeface="Arial"/>
              </a:rPr>
              <a:t>maes</a:t>
            </a:r>
            <a:r>
              <a:rPr lang="en-GB" sz="2400">
                <a:solidFill>
                  <a:srgbClr val="000000"/>
                </a:solidFill>
                <a:latin typeface="Arial"/>
                <a:cs typeface="Arial"/>
              </a:rPr>
              <a:t> </a:t>
            </a:r>
            <a:r>
              <a:rPr lang="en-GB" sz="2400" err="1">
                <a:solidFill>
                  <a:srgbClr val="000000"/>
                </a:solidFill>
                <a:latin typeface="Arial"/>
                <a:cs typeface="Arial"/>
              </a:rPr>
              <a:t>disgyblaeth</a:t>
            </a:r>
            <a:r>
              <a:rPr lang="en-GB" sz="2400">
                <a:solidFill>
                  <a:srgbClr val="000000"/>
                </a:solidFill>
                <a:latin typeface="Arial"/>
                <a:cs typeface="Arial"/>
              </a:rPr>
              <a:t>. </a:t>
            </a:r>
            <a:endParaRPr lang="en-GB" sz="2400">
              <a:ea typeface="Calibri" panose="020F0502020204030204"/>
              <a:cs typeface="Calibri" panose="020F0502020204030204"/>
            </a:endParaRPr>
          </a:p>
          <a:p>
            <a:pPr marL="0" indent="0" algn="just">
              <a:lnSpc>
                <a:spcPct val="150000"/>
              </a:lnSpc>
              <a:buNone/>
            </a:pPr>
            <a:endParaRPr lang="en-GB" sz="2000" b="0" i="0">
              <a:solidFill>
                <a:srgbClr val="000000"/>
              </a:solidFill>
              <a:effectLst/>
              <a:latin typeface="Arial"/>
              <a:cs typeface="Arial"/>
            </a:endParaRPr>
          </a:p>
          <a:p>
            <a:pPr marL="0" indent="0" algn="just" fontAlgn="base">
              <a:lnSpc>
                <a:spcPct val="150000"/>
              </a:lnSpc>
              <a:buFont typeface="Arial" panose="020B0604020202020204" pitchFamily="34" charset="0"/>
              <a:buNone/>
            </a:pPr>
            <a:endParaRPr lang="en-GB">
              <a:solidFill>
                <a:srgbClr val="000000"/>
              </a:solidFill>
              <a:latin typeface="Segoe UI" panose="020B0502040204020203" pitchFamily="34" charset="0"/>
            </a:endParaRPr>
          </a:p>
        </p:txBody>
      </p:sp>
      <p:pic>
        <p:nvPicPr>
          <p:cNvPr id="5" name="Picture 2" descr="Microsoft PowerPoint - Wikipedia">
            <a:extLst>
              <a:ext uri="{FF2B5EF4-FFF2-40B4-BE49-F238E27FC236}">
                <a16:creationId xmlns:a16="http://schemas.microsoft.com/office/drawing/2014/main" id="{FBA85769-187B-65F6-3A32-F39387B85B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8347" y="4994889"/>
            <a:ext cx="1616217" cy="150313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C71D4652-9BD8-72D0-2FD2-9769A32B1C8F}"/>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7264" b="94428" l="10000" r="90000">
                        <a14:foregroundMark x1="47500" y1="11542" x2="38929" y2="57313"/>
                        <a14:foregroundMark x1="38929" y1="57313" x2="39405" y2="58607"/>
                        <a14:foregroundMark x1="60952" y1="49055" x2="60952" y2="49055"/>
                        <a14:foregroundMark x1="60952" y1="49055" x2="57500" y2="47861"/>
                        <a14:foregroundMark x1="64405" y1="47065" x2="67024" y2="50647"/>
                        <a14:foregroundMark x1="46548" y1="13035" x2="52619" y2="53433"/>
                        <a14:foregroundMark x1="55357" y1="18905" x2="64524" y2="18806"/>
                        <a14:foregroundMark x1="64524" y1="18806" x2="65952" y2="19104"/>
                        <a14:foregroundMark x1="49643" y1="7363" x2="38333" y2="47363"/>
                        <a14:foregroundMark x1="38333" y1="47363" x2="40476" y2="56617"/>
                        <a14:foregroundMark x1="40476" y1="56617" x2="52143" y2="58507"/>
                        <a14:foregroundMark x1="52143" y1="58507" x2="63571" y2="57612"/>
                        <a14:foregroundMark x1="79286" y1="44677" x2="72738" y2="60597"/>
                        <a14:foregroundMark x1="72738" y1="60597" x2="65476" y2="68756"/>
                        <a14:foregroundMark x1="65476" y1="68756" x2="57976" y2="72537"/>
                        <a14:foregroundMark x1="57976" y1="72537" x2="47976" y2="74229"/>
                        <a14:foregroundMark x1="47976" y1="74229" x2="30357" y2="67363"/>
                        <a14:foregroundMark x1="30357" y1="67363" x2="24167" y2="60199"/>
                        <a14:foregroundMark x1="24167" y1="60199" x2="20595" y2="49154"/>
                        <a14:foregroundMark x1="20595" y1="49154" x2="20833" y2="42189"/>
                        <a14:foregroundMark x1="20833" y1="42189" x2="20833" y2="42189"/>
                        <a14:foregroundMark x1="31548" y1="94328" x2="57738" y2="94428"/>
                        <a14:foregroundMark x1="57738" y1="94428" x2="69881" y2="94328"/>
                      </a14:backgroundRemoval>
                    </a14:imgEffect>
                  </a14:imgLayer>
                </a14:imgProps>
              </a:ext>
            </a:extLst>
          </a:blip>
          <a:stretch>
            <a:fillRect/>
          </a:stretch>
        </p:blipFill>
        <p:spPr>
          <a:xfrm>
            <a:off x="10296144" y="4406413"/>
            <a:ext cx="1188717" cy="1422215"/>
          </a:xfrm>
          <a:prstGeom prst="rect">
            <a:avLst/>
          </a:prstGeom>
        </p:spPr>
      </p:pic>
    </p:spTree>
    <p:extLst>
      <p:ext uri="{BB962C8B-B14F-4D97-AF65-F5344CB8AC3E}">
        <p14:creationId xmlns:p14="http://schemas.microsoft.com/office/powerpoint/2010/main" val="10910828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5544AF-E2ED-CE14-7AF5-2B37599E5C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39791B-4CCD-D62B-79A1-10C23D22E77A}"/>
              </a:ext>
            </a:extLst>
          </p:cNvPr>
          <p:cNvSpPr>
            <a:spLocks noGrp="1"/>
          </p:cNvSpPr>
          <p:nvPr>
            <p:ph type="title"/>
          </p:nvPr>
        </p:nvSpPr>
        <p:spPr>
          <a:xfrm>
            <a:off x="352575" y="195793"/>
            <a:ext cx="11481847" cy="680686"/>
          </a:xfrm>
        </p:spPr>
        <p:txBody>
          <a:bodyPr>
            <a:normAutofit fontScale="90000"/>
          </a:bodyPr>
          <a:lstStyle/>
          <a:p>
            <a:r>
              <a:rPr lang="en-GB" b="1">
                <a:solidFill>
                  <a:schemeClr val="bg1"/>
                </a:solidFill>
              </a:rPr>
              <a:t>Portfolio</a:t>
            </a:r>
            <a:endParaRPr lang="en-GB" b="1">
              <a:solidFill>
                <a:schemeClr val="bg1"/>
              </a:solidFill>
              <a:ea typeface="Calibri Light"/>
              <a:cs typeface="Calibri Light"/>
            </a:endParaRPr>
          </a:p>
        </p:txBody>
      </p:sp>
      <p:sp>
        <p:nvSpPr>
          <p:cNvPr id="3" name="Content Placeholder 2">
            <a:extLst>
              <a:ext uri="{FF2B5EF4-FFF2-40B4-BE49-F238E27FC236}">
                <a16:creationId xmlns:a16="http://schemas.microsoft.com/office/drawing/2014/main" id="{7C1715C6-51C6-C86D-7B5C-19B111086FC9}"/>
              </a:ext>
            </a:extLst>
          </p:cNvPr>
          <p:cNvSpPr>
            <a:spLocks noGrp="1"/>
          </p:cNvSpPr>
          <p:nvPr>
            <p:ph idx="1"/>
          </p:nvPr>
        </p:nvSpPr>
        <p:spPr>
          <a:xfrm>
            <a:off x="254186" y="1223324"/>
            <a:ext cx="5703104" cy="4367109"/>
          </a:xfrm>
        </p:spPr>
        <p:txBody>
          <a:bodyPr>
            <a:normAutofit/>
          </a:bodyPr>
          <a:lstStyle/>
          <a:p>
            <a:pPr marL="270510" marR="157480" algn="just">
              <a:lnSpc>
                <a:spcPct val="200000"/>
              </a:lnSpc>
              <a:spcAft>
                <a:spcPts val="0"/>
              </a:spcAft>
            </a:pPr>
            <a:r>
              <a:rPr lang="en-GB" sz="1800" b="1">
                <a:effectLst/>
                <a:latin typeface="Arial" panose="020B0604020202020204" pitchFamily="34" charset="0"/>
                <a:ea typeface="Times New Roman" panose="02020603050405020304" pitchFamily="18" charset="0"/>
                <a:cs typeface="Arial" panose="020B0604020202020204" pitchFamily="34" charset="0"/>
              </a:rPr>
              <a:t>Assessment Context</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p>
            <a:pPr marL="41910" marR="157480" indent="0" algn="just">
              <a:lnSpc>
                <a:spcPct val="200000"/>
              </a:lnSpc>
              <a:spcAft>
                <a:spcPts val="0"/>
              </a:spcAft>
              <a:buNone/>
            </a:pPr>
            <a:r>
              <a:rPr lang="en-GB" sz="1800">
                <a:effectLst/>
                <a:latin typeface="Arial" panose="020B0604020202020204" pitchFamily="34" charset="0"/>
                <a:ea typeface="Times New Roman" panose="02020603050405020304" pitchFamily="18" charset="0"/>
                <a:cs typeface="Arial" panose="020B0604020202020204" pitchFamily="34" charset="0"/>
              </a:rPr>
              <a:t>Your Portfolio will showcase the Academic Skills that you have learned/improved. It includes your Part 1 &amp; Part 2 with improvements after the formative feedback, and your final reflections of the year, including your experience attending the Student Conference.</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865523AA-42B8-4736-3A17-BE399EF1DCBB}"/>
              </a:ext>
            </a:extLst>
          </p:cNvPr>
          <p:cNvSpPr txBox="1"/>
          <p:nvPr/>
        </p:nvSpPr>
        <p:spPr>
          <a:xfrm>
            <a:off x="6772587" y="885483"/>
            <a:ext cx="4933805" cy="3354765"/>
          </a:xfrm>
          <a:prstGeom prst="rect">
            <a:avLst/>
          </a:prstGeom>
          <a:noFill/>
        </p:spPr>
        <p:txBody>
          <a:bodyPr wrap="square" lIns="91440" tIns="45720" rIns="91440" bIns="45720" anchor="t">
            <a:spAutoFit/>
          </a:bodyPr>
          <a:lstStyle/>
          <a:p>
            <a:pPr marL="270510" marR="157480" algn="just">
              <a:lnSpc>
                <a:spcPct val="200000"/>
              </a:lnSpc>
              <a:spcAft>
                <a:spcPts val="0"/>
              </a:spcAft>
            </a:pPr>
            <a:r>
              <a:rPr lang="en-GB" sz="1800" b="1">
                <a:effectLst/>
                <a:latin typeface="Arial" panose="020B0604020202020204" pitchFamily="34" charset="0"/>
                <a:ea typeface="Times New Roman" panose="02020603050405020304" pitchFamily="18" charset="0"/>
                <a:cs typeface="Arial" panose="020B0604020202020204" pitchFamily="34" charset="0"/>
              </a:rPr>
              <a:t>Assessment Aim</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p>
            <a:pPr marL="270510" marR="157480" algn="just">
              <a:lnSpc>
                <a:spcPct val="200000"/>
              </a:lnSpc>
              <a:spcAft>
                <a:spcPts val="0"/>
              </a:spcAft>
            </a:pPr>
            <a:r>
              <a:rPr lang="en-GB" sz="1800">
                <a:effectLst/>
                <a:latin typeface="Arial"/>
                <a:ea typeface="Times New Roman" panose="02020603050405020304" pitchFamily="18" charset="0"/>
                <a:cs typeface="Arial"/>
              </a:rPr>
              <a:t>The aim of this assessment is to:</a:t>
            </a:r>
          </a:p>
          <a:p>
            <a:pPr marL="285750" indent="-285750">
              <a:buFont typeface="Arial" panose="020B0604020202020204" pitchFamily="34" charset="0"/>
              <a:buChar char="•"/>
            </a:pPr>
            <a:r>
              <a:rPr lang="en-GB" sz="2000"/>
              <a:t>demonstrate the foundational skills required to be a resilient and healthy independent learner;</a:t>
            </a:r>
            <a:endParaRPr lang="en-GB" sz="2000">
              <a:ea typeface="Calibri"/>
              <a:cs typeface="Calibri"/>
            </a:endParaRPr>
          </a:p>
          <a:p>
            <a:pPr marL="285750" indent="-285750">
              <a:buFont typeface="Arial" panose="020B0604020202020204" pitchFamily="34" charset="0"/>
              <a:buChar char="•"/>
            </a:pPr>
            <a:r>
              <a:rPr lang="en-GB" sz="2000"/>
              <a:t>practise the principles of learning agility;</a:t>
            </a:r>
          </a:p>
          <a:p>
            <a:pPr marL="285750" indent="-285750">
              <a:buFont typeface="Arial" panose="020B0604020202020204" pitchFamily="34" charset="0"/>
              <a:buChar char="•"/>
            </a:pPr>
            <a:r>
              <a:rPr lang="en-GB" sz="2000"/>
              <a:t>use suitable technology to support and enhance their learning experience within the discipline area.</a:t>
            </a:r>
          </a:p>
        </p:txBody>
      </p:sp>
      <p:pic>
        <p:nvPicPr>
          <p:cNvPr id="1026" name="Picture 2" descr="Microsoft PowerPoint - Wikipedia">
            <a:extLst>
              <a:ext uri="{FF2B5EF4-FFF2-40B4-BE49-F238E27FC236}">
                <a16:creationId xmlns:a16="http://schemas.microsoft.com/office/drawing/2014/main" id="{04FA8576-9A7D-8AFF-2A60-010772B1E6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9227" y="5029924"/>
            <a:ext cx="1616217" cy="150313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EDF9BF91-C198-003E-BF14-5A57F3C8A81B}"/>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7264" b="94428" l="10000" r="90000">
                        <a14:foregroundMark x1="47500" y1="11542" x2="38929" y2="57313"/>
                        <a14:foregroundMark x1="38929" y1="57313" x2="39405" y2="58607"/>
                        <a14:foregroundMark x1="60952" y1="49055" x2="60952" y2="49055"/>
                        <a14:foregroundMark x1="60952" y1="49055" x2="57500" y2="47861"/>
                        <a14:foregroundMark x1="64405" y1="47065" x2="67024" y2="50647"/>
                        <a14:foregroundMark x1="46548" y1="13035" x2="52619" y2="53433"/>
                        <a14:foregroundMark x1="55357" y1="18905" x2="64524" y2="18806"/>
                        <a14:foregroundMark x1="64524" y1="18806" x2="65952" y2="19104"/>
                        <a14:foregroundMark x1="49643" y1="7363" x2="38333" y2="47363"/>
                        <a14:foregroundMark x1="38333" y1="47363" x2="40476" y2="56617"/>
                        <a14:foregroundMark x1="40476" y1="56617" x2="52143" y2="58507"/>
                        <a14:foregroundMark x1="52143" y1="58507" x2="63571" y2="57612"/>
                        <a14:foregroundMark x1="79286" y1="44677" x2="72738" y2="60597"/>
                        <a14:foregroundMark x1="72738" y1="60597" x2="65476" y2="68756"/>
                        <a14:foregroundMark x1="65476" y1="68756" x2="57976" y2="72537"/>
                        <a14:foregroundMark x1="57976" y1="72537" x2="47976" y2="74229"/>
                        <a14:foregroundMark x1="47976" y1="74229" x2="30357" y2="67363"/>
                        <a14:foregroundMark x1="30357" y1="67363" x2="24167" y2="60199"/>
                        <a14:foregroundMark x1="24167" y1="60199" x2="20595" y2="49154"/>
                        <a14:foregroundMark x1="20595" y1="49154" x2="20833" y2="42189"/>
                        <a14:foregroundMark x1="20833" y1="42189" x2="20833" y2="42189"/>
                        <a14:foregroundMark x1="31548" y1="94328" x2="57738" y2="94428"/>
                        <a14:foregroundMark x1="57738" y1="94428" x2="69881" y2="94328"/>
                      </a14:backgroundRemoval>
                    </a14:imgEffect>
                  </a14:imgLayer>
                </a14:imgProps>
              </a:ext>
            </a:extLst>
          </a:blip>
          <a:stretch>
            <a:fillRect/>
          </a:stretch>
        </p:blipFill>
        <p:spPr>
          <a:xfrm>
            <a:off x="8626432" y="5214197"/>
            <a:ext cx="1188717" cy="1422215"/>
          </a:xfrm>
          <a:prstGeom prst="rect">
            <a:avLst/>
          </a:prstGeom>
        </p:spPr>
      </p:pic>
    </p:spTree>
    <p:extLst>
      <p:ext uri="{BB962C8B-B14F-4D97-AF65-F5344CB8AC3E}">
        <p14:creationId xmlns:p14="http://schemas.microsoft.com/office/powerpoint/2010/main" val="4436637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571FF-A6F1-AED0-CE92-69DDAD0730E1}"/>
              </a:ext>
            </a:extLst>
          </p:cNvPr>
          <p:cNvSpPr txBox="1">
            <a:spLocks/>
          </p:cNvSpPr>
          <p:nvPr/>
        </p:nvSpPr>
        <p:spPr>
          <a:xfrm>
            <a:off x="155812" y="244617"/>
            <a:ext cx="11652913" cy="92290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a:solidFill>
                  <a:schemeClr val="bg1"/>
                </a:solidFill>
                <a:ea typeface="Calibri Light"/>
                <a:cs typeface="Calibri Light"/>
              </a:rPr>
              <a:t>Presentation Suggested Structure //</a:t>
            </a:r>
            <a:endParaRPr lang="en-US" sz="3600">
              <a:solidFill>
                <a:schemeClr val="bg1"/>
              </a:solidFill>
              <a:ea typeface="Calibri Light" panose="020F0302020204030204"/>
              <a:cs typeface="Calibri Light" panose="020F0302020204030204"/>
            </a:endParaRPr>
          </a:p>
        </p:txBody>
      </p:sp>
      <p:graphicFrame>
        <p:nvGraphicFramePr>
          <p:cNvPr id="3" name="Table 2">
            <a:extLst>
              <a:ext uri="{FF2B5EF4-FFF2-40B4-BE49-F238E27FC236}">
                <a16:creationId xmlns:a16="http://schemas.microsoft.com/office/drawing/2014/main" id="{6A8448AA-1BC3-3900-054F-2D2012F58012}"/>
              </a:ext>
            </a:extLst>
          </p:cNvPr>
          <p:cNvGraphicFramePr>
            <a:graphicFrameLocks noGrp="1"/>
          </p:cNvGraphicFramePr>
          <p:nvPr>
            <p:extLst>
              <p:ext uri="{D42A27DB-BD31-4B8C-83A1-F6EECF244321}">
                <p14:modId xmlns:p14="http://schemas.microsoft.com/office/powerpoint/2010/main" val="3161293570"/>
              </p:ext>
            </p:extLst>
          </p:nvPr>
        </p:nvGraphicFramePr>
        <p:xfrm>
          <a:off x="832213" y="993402"/>
          <a:ext cx="9907619" cy="5679440"/>
        </p:xfrm>
        <a:graphic>
          <a:graphicData uri="http://schemas.openxmlformats.org/drawingml/2006/table">
            <a:tbl>
              <a:tblPr firstRow="1" bandRow="1">
                <a:tableStyleId>{5C22544A-7EE6-4342-B048-85BDC9FD1C3A}</a:tableStyleId>
              </a:tblPr>
              <a:tblGrid>
                <a:gridCol w="1992526">
                  <a:extLst>
                    <a:ext uri="{9D8B030D-6E8A-4147-A177-3AD203B41FA5}">
                      <a16:colId xmlns:a16="http://schemas.microsoft.com/office/drawing/2014/main" val="1049131728"/>
                    </a:ext>
                  </a:extLst>
                </a:gridCol>
                <a:gridCol w="2877156">
                  <a:extLst>
                    <a:ext uri="{9D8B030D-6E8A-4147-A177-3AD203B41FA5}">
                      <a16:colId xmlns:a16="http://schemas.microsoft.com/office/drawing/2014/main" val="1185011208"/>
                    </a:ext>
                  </a:extLst>
                </a:gridCol>
                <a:gridCol w="5037937">
                  <a:extLst>
                    <a:ext uri="{9D8B030D-6E8A-4147-A177-3AD203B41FA5}">
                      <a16:colId xmlns:a16="http://schemas.microsoft.com/office/drawing/2014/main" val="3344152575"/>
                    </a:ext>
                  </a:extLst>
                </a:gridCol>
              </a:tblGrid>
              <a:tr h="370840">
                <a:tc>
                  <a:txBody>
                    <a:bodyPr/>
                    <a:lstStyle/>
                    <a:p>
                      <a:r>
                        <a:rPr lang="en-GB"/>
                        <a:t>Portfolio Element</a:t>
                      </a:r>
                    </a:p>
                  </a:txBody>
                  <a:tcPr anchor="ctr"/>
                </a:tc>
                <a:tc>
                  <a:txBody>
                    <a:bodyPr/>
                    <a:lstStyle/>
                    <a:p>
                      <a:r>
                        <a:rPr lang="en-GB"/>
                        <a:t>Slide content</a:t>
                      </a:r>
                    </a:p>
                  </a:txBody>
                  <a:tcPr anchor="ctr"/>
                </a:tc>
                <a:tc>
                  <a:txBody>
                    <a:bodyPr/>
                    <a:lstStyle/>
                    <a:p>
                      <a:r>
                        <a:rPr lang="en-GB"/>
                        <a:t>Your recorded audio/cameo in the slide</a:t>
                      </a:r>
                    </a:p>
                  </a:txBody>
                  <a:tcPr anchor="ctr"/>
                </a:tc>
                <a:extLst>
                  <a:ext uri="{0D108BD9-81ED-4DB2-BD59-A6C34878D82A}">
                    <a16:rowId xmlns:a16="http://schemas.microsoft.com/office/drawing/2014/main" val="3097499473"/>
                  </a:ext>
                </a:extLst>
              </a:tr>
              <a:tr h="370840">
                <a:tc>
                  <a:txBody>
                    <a:bodyPr/>
                    <a:lstStyle/>
                    <a:p>
                      <a:r>
                        <a:rPr lang="en-GB"/>
                        <a:t>Cover</a:t>
                      </a:r>
                    </a:p>
                  </a:txBody>
                  <a:tcPr anchor="ctr"/>
                </a:tc>
                <a:tc>
                  <a:txBody>
                    <a:bodyPr/>
                    <a:lstStyle/>
                    <a:p>
                      <a:r>
                        <a:rPr lang="en-GB"/>
                        <a:t>Student ID, module code, title, final word count.</a:t>
                      </a:r>
                    </a:p>
                  </a:txBody>
                  <a:tcPr anchor="ctr"/>
                </a:tc>
                <a:tc>
                  <a:txBody>
                    <a:bodyPr/>
                    <a:lstStyle/>
                    <a:p>
                      <a:r>
                        <a:rPr lang="en-GB"/>
                        <a:t>Introduce yourself</a:t>
                      </a:r>
                    </a:p>
                  </a:txBody>
                  <a:tcPr anchor="ctr"/>
                </a:tc>
                <a:extLst>
                  <a:ext uri="{0D108BD9-81ED-4DB2-BD59-A6C34878D82A}">
                    <a16:rowId xmlns:a16="http://schemas.microsoft.com/office/drawing/2014/main" val="3130442426"/>
                  </a:ext>
                </a:extLst>
              </a:tr>
              <a:tr h="370840">
                <a:tc>
                  <a:txBody>
                    <a:bodyPr/>
                    <a:lstStyle/>
                    <a:p>
                      <a:r>
                        <a:rPr lang="en-GB"/>
                        <a:t>AI Acknowledgement</a:t>
                      </a:r>
                    </a:p>
                  </a:txBody>
                  <a:tcPr anchor="ctr"/>
                </a:tc>
                <a:tc>
                  <a:txBody>
                    <a:bodyPr/>
                    <a:lstStyle/>
                    <a:p>
                      <a:r>
                        <a:rPr lang="en-GB"/>
                        <a:t>Declaration of AI use and table of apps used</a:t>
                      </a:r>
                    </a:p>
                  </a:txBody>
                  <a:tcPr anchor="ctr"/>
                </a:tc>
                <a:tc>
                  <a:txBody>
                    <a:bodyPr/>
                    <a:lstStyle/>
                    <a:p>
                      <a:r>
                        <a:rPr lang="en-GB"/>
                        <a:t>No need to include audio/video here</a:t>
                      </a:r>
                    </a:p>
                  </a:txBody>
                  <a:tcPr anchor="ctr"/>
                </a:tc>
                <a:extLst>
                  <a:ext uri="{0D108BD9-81ED-4DB2-BD59-A6C34878D82A}">
                    <a16:rowId xmlns:a16="http://schemas.microsoft.com/office/drawing/2014/main" val="459831080"/>
                  </a:ext>
                </a:extLst>
              </a:tr>
              <a:tr h="370840">
                <a:tc>
                  <a:txBody>
                    <a:bodyPr/>
                    <a:lstStyle/>
                    <a:p>
                      <a:r>
                        <a:rPr lang="en-GB"/>
                        <a:t>Part 1 – 500 words (written)</a:t>
                      </a:r>
                    </a:p>
                  </a:txBody>
                  <a:tcPr anchor="ctr"/>
                </a:tc>
                <a:tc>
                  <a:txBody>
                    <a:bodyPr/>
                    <a:lstStyle/>
                    <a:p>
                      <a:r>
                        <a:rPr lang="en-GB"/>
                        <a:t>Insert the Part 1 written element (500 words) </a:t>
                      </a:r>
                      <a:r>
                        <a:rPr lang="en-GB" i="1"/>
                        <a:t>[improved from feedback]</a:t>
                      </a:r>
                    </a:p>
                  </a:txBody>
                  <a:tcPr anchor="ctr"/>
                </a:tc>
                <a:tc>
                  <a:txBody>
                    <a:bodyPr/>
                    <a:lstStyle/>
                    <a:p>
                      <a:r>
                        <a:rPr lang="en-GB"/>
                        <a:t>Reflection of your:</a:t>
                      </a:r>
                    </a:p>
                    <a:p>
                      <a:pPr marL="268288" lvl="1" indent="0"/>
                      <a:r>
                        <a:rPr lang="en-GB"/>
                        <a:t>Learning process for writing, citing, referencing. </a:t>
                      </a:r>
                    </a:p>
                    <a:p>
                      <a:pPr marL="268288" lvl="1" indent="0"/>
                      <a:r>
                        <a:rPr lang="en-GB"/>
                        <a:t>Improvements you made after the feedback</a:t>
                      </a:r>
                    </a:p>
                  </a:txBody>
                  <a:tcPr anchor="ctr"/>
                </a:tc>
                <a:extLst>
                  <a:ext uri="{0D108BD9-81ED-4DB2-BD59-A6C34878D82A}">
                    <a16:rowId xmlns:a16="http://schemas.microsoft.com/office/drawing/2014/main" val="3334073598"/>
                  </a:ext>
                </a:extLst>
              </a:tr>
              <a:tr h="370840">
                <a:tc>
                  <a:txBody>
                    <a:bodyPr/>
                    <a:lstStyle/>
                    <a:p>
                      <a:r>
                        <a:rPr lang="en-GB"/>
                        <a:t>Part 2 – 3-5 minute recording</a:t>
                      </a:r>
                    </a:p>
                  </a:txBody>
                  <a:tcPr anchor="ctr"/>
                </a:tc>
                <a:tc>
                  <a:txBody>
                    <a:bodyPr/>
                    <a:lstStyle/>
                    <a:p>
                      <a:r>
                        <a:rPr lang="en-GB"/>
                        <a:t>Inserted Part 2 audio (3-5 minutes)</a:t>
                      </a:r>
                    </a:p>
                    <a:p>
                      <a:r>
                        <a:rPr lang="en-GB" i="1"/>
                        <a:t>[improved from feedback]</a:t>
                      </a:r>
                    </a:p>
                  </a:txBody>
                  <a:tcPr anchor="ctr"/>
                </a:tc>
                <a:tc>
                  <a:txBody>
                    <a:bodyPr/>
                    <a:lstStyle/>
                    <a:p>
                      <a:r>
                        <a:rPr lang="en-GB"/>
                        <a:t>Reflection of your:</a:t>
                      </a:r>
                    </a:p>
                    <a:p>
                      <a:pPr marL="268288" lvl="1" indent="0"/>
                      <a:r>
                        <a:rPr lang="en-GB"/>
                        <a:t>Learning process for presenting verbally. </a:t>
                      </a:r>
                    </a:p>
                    <a:p>
                      <a:pPr marL="268288" lvl="1" indent="0"/>
                      <a:r>
                        <a:rPr lang="en-GB"/>
                        <a:t>Improvements you made after </a:t>
                      </a:r>
                      <a:r>
                        <a:rPr lang="en-GB" err="1"/>
                        <a:t>thefeedback</a:t>
                      </a:r>
                      <a:endParaRPr lang="en-GB"/>
                    </a:p>
                  </a:txBody>
                  <a:tcPr anchor="ctr"/>
                </a:tc>
                <a:extLst>
                  <a:ext uri="{0D108BD9-81ED-4DB2-BD59-A6C34878D82A}">
                    <a16:rowId xmlns:a16="http://schemas.microsoft.com/office/drawing/2014/main" val="1461455470"/>
                  </a:ext>
                </a:extLst>
              </a:tr>
              <a:tr h="370840">
                <a:tc>
                  <a:txBody>
                    <a:bodyPr/>
                    <a:lstStyle/>
                    <a:p>
                      <a:r>
                        <a:rPr lang="en-GB"/>
                        <a:t>Reflection</a:t>
                      </a:r>
                    </a:p>
                  </a:txBody>
                  <a:tcPr anchor="ctr"/>
                </a:tc>
                <a:tc>
                  <a:txBody>
                    <a:bodyPr/>
                    <a:lstStyle/>
                    <a:p>
                      <a:r>
                        <a:rPr lang="en-GB"/>
                        <a:t>Key elements of your reflection </a:t>
                      </a:r>
                    </a:p>
                  </a:txBody>
                  <a:tcPr anchor="ctr"/>
                </a:tc>
                <a:tc>
                  <a:txBody>
                    <a:bodyPr/>
                    <a:lstStyle/>
                    <a:p>
                      <a:pPr lvl="0" rtl="0"/>
                      <a:r>
                        <a:rPr lang="en-GB" sz="1800" kern="1200">
                          <a:solidFill>
                            <a:schemeClr val="dk1"/>
                          </a:solidFill>
                          <a:effectLst/>
                          <a:latin typeface="+mn-lt"/>
                          <a:ea typeface="+mn-ea"/>
                          <a:cs typeface="+mn-cs"/>
                        </a:rPr>
                        <a:t>Final reflection of your:</a:t>
                      </a:r>
                      <a:endParaRPr lang="en-GB" sz="1400" kern="1200">
                        <a:solidFill>
                          <a:schemeClr val="dk1"/>
                        </a:solidFill>
                        <a:effectLst/>
                        <a:latin typeface="+mn-lt"/>
                        <a:ea typeface="+mn-ea"/>
                        <a:cs typeface="+mn-cs"/>
                      </a:endParaRPr>
                    </a:p>
                    <a:p>
                      <a:pPr lvl="1"/>
                      <a:r>
                        <a:rPr lang="en-GB" sz="1800" kern="1200">
                          <a:solidFill>
                            <a:schemeClr val="dk1"/>
                          </a:solidFill>
                          <a:effectLst/>
                          <a:latin typeface="+mn-lt"/>
                          <a:ea typeface="+mn-ea"/>
                          <a:cs typeface="+mn-cs"/>
                        </a:rPr>
                        <a:t>Experience during the module,</a:t>
                      </a:r>
                      <a:endParaRPr lang="en-GB" sz="1400" kern="1200">
                        <a:solidFill>
                          <a:schemeClr val="dk1"/>
                        </a:solidFill>
                        <a:effectLst/>
                        <a:latin typeface="+mn-lt"/>
                        <a:ea typeface="+mn-ea"/>
                        <a:cs typeface="+mn-cs"/>
                      </a:endParaRPr>
                    </a:p>
                    <a:p>
                      <a:pPr lvl="1"/>
                      <a:r>
                        <a:rPr lang="en-GB" sz="1800" kern="1200">
                          <a:solidFill>
                            <a:schemeClr val="dk1"/>
                          </a:solidFill>
                          <a:effectLst/>
                          <a:latin typeface="+mn-lt"/>
                          <a:ea typeface="+mn-ea"/>
                          <a:cs typeface="+mn-cs"/>
                        </a:rPr>
                        <a:t>Achievement of the learning outcomes</a:t>
                      </a:r>
                      <a:endParaRPr lang="en-GB" sz="1400" kern="1200">
                        <a:solidFill>
                          <a:schemeClr val="dk1"/>
                        </a:solidFill>
                        <a:effectLst/>
                        <a:latin typeface="+mn-lt"/>
                        <a:ea typeface="+mn-ea"/>
                        <a:cs typeface="+mn-cs"/>
                      </a:endParaRPr>
                    </a:p>
                  </a:txBody>
                  <a:tcPr anchor="ctr"/>
                </a:tc>
                <a:extLst>
                  <a:ext uri="{0D108BD9-81ED-4DB2-BD59-A6C34878D82A}">
                    <a16:rowId xmlns:a16="http://schemas.microsoft.com/office/drawing/2014/main" val="171503380"/>
                  </a:ext>
                </a:extLst>
              </a:tr>
              <a:tr h="370840">
                <a:tc>
                  <a:txBody>
                    <a:bodyPr/>
                    <a:lstStyle/>
                    <a:p>
                      <a:r>
                        <a:rPr lang="en-GB"/>
                        <a:t>Next steps</a:t>
                      </a:r>
                    </a:p>
                  </a:txBody>
                  <a:tcPr anchor="ctr"/>
                </a:tc>
                <a:tc>
                  <a:txBody>
                    <a:bodyPr/>
                    <a:lstStyle/>
                    <a:p>
                      <a:r>
                        <a:rPr lang="en-GB"/>
                        <a:t>Key elements of your reflection/conclusions</a:t>
                      </a:r>
                    </a:p>
                  </a:txBody>
                  <a:tcPr anchor="ctr"/>
                </a:tc>
                <a:tc>
                  <a:txBody>
                    <a:bodyPr/>
                    <a:lstStyle/>
                    <a:p>
                      <a:pPr lvl="0"/>
                      <a:r>
                        <a:rPr lang="en-GB" sz="1800" kern="1200">
                          <a:solidFill>
                            <a:schemeClr val="dk1"/>
                          </a:solidFill>
                          <a:effectLst/>
                          <a:latin typeface="+mn-lt"/>
                          <a:ea typeface="+mn-ea"/>
                          <a:cs typeface="+mn-cs"/>
                        </a:rPr>
                        <a:t>Reflection of attending the Student Conference (at least 1 poster or 1 presentation)  and </a:t>
                      </a:r>
                      <a:endParaRPr lang="en-GB" sz="1400" kern="1200">
                        <a:solidFill>
                          <a:schemeClr val="dk1"/>
                        </a:solidFill>
                        <a:effectLst/>
                        <a:latin typeface="+mn-lt"/>
                        <a:ea typeface="+mn-ea"/>
                        <a:cs typeface="+mn-cs"/>
                      </a:endParaRPr>
                    </a:p>
                    <a:p>
                      <a:pPr lvl="0"/>
                      <a:r>
                        <a:rPr lang="en-GB" sz="1800" kern="1200">
                          <a:solidFill>
                            <a:schemeClr val="dk1"/>
                          </a:solidFill>
                          <a:effectLst/>
                          <a:latin typeface="+mn-lt"/>
                          <a:ea typeface="+mn-ea"/>
                          <a:cs typeface="+mn-cs"/>
                        </a:rPr>
                        <a:t>Next steps as a University-level learner</a:t>
                      </a:r>
                      <a:endParaRPr lang="en-GB" sz="1400" kern="1200">
                        <a:solidFill>
                          <a:schemeClr val="dk1"/>
                        </a:solidFill>
                        <a:effectLst/>
                        <a:latin typeface="+mn-lt"/>
                        <a:ea typeface="+mn-ea"/>
                        <a:cs typeface="+mn-cs"/>
                      </a:endParaRPr>
                    </a:p>
                  </a:txBody>
                  <a:tcPr anchor="ctr"/>
                </a:tc>
                <a:extLst>
                  <a:ext uri="{0D108BD9-81ED-4DB2-BD59-A6C34878D82A}">
                    <a16:rowId xmlns:a16="http://schemas.microsoft.com/office/drawing/2014/main" val="2565053407"/>
                  </a:ext>
                </a:extLst>
              </a:tr>
              <a:tr h="370840">
                <a:tc>
                  <a:txBody>
                    <a:bodyPr/>
                    <a:lstStyle/>
                    <a:p>
                      <a:r>
                        <a:rPr lang="en-GB"/>
                        <a:t>References</a:t>
                      </a:r>
                    </a:p>
                  </a:txBody>
                  <a:tcPr anchor="ctr"/>
                </a:tc>
                <a:tc>
                  <a:txBody>
                    <a:bodyPr/>
                    <a:lstStyle/>
                    <a:p>
                      <a:r>
                        <a:rPr lang="en-GB"/>
                        <a:t>All references</a:t>
                      </a:r>
                    </a:p>
                  </a:txBody>
                  <a:tcPr anchor="ctr"/>
                </a:tc>
                <a:tc>
                  <a:txBody>
                    <a:bodyPr/>
                    <a:lstStyle/>
                    <a:p>
                      <a:pPr lvl="0"/>
                      <a:r>
                        <a:rPr lang="en-GB" sz="1800" kern="1200">
                          <a:solidFill>
                            <a:schemeClr val="dk1"/>
                          </a:solidFill>
                          <a:effectLst/>
                          <a:latin typeface="+mn-lt"/>
                          <a:ea typeface="+mn-ea"/>
                          <a:cs typeface="+mn-cs"/>
                        </a:rPr>
                        <a:t>No need to include audio/video here</a:t>
                      </a:r>
                    </a:p>
                  </a:txBody>
                  <a:tcPr anchor="ctr"/>
                </a:tc>
                <a:extLst>
                  <a:ext uri="{0D108BD9-81ED-4DB2-BD59-A6C34878D82A}">
                    <a16:rowId xmlns:a16="http://schemas.microsoft.com/office/drawing/2014/main" val="2505094437"/>
                  </a:ext>
                </a:extLst>
              </a:tr>
            </a:tbl>
          </a:graphicData>
        </a:graphic>
      </p:graphicFrame>
    </p:spTree>
    <p:extLst>
      <p:ext uri="{BB962C8B-B14F-4D97-AF65-F5344CB8AC3E}">
        <p14:creationId xmlns:p14="http://schemas.microsoft.com/office/powerpoint/2010/main" val="24355761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70E74C-FA42-72B4-2271-F5C01FA538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C28C21-2CFA-A277-FA62-7806BC2F0CF8}"/>
              </a:ext>
            </a:extLst>
          </p:cNvPr>
          <p:cNvSpPr>
            <a:spLocks noGrp="1"/>
          </p:cNvSpPr>
          <p:nvPr>
            <p:ph type="title"/>
          </p:nvPr>
        </p:nvSpPr>
        <p:spPr>
          <a:xfrm>
            <a:off x="358219" y="-1764"/>
            <a:ext cx="11481847" cy="1325563"/>
          </a:xfrm>
        </p:spPr>
        <p:txBody>
          <a:bodyPr/>
          <a:lstStyle/>
          <a:p>
            <a:r>
              <a:rPr lang="en-GB" err="1">
                <a:solidFill>
                  <a:schemeClr val="bg1"/>
                </a:solidFill>
                <a:cs typeface="Calibri Light"/>
              </a:rPr>
              <a:t>Recordio</a:t>
            </a:r>
            <a:r>
              <a:rPr lang="en-GB">
                <a:solidFill>
                  <a:schemeClr val="bg1"/>
                </a:solidFill>
                <a:cs typeface="Calibri Light"/>
              </a:rPr>
              <a:t> </a:t>
            </a:r>
            <a:r>
              <a:rPr lang="en-GB" err="1">
                <a:solidFill>
                  <a:schemeClr val="bg1"/>
                </a:solidFill>
                <a:cs typeface="Calibri Light"/>
              </a:rPr>
              <a:t>llais</a:t>
            </a:r>
            <a:r>
              <a:rPr lang="en-GB">
                <a:solidFill>
                  <a:schemeClr val="bg1"/>
                </a:solidFill>
                <a:cs typeface="Calibri Light"/>
              </a:rPr>
              <a:t> </a:t>
            </a:r>
            <a:r>
              <a:rPr lang="en-GB" err="1">
                <a:solidFill>
                  <a:schemeClr val="bg1"/>
                </a:solidFill>
                <a:cs typeface="Calibri Light"/>
              </a:rPr>
              <a:t>ar</a:t>
            </a:r>
            <a:r>
              <a:rPr lang="en-GB">
                <a:solidFill>
                  <a:schemeClr val="bg1"/>
                </a:solidFill>
                <a:cs typeface="Calibri Light"/>
              </a:rPr>
              <a:t> PPT / Recording PPT audio </a:t>
            </a:r>
          </a:p>
        </p:txBody>
      </p:sp>
      <p:sp>
        <p:nvSpPr>
          <p:cNvPr id="3" name="AutoShape 2">
            <a:extLst>
              <a:ext uri="{FF2B5EF4-FFF2-40B4-BE49-F238E27FC236}">
                <a16:creationId xmlns:a16="http://schemas.microsoft.com/office/drawing/2014/main" id="{D798CE23-3FBC-B19A-1287-37C3B79C3FA2}"/>
              </a:ext>
            </a:extLst>
          </p:cNvPr>
          <p:cNvSpPr>
            <a:spLocks noChangeAspect="1" noChangeArrowheads="1"/>
          </p:cNvSpPr>
          <p:nvPr/>
        </p:nvSpPr>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a:extLst>
              <a:ext uri="{FF2B5EF4-FFF2-40B4-BE49-F238E27FC236}">
                <a16:creationId xmlns:a16="http://schemas.microsoft.com/office/drawing/2014/main" id="{E1811C3D-CA31-51C0-5F9D-DAD1AD3F961A}"/>
              </a:ext>
            </a:extLst>
          </p:cNvPr>
          <p:cNvSpPr>
            <a:spLocks noChangeAspect="1" noChangeArrowheads="1"/>
          </p:cNvSpPr>
          <p:nvPr/>
        </p:nvSpPr>
        <p:spPr bwMode="auto">
          <a:xfrm>
            <a:off x="152400" y="2373456"/>
            <a:ext cx="8243455" cy="463694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8">
            <a:extLst>
              <a:ext uri="{FF2B5EF4-FFF2-40B4-BE49-F238E27FC236}">
                <a16:creationId xmlns:a16="http://schemas.microsoft.com/office/drawing/2014/main" id="{77A390D6-203F-8A5B-189B-0A51466694B6}"/>
              </a:ext>
            </a:extLst>
          </p:cNvPr>
          <p:cNvSpPr>
            <a:spLocks noChangeAspect="1" noChangeArrowheads="1"/>
          </p:cNvSpPr>
          <p:nvPr/>
        </p:nvSpPr>
        <p:spPr bwMode="auto">
          <a:xfrm>
            <a:off x="152400" y="15240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 name="AutoShape 10" descr="Recording a Video and Presentation in Powerpoint">
            <a:extLst>
              <a:ext uri="{FF2B5EF4-FFF2-40B4-BE49-F238E27FC236}">
                <a16:creationId xmlns:a16="http://schemas.microsoft.com/office/drawing/2014/main" id="{870C3592-00C0-B6C0-4B77-7F995B8699F9}"/>
              </a:ext>
            </a:extLst>
          </p:cNvPr>
          <p:cNvSpPr>
            <a:spLocks noChangeAspect="1" noChangeArrowheads="1"/>
          </p:cNvSpPr>
          <p:nvPr/>
        </p:nvSpPr>
        <p:spPr bwMode="auto">
          <a:xfrm>
            <a:off x="5943599" y="3276599"/>
            <a:ext cx="3045229" cy="304522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 name="AutoShape 12">
            <a:extLst>
              <a:ext uri="{FF2B5EF4-FFF2-40B4-BE49-F238E27FC236}">
                <a16:creationId xmlns:a16="http://schemas.microsoft.com/office/drawing/2014/main" id="{0BE07986-A81A-BD17-EB2E-A3C46FE09377}"/>
              </a:ext>
            </a:extLst>
          </p:cNvPr>
          <p:cNvSpPr>
            <a:spLocks noChangeAspect="1" noChangeArrowheads="1"/>
          </p:cNvSpPr>
          <p:nvPr/>
        </p:nvSpPr>
        <p:spPr bwMode="auto">
          <a:xfrm>
            <a:off x="304800" y="30480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18">
            <a:extLst>
              <a:ext uri="{FF2B5EF4-FFF2-40B4-BE49-F238E27FC236}">
                <a16:creationId xmlns:a16="http://schemas.microsoft.com/office/drawing/2014/main" id="{6DB972CE-2D6F-80C2-0A26-8E73ACD9DC7D}"/>
              </a:ext>
            </a:extLst>
          </p:cNvPr>
          <p:cNvSpPr>
            <a:spLocks noChangeAspect="1" noChangeArrowheads="1"/>
          </p:cNvSpPr>
          <p:nvPr/>
        </p:nvSpPr>
        <p:spPr bwMode="auto">
          <a:xfrm>
            <a:off x="457200" y="45720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9" name="Recording-20250227_170245">
            <a:hlinkClick r:id="" action="ppaction://media"/>
            <a:extLst>
              <a:ext uri="{FF2B5EF4-FFF2-40B4-BE49-F238E27FC236}">
                <a16:creationId xmlns:a16="http://schemas.microsoft.com/office/drawing/2014/main" id="{DC551280-2831-49F0-74EF-2BB61A9D526D}"/>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6674" t="9503" r="6587" b="1689"/>
          <a:stretch/>
        </p:blipFill>
        <p:spPr>
          <a:xfrm>
            <a:off x="6096000" y="2884663"/>
            <a:ext cx="5287617" cy="3045229"/>
          </a:xfrm>
          <a:prstGeom prst="rect">
            <a:avLst/>
          </a:prstGeom>
        </p:spPr>
      </p:pic>
      <p:pic>
        <p:nvPicPr>
          <p:cNvPr id="31" name="Picture 30" descr="A screenshot of a computer&#10;&#10;AI-generated content may be incorrect.">
            <a:extLst>
              <a:ext uri="{FF2B5EF4-FFF2-40B4-BE49-F238E27FC236}">
                <a16:creationId xmlns:a16="http://schemas.microsoft.com/office/drawing/2014/main" id="{51FD8B98-2A6C-2935-B19C-8F23FA7AB994}"/>
              </a:ext>
            </a:extLst>
          </p:cNvPr>
          <p:cNvPicPr>
            <a:picLocks noChangeAspect="1"/>
          </p:cNvPicPr>
          <p:nvPr/>
        </p:nvPicPr>
        <p:blipFill>
          <a:blip r:embed="rId5"/>
          <a:srcRect l="-373" r="1" b="73830"/>
          <a:stretch/>
        </p:blipFill>
        <p:spPr>
          <a:xfrm>
            <a:off x="5839138" y="1551212"/>
            <a:ext cx="5527709" cy="810685"/>
          </a:xfrm>
          <a:prstGeom prst="rect">
            <a:avLst/>
          </a:prstGeom>
        </p:spPr>
      </p:pic>
      <p:sp>
        <p:nvSpPr>
          <p:cNvPr id="32" name="Oval 31">
            <a:extLst>
              <a:ext uri="{FF2B5EF4-FFF2-40B4-BE49-F238E27FC236}">
                <a16:creationId xmlns:a16="http://schemas.microsoft.com/office/drawing/2014/main" id="{C5974ADA-4E4C-6263-3AD6-5CE8B0A9562F}"/>
              </a:ext>
            </a:extLst>
          </p:cNvPr>
          <p:cNvSpPr/>
          <p:nvPr/>
        </p:nvSpPr>
        <p:spPr>
          <a:xfrm>
            <a:off x="7916114" y="1718721"/>
            <a:ext cx="697542" cy="24214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Oval 32">
            <a:extLst>
              <a:ext uri="{FF2B5EF4-FFF2-40B4-BE49-F238E27FC236}">
                <a16:creationId xmlns:a16="http://schemas.microsoft.com/office/drawing/2014/main" id="{4B07B5E4-71D8-7403-FC3A-35495498B4C5}"/>
              </a:ext>
            </a:extLst>
          </p:cNvPr>
          <p:cNvSpPr/>
          <p:nvPr/>
        </p:nvSpPr>
        <p:spPr>
          <a:xfrm>
            <a:off x="10196569" y="1698106"/>
            <a:ext cx="671042" cy="258923"/>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a:extLst>
              <a:ext uri="{FF2B5EF4-FFF2-40B4-BE49-F238E27FC236}">
                <a16:creationId xmlns:a16="http://schemas.microsoft.com/office/drawing/2014/main" id="{8C26F1D5-A024-9A2D-4F35-0D1DB865C2EF}"/>
              </a:ext>
            </a:extLst>
          </p:cNvPr>
          <p:cNvGrpSpPr/>
          <p:nvPr/>
        </p:nvGrpSpPr>
        <p:grpSpPr>
          <a:xfrm>
            <a:off x="193106" y="1141985"/>
            <a:ext cx="1940006" cy="607001"/>
            <a:chOff x="-13765710" y="-242699"/>
            <a:chExt cx="6622720" cy="607001"/>
          </a:xfrm>
        </p:grpSpPr>
        <p:sp>
          <p:nvSpPr>
            <p:cNvPr id="45" name="Google Shape;678;p25">
              <a:extLst>
                <a:ext uri="{FF2B5EF4-FFF2-40B4-BE49-F238E27FC236}">
                  <a16:creationId xmlns:a16="http://schemas.microsoft.com/office/drawing/2014/main" id="{D2CFB567-AE36-B9E1-BBED-64CB85F7AC46}"/>
                </a:ext>
              </a:extLst>
            </p:cNvPr>
            <p:cNvSpPr/>
            <p:nvPr/>
          </p:nvSpPr>
          <p:spPr>
            <a:xfrm>
              <a:off x="-13765710" y="-242699"/>
              <a:ext cx="6622720"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48" name="Google Shape;681;p25">
              <a:extLst>
                <a:ext uri="{FF2B5EF4-FFF2-40B4-BE49-F238E27FC236}">
                  <a16:creationId xmlns:a16="http://schemas.microsoft.com/office/drawing/2014/main" id="{1737EE77-3A31-F028-952D-590DA6ACD94D}"/>
                </a:ext>
              </a:extLst>
            </p:cNvPr>
            <p:cNvSpPr/>
            <p:nvPr/>
          </p:nvSpPr>
          <p:spPr>
            <a:xfrm flipH="1">
              <a:off x="-13317766" y="-151166"/>
              <a:ext cx="5709067"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lgn="ctr">
                <a:buNone/>
              </a:pPr>
              <a:r>
                <a:rPr lang="en-US" sz="2000">
                  <a:solidFill>
                    <a:schemeClr val="bg1"/>
                  </a:solidFill>
                  <a:latin typeface="AkzidenzGrotesk" panose="02000903050000020004" pitchFamily="2" charset="0"/>
                  <a:ea typeface="+mn-lt"/>
                  <a:cs typeface="+mn-lt"/>
                </a:rPr>
                <a:t>Option 1</a:t>
              </a:r>
              <a:endParaRPr lang="en-US" sz="2000" i="1">
                <a:solidFill>
                  <a:schemeClr val="bg1"/>
                </a:solidFill>
                <a:latin typeface="AkzidenzGrotesk" panose="02000903050000020004" pitchFamily="2" charset="0"/>
                <a:ea typeface="Calibri"/>
                <a:cs typeface="Calibri"/>
              </a:endParaRPr>
            </a:p>
          </p:txBody>
        </p:sp>
      </p:grpSp>
      <p:grpSp>
        <p:nvGrpSpPr>
          <p:cNvPr id="49" name="Group 48">
            <a:extLst>
              <a:ext uri="{FF2B5EF4-FFF2-40B4-BE49-F238E27FC236}">
                <a16:creationId xmlns:a16="http://schemas.microsoft.com/office/drawing/2014/main" id="{816B9FDB-4AA4-E938-5990-0BBD3ABF93A6}"/>
              </a:ext>
            </a:extLst>
          </p:cNvPr>
          <p:cNvGrpSpPr/>
          <p:nvPr/>
        </p:nvGrpSpPr>
        <p:grpSpPr>
          <a:xfrm>
            <a:off x="7764736" y="891814"/>
            <a:ext cx="1940006" cy="607001"/>
            <a:chOff x="12082035" y="-492870"/>
            <a:chExt cx="6622719" cy="607001"/>
          </a:xfrm>
        </p:grpSpPr>
        <p:sp>
          <p:nvSpPr>
            <p:cNvPr id="50" name="Google Shape;704;p25">
              <a:extLst>
                <a:ext uri="{FF2B5EF4-FFF2-40B4-BE49-F238E27FC236}">
                  <a16:creationId xmlns:a16="http://schemas.microsoft.com/office/drawing/2014/main" id="{C93310AD-C735-6EA5-DB79-9F23AC4F09CD}"/>
                </a:ext>
              </a:extLst>
            </p:cNvPr>
            <p:cNvSpPr/>
            <p:nvPr/>
          </p:nvSpPr>
          <p:spPr>
            <a:xfrm>
              <a:off x="12082035" y="-492870"/>
              <a:ext cx="6622719"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Fira Sans"/>
                <a:ea typeface="Fira Sans"/>
                <a:cs typeface="Fira Sans"/>
                <a:sym typeface="Fira Sans"/>
              </a:endParaRPr>
            </a:p>
          </p:txBody>
        </p:sp>
        <p:sp>
          <p:nvSpPr>
            <p:cNvPr id="52" name="Google Shape;707;p25">
              <a:extLst>
                <a:ext uri="{FF2B5EF4-FFF2-40B4-BE49-F238E27FC236}">
                  <a16:creationId xmlns:a16="http://schemas.microsoft.com/office/drawing/2014/main" id="{6D63FEAA-9776-47D9-94AB-BC94D082E6A6}"/>
                </a:ext>
              </a:extLst>
            </p:cNvPr>
            <p:cNvSpPr/>
            <p:nvPr/>
          </p:nvSpPr>
          <p:spPr>
            <a:xfrm flipH="1">
              <a:off x="12696769" y="-410983"/>
              <a:ext cx="4908573"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lgn="ctr">
                <a:buNone/>
              </a:pPr>
              <a:r>
                <a:rPr lang="en-US" sz="2000">
                  <a:solidFill>
                    <a:schemeClr val="bg1"/>
                  </a:solidFill>
                  <a:latin typeface="AkzidenzGrotesk" panose="02000903050000020004" pitchFamily="2" charset="0"/>
                </a:rPr>
                <a:t>Option 2</a:t>
              </a:r>
              <a:endParaRPr lang="en-US" sz="2000" i="1">
                <a:solidFill>
                  <a:schemeClr val="bg1"/>
                </a:solidFill>
                <a:latin typeface="AkzidenzGrotesk" panose="02000903050000020004" pitchFamily="2" charset="0"/>
                <a:ea typeface="Calibri"/>
                <a:cs typeface="Calibri"/>
              </a:endParaRPr>
            </a:p>
          </p:txBody>
        </p:sp>
      </p:grpSp>
      <p:sp>
        <p:nvSpPr>
          <p:cNvPr id="54" name="Arrow: Down 53">
            <a:extLst>
              <a:ext uri="{FF2B5EF4-FFF2-40B4-BE49-F238E27FC236}">
                <a16:creationId xmlns:a16="http://schemas.microsoft.com/office/drawing/2014/main" id="{49108240-00B0-7C9B-04F7-4C9B27337075}"/>
              </a:ext>
            </a:extLst>
          </p:cNvPr>
          <p:cNvSpPr/>
          <p:nvPr/>
        </p:nvSpPr>
        <p:spPr>
          <a:xfrm>
            <a:off x="8395855" y="2427316"/>
            <a:ext cx="217801" cy="326517"/>
          </a:xfrm>
          <a:prstGeom prst="downArrow">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6FBDD7B1-9DC2-DD2A-3E2A-37F4D659FD45}"/>
              </a:ext>
            </a:extLst>
          </p:cNvPr>
          <p:cNvPicPr>
            <a:picLocks noChangeAspect="1"/>
          </p:cNvPicPr>
          <p:nvPr/>
        </p:nvPicPr>
        <p:blipFill>
          <a:blip r:embed="rId6"/>
          <a:stretch>
            <a:fillRect/>
          </a:stretch>
        </p:blipFill>
        <p:spPr>
          <a:xfrm>
            <a:off x="87127" y="2048406"/>
            <a:ext cx="5675811" cy="561713"/>
          </a:xfrm>
          <a:prstGeom prst="rect">
            <a:avLst/>
          </a:prstGeom>
        </p:spPr>
      </p:pic>
      <p:sp>
        <p:nvSpPr>
          <p:cNvPr id="12" name="Oval 11">
            <a:extLst>
              <a:ext uri="{FF2B5EF4-FFF2-40B4-BE49-F238E27FC236}">
                <a16:creationId xmlns:a16="http://schemas.microsoft.com/office/drawing/2014/main" id="{984C982B-3130-CF52-B9B7-EEE6B3027EFE}"/>
              </a:ext>
            </a:extLst>
          </p:cNvPr>
          <p:cNvSpPr/>
          <p:nvPr/>
        </p:nvSpPr>
        <p:spPr>
          <a:xfrm>
            <a:off x="4910390" y="2016400"/>
            <a:ext cx="453340" cy="561713"/>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A screenshot of a computer&#10;&#10;AI-generated content may be incorrect.">
            <a:extLst>
              <a:ext uri="{FF2B5EF4-FFF2-40B4-BE49-F238E27FC236}">
                <a16:creationId xmlns:a16="http://schemas.microsoft.com/office/drawing/2014/main" id="{28EF81EF-9FAE-D91C-BAD6-646B2C48B8F1}"/>
              </a:ext>
            </a:extLst>
          </p:cNvPr>
          <p:cNvPicPr>
            <a:picLocks noChangeAspect="1"/>
          </p:cNvPicPr>
          <p:nvPr/>
        </p:nvPicPr>
        <p:blipFill>
          <a:blip r:embed="rId7"/>
          <a:stretch>
            <a:fillRect/>
          </a:stretch>
        </p:blipFill>
        <p:spPr>
          <a:xfrm>
            <a:off x="3548810" y="3014987"/>
            <a:ext cx="1887741" cy="2286425"/>
          </a:xfrm>
          <a:prstGeom prst="rect">
            <a:avLst/>
          </a:prstGeom>
        </p:spPr>
      </p:pic>
      <p:sp>
        <p:nvSpPr>
          <p:cNvPr id="15" name="Arrow: Down 14">
            <a:extLst>
              <a:ext uri="{FF2B5EF4-FFF2-40B4-BE49-F238E27FC236}">
                <a16:creationId xmlns:a16="http://schemas.microsoft.com/office/drawing/2014/main" id="{864F983D-8C09-7A63-7647-486B91DE75F3}"/>
              </a:ext>
            </a:extLst>
          </p:cNvPr>
          <p:cNvSpPr/>
          <p:nvPr/>
        </p:nvSpPr>
        <p:spPr>
          <a:xfrm>
            <a:off x="5046758" y="2640216"/>
            <a:ext cx="217801" cy="326517"/>
          </a:xfrm>
          <a:prstGeom prst="downArrow">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79BBFFDB-86A2-92B4-BB04-DBDFC5EFA821}"/>
              </a:ext>
            </a:extLst>
          </p:cNvPr>
          <p:cNvSpPr/>
          <p:nvPr/>
        </p:nvSpPr>
        <p:spPr>
          <a:xfrm>
            <a:off x="4129644" y="4986459"/>
            <a:ext cx="1026014" cy="326512"/>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4" name="Picture 23" descr="A screenshot of a computer&#10;&#10;AI-generated content may be incorrect.">
            <a:extLst>
              <a:ext uri="{FF2B5EF4-FFF2-40B4-BE49-F238E27FC236}">
                <a16:creationId xmlns:a16="http://schemas.microsoft.com/office/drawing/2014/main" id="{A6ED7AAF-D5AD-ADE2-4928-9037889E875A}"/>
              </a:ext>
            </a:extLst>
          </p:cNvPr>
          <p:cNvPicPr>
            <a:picLocks noChangeAspect="1"/>
          </p:cNvPicPr>
          <p:nvPr/>
        </p:nvPicPr>
        <p:blipFill>
          <a:blip r:embed="rId8"/>
          <a:stretch>
            <a:fillRect/>
          </a:stretch>
        </p:blipFill>
        <p:spPr>
          <a:xfrm>
            <a:off x="457200" y="3298679"/>
            <a:ext cx="2158208" cy="1359846"/>
          </a:xfrm>
          <a:prstGeom prst="rect">
            <a:avLst/>
          </a:prstGeom>
        </p:spPr>
      </p:pic>
      <p:sp>
        <p:nvSpPr>
          <p:cNvPr id="25" name="Arrow: Down 24">
            <a:extLst>
              <a:ext uri="{FF2B5EF4-FFF2-40B4-BE49-F238E27FC236}">
                <a16:creationId xmlns:a16="http://schemas.microsoft.com/office/drawing/2014/main" id="{87385844-BBB6-DA0D-EC8D-73578595789C}"/>
              </a:ext>
            </a:extLst>
          </p:cNvPr>
          <p:cNvSpPr/>
          <p:nvPr/>
        </p:nvSpPr>
        <p:spPr>
          <a:xfrm rot="5400000">
            <a:off x="2836079" y="3815343"/>
            <a:ext cx="217801" cy="326517"/>
          </a:xfrm>
          <a:prstGeom prst="downArrow">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a:extLst>
              <a:ext uri="{FF2B5EF4-FFF2-40B4-BE49-F238E27FC236}">
                <a16:creationId xmlns:a16="http://schemas.microsoft.com/office/drawing/2014/main" id="{6E8B0EF2-EC93-0C2C-B526-536500EF0C74}"/>
              </a:ext>
            </a:extLst>
          </p:cNvPr>
          <p:cNvSpPr/>
          <p:nvPr/>
        </p:nvSpPr>
        <p:spPr>
          <a:xfrm>
            <a:off x="999307" y="3967674"/>
            <a:ext cx="907869" cy="70241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7" name="Graphic 26" descr="Volume with solid fill">
            <a:extLst>
              <a:ext uri="{FF2B5EF4-FFF2-40B4-BE49-F238E27FC236}">
                <a16:creationId xmlns:a16="http://schemas.microsoft.com/office/drawing/2014/main" id="{33885659-24AD-23E4-3D5E-0059EFB832F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313126" y="5247964"/>
            <a:ext cx="681928" cy="681928"/>
          </a:xfrm>
          <a:prstGeom prst="rect">
            <a:avLst/>
          </a:prstGeom>
        </p:spPr>
      </p:pic>
      <p:sp>
        <p:nvSpPr>
          <p:cNvPr id="30" name="Arrow: Down 29">
            <a:extLst>
              <a:ext uri="{FF2B5EF4-FFF2-40B4-BE49-F238E27FC236}">
                <a16:creationId xmlns:a16="http://schemas.microsoft.com/office/drawing/2014/main" id="{CC028F5B-8DCF-0DA2-E795-282984CD5324}"/>
              </a:ext>
            </a:extLst>
          </p:cNvPr>
          <p:cNvSpPr/>
          <p:nvPr/>
        </p:nvSpPr>
        <p:spPr>
          <a:xfrm>
            <a:off x="1480794" y="4904821"/>
            <a:ext cx="217801" cy="326517"/>
          </a:xfrm>
          <a:prstGeom prst="downArrow">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31428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883" fill="hold"/>
                                        <p:tgtEl>
                                          <p:spTgt spid="29"/>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44"/>
                                        </p:tgtEl>
                                        <p:attrNameLst>
                                          <p:attrName>style.visibility</p:attrName>
                                        </p:attrNameLst>
                                      </p:cBhvr>
                                      <p:to>
                                        <p:strVal val="visible"/>
                                      </p:to>
                                    </p:set>
                                    <p:anim calcmode="lin" valueType="num">
                                      <p:cBhvr additive="base">
                                        <p:cTn id="11" dur="500" fill="hold"/>
                                        <p:tgtEl>
                                          <p:spTgt spid="44"/>
                                        </p:tgtEl>
                                        <p:attrNameLst>
                                          <p:attrName>ppt_x</p:attrName>
                                        </p:attrNameLst>
                                      </p:cBhvr>
                                      <p:tavLst>
                                        <p:tav tm="0">
                                          <p:val>
                                            <p:strVal val="0-#ppt_w/2"/>
                                          </p:val>
                                        </p:tav>
                                        <p:tav tm="100000">
                                          <p:val>
                                            <p:strVal val="#ppt_x"/>
                                          </p:val>
                                        </p:tav>
                                      </p:tavLst>
                                    </p:anim>
                                    <p:anim calcmode="lin" valueType="num">
                                      <p:cBhvr additive="base">
                                        <p:cTn id="12" dur="500" fill="hold"/>
                                        <p:tgtEl>
                                          <p:spTgt spid="44"/>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49"/>
                                        </p:tgtEl>
                                        <p:attrNameLst>
                                          <p:attrName>style.visibility</p:attrName>
                                        </p:attrNameLst>
                                      </p:cBhvr>
                                      <p:to>
                                        <p:strVal val="visible"/>
                                      </p:to>
                                    </p:set>
                                    <p:anim calcmode="lin" valueType="num">
                                      <p:cBhvr additive="base">
                                        <p:cTn id="17" dur="500" fill="hold"/>
                                        <p:tgtEl>
                                          <p:spTgt spid="49"/>
                                        </p:tgtEl>
                                        <p:attrNameLst>
                                          <p:attrName>ppt_x</p:attrName>
                                        </p:attrNameLst>
                                      </p:cBhvr>
                                      <p:tavLst>
                                        <p:tav tm="0">
                                          <p:val>
                                            <p:strVal val="0-#ppt_w/2"/>
                                          </p:val>
                                        </p:tav>
                                        <p:tav tm="100000">
                                          <p:val>
                                            <p:strVal val="#ppt_x"/>
                                          </p:val>
                                        </p:tav>
                                      </p:tavLst>
                                    </p:anim>
                                    <p:anim calcmode="lin" valueType="num">
                                      <p:cBhvr additive="base">
                                        <p:cTn id="18" dur="500" fill="hold"/>
                                        <p:tgtEl>
                                          <p:spTgt spid="4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9" fill="hold" display="0">
                  <p:stCondLst>
                    <p:cond delay="indefinite"/>
                  </p:stCondLst>
                </p:cTn>
                <p:tgtEl>
                  <p:spTgt spid="29"/>
                </p:tgtEl>
              </p:cMediaNode>
            </p:video>
            <p:seq concurrent="1" nextAc="seek">
              <p:cTn id="20" restart="whenNotActive" fill="hold" evtFilter="cancelBubble" nodeType="interactiveSeq">
                <p:stCondLst>
                  <p:cond evt="onClick" delay="0">
                    <p:tgtEl>
                      <p:spTgt spid="29"/>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29"/>
                                        </p:tgtEl>
                                      </p:cBhvr>
                                    </p:cmd>
                                  </p:childTnLst>
                                </p:cTn>
                              </p:par>
                            </p:childTnLst>
                          </p:cTn>
                        </p:par>
                      </p:childTnLst>
                    </p:cTn>
                  </p:par>
                </p:childTnLst>
              </p:cTn>
              <p:nextCondLst>
                <p:cond evt="onClick" delay="0">
                  <p:tgtEl>
                    <p:spTgt spid="29"/>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48933" y="1462933"/>
            <a:ext cx="8195734" cy="1771335"/>
          </a:xfrm>
        </p:spPr>
        <p:txBody>
          <a:bodyPr>
            <a:normAutofit fontScale="90000"/>
          </a:bodyPr>
          <a:lstStyle/>
          <a:p>
            <a:r>
              <a:rPr lang="en-US" b="1" err="1"/>
              <a:t>Cyflwyniad</a:t>
            </a:r>
            <a:r>
              <a:rPr lang="en-US" b="1"/>
              <a:t> </a:t>
            </a:r>
            <a:r>
              <a:rPr lang="en-US" b="1" err="1"/>
              <a:t>i</a:t>
            </a:r>
            <a:r>
              <a:rPr lang="en-US" b="1"/>
              <a:t> </a:t>
            </a:r>
            <a:r>
              <a:rPr lang="en-US" b="1" err="1"/>
              <a:t>Myfyrio</a:t>
            </a:r>
            <a:br>
              <a:rPr lang="en-US" b="1"/>
            </a:br>
            <a:br>
              <a:rPr lang="en-US" b="1"/>
            </a:br>
            <a:r>
              <a:rPr lang="en-US" b="1"/>
              <a:t>An Introduction to Reflection</a:t>
            </a:r>
            <a:endParaRPr lang="en-US" b="1">
              <a:cs typeface="Calibri Light"/>
            </a:endParaRPr>
          </a:p>
        </p:txBody>
      </p:sp>
      <p:sp>
        <p:nvSpPr>
          <p:cNvPr id="5" name="Subtitle 2"/>
          <p:cNvSpPr>
            <a:spLocks noGrp="1"/>
          </p:cNvSpPr>
          <p:nvPr>
            <p:ph type="subTitle" idx="1"/>
          </p:nvPr>
        </p:nvSpPr>
        <p:spPr>
          <a:xfrm>
            <a:off x="2624161" y="2825305"/>
            <a:ext cx="6400800" cy="1752600"/>
          </a:xfrm>
        </p:spPr>
        <p:txBody>
          <a:bodyPr>
            <a:normAutofit/>
          </a:bodyPr>
          <a:lstStyle/>
          <a:p>
            <a:pPr marL="257175" indent="-257175">
              <a:buFont typeface="Arial" panose="020B0604020202020204" pitchFamily="34" charset="0"/>
              <a:buChar char="•"/>
            </a:pPr>
            <a:endParaRPr lang="en-GB" sz="2100" b="1">
              <a:solidFill>
                <a:schemeClr val="tx1"/>
              </a:solidFill>
            </a:endParaRPr>
          </a:p>
          <a:p>
            <a:pPr marL="257175" indent="-257175">
              <a:buFont typeface="Arial" panose="020B0604020202020204" pitchFamily="34" charset="0"/>
              <a:buChar char="•"/>
            </a:pPr>
            <a:endParaRPr lang="en-GB" sz="2100" b="1">
              <a:solidFill>
                <a:schemeClr val="tx1"/>
              </a:solidFill>
            </a:endParaRPr>
          </a:p>
        </p:txBody>
      </p:sp>
      <p:pic>
        <p:nvPicPr>
          <p:cNvPr id="6" name="Picture 5"/>
          <p:cNvPicPr>
            <a:picLocks noChangeAspect="1"/>
          </p:cNvPicPr>
          <p:nvPr/>
        </p:nvPicPr>
        <p:blipFill rotWithShape="1">
          <a:blip r:embed="rId3"/>
          <a:srcRect l="-6498" t="-5545" r="-361" b="450"/>
          <a:stretch/>
        </p:blipFill>
        <p:spPr>
          <a:xfrm>
            <a:off x="984048" y="3237304"/>
            <a:ext cx="3223682" cy="2536348"/>
          </a:xfrm>
          <a:prstGeom prst="rect">
            <a:avLst/>
          </a:prstGeom>
        </p:spPr>
      </p:pic>
      <p:pic>
        <p:nvPicPr>
          <p:cNvPr id="7" name="Picture 6"/>
          <p:cNvPicPr>
            <a:picLocks noChangeAspect="1"/>
          </p:cNvPicPr>
          <p:nvPr/>
        </p:nvPicPr>
        <p:blipFill>
          <a:blip r:embed="rId4"/>
          <a:stretch>
            <a:fillRect/>
          </a:stretch>
        </p:blipFill>
        <p:spPr>
          <a:xfrm>
            <a:off x="7264400" y="3534581"/>
            <a:ext cx="3041950" cy="2413404"/>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3D2BE-1C72-D9BA-2259-CC550056796E}"/>
              </a:ext>
            </a:extLst>
          </p:cNvPr>
          <p:cNvSpPr>
            <a:spLocks noGrp="1"/>
          </p:cNvSpPr>
          <p:nvPr>
            <p:ph type="title"/>
          </p:nvPr>
        </p:nvSpPr>
        <p:spPr>
          <a:xfrm>
            <a:off x="1122336" y="-246025"/>
            <a:ext cx="10515600" cy="1325563"/>
          </a:xfrm>
        </p:spPr>
        <p:txBody>
          <a:bodyPr/>
          <a:lstStyle/>
          <a:p>
            <a:r>
              <a:rPr lang="en-US" b="1" err="1">
                <a:solidFill>
                  <a:schemeClr val="bg1"/>
                </a:solidFill>
                <a:cs typeface="Calibri Light"/>
              </a:rPr>
              <a:t>Rhestr</a:t>
            </a:r>
            <a:r>
              <a:rPr lang="en-US" b="1">
                <a:solidFill>
                  <a:schemeClr val="bg1"/>
                </a:solidFill>
                <a:cs typeface="Calibri Light"/>
              </a:rPr>
              <a:t> </a:t>
            </a:r>
            <a:r>
              <a:rPr lang="en-US" b="1" err="1">
                <a:solidFill>
                  <a:schemeClr val="bg1"/>
                </a:solidFill>
                <a:cs typeface="Calibri Light"/>
              </a:rPr>
              <a:t>oddi</a:t>
            </a:r>
            <a:r>
              <a:rPr lang="en-US" b="1">
                <a:solidFill>
                  <a:schemeClr val="bg1"/>
                </a:solidFill>
                <a:cs typeface="Calibri Light"/>
              </a:rPr>
              <a:t> </a:t>
            </a:r>
            <a:r>
              <a:rPr lang="en-US" b="1" err="1">
                <a:solidFill>
                  <a:schemeClr val="bg1"/>
                </a:solidFill>
                <a:cs typeface="Calibri Light"/>
              </a:rPr>
              <a:t>ar</a:t>
            </a:r>
            <a:r>
              <a:rPr lang="en-US" b="1">
                <a:solidFill>
                  <a:schemeClr val="bg1"/>
                </a:solidFill>
                <a:cs typeface="Calibri Light"/>
              </a:rPr>
              <a:t> GA36 / List from GA36</a:t>
            </a:r>
            <a:r>
              <a:rPr lang="en-US">
                <a:cs typeface="Calibri Light"/>
              </a:rPr>
              <a:t> </a:t>
            </a:r>
            <a:endParaRPr lang="en-US">
              <a:ea typeface="Calibri Light"/>
              <a:cs typeface="Calibri Light"/>
            </a:endParaRPr>
          </a:p>
        </p:txBody>
      </p:sp>
      <p:sp>
        <p:nvSpPr>
          <p:cNvPr id="6" name="TextBox 5">
            <a:extLst>
              <a:ext uri="{FF2B5EF4-FFF2-40B4-BE49-F238E27FC236}">
                <a16:creationId xmlns:a16="http://schemas.microsoft.com/office/drawing/2014/main" id="{08678A6E-C147-7EC0-B5B7-405A6B70DCCC}"/>
              </a:ext>
            </a:extLst>
          </p:cNvPr>
          <p:cNvSpPr txBox="1"/>
          <p:nvPr/>
        </p:nvSpPr>
        <p:spPr>
          <a:xfrm>
            <a:off x="230910" y="1281545"/>
            <a:ext cx="10621818"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algn="just"/>
            <a:r>
              <a:rPr lang="en-US" sz="1100" b="1">
                <a:solidFill>
                  <a:srgbClr val="000000"/>
                </a:solidFill>
                <a:latin typeface="Arial"/>
                <a:ea typeface="Arial"/>
                <a:cs typeface="Arial"/>
              </a:rPr>
              <a:t>BSc Sport, Health &amp; Physical Education: </a:t>
            </a:r>
            <a:r>
              <a:rPr lang="en-US" sz="1100">
                <a:solidFill>
                  <a:srgbClr val="000000"/>
                </a:solidFill>
                <a:latin typeface="Arial"/>
                <a:ea typeface="Arial"/>
                <a:cs typeface="Arial"/>
              </a:rPr>
              <a:t> </a:t>
            </a:r>
          </a:p>
          <a:p>
            <a:pPr marL="685800" indent="-228600"/>
            <a:r>
              <a:rPr lang="en-US" sz="1100">
                <a:solidFill>
                  <a:srgbClr val="000000"/>
                </a:solidFill>
                <a:latin typeface="Arial"/>
                <a:ea typeface="Arial"/>
                <a:cs typeface="Arial"/>
              </a:rPr>
              <a:t>Discuss the importance of sport and physical activity in a child’s/young person’s life</a:t>
            </a:r>
          </a:p>
          <a:p>
            <a:pPr marL="685800" indent="-228600"/>
            <a:r>
              <a:rPr lang="en-US" sz="1100">
                <a:solidFill>
                  <a:srgbClr val="000000"/>
                </a:solidFill>
                <a:latin typeface="Arial"/>
                <a:ea typeface="Arial"/>
                <a:cs typeface="Arial"/>
              </a:rPr>
              <a:t>Discuss whether Physical Education should be a compulsory part of the school curriculum.  </a:t>
            </a:r>
          </a:p>
          <a:p>
            <a:pPr marL="685800" indent="-228600"/>
            <a:r>
              <a:rPr lang="en-US" sz="1100">
                <a:solidFill>
                  <a:srgbClr val="000000"/>
                </a:solidFill>
                <a:latin typeface="Arial"/>
                <a:ea typeface="Arial"/>
                <a:cs typeface="Arial"/>
              </a:rPr>
              <a:t>Discuss how and why sport and physical activity should be inclusive for all children/young people.</a:t>
            </a:r>
          </a:p>
          <a:p>
            <a:pPr marL="457200"/>
            <a:r>
              <a:rPr lang="en-US" sz="1100">
                <a:solidFill>
                  <a:srgbClr val="FF0000"/>
                </a:solidFill>
                <a:latin typeface="Arial"/>
                <a:ea typeface="Arial"/>
                <a:cs typeface="Arial"/>
              </a:rPr>
              <a:t> </a:t>
            </a:r>
          </a:p>
          <a:p>
            <a:pPr marL="457200"/>
            <a:r>
              <a:rPr lang="en-US" sz="1100" b="1">
                <a:solidFill>
                  <a:srgbClr val="000000"/>
                </a:solidFill>
                <a:latin typeface="Arial"/>
                <a:ea typeface="Arial"/>
                <a:cs typeface="Arial"/>
              </a:rPr>
              <a:t>BA Outdoor Adventure Education:</a:t>
            </a:r>
            <a:r>
              <a:rPr lang="en-US" sz="1100">
                <a:solidFill>
                  <a:srgbClr val="000000"/>
                </a:solidFill>
                <a:latin typeface="Arial"/>
                <a:ea typeface="Arial"/>
                <a:cs typeface="Arial"/>
              </a:rPr>
              <a:t> </a:t>
            </a:r>
          </a:p>
          <a:p>
            <a:pPr marL="685800" indent="-228600"/>
            <a:r>
              <a:rPr lang="en-US" sz="1100">
                <a:solidFill>
                  <a:srgbClr val="000000"/>
                </a:solidFill>
                <a:latin typeface="Arial"/>
                <a:ea typeface="Arial"/>
                <a:cs typeface="Arial"/>
              </a:rPr>
              <a:t>Discuss how outdoor adventure education might be used to promote positive attitudes towards sustainability. </a:t>
            </a:r>
          </a:p>
          <a:p>
            <a:pPr marL="685800" indent="-228600"/>
            <a:r>
              <a:rPr lang="en-US" sz="1100">
                <a:solidFill>
                  <a:srgbClr val="000000"/>
                </a:solidFill>
                <a:latin typeface="Arial"/>
                <a:ea typeface="Arial"/>
                <a:cs typeface="Arial"/>
              </a:rPr>
              <a:t>Discuss whether there really is a need for children to play freely outdoors. </a:t>
            </a:r>
          </a:p>
          <a:p>
            <a:pPr marL="685800" indent="-228600"/>
            <a:r>
              <a:rPr lang="en-US" sz="1100">
                <a:solidFill>
                  <a:srgbClr val="000000"/>
                </a:solidFill>
                <a:latin typeface="Arial"/>
                <a:ea typeface="Arial"/>
                <a:cs typeface="Arial"/>
              </a:rPr>
              <a:t>Discuss how outdoor adventure can be seen to contribute towards an individual’s health and wellbeing.  </a:t>
            </a:r>
          </a:p>
          <a:p>
            <a:pPr marL="457200"/>
            <a:r>
              <a:rPr lang="en-US" sz="1100">
                <a:solidFill>
                  <a:srgbClr val="000000"/>
                </a:solidFill>
                <a:latin typeface="Arial"/>
                <a:ea typeface="Arial"/>
                <a:cs typeface="Arial"/>
              </a:rPr>
              <a:t> </a:t>
            </a:r>
          </a:p>
          <a:p>
            <a:pPr marL="457200" algn="just"/>
            <a:r>
              <a:rPr lang="en-US" sz="1100" b="1">
                <a:solidFill>
                  <a:srgbClr val="000000"/>
                </a:solidFill>
                <a:latin typeface="Arial"/>
                <a:ea typeface="Arial"/>
                <a:cs typeface="Arial"/>
              </a:rPr>
              <a:t>BSc Nutrition, Physical Activity &amp; Health</a:t>
            </a:r>
            <a:r>
              <a:rPr lang="en-US" sz="1100">
                <a:solidFill>
                  <a:srgbClr val="000000"/>
                </a:solidFill>
                <a:latin typeface="Arial"/>
                <a:ea typeface="Arial"/>
                <a:cs typeface="Arial"/>
              </a:rPr>
              <a:t> </a:t>
            </a:r>
          </a:p>
          <a:p>
            <a:pPr marL="685800" indent="-228600"/>
            <a:r>
              <a:rPr lang="en-US" sz="1100">
                <a:solidFill>
                  <a:srgbClr val="000000"/>
                </a:solidFill>
                <a:latin typeface="Arial"/>
                <a:ea typeface="Arial"/>
                <a:cs typeface="Arial"/>
              </a:rPr>
              <a:t>Discuss the potential reasons why a significant proportion of UK adults are not exercising sufficiently to meet the recommended guidelines for health. </a:t>
            </a:r>
          </a:p>
          <a:p>
            <a:pPr marL="685800" indent="-228600"/>
            <a:r>
              <a:rPr lang="en-US" sz="1100">
                <a:solidFill>
                  <a:srgbClr val="000000"/>
                </a:solidFill>
                <a:latin typeface="Arial"/>
                <a:ea typeface="Arial"/>
                <a:cs typeface="Arial"/>
              </a:rPr>
              <a:t>Discuss the role of schools in teaching pupils about food and nutrition </a:t>
            </a:r>
          </a:p>
          <a:p>
            <a:pPr marL="685800" indent="-228600"/>
            <a:r>
              <a:rPr lang="en-US" sz="1100">
                <a:solidFill>
                  <a:srgbClr val="000000"/>
                </a:solidFill>
                <a:latin typeface="Arial"/>
                <a:ea typeface="Arial"/>
                <a:cs typeface="Arial"/>
              </a:rPr>
              <a:t>Discuss the causes of the so called ‘obesity crisis’ facing the UK. </a:t>
            </a:r>
          </a:p>
          <a:p>
            <a:pPr marL="457200"/>
            <a:r>
              <a:rPr lang="en-US" sz="1100">
                <a:solidFill>
                  <a:srgbClr val="000000"/>
                </a:solidFill>
                <a:latin typeface="Arial"/>
                <a:ea typeface="Arial"/>
                <a:cs typeface="Arial"/>
              </a:rPr>
              <a:t> </a:t>
            </a:r>
          </a:p>
          <a:p>
            <a:pPr marL="457200" algn="just"/>
            <a:r>
              <a:rPr lang="en-US" sz="1100" b="1">
                <a:solidFill>
                  <a:srgbClr val="000000"/>
                </a:solidFill>
                <a:latin typeface="Arial"/>
                <a:ea typeface="Arial"/>
                <a:cs typeface="Arial"/>
              </a:rPr>
              <a:t>BSc Sport Exercise Science Degree / Cert HE Personal Training &amp; Sports Massage:</a:t>
            </a:r>
            <a:r>
              <a:rPr lang="en-US" sz="1100">
                <a:solidFill>
                  <a:srgbClr val="000000"/>
                </a:solidFill>
                <a:latin typeface="Arial"/>
                <a:ea typeface="Arial"/>
                <a:cs typeface="Arial"/>
              </a:rPr>
              <a:t> </a:t>
            </a:r>
          </a:p>
          <a:p>
            <a:pPr marL="685800" indent="-228600"/>
            <a:r>
              <a:rPr lang="en-US" sz="1100">
                <a:solidFill>
                  <a:srgbClr val="000000"/>
                </a:solidFill>
                <a:latin typeface="Arial"/>
                <a:ea typeface="Arial"/>
                <a:cs typeface="Arial"/>
              </a:rPr>
              <a:t>Explain the purpose of CIMSPA and its importance for students and graduates in sport and exercise science.</a:t>
            </a:r>
          </a:p>
          <a:p>
            <a:pPr marL="685800" indent="-228600"/>
            <a:r>
              <a:rPr lang="en-US" sz="1100">
                <a:solidFill>
                  <a:srgbClr val="000000"/>
                </a:solidFill>
                <a:latin typeface="Arial"/>
                <a:ea typeface="Arial"/>
                <a:cs typeface="Arial"/>
              </a:rPr>
              <a:t>Describe how resistance training contributes to healthy ageing.</a:t>
            </a:r>
          </a:p>
          <a:p>
            <a:pPr marL="685800" indent="-228600"/>
            <a:r>
              <a:rPr lang="en-US" sz="1100">
                <a:solidFill>
                  <a:srgbClr val="000000"/>
                </a:solidFill>
                <a:latin typeface="Arial"/>
                <a:ea typeface="Arial"/>
                <a:cs typeface="Arial"/>
              </a:rPr>
              <a:t>Explain why effective communication of scientific evidence is important in encouraging healthy exercise and nutrition </a:t>
            </a:r>
            <a:r>
              <a:rPr lang="en-US" sz="1100" err="1">
                <a:solidFill>
                  <a:srgbClr val="000000"/>
                </a:solidFill>
                <a:latin typeface="Arial"/>
                <a:ea typeface="Arial"/>
                <a:cs typeface="Arial"/>
              </a:rPr>
              <a:t>behaviours</a:t>
            </a:r>
            <a:r>
              <a:rPr lang="en-US" sz="1100">
                <a:solidFill>
                  <a:srgbClr val="000000"/>
                </a:solidFill>
                <a:latin typeface="Arial"/>
                <a:ea typeface="Arial"/>
                <a:cs typeface="Arial"/>
              </a:rPr>
              <a:t>.</a:t>
            </a:r>
          </a:p>
          <a:p>
            <a:pPr marL="457200"/>
            <a:r>
              <a:rPr lang="en-US" sz="1100">
                <a:solidFill>
                  <a:srgbClr val="000000"/>
                </a:solidFill>
                <a:latin typeface="Arial"/>
                <a:ea typeface="Arial"/>
                <a:cs typeface="Arial"/>
              </a:rPr>
              <a:t> </a:t>
            </a:r>
          </a:p>
          <a:p>
            <a:pPr marL="457200"/>
            <a:r>
              <a:rPr lang="en-US" sz="1100" b="1">
                <a:solidFill>
                  <a:srgbClr val="000000"/>
                </a:solidFill>
                <a:latin typeface="Arial"/>
                <a:ea typeface="Arial"/>
                <a:cs typeface="Arial"/>
              </a:rPr>
              <a:t>BSc Sport &amp; Exercise Therapy</a:t>
            </a:r>
            <a:r>
              <a:rPr lang="en-US" sz="1100">
                <a:solidFill>
                  <a:srgbClr val="000000"/>
                </a:solidFill>
                <a:latin typeface="Arial"/>
                <a:ea typeface="Arial"/>
                <a:cs typeface="Arial"/>
              </a:rPr>
              <a:t> </a:t>
            </a:r>
          </a:p>
          <a:p>
            <a:pPr marL="685800" indent="-228600"/>
            <a:r>
              <a:rPr lang="en-US" sz="1100">
                <a:latin typeface="Arial"/>
                <a:ea typeface="Arial"/>
                <a:cs typeface="Arial"/>
              </a:rPr>
              <a:t>Discuss the impact of</a:t>
            </a:r>
            <a:r>
              <a:rPr lang="en-US" sz="1100">
                <a:solidFill>
                  <a:srgbClr val="000000"/>
                </a:solidFill>
                <a:latin typeface="Arial"/>
                <a:ea typeface="Arial"/>
                <a:cs typeface="Arial"/>
              </a:rPr>
              <a:t> regular exercise linking to physical and mental aspects. </a:t>
            </a:r>
          </a:p>
          <a:p>
            <a:pPr marL="685800" indent="-228600"/>
            <a:r>
              <a:rPr lang="en-US" sz="1100">
                <a:solidFill>
                  <a:srgbClr val="000000"/>
                </a:solidFill>
                <a:latin typeface="Arial"/>
                <a:ea typeface="Arial"/>
                <a:cs typeface="Arial"/>
              </a:rPr>
              <a:t>Discuss the effects of weight training for an adolescent population. </a:t>
            </a:r>
          </a:p>
          <a:p>
            <a:pPr marL="685800" indent="-228600"/>
            <a:r>
              <a:rPr lang="en-US" sz="1100">
                <a:solidFill>
                  <a:srgbClr val="000000"/>
                </a:solidFill>
                <a:latin typeface="Arial"/>
                <a:ea typeface="Arial"/>
                <a:cs typeface="Arial"/>
              </a:rPr>
              <a:t>Discuss the impact of early </a:t>
            </a:r>
            <a:r>
              <a:rPr lang="en-US" sz="1100" err="1">
                <a:solidFill>
                  <a:srgbClr val="000000"/>
                </a:solidFill>
                <a:latin typeface="Arial"/>
                <a:ea typeface="Arial"/>
                <a:cs typeface="Arial"/>
              </a:rPr>
              <a:t>specialisation</a:t>
            </a:r>
            <a:r>
              <a:rPr lang="en-US" sz="1100">
                <a:solidFill>
                  <a:srgbClr val="000000"/>
                </a:solidFill>
                <a:latin typeface="Arial"/>
                <a:ea typeface="Arial"/>
                <a:cs typeface="Arial"/>
              </a:rPr>
              <a:t> in sport.</a:t>
            </a:r>
          </a:p>
          <a:p>
            <a:pPr marL="685800"/>
            <a:endParaRPr lang="en-US"/>
          </a:p>
          <a:p>
            <a:pPr algn="ctr"/>
            <a:endParaRPr lang="en-US"/>
          </a:p>
        </p:txBody>
      </p:sp>
    </p:spTree>
    <p:extLst>
      <p:ext uri="{BB962C8B-B14F-4D97-AF65-F5344CB8AC3E}">
        <p14:creationId xmlns:p14="http://schemas.microsoft.com/office/powerpoint/2010/main" val="22890870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60BA50-BA6B-1DF7-F903-90FE163D5FBB}"/>
              </a:ext>
            </a:extLst>
          </p:cNvPr>
          <p:cNvSpPr txBox="1"/>
          <p:nvPr/>
        </p:nvSpPr>
        <p:spPr>
          <a:xfrm>
            <a:off x="473364" y="1246909"/>
            <a:ext cx="10979726" cy="49398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algn="just"/>
            <a:r>
              <a:rPr lang="cy-GB" sz="1100" b="1">
                <a:solidFill>
                  <a:srgbClr val="000000"/>
                </a:solidFill>
                <a:latin typeface="Arial"/>
                <a:ea typeface="Arial"/>
              </a:rPr>
              <a:t>BSc Chwaraeon, Iechyd ac Addysg Gorfforol:</a:t>
            </a:r>
            <a:r>
              <a:rPr sz="1100" b="1">
                <a:solidFill>
                  <a:srgbClr val="000000"/>
                </a:solidFill>
                <a:latin typeface="Arial"/>
                <a:ea typeface="Arial"/>
                <a:cs typeface="Arial"/>
              </a:rPr>
              <a:t> </a:t>
            </a:r>
            <a:r>
              <a:rPr sz="1100">
                <a:solidFill>
                  <a:srgbClr val="000000"/>
                </a:solidFill>
                <a:latin typeface="Arial"/>
                <a:ea typeface="Arial"/>
                <a:cs typeface="Arial"/>
              </a:rPr>
              <a:t> </a:t>
            </a:r>
          </a:p>
          <a:p>
            <a:pPr marL="685800" indent="-228600"/>
            <a:r>
              <a:rPr lang="cy-GB" sz="1100">
                <a:solidFill>
                  <a:srgbClr val="000000"/>
                </a:solidFill>
                <a:latin typeface="Arial"/>
                <a:ea typeface="Arial"/>
              </a:rPr>
              <a:t>Trafodwch bwysigrwydd chwaraeon a gweithgarwch corfforol ym mywyd plentyn/person ifanc</a:t>
            </a:r>
          </a:p>
          <a:p>
            <a:pPr marL="685800" indent="-228600"/>
            <a:r>
              <a:rPr lang="cy-GB" sz="1100">
                <a:solidFill>
                  <a:srgbClr val="000000"/>
                </a:solidFill>
                <a:latin typeface="Arial"/>
                <a:ea typeface="Arial"/>
              </a:rPr>
              <a:t>Trafodwch a ddylai Addysg Gorfforol fod yn rhan orfodol o gwricwlwm ysgolion.  </a:t>
            </a:r>
          </a:p>
          <a:p>
            <a:pPr marL="685800" indent="-228600"/>
            <a:r>
              <a:rPr lang="cy-GB" sz="1100">
                <a:solidFill>
                  <a:srgbClr val="000000"/>
                </a:solidFill>
                <a:latin typeface="Arial"/>
                <a:ea typeface="Arial"/>
              </a:rPr>
              <a:t>Trafodwch sut a pham y dylai chwaraeon a gweithgarwch corfforol fod yn gynhwysol i bob plentyn/person ifanc.</a:t>
            </a:r>
          </a:p>
          <a:p>
            <a:pPr marL="457200"/>
            <a:r>
              <a:rPr sz="1100">
                <a:solidFill>
                  <a:srgbClr val="FF0000"/>
                </a:solidFill>
                <a:latin typeface="Arial"/>
                <a:ea typeface="Arial"/>
                <a:cs typeface="Arial"/>
              </a:rPr>
              <a:t> </a:t>
            </a:r>
          </a:p>
          <a:p>
            <a:pPr marL="457200"/>
            <a:r>
              <a:rPr lang="cy-GB" sz="1100" b="1">
                <a:solidFill>
                  <a:srgbClr val="000000"/>
                </a:solidFill>
                <a:latin typeface="Arial"/>
                <a:ea typeface="Arial"/>
              </a:rPr>
              <a:t>BA Addysg Antur Awyr Agored:</a:t>
            </a:r>
            <a:r>
              <a:rPr lang="cy-GB" sz="1100">
                <a:solidFill>
                  <a:srgbClr val="000000"/>
                </a:solidFill>
                <a:latin typeface="Arial"/>
                <a:ea typeface="Arial"/>
              </a:rPr>
              <a:t> </a:t>
            </a:r>
          </a:p>
          <a:p>
            <a:pPr marL="685800" indent="-228600"/>
            <a:r>
              <a:rPr lang="cy-GB" sz="1100">
                <a:solidFill>
                  <a:srgbClr val="000000"/>
                </a:solidFill>
                <a:latin typeface="Arial"/>
                <a:ea typeface="Arial"/>
              </a:rPr>
              <a:t>Trafodwch sut y gellid defnyddio addysg antur awyr agored i hyrwyddo agweddau cadarnhaol tuag at gynaliadwyedd. </a:t>
            </a:r>
          </a:p>
          <a:p>
            <a:pPr marL="685800" indent="-228600"/>
            <a:r>
              <a:rPr lang="cy-GB" sz="1100">
                <a:solidFill>
                  <a:srgbClr val="000000"/>
                </a:solidFill>
                <a:latin typeface="Arial"/>
                <a:ea typeface="Arial"/>
              </a:rPr>
              <a:t>Trafodwch a oes gwir angen i blant chwarae’n rhydd yn yr awyr agored. </a:t>
            </a:r>
          </a:p>
          <a:p>
            <a:pPr marL="685800" indent="-228600"/>
            <a:r>
              <a:rPr lang="cy-GB" sz="1100">
                <a:solidFill>
                  <a:srgbClr val="000000"/>
                </a:solidFill>
                <a:latin typeface="Arial"/>
                <a:ea typeface="Arial"/>
              </a:rPr>
              <a:t>Trafodwch sut y gellir gweld antur awyr agored yn cyfrannu tuag at iechyd a lles unigolyn.  </a:t>
            </a:r>
          </a:p>
          <a:p>
            <a:pPr marL="457200"/>
            <a:r>
              <a:rPr sz="1100">
                <a:solidFill>
                  <a:srgbClr val="000000"/>
                </a:solidFill>
                <a:latin typeface="Arial"/>
                <a:ea typeface="Arial"/>
                <a:cs typeface="Arial"/>
              </a:rPr>
              <a:t> </a:t>
            </a:r>
          </a:p>
          <a:p>
            <a:pPr marL="457200" algn="just"/>
            <a:r>
              <a:rPr lang="cy-GB" sz="1100" b="1">
                <a:solidFill>
                  <a:srgbClr val="000000"/>
                </a:solidFill>
                <a:latin typeface="Arial"/>
                <a:ea typeface="Arial"/>
              </a:rPr>
              <a:t>BSc Maeth, Gweithgarwch Corfforol ac Iechyd</a:t>
            </a:r>
            <a:r>
              <a:rPr lang="cy-GB" sz="1100">
                <a:solidFill>
                  <a:srgbClr val="000000"/>
                </a:solidFill>
                <a:latin typeface="Arial"/>
                <a:ea typeface="Arial"/>
              </a:rPr>
              <a:t> </a:t>
            </a:r>
          </a:p>
          <a:p>
            <a:pPr marL="685800" indent="-228600"/>
            <a:r>
              <a:rPr lang="cy-GB" sz="1100">
                <a:solidFill>
                  <a:srgbClr val="000000"/>
                </a:solidFill>
                <a:latin typeface="Arial"/>
                <a:ea typeface="Arial"/>
              </a:rPr>
              <a:t>Trafodwch y rhesymau posibl pam nad yw cyfran sylweddol o oedolion y DU yn gwneud digon o ymarfer corff i fodloni'r canllawiau argymelledig ar gyfer iechyd. </a:t>
            </a:r>
          </a:p>
          <a:p>
            <a:pPr marL="685800" indent="-228600"/>
            <a:r>
              <a:rPr lang="cy-GB" sz="1100">
                <a:solidFill>
                  <a:srgbClr val="000000"/>
                </a:solidFill>
                <a:latin typeface="Arial"/>
                <a:ea typeface="Arial"/>
              </a:rPr>
              <a:t>Trafodwch rôl ysgolion wrth addysgu disgyblion am fwyd a maeth </a:t>
            </a:r>
          </a:p>
          <a:p>
            <a:pPr marL="685800" indent="-228600"/>
            <a:r>
              <a:rPr lang="cy-GB" sz="1100">
                <a:solidFill>
                  <a:srgbClr val="000000"/>
                </a:solidFill>
                <a:latin typeface="Arial"/>
                <a:ea typeface="Arial"/>
              </a:rPr>
              <a:t>Trafodwch achosion yr ‘argyfwng gordewdra' honedig sy'n wynebu'r DU. </a:t>
            </a:r>
          </a:p>
          <a:p>
            <a:pPr marL="457200"/>
            <a:r>
              <a:rPr sz="1100">
                <a:solidFill>
                  <a:srgbClr val="000000"/>
                </a:solidFill>
                <a:latin typeface="Arial"/>
                <a:ea typeface="Arial"/>
                <a:cs typeface="Arial"/>
              </a:rPr>
              <a:t> </a:t>
            </a:r>
          </a:p>
          <a:p>
            <a:pPr marL="457200" algn="just"/>
            <a:r>
              <a:rPr lang="cy-GB" sz="1100" b="1">
                <a:solidFill>
                  <a:srgbClr val="000000"/>
                </a:solidFill>
                <a:latin typeface="Arial"/>
                <a:ea typeface="Arial"/>
              </a:rPr>
              <a:t>BSc Gwyddor Chwaraeon ac Ymarfer Corff/ Cert HE Hyfforddiant Personol a Thylino ar gyfer Chwaraeon:</a:t>
            </a:r>
            <a:r>
              <a:rPr lang="cy-GB" sz="1100">
                <a:solidFill>
                  <a:srgbClr val="000000"/>
                </a:solidFill>
                <a:latin typeface="Arial"/>
                <a:ea typeface="Arial"/>
              </a:rPr>
              <a:t> </a:t>
            </a:r>
          </a:p>
          <a:p>
            <a:pPr marL="685800" indent="-228600"/>
            <a:r>
              <a:rPr lang="cy-GB" sz="1100">
                <a:solidFill>
                  <a:srgbClr val="000000"/>
                </a:solidFill>
                <a:latin typeface="Arial"/>
                <a:ea typeface="Arial"/>
              </a:rPr>
              <a:t>Esboniwch bwrpas CIMSPA a'i bwysigrwydd i fyfyrwyr a graddedigion mewn gwyddor chwaraeon ac ymarfer corff.</a:t>
            </a:r>
          </a:p>
          <a:p>
            <a:pPr marL="685800" indent="-228600"/>
            <a:r>
              <a:rPr lang="cy-GB" sz="1100">
                <a:solidFill>
                  <a:srgbClr val="000000"/>
                </a:solidFill>
                <a:latin typeface="Arial"/>
                <a:ea typeface="Arial"/>
              </a:rPr>
              <a:t>Disgrifiwch sut mae hyfforddiant gwrthiant yn cyfrannu at heneiddio'n iach.</a:t>
            </a:r>
          </a:p>
          <a:p>
            <a:pPr marL="685800" indent="-228600"/>
            <a:r>
              <a:rPr lang="cy-GB" sz="1100">
                <a:solidFill>
                  <a:srgbClr val="000000"/>
                </a:solidFill>
                <a:latin typeface="Arial"/>
                <a:ea typeface="Arial"/>
              </a:rPr>
              <a:t>Esboniwch pam mae cyfathrebu tystiolaeth wyddonol yn effeithiol yn bwysig wrth annog ymddygiadau ymarfer corff a maeth iach.</a:t>
            </a:r>
          </a:p>
          <a:p>
            <a:pPr marL="457200"/>
            <a:r>
              <a:rPr sz="1100">
                <a:solidFill>
                  <a:srgbClr val="000000"/>
                </a:solidFill>
                <a:latin typeface="Arial"/>
                <a:ea typeface="Arial"/>
                <a:cs typeface="Arial"/>
              </a:rPr>
              <a:t> </a:t>
            </a:r>
          </a:p>
          <a:p>
            <a:pPr marL="457200"/>
            <a:r>
              <a:rPr lang="cy-GB" sz="1100" b="1">
                <a:solidFill>
                  <a:srgbClr val="000000"/>
                </a:solidFill>
                <a:latin typeface="Arial"/>
                <a:ea typeface="Arial"/>
              </a:rPr>
              <a:t>BSc Therapi Chwaraeon ac Ymarfer Corff</a:t>
            </a:r>
            <a:r>
              <a:rPr lang="cy-GB" sz="1100">
                <a:solidFill>
                  <a:srgbClr val="000000"/>
                </a:solidFill>
                <a:latin typeface="Arial"/>
                <a:ea typeface="Arial"/>
              </a:rPr>
              <a:t> </a:t>
            </a:r>
          </a:p>
          <a:p>
            <a:pPr marL="685800" indent="-228600"/>
            <a:r>
              <a:rPr lang="cy-GB" sz="1100">
                <a:latin typeface="Arial"/>
                <a:ea typeface="Arial"/>
              </a:rPr>
              <a:t>Trafodwch effaith ymarfer corff rheolaidd gan gysylltu ag agweddau corfforol a meddyliol.</a:t>
            </a:r>
            <a:r>
              <a:rPr lang="cy-GB" sz="1100">
                <a:solidFill>
                  <a:srgbClr val="000000"/>
                </a:solidFill>
                <a:latin typeface="Arial"/>
                <a:ea typeface="Arial"/>
              </a:rPr>
              <a:t> </a:t>
            </a:r>
          </a:p>
          <a:p>
            <a:pPr marL="685800" indent="-228600"/>
            <a:r>
              <a:rPr lang="cy-GB" sz="1100">
                <a:solidFill>
                  <a:srgbClr val="000000"/>
                </a:solidFill>
                <a:latin typeface="Arial"/>
                <a:ea typeface="Arial"/>
              </a:rPr>
              <a:t>Trafodwch effeithiau hyfforddiant pwysau i boblogaeth pobl ifanc. </a:t>
            </a:r>
          </a:p>
          <a:p>
            <a:pPr marL="685800" indent="-228600"/>
            <a:r>
              <a:rPr lang="cy-GB" sz="1100">
                <a:solidFill>
                  <a:srgbClr val="000000"/>
                </a:solidFill>
                <a:latin typeface="Arial"/>
                <a:ea typeface="Arial"/>
              </a:rPr>
              <a:t>Trafodwch effaith arbenigo’n gynnar mewn chwaraeon.</a:t>
            </a:r>
          </a:p>
          <a:p>
            <a:pPr algn="just"/>
            <a:endParaRPr sz="1100">
              <a:latin typeface="Arial"/>
              <a:ea typeface="Arial"/>
              <a:cs typeface="Arial"/>
            </a:endParaRPr>
          </a:p>
          <a:p>
            <a:pPr algn="just"/>
            <a:endParaRPr sz="1100">
              <a:latin typeface="Arial"/>
              <a:ea typeface="Arial"/>
              <a:cs typeface="Arial"/>
            </a:endParaRPr>
          </a:p>
          <a:p>
            <a:pPr algn="ctr"/>
            <a:endParaRPr lang="en-US"/>
          </a:p>
        </p:txBody>
      </p:sp>
      <p:sp>
        <p:nvSpPr>
          <p:cNvPr id="6" name="Title 1">
            <a:extLst>
              <a:ext uri="{FF2B5EF4-FFF2-40B4-BE49-F238E27FC236}">
                <a16:creationId xmlns:a16="http://schemas.microsoft.com/office/drawing/2014/main" id="{D6999E10-A09C-8A20-1B56-B7E83DF89CF3}"/>
              </a:ext>
            </a:extLst>
          </p:cNvPr>
          <p:cNvSpPr>
            <a:spLocks noGrp="1"/>
          </p:cNvSpPr>
          <p:nvPr>
            <p:ph type="title"/>
          </p:nvPr>
        </p:nvSpPr>
        <p:spPr>
          <a:xfrm>
            <a:off x="1122336" y="-246025"/>
            <a:ext cx="10515600" cy="1325563"/>
          </a:xfrm>
        </p:spPr>
        <p:txBody>
          <a:bodyPr/>
          <a:lstStyle/>
          <a:p>
            <a:r>
              <a:rPr lang="en-US" b="1" err="1">
                <a:solidFill>
                  <a:schemeClr val="bg1"/>
                </a:solidFill>
                <a:cs typeface="Calibri Light"/>
              </a:rPr>
              <a:t>Rhestr</a:t>
            </a:r>
            <a:r>
              <a:rPr lang="en-US" b="1">
                <a:solidFill>
                  <a:schemeClr val="bg1"/>
                </a:solidFill>
                <a:cs typeface="Calibri Light"/>
              </a:rPr>
              <a:t> </a:t>
            </a:r>
            <a:r>
              <a:rPr lang="en-US" b="1" err="1">
                <a:solidFill>
                  <a:schemeClr val="bg1"/>
                </a:solidFill>
                <a:cs typeface="Calibri Light"/>
              </a:rPr>
              <a:t>oddi</a:t>
            </a:r>
            <a:r>
              <a:rPr lang="en-US" b="1">
                <a:solidFill>
                  <a:schemeClr val="bg1"/>
                </a:solidFill>
                <a:cs typeface="Calibri Light"/>
              </a:rPr>
              <a:t> </a:t>
            </a:r>
            <a:r>
              <a:rPr lang="en-US" b="1" err="1">
                <a:solidFill>
                  <a:schemeClr val="bg1"/>
                </a:solidFill>
                <a:cs typeface="Calibri Light"/>
              </a:rPr>
              <a:t>ar</a:t>
            </a:r>
            <a:r>
              <a:rPr lang="en-US" b="1">
                <a:solidFill>
                  <a:schemeClr val="bg1"/>
                </a:solidFill>
                <a:cs typeface="Calibri Light"/>
              </a:rPr>
              <a:t> GA36 / List from GA36</a:t>
            </a:r>
            <a:r>
              <a:rPr lang="en-US">
                <a:cs typeface="Calibri Light"/>
              </a:rPr>
              <a:t> </a:t>
            </a:r>
            <a:endParaRPr lang="en-US">
              <a:ea typeface="Calibri Light"/>
              <a:cs typeface="Calibri Light"/>
            </a:endParaRPr>
          </a:p>
        </p:txBody>
      </p:sp>
    </p:spTree>
    <p:extLst>
      <p:ext uri="{BB962C8B-B14F-4D97-AF65-F5344CB8AC3E}">
        <p14:creationId xmlns:p14="http://schemas.microsoft.com/office/powerpoint/2010/main" val="25518850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BD9DA8-9145-CD9B-EB84-49828F6905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31D28D-E52D-E45A-01D7-1EB0673462C9}"/>
              </a:ext>
            </a:extLst>
          </p:cNvPr>
          <p:cNvSpPr>
            <a:spLocks noGrp="1"/>
          </p:cNvSpPr>
          <p:nvPr>
            <p:ph type="title"/>
          </p:nvPr>
        </p:nvSpPr>
        <p:spPr>
          <a:xfrm>
            <a:off x="539799" y="71778"/>
            <a:ext cx="11196571" cy="874249"/>
          </a:xfrm>
        </p:spPr>
        <p:txBody>
          <a:bodyPr/>
          <a:lstStyle/>
          <a:p>
            <a:r>
              <a:rPr lang="en-GB">
                <a:solidFill>
                  <a:schemeClr val="bg1"/>
                </a:solidFill>
              </a:rPr>
              <a:t>Reflective thought</a:t>
            </a:r>
            <a:endParaRPr lang="en-US">
              <a:solidFill>
                <a:schemeClr val="bg1"/>
              </a:solidFill>
            </a:endParaRPr>
          </a:p>
        </p:txBody>
      </p:sp>
      <p:sp>
        <p:nvSpPr>
          <p:cNvPr id="3" name="Content Placeholder 2">
            <a:extLst>
              <a:ext uri="{FF2B5EF4-FFF2-40B4-BE49-F238E27FC236}">
                <a16:creationId xmlns:a16="http://schemas.microsoft.com/office/drawing/2014/main" id="{83630F85-36DC-0F93-8172-807DCC11C0A3}"/>
              </a:ext>
            </a:extLst>
          </p:cNvPr>
          <p:cNvSpPr>
            <a:spLocks noGrp="1"/>
          </p:cNvSpPr>
          <p:nvPr>
            <p:ph idx="1"/>
          </p:nvPr>
        </p:nvSpPr>
        <p:spPr>
          <a:xfrm>
            <a:off x="3701404" y="1063643"/>
            <a:ext cx="8237129" cy="5063783"/>
          </a:xfrm>
        </p:spPr>
        <p:txBody>
          <a:bodyPr vert="horz" lIns="91440" tIns="45720" rIns="91440" bIns="45720" rtlCol="0" anchor="t">
            <a:normAutofit/>
          </a:bodyPr>
          <a:lstStyle/>
          <a:p>
            <a:r>
              <a:rPr lang="en-GB"/>
              <a:t>Dewey (1910) introduced the concept of </a:t>
            </a:r>
            <a:r>
              <a:rPr lang="en-GB" i="1"/>
              <a:t>reflective thought</a:t>
            </a:r>
            <a:r>
              <a:rPr lang="en-GB"/>
              <a:t>.</a:t>
            </a:r>
          </a:p>
          <a:p>
            <a:r>
              <a:rPr lang="en-GB"/>
              <a:t>Learning improves to the degree that it arises out of the process of reflection.</a:t>
            </a:r>
            <a:endParaRPr lang="en-GB">
              <a:cs typeface="Calibri"/>
            </a:endParaRPr>
          </a:p>
          <a:p>
            <a:r>
              <a:rPr lang="en-GB"/>
              <a:t>Dewey’s Questions: why things turned out the way they did and what possible actions could have given a different outcome?</a:t>
            </a:r>
          </a:p>
          <a:p>
            <a:r>
              <a:rPr lang="en-GB"/>
              <a:t>Building on the work of Dewey:</a:t>
            </a:r>
            <a:endParaRPr lang="en-GB">
              <a:cs typeface="Calibri"/>
            </a:endParaRPr>
          </a:p>
          <a:p>
            <a:pPr lvl="1"/>
            <a:r>
              <a:rPr lang="en-GB"/>
              <a:t>Schon</a:t>
            </a:r>
            <a:endParaRPr lang="en-GB">
              <a:cs typeface="Calibri"/>
            </a:endParaRPr>
          </a:p>
          <a:p>
            <a:pPr lvl="1"/>
            <a:r>
              <a:rPr lang="en-GB"/>
              <a:t>Kolb</a:t>
            </a:r>
            <a:endParaRPr lang="en-GB">
              <a:cs typeface="Calibri"/>
            </a:endParaRPr>
          </a:p>
          <a:p>
            <a:pPr lvl="1"/>
            <a:r>
              <a:rPr lang="en-GB"/>
              <a:t>Gibbs</a:t>
            </a:r>
            <a:endParaRPr lang="en-GB">
              <a:cs typeface="Calibri"/>
            </a:endParaRPr>
          </a:p>
        </p:txBody>
      </p:sp>
      <p:pic>
        <p:nvPicPr>
          <p:cNvPr id="4" name="Picture 3">
            <a:extLst>
              <a:ext uri="{FF2B5EF4-FFF2-40B4-BE49-F238E27FC236}">
                <a16:creationId xmlns:a16="http://schemas.microsoft.com/office/drawing/2014/main" id="{E1F8B488-DFF0-8E7A-E936-5EE5110E74EB}"/>
              </a:ext>
            </a:extLst>
          </p:cNvPr>
          <p:cNvPicPr>
            <a:picLocks noChangeAspect="1"/>
          </p:cNvPicPr>
          <p:nvPr/>
        </p:nvPicPr>
        <p:blipFill rotWithShape="1">
          <a:blip r:embed="rId3"/>
          <a:srcRect l="7964" r="7075"/>
          <a:stretch/>
        </p:blipFill>
        <p:spPr>
          <a:xfrm rot="20580049">
            <a:off x="206228" y="1508979"/>
            <a:ext cx="3400745" cy="1925064"/>
          </a:xfrm>
          <a:prstGeom prst="rect">
            <a:avLst/>
          </a:prstGeom>
        </p:spPr>
      </p:pic>
    </p:spTree>
    <p:extLst>
      <p:ext uri="{BB962C8B-B14F-4D97-AF65-F5344CB8AC3E}">
        <p14:creationId xmlns:p14="http://schemas.microsoft.com/office/powerpoint/2010/main" val="24577169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0AD538-FC32-F940-FDC8-F80CEA082F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B2EC42-9F8D-A229-1533-8C32F102D79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kern="1200">
                <a:latin typeface="+mj-lt"/>
                <a:ea typeface="+mj-ea"/>
                <a:cs typeface="+mj-cs"/>
              </a:rPr>
              <a:t>Schon</a:t>
            </a:r>
            <a:r>
              <a:rPr lang="en-US" sz="4800" b="1"/>
              <a:t> (1991)</a:t>
            </a:r>
            <a:endParaRPr lang="en-US" sz="4800" b="1" kern="1200">
              <a:latin typeface="+mj-lt"/>
              <a:ea typeface="+mj-ea"/>
              <a:cs typeface="+mj-cs"/>
            </a:endParaRPr>
          </a:p>
        </p:txBody>
      </p:sp>
      <p:pic>
        <p:nvPicPr>
          <p:cNvPr id="8" name="Content Placeholder 7" descr="Schon's Reflective Model">
            <a:extLst>
              <a:ext uri="{FF2B5EF4-FFF2-40B4-BE49-F238E27FC236}">
                <a16:creationId xmlns:a16="http://schemas.microsoft.com/office/drawing/2014/main" id="{55B8B571-84AA-0CDB-C96A-FEC3F9217360}"/>
              </a:ext>
            </a:extLst>
          </p:cNvPr>
          <p:cNvPicPr>
            <a:picLocks noGrp="1" noChangeAspect="1"/>
          </p:cNvPicPr>
          <p:nvPr>
            <p:ph idx="1"/>
          </p:nvPr>
        </p:nvPicPr>
        <p:blipFill rotWithShape="1">
          <a:blip r:embed="rId3"/>
          <a:srcRect l="2658" t="16216" r="1993" b="22780"/>
          <a:stretch/>
        </p:blipFill>
        <p:spPr>
          <a:xfrm>
            <a:off x="5283756" y="1714255"/>
            <a:ext cx="6694255" cy="3685856"/>
          </a:xfrm>
          <a:prstGeom prst="rect">
            <a:avLst/>
          </a:prstGeom>
        </p:spPr>
      </p:pic>
    </p:spTree>
    <p:extLst>
      <p:ext uri="{BB962C8B-B14F-4D97-AF65-F5344CB8AC3E}">
        <p14:creationId xmlns:p14="http://schemas.microsoft.com/office/powerpoint/2010/main" val="40071893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4DB871-A12A-445E-B0E2-9B17D6CFFE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3D8B9C-D6CC-972E-C98D-070C3EC1C33F}"/>
              </a:ext>
            </a:extLst>
          </p:cNvPr>
          <p:cNvSpPr>
            <a:spLocks noGrp="1"/>
          </p:cNvSpPr>
          <p:nvPr>
            <p:ph type="title"/>
          </p:nvPr>
        </p:nvSpPr>
        <p:spPr>
          <a:xfrm>
            <a:off x="352575" y="-138623"/>
            <a:ext cx="11481847" cy="1325563"/>
          </a:xfrm>
        </p:spPr>
        <p:txBody>
          <a:bodyPr/>
          <a:lstStyle/>
          <a:p>
            <a:pPr algn="ctr"/>
            <a:r>
              <a:rPr lang="en-GB" sz="3600" b="1" u="sng" err="1">
                <a:solidFill>
                  <a:srgbClr val="FFFFFF"/>
                </a:solidFill>
              </a:rPr>
              <a:t>Cylchred</a:t>
            </a:r>
            <a:r>
              <a:rPr lang="en-GB" sz="3600" b="1" u="sng">
                <a:solidFill>
                  <a:srgbClr val="FFFFFF"/>
                </a:solidFill>
              </a:rPr>
              <a:t> </a:t>
            </a:r>
            <a:r>
              <a:rPr lang="en-GB" sz="3600" b="1" u="sng" err="1">
                <a:solidFill>
                  <a:srgbClr val="FFFFFF"/>
                </a:solidFill>
              </a:rPr>
              <a:t>Myfyriol</a:t>
            </a:r>
            <a:r>
              <a:rPr lang="en-GB" sz="3600" b="1" u="sng">
                <a:solidFill>
                  <a:srgbClr val="FFFFFF"/>
                </a:solidFill>
              </a:rPr>
              <a:t> Gibbs (1988) </a:t>
            </a:r>
            <a:br>
              <a:rPr lang="en-GB" sz="3600" b="1" u="sng"/>
            </a:br>
            <a:r>
              <a:rPr lang="en-GB" sz="3600" b="1" u="sng">
                <a:solidFill>
                  <a:srgbClr val="FFFFFF"/>
                </a:solidFill>
              </a:rPr>
              <a:t>Gibbs (1988) Reflective Cycle</a:t>
            </a:r>
            <a:endParaRPr lang="en-US"/>
          </a:p>
        </p:txBody>
      </p:sp>
      <p:pic>
        <p:nvPicPr>
          <p:cNvPr id="4" name="Picture 3">
            <a:extLst>
              <a:ext uri="{FF2B5EF4-FFF2-40B4-BE49-F238E27FC236}">
                <a16:creationId xmlns:a16="http://schemas.microsoft.com/office/drawing/2014/main" id="{65949983-23A0-D26C-A644-2899D90B4DC9}"/>
              </a:ext>
            </a:extLst>
          </p:cNvPr>
          <p:cNvPicPr>
            <a:picLocks noChangeAspect="1"/>
          </p:cNvPicPr>
          <p:nvPr/>
        </p:nvPicPr>
        <p:blipFill>
          <a:blip r:embed="rId3"/>
          <a:stretch>
            <a:fillRect/>
          </a:stretch>
        </p:blipFill>
        <p:spPr>
          <a:xfrm>
            <a:off x="5059945" y="1070252"/>
            <a:ext cx="6689423" cy="5787747"/>
          </a:xfrm>
          <a:prstGeom prst="rect">
            <a:avLst/>
          </a:prstGeom>
        </p:spPr>
      </p:pic>
      <p:sp>
        <p:nvSpPr>
          <p:cNvPr id="3" name="Content Placeholder 2">
            <a:extLst>
              <a:ext uri="{FF2B5EF4-FFF2-40B4-BE49-F238E27FC236}">
                <a16:creationId xmlns:a16="http://schemas.microsoft.com/office/drawing/2014/main" id="{DF413056-AA96-F835-A213-37B138B393AA}"/>
              </a:ext>
            </a:extLst>
          </p:cNvPr>
          <p:cNvSpPr>
            <a:spLocks noGrp="1"/>
          </p:cNvSpPr>
          <p:nvPr>
            <p:ph idx="1"/>
          </p:nvPr>
        </p:nvSpPr>
        <p:spPr>
          <a:xfrm>
            <a:off x="206439" y="1000744"/>
            <a:ext cx="4238873" cy="4860233"/>
          </a:xfrm>
        </p:spPr>
        <p:txBody>
          <a:bodyPr vert="horz" lIns="91440" tIns="45720" rIns="91440" bIns="45720" rtlCol="0" anchor="t">
            <a:normAutofit/>
          </a:bodyPr>
          <a:lstStyle/>
          <a:p>
            <a:r>
              <a:rPr lang="en-GB" err="1"/>
              <a:t>Dysgu</a:t>
            </a:r>
            <a:r>
              <a:rPr lang="en-GB"/>
              <a:t> </a:t>
            </a:r>
            <a:r>
              <a:rPr lang="en-GB" err="1"/>
              <a:t>trwy</a:t>
            </a:r>
            <a:r>
              <a:rPr lang="en-GB"/>
              <a:t> </a:t>
            </a:r>
            <a:r>
              <a:rPr lang="en-GB" err="1"/>
              <a:t>gwneud</a:t>
            </a:r>
            <a:endParaRPr lang="en-GB"/>
          </a:p>
          <a:p>
            <a:r>
              <a:rPr lang="en-GB"/>
              <a:t>Learning by doing</a:t>
            </a:r>
            <a:endParaRPr lang="en-US"/>
          </a:p>
          <a:p>
            <a:endParaRPr lang="en-GB"/>
          </a:p>
          <a:p>
            <a:r>
              <a:rPr lang="en-GB" err="1"/>
              <a:t>Myfyrio</a:t>
            </a:r>
            <a:r>
              <a:rPr lang="en-GB"/>
              <a:t> </a:t>
            </a:r>
            <a:r>
              <a:rPr lang="en-GB" err="1"/>
              <a:t>ar</a:t>
            </a:r>
            <a:r>
              <a:rPr lang="en-GB"/>
              <a:t> y </a:t>
            </a:r>
            <a:r>
              <a:rPr lang="en-GB" err="1"/>
              <a:t>profiad</a:t>
            </a:r>
            <a:endParaRPr lang="en-GB"/>
          </a:p>
          <a:p>
            <a:r>
              <a:rPr lang="en-GB"/>
              <a:t>Reflecting on experience</a:t>
            </a:r>
          </a:p>
          <a:p>
            <a:endParaRPr lang="en-GB">
              <a:cs typeface="Calibri" panose="020F0502020204030204"/>
            </a:endParaRPr>
          </a:p>
          <a:p>
            <a:r>
              <a:rPr lang="en-GB" err="1">
                <a:cs typeface="Calibri" panose="020F0502020204030204"/>
              </a:rPr>
              <a:t>Rhannu'r</a:t>
            </a:r>
            <a:r>
              <a:rPr lang="en-GB">
                <a:cs typeface="Calibri" panose="020F0502020204030204"/>
              </a:rPr>
              <a:t> </a:t>
            </a:r>
            <a:r>
              <a:rPr lang="en-GB" err="1">
                <a:cs typeface="Calibri" panose="020F0502020204030204"/>
              </a:rPr>
              <a:t>anrheg</a:t>
            </a:r>
          </a:p>
          <a:p>
            <a:r>
              <a:rPr lang="en-GB">
                <a:cs typeface="Calibri" panose="020F0502020204030204"/>
              </a:rPr>
              <a:t>Pass the gift &amp; reflect through the cycle – ask the questions ...</a:t>
            </a:r>
          </a:p>
        </p:txBody>
      </p:sp>
    </p:spTree>
    <p:extLst>
      <p:ext uri="{BB962C8B-B14F-4D97-AF65-F5344CB8AC3E}">
        <p14:creationId xmlns:p14="http://schemas.microsoft.com/office/powerpoint/2010/main" val="29085254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F1473816-9E0D-7334-C64D-4019CF781BD2}"/>
            </a:ext>
          </a:extLst>
        </p:cNvPr>
        <p:cNvGrpSpPr/>
        <p:nvPr/>
      </p:nvGrpSpPr>
      <p:grpSpPr>
        <a:xfrm>
          <a:off x="0" y="0"/>
          <a:ext cx="0" cy="0"/>
          <a:chOff x="0" y="0"/>
          <a:chExt cx="0" cy="0"/>
        </a:xfrm>
      </p:grpSpPr>
      <p:sp>
        <p:nvSpPr>
          <p:cNvPr id="15362" name="Title 1">
            <a:extLst>
              <a:ext uri="{FF2B5EF4-FFF2-40B4-BE49-F238E27FC236}">
                <a16:creationId xmlns:a16="http://schemas.microsoft.com/office/drawing/2014/main" id="{B373EA38-B054-997E-72DE-B72587A7FB55}"/>
              </a:ext>
            </a:extLst>
          </p:cNvPr>
          <p:cNvSpPr>
            <a:spLocks noGrp="1"/>
          </p:cNvSpPr>
          <p:nvPr>
            <p:ph type="title"/>
          </p:nvPr>
        </p:nvSpPr>
        <p:spPr>
          <a:xfrm>
            <a:off x="2640013" y="188913"/>
            <a:ext cx="7772400" cy="792162"/>
          </a:xfrm>
        </p:spPr>
        <p:txBody>
          <a:bodyPr/>
          <a:lstStyle/>
          <a:p>
            <a:r>
              <a:rPr lang="en-GB" altLang="en-US" sz="3200">
                <a:latin typeface="Verdana" panose="020B0604030504040204" pitchFamily="34" charset="0"/>
              </a:rPr>
              <a:t>Cylchred Myfyriol Gibbs (1988)</a:t>
            </a:r>
            <a:endParaRPr lang="en-US" altLang="en-US" sz="3200"/>
          </a:p>
        </p:txBody>
      </p:sp>
      <p:pic>
        <p:nvPicPr>
          <p:cNvPr id="15363" name="Content Placeholder 5" descr="gibbs-cycle.png">
            <a:extLst>
              <a:ext uri="{FF2B5EF4-FFF2-40B4-BE49-F238E27FC236}">
                <a16:creationId xmlns:a16="http://schemas.microsoft.com/office/drawing/2014/main" id="{DE2296AD-8A80-D316-2583-A2582E231B9E}"/>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33229" r="-33229"/>
          <a:stretch>
            <a:fillRect/>
          </a:stretch>
        </p:blipFill>
        <p:spPr>
          <a:xfrm>
            <a:off x="1703389" y="981076"/>
            <a:ext cx="8861425" cy="4691063"/>
          </a:xfrm>
        </p:spPr>
      </p:pic>
      <p:sp>
        <p:nvSpPr>
          <p:cNvPr id="15364" name="Date Placeholder 3">
            <a:extLst>
              <a:ext uri="{FF2B5EF4-FFF2-40B4-BE49-F238E27FC236}">
                <a16:creationId xmlns:a16="http://schemas.microsoft.com/office/drawing/2014/main" id="{0DD24F10-C474-CF44-7CF8-2C7604C52D8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AA9B15D-F5ED-429F-B111-AD3095F9101C}" type="datetime1">
              <a:rPr lang="en-US" altLang="en-US" sz="1400">
                <a:latin typeface="Arial" panose="020B0604020202020204" pitchFamily="34" charset="0"/>
              </a:rPr>
              <a:pPr>
                <a:spcBef>
                  <a:spcPct val="0"/>
                </a:spcBef>
                <a:buFontTx/>
                <a:buNone/>
              </a:pPr>
              <a:t>2/26/2026</a:t>
            </a:fld>
            <a:endParaRPr lang="en-GB" altLang="en-US" sz="1400">
              <a:latin typeface="Arial" panose="020B0604020202020204" pitchFamily="34" charset="0"/>
            </a:endParaRPr>
          </a:p>
        </p:txBody>
      </p:sp>
    </p:spTree>
    <p:extLst>
      <p:ext uri="{BB962C8B-B14F-4D97-AF65-F5344CB8AC3E}">
        <p14:creationId xmlns:p14="http://schemas.microsoft.com/office/powerpoint/2010/main" val="17187543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5 Kolb s Experiential Learning Cycle">
            <a:hlinkClick r:id="" action="ppaction://media"/>
            <a:extLst>
              <a:ext uri="{FF2B5EF4-FFF2-40B4-BE49-F238E27FC236}">
                <a16:creationId xmlns:a16="http://schemas.microsoft.com/office/drawing/2014/main" id="{A627F104-37C4-4C8C-462D-A9B1ED9A98D3}"/>
              </a:ext>
            </a:extLst>
          </p:cNvPr>
          <p:cNvPicPr>
            <a:picLocks noGrp="1" noRot="1" noChangeAspect="1"/>
          </p:cNvPicPr>
          <p:nvPr>
            <p:ph idx="1"/>
            <a:videoFile r:link="rId1"/>
          </p:nvPr>
        </p:nvPicPr>
        <p:blipFill>
          <a:blip r:embed="rId4"/>
          <a:stretch>
            <a:fillRect/>
          </a:stretch>
        </p:blipFill>
        <p:spPr>
          <a:xfrm>
            <a:off x="886977" y="457200"/>
            <a:ext cx="10519646" cy="5943600"/>
          </a:xfrm>
          <a:prstGeom prst="rect">
            <a:avLst/>
          </a:prstGeom>
        </p:spPr>
      </p:pic>
      <p:sp>
        <p:nvSpPr>
          <p:cNvPr id="2" name="TextBox 1">
            <a:extLst>
              <a:ext uri="{FF2B5EF4-FFF2-40B4-BE49-F238E27FC236}">
                <a16:creationId xmlns:a16="http://schemas.microsoft.com/office/drawing/2014/main" id="{C89A5F2E-C32D-91BF-01F6-40B237A241FF}"/>
              </a:ext>
            </a:extLst>
          </p:cNvPr>
          <p:cNvSpPr txBox="1"/>
          <p:nvPr/>
        </p:nvSpPr>
        <p:spPr>
          <a:xfrm>
            <a:off x="233515" y="8603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Calibri"/>
              </a:rPr>
              <a:t>Kolb</a:t>
            </a:r>
            <a:endParaRPr lang="en-US"/>
          </a:p>
        </p:txBody>
      </p:sp>
    </p:spTree>
    <p:extLst>
      <p:ext uri="{BB962C8B-B14F-4D97-AF65-F5344CB8AC3E}">
        <p14:creationId xmlns:p14="http://schemas.microsoft.com/office/powerpoint/2010/main" val="25691257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2B515F-0B9A-B6AF-5B77-5082483D04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31112A-7348-1E30-10E3-AF86726DEF73}"/>
              </a:ext>
            </a:extLst>
          </p:cNvPr>
          <p:cNvSpPr>
            <a:spLocks noGrp="1"/>
          </p:cNvSpPr>
          <p:nvPr>
            <p:ph type="title"/>
          </p:nvPr>
        </p:nvSpPr>
        <p:spPr>
          <a:xfrm>
            <a:off x="352575" y="-75142"/>
            <a:ext cx="11481847" cy="1325563"/>
          </a:xfrm>
        </p:spPr>
        <p:txBody>
          <a:bodyPr/>
          <a:lstStyle/>
          <a:p>
            <a:r>
              <a:rPr lang="en-GB" b="1">
                <a:solidFill>
                  <a:srgbClr val="FFFFFF"/>
                </a:solidFill>
              </a:rPr>
              <a:t>Kolb</a:t>
            </a:r>
          </a:p>
        </p:txBody>
      </p:sp>
      <p:sp>
        <p:nvSpPr>
          <p:cNvPr id="3" name="Content Placeholder 2">
            <a:extLst>
              <a:ext uri="{FF2B5EF4-FFF2-40B4-BE49-F238E27FC236}">
                <a16:creationId xmlns:a16="http://schemas.microsoft.com/office/drawing/2014/main" id="{F8B56412-D4FC-3C3E-ACA5-90CE5343BA1A}"/>
              </a:ext>
            </a:extLst>
          </p:cNvPr>
          <p:cNvSpPr>
            <a:spLocks noGrp="1"/>
          </p:cNvSpPr>
          <p:nvPr>
            <p:ph idx="1"/>
          </p:nvPr>
        </p:nvSpPr>
        <p:spPr>
          <a:xfrm>
            <a:off x="345418" y="1075339"/>
            <a:ext cx="11292055" cy="1580433"/>
          </a:xfrm>
        </p:spPr>
        <p:txBody>
          <a:bodyPr>
            <a:normAutofit/>
          </a:bodyPr>
          <a:lstStyle/>
          <a:p>
            <a:r>
              <a:rPr lang="en-GB"/>
              <a:t>Used in learning cycles and experiential learning</a:t>
            </a:r>
          </a:p>
          <a:p>
            <a:r>
              <a:rPr lang="en-GB"/>
              <a:t>Something happened </a:t>
            </a:r>
            <a:r>
              <a:rPr lang="en-GB">
                <a:latin typeface="Calibri" panose="020F0502020204030204" pitchFamily="34" charset="0"/>
                <a:cs typeface="Calibri" panose="020F0502020204030204" pitchFamily="34" charset="0"/>
              </a:rPr>
              <a:t>→ What happened? →So What? → What now?</a:t>
            </a:r>
            <a:endParaRPr lang="en-GB"/>
          </a:p>
        </p:txBody>
      </p:sp>
      <p:pic>
        <p:nvPicPr>
          <p:cNvPr id="5" name="Picture 4">
            <a:extLst>
              <a:ext uri="{FF2B5EF4-FFF2-40B4-BE49-F238E27FC236}">
                <a16:creationId xmlns:a16="http://schemas.microsoft.com/office/drawing/2014/main" id="{DCE6FA76-9412-5045-752E-3305386C3713}"/>
              </a:ext>
            </a:extLst>
          </p:cNvPr>
          <p:cNvPicPr>
            <a:picLocks noChangeAspect="1"/>
          </p:cNvPicPr>
          <p:nvPr/>
        </p:nvPicPr>
        <p:blipFill>
          <a:blip r:embed="rId3"/>
          <a:stretch>
            <a:fillRect/>
          </a:stretch>
        </p:blipFill>
        <p:spPr>
          <a:xfrm>
            <a:off x="2650208" y="2318521"/>
            <a:ext cx="6677025" cy="4381500"/>
          </a:xfrm>
          <a:prstGeom prst="rect">
            <a:avLst/>
          </a:prstGeom>
        </p:spPr>
      </p:pic>
    </p:spTree>
    <p:extLst>
      <p:ext uri="{BB962C8B-B14F-4D97-AF65-F5344CB8AC3E}">
        <p14:creationId xmlns:p14="http://schemas.microsoft.com/office/powerpoint/2010/main" val="12902104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CAA4A-BC1A-F1CE-1E41-7568787FC91A}"/>
              </a:ext>
            </a:extLst>
          </p:cNvPr>
          <p:cNvSpPr>
            <a:spLocks noGrp="1"/>
          </p:cNvSpPr>
          <p:nvPr>
            <p:ph type="title"/>
          </p:nvPr>
        </p:nvSpPr>
        <p:spPr>
          <a:xfrm>
            <a:off x="358219" y="-100219"/>
            <a:ext cx="11481847" cy="1325563"/>
          </a:xfrm>
        </p:spPr>
        <p:txBody>
          <a:bodyPr>
            <a:normAutofit fontScale="90000"/>
          </a:bodyPr>
          <a:lstStyle/>
          <a:p>
            <a:r>
              <a:rPr lang="en-US" b="1" err="1">
                <a:solidFill>
                  <a:schemeClr val="bg1"/>
                </a:solidFill>
                <a:cs typeface="Calibri Light"/>
              </a:rPr>
              <a:t>Myfyrio</a:t>
            </a:r>
            <a:r>
              <a:rPr lang="en-US" b="1">
                <a:solidFill>
                  <a:schemeClr val="bg1"/>
                </a:solidFill>
                <a:cs typeface="Calibri Light"/>
              </a:rPr>
              <a:t> </a:t>
            </a:r>
            <a:r>
              <a:rPr lang="en-US" b="1" err="1">
                <a:solidFill>
                  <a:schemeClr val="bg1"/>
                </a:solidFill>
                <a:cs typeface="Calibri Light"/>
              </a:rPr>
              <a:t>ar</a:t>
            </a:r>
            <a:r>
              <a:rPr lang="en-US" b="1">
                <a:solidFill>
                  <a:schemeClr val="bg1"/>
                </a:solidFill>
                <a:cs typeface="Calibri Light"/>
              </a:rPr>
              <a:t> </a:t>
            </a:r>
            <a:r>
              <a:rPr lang="en-US" b="1" err="1">
                <a:solidFill>
                  <a:schemeClr val="bg1"/>
                </a:solidFill>
                <a:cs typeface="Calibri Light"/>
              </a:rPr>
              <a:t>eich</a:t>
            </a:r>
            <a:r>
              <a:rPr lang="en-US" b="1">
                <a:solidFill>
                  <a:schemeClr val="bg1"/>
                </a:solidFill>
                <a:cs typeface="Calibri Light"/>
              </a:rPr>
              <a:t> </a:t>
            </a:r>
            <a:r>
              <a:rPr lang="en-US" b="1" err="1">
                <a:solidFill>
                  <a:schemeClr val="bg1"/>
                </a:solidFill>
                <a:cs typeface="Calibri Light"/>
              </a:rPr>
              <a:t>profiad</a:t>
            </a:r>
            <a:r>
              <a:rPr lang="en-US" b="1">
                <a:solidFill>
                  <a:schemeClr val="bg1"/>
                </a:solidFill>
                <a:cs typeface="Calibri Light"/>
              </a:rPr>
              <a:t> … </a:t>
            </a:r>
            <a:r>
              <a:rPr lang="en-US" sz="4800" b="1">
                <a:solidFill>
                  <a:schemeClr val="bg1"/>
                </a:solidFill>
                <a:ea typeface="+mj-lt"/>
                <a:cs typeface="+mj-lt"/>
              </a:rPr>
              <a:t>Reflecting on experiences</a:t>
            </a:r>
            <a:endParaRPr lang="en-US" b="1">
              <a:solidFill>
                <a:schemeClr val="bg1"/>
              </a:solidFill>
            </a:endParaRPr>
          </a:p>
        </p:txBody>
      </p:sp>
      <p:sp>
        <p:nvSpPr>
          <p:cNvPr id="3" name="Content Placeholder 2">
            <a:extLst>
              <a:ext uri="{FF2B5EF4-FFF2-40B4-BE49-F238E27FC236}">
                <a16:creationId xmlns:a16="http://schemas.microsoft.com/office/drawing/2014/main" id="{D6069AF5-336F-D519-1839-7A7C3DB7D8AB}"/>
              </a:ext>
            </a:extLst>
          </p:cNvPr>
          <p:cNvSpPr>
            <a:spLocks noGrp="1"/>
          </p:cNvSpPr>
          <p:nvPr>
            <p:ph idx="1"/>
          </p:nvPr>
        </p:nvSpPr>
        <p:spPr/>
        <p:txBody>
          <a:bodyPr vert="horz" lIns="91440" tIns="45720" rIns="91440" bIns="45720" rtlCol="0" anchor="t">
            <a:normAutofit/>
          </a:bodyPr>
          <a:lstStyle/>
          <a:p>
            <a:endParaRPr lang="en-GB" sz="2000">
              <a:latin typeface="Arial"/>
              <a:cs typeface="Arial"/>
            </a:endParaRPr>
          </a:p>
          <a:p>
            <a:endParaRPr lang="en-GB" sz="2000">
              <a:latin typeface="Arial"/>
              <a:cs typeface="Arial"/>
            </a:endParaRPr>
          </a:p>
          <a:p>
            <a:endParaRPr lang="en-GB" sz="2000">
              <a:latin typeface="Arial"/>
              <a:cs typeface="Arial"/>
            </a:endParaRPr>
          </a:p>
        </p:txBody>
      </p:sp>
      <p:sp>
        <p:nvSpPr>
          <p:cNvPr id="4" name="TextBox 3">
            <a:extLst>
              <a:ext uri="{FF2B5EF4-FFF2-40B4-BE49-F238E27FC236}">
                <a16:creationId xmlns:a16="http://schemas.microsoft.com/office/drawing/2014/main" id="{41CDB0D7-7F40-1FEA-2B6A-F696DFAEF2F3}"/>
              </a:ext>
            </a:extLst>
          </p:cNvPr>
          <p:cNvSpPr txBox="1"/>
          <p:nvPr/>
        </p:nvSpPr>
        <p:spPr>
          <a:xfrm>
            <a:off x="156232" y="1505098"/>
            <a:ext cx="5887785" cy="368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ea typeface="+mn-lt"/>
                <a:cs typeface="+mn-lt"/>
              </a:rPr>
              <a:t>Iaith:</a:t>
            </a:r>
            <a:endParaRPr lang="en-US" sz="3200">
              <a:solidFill>
                <a:srgbClr val="808080"/>
              </a:solidFill>
              <a:ea typeface="+mn-lt"/>
              <a:cs typeface="+mn-lt"/>
            </a:endParaRPr>
          </a:p>
          <a:p>
            <a:pPr marL="285750" indent="-285750">
              <a:lnSpc>
                <a:spcPct val="90000"/>
              </a:lnSpc>
              <a:spcBef>
                <a:spcPct val="0"/>
              </a:spcBef>
              <a:buFont typeface="Arial"/>
              <a:buChar char="•"/>
            </a:pPr>
            <a:r>
              <a:rPr lang="en-US" sz="2800" err="1">
                <a:ea typeface="+mn-lt"/>
                <a:cs typeface="+mn-lt"/>
              </a:rPr>
              <a:t>Roeddwn</a:t>
            </a:r>
            <a:r>
              <a:rPr lang="en-US" sz="2800">
                <a:ea typeface="+mn-lt"/>
                <a:cs typeface="+mn-lt"/>
              </a:rPr>
              <a:t> </a:t>
            </a:r>
            <a:r>
              <a:rPr lang="en-US" sz="2800" err="1">
                <a:ea typeface="+mn-lt"/>
                <a:cs typeface="+mn-lt"/>
              </a:rPr>
              <a:t>yn</a:t>
            </a:r>
            <a:r>
              <a:rPr lang="en-US" sz="2800">
                <a:ea typeface="+mn-lt"/>
                <a:cs typeface="+mn-lt"/>
              </a:rPr>
              <a:t> </a:t>
            </a:r>
            <a:r>
              <a:rPr lang="en-US" sz="2800" err="1">
                <a:ea typeface="+mn-lt"/>
                <a:cs typeface="+mn-lt"/>
              </a:rPr>
              <a:t>teimlo'n</a:t>
            </a:r>
            <a:r>
              <a:rPr lang="en-US" sz="2800">
                <a:ea typeface="+mn-lt"/>
                <a:cs typeface="+mn-lt"/>
              </a:rPr>
              <a:t> ...</a:t>
            </a:r>
            <a:endParaRPr lang="en-US" sz="2800">
              <a:solidFill>
                <a:srgbClr val="808080"/>
              </a:solidFill>
              <a:ea typeface="+mn-lt"/>
              <a:cs typeface="+mn-lt"/>
            </a:endParaRPr>
          </a:p>
          <a:p>
            <a:pPr marL="285750" indent="-285750">
              <a:lnSpc>
                <a:spcPct val="90000"/>
              </a:lnSpc>
              <a:spcBef>
                <a:spcPct val="0"/>
              </a:spcBef>
              <a:buFont typeface="Arial"/>
              <a:buChar char="•"/>
            </a:pPr>
            <a:r>
              <a:rPr lang="en-US" sz="2800" err="1">
                <a:ea typeface="+mn-lt"/>
                <a:cs typeface="+mn-lt"/>
              </a:rPr>
              <a:t>Rwy'n</a:t>
            </a:r>
            <a:r>
              <a:rPr lang="en-US" sz="2800">
                <a:ea typeface="+mn-lt"/>
                <a:cs typeface="+mn-lt"/>
              </a:rPr>
              <a:t> </a:t>
            </a:r>
            <a:r>
              <a:rPr lang="en-US" sz="2800" err="1">
                <a:ea typeface="+mn-lt"/>
                <a:cs typeface="+mn-lt"/>
              </a:rPr>
              <a:t>sylweddoli</a:t>
            </a:r>
            <a:r>
              <a:rPr lang="en-US" sz="2800">
                <a:ea typeface="+mn-lt"/>
                <a:cs typeface="+mn-lt"/>
              </a:rPr>
              <a:t> ...</a:t>
            </a:r>
            <a:endParaRPr lang="en-US" sz="2800">
              <a:solidFill>
                <a:srgbClr val="808080"/>
              </a:solidFill>
              <a:ea typeface="+mn-lt"/>
              <a:cs typeface="+mn-lt"/>
            </a:endParaRPr>
          </a:p>
          <a:p>
            <a:pPr marL="285750" indent="-285750">
              <a:lnSpc>
                <a:spcPct val="90000"/>
              </a:lnSpc>
              <a:spcBef>
                <a:spcPct val="0"/>
              </a:spcBef>
              <a:buFont typeface="Arial"/>
              <a:buChar char="•"/>
            </a:pPr>
            <a:r>
              <a:rPr lang="en-US" sz="2800" err="1">
                <a:ea typeface="+mn-lt"/>
                <a:cs typeface="+mn-lt"/>
              </a:rPr>
              <a:t>Rwyf</a:t>
            </a:r>
            <a:r>
              <a:rPr lang="en-US" sz="2800">
                <a:ea typeface="+mn-lt"/>
                <a:cs typeface="+mn-lt"/>
              </a:rPr>
              <a:t> </a:t>
            </a:r>
            <a:r>
              <a:rPr lang="en-US" sz="2800" err="1">
                <a:ea typeface="+mn-lt"/>
                <a:cs typeface="+mn-lt"/>
              </a:rPr>
              <a:t>wedi</a:t>
            </a:r>
            <a:r>
              <a:rPr lang="en-US" sz="2800">
                <a:ea typeface="+mn-lt"/>
                <a:cs typeface="+mn-lt"/>
              </a:rPr>
              <a:t> </a:t>
            </a:r>
            <a:r>
              <a:rPr lang="en-US" sz="2800" err="1">
                <a:ea typeface="+mn-lt"/>
                <a:cs typeface="+mn-lt"/>
              </a:rPr>
              <a:t>dysgu</a:t>
            </a:r>
            <a:r>
              <a:rPr lang="en-US" sz="2800">
                <a:ea typeface="+mn-lt"/>
                <a:cs typeface="+mn-lt"/>
              </a:rPr>
              <a:t> ...</a:t>
            </a:r>
            <a:endParaRPr lang="en-US" sz="2800">
              <a:solidFill>
                <a:srgbClr val="808080"/>
              </a:solidFill>
              <a:ea typeface="+mn-lt"/>
              <a:cs typeface="+mn-lt"/>
            </a:endParaRPr>
          </a:p>
          <a:p>
            <a:pPr marL="285750" indent="-285750">
              <a:lnSpc>
                <a:spcPct val="90000"/>
              </a:lnSpc>
              <a:spcBef>
                <a:spcPct val="0"/>
              </a:spcBef>
              <a:buFont typeface="Arial"/>
              <a:buChar char="•"/>
            </a:pPr>
            <a:r>
              <a:rPr lang="en-US" sz="2800" err="1">
                <a:solidFill>
                  <a:srgbClr val="1A1A1A"/>
                </a:solidFill>
                <a:ea typeface="+mn-lt"/>
                <a:cs typeface="+mn-lt"/>
              </a:rPr>
              <a:t>Ambell</a:t>
            </a:r>
            <a:r>
              <a:rPr lang="en-US" sz="2800">
                <a:solidFill>
                  <a:srgbClr val="1A1A1A"/>
                </a:solidFill>
                <a:ea typeface="+mn-lt"/>
                <a:cs typeface="+mn-lt"/>
              </a:rPr>
              <a:t> </a:t>
            </a:r>
            <a:r>
              <a:rPr lang="en-US" sz="2800" err="1">
                <a:solidFill>
                  <a:srgbClr val="1A1A1A"/>
                </a:solidFill>
                <a:ea typeface="+mn-lt"/>
                <a:cs typeface="+mn-lt"/>
              </a:rPr>
              <a:t>mewnwelediad</a:t>
            </a:r>
            <a:r>
              <a:rPr lang="en-US" sz="2800">
                <a:solidFill>
                  <a:srgbClr val="1A1A1A"/>
                </a:solidFill>
                <a:ea typeface="+mn-lt"/>
                <a:cs typeface="+mn-lt"/>
              </a:rPr>
              <a:t> </a:t>
            </a:r>
            <a:r>
              <a:rPr lang="en-US" sz="2800" err="1">
                <a:solidFill>
                  <a:srgbClr val="1A1A1A"/>
                </a:solidFill>
                <a:ea typeface="+mn-lt"/>
                <a:cs typeface="+mn-lt"/>
              </a:rPr>
              <a:t>newydd</a:t>
            </a:r>
            <a:r>
              <a:rPr lang="en-US" sz="2800">
                <a:solidFill>
                  <a:srgbClr val="1A1A1A"/>
                </a:solidFill>
                <a:ea typeface="+mn-lt"/>
                <a:cs typeface="+mn-lt"/>
              </a:rPr>
              <a:t> </a:t>
            </a:r>
            <a:r>
              <a:rPr lang="en-US" sz="2800" err="1">
                <a:solidFill>
                  <a:srgbClr val="1A1A1A"/>
                </a:solidFill>
                <a:ea typeface="+mn-lt"/>
                <a:cs typeface="+mn-lt"/>
              </a:rPr>
              <a:t>ydy</a:t>
            </a:r>
            <a:r>
              <a:rPr lang="en-US" sz="2800">
                <a:solidFill>
                  <a:srgbClr val="1A1A1A"/>
                </a:solidFill>
                <a:ea typeface="+mn-lt"/>
                <a:cs typeface="+mn-lt"/>
              </a:rPr>
              <a:t>...</a:t>
            </a:r>
          </a:p>
          <a:p>
            <a:pPr marL="285750" indent="-285750">
              <a:lnSpc>
                <a:spcPct val="90000"/>
              </a:lnSpc>
              <a:spcBef>
                <a:spcPct val="0"/>
              </a:spcBef>
              <a:buFont typeface="Arial"/>
              <a:buChar char="•"/>
            </a:pPr>
            <a:r>
              <a:rPr lang="en-US" sz="2800">
                <a:solidFill>
                  <a:srgbClr val="1A1A1A"/>
                </a:solidFill>
                <a:ea typeface="+mn-lt"/>
                <a:cs typeface="+mn-lt"/>
              </a:rPr>
              <a:t>Un </a:t>
            </a:r>
            <a:r>
              <a:rPr lang="en-US" sz="2800" err="1">
                <a:solidFill>
                  <a:srgbClr val="1A1A1A"/>
                </a:solidFill>
                <a:ea typeface="+mn-lt"/>
                <a:cs typeface="+mn-lt"/>
              </a:rPr>
              <a:t>safbwynt</a:t>
            </a:r>
            <a:r>
              <a:rPr lang="en-US" sz="2800">
                <a:solidFill>
                  <a:srgbClr val="1A1A1A"/>
                </a:solidFill>
                <a:ea typeface="+mn-lt"/>
                <a:cs typeface="+mn-lt"/>
              </a:rPr>
              <a:t> am </a:t>
            </a:r>
            <a:r>
              <a:rPr lang="en-US" sz="2800" err="1">
                <a:solidFill>
                  <a:srgbClr val="1A1A1A"/>
                </a:solidFill>
                <a:ea typeface="+mn-lt"/>
                <a:cs typeface="+mn-lt"/>
              </a:rPr>
              <a:t>hyn</a:t>
            </a:r>
            <a:r>
              <a:rPr lang="en-US" sz="2800">
                <a:solidFill>
                  <a:srgbClr val="1A1A1A"/>
                </a:solidFill>
                <a:ea typeface="+mn-lt"/>
                <a:cs typeface="+mn-lt"/>
              </a:rPr>
              <a:t> </a:t>
            </a:r>
            <a:r>
              <a:rPr lang="en-US" sz="2800" err="1">
                <a:solidFill>
                  <a:srgbClr val="1A1A1A"/>
                </a:solidFill>
                <a:ea typeface="+mn-lt"/>
                <a:cs typeface="+mn-lt"/>
              </a:rPr>
              <a:t>ydy</a:t>
            </a:r>
            <a:r>
              <a:rPr lang="en-US" sz="2800">
                <a:solidFill>
                  <a:srgbClr val="1A1A1A"/>
                </a:solidFill>
                <a:ea typeface="+mn-lt"/>
                <a:cs typeface="+mn-lt"/>
              </a:rPr>
              <a:t> ...</a:t>
            </a:r>
            <a:endParaRPr lang="en-US" sz="2800">
              <a:ea typeface="+mn-lt"/>
              <a:cs typeface="+mn-lt"/>
            </a:endParaRPr>
          </a:p>
          <a:p>
            <a:pPr marL="285750" indent="-285750">
              <a:lnSpc>
                <a:spcPct val="90000"/>
              </a:lnSpc>
              <a:spcBef>
                <a:spcPct val="0"/>
              </a:spcBef>
              <a:buFont typeface="Arial"/>
              <a:buChar char="•"/>
            </a:pPr>
            <a:r>
              <a:rPr lang="en-US" sz="2800">
                <a:solidFill>
                  <a:srgbClr val="1A1A1A"/>
                </a:solidFill>
                <a:ea typeface="+mn-lt"/>
                <a:cs typeface="+mn-lt"/>
              </a:rPr>
              <a:t>Mae </a:t>
            </a:r>
            <a:r>
              <a:rPr lang="en-US" sz="2800" err="1">
                <a:solidFill>
                  <a:srgbClr val="1A1A1A"/>
                </a:solidFill>
                <a:ea typeface="+mn-lt"/>
                <a:cs typeface="+mn-lt"/>
              </a:rPr>
              <a:t>hyn</a:t>
            </a:r>
            <a:r>
              <a:rPr lang="en-US" sz="2800">
                <a:solidFill>
                  <a:srgbClr val="1A1A1A"/>
                </a:solidFill>
                <a:ea typeface="+mn-lt"/>
                <a:cs typeface="+mn-lt"/>
              </a:rPr>
              <a:t> </a:t>
            </a:r>
            <a:r>
              <a:rPr lang="en-US" sz="2800" err="1">
                <a:solidFill>
                  <a:srgbClr val="1A1A1A"/>
                </a:solidFill>
                <a:ea typeface="+mn-lt"/>
                <a:cs typeface="+mn-lt"/>
              </a:rPr>
              <a:t>yn</a:t>
            </a:r>
            <a:r>
              <a:rPr lang="en-US" sz="2800">
                <a:solidFill>
                  <a:srgbClr val="1A1A1A"/>
                </a:solidFill>
                <a:ea typeface="+mn-lt"/>
                <a:cs typeface="+mn-lt"/>
              </a:rPr>
              <a:t> </a:t>
            </a:r>
            <a:r>
              <a:rPr lang="en-US" sz="2800" err="1">
                <a:solidFill>
                  <a:srgbClr val="1A1A1A"/>
                </a:solidFill>
                <a:ea typeface="+mn-lt"/>
                <a:cs typeface="+mn-lt"/>
              </a:rPr>
              <a:t>amlygu</a:t>
            </a:r>
            <a:r>
              <a:rPr lang="en-US" sz="2800">
                <a:solidFill>
                  <a:srgbClr val="1A1A1A"/>
                </a:solidFill>
                <a:ea typeface="+mn-lt"/>
                <a:cs typeface="+mn-lt"/>
              </a:rPr>
              <a:t> bod … </a:t>
            </a:r>
            <a:endParaRPr lang="en-US" sz="2800">
              <a:solidFill>
                <a:srgbClr val="000000"/>
              </a:solidFill>
              <a:ea typeface="+mn-lt"/>
              <a:cs typeface="+mn-lt"/>
            </a:endParaRPr>
          </a:p>
          <a:p>
            <a:pPr marL="285750" indent="-285750">
              <a:lnSpc>
                <a:spcPct val="90000"/>
              </a:lnSpc>
              <a:spcBef>
                <a:spcPct val="0"/>
              </a:spcBef>
              <a:buFont typeface="Arial"/>
              <a:buChar char="•"/>
            </a:pPr>
            <a:r>
              <a:rPr lang="en-US" sz="2800">
                <a:solidFill>
                  <a:srgbClr val="1A1A1A"/>
                </a:solidFill>
                <a:ea typeface="+mn-lt"/>
                <a:cs typeface="+mn-lt"/>
              </a:rPr>
              <a:t>Pe </a:t>
            </a:r>
            <a:r>
              <a:rPr lang="en-US" sz="2800" err="1">
                <a:solidFill>
                  <a:srgbClr val="1A1A1A"/>
                </a:solidFill>
                <a:ea typeface="+mn-lt"/>
                <a:cs typeface="+mn-lt"/>
              </a:rPr>
              <a:t>byddaf</a:t>
            </a:r>
            <a:r>
              <a:rPr lang="en-US" sz="2800">
                <a:solidFill>
                  <a:srgbClr val="1A1A1A"/>
                </a:solidFill>
                <a:ea typeface="+mn-lt"/>
                <a:cs typeface="+mn-lt"/>
              </a:rPr>
              <a:t> </a:t>
            </a:r>
            <a:r>
              <a:rPr lang="en-US" sz="2800" err="1">
                <a:solidFill>
                  <a:srgbClr val="1A1A1A"/>
                </a:solidFill>
                <a:ea typeface="+mn-lt"/>
                <a:cs typeface="+mn-lt"/>
              </a:rPr>
              <a:t>yn</a:t>
            </a:r>
            <a:r>
              <a:rPr lang="en-US" sz="2800">
                <a:solidFill>
                  <a:srgbClr val="1A1A1A"/>
                </a:solidFill>
                <a:ea typeface="+mn-lt"/>
                <a:cs typeface="+mn-lt"/>
              </a:rPr>
              <a:t> </a:t>
            </a:r>
            <a:r>
              <a:rPr lang="en-US" sz="2800" err="1">
                <a:solidFill>
                  <a:srgbClr val="1A1A1A"/>
                </a:solidFill>
                <a:ea typeface="+mn-lt"/>
                <a:cs typeface="+mn-lt"/>
              </a:rPr>
              <a:t>gwneud</a:t>
            </a:r>
            <a:r>
              <a:rPr lang="en-US" sz="2800">
                <a:solidFill>
                  <a:srgbClr val="1A1A1A"/>
                </a:solidFill>
                <a:ea typeface="+mn-lt"/>
                <a:cs typeface="+mn-lt"/>
              </a:rPr>
              <a:t> </a:t>
            </a:r>
            <a:r>
              <a:rPr lang="en-US" sz="2800" err="1">
                <a:solidFill>
                  <a:srgbClr val="1A1A1A"/>
                </a:solidFill>
                <a:ea typeface="+mn-lt"/>
                <a:cs typeface="+mn-lt"/>
              </a:rPr>
              <a:t>eto</a:t>
            </a:r>
            <a:r>
              <a:rPr lang="en-US" sz="2800">
                <a:solidFill>
                  <a:srgbClr val="1A1A1A"/>
                </a:solidFill>
                <a:ea typeface="+mn-lt"/>
                <a:cs typeface="+mn-lt"/>
              </a:rPr>
              <a:t> – </a:t>
            </a:r>
            <a:r>
              <a:rPr lang="en-US" sz="2800" err="1">
                <a:solidFill>
                  <a:srgbClr val="1A1A1A"/>
                </a:solidFill>
                <a:ea typeface="+mn-lt"/>
                <a:cs typeface="+mn-lt"/>
              </a:rPr>
              <a:t>bydden</a:t>
            </a:r>
            <a:r>
              <a:rPr lang="en-US" sz="2800">
                <a:solidFill>
                  <a:srgbClr val="1A1A1A"/>
                </a:solidFill>
                <a:ea typeface="+mn-lt"/>
                <a:cs typeface="+mn-lt"/>
              </a:rPr>
              <a:t> </a:t>
            </a:r>
            <a:r>
              <a:rPr lang="en-US" sz="2800" err="1">
                <a:solidFill>
                  <a:srgbClr val="1A1A1A"/>
                </a:solidFill>
                <a:ea typeface="+mn-lt"/>
                <a:cs typeface="+mn-lt"/>
              </a:rPr>
              <a:t>yn</a:t>
            </a:r>
            <a:r>
              <a:rPr lang="en-US" sz="2800">
                <a:solidFill>
                  <a:srgbClr val="1A1A1A"/>
                </a:solidFill>
                <a:ea typeface="+mn-lt"/>
                <a:cs typeface="+mn-lt"/>
              </a:rPr>
              <a:t> </a:t>
            </a:r>
            <a:r>
              <a:rPr lang="en-US" sz="2800" err="1">
                <a:solidFill>
                  <a:srgbClr val="1A1A1A"/>
                </a:solidFill>
                <a:ea typeface="+mn-lt"/>
                <a:cs typeface="+mn-lt"/>
              </a:rPr>
              <a:t>gwneud</a:t>
            </a:r>
            <a:r>
              <a:rPr lang="en-US" sz="2800">
                <a:solidFill>
                  <a:srgbClr val="1A1A1A"/>
                </a:solidFill>
                <a:ea typeface="+mn-lt"/>
                <a:cs typeface="+mn-lt"/>
              </a:rPr>
              <a:t> </a:t>
            </a:r>
            <a:r>
              <a:rPr lang="en-US" sz="2800" err="1">
                <a:solidFill>
                  <a:srgbClr val="1A1A1A"/>
                </a:solidFill>
                <a:ea typeface="+mn-lt"/>
                <a:cs typeface="+mn-lt"/>
              </a:rPr>
              <a:t>yn</a:t>
            </a:r>
            <a:r>
              <a:rPr lang="en-US" sz="2800">
                <a:solidFill>
                  <a:srgbClr val="1A1A1A"/>
                </a:solidFill>
                <a:ea typeface="+mn-lt"/>
                <a:cs typeface="+mn-lt"/>
              </a:rPr>
              <a:t> </a:t>
            </a:r>
            <a:r>
              <a:rPr lang="en-US" sz="2800" err="1">
                <a:solidFill>
                  <a:srgbClr val="1A1A1A"/>
                </a:solidFill>
                <a:ea typeface="+mn-lt"/>
                <a:cs typeface="+mn-lt"/>
              </a:rPr>
              <a:t>wahanol</a:t>
            </a:r>
            <a:r>
              <a:rPr lang="en-US" sz="2800">
                <a:solidFill>
                  <a:srgbClr val="1A1A1A"/>
                </a:solidFill>
                <a:ea typeface="+mn-lt"/>
                <a:cs typeface="+mn-lt"/>
              </a:rPr>
              <a:t> </a:t>
            </a:r>
            <a:r>
              <a:rPr lang="en-US" sz="2800" err="1">
                <a:solidFill>
                  <a:srgbClr val="1A1A1A"/>
                </a:solidFill>
                <a:ea typeface="+mn-lt"/>
                <a:cs typeface="+mn-lt"/>
              </a:rPr>
              <a:t>wrth</a:t>
            </a:r>
            <a:r>
              <a:rPr lang="en-US" sz="2800">
                <a:solidFill>
                  <a:srgbClr val="1A1A1A"/>
                </a:solidFill>
                <a:ea typeface="+mn-lt"/>
                <a:cs typeface="+mn-lt"/>
              </a:rPr>
              <a:t> ...</a:t>
            </a:r>
            <a:endParaRPr lang="en-GB"/>
          </a:p>
        </p:txBody>
      </p:sp>
      <p:sp>
        <p:nvSpPr>
          <p:cNvPr id="6" name="TextBox 5">
            <a:extLst>
              <a:ext uri="{FF2B5EF4-FFF2-40B4-BE49-F238E27FC236}">
                <a16:creationId xmlns:a16="http://schemas.microsoft.com/office/drawing/2014/main" id="{78ABDD8E-51FE-E788-85C4-1B63D6C5E03E}"/>
              </a:ext>
            </a:extLst>
          </p:cNvPr>
          <p:cNvSpPr txBox="1"/>
          <p:nvPr/>
        </p:nvSpPr>
        <p:spPr>
          <a:xfrm>
            <a:off x="6748418" y="1463748"/>
            <a:ext cx="5214390" cy="368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ea typeface="+mn-lt"/>
                <a:cs typeface="+mn-lt"/>
              </a:rPr>
              <a:t>Language:</a:t>
            </a:r>
            <a:endParaRPr lang="en-US" sz="3200">
              <a:solidFill>
                <a:srgbClr val="808080"/>
              </a:solidFill>
              <a:ea typeface="+mn-lt"/>
              <a:cs typeface="+mn-lt"/>
            </a:endParaRPr>
          </a:p>
          <a:p>
            <a:pPr marL="285750" indent="-285750">
              <a:lnSpc>
                <a:spcPct val="90000"/>
              </a:lnSpc>
              <a:spcBef>
                <a:spcPct val="0"/>
              </a:spcBef>
              <a:buFont typeface="Arial"/>
              <a:buChar char="•"/>
            </a:pPr>
            <a:r>
              <a:rPr lang="en-US" sz="2800">
                <a:ea typeface="+mn-lt"/>
                <a:cs typeface="+mn-lt"/>
              </a:rPr>
              <a:t>I felt...</a:t>
            </a:r>
            <a:endParaRPr lang="en-US" sz="2800">
              <a:solidFill>
                <a:srgbClr val="808080"/>
              </a:solidFill>
              <a:ea typeface="+mn-lt"/>
              <a:cs typeface="+mn-lt"/>
            </a:endParaRPr>
          </a:p>
          <a:p>
            <a:pPr marL="285750" indent="-285750">
              <a:lnSpc>
                <a:spcPct val="90000"/>
              </a:lnSpc>
              <a:spcBef>
                <a:spcPct val="0"/>
              </a:spcBef>
              <a:buFont typeface="Arial"/>
              <a:buChar char="•"/>
            </a:pPr>
            <a:r>
              <a:rPr lang="en-US" sz="2800">
                <a:ea typeface="+mn-lt"/>
                <a:cs typeface="+mn-lt"/>
              </a:rPr>
              <a:t>I </a:t>
            </a:r>
            <a:r>
              <a:rPr lang="en-US" sz="2800" err="1">
                <a:ea typeface="+mn-lt"/>
                <a:cs typeface="+mn-lt"/>
              </a:rPr>
              <a:t>realise</a:t>
            </a:r>
            <a:r>
              <a:rPr lang="en-US" sz="2800">
                <a:ea typeface="+mn-lt"/>
                <a:cs typeface="+mn-lt"/>
              </a:rPr>
              <a:t>...</a:t>
            </a:r>
            <a:endParaRPr lang="en-US" sz="2800">
              <a:solidFill>
                <a:srgbClr val="808080"/>
              </a:solidFill>
              <a:ea typeface="+mn-lt"/>
              <a:cs typeface="+mn-lt"/>
            </a:endParaRPr>
          </a:p>
          <a:p>
            <a:pPr marL="285750" indent="-285750">
              <a:lnSpc>
                <a:spcPct val="90000"/>
              </a:lnSpc>
              <a:spcBef>
                <a:spcPct val="0"/>
              </a:spcBef>
              <a:buFont typeface="Arial"/>
              <a:buChar char="•"/>
            </a:pPr>
            <a:r>
              <a:rPr lang="en-US" sz="2800">
                <a:ea typeface="+mn-lt"/>
                <a:cs typeface="+mn-lt"/>
              </a:rPr>
              <a:t>I have learnt...</a:t>
            </a:r>
            <a:endParaRPr lang="en-US" sz="2800">
              <a:solidFill>
                <a:srgbClr val="808080"/>
              </a:solidFill>
              <a:ea typeface="+mn-lt"/>
              <a:cs typeface="+mn-lt"/>
            </a:endParaRPr>
          </a:p>
          <a:p>
            <a:pPr marL="285750" indent="-285750">
              <a:lnSpc>
                <a:spcPct val="90000"/>
              </a:lnSpc>
              <a:spcBef>
                <a:spcPct val="0"/>
              </a:spcBef>
              <a:buFont typeface="Arial"/>
              <a:buChar char="•"/>
            </a:pPr>
            <a:r>
              <a:rPr lang="en-US" sz="2800">
                <a:solidFill>
                  <a:srgbClr val="1A1A1A"/>
                </a:solidFill>
                <a:ea typeface="+mn-lt"/>
                <a:cs typeface="+mn-lt"/>
              </a:rPr>
              <a:t>Some new insights are...</a:t>
            </a:r>
            <a:endParaRPr lang="en-US" sz="2800">
              <a:ea typeface="+mn-lt"/>
              <a:cs typeface="+mn-lt"/>
            </a:endParaRPr>
          </a:p>
          <a:p>
            <a:pPr marL="285750" indent="-285750">
              <a:lnSpc>
                <a:spcPct val="90000"/>
              </a:lnSpc>
              <a:spcBef>
                <a:spcPct val="0"/>
              </a:spcBef>
              <a:buFont typeface="Arial"/>
              <a:buChar char="•"/>
            </a:pPr>
            <a:r>
              <a:rPr lang="en-US" sz="2800">
                <a:solidFill>
                  <a:srgbClr val="1A1A1A"/>
                </a:solidFill>
                <a:ea typeface="+mn-lt"/>
                <a:cs typeface="+mn-lt"/>
              </a:rPr>
              <a:t>One perspective on this is...</a:t>
            </a:r>
            <a:endParaRPr lang="en-US" sz="2800">
              <a:ea typeface="+mn-lt"/>
              <a:cs typeface="+mn-lt"/>
            </a:endParaRPr>
          </a:p>
          <a:p>
            <a:pPr marL="285750" indent="-285750">
              <a:lnSpc>
                <a:spcPct val="90000"/>
              </a:lnSpc>
              <a:spcBef>
                <a:spcPct val="0"/>
              </a:spcBef>
              <a:buFont typeface="Arial"/>
              <a:buChar char="•"/>
            </a:pPr>
            <a:r>
              <a:rPr lang="en-US" sz="2800">
                <a:solidFill>
                  <a:srgbClr val="1A1A1A"/>
                </a:solidFill>
                <a:ea typeface="+mn-lt"/>
                <a:cs typeface="+mn-lt"/>
              </a:rPr>
              <a:t>This highlights...</a:t>
            </a:r>
            <a:endParaRPr lang="en-US" sz="2800">
              <a:ea typeface="+mn-lt"/>
              <a:cs typeface="+mn-lt"/>
            </a:endParaRPr>
          </a:p>
          <a:p>
            <a:pPr marL="285750" indent="-285750">
              <a:lnSpc>
                <a:spcPct val="90000"/>
              </a:lnSpc>
              <a:spcBef>
                <a:spcPct val="0"/>
              </a:spcBef>
              <a:buFont typeface="Arial"/>
              <a:buChar char="•"/>
            </a:pPr>
            <a:r>
              <a:rPr lang="en-US" sz="2800">
                <a:solidFill>
                  <a:srgbClr val="1A1A1A"/>
                </a:solidFill>
                <a:ea typeface="+mn-lt"/>
                <a:cs typeface="+mn-lt"/>
              </a:rPr>
              <a:t>If I was to do this again - I would do it differently by...</a:t>
            </a:r>
            <a:endParaRPr lang="en-GB"/>
          </a:p>
        </p:txBody>
      </p:sp>
    </p:spTree>
    <p:extLst>
      <p:ext uri="{BB962C8B-B14F-4D97-AF65-F5344CB8AC3E}">
        <p14:creationId xmlns:p14="http://schemas.microsoft.com/office/powerpoint/2010/main" val="34659920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05124F52-956B-1D5B-BBE5-4ED868F0BF19}"/>
              </a:ext>
            </a:extLst>
          </p:cNvPr>
          <p:cNvSpPr txBox="1">
            <a:spLocks/>
          </p:cNvSpPr>
          <p:nvPr/>
        </p:nvSpPr>
        <p:spPr>
          <a:xfrm>
            <a:off x="352575" y="184504"/>
            <a:ext cx="11481847" cy="894228"/>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err="1">
                <a:solidFill>
                  <a:schemeClr val="bg1"/>
                </a:solidFill>
                <a:ea typeface="Calibri Light"/>
                <a:cs typeface="Calibri Light"/>
              </a:rPr>
              <a:t>Myfyrio</a:t>
            </a:r>
            <a:r>
              <a:rPr lang="en-GB" b="1">
                <a:solidFill>
                  <a:schemeClr val="bg1"/>
                </a:solidFill>
                <a:ea typeface="Calibri Light"/>
                <a:cs typeface="Calibri Light"/>
              </a:rPr>
              <a:t> : SUT </a:t>
            </a:r>
            <a:r>
              <a:rPr lang="en-GB" b="1" err="1">
                <a:solidFill>
                  <a:schemeClr val="bg1"/>
                </a:solidFill>
                <a:ea typeface="Calibri Light"/>
                <a:cs typeface="Calibri Light"/>
              </a:rPr>
              <a:t>i</a:t>
            </a:r>
            <a:r>
              <a:rPr lang="en-GB" b="1">
                <a:solidFill>
                  <a:schemeClr val="bg1"/>
                </a:solidFill>
                <a:ea typeface="Calibri Light"/>
                <a:cs typeface="Calibri Light"/>
              </a:rPr>
              <a:t> </a:t>
            </a:r>
            <a:r>
              <a:rPr lang="en-GB" b="1" err="1">
                <a:solidFill>
                  <a:schemeClr val="bg1"/>
                </a:solidFill>
                <a:ea typeface="Calibri Light"/>
                <a:cs typeface="Calibri Light"/>
              </a:rPr>
              <a:t>chi’n</a:t>
            </a:r>
            <a:r>
              <a:rPr lang="en-GB" b="1">
                <a:solidFill>
                  <a:schemeClr val="bg1"/>
                </a:solidFill>
                <a:ea typeface="Calibri Light"/>
                <a:cs typeface="Calibri Light"/>
              </a:rPr>
              <a:t> </a:t>
            </a:r>
            <a:r>
              <a:rPr lang="en-GB" b="1" err="1">
                <a:solidFill>
                  <a:schemeClr val="bg1"/>
                </a:solidFill>
                <a:ea typeface="Calibri Light"/>
                <a:cs typeface="Calibri Light"/>
              </a:rPr>
              <a:t>dysgu</a:t>
            </a:r>
            <a:r>
              <a:rPr lang="en-GB" b="1">
                <a:solidFill>
                  <a:schemeClr val="bg1"/>
                </a:solidFill>
                <a:ea typeface="Calibri Light"/>
                <a:cs typeface="Calibri Light"/>
              </a:rPr>
              <a:t> / Reflect : HOW do you learn</a:t>
            </a:r>
          </a:p>
        </p:txBody>
      </p:sp>
      <p:sp>
        <p:nvSpPr>
          <p:cNvPr id="7" name="Content Placeholder 2">
            <a:extLst>
              <a:ext uri="{FF2B5EF4-FFF2-40B4-BE49-F238E27FC236}">
                <a16:creationId xmlns:a16="http://schemas.microsoft.com/office/drawing/2014/main" id="{EFB0CB79-1BF3-ABA0-53D4-72725D761A2D}"/>
              </a:ext>
            </a:extLst>
          </p:cNvPr>
          <p:cNvSpPr txBox="1">
            <a:spLocks/>
          </p:cNvSpPr>
          <p:nvPr/>
        </p:nvSpPr>
        <p:spPr>
          <a:xfrm>
            <a:off x="357579" y="1381328"/>
            <a:ext cx="5476447" cy="4215948"/>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t>Profiad</a:t>
            </a:r>
            <a:r>
              <a:rPr lang="en-GB"/>
              <a:t>: </a:t>
            </a:r>
            <a:r>
              <a:rPr lang="en-GB" err="1"/>
              <a:t>Cynnydd</a:t>
            </a:r>
            <a:r>
              <a:rPr lang="en-GB"/>
              <a:t> </a:t>
            </a:r>
            <a:r>
              <a:rPr lang="en-GB" b="1" err="1"/>
              <a:t>ysgrifennu</a:t>
            </a:r>
            <a:r>
              <a:rPr lang="en-GB" b="1"/>
              <a:t> </a:t>
            </a:r>
            <a:r>
              <a:rPr lang="en-GB" b="1" err="1"/>
              <a:t>academaidd</a:t>
            </a:r>
            <a:endParaRPr lang="en-GB" b="1" err="1">
              <a:ea typeface="Calibri"/>
              <a:cs typeface="Calibri"/>
            </a:endParaRPr>
          </a:p>
          <a:p>
            <a:r>
              <a:rPr lang="en-GB"/>
              <a:t>Pa </a:t>
            </a:r>
            <a:r>
              <a:rPr lang="en-GB" err="1"/>
              <a:t>agweddau</a:t>
            </a:r>
            <a:r>
              <a:rPr lang="en-GB"/>
              <a:t> </a:t>
            </a:r>
            <a:r>
              <a:rPr lang="en-GB" err="1"/>
              <a:t>sydd</a:t>
            </a:r>
            <a:r>
              <a:rPr lang="en-GB"/>
              <a:t> </a:t>
            </a:r>
            <a:r>
              <a:rPr lang="en-GB" err="1"/>
              <a:t>wedi</a:t>
            </a:r>
            <a:r>
              <a:rPr lang="en-GB"/>
              <a:t> </a:t>
            </a:r>
            <a:r>
              <a:rPr lang="en-GB" err="1"/>
              <a:t>gwella</a:t>
            </a:r>
            <a:r>
              <a:rPr lang="en-GB"/>
              <a:t> </a:t>
            </a:r>
            <a:r>
              <a:rPr lang="en-GB" err="1"/>
              <a:t>gennych</a:t>
            </a:r>
            <a:r>
              <a:rPr lang="en-GB"/>
              <a:t>?  </a:t>
            </a:r>
            <a:endParaRPr lang="en-GB">
              <a:ea typeface="Calibri"/>
              <a:cs typeface="Calibri"/>
            </a:endParaRPr>
          </a:p>
          <a:p>
            <a:r>
              <a:rPr lang="en-GB">
                <a:ea typeface="Calibri"/>
                <a:cs typeface="Calibri"/>
              </a:rPr>
              <a:t>Sut </a:t>
            </a:r>
            <a:r>
              <a:rPr lang="en-GB" err="1">
                <a:ea typeface="Calibri"/>
                <a:cs typeface="Calibri" panose="020F0502020204030204"/>
              </a:rPr>
              <a:t>i</a:t>
            </a:r>
            <a:r>
              <a:rPr lang="en-GB">
                <a:ea typeface="Calibri"/>
                <a:cs typeface="Calibri"/>
              </a:rPr>
              <a:t> chi </a:t>
            </a:r>
            <a:r>
              <a:rPr lang="en-GB" err="1">
                <a:ea typeface="Calibri"/>
                <a:cs typeface="Calibri" panose="020F0502020204030204"/>
              </a:rPr>
              <a:t>wedi</a:t>
            </a:r>
            <a:r>
              <a:rPr lang="en-GB">
                <a:ea typeface="Calibri"/>
                <a:cs typeface="Calibri" panose="020F0502020204030204"/>
              </a:rPr>
              <a:t> </a:t>
            </a:r>
            <a:r>
              <a:rPr lang="en-GB" err="1">
                <a:ea typeface="Calibri"/>
                <a:cs typeface="Calibri" panose="020F0502020204030204"/>
              </a:rPr>
              <a:t>gwella</a:t>
            </a:r>
            <a:r>
              <a:rPr lang="en-GB">
                <a:ea typeface="Calibri"/>
                <a:cs typeface="Calibri" panose="020F0502020204030204"/>
              </a:rPr>
              <a:t> </a:t>
            </a:r>
            <a:r>
              <a:rPr lang="en-GB" err="1">
                <a:ea typeface="Calibri"/>
                <a:cs typeface="Calibri" panose="020F0502020204030204"/>
              </a:rPr>
              <a:t>hwy</a:t>
            </a:r>
            <a:r>
              <a:rPr lang="en-GB">
                <a:ea typeface="Calibri"/>
                <a:cs typeface="Calibri" panose="020F0502020204030204"/>
              </a:rPr>
              <a:t>?</a:t>
            </a:r>
            <a:endParaRPr lang="en-GB">
              <a:cs typeface="Calibri" panose="020F0502020204030204"/>
            </a:endParaRPr>
          </a:p>
          <a:p>
            <a:r>
              <a:rPr lang="en-GB">
                <a:cs typeface="Calibri" panose="020F0502020204030204"/>
              </a:rPr>
              <a:t>Beth </a:t>
            </a:r>
            <a:r>
              <a:rPr lang="en-GB" err="1">
                <a:cs typeface="Calibri" panose="020F0502020204030204"/>
              </a:rPr>
              <a:t>oeddech</a:t>
            </a:r>
            <a:r>
              <a:rPr lang="en-GB">
                <a:cs typeface="Calibri" panose="020F0502020204030204"/>
              </a:rPr>
              <a:t> </a:t>
            </a:r>
            <a:r>
              <a:rPr lang="en-GB" err="1">
                <a:cs typeface="Calibri" panose="020F0502020204030204"/>
              </a:rPr>
              <a:t>chi'n</a:t>
            </a:r>
            <a:r>
              <a:rPr lang="en-GB">
                <a:cs typeface="Calibri" panose="020F0502020204030204"/>
              </a:rPr>
              <a:t> </a:t>
            </a:r>
            <a:r>
              <a:rPr lang="en-GB" err="1">
                <a:cs typeface="Calibri" panose="020F0502020204030204"/>
              </a:rPr>
              <a:t>gweld</a:t>
            </a:r>
            <a:r>
              <a:rPr lang="en-GB">
                <a:cs typeface="Calibri" panose="020F0502020204030204"/>
              </a:rPr>
              <a:t> </a:t>
            </a:r>
            <a:r>
              <a:rPr lang="en-GB" err="1">
                <a:cs typeface="Calibri" panose="020F0502020204030204"/>
              </a:rPr>
              <a:t>yn</a:t>
            </a:r>
            <a:r>
              <a:rPr lang="en-GB">
                <a:cs typeface="Calibri" panose="020F0502020204030204"/>
              </a:rPr>
              <a:t> </a:t>
            </a:r>
            <a:r>
              <a:rPr lang="en-GB" err="1">
                <a:cs typeface="Calibri" panose="020F0502020204030204"/>
              </a:rPr>
              <a:t>heriol</a:t>
            </a:r>
            <a:r>
              <a:rPr lang="en-GB">
                <a:cs typeface="Calibri" panose="020F0502020204030204"/>
              </a:rPr>
              <a:t>?</a:t>
            </a:r>
            <a:endParaRPr lang="en-GB">
              <a:ea typeface="Calibri"/>
              <a:cs typeface="Calibri" panose="020F0502020204030204"/>
            </a:endParaRPr>
          </a:p>
          <a:p>
            <a:r>
              <a:rPr lang="en-GB" err="1"/>
              <a:t>Pethau</a:t>
            </a:r>
            <a:r>
              <a:rPr lang="en-GB"/>
              <a:t> </a:t>
            </a:r>
            <a:r>
              <a:rPr lang="en-GB" err="1"/>
              <a:t>i</a:t>
            </a:r>
            <a:r>
              <a:rPr lang="en-GB"/>
              <a:t> </a:t>
            </a:r>
            <a:r>
              <a:rPr lang="en-GB" err="1"/>
              <a:t>chi’n</a:t>
            </a:r>
            <a:r>
              <a:rPr lang="en-GB"/>
              <a:t> </a:t>
            </a:r>
            <a:r>
              <a:rPr lang="en-GB" err="1"/>
              <a:t>dymuno</a:t>
            </a:r>
            <a:r>
              <a:rPr lang="en-GB"/>
              <a:t> </a:t>
            </a:r>
            <a:r>
              <a:rPr lang="en-GB" err="1"/>
              <a:t>gwella</a:t>
            </a:r>
            <a:r>
              <a:rPr lang="en-GB"/>
              <a:t> </a:t>
            </a:r>
            <a:r>
              <a:rPr lang="en-GB" err="1"/>
              <a:t>fel</a:t>
            </a:r>
            <a:r>
              <a:rPr lang="en-GB"/>
              <a:t> mater o </a:t>
            </a:r>
            <a:r>
              <a:rPr lang="en-GB" err="1"/>
              <a:t>blaenoriaeth</a:t>
            </a:r>
            <a:r>
              <a:rPr lang="en-GB"/>
              <a:t> </a:t>
            </a:r>
            <a:endParaRPr lang="en-GB">
              <a:ea typeface="Calibri"/>
              <a:cs typeface="Calibri"/>
            </a:endParaRPr>
          </a:p>
          <a:p>
            <a:r>
              <a:rPr lang="en-GB">
                <a:ea typeface="Calibri"/>
                <a:cs typeface="Calibri"/>
              </a:rPr>
              <a:t>Beth </a:t>
            </a:r>
            <a:r>
              <a:rPr lang="en-GB" err="1">
                <a:ea typeface="Calibri"/>
                <a:cs typeface="Calibri"/>
              </a:rPr>
              <a:t>ydy</a:t>
            </a:r>
            <a:r>
              <a:rPr lang="en-GB">
                <a:ea typeface="Calibri"/>
                <a:cs typeface="Calibri"/>
              </a:rPr>
              <a:t> </a:t>
            </a:r>
            <a:r>
              <a:rPr lang="en-GB" err="1">
                <a:ea typeface="Calibri"/>
                <a:cs typeface="Calibri"/>
              </a:rPr>
              <a:t>rhai</a:t>
            </a:r>
            <a:r>
              <a:rPr lang="en-GB">
                <a:ea typeface="Calibri"/>
                <a:cs typeface="Calibri"/>
              </a:rPr>
              <a:t> </a:t>
            </a:r>
            <a:r>
              <a:rPr lang="en-GB" err="1">
                <a:ea typeface="Calibri"/>
                <a:cs typeface="Calibri"/>
              </a:rPr>
              <a:t>atebion</a:t>
            </a:r>
            <a:r>
              <a:rPr lang="en-GB">
                <a:ea typeface="Calibri"/>
                <a:cs typeface="Calibri"/>
              </a:rPr>
              <a:t> </a:t>
            </a:r>
            <a:r>
              <a:rPr lang="en-GB" err="1">
                <a:ea typeface="Calibri"/>
                <a:cs typeface="Calibri"/>
              </a:rPr>
              <a:t>i</a:t>
            </a:r>
            <a:r>
              <a:rPr lang="en-GB">
                <a:ea typeface="Calibri"/>
                <a:cs typeface="Calibri"/>
              </a:rPr>
              <a:t> </a:t>
            </a:r>
            <a:r>
              <a:rPr lang="en-GB" err="1">
                <a:ea typeface="Calibri"/>
                <a:cs typeface="Calibri"/>
              </a:rPr>
              <a:t>lwyddo</a:t>
            </a:r>
            <a:r>
              <a:rPr lang="en-GB">
                <a:ea typeface="Calibri"/>
                <a:cs typeface="Calibri"/>
              </a:rPr>
              <a:t>?  </a:t>
            </a:r>
          </a:p>
        </p:txBody>
      </p:sp>
      <p:sp>
        <p:nvSpPr>
          <p:cNvPr id="9" name="Content Placeholder 2">
            <a:extLst>
              <a:ext uri="{FF2B5EF4-FFF2-40B4-BE49-F238E27FC236}">
                <a16:creationId xmlns:a16="http://schemas.microsoft.com/office/drawing/2014/main" id="{C38F0BDF-367B-B605-1698-20B876A549E0}"/>
              </a:ext>
            </a:extLst>
          </p:cNvPr>
          <p:cNvSpPr txBox="1">
            <a:spLocks/>
          </p:cNvSpPr>
          <p:nvPr/>
        </p:nvSpPr>
        <p:spPr>
          <a:xfrm>
            <a:off x="6960905" y="1412849"/>
            <a:ext cx="5046699" cy="4138245"/>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Experience: Progress with </a:t>
            </a:r>
            <a:r>
              <a:rPr lang="en-GB" b="1"/>
              <a:t>academic writing</a:t>
            </a:r>
            <a:endParaRPr lang="en-GB" b="1">
              <a:cs typeface="Calibri"/>
            </a:endParaRPr>
          </a:p>
          <a:p>
            <a:r>
              <a:rPr lang="en-GB"/>
              <a:t>What areas have you improved?</a:t>
            </a:r>
          </a:p>
          <a:p>
            <a:r>
              <a:rPr lang="en-GB"/>
              <a:t>How achieved? </a:t>
            </a:r>
            <a:endParaRPr lang="en-GB">
              <a:ea typeface="Calibri"/>
              <a:cs typeface="Calibri"/>
            </a:endParaRPr>
          </a:p>
          <a:p>
            <a:r>
              <a:rPr lang="en-GB">
                <a:cs typeface="Calibri" panose="020F0502020204030204"/>
              </a:rPr>
              <a:t>What did you find challenging?</a:t>
            </a:r>
          </a:p>
          <a:p>
            <a:r>
              <a:rPr lang="en-GB"/>
              <a:t>Things you want to actively work on.</a:t>
            </a:r>
          </a:p>
          <a:p>
            <a:r>
              <a:rPr lang="en-GB">
                <a:ea typeface="Calibri"/>
                <a:cs typeface="Calibri"/>
              </a:rPr>
              <a:t>What are possible solutions? </a:t>
            </a:r>
          </a:p>
        </p:txBody>
      </p:sp>
    </p:spTree>
    <p:extLst>
      <p:ext uri="{BB962C8B-B14F-4D97-AF65-F5344CB8AC3E}">
        <p14:creationId xmlns:p14="http://schemas.microsoft.com/office/powerpoint/2010/main" val="8543112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821DF4-3D84-453E-A7DA-E2F8070D34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FB75F0-2EC8-3A87-E91C-B1C9A290AEDB}"/>
              </a:ext>
            </a:extLst>
          </p:cNvPr>
          <p:cNvSpPr>
            <a:spLocks noGrp="1"/>
          </p:cNvSpPr>
          <p:nvPr>
            <p:ph type="title"/>
          </p:nvPr>
        </p:nvSpPr>
        <p:spPr>
          <a:xfrm>
            <a:off x="3897085" y="-266246"/>
            <a:ext cx="7445829" cy="1325563"/>
          </a:xfrm>
        </p:spPr>
        <p:txBody>
          <a:bodyPr>
            <a:normAutofit/>
          </a:bodyPr>
          <a:lstStyle/>
          <a:p>
            <a:pPr algn="l"/>
            <a:r>
              <a:rPr lang="en-GB" b="1" err="1">
                <a:solidFill>
                  <a:schemeClr val="bg1"/>
                </a:solidFill>
              </a:rPr>
              <a:t>Tasg</a:t>
            </a:r>
            <a:r>
              <a:rPr lang="en-GB" b="1">
                <a:solidFill>
                  <a:schemeClr val="bg1"/>
                </a:solidFill>
              </a:rPr>
              <a:t>  /  Task</a:t>
            </a:r>
          </a:p>
        </p:txBody>
      </p:sp>
      <p:sp>
        <p:nvSpPr>
          <p:cNvPr id="4" name="Content Placeholder 3">
            <a:extLst>
              <a:ext uri="{FF2B5EF4-FFF2-40B4-BE49-F238E27FC236}">
                <a16:creationId xmlns:a16="http://schemas.microsoft.com/office/drawing/2014/main" id="{FC86324C-3842-9B30-E228-AEE543665497}"/>
              </a:ext>
            </a:extLst>
          </p:cNvPr>
          <p:cNvSpPr>
            <a:spLocks noGrp="1"/>
          </p:cNvSpPr>
          <p:nvPr>
            <p:ph sz="half" idx="1"/>
          </p:nvPr>
        </p:nvSpPr>
        <p:spPr>
          <a:xfrm>
            <a:off x="304800" y="1150711"/>
            <a:ext cx="5856514" cy="4351338"/>
          </a:xfrm>
        </p:spPr>
        <p:txBody>
          <a:bodyPr vert="horz" lIns="91440" tIns="45720" rIns="91440" bIns="45720" rtlCol="0" anchor="t">
            <a:noAutofit/>
          </a:bodyPr>
          <a:lstStyle/>
          <a:p>
            <a:r>
              <a:rPr lang="en-GB" sz="3500" err="1"/>
              <a:t>Cymrwch</a:t>
            </a:r>
            <a:r>
              <a:rPr lang="en-GB" sz="3500"/>
              <a:t> </a:t>
            </a:r>
            <a:r>
              <a:rPr lang="en-GB" sz="3500" err="1"/>
              <a:t>peth</a:t>
            </a:r>
            <a:r>
              <a:rPr lang="en-GB" sz="3500"/>
              <a:t> </a:t>
            </a:r>
            <a:r>
              <a:rPr lang="en-GB" sz="3500" err="1"/>
              <a:t>amser</a:t>
            </a:r>
            <a:r>
              <a:rPr lang="en-GB" sz="3500"/>
              <a:t> </a:t>
            </a:r>
            <a:r>
              <a:rPr lang="en-GB" sz="3500" err="1"/>
              <a:t>i</a:t>
            </a:r>
            <a:r>
              <a:rPr lang="en-GB" sz="3500"/>
              <a:t> </a:t>
            </a:r>
            <a:r>
              <a:rPr lang="en-GB" sz="3500" err="1"/>
              <a:t>fyfyrio</a:t>
            </a:r>
            <a:r>
              <a:rPr lang="en-GB" sz="3500"/>
              <a:t> </a:t>
            </a:r>
            <a:r>
              <a:rPr lang="en-GB" sz="3500" err="1"/>
              <a:t>ar</a:t>
            </a:r>
            <a:r>
              <a:rPr lang="en-GB" sz="3500"/>
              <a:t> </a:t>
            </a:r>
            <a:r>
              <a:rPr lang="en-GB" sz="3500" err="1"/>
              <a:t>eich</a:t>
            </a:r>
            <a:r>
              <a:rPr lang="en-GB" sz="3500"/>
              <a:t> </a:t>
            </a:r>
            <a:r>
              <a:rPr lang="en-GB" sz="3500" err="1"/>
              <a:t>aseiniad</a:t>
            </a:r>
            <a:r>
              <a:rPr lang="en-GB" sz="3500"/>
              <a:t> </a:t>
            </a:r>
            <a:r>
              <a:rPr lang="en-GB" sz="3500" err="1"/>
              <a:t>a’ch</a:t>
            </a:r>
            <a:r>
              <a:rPr lang="en-GB" sz="3500"/>
              <a:t> </a:t>
            </a:r>
            <a:r>
              <a:rPr lang="en-GB" sz="3500" err="1"/>
              <a:t>adborth</a:t>
            </a:r>
            <a:r>
              <a:rPr lang="en-GB" sz="3500"/>
              <a:t>.</a:t>
            </a:r>
            <a:endParaRPr lang="en-GB" sz="3500">
              <a:cs typeface="Calibri"/>
            </a:endParaRPr>
          </a:p>
          <a:p>
            <a:r>
              <a:rPr lang="en-GB" sz="3500" err="1"/>
              <a:t>Medrwch</a:t>
            </a:r>
            <a:r>
              <a:rPr lang="en-GB" sz="3500"/>
              <a:t> </a:t>
            </a:r>
            <a:r>
              <a:rPr lang="en-GB" sz="3500" err="1"/>
              <a:t>ddefnyddio’r</a:t>
            </a:r>
            <a:r>
              <a:rPr lang="en-GB" sz="3500"/>
              <a:t> </a:t>
            </a:r>
            <a:r>
              <a:rPr lang="en-GB" sz="3500" err="1"/>
              <a:t>gwestiynau’r</a:t>
            </a:r>
            <a:r>
              <a:rPr lang="en-GB" sz="3500"/>
              <a:t> o </a:t>
            </a:r>
            <a:r>
              <a:rPr lang="en-GB" sz="3500" err="1"/>
              <a:t>fodel</a:t>
            </a:r>
            <a:r>
              <a:rPr lang="en-GB" sz="3500"/>
              <a:t> </a:t>
            </a:r>
            <a:r>
              <a:rPr lang="en-GB" sz="3500" b="1" err="1"/>
              <a:t>Cylchred</a:t>
            </a:r>
            <a:r>
              <a:rPr lang="en-GB" sz="3500" b="1"/>
              <a:t> Gibbs neu Kolb</a:t>
            </a:r>
            <a:r>
              <a:rPr lang="en-GB" sz="3500"/>
              <a:t> er </a:t>
            </a:r>
            <a:r>
              <a:rPr lang="en-GB" sz="3500" err="1"/>
              <a:t>mwyn</a:t>
            </a:r>
            <a:r>
              <a:rPr lang="en-GB" sz="3500"/>
              <a:t> </a:t>
            </a:r>
            <a:r>
              <a:rPr lang="en-GB" sz="3500" err="1"/>
              <a:t>eich</a:t>
            </a:r>
            <a:r>
              <a:rPr lang="en-GB" sz="3500"/>
              <a:t> </a:t>
            </a:r>
            <a:r>
              <a:rPr lang="en-GB" sz="3500" err="1"/>
              <a:t>cynorthwyo</a:t>
            </a:r>
            <a:r>
              <a:rPr lang="en-GB" sz="3500"/>
              <a:t>.</a:t>
            </a:r>
            <a:endParaRPr lang="en-GB" sz="3500">
              <a:cs typeface="Calibri"/>
            </a:endParaRPr>
          </a:p>
          <a:p>
            <a:r>
              <a:rPr lang="en-GB" sz="3500" err="1"/>
              <a:t>Cwblhewch</a:t>
            </a:r>
            <a:r>
              <a:rPr lang="en-GB" sz="3500"/>
              <a:t> </a:t>
            </a:r>
            <a:r>
              <a:rPr lang="en-GB" sz="3500" err="1"/>
              <a:t>cynllun</a:t>
            </a:r>
            <a:r>
              <a:rPr lang="en-GB" sz="3500"/>
              <a:t> </a:t>
            </a:r>
            <a:r>
              <a:rPr lang="en-GB" sz="3500" err="1"/>
              <a:t>gweithredu</a:t>
            </a:r>
            <a:r>
              <a:rPr lang="en-GB" sz="3500"/>
              <a:t> </a:t>
            </a:r>
            <a:r>
              <a:rPr lang="en-GB" sz="3500" err="1"/>
              <a:t>byr</a:t>
            </a:r>
            <a:r>
              <a:rPr lang="en-GB" sz="3500"/>
              <a:t> </a:t>
            </a:r>
            <a:r>
              <a:rPr lang="en-GB" sz="3500" err="1"/>
              <a:t>i’ch</a:t>
            </a:r>
            <a:r>
              <a:rPr lang="en-GB" sz="3500"/>
              <a:t> </a:t>
            </a:r>
            <a:r>
              <a:rPr lang="en-GB" sz="3500" err="1"/>
              <a:t>helpu</a:t>
            </a:r>
            <a:r>
              <a:rPr lang="en-GB" sz="3500"/>
              <a:t> </a:t>
            </a:r>
            <a:r>
              <a:rPr lang="en-GB" sz="3500" err="1"/>
              <a:t>ar</a:t>
            </a:r>
            <a:r>
              <a:rPr lang="en-GB" sz="3500"/>
              <a:t> </a:t>
            </a:r>
            <a:r>
              <a:rPr lang="en-GB" sz="3500" err="1"/>
              <a:t>gyfer</a:t>
            </a:r>
            <a:r>
              <a:rPr lang="en-GB" sz="3500"/>
              <a:t> </a:t>
            </a:r>
            <a:r>
              <a:rPr lang="en-GB" sz="3500" err="1"/>
              <a:t>eich</a:t>
            </a:r>
            <a:r>
              <a:rPr lang="en-GB" sz="3500"/>
              <a:t> </a:t>
            </a:r>
            <a:r>
              <a:rPr lang="en-GB" sz="3500" err="1"/>
              <a:t>aseiniad</a:t>
            </a:r>
            <a:r>
              <a:rPr lang="en-GB" sz="3500"/>
              <a:t> </a:t>
            </a:r>
            <a:r>
              <a:rPr lang="en-GB" sz="3500" err="1"/>
              <a:t>nesaf</a:t>
            </a:r>
            <a:r>
              <a:rPr lang="en-GB" sz="3500"/>
              <a:t>.</a:t>
            </a:r>
            <a:endParaRPr lang="en-GB" sz="3500">
              <a:cs typeface="Calibri"/>
            </a:endParaRPr>
          </a:p>
        </p:txBody>
      </p:sp>
      <p:sp>
        <p:nvSpPr>
          <p:cNvPr id="5" name="Content Placeholder 4">
            <a:extLst>
              <a:ext uri="{FF2B5EF4-FFF2-40B4-BE49-F238E27FC236}">
                <a16:creationId xmlns:a16="http://schemas.microsoft.com/office/drawing/2014/main" id="{8F8BC149-F7C3-09B4-E06E-A88ADD56F3AC}"/>
              </a:ext>
            </a:extLst>
          </p:cNvPr>
          <p:cNvSpPr>
            <a:spLocks noGrp="1"/>
          </p:cNvSpPr>
          <p:nvPr>
            <p:ph sz="half" idx="2"/>
          </p:nvPr>
        </p:nvSpPr>
        <p:spPr>
          <a:xfrm>
            <a:off x="6564086" y="1150711"/>
            <a:ext cx="5181600" cy="4351338"/>
          </a:xfrm>
        </p:spPr>
        <p:txBody>
          <a:bodyPr vert="horz" lIns="91440" tIns="45720" rIns="91440" bIns="45720" rtlCol="0" anchor="t">
            <a:noAutofit/>
          </a:bodyPr>
          <a:lstStyle/>
          <a:p>
            <a:r>
              <a:rPr lang="en-GB" sz="3500"/>
              <a:t>Take some time out to reflect on your assignment and feedback.</a:t>
            </a:r>
            <a:endParaRPr lang="en-GB" sz="3500">
              <a:cs typeface="Calibri"/>
            </a:endParaRPr>
          </a:p>
          <a:p>
            <a:r>
              <a:rPr lang="en-GB" sz="3500"/>
              <a:t>You could use the questions previously given in </a:t>
            </a:r>
            <a:r>
              <a:rPr lang="en-GB" sz="3500" b="1"/>
              <a:t>Gibb’s Cycle or Kolb </a:t>
            </a:r>
            <a:r>
              <a:rPr lang="en-GB" sz="3500"/>
              <a:t>to assist you.</a:t>
            </a:r>
            <a:endParaRPr lang="en-GB" sz="3500">
              <a:cs typeface="Calibri"/>
            </a:endParaRPr>
          </a:p>
          <a:p>
            <a:r>
              <a:rPr lang="en-GB" sz="3500"/>
              <a:t>Complete a short action plan in preparation for your next assignment.</a:t>
            </a:r>
            <a:endParaRPr lang="en-GB" sz="3500">
              <a:cs typeface="Calibri"/>
            </a:endParaRPr>
          </a:p>
        </p:txBody>
      </p:sp>
    </p:spTree>
    <p:extLst>
      <p:ext uri="{BB962C8B-B14F-4D97-AF65-F5344CB8AC3E}">
        <p14:creationId xmlns:p14="http://schemas.microsoft.com/office/powerpoint/2010/main" val="1523038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4FDBC317-6FBD-63E3-7FC2-3E8033041F40}"/>
              </a:ext>
            </a:extLst>
          </p:cNvPr>
          <p:cNvSpPr txBox="1">
            <a:spLocks/>
          </p:cNvSpPr>
          <p:nvPr/>
        </p:nvSpPr>
        <p:spPr>
          <a:xfrm>
            <a:off x="357579" y="1381328"/>
            <a:ext cx="5476447" cy="421594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t>Profiad</a:t>
            </a:r>
            <a:r>
              <a:rPr lang="en-GB"/>
              <a:t>: </a:t>
            </a:r>
            <a:r>
              <a:rPr lang="en-GB" err="1"/>
              <a:t>Cynnydd</a:t>
            </a:r>
            <a:r>
              <a:rPr lang="en-GB"/>
              <a:t> </a:t>
            </a:r>
            <a:r>
              <a:rPr lang="en-GB" b="1" err="1"/>
              <a:t>recordio</a:t>
            </a:r>
            <a:r>
              <a:rPr lang="en-GB" b="1"/>
              <a:t> </a:t>
            </a:r>
            <a:r>
              <a:rPr lang="en-GB" b="1" err="1"/>
              <a:t>llais</a:t>
            </a:r>
            <a:endParaRPr lang="en-GB" b="1" err="1">
              <a:ea typeface="Calibri"/>
              <a:cs typeface="Calibri"/>
            </a:endParaRPr>
          </a:p>
          <a:p>
            <a:r>
              <a:rPr lang="en-GB"/>
              <a:t>Beth </a:t>
            </a:r>
            <a:r>
              <a:rPr lang="en-GB" err="1"/>
              <a:t>i</a:t>
            </a:r>
            <a:r>
              <a:rPr lang="en-GB"/>
              <a:t> chi </a:t>
            </a:r>
            <a:r>
              <a:rPr lang="en-GB" err="1"/>
              <a:t>wedi</a:t>
            </a:r>
            <a:r>
              <a:rPr lang="en-GB"/>
              <a:t> </a:t>
            </a:r>
            <a:r>
              <a:rPr lang="en-GB" err="1"/>
              <a:t>dysgu</a:t>
            </a:r>
            <a:r>
              <a:rPr lang="en-GB"/>
              <a:t>? </a:t>
            </a:r>
          </a:p>
          <a:p>
            <a:r>
              <a:rPr lang="en-GB">
                <a:cs typeface="Calibri" panose="020F0502020204030204"/>
              </a:rPr>
              <a:t>Beth </a:t>
            </a:r>
            <a:r>
              <a:rPr lang="en-GB" err="1">
                <a:cs typeface="Calibri" panose="020F0502020204030204"/>
              </a:rPr>
              <a:t>oeddech</a:t>
            </a:r>
            <a:r>
              <a:rPr lang="en-GB">
                <a:cs typeface="Calibri" panose="020F0502020204030204"/>
              </a:rPr>
              <a:t> </a:t>
            </a:r>
            <a:r>
              <a:rPr lang="en-GB" err="1">
                <a:cs typeface="Calibri" panose="020F0502020204030204"/>
              </a:rPr>
              <a:t>chi'n</a:t>
            </a:r>
            <a:r>
              <a:rPr lang="en-GB">
                <a:cs typeface="Calibri" panose="020F0502020204030204"/>
              </a:rPr>
              <a:t> </a:t>
            </a:r>
            <a:r>
              <a:rPr lang="en-GB" err="1">
                <a:cs typeface="Calibri" panose="020F0502020204030204"/>
              </a:rPr>
              <a:t>gweld</a:t>
            </a:r>
            <a:r>
              <a:rPr lang="en-GB">
                <a:cs typeface="Calibri" panose="020F0502020204030204"/>
              </a:rPr>
              <a:t> </a:t>
            </a:r>
            <a:r>
              <a:rPr lang="en-GB" err="1">
                <a:cs typeface="Calibri" panose="020F0502020204030204"/>
              </a:rPr>
              <a:t>yn</a:t>
            </a:r>
            <a:r>
              <a:rPr lang="en-GB">
                <a:cs typeface="Calibri" panose="020F0502020204030204"/>
              </a:rPr>
              <a:t> </a:t>
            </a:r>
            <a:r>
              <a:rPr lang="en-GB" err="1">
                <a:cs typeface="Calibri" panose="020F0502020204030204"/>
              </a:rPr>
              <a:t>galed</a:t>
            </a:r>
            <a:r>
              <a:rPr lang="en-GB">
                <a:cs typeface="Calibri" panose="020F0502020204030204"/>
              </a:rPr>
              <a:t>?</a:t>
            </a:r>
            <a:endParaRPr lang="en-GB">
              <a:ea typeface="Calibri"/>
              <a:cs typeface="Calibri" panose="020F0502020204030204"/>
            </a:endParaRPr>
          </a:p>
          <a:p>
            <a:r>
              <a:rPr lang="en-GB">
                <a:ea typeface="Calibri"/>
                <a:cs typeface="Calibri" panose="020F0502020204030204"/>
              </a:rPr>
              <a:t>Beth </a:t>
            </a:r>
            <a:r>
              <a:rPr lang="en-GB" err="1">
                <a:ea typeface="Calibri"/>
                <a:cs typeface="Calibri"/>
              </a:rPr>
              <a:t>oedd</a:t>
            </a:r>
            <a:r>
              <a:rPr lang="en-GB">
                <a:ea typeface="Calibri"/>
                <a:cs typeface="Calibri" panose="020F0502020204030204"/>
              </a:rPr>
              <a:t> </a:t>
            </a:r>
            <a:r>
              <a:rPr lang="en-GB" err="1">
                <a:ea typeface="Calibri"/>
                <a:cs typeface="Calibri"/>
              </a:rPr>
              <a:t>eich</a:t>
            </a:r>
            <a:r>
              <a:rPr lang="en-GB">
                <a:ea typeface="Calibri"/>
                <a:cs typeface="Calibri" panose="020F0502020204030204"/>
              </a:rPr>
              <a:t> proses?</a:t>
            </a:r>
            <a:endParaRPr lang="en-GB"/>
          </a:p>
          <a:p>
            <a:r>
              <a:rPr lang="en-GB" err="1"/>
              <a:t>Pethau</a:t>
            </a:r>
            <a:r>
              <a:rPr lang="en-GB"/>
              <a:t> </a:t>
            </a:r>
            <a:r>
              <a:rPr lang="en-GB" err="1"/>
              <a:t>i</a:t>
            </a:r>
            <a:r>
              <a:rPr lang="en-GB"/>
              <a:t> </a:t>
            </a:r>
            <a:r>
              <a:rPr lang="en-GB" err="1"/>
              <a:t>chi’n</a:t>
            </a:r>
            <a:r>
              <a:rPr lang="en-GB"/>
              <a:t> </a:t>
            </a:r>
            <a:r>
              <a:rPr lang="en-GB" err="1"/>
              <a:t>dymuno</a:t>
            </a:r>
            <a:r>
              <a:rPr lang="en-GB"/>
              <a:t> </a:t>
            </a:r>
            <a:r>
              <a:rPr lang="en-GB" err="1"/>
              <a:t>gwella</a:t>
            </a:r>
            <a:r>
              <a:rPr lang="en-GB"/>
              <a:t> </a:t>
            </a:r>
            <a:r>
              <a:rPr lang="en-GB" err="1"/>
              <a:t>fel</a:t>
            </a:r>
            <a:r>
              <a:rPr lang="en-GB"/>
              <a:t> mater o </a:t>
            </a:r>
            <a:r>
              <a:rPr lang="en-GB" err="1"/>
              <a:t>blaenoriaeth</a:t>
            </a:r>
            <a:r>
              <a:rPr lang="en-GB"/>
              <a:t> </a:t>
            </a:r>
            <a:endParaRPr lang="en-GB">
              <a:ea typeface="Calibri"/>
              <a:cs typeface="Calibri"/>
            </a:endParaRPr>
          </a:p>
          <a:p>
            <a:pPr marL="0" indent="0">
              <a:buNone/>
            </a:pPr>
            <a:r>
              <a:rPr lang="en-GB">
                <a:ea typeface="Calibri"/>
                <a:cs typeface="Calibri"/>
              </a:rPr>
              <a:t>  </a:t>
            </a:r>
          </a:p>
        </p:txBody>
      </p:sp>
      <p:sp>
        <p:nvSpPr>
          <p:cNvPr id="7" name="Content Placeholder 2">
            <a:extLst>
              <a:ext uri="{FF2B5EF4-FFF2-40B4-BE49-F238E27FC236}">
                <a16:creationId xmlns:a16="http://schemas.microsoft.com/office/drawing/2014/main" id="{36EA72D2-4E95-2089-D540-FFD195062C42}"/>
              </a:ext>
            </a:extLst>
          </p:cNvPr>
          <p:cNvSpPr txBox="1">
            <a:spLocks/>
          </p:cNvSpPr>
          <p:nvPr/>
        </p:nvSpPr>
        <p:spPr>
          <a:xfrm>
            <a:off x="6960905" y="1412849"/>
            <a:ext cx="5046699" cy="413824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Experience: Progress with </a:t>
            </a:r>
            <a:r>
              <a:rPr lang="en-GB" b="1"/>
              <a:t>audio recording</a:t>
            </a:r>
            <a:endParaRPr lang="en-GB" b="1">
              <a:cs typeface="Calibri"/>
            </a:endParaRPr>
          </a:p>
          <a:p>
            <a:r>
              <a:rPr lang="en-GB"/>
              <a:t>What have you learnt?</a:t>
            </a:r>
          </a:p>
          <a:p>
            <a:r>
              <a:rPr lang="en-GB"/>
              <a:t>What did you find difficult? </a:t>
            </a:r>
            <a:endParaRPr lang="en-GB">
              <a:ea typeface="Calibri"/>
              <a:cs typeface="Calibri"/>
            </a:endParaRPr>
          </a:p>
          <a:p>
            <a:r>
              <a:rPr lang="en-GB">
                <a:cs typeface="Calibri" panose="020F0502020204030204"/>
              </a:rPr>
              <a:t>What was your process?</a:t>
            </a:r>
          </a:p>
          <a:p>
            <a:r>
              <a:rPr lang="en-GB"/>
              <a:t>Things you want to actively work on.</a:t>
            </a:r>
          </a:p>
        </p:txBody>
      </p:sp>
      <p:sp>
        <p:nvSpPr>
          <p:cNvPr id="9" name="Title 1">
            <a:extLst>
              <a:ext uri="{FF2B5EF4-FFF2-40B4-BE49-F238E27FC236}">
                <a16:creationId xmlns:a16="http://schemas.microsoft.com/office/drawing/2014/main" id="{9BF8DB7E-0572-CE3F-4AC1-FA0D8D56E10F}"/>
              </a:ext>
            </a:extLst>
          </p:cNvPr>
          <p:cNvSpPr txBox="1">
            <a:spLocks/>
          </p:cNvSpPr>
          <p:nvPr/>
        </p:nvSpPr>
        <p:spPr>
          <a:xfrm>
            <a:off x="352575" y="184504"/>
            <a:ext cx="11481847" cy="894228"/>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err="1">
                <a:solidFill>
                  <a:schemeClr val="bg1"/>
                </a:solidFill>
                <a:ea typeface="Calibri Light"/>
                <a:cs typeface="Calibri Light"/>
              </a:rPr>
              <a:t>Myfyrio</a:t>
            </a:r>
            <a:r>
              <a:rPr lang="en-GB" b="1">
                <a:solidFill>
                  <a:schemeClr val="bg1"/>
                </a:solidFill>
                <a:ea typeface="Calibri Light"/>
                <a:cs typeface="Calibri Light"/>
              </a:rPr>
              <a:t> : SUT </a:t>
            </a:r>
            <a:r>
              <a:rPr lang="en-GB" b="1" err="1">
                <a:solidFill>
                  <a:schemeClr val="bg1"/>
                </a:solidFill>
                <a:ea typeface="Calibri Light"/>
                <a:cs typeface="Calibri Light"/>
              </a:rPr>
              <a:t>i</a:t>
            </a:r>
            <a:r>
              <a:rPr lang="en-GB" b="1">
                <a:solidFill>
                  <a:schemeClr val="bg1"/>
                </a:solidFill>
                <a:ea typeface="Calibri Light"/>
                <a:cs typeface="Calibri Light"/>
              </a:rPr>
              <a:t> </a:t>
            </a:r>
            <a:r>
              <a:rPr lang="en-GB" b="1" err="1">
                <a:solidFill>
                  <a:schemeClr val="bg1"/>
                </a:solidFill>
                <a:ea typeface="Calibri Light"/>
                <a:cs typeface="Calibri Light"/>
              </a:rPr>
              <a:t>chi’n</a:t>
            </a:r>
            <a:r>
              <a:rPr lang="en-GB" b="1">
                <a:solidFill>
                  <a:schemeClr val="bg1"/>
                </a:solidFill>
                <a:ea typeface="Calibri Light"/>
                <a:cs typeface="Calibri Light"/>
              </a:rPr>
              <a:t> </a:t>
            </a:r>
            <a:r>
              <a:rPr lang="en-GB" b="1" err="1">
                <a:solidFill>
                  <a:schemeClr val="bg1"/>
                </a:solidFill>
                <a:ea typeface="Calibri Light"/>
                <a:cs typeface="Calibri Light"/>
              </a:rPr>
              <a:t>dysgu</a:t>
            </a:r>
            <a:r>
              <a:rPr lang="en-GB" b="1">
                <a:solidFill>
                  <a:schemeClr val="bg1"/>
                </a:solidFill>
                <a:ea typeface="Calibri Light"/>
                <a:cs typeface="Calibri Light"/>
              </a:rPr>
              <a:t> / Reflect : HOW do you learn</a:t>
            </a:r>
          </a:p>
        </p:txBody>
      </p:sp>
    </p:spTree>
    <p:extLst>
      <p:ext uri="{BB962C8B-B14F-4D97-AF65-F5344CB8AC3E}">
        <p14:creationId xmlns:p14="http://schemas.microsoft.com/office/powerpoint/2010/main" val="4664509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782C7B-B8D1-391A-5269-6DF69C084B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F5FDCE-3C82-9853-AD09-748ACE9F68AB}"/>
              </a:ext>
            </a:extLst>
          </p:cNvPr>
          <p:cNvSpPr>
            <a:spLocks noGrp="1"/>
          </p:cNvSpPr>
          <p:nvPr>
            <p:ph type="title"/>
          </p:nvPr>
        </p:nvSpPr>
        <p:spPr>
          <a:xfrm>
            <a:off x="352575" y="184504"/>
            <a:ext cx="11481847" cy="894228"/>
          </a:xfrm>
        </p:spPr>
        <p:txBody>
          <a:bodyPr>
            <a:normAutofit fontScale="90000"/>
          </a:bodyPr>
          <a:lstStyle/>
          <a:p>
            <a:r>
              <a:rPr lang="en-GB" b="1" err="1">
                <a:solidFill>
                  <a:schemeClr val="bg1"/>
                </a:solidFill>
                <a:ea typeface="Calibri Light"/>
                <a:cs typeface="Calibri Light"/>
              </a:rPr>
              <a:t>Myfyrio</a:t>
            </a:r>
            <a:r>
              <a:rPr lang="en-GB" b="1">
                <a:solidFill>
                  <a:schemeClr val="bg1"/>
                </a:solidFill>
                <a:ea typeface="Calibri Light"/>
                <a:cs typeface="Calibri Light"/>
              </a:rPr>
              <a:t> : SUT </a:t>
            </a:r>
            <a:r>
              <a:rPr lang="en-GB" b="1" err="1">
                <a:solidFill>
                  <a:schemeClr val="bg1"/>
                </a:solidFill>
                <a:ea typeface="Calibri Light"/>
                <a:cs typeface="Calibri Light"/>
              </a:rPr>
              <a:t>i</a:t>
            </a:r>
            <a:r>
              <a:rPr lang="en-GB" b="1">
                <a:solidFill>
                  <a:schemeClr val="bg1"/>
                </a:solidFill>
                <a:ea typeface="Calibri Light"/>
                <a:cs typeface="Calibri Light"/>
              </a:rPr>
              <a:t> </a:t>
            </a:r>
            <a:r>
              <a:rPr lang="en-GB" b="1" err="1">
                <a:solidFill>
                  <a:schemeClr val="bg1"/>
                </a:solidFill>
                <a:ea typeface="Calibri Light"/>
                <a:cs typeface="Calibri Light"/>
              </a:rPr>
              <a:t>chi’n</a:t>
            </a:r>
            <a:r>
              <a:rPr lang="en-GB" b="1">
                <a:solidFill>
                  <a:schemeClr val="bg1"/>
                </a:solidFill>
                <a:ea typeface="Calibri Light"/>
                <a:cs typeface="Calibri Light"/>
              </a:rPr>
              <a:t> </a:t>
            </a:r>
            <a:r>
              <a:rPr lang="en-GB" b="1" err="1">
                <a:solidFill>
                  <a:schemeClr val="bg1"/>
                </a:solidFill>
                <a:ea typeface="Calibri Light"/>
                <a:cs typeface="Calibri Light"/>
              </a:rPr>
              <a:t>dysgu</a:t>
            </a:r>
            <a:r>
              <a:rPr lang="en-GB" b="1">
                <a:solidFill>
                  <a:schemeClr val="bg1"/>
                </a:solidFill>
                <a:ea typeface="Calibri Light"/>
                <a:cs typeface="Calibri Light"/>
              </a:rPr>
              <a:t> / Reflect : HOW do you learn</a:t>
            </a:r>
          </a:p>
        </p:txBody>
      </p:sp>
      <p:sp>
        <p:nvSpPr>
          <p:cNvPr id="3" name="Content Placeholder 2">
            <a:extLst>
              <a:ext uri="{FF2B5EF4-FFF2-40B4-BE49-F238E27FC236}">
                <a16:creationId xmlns:a16="http://schemas.microsoft.com/office/drawing/2014/main" id="{ADE6E764-98A9-A60E-63F7-B7450ECA84B5}"/>
              </a:ext>
            </a:extLst>
          </p:cNvPr>
          <p:cNvSpPr>
            <a:spLocks noGrp="1"/>
          </p:cNvSpPr>
          <p:nvPr>
            <p:ph idx="1"/>
          </p:nvPr>
        </p:nvSpPr>
        <p:spPr>
          <a:xfrm>
            <a:off x="6787723" y="1459031"/>
            <a:ext cx="5046699" cy="4138245"/>
          </a:xfrm>
        </p:spPr>
        <p:txBody>
          <a:bodyPr vert="horz" lIns="91440" tIns="45720" rIns="91440" bIns="45720" rtlCol="0" anchor="t">
            <a:normAutofit lnSpcReduction="10000"/>
          </a:bodyPr>
          <a:lstStyle/>
          <a:p>
            <a:r>
              <a:rPr lang="en-GB"/>
              <a:t>Experience: Progress and learning through the year</a:t>
            </a:r>
            <a:endParaRPr lang="en-GB">
              <a:cs typeface="Calibri"/>
            </a:endParaRPr>
          </a:p>
          <a:p>
            <a:r>
              <a:rPr lang="en-GB"/>
              <a:t>What went well?</a:t>
            </a:r>
            <a:endParaRPr lang="en-GB">
              <a:ea typeface="Calibri"/>
              <a:cs typeface="Calibri"/>
            </a:endParaRPr>
          </a:p>
          <a:p>
            <a:r>
              <a:rPr lang="en-GB"/>
              <a:t>What qualities worked well?</a:t>
            </a:r>
            <a:endParaRPr lang="en-GB">
              <a:ea typeface="Calibri"/>
              <a:cs typeface="Calibri"/>
            </a:endParaRPr>
          </a:p>
          <a:p>
            <a:r>
              <a:rPr lang="en-GB">
                <a:cs typeface="Calibri" panose="020F0502020204030204"/>
              </a:rPr>
              <a:t>What did you find challenging?</a:t>
            </a:r>
          </a:p>
          <a:p>
            <a:r>
              <a:rPr lang="en-GB"/>
              <a:t>Things that didn’t go so well...</a:t>
            </a:r>
            <a:endParaRPr lang="en-GB">
              <a:ea typeface="Calibri"/>
              <a:cs typeface="Calibri"/>
            </a:endParaRPr>
          </a:p>
          <a:p>
            <a:r>
              <a:rPr lang="en-GB"/>
              <a:t>Things you want to actively work on.</a:t>
            </a:r>
          </a:p>
          <a:p>
            <a:r>
              <a:rPr lang="en-GB">
                <a:ea typeface="Calibri"/>
                <a:cs typeface="Calibri"/>
              </a:rPr>
              <a:t>What are possible solutions? </a:t>
            </a:r>
          </a:p>
        </p:txBody>
      </p:sp>
      <p:sp>
        <p:nvSpPr>
          <p:cNvPr id="4" name="Rectangle 3">
            <a:extLst>
              <a:ext uri="{FF2B5EF4-FFF2-40B4-BE49-F238E27FC236}">
                <a16:creationId xmlns:a16="http://schemas.microsoft.com/office/drawing/2014/main" id="{A02DBF64-B6DF-1F1F-1EE4-3FEA84D3210F}"/>
              </a:ext>
            </a:extLst>
          </p:cNvPr>
          <p:cNvSpPr/>
          <p:nvPr/>
        </p:nvSpPr>
        <p:spPr>
          <a:xfrm>
            <a:off x="2224589" y="5914650"/>
            <a:ext cx="3360354" cy="836840"/>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400">
                <a:ea typeface="Calibri"/>
                <a:cs typeface="Calibri"/>
              </a:rPr>
              <a:t>Rhan 3 - Llais</a:t>
            </a:r>
          </a:p>
        </p:txBody>
      </p:sp>
      <p:sp>
        <p:nvSpPr>
          <p:cNvPr id="5" name="Content Placeholder 2">
            <a:extLst>
              <a:ext uri="{FF2B5EF4-FFF2-40B4-BE49-F238E27FC236}">
                <a16:creationId xmlns:a16="http://schemas.microsoft.com/office/drawing/2014/main" id="{83BCEEBE-CD01-A234-888F-9A64EE5532AA}"/>
              </a:ext>
            </a:extLst>
          </p:cNvPr>
          <p:cNvSpPr txBox="1">
            <a:spLocks/>
          </p:cNvSpPr>
          <p:nvPr/>
        </p:nvSpPr>
        <p:spPr>
          <a:xfrm>
            <a:off x="357579" y="1381328"/>
            <a:ext cx="5476447" cy="4215948"/>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t>Profiad</a:t>
            </a:r>
            <a:r>
              <a:rPr lang="en-GB"/>
              <a:t>: </a:t>
            </a:r>
            <a:r>
              <a:rPr lang="en-GB" err="1"/>
              <a:t>Cynnydd</a:t>
            </a:r>
            <a:r>
              <a:rPr lang="en-GB"/>
              <a:t> a </a:t>
            </a:r>
            <a:r>
              <a:rPr lang="en-GB" err="1"/>
              <a:t>dysgu</a:t>
            </a:r>
            <a:r>
              <a:rPr lang="en-GB"/>
              <a:t> </a:t>
            </a:r>
            <a:r>
              <a:rPr lang="en-GB" err="1"/>
              <a:t>yn</a:t>
            </a:r>
            <a:r>
              <a:rPr lang="en-GB"/>
              <a:t> </a:t>
            </a:r>
            <a:r>
              <a:rPr lang="en-GB" err="1"/>
              <a:t>ystod</a:t>
            </a:r>
            <a:r>
              <a:rPr lang="en-GB"/>
              <a:t> y </a:t>
            </a:r>
            <a:r>
              <a:rPr lang="en-GB" err="1"/>
              <a:t>flwyddyn</a:t>
            </a:r>
            <a:endParaRPr lang="en-GB"/>
          </a:p>
          <a:p>
            <a:r>
              <a:rPr lang="en-GB"/>
              <a:t>Beth </a:t>
            </a:r>
            <a:r>
              <a:rPr lang="en-GB" err="1"/>
              <a:t>aeth</a:t>
            </a:r>
            <a:r>
              <a:rPr lang="en-GB"/>
              <a:t> </a:t>
            </a:r>
            <a:r>
              <a:rPr lang="en-GB" err="1"/>
              <a:t>yn</a:t>
            </a:r>
            <a:r>
              <a:rPr lang="en-GB"/>
              <a:t> </a:t>
            </a:r>
            <a:r>
              <a:rPr lang="en-GB" err="1"/>
              <a:t>dda</a:t>
            </a:r>
            <a:r>
              <a:rPr lang="en-GB"/>
              <a:t>?</a:t>
            </a:r>
            <a:endParaRPr lang="en-GB">
              <a:ea typeface="Calibri"/>
              <a:cs typeface="Calibri"/>
            </a:endParaRPr>
          </a:p>
          <a:p>
            <a:r>
              <a:rPr lang="en-GB"/>
              <a:t>Pa </a:t>
            </a:r>
            <a:r>
              <a:rPr lang="en-GB" err="1"/>
              <a:t>sgiliau</a:t>
            </a:r>
            <a:r>
              <a:rPr lang="en-GB"/>
              <a:t> </a:t>
            </a:r>
            <a:r>
              <a:rPr lang="en-GB" err="1"/>
              <a:t>oedd</a:t>
            </a:r>
            <a:r>
              <a:rPr lang="en-GB"/>
              <a:t> </a:t>
            </a:r>
            <a:r>
              <a:rPr lang="en-GB" err="1"/>
              <a:t>wedi</a:t>
            </a:r>
            <a:r>
              <a:rPr lang="en-GB"/>
              <a:t> </a:t>
            </a:r>
            <a:r>
              <a:rPr lang="en-GB" err="1"/>
              <a:t>helpu</a:t>
            </a:r>
            <a:r>
              <a:rPr lang="en-GB"/>
              <a:t> chi </a:t>
            </a:r>
            <a:r>
              <a:rPr lang="en-GB" err="1"/>
              <a:t>i</a:t>
            </a:r>
            <a:r>
              <a:rPr lang="en-GB"/>
              <a:t> </a:t>
            </a:r>
            <a:r>
              <a:rPr lang="en-GB" err="1"/>
              <a:t>lwyddo</a:t>
            </a:r>
            <a:r>
              <a:rPr lang="en-GB"/>
              <a:t>? </a:t>
            </a:r>
            <a:endParaRPr lang="en-GB">
              <a:ea typeface="Calibri"/>
              <a:cs typeface="Calibri"/>
            </a:endParaRPr>
          </a:p>
          <a:p>
            <a:r>
              <a:rPr lang="en-GB">
                <a:cs typeface="Calibri" panose="020F0502020204030204"/>
              </a:rPr>
              <a:t>Beth </a:t>
            </a:r>
            <a:r>
              <a:rPr lang="en-GB" err="1">
                <a:cs typeface="Calibri" panose="020F0502020204030204"/>
              </a:rPr>
              <a:t>oeddech</a:t>
            </a:r>
            <a:r>
              <a:rPr lang="en-GB">
                <a:cs typeface="Calibri" panose="020F0502020204030204"/>
              </a:rPr>
              <a:t> </a:t>
            </a:r>
            <a:r>
              <a:rPr lang="en-GB" err="1">
                <a:cs typeface="Calibri" panose="020F0502020204030204"/>
              </a:rPr>
              <a:t>chi'n</a:t>
            </a:r>
            <a:r>
              <a:rPr lang="en-GB">
                <a:cs typeface="Calibri" panose="020F0502020204030204"/>
              </a:rPr>
              <a:t> </a:t>
            </a:r>
            <a:r>
              <a:rPr lang="en-GB" err="1">
                <a:cs typeface="Calibri" panose="020F0502020204030204"/>
              </a:rPr>
              <a:t>gweld</a:t>
            </a:r>
            <a:r>
              <a:rPr lang="en-GB">
                <a:cs typeface="Calibri" panose="020F0502020204030204"/>
              </a:rPr>
              <a:t> </a:t>
            </a:r>
            <a:r>
              <a:rPr lang="en-GB" err="1">
                <a:cs typeface="Calibri" panose="020F0502020204030204"/>
              </a:rPr>
              <a:t>oedd</a:t>
            </a:r>
            <a:r>
              <a:rPr lang="en-GB">
                <a:cs typeface="Calibri" panose="020F0502020204030204"/>
              </a:rPr>
              <a:t> </a:t>
            </a:r>
            <a:r>
              <a:rPr lang="en-GB" err="1">
                <a:cs typeface="Calibri" panose="020F0502020204030204"/>
              </a:rPr>
              <a:t>yn</a:t>
            </a:r>
            <a:r>
              <a:rPr lang="en-GB">
                <a:cs typeface="Calibri" panose="020F0502020204030204"/>
              </a:rPr>
              <a:t> </a:t>
            </a:r>
            <a:r>
              <a:rPr lang="en-GB" err="1">
                <a:cs typeface="Calibri" panose="020F0502020204030204"/>
              </a:rPr>
              <a:t>heriol</a:t>
            </a:r>
            <a:r>
              <a:rPr lang="en-GB">
                <a:cs typeface="Calibri" panose="020F0502020204030204"/>
              </a:rPr>
              <a:t>?</a:t>
            </a:r>
          </a:p>
          <a:p>
            <a:r>
              <a:rPr lang="en-GB" err="1"/>
              <a:t>Pethau</a:t>
            </a:r>
            <a:r>
              <a:rPr lang="en-GB"/>
              <a:t> </a:t>
            </a:r>
            <a:r>
              <a:rPr lang="en-GB" err="1"/>
              <a:t>nad</a:t>
            </a:r>
            <a:r>
              <a:rPr lang="en-GB"/>
              <a:t> </a:t>
            </a:r>
            <a:r>
              <a:rPr lang="en-GB" err="1"/>
              <a:t>oedd</a:t>
            </a:r>
            <a:r>
              <a:rPr lang="en-GB"/>
              <a:t> </a:t>
            </a:r>
            <a:r>
              <a:rPr lang="en-GB" err="1"/>
              <a:t>wedi</a:t>
            </a:r>
            <a:r>
              <a:rPr lang="en-GB"/>
              <a:t> </a:t>
            </a:r>
            <a:r>
              <a:rPr lang="en-GB" err="1"/>
              <a:t>mynd</a:t>
            </a:r>
            <a:r>
              <a:rPr lang="en-GB"/>
              <a:t> </a:t>
            </a:r>
            <a:r>
              <a:rPr lang="en-GB" err="1"/>
              <a:t>cystal</a:t>
            </a:r>
            <a:r>
              <a:rPr lang="en-GB"/>
              <a:t> ...</a:t>
            </a:r>
            <a:endParaRPr lang="en-GB">
              <a:ea typeface="Calibri"/>
              <a:cs typeface="Calibri"/>
            </a:endParaRPr>
          </a:p>
          <a:p>
            <a:r>
              <a:rPr lang="en-GB" err="1"/>
              <a:t>Pethau</a:t>
            </a:r>
            <a:r>
              <a:rPr lang="en-GB"/>
              <a:t> </a:t>
            </a:r>
            <a:r>
              <a:rPr lang="en-GB" err="1"/>
              <a:t>i</a:t>
            </a:r>
            <a:r>
              <a:rPr lang="en-GB"/>
              <a:t> </a:t>
            </a:r>
            <a:r>
              <a:rPr lang="en-GB" err="1"/>
              <a:t>chi’n</a:t>
            </a:r>
            <a:r>
              <a:rPr lang="en-GB"/>
              <a:t> </a:t>
            </a:r>
            <a:r>
              <a:rPr lang="en-GB" err="1"/>
              <a:t>dymuno</a:t>
            </a:r>
            <a:r>
              <a:rPr lang="en-GB"/>
              <a:t> </a:t>
            </a:r>
            <a:r>
              <a:rPr lang="en-GB" err="1"/>
              <a:t>gwella</a:t>
            </a:r>
            <a:r>
              <a:rPr lang="en-GB"/>
              <a:t> </a:t>
            </a:r>
            <a:r>
              <a:rPr lang="en-GB" err="1"/>
              <a:t>fel</a:t>
            </a:r>
            <a:r>
              <a:rPr lang="en-GB"/>
              <a:t> mater o </a:t>
            </a:r>
            <a:r>
              <a:rPr lang="en-GB" err="1"/>
              <a:t>blaenoriaeth</a:t>
            </a:r>
            <a:r>
              <a:rPr lang="en-GB"/>
              <a:t> </a:t>
            </a:r>
          </a:p>
          <a:p>
            <a:r>
              <a:rPr lang="en-GB">
                <a:ea typeface="Calibri"/>
                <a:cs typeface="Calibri"/>
              </a:rPr>
              <a:t>Beth </a:t>
            </a:r>
            <a:r>
              <a:rPr lang="en-GB" err="1">
                <a:ea typeface="Calibri"/>
                <a:cs typeface="Calibri"/>
              </a:rPr>
              <a:t>ydy</a:t>
            </a:r>
            <a:r>
              <a:rPr lang="en-GB">
                <a:ea typeface="Calibri"/>
                <a:cs typeface="Calibri"/>
              </a:rPr>
              <a:t> </a:t>
            </a:r>
            <a:r>
              <a:rPr lang="en-GB" err="1">
                <a:ea typeface="Calibri"/>
                <a:cs typeface="Calibri"/>
              </a:rPr>
              <a:t>rhai</a:t>
            </a:r>
            <a:r>
              <a:rPr lang="en-GB">
                <a:ea typeface="Calibri"/>
                <a:cs typeface="Calibri"/>
              </a:rPr>
              <a:t> </a:t>
            </a:r>
            <a:r>
              <a:rPr lang="en-GB" err="1">
                <a:ea typeface="Calibri"/>
                <a:cs typeface="Calibri"/>
              </a:rPr>
              <a:t>atebion</a:t>
            </a:r>
            <a:r>
              <a:rPr lang="en-GB">
                <a:ea typeface="Calibri"/>
                <a:cs typeface="Calibri"/>
              </a:rPr>
              <a:t> </a:t>
            </a:r>
            <a:r>
              <a:rPr lang="en-GB" err="1">
                <a:ea typeface="Calibri"/>
                <a:cs typeface="Calibri"/>
              </a:rPr>
              <a:t>i</a:t>
            </a:r>
            <a:r>
              <a:rPr lang="en-GB">
                <a:ea typeface="Calibri"/>
                <a:cs typeface="Calibri"/>
              </a:rPr>
              <a:t> </a:t>
            </a:r>
            <a:r>
              <a:rPr lang="en-GB" err="1">
                <a:ea typeface="Calibri"/>
                <a:cs typeface="Calibri"/>
              </a:rPr>
              <a:t>lwyddo</a:t>
            </a:r>
            <a:r>
              <a:rPr lang="en-GB">
                <a:ea typeface="Calibri"/>
                <a:cs typeface="Calibri"/>
              </a:rPr>
              <a:t>?  </a:t>
            </a:r>
          </a:p>
        </p:txBody>
      </p:sp>
      <p:sp>
        <p:nvSpPr>
          <p:cNvPr id="7" name="Rectangle 6">
            <a:extLst>
              <a:ext uri="{FF2B5EF4-FFF2-40B4-BE49-F238E27FC236}">
                <a16:creationId xmlns:a16="http://schemas.microsoft.com/office/drawing/2014/main" id="{BB50C86C-9593-FFC3-EA91-A588A4075648}"/>
              </a:ext>
            </a:extLst>
          </p:cNvPr>
          <p:cNvSpPr/>
          <p:nvPr/>
        </p:nvSpPr>
        <p:spPr>
          <a:xfrm>
            <a:off x="8654960" y="5919199"/>
            <a:ext cx="3360354" cy="836840"/>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400">
                <a:ea typeface="Calibri"/>
                <a:cs typeface="Calibri"/>
              </a:rPr>
              <a:t>Part 3 - Audio</a:t>
            </a:r>
          </a:p>
        </p:txBody>
      </p:sp>
    </p:spTree>
    <p:extLst>
      <p:ext uri="{BB962C8B-B14F-4D97-AF65-F5344CB8AC3E}">
        <p14:creationId xmlns:p14="http://schemas.microsoft.com/office/powerpoint/2010/main" val="42075425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B34F20-5442-CF28-D4E2-F9D75B51391B}"/>
            </a:ext>
          </a:extLst>
        </p:cNvPr>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E4734E6-4D3C-21CE-E95D-CCA3F7CB3C71}"/>
              </a:ext>
            </a:extLst>
          </p:cNvPr>
          <p:cNvPicPr>
            <a:picLocks noGrp="1" noChangeAspect="1"/>
          </p:cNvPicPr>
          <p:nvPr>
            <p:ph idx="1"/>
          </p:nvPr>
        </p:nvPicPr>
        <p:blipFill>
          <a:blip r:embed="rId3"/>
          <a:stretch>
            <a:fillRect/>
          </a:stretch>
        </p:blipFill>
        <p:spPr>
          <a:xfrm>
            <a:off x="5023863" y="1415054"/>
            <a:ext cx="8282609" cy="2305760"/>
          </a:xfrm>
        </p:spPr>
      </p:pic>
      <p:pic>
        <p:nvPicPr>
          <p:cNvPr id="3" name="Picture 2" descr="A diagram of a reflective cycle&#10;&#10;AI-generated content may be incorrect.">
            <a:extLst>
              <a:ext uri="{FF2B5EF4-FFF2-40B4-BE49-F238E27FC236}">
                <a16:creationId xmlns:a16="http://schemas.microsoft.com/office/drawing/2014/main" id="{32CCEF03-4845-E909-CE1C-B1212E7CD21C}"/>
              </a:ext>
            </a:extLst>
          </p:cNvPr>
          <p:cNvPicPr>
            <a:picLocks noChangeAspect="1"/>
          </p:cNvPicPr>
          <p:nvPr/>
        </p:nvPicPr>
        <p:blipFill>
          <a:blip r:embed="rId4"/>
          <a:srcRect t="76518" r="77723" b="14176"/>
          <a:stretch/>
        </p:blipFill>
        <p:spPr>
          <a:xfrm>
            <a:off x="6973770" y="4041622"/>
            <a:ext cx="1781771" cy="644620"/>
          </a:xfrm>
          <a:prstGeom prst="rect">
            <a:avLst/>
          </a:prstGeom>
        </p:spPr>
      </p:pic>
      <p:pic>
        <p:nvPicPr>
          <p:cNvPr id="5" name="Picture 4" descr="A diagram of a reflective cycle&#10;&#10;AI-generated content may be incorrect.">
            <a:extLst>
              <a:ext uri="{FF2B5EF4-FFF2-40B4-BE49-F238E27FC236}">
                <a16:creationId xmlns:a16="http://schemas.microsoft.com/office/drawing/2014/main" id="{EB2FC218-353A-4749-7B37-CDA03844D880}"/>
              </a:ext>
            </a:extLst>
          </p:cNvPr>
          <p:cNvPicPr>
            <a:picLocks noChangeAspect="1"/>
          </p:cNvPicPr>
          <p:nvPr/>
        </p:nvPicPr>
        <p:blipFill>
          <a:blip r:embed="rId4"/>
          <a:srcRect l="-166" t="23636" r="79785" b="65598"/>
          <a:stretch/>
        </p:blipFill>
        <p:spPr>
          <a:xfrm>
            <a:off x="8961538" y="4685399"/>
            <a:ext cx="1630143" cy="745684"/>
          </a:xfrm>
          <a:prstGeom prst="rect">
            <a:avLst/>
          </a:prstGeom>
        </p:spPr>
      </p:pic>
      <p:pic>
        <p:nvPicPr>
          <p:cNvPr id="6" name="Picture 5" descr="Person with idea concept">
            <a:extLst>
              <a:ext uri="{FF2B5EF4-FFF2-40B4-BE49-F238E27FC236}">
                <a16:creationId xmlns:a16="http://schemas.microsoft.com/office/drawing/2014/main" id="{4538A6E4-559A-3B9B-3ADC-9747A9AB30AB}"/>
              </a:ext>
            </a:extLst>
          </p:cNvPr>
          <p:cNvPicPr>
            <a:picLocks noChangeAspect="1"/>
          </p:cNvPicPr>
          <p:nvPr/>
        </p:nvPicPr>
        <p:blipFill>
          <a:blip r:embed="rId5"/>
          <a:stretch>
            <a:fillRect/>
          </a:stretch>
        </p:blipFill>
        <p:spPr>
          <a:xfrm>
            <a:off x="-1105394" y="955144"/>
            <a:ext cx="7402502" cy="4955149"/>
          </a:xfrm>
          <a:prstGeom prst="rect">
            <a:avLst/>
          </a:prstGeom>
        </p:spPr>
      </p:pic>
    </p:spTree>
    <p:extLst>
      <p:ext uri="{BB962C8B-B14F-4D97-AF65-F5344CB8AC3E}">
        <p14:creationId xmlns:p14="http://schemas.microsoft.com/office/powerpoint/2010/main" val="5978411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662AE2-CE09-E3CB-B912-F07C65C1322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2C078B-C0D2-BE48-C668-7B9887C048D2}"/>
              </a:ext>
            </a:extLst>
          </p:cNvPr>
          <p:cNvSpPr>
            <a:spLocks noGrp="1"/>
          </p:cNvSpPr>
          <p:nvPr>
            <p:ph idx="1"/>
          </p:nvPr>
        </p:nvSpPr>
        <p:spPr>
          <a:xfrm>
            <a:off x="593785" y="1078004"/>
            <a:ext cx="10515600" cy="4868922"/>
          </a:xfrm>
        </p:spPr>
        <p:txBody>
          <a:bodyPr vert="horz" lIns="91440" tIns="45720" rIns="91440" bIns="45720" rtlCol="0" anchor="t">
            <a:normAutofit fontScale="92500" lnSpcReduction="10000"/>
          </a:bodyPr>
          <a:lstStyle/>
          <a:p>
            <a:pPr marL="0" indent="0">
              <a:buNone/>
            </a:pPr>
            <a:r>
              <a:rPr lang="en-GB" sz="4800">
                <a:cs typeface="Calibri"/>
              </a:rPr>
              <a:t>What is an e-portfolio? </a:t>
            </a:r>
            <a:endParaRPr lang="en-US"/>
          </a:p>
          <a:p>
            <a:pPr marL="0" indent="0">
              <a:buNone/>
            </a:pPr>
            <a:r>
              <a:rPr lang="en-GB" sz="4800">
                <a:cs typeface="Calibri"/>
              </a:rPr>
              <a:t>Beth </a:t>
            </a:r>
            <a:r>
              <a:rPr lang="en-GB" sz="4800" err="1">
                <a:cs typeface="Calibri"/>
              </a:rPr>
              <a:t>ydy</a:t>
            </a:r>
            <a:r>
              <a:rPr lang="en-GB" sz="4800">
                <a:cs typeface="Calibri"/>
              </a:rPr>
              <a:t> e-</a:t>
            </a:r>
            <a:r>
              <a:rPr lang="en-GB" sz="4800" err="1">
                <a:cs typeface="Calibri"/>
              </a:rPr>
              <a:t>bortffolio</a:t>
            </a:r>
            <a:r>
              <a:rPr lang="en-GB" sz="4800">
                <a:cs typeface="Calibri"/>
              </a:rPr>
              <a:t>? </a:t>
            </a:r>
            <a:r>
              <a:rPr lang="en-GB" sz="2400">
                <a:cs typeface="Calibri"/>
              </a:rPr>
              <a:t>(</a:t>
            </a:r>
            <a:r>
              <a:rPr lang="en-GB" sz="2400" err="1">
                <a:cs typeface="Calibri"/>
              </a:rPr>
              <a:t>sef</a:t>
            </a:r>
            <a:r>
              <a:rPr lang="en-GB" sz="2400">
                <a:cs typeface="Calibri"/>
              </a:rPr>
              <a:t>, </a:t>
            </a:r>
            <a:r>
              <a:rPr lang="en-GB" sz="2400" err="1">
                <a:cs typeface="Calibri"/>
              </a:rPr>
              <a:t>fformat</a:t>
            </a:r>
            <a:r>
              <a:rPr lang="en-GB" sz="2400">
                <a:cs typeface="Calibri"/>
              </a:rPr>
              <a:t> yr </a:t>
            </a:r>
            <a:r>
              <a:rPr lang="en-GB" sz="2400" err="1">
                <a:cs typeface="Calibri"/>
              </a:rPr>
              <a:t>aseiniad</a:t>
            </a:r>
            <a:r>
              <a:rPr lang="en-GB" sz="2400">
                <a:cs typeface="Calibri"/>
              </a:rPr>
              <a:t> </a:t>
            </a:r>
            <a:r>
              <a:rPr lang="en-GB" sz="2400" err="1">
                <a:cs typeface="Calibri"/>
              </a:rPr>
              <a:t>yma</a:t>
            </a:r>
            <a:r>
              <a:rPr lang="en-GB" sz="2400">
                <a:cs typeface="Calibri"/>
              </a:rPr>
              <a:t>)</a:t>
            </a:r>
          </a:p>
          <a:p>
            <a:pPr marL="0" indent="0">
              <a:buNone/>
            </a:pPr>
            <a:endParaRPr lang="en-GB" sz="1100"/>
          </a:p>
          <a:p>
            <a:pPr marL="0" indent="0">
              <a:buNone/>
            </a:pPr>
            <a:r>
              <a:rPr lang="en-GB" b="1"/>
              <a:t>A Portfolio, in this case, is a digital version of your complete work. It is an educational tool in which students compile and reflect upon multimodal artefacts to review their learning journeys (Yancey, 2019 cited by Ni &amp; Lam, 2023). </a:t>
            </a:r>
          </a:p>
          <a:p>
            <a:pPr marL="0" indent="0">
              <a:buNone/>
            </a:pPr>
            <a:endParaRPr lang="en-GB" sz="1900">
              <a:cs typeface="Calibri"/>
            </a:endParaRPr>
          </a:p>
          <a:p>
            <a:r>
              <a:rPr lang="en-GB" sz="4800">
                <a:cs typeface="Calibri"/>
              </a:rPr>
              <a:t>PPT with voice overs </a:t>
            </a:r>
            <a:endParaRPr lang="en-GB"/>
          </a:p>
          <a:p>
            <a:r>
              <a:rPr lang="en-GB" sz="4800">
                <a:cs typeface="Calibri"/>
              </a:rPr>
              <a:t>PPT </a:t>
            </a:r>
            <a:r>
              <a:rPr lang="en-GB" sz="4800" err="1">
                <a:cs typeface="Calibri"/>
              </a:rPr>
              <a:t>gyda</a:t>
            </a:r>
            <a:r>
              <a:rPr lang="en-GB" sz="4800">
                <a:cs typeface="Calibri"/>
              </a:rPr>
              <a:t> </a:t>
            </a:r>
            <a:r>
              <a:rPr lang="en-GB" sz="4800" err="1">
                <a:cs typeface="Calibri"/>
              </a:rPr>
              <a:t>llais</a:t>
            </a:r>
            <a:r>
              <a:rPr lang="en-GB" sz="4800">
                <a:cs typeface="Calibri"/>
              </a:rPr>
              <a:t>  </a:t>
            </a:r>
            <a:r>
              <a:rPr lang="en-GB" sz="2400">
                <a:ea typeface="+mn-lt"/>
                <a:cs typeface="+mn-lt"/>
              </a:rPr>
              <a:t>(</a:t>
            </a:r>
            <a:r>
              <a:rPr lang="en-GB" sz="2400" err="1">
                <a:ea typeface="+mn-lt"/>
                <a:cs typeface="+mn-lt"/>
              </a:rPr>
              <a:t>sef</a:t>
            </a:r>
            <a:r>
              <a:rPr lang="en-GB" sz="2400">
                <a:ea typeface="+mn-lt"/>
                <a:cs typeface="+mn-lt"/>
              </a:rPr>
              <a:t>, </a:t>
            </a:r>
            <a:r>
              <a:rPr lang="en-GB" sz="2400" err="1">
                <a:ea typeface="+mn-lt"/>
                <a:cs typeface="+mn-lt"/>
              </a:rPr>
              <a:t>meddalwedd</a:t>
            </a:r>
            <a:r>
              <a:rPr lang="en-GB" sz="2400">
                <a:ea typeface="+mn-lt"/>
                <a:cs typeface="+mn-lt"/>
              </a:rPr>
              <a:t> </a:t>
            </a:r>
            <a:r>
              <a:rPr lang="en-GB" sz="2400" err="1">
                <a:ea typeface="+mn-lt"/>
                <a:cs typeface="+mn-lt"/>
              </a:rPr>
              <a:t>i</a:t>
            </a:r>
            <a:r>
              <a:rPr lang="en-GB" sz="2400">
                <a:ea typeface="+mn-lt"/>
                <a:cs typeface="+mn-lt"/>
              </a:rPr>
              <a:t> </a:t>
            </a:r>
            <a:r>
              <a:rPr lang="en-GB" sz="2400" err="1">
                <a:ea typeface="+mn-lt"/>
                <a:cs typeface="+mn-lt"/>
              </a:rPr>
              <a:t>ddefnyddio</a:t>
            </a:r>
            <a:r>
              <a:rPr lang="en-GB" sz="2400">
                <a:ea typeface="+mn-lt"/>
                <a:cs typeface="+mn-lt"/>
              </a:rPr>
              <a:t> </a:t>
            </a:r>
            <a:r>
              <a:rPr lang="en-GB" sz="2400" err="1">
                <a:ea typeface="+mn-lt"/>
                <a:cs typeface="+mn-lt"/>
              </a:rPr>
              <a:t>ar</a:t>
            </a:r>
            <a:r>
              <a:rPr lang="en-GB" sz="2400">
                <a:ea typeface="+mn-lt"/>
                <a:cs typeface="+mn-lt"/>
              </a:rPr>
              <a:t> </a:t>
            </a:r>
            <a:r>
              <a:rPr lang="en-GB" sz="2400" err="1">
                <a:ea typeface="+mn-lt"/>
                <a:cs typeface="+mn-lt"/>
              </a:rPr>
              <a:t>gyfer</a:t>
            </a:r>
            <a:r>
              <a:rPr lang="en-GB" sz="2400">
                <a:ea typeface="+mn-lt"/>
                <a:cs typeface="+mn-lt"/>
              </a:rPr>
              <a:t> yr </a:t>
            </a:r>
            <a:r>
              <a:rPr lang="en-GB" sz="2400" err="1">
                <a:ea typeface="+mn-lt"/>
                <a:cs typeface="+mn-lt"/>
              </a:rPr>
              <a:t>aseiniad</a:t>
            </a:r>
            <a:r>
              <a:rPr lang="en-GB" sz="2400">
                <a:ea typeface="+mn-lt"/>
                <a:cs typeface="+mn-lt"/>
              </a:rPr>
              <a:t> </a:t>
            </a:r>
            <a:r>
              <a:rPr lang="en-GB" sz="2400" err="1">
                <a:ea typeface="+mn-lt"/>
                <a:cs typeface="+mn-lt"/>
              </a:rPr>
              <a:t>yma</a:t>
            </a:r>
            <a:r>
              <a:rPr lang="en-GB" sz="2400">
                <a:ea typeface="+mn-lt"/>
                <a:cs typeface="+mn-lt"/>
              </a:rPr>
              <a:t>)</a:t>
            </a:r>
          </a:p>
          <a:p>
            <a:endParaRPr lang="en-GB" sz="4800">
              <a:cs typeface="Calibri"/>
            </a:endParaRPr>
          </a:p>
          <a:p>
            <a:endParaRPr lang="en-GB">
              <a:cs typeface="Calibri"/>
            </a:endParaRPr>
          </a:p>
          <a:p>
            <a:endParaRPr lang="en-GB">
              <a:cs typeface="Calibri"/>
            </a:endParaRPr>
          </a:p>
        </p:txBody>
      </p:sp>
      <p:sp>
        <p:nvSpPr>
          <p:cNvPr id="5" name="Title 4">
            <a:extLst>
              <a:ext uri="{FF2B5EF4-FFF2-40B4-BE49-F238E27FC236}">
                <a16:creationId xmlns:a16="http://schemas.microsoft.com/office/drawing/2014/main" id="{CCC9236E-C310-5FF0-A9E6-94973A59D7D9}"/>
              </a:ext>
            </a:extLst>
          </p:cNvPr>
          <p:cNvSpPr>
            <a:spLocks noGrp="1"/>
          </p:cNvSpPr>
          <p:nvPr>
            <p:ph type="title"/>
          </p:nvPr>
        </p:nvSpPr>
        <p:spPr>
          <a:xfrm>
            <a:off x="838200" y="-123705"/>
            <a:ext cx="10515600" cy="1325563"/>
          </a:xfrm>
        </p:spPr>
        <p:txBody>
          <a:bodyPr/>
          <a:lstStyle/>
          <a:p>
            <a:r>
              <a:rPr lang="en-GB" b="1">
                <a:solidFill>
                  <a:schemeClr val="bg1"/>
                </a:solidFill>
              </a:rPr>
              <a:t>Assessment type / Dull </a:t>
            </a:r>
            <a:r>
              <a:rPr lang="en-GB" b="1" err="1">
                <a:solidFill>
                  <a:schemeClr val="bg1"/>
                </a:solidFill>
              </a:rPr>
              <a:t>Asesu</a:t>
            </a:r>
            <a:endParaRPr lang="en-GB" b="1">
              <a:solidFill>
                <a:schemeClr val="bg1"/>
              </a:solidFill>
              <a:cs typeface="Calibri Light"/>
            </a:endParaRPr>
          </a:p>
        </p:txBody>
      </p:sp>
    </p:spTree>
    <p:extLst>
      <p:ext uri="{BB962C8B-B14F-4D97-AF65-F5344CB8AC3E}">
        <p14:creationId xmlns:p14="http://schemas.microsoft.com/office/powerpoint/2010/main" val="32427751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B241B4-9689-1A4C-237F-F0C89EC4A0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F9CC4C-A031-115B-D0C0-C5E04D0B8ACE}"/>
              </a:ext>
            </a:extLst>
          </p:cNvPr>
          <p:cNvSpPr>
            <a:spLocks noGrp="1"/>
          </p:cNvSpPr>
          <p:nvPr>
            <p:ph type="title"/>
          </p:nvPr>
        </p:nvSpPr>
        <p:spPr>
          <a:xfrm>
            <a:off x="1687285" y="-45356"/>
            <a:ext cx="8906934" cy="1130300"/>
          </a:xfrm>
        </p:spPr>
        <p:txBody>
          <a:bodyPr>
            <a:normAutofit/>
          </a:bodyPr>
          <a:lstStyle/>
          <a:p>
            <a:pPr algn="l"/>
            <a:r>
              <a:rPr lang="en-GB" b="1"/>
              <a:t>  Beth </a:t>
            </a:r>
            <a:r>
              <a:rPr lang="en-GB" b="1" err="1"/>
              <a:t>mae’n</a:t>
            </a:r>
            <a:r>
              <a:rPr lang="en-GB" b="1"/>
              <a:t> </a:t>
            </a:r>
            <a:r>
              <a:rPr lang="en-GB" b="1" err="1"/>
              <a:t>ei</a:t>
            </a:r>
            <a:r>
              <a:rPr lang="en-GB" b="1"/>
              <a:t> </a:t>
            </a:r>
            <a:r>
              <a:rPr lang="en-GB" b="1" err="1"/>
              <a:t>olygu</a:t>
            </a:r>
            <a:r>
              <a:rPr lang="en-GB" b="1"/>
              <a:t> </a:t>
            </a:r>
            <a:r>
              <a:rPr lang="en-GB" b="1" err="1"/>
              <a:t>i</a:t>
            </a:r>
            <a:r>
              <a:rPr lang="en-GB" b="1"/>
              <a:t> </a:t>
            </a:r>
            <a:r>
              <a:rPr lang="en-GB" b="1" err="1"/>
              <a:t>fyfyrio</a:t>
            </a:r>
            <a:r>
              <a:rPr lang="en-GB" b="1"/>
              <a:t>?</a:t>
            </a:r>
          </a:p>
        </p:txBody>
      </p:sp>
      <p:sp>
        <p:nvSpPr>
          <p:cNvPr id="3" name="Content Placeholder 2">
            <a:extLst>
              <a:ext uri="{FF2B5EF4-FFF2-40B4-BE49-F238E27FC236}">
                <a16:creationId xmlns:a16="http://schemas.microsoft.com/office/drawing/2014/main" id="{A25FFCF2-155E-9DED-F2FC-F3C356295E0E}"/>
              </a:ext>
            </a:extLst>
          </p:cNvPr>
          <p:cNvSpPr>
            <a:spLocks noGrp="1"/>
          </p:cNvSpPr>
          <p:nvPr>
            <p:ph idx="1"/>
          </p:nvPr>
        </p:nvSpPr>
        <p:spPr>
          <a:xfrm>
            <a:off x="405192" y="1084944"/>
            <a:ext cx="11648923" cy="4628847"/>
          </a:xfrm>
        </p:spPr>
        <p:txBody>
          <a:bodyPr vert="horz" lIns="91440" tIns="45720" rIns="91440" bIns="45720" rtlCol="0" anchor="t">
            <a:normAutofit fontScale="85000" lnSpcReduction="10000"/>
          </a:bodyPr>
          <a:lstStyle/>
          <a:p>
            <a:pPr marL="0" indent="0">
              <a:lnSpc>
                <a:spcPct val="120000"/>
              </a:lnSpc>
              <a:buNone/>
            </a:pPr>
            <a:r>
              <a:rPr lang="en-GB" sz="3200"/>
              <a:t>‘Yn </a:t>
            </a:r>
            <a:r>
              <a:rPr lang="en-GB" sz="3200" err="1"/>
              <a:t>ei</a:t>
            </a:r>
            <a:r>
              <a:rPr lang="en-GB" sz="3200"/>
              <a:t> </a:t>
            </a:r>
            <a:r>
              <a:rPr lang="en-GB" sz="3200" err="1"/>
              <a:t>hanfod</a:t>
            </a:r>
            <a:r>
              <a:rPr lang="en-GB" sz="3200"/>
              <a:t>, </a:t>
            </a:r>
            <a:r>
              <a:rPr lang="en-GB" sz="3200" err="1"/>
              <a:t>mae</a:t>
            </a:r>
            <a:r>
              <a:rPr lang="en-GB" sz="3200"/>
              <a:t> </a:t>
            </a:r>
            <a:r>
              <a:rPr lang="en-GB" sz="3200" err="1"/>
              <a:t>ymarfer</a:t>
            </a:r>
            <a:r>
              <a:rPr lang="en-GB" sz="3200"/>
              <a:t> </a:t>
            </a:r>
            <a:r>
              <a:rPr lang="en-GB" sz="3200" err="1"/>
              <a:t>myfyriol</a:t>
            </a:r>
            <a:r>
              <a:rPr lang="en-GB" sz="3200"/>
              <a:t> </a:t>
            </a:r>
            <a:r>
              <a:rPr lang="en-GB" sz="3200" err="1"/>
              <a:t>yn</a:t>
            </a:r>
            <a:r>
              <a:rPr lang="en-GB" sz="3200"/>
              <a:t> broses o </a:t>
            </a:r>
            <a:r>
              <a:rPr lang="en-GB" sz="3200" err="1"/>
              <a:t>feddwl</a:t>
            </a:r>
            <a:r>
              <a:rPr lang="en-GB" sz="3200"/>
              <a:t> </a:t>
            </a:r>
            <a:r>
              <a:rPr lang="en-GB" sz="3200" err="1"/>
              <a:t>drwy</a:t>
            </a:r>
            <a:r>
              <a:rPr lang="en-GB" sz="3200"/>
              <a:t> </a:t>
            </a:r>
            <a:r>
              <a:rPr lang="en-GB" sz="3200" err="1"/>
              <a:t>faterion</a:t>
            </a:r>
            <a:r>
              <a:rPr lang="en-GB" sz="3200"/>
              <a:t>, </a:t>
            </a:r>
            <a:r>
              <a:rPr lang="en-GB" sz="3200" err="1"/>
              <a:t>problemau</a:t>
            </a:r>
            <a:r>
              <a:rPr lang="en-GB" sz="3200"/>
              <a:t> neu </a:t>
            </a:r>
            <a:r>
              <a:rPr lang="en-GB" sz="3200" err="1"/>
              <a:t>gyfyng-gyngor</a:t>
            </a:r>
            <a:r>
              <a:rPr lang="en-GB" sz="3200"/>
              <a:t> </a:t>
            </a:r>
            <a:r>
              <a:rPr lang="en-GB" sz="3200" err="1"/>
              <a:t>proffesiynol</a:t>
            </a:r>
            <a:r>
              <a:rPr lang="en-GB" sz="3200"/>
              <a:t> </a:t>
            </a:r>
            <a:r>
              <a:rPr lang="en-GB" sz="3200" err="1"/>
              <a:t>nad</a:t>
            </a:r>
            <a:r>
              <a:rPr lang="en-GB" sz="3200"/>
              <a:t> </a:t>
            </a:r>
            <a:r>
              <a:rPr lang="en-GB" sz="3200" err="1"/>
              <a:t>oes</a:t>
            </a:r>
            <a:r>
              <a:rPr lang="en-GB" sz="3200"/>
              <a:t> </a:t>
            </a:r>
            <a:r>
              <a:rPr lang="en-GB" sz="3200" err="1"/>
              <a:t>iddynt</a:t>
            </a:r>
            <a:r>
              <a:rPr lang="en-GB" sz="3200"/>
              <a:t> </a:t>
            </a:r>
            <a:r>
              <a:rPr lang="en-GB" sz="3200" err="1"/>
              <a:t>ateb</a:t>
            </a:r>
            <a:r>
              <a:rPr lang="en-GB" sz="3200"/>
              <a:t> </a:t>
            </a:r>
            <a:r>
              <a:rPr lang="en-GB" sz="3200" err="1"/>
              <a:t>amlwg</a:t>
            </a:r>
            <a:r>
              <a:rPr lang="en-GB" sz="3200"/>
              <a:t>’. </a:t>
            </a:r>
            <a:endParaRPr lang="en-US" sz="3600"/>
          </a:p>
          <a:p>
            <a:pPr marL="0" indent="0">
              <a:lnSpc>
                <a:spcPct val="120000"/>
              </a:lnSpc>
              <a:buNone/>
            </a:pPr>
            <a:endParaRPr lang="en-GB" sz="3200">
              <a:cs typeface="Calibri"/>
            </a:endParaRPr>
          </a:p>
          <a:p>
            <a:pPr marL="0" indent="0">
              <a:lnSpc>
                <a:spcPct val="120000"/>
              </a:lnSpc>
              <a:buNone/>
            </a:pPr>
            <a:r>
              <a:rPr lang="en-GB" sz="3200"/>
              <a:t>‘</a:t>
            </a:r>
            <a:r>
              <a:rPr lang="en-GB" sz="3200" err="1"/>
              <a:t>Fodd</a:t>
            </a:r>
            <a:r>
              <a:rPr lang="en-GB" sz="3200"/>
              <a:t> </a:t>
            </a:r>
            <a:r>
              <a:rPr lang="en-GB" sz="3200" err="1"/>
              <a:t>bynnag</a:t>
            </a:r>
            <a:r>
              <a:rPr lang="en-GB" sz="3200"/>
              <a:t>, </a:t>
            </a:r>
            <a:r>
              <a:rPr lang="en-GB" sz="3200" err="1"/>
              <a:t>pwrpas</a:t>
            </a:r>
            <a:r>
              <a:rPr lang="en-GB" sz="3200"/>
              <a:t> </a:t>
            </a:r>
            <a:r>
              <a:rPr lang="en-GB" sz="3200" err="1"/>
              <a:t>ymarfer</a:t>
            </a:r>
            <a:r>
              <a:rPr lang="en-GB" sz="3200"/>
              <a:t> </a:t>
            </a:r>
            <a:r>
              <a:rPr lang="en-GB" sz="3200" err="1"/>
              <a:t>myfyriol</a:t>
            </a:r>
            <a:r>
              <a:rPr lang="en-GB" sz="3200"/>
              <a:t> </a:t>
            </a:r>
            <a:r>
              <a:rPr lang="en-GB" sz="3200" err="1"/>
              <a:t>yw</a:t>
            </a:r>
            <a:r>
              <a:rPr lang="en-GB" sz="3200"/>
              <a:t> </a:t>
            </a:r>
            <a:r>
              <a:rPr lang="en-GB" sz="3200" err="1"/>
              <a:t>eich</a:t>
            </a:r>
            <a:r>
              <a:rPr lang="en-GB" sz="3200"/>
              <a:t> </a:t>
            </a:r>
            <a:r>
              <a:rPr lang="en-GB" sz="3200" err="1"/>
              <a:t>cynorthwyo</a:t>
            </a:r>
            <a:r>
              <a:rPr lang="en-GB" sz="3200"/>
              <a:t> </a:t>
            </a:r>
            <a:r>
              <a:rPr lang="en-GB" sz="3200" err="1"/>
              <a:t>i</a:t>
            </a:r>
            <a:r>
              <a:rPr lang="en-GB" sz="3200"/>
              <a:t> </a:t>
            </a:r>
            <a:r>
              <a:rPr lang="en-GB" sz="3200" err="1"/>
              <a:t>wella’r</a:t>
            </a:r>
            <a:r>
              <a:rPr lang="en-GB" sz="3200"/>
              <a:t> </a:t>
            </a:r>
            <a:r>
              <a:rPr lang="en-GB" sz="3200" err="1"/>
              <a:t>hyn</a:t>
            </a:r>
            <a:r>
              <a:rPr lang="en-GB" sz="3200"/>
              <a:t> </a:t>
            </a:r>
            <a:r>
              <a:rPr lang="en-GB" sz="3200" err="1"/>
              <a:t>rydych</a:t>
            </a:r>
            <a:r>
              <a:rPr lang="en-GB" sz="3200"/>
              <a:t> </a:t>
            </a:r>
            <a:r>
              <a:rPr lang="en-GB" sz="3200" err="1"/>
              <a:t>yn</a:t>
            </a:r>
            <a:r>
              <a:rPr lang="en-GB" sz="3200"/>
              <a:t> </a:t>
            </a:r>
            <a:r>
              <a:rPr lang="en-GB" sz="3200" err="1"/>
              <a:t>ei</a:t>
            </a:r>
            <a:r>
              <a:rPr lang="en-GB" sz="3200"/>
              <a:t> </a:t>
            </a:r>
            <a:r>
              <a:rPr lang="en-GB" sz="3200" err="1"/>
              <a:t>wneud</a:t>
            </a:r>
            <a:r>
              <a:rPr lang="en-GB" sz="3200"/>
              <a:t> ac </a:t>
            </a:r>
            <a:r>
              <a:rPr lang="en-GB" sz="3200" err="1"/>
              <a:t>ymateb</a:t>
            </a:r>
            <a:r>
              <a:rPr lang="en-GB" sz="3200"/>
              <a:t> </a:t>
            </a:r>
            <a:r>
              <a:rPr lang="en-GB" sz="3200" err="1"/>
              <a:t>yn</a:t>
            </a:r>
            <a:r>
              <a:rPr lang="en-GB" sz="3200"/>
              <a:t> </a:t>
            </a:r>
            <a:r>
              <a:rPr lang="en-GB" sz="3200" err="1"/>
              <a:t>gadarnhaol</a:t>
            </a:r>
            <a:r>
              <a:rPr lang="en-GB" sz="3200"/>
              <a:t> </a:t>
            </a:r>
            <a:r>
              <a:rPr lang="en-GB" sz="3200" err="1"/>
              <a:t>i</a:t>
            </a:r>
            <a:r>
              <a:rPr lang="en-GB" sz="3200"/>
              <a:t> </a:t>
            </a:r>
            <a:r>
              <a:rPr lang="en-GB" sz="3200" err="1"/>
              <a:t>newidiadau</a:t>
            </a:r>
            <a:r>
              <a:rPr lang="en-GB" sz="3200"/>
              <a:t>. Yn </a:t>
            </a:r>
            <a:r>
              <a:rPr lang="en-GB" sz="3200" err="1"/>
              <a:t>gyffredinol</a:t>
            </a:r>
            <a:r>
              <a:rPr lang="en-GB" sz="3200"/>
              <a:t>, </a:t>
            </a:r>
            <a:r>
              <a:rPr lang="en-GB" sz="3200" err="1"/>
              <a:t>mae</a:t>
            </a:r>
            <a:r>
              <a:rPr lang="en-GB" sz="3200"/>
              <a:t> </a:t>
            </a:r>
            <a:r>
              <a:rPr lang="en-GB" sz="3200" err="1"/>
              <a:t>ymarferwyr</a:t>
            </a:r>
            <a:r>
              <a:rPr lang="en-GB" sz="3200"/>
              <a:t> </a:t>
            </a:r>
            <a:r>
              <a:rPr lang="en-GB" sz="3200" err="1"/>
              <a:t>myfyriol</a:t>
            </a:r>
            <a:r>
              <a:rPr lang="en-GB" sz="3200"/>
              <a:t> </a:t>
            </a:r>
            <a:r>
              <a:rPr lang="en-GB" sz="3200" err="1"/>
              <a:t>yn</a:t>
            </a:r>
            <a:r>
              <a:rPr lang="en-GB" sz="3200"/>
              <a:t> </a:t>
            </a:r>
            <a:r>
              <a:rPr lang="en-GB" sz="3200" err="1"/>
              <a:t>cwestiynu’n</a:t>
            </a:r>
            <a:r>
              <a:rPr lang="en-GB" sz="3200"/>
              <a:t> </a:t>
            </a:r>
            <a:r>
              <a:rPr lang="en-GB" sz="3200" err="1"/>
              <a:t>rheolaidd</a:t>
            </a:r>
            <a:r>
              <a:rPr lang="en-GB" sz="3200"/>
              <a:t> </a:t>
            </a:r>
            <a:r>
              <a:rPr lang="en-GB" sz="3200" err="1"/>
              <a:t>yr</a:t>
            </a:r>
            <a:r>
              <a:rPr lang="en-GB" sz="3200"/>
              <a:t> </a:t>
            </a:r>
            <a:r>
              <a:rPr lang="en-GB" sz="3200" err="1"/>
              <a:t>hyn</a:t>
            </a:r>
            <a:r>
              <a:rPr lang="en-GB" sz="3200"/>
              <a:t> </a:t>
            </a:r>
            <a:r>
              <a:rPr lang="en-GB" sz="3200" err="1"/>
              <a:t>maent</a:t>
            </a:r>
            <a:r>
              <a:rPr lang="en-GB" sz="3200"/>
              <a:t> </a:t>
            </a:r>
            <a:r>
              <a:rPr lang="en-GB" sz="3200" err="1"/>
              <a:t>yn</a:t>
            </a:r>
            <a:r>
              <a:rPr lang="en-GB" sz="3200"/>
              <a:t> </a:t>
            </a:r>
            <a:r>
              <a:rPr lang="en-GB" sz="3200" err="1"/>
              <a:t>ei</a:t>
            </a:r>
            <a:r>
              <a:rPr lang="en-GB" sz="3200"/>
              <a:t> </a:t>
            </a:r>
            <a:r>
              <a:rPr lang="en-GB" sz="3200" err="1"/>
              <a:t>wneud</a:t>
            </a:r>
            <a:r>
              <a:rPr lang="en-GB" sz="3200"/>
              <a:t> a </a:t>
            </a:r>
            <a:r>
              <a:rPr lang="en-GB" sz="3200" err="1"/>
              <a:t>pham</a:t>
            </a:r>
            <a:r>
              <a:rPr lang="en-GB" sz="3200"/>
              <a:t>, </a:t>
            </a:r>
            <a:r>
              <a:rPr lang="en-GB" sz="3200" err="1"/>
              <a:t>gyda</a:t>
            </a:r>
            <a:r>
              <a:rPr lang="en-GB" sz="3200"/>
              <a:t> </a:t>
            </a:r>
            <a:r>
              <a:rPr lang="en-GB" sz="3200" err="1"/>
              <a:t>golwg</a:t>
            </a:r>
            <a:r>
              <a:rPr lang="en-GB" sz="3200"/>
              <a:t> </a:t>
            </a:r>
            <a:r>
              <a:rPr lang="en-GB" sz="3200" err="1"/>
              <a:t>ar</a:t>
            </a:r>
            <a:r>
              <a:rPr lang="en-GB" sz="3200"/>
              <a:t> </a:t>
            </a:r>
            <a:r>
              <a:rPr lang="en-GB" sz="3200" err="1"/>
              <a:t>ddysgu</a:t>
            </a:r>
            <a:r>
              <a:rPr lang="en-GB" sz="3200"/>
              <a:t> </a:t>
            </a:r>
            <a:r>
              <a:rPr lang="en-GB" sz="3200" err="1"/>
              <a:t>yn</a:t>
            </a:r>
            <a:r>
              <a:rPr lang="en-GB" sz="3200"/>
              <a:t> </a:t>
            </a:r>
            <a:r>
              <a:rPr lang="en-GB" sz="3200" err="1"/>
              <a:t>sgil</a:t>
            </a:r>
            <a:r>
              <a:rPr lang="en-GB" sz="3200"/>
              <a:t> </a:t>
            </a:r>
            <a:r>
              <a:rPr lang="en-GB" sz="3200" err="1"/>
              <a:t>eu</a:t>
            </a:r>
            <a:r>
              <a:rPr lang="en-GB" sz="3200"/>
              <a:t> </a:t>
            </a:r>
            <a:r>
              <a:rPr lang="en-GB" sz="3200" err="1"/>
              <a:t>profiad</a:t>
            </a:r>
            <a:r>
              <a:rPr lang="en-GB" sz="3200"/>
              <a:t>. </a:t>
            </a:r>
            <a:r>
              <a:rPr lang="en-GB" sz="3200" err="1"/>
              <a:t>Maent</a:t>
            </a:r>
            <a:r>
              <a:rPr lang="en-GB" sz="3200"/>
              <a:t> </a:t>
            </a:r>
            <a:r>
              <a:rPr lang="en-GB" sz="3200" err="1"/>
              <a:t>yn</a:t>
            </a:r>
            <a:r>
              <a:rPr lang="en-GB" sz="3200"/>
              <a:t> </a:t>
            </a:r>
            <a:r>
              <a:rPr lang="en-GB" sz="3200" err="1"/>
              <a:t>gwerthuso’u</a:t>
            </a:r>
            <a:r>
              <a:rPr lang="en-GB" sz="3200"/>
              <a:t> </a:t>
            </a:r>
            <a:r>
              <a:rPr lang="en-GB" sz="3200" err="1"/>
              <a:t>hymarfer</a:t>
            </a:r>
            <a:r>
              <a:rPr lang="en-GB" sz="3200"/>
              <a:t>, </a:t>
            </a:r>
            <a:r>
              <a:rPr lang="en-GB" sz="3200" err="1"/>
              <a:t>gan</a:t>
            </a:r>
            <a:r>
              <a:rPr lang="en-GB" sz="3200"/>
              <a:t> </a:t>
            </a:r>
            <a:r>
              <a:rPr lang="en-GB" sz="3200" err="1"/>
              <a:t>amlygu</a:t>
            </a:r>
            <a:r>
              <a:rPr lang="en-GB" sz="3200"/>
              <a:t> </a:t>
            </a:r>
            <a:r>
              <a:rPr lang="en-GB" sz="3200" err="1"/>
              <a:t>eu</a:t>
            </a:r>
            <a:r>
              <a:rPr lang="en-GB" sz="3200"/>
              <a:t> </a:t>
            </a:r>
            <a:r>
              <a:rPr lang="en-GB" sz="3200" err="1"/>
              <a:t>cryfderau</a:t>
            </a:r>
            <a:r>
              <a:rPr lang="en-GB" sz="3200"/>
              <a:t> </a:t>
            </a:r>
            <a:r>
              <a:rPr lang="en-GB" sz="3200" err="1"/>
              <a:t>a’r</a:t>
            </a:r>
            <a:r>
              <a:rPr lang="en-GB" sz="3200"/>
              <a:t> </a:t>
            </a:r>
            <a:r>
              <a:rPr lang="en-GB" sz="3200" err="1"/>
              <a:t>meysydd</a:t>
            </a:r>
            <a:r>
              <a:rPr lang="en-GB" sz="3200"/>
              <a:t> </a:t>
            </a:r>
            <a:r>
              <a:rPr lang="en-GB" sz="3200" err="1"/>
              <a:t>ar</a:t>
            </a:r>
            <a:r>
              <a:rPr lang="en-GB" sz="3200"/>
              <a:t> </a:t>
            </a:r>
            <a:r>
              <a:rPr lang="en-GB" sz="3200" err="1"/>
              <a:t>gyfer</a:t>
            </a:r>
            <a:r>
              <a:rPr lang="en-GB" sz="3200"/>
              <a:t> </a:t>
            </a:r>
            <a:r>
              <a:rPr lang="en-GB" sz="3200" err="1"/>
              <a:t>eu</a:t>
            </a:r>
            <a:r>
              <a:rPr lang="en-GB" sz="3200"/>
              <a:t> </a:t>
            </a:r>
            <a:r>
              <a:rPr lang="en-GB" sz="3200" err="1"/>
              <a:t>datblygu</a:t>
            </a:r>
            <a:r>
              <a:rPr lang="en-GB" sz="3200"/>
              <a:t>. </a:t>
            </a:r>
          </a:p>
          <a:p>
            <a:pPr marL="0" indent="0" algn="r">
              <a:buNone/>
            </a:pPr>
            <a:r>
              <a:rPr lang="en-GB" sz="1800"/>
              <a:t>(</a:t>
            </a:r>
            <a:r>
              <a:rPr lang="en-GB" sz="1800" err="1"/>
              <a:t>Llywodraeth</a:t>
            </a:r>
            <a:r>
              <a:rPr lang="en-GB" sz="1800"/>
              <a:t> Cymru, 2015, </a:t>
            </a:r>
            <a:r>
              <a:rPr lang="en-GB" sz="1800" err="1"/>
              <a:t>Ymarfer</a:t>
            </a:r>
            <a:r>
              <a:rPr lang="en-GB" sz="1800"/>
              <a:t> </a:t>
            </a:r>
            <a:r>
              <a:rPr lang="en-GB" sz="1800" err="1"/>
              <a:t>Myfyriol</a:t>
            </a:r>
            <a:r>
              <a:rPr lang="en-GB" sz="1800"/>
              <a:t>, </a:t>
            </a:r>
            <a:r>
              <a:rPr lang="en-GB" sz="1800" err="1"/>
              <a:t>tt</a:t>
            </a:r>
            <a:r>
              <a:rPr lang="en-GB" sz="1800"/>
              <a:t>. 3-4)</a:t>
            </a:r>
            <a:endParaRPr lang="en-GB" sz="1800">
              <a:cs typeface="Calibri"/>
            </a:endParaRPr>
          </a:p>
        </p:txBody>
      </p:sp>
    </p:spTree>
    <p:extLst>
      <p:ext uri="{BB962C8B-B14F-4D97-AF65-F5344CB8AC3E}">
        <p14:creationId xmlns:p14="http://schemas.microsoft.com/office/powerpoint/2010/main" val="22591042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E89F0A-9E62-F2F3-3266-63ABA2328A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91D7F5-6C68-B9D9-AE88-B6ED22E3B87A}"/>
              </a:ext>
            </a:extLst>
          </p:cNvPr>
          <p:cNvSpPr>
            <a:spLocks noGrp="1"/>
          </p:cNvSpPr>
          <p:nvPr>
            <p:ph type="title"/>
          </p:nvPr>
        </p:nvSpPr>
        <p:spPr>
          <a:xfrm>
            <a:off x="447904" y="-132536"/>
            <a:ext cx="6359783" cy="1495425"/>
          </a:xfrm>
        </p:spPr>
        <p:txBody>
          <a:bodyPr>
            <a:normAutofit/>
          </a:bodyPr>
          <a:lstStyle/>
          <a:p>
            <a:r>
              <a:rPr lang="en-GB" sz="4000" b="1"/>
              <a:t>What does it mean to reflect?</a:t>
            </a:r>
          </a:p>
        </p:txBody>
      </p:sp>
      <p:sp>
        <p:nvSpPr>
          <p:cNvPr id="3" name="Content Placeholder 2">
            <a:extLst>
              <a:ext uri="{FF2B5EF4-FFF2-40B4-BE49-F238E27FC236}">
                <a16:creationId xmlns:a16="http://schemas.microsoft.com/office/drawing/2014/main" id="{CD8E3B12-D07C-F6EB-A459-71274E1DC303}"/>
              </a:ext>
            </a:extLst>
          </p:cNvPr>
          <p:cNvSpPr>
            <a:spLocks noGrp="1"/>
          </p:cNvSpPr>
          <p:nvPr>
            <p:ph idx="1"/>
          </p:nvPr>
        </p:nvSpPr>
        <p:spPr>
          <a:xfrm>
            <a:off x="228529" y="1199307"/>
            <a:ext cx="6828254" cy="4988666"/>
          </a:xfrm>
        </p:spPr>
        <p:txBody>
          <a:bodyPr vert="horz" lIns="91440" tIns="45720" rIns="91440" bIns="45720" rtlCol="0">
            <a:normAutofit lnSpcReduction="10000"/>
          </a:bodyPr>
          <a:lstStyle/>
          <a:p>
            <a:pPr marL="0" indent="0">
              <a:buNone/>
            </a:pPr>
            <a:r>
              <a:rPr lang="en-GB" sz="2400"/>
              <a:t>"Essentially, reflective practice is a process of thinking through professional issues, problems or dilemmas, which do not have an obvious solution"</a:t>
            </a:r>
            <a:endParaRPr lang="en-GB" sz="2400">
              <a:ea typeface="Calibri"/>
              <a:cs typeface="Calibri"/>
            </a:endParaRPr>
          </a:p>
          <a:p>
            <a:pPr marL="0" indent="0">
              <a:buNone/>
            </a:pPr>
            <a:endParaRPr lang="en-GB" sz="2400">
              <a:ea typeface="Calibri"/>
              <a:cs typeface="Calibri"/>
            </a:endParaRPr>
          </a:p>
          <a:p>
            <a:pPr marL="0" indent="0">
              <a:buNone/>
            </a:pPr>
            <a:r>
              <a:rPr lang="en-GB" sz="2400"/>
              <a:t>"However, reflective practice is designed to help you improve what you do and to respond positively to change. Typically, reflective practitioners regularly question both what they do and why, with a view to learning from their experience. They evaluate their practice, drawing out strengths and areas for development." </a:t>
            </a:r>
            <a:endParaRPr lang="en-GB" sz="2400">
              <a:cs typeface="Calibri"/>
            </a:endParaRPr>
          </a:p>
          <a:p>
            <a:pPr marL="0" indent="0">
              <a:buNone/>
            </a:pPr>
            <a:endParaRPr lang="en-GB" sz="2400"/>
          </a:p>
          <a:p>
            <a:pPr marL="0" indent="0">
              <a:buNone/>
            </a:pPr>
            <a:r>
              <a:rPr lang="en-GB" sz="2400"/>
              <a:t>(</a:t>
            </a:r>
            <a:r>
              <a:rPr lang="en-GB" sz="2400" i="1"/>
              <a:t>Welsh Government, 2015, Reflective Practice, pp. 3 - 4</a:t>
            </a:r>
            <a:r>
              <a:rPr lang="en-GB" sz="2400"/>
              <a:t>)</a:t>
            </a:r>
            <a:endParaRPr lang="en-GB" sz="2400">
              <a:ea typeface="Calibri"/>
              <a:cs typeface="Calibri"/>
            </a:endParaRPr>
          </a:p>
        </p:txBody>
      </p:sp>
      <p:pic>
        <p:nvPicPr>
          <p:cNvPr id="4" name="Picture 3" descr="A cat looking at a lion&amp;#39;s reflection in a mirror&#10;&#10;Description automatically generated">
            <a:extLst>
              <a:ext uri="{FF2B5EF4-FFF2-40B4-BE49-F238E27FC236}">
                <a16:creationId xmlns:a16="http://schemas.microsoft.com/office/drawing/2014/main" id="{83237E43-7B69-EED4-108F-23321FB1B80D}"/>
              </a:ext>
            </a:extLst>
          </p:cNvPr>
          <p:cNvPicPr>
            <a:picLocks noChangeAspect="1"/>
          </p:cNvPicPr>
          <p:nvPr/>
        </p:nvPicPr>
        <p:blipFill rotWithShape="1">
          <a:blip r:embed="rId3"/>
          <a:srcRect l="16512" r="10689"/>
          <a:stretch/>
        </p:blipFill>
        <p:spPr>
          <a:xfrm>
            <a:off x="7199440" y="10"/>
            <a:ext cx="4992560" cy="6857990"/>
          </a:xfrm>
          <a:prstGeom prst="rect">
            <a:avLst/>
          </a:prstGeom>
          <a:effectLst/>
        </p:spPr>
      </p:pic>
    </p:spTree>
    <p:extLst>
      <p:ext uri="{BB962C8B-B14F-4D97-AF65-F5344CB8AC3E}">
        <p14:creationId xmlns:p14="http://schemas.microsoft.com/office/powerpoint/2010/main" val="11540799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5CF0B-B89F-8820-56D0-03845FB8A018}"/>
              </a:ext>
            </a:extLst>
          </p:cNvPr>
          <p:cNvSpPr>
            <a:spLocks noGrp="1"/>
          </p:cNvSpPr>
          <p:nvPr>
            <p:ph type="title"/>
          </p:nvPr>
        </p:nvSpPr>
        <p:spPr>
          <a:xfrm>
            <a:off x="838200" y="-110363"/>
            <a:ext cx="10515600" cy="1325563"/>
          </a:xfrm>
        </p:spPr>
        <p:txBody>
          <a:bodyPr>
            <a:normAutofit/>
          </a:bodyPr>
          <a:lstStyle/>
          <a:p>
            <a:r>
              <a:rPr lang="en-GB" sz="2800" b="1">
                <a:solidFill>
                  <a:srgbClr val="FFFFFF"/>
                </a:solidFill>
                <a:ea typeface="+mj-lt"/>
                <a:cs typeface="+mj-lt"/>
              </a:rPr>
              <a:t>Why is it important to reflect? / Pam </a:t>
            </a:r>
            <a:r>
              <a:rPr lang="en-GB" sz="2800" b="1" err="1">
                <a:solidFill>
                  <a:srgbClr val="FFFFFF"/>
                </a:solidFill>
                <a:ea typeface="+mj-lt"/>
                <a:cs typeface="+mj-lt"/>
              </a:rPr>
              <a:t>mae</a:t>
            </a:r>
            <a:r>
              <a:rPr lang="en-GB" sz="2800" b="1">
                <a:solidFill>
                  <a:srgbClr val="FFFFFF"/>
                </a:solidFill>
                <a:ea typeface="+mj-lt"/>
                <a:cs typeface="+mj-lt"/>
              </a:rPr>
              <a:t> </a:t>
            </a:r>
            <a:r>
              <a:rPr lang="en-GB" sz="2800" b="1" err="1">
                <a:solidFill>
                  <a:srgbClr val="FFFFFF"/>
                </a:solidFill>
                <a:ea typeface="+mj-lt"/>
                <a:cs typeface="+mj-lt"/>
              </a:rPr>
              <a:t>myfyrio’n</a:t>
            </a:r>
            <a:r>
              <a:rPr lang="en-GB" sz="2800" b="1">
                <a:solidFill>
                  <a:srgbClr val="FFFFFF"/>
                </a:solidFill>
                <a:ea typeface="+mj-lt"/>
                <a:cs typeface="+mj-lt"/>
              </a:rPr>
              <a:t> </a:t>
            </a:r>
            <a:r>
              <a:rPr lang="en-GB" sz="2800" b="1" err="1">
                <a:solidFill>
                  <a:srgbClr val="FFFFFF"/>
                </a:solidFill>
                <a:ea typeface="+mj-lt"/>
                <a:cs typeface="+mj-lt"/>
              </a:rPr>
              <a:t>bwysig</a:t>
            </a:r>
            <a:r>
              <a:rPr lang="en-GB" sz="2800" b="1">
                <a:solidFill>
                  <a:srgbClr val="FFFFFF"/>
                </a:solidFill>
                <a:ea typeface="+mj-lt"/>
                <a:cs typeface="+mj-lt"/>
              </a:rPr>
              <a:t>?</a:t>
            </a:r>
          </a:p>
        </p:txBody>
      </p:sp>
      <p:sp>
        <p:nvSpPr>
          <p:cNvPr id="3" name="Content Placeholder 2">
            <a:extLst>
              <a:ext uri="{FF2B5EF4-FFF2-40B4-BE49-F238E27FC236}">
                <a16:creationId xmlns:a16="http://schemas.microsoft.com/office/drawing/2014/main" id="{FD8837FE-95C3-A5B4-163E-758496B7559A}"/>
              </a:ext>
            </a:extLst>
          </p:cNvPr>
          <p:cNvSpPr>
            <a:spLocks noGrp="1"/>
          </p:cNvSpPr>
          <p:nvPr>
            <p:ph idx="1"/>
          </p:nvPr>
        </p:nvSpPr>
        <p:spPr/>
        <p:txBody>
          <a:bodyPr vert="horz" lIns="91440" tIns="45720" rIns="91440" bIns="45720" rtlCol="0" anchor="t">
            <a:normAutofit/>
          </a:bodyPr>
          <a:lstStyle/>
          <a:p>
            <a:r>
              <a:rPr lang="en-GB" sz="2700">
                <a:latin typeface="Calibri"/>
                <a:ea typeface="+mn-lt"/>
                <a:cs typeface="Arial"/>
              </a:rPr>
              <a:t>Look at the series of pictures on the next slides. What do they tell you about the importance of reflecting on your practice?</a:t>
            </a:r>
            <a:endParaRPr lang="en-GB" sz="2700">
              <a:solidFill>
                <a:srgbClr val="808080"/>
              </a:solidFill>
              <a:latin typeface="Calibri"/>
              <a:ea typeface="+mn-lt"/>
              <a:cs typeface="Arial"/>
            </a:endParaRPr>
          </a:p>
          <a:p>
            <a:endParaRPr lang="en-GB" sz="2700">
              <a:ea typeface="+mn-lt"/>
              <a:cs typeface="+mn-lt"/>
            </a:endParaRPr>
          </a:p>
          <a:p>
            <a:endParaRPr lang="en-GB" sz="2700">
              <a:ea typeface="+mn-lt"/>
              <a:cs typeface="+mn-lt"/>
            </a:endParaRPr>
          </a:p>
          <a:p>
            <a:r>
              <a:rPr lang="en-GB" sz="2700" i="1" err="1">
                <a:ea typeface="+mn-lt"/>
                <a:cs typeface="+mn-lt"/>
              </a:rPr>
              <a:t>Edrychwch</a:t>
            </a:r>
            <a:r>
              <a:rPr lang="en-GB" sz="2700" i="1">
                <a:ea typeface="+mn-lt"/>
                <a:cs typeface="+mn-lt"/>
              </a:rPr>
              <a:t> </a:t>
            </a:r>
            <a:r>
              <a:rPr lang="en-GB" sz="2700" i="1" err="1">
                <a:ea typeface="+mn-lt"/>
                <a:cs typeface="+mn-lt"/>
              </a:rPr>
              <a:t>ar</a:t>
            </a:r>
            <a:r>
              <a:rPr lang="en-GB" sz="2700" i="1">
                <a:ea typeface="+mn-lt"/>
                <a:cs typeface="+mn-lt"/>
              </a:rPr>
              <a:t> y </a:t>
            </a:r>
            <a:r>
              <a:rPr lang="en-GB" sz="2700" i="1" err="1">
                <a:ea typeface="+mn-lt"/>
                <a:cs typeface="+mn-lt"/>
              </a:rPr>
              <a:t>cyfres</a:t>
            </a:r>
            <a:r>
              <a:rPr lang="en-GB" sz="2700" i="1">
                <a:ea typeface="+mn-lt"/>
                <a:cs typeface="+mn-lt"/>
              </a:rPr>
              <a:t> o </a:t>
            </a:r>
            <a:r>
              <a:rPr lang="en-GB" sz="2700" i="1" err="1">
                <a:ea typeface="+mn-lt"/>
                <a:cs typeface="+mn-lt"/>
              </a:rPr>
              <a:t>luniau</a:t>
            </a:r>
            <a:r>
              <a:rPr lang="en-GB" sz="2700" i="1">
                <a:ea typeface="+mn-lt"/>
                <a:cs typeface="+mn-lt"/>
              </a:rPr>
              <a:t> </a:t>
            </a:r>
            <a:r>
              <a:rPr lang="en-GB" sz="2700" i="1" err="1">
                <a:ea typeface="+mn-lt"/>
                <a:cs typeface="+mn-lt"/>
              </a:rPr>
              <a:t>ar</a:t>
            </a:r>
            <a:r>
              <a:rPr lang="en-GB" sz="2700" i="1">
                <a:ea typeface="+mn-lt"/>
                <a:cs typeface="+mn-lt"/>
              </a:rPr>
              <a:t> y </a:t>
            </a:r>
            <a:r>
              <a:rPr lang="en-GB" sz="2700" i="1" err="1">
                <a:ea typeface="+mn-lt"/>
                <a:cs typeface="+mn-lt"/>
              </a:rPr>
              <a:t>sleidiau</a:t>
            </a:r>
            <a:r>
              <a:rPr lang="en-GB" sz="2700" i="1">
                <a:ea typeface="+mn-lt"/>
                <a:cs typeface="+mn-lt"/>
              </a:rPr>
              <a:t> </a:t>
            </a:r>
            <a:r>
              <a:rPr lang="en-GB" sz="2700" i="1" err="1">
                <a:ea typeface="+mn-lt"/>
                <a:cs typeface="+mn-lt"/>
              </a:rPr>
              <a:t>nesaf</a:t>
            </a:r>
            <a:r>
              <a:rPr lang="en-GB" sz="2700" i="1">
                <a:ea typeface="+mn-lt"/>
                <a:cs typeface="+mn-lt"/>
              </a:rPr>
              <a:t>. Beth </a:t>
            </a:r>
            <a:r>
              <a:rPr lang="en-GB" sz="2700" i="1" err="1">
                <a:ea typeface="+mn-lt"/>
                <a:cs typeface="+mn-lt"/>
              </a:rPr>
              <a:t>maent</a:t>
            </a:r>
            <a:r>
              <a:rPr lang="en-GB" sz="2700" i="1">
                <a:ea typeface="+mn-lt"/>
                <a:cs typeface="+mn-lt"/>
              </a:rPr>
              <a:t> </a:t>
            </a:r>
            <a:r>
              <a:rPr lang="en-GB" sz="2700" i="1" err="1">
                <a:ea typeface="+mn-lt"/>
                <a:cs typeface="+mn-lt"/>
              </a:rPr>
              <a:t>yn</a:t>
            </a:r>
            <a:r>
              <a:rPr lang="en-GB" sz="2700" i="1">
                <a:ea typeface="+mn-lt"/>
                <a:cs typeface="+mn-lt"/>
              </a:rPr>
              <a:t> </a:t>
            </a:r>
            <a:r>
              <a:rPr lang="en-GB" sz="2700" i="1" err="1">
                <a:ea typeface="+mn-lt"/>
                <a:cs typeface="+mn-lt"/>
              </a:rPr>
              <a:t>ei</a:t>
            </a:r>
            <a:r>
              <a:rPr lang="en-GB" sz="2700" i="1">
                <a:ea typeface="+mn-lt"/>
                <a:cs typeface="+mn-lt"/>
              </a:rPr>
              <a:t> </a:t>
            </a:r>
            <a:r>
              <a:rPr lang="en-GB" sz="2700" i="1" err="1">
                <a:ea typeface="+mn-lt"/>
                <a:cs typeface="+mn-lt"/>
              </a:rPr>
              <a:t>ddweud</a:t>
            </a:r>
            <a:r>
              <a:rPr lang="en-GB" sz="2700" i="1">
                <a:ea typeface="+mn-lt"/>
                <a:cs typeface="+mn-lt"/>
              </a:rPr>
              <a:t> </a:t>
            </a:r>
            <a:r>
              <a:rPr lang="en-GB" sz="2700" i="1" err="1">
                <a:ea typeface="+mn-lt"/>
                <a:cs typeface="+mn-lt"/>
              </a:rPr>
              <a:t>wrthych</a:t>
            </a:r>
            <a:r>
              <a:rPr lang="en-GB" sz="2700" i="1">
                <a:ea typeface="+mn-lt"/>
                <a:cs typeface="+mn-lt"/>
              </a:rPr>
              <a:t> am </a:t>
            </a:r>
            <a:r>
              <a:rPr lang="en-GB" sz="2700" i="1" err="1">
                <a:ea typeface="+mn-lt"/>
                <a:cs typeface="+mn-lt"/>
              </a:rPr>
              <a:t>bwysigrwydd</a:t>
            </a:r>
            <a:r>
              <a:rPr lang="en-GB" sz="2700" i="1">
                <a:ea typeface="+mn-lt"/>
                <a:cs typeface="+mn-lt"/>
              </a:rPr>
              <a:t> </a:t>
            </a:r>
            <a:r>
              <a:rPr lang="en-GB" sz="2700" i="1" err="1">
                <a:ea typeface="+mn-lt"/>
                <a:cs typeface="+mn-lt"/>
              </a:rPr>
              <a:t>adfyfyrio</a:t>
            </a:r>
            <a:r>
              <a:rPr lang="en-GB" sz="2700" i="1">
                <a:ea typeface="+mn-lt"/>
                <a:cs typeface="+mn-lt"/>
              </a:rPr>
              <a:t> </a:t>
            </a:r>
            <a:r>
              <a:rPr lang="en-GB" sz="2700" i="1" err="1">
                <a:ea typeface="+mn-lt"/>
                <a:cs typeface="+mn-lt"/>
              </a:rPr>
              <a:t>ar</a:t>
            </a:r>
            <a:r>
              <a:rPr lang="en-GB" sz="2700" i="1">
                <a:ea typeface="+mn-lt"/>
                <a:cs typeface="+mn-lt"/>
              </a:rPr>
              <a:t> </a:t>
            </a:r>
            <a:r>
              <a:rPr lang="en-GB" sz="2700" i="1" err="1">
                <a:ea typeface="+mn-lt"/>
                <a:cs typeface="+mn-lt"/>
              </a:rPr>
              <a:t>eich</a:t>
            </a:r>
            <a:r>
              <a:rPr lang="en-GB" sz="2700" i="1">
                <a:ea typeface="+mn-lt"/>
                <a:cs typeface="+mn-lt"/>
              </a:rPr>
              <a:t> </a:t>
            </a:r>
            <a:r>
              <a:rPr lang="en-GB" sz="2700" i="1" err="1">
                <a:ea typeface="+mn-lt"/>
                <a:cs typeface="+mn-lt"/>
              </a:rPr>
              <a:t>ymarfer</a:t>
            </a:r>
            <a:r>
              <a:rPr lang="en-GB" sz="2700" i="1">
                <a:ea typeface="+mn-lt"/>
                <a:cs typeface="+mn-lt"/>
              </a:rPr>
              <a:t>? </a:t>
            </a:r>
            <a:endParaRPr lang="en-GB" i="1">
              <a:ea typeface="Calibri" panose="020F0502020204030204"/>
              <a:cs typeface="Calibri" panose="020F0502020204030204"/>
            </a:endParaRPr>
          </a:p>
          <a:p>
            <a:endParaRPr lang="en-GB" i="1">
              <a:ea typeface="Calibri" panose="020F0502020204030204"/>
              <a:cs typeface="Calibri" panose="020F0502020204030204"/>
            </a:endParaRPr>
          </a:p>
        </p:txBody>
      </p:sp>
    </p:spTree>
    <p:extLst>
      <p:ext uri="{BB962C8B-B14F-4D97-AF65-F5344CB8AC3E}">
        <p14:creationId xmlns:p14="http://schemas.microsoft.com/office/powerpoint/2010/main" val="33857615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oup of people standing near a dock&#10;&#10;Description automatically generated">
            <a:extLst>
              <a:ext uri="{FF2B5EF4-FFF2-40B4-BE49-F238E27FC236}">
                <a16:creationId xmlns:a16="http://schemas.microsoft.com/office/drawing/2014/main" id="{969E650E-F84B-1E28-190F-9C81F3EC6DA9}"/>
              </a:ext>
            </a:extLst>
          </p:cNvPr>
          <p:cNvPicPr>
            <a:picLocks noGrp="1" noChangeAspect="1"/>
          </p:cNvPicPr>
          <p:nvPr>
            <p:ph idx="1"/>
          </p:nvPr>
        </p:nvPicPr>
        <p:blipFill rotWithShape="1">
          <a:blip r:embed="rId3"/>
          <a:srcRect t="19"/>
          <a:stretch/>
        </p:blipFill>
        <p:spPr>
          <a:xfrm>
            <a:off x="20" y="1282"/>
            <a:ext cx="12191980" cy="6856718"/>
          </a:xfrm>
          <a:prstGeom prst="rect">
            <a:avLst/>
          </a:prstGeom>
        </p:spPr>
      </p:pic>
    </p:spTree>
    <p:extLst>
      <p:ext uri="{BB962C8B-B14F-4D97-AF65-F5344CB8AC3E}">
        <p14:creationId xmlns:p14="http://schemas.microsoft.com/office/powerpoint/2010/main" val="3870796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oup of people standing near a dock&#10;&#10;Description automatically generated">
            <a:extLst>
              <a:ext uri="{FF2B5EF4-FFF2-40B4-BE49-F238E27FC236}">
                <a16:creationId xmlns:a16="http://schemas.microsoft.com/office/drawing/2014/main" id="{09F136F0-1A4C-F848-DB6F-0B3A951436D4}"/>
              </a:ext>
            </a:extLst>
          </p:cNvPr>
          <p:cNvPicPr>
            <a:picLocks noGrp="1" noChangeAspect="1"/>
          </p:cNvPicPr>
          <p:nvPr>
            <p:ph idx="1"/>
          </p:nvPr>
        </p:nvPicPr>
        <p:blipFill rotWithShape="1">
          <a:blip r:embed="rId3"/>
          <a:srcRect t="19"/>
          <a:stretch/>
        </p:blipFill>
        <p:spPr>
          <a:xfrm>
            <a:off x="20" y="1282"/>
            <a:ext cx="12191980" cy="6856718"/>
          </a:xfrm>
          <a:prstGeom prst="rect">
            <a:avLst/>
          </a:prstGeom>
        </p:spPr>
      </p:pic>
    </p:spTree>
    <p:extLst>
      <p:ext uri="{BB962C8B-B14F-4D97-AF65-F5344CB8AC3E}">
        <p14:creationId xmlns:p14="http://schemas.microsoft.com/office/powerpoint/2010/main" val="21484956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oup of people standing near a dock&#10;&#10;Description automatically generated">
            <a:extLst>
              <a:ext uri="{FF2B5EF4-FFF2-40B4-BE49-F238E27FC236}">
                <a16:creationId xmlns:a16="http://schemas.microsoft.com/office/drawing/2014/main" id="{4138B6D5-4B6B-B3A9-5A17-A0E06D0858E7}"/>
              </a:ext>
            </a:extLst>
          </p:cNvPr>
          <p:cNvPicPr>
            <a:picLocks noGrp="1" noChangeAspect="1"/>
          </p:cNvPicPr>
          <p:nvPr>
            <p:ph idx="1"/>
          </p:nvPr>
        </p:nvPicPr>
        <p:blipFill rotWithShape="1">
          <a:blip r:embed="rId3"/>
          <a:srcRect t="19"/>
          <a:stretch/>
        </p:blipFill>
        <p:spPr>
          <a:xfrm>
            <a:off x="20" y="1282"/>
            <a:ext cx="12191980" cy="6856718"/>
          </a:xfrm>
          <a:prstGeom prst="rect">
            <a:avLst/>
          </a:prstGeom>
        </p:spPr>
      </p:pic>
    </p:spTree>
    <p:extLst>
      <p:ext uri="{BB962C8B-B14F-4D97-AF65-F5344CB8AC3E}">
        <p14:creationId xmlns:p14="http://schemas.microsoft.com/office/powerpoint/2010/main" val="7858150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truck crashed into a dock&#10;&#10;Description automatically generated">
            <a:extLst>
              <a:ext uri="{FF2B5EF4-FFF2-40B4-BE49-F238E27FC236}">
                <a16:creationId xmlns:a16="http://schemas.microsoft.com/office/drawing/2014/main" id="{022F86CB-B9EA-2EDA-EC0A-D364145601C5}"/>
              </a:ext>
            </a:extLst>
          </p:cNvPr>
          <p:cNvPicPr>
            <a:picLocks noGrp="1" noChangeAspect="1"/>
          </p:cNvPicPr>
          <p:nvPr>
            <p:ph idx="1"/>
          </p:nvPr>
        </p:nvPicPr>
        <p:blipFill rotWithShape="1">
          <a:blip r:embed="rId3"/>
          <a:srcRect t="19"/>
          <a:stretch/>
        </p:blipFill>
        <p:spPr>
          <a:xfrm>
            <a:off x="20" y="1282"/>
            <a:ext cx="12191980" cy="6856718"/>
          </a:xfrm>
          <a:prstGeom prst="rect">
            <a:avLst/>
          </a:prstGeom>
        </p:spPr>
      </p:pic>
    </p:spTree>
    <p:extLst>
      <p:ext uri="{BB962C8B-B14F-4D97-AF65-F5344CB8AC3E}">
        <p14:creationId xmlns:p14="http://schemas.microsoft.com/office/powerpoint/2010/main" val="42436203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ar crashed into a dock&#10;&#10;Description automatically generated">
            <a:extLst>
              <a:ext uri="{FF2B5EF4-FFF2-40B4-BE49-F238E27FC236}">
                <a16:creationId xmlns:a16="http://schemas.microsoft.com/office/drawing/2014/main" id="{ED9E93DB-9B0F-1F0E-4451-4149A416AE8B}"/>
              </a:ext>
            </a:extLst>
          </p:cNvPr>
          <p:cNvPicPr>
            <a:picLocks noGrp="1" noChangeAspect="1"/>
          </p:cNvPicPr>
          <p:nvPr>
            <p:ph idx="1"/>
          </p:nvPr>
        </p:nvPicPr>
        <p:blipFill rotWithShape="1">
          <a:blip r:embed="rId3"/>
          <a:srcRect b="19"/>
          <a:stretch/>
        </p:blipFill>
        <p:spPr>
          <a:xfrm>
            <a:off x="20" y="1282"/>
            <a:ext cx="12191980" cy="6856718"/>
          </a:xfrm>
          <a:prstGeom prst="rect">
            <a:avLst/>
          </a:prstGeom>
        </p:spPr>
      </p:pic>
    </p:spTree>
    <p:extLst>
      <p:ext uri="{BB962C8B-B14F-4D97-AF65-F5344CB8AC3E}">
        <p14:creationId xmlns:p14="http://schemas.microsoft.com/office/powerpoint/2010/main" val="23043970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truck being lifted onto a bridge&#10;&#10;Description automatically generated">
            <a:extLst>
              <a:ext uri="{FF2B5EF4-FFF2-40B4-BE49-F238E27FC236}">
                <a16:creationId xmlns:a16="http://schemas.microsoft.com/office/drawing/2014/main" id="{509D712B-97DD-40AE-FC23-AD02F3323435}"/>
              </a:ext>
            </a:extLst>
          </p:cNvPr>
          <p:cNvPicPr>
            <a:picLocks noGrp="1" noChangeAspect="1"/>
          </p:cNvPicPr>
          <p:nvPr>
            <p:ph idx="1"/>
          </p:nvPr>
        </p:nvPicPr>
        <p:blipFill rotWithShape="1">
          <a:blip r:embed="rId3"/>
          <a:srcRect b="19"/>
          <a:stretch/>
        </p:blipFill>
        <p:spPr>
          <a:xfrm>
            <a:off x="20" y="1282"/>
            <a:ext cx="12191980" cy="6856718"/>
          </a:xfrm>
          <a:prstGeom prst="rect">
            <a:avLst/>
          </a:prstGeom>
        </p:spPr>
      </p:pic>
    </p:spTree>
    <p:extLst>
      <p:ext uri="{BB962C8B-B14F-4D97-AF65-F5344CB8AC3E}">
        <p14:creationId xmlns:p14="http://schemas.microsoft.com/office/powerpoint/2010/main" val="26624684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rane lifting a car over a truck&#10;&#10;Description automatically generated">
            <a:extLst>
              <a:ext uri="{FF2B5EF4-FFF2-40B4-BE49-F238E27FC236}">
                <a16:creationId xmlns:a16="http://schemas.microsoft.com/office/drawing/2014/main" id="{6428D290-7B91-9BA4-6324-CBDDF6835AE7}"/>
              </a:ext>
            </a:extLst>
          </p:cNvPr>
          <p:cNvPicPr>
            <a:picLocks noGrp="1" noChangeAspect="1"/>
          </p:cNvPicPr>
          <p:nvPr>
            <p:ph idx="1"/>
          </p:nvPr>
        </p:nvPicPr>
        <p:blipFill rotWithShape="1">
          <a:blip r:embed="rId3"/>
          <a:srcRect b="19"/>
          <a:stretch/>
        </p:blipFill>
        <p:spPr>
          <a:xfrm>
            <a:off x="20" y="1282"/>
            <a:ext cx="12191980" cy="6856718"/>
          </a:xfrm>
          <a:prstGeom prst="rect">
            <a:avLst/>
          </a:prstGeom>
        </p:spPr>
      </p:pic>
    </p:spTree>
    <p:extLst>
      <p:ext uri="{BB962C8B-B14F-4D97-AF65-F5344CB8AC3E}">
        <p14:creationId xmlns:p14="http://schemas.microsoft.com/office/powerpoint/2010/main" val="36261837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rane lifting a truck over water&#10;&#10;Description automatically generated">
            <a:extLst>
              <a:ext uri="{FF2B5EF4-FFF2-40B4-BE49-F238E27FC236}">
                <a16:creationId xmlns:a16="http://schemas.microsoft.com/office/drawing/2014/main" id="{3040329F-873D-8C40-E845-7A8CE3F19CAA}"/>
              </a:ext>
            </a:extLst>
          </p:cNvPr>
          <p:cNvPicPr>
            <a:picLocks noGrp="1" noChangeAspect="1"/>
          </p:cNvPicPr>
          <p:nvPr>
            <p:ph idx="1"/>
          </p:nvPr>
        </p:nvPicPr>
        <p:blipFill rotWithShape="1">
          <a:blip r:embed="rId3"/>
          <a:srcRect t="19"/>
          <a:stretch/>
        </p:blipFill>
        <p:spPr>
          <a:xfrm>
            <a:off x="20" y="1282"/>
            <a:ext cx="12191980" cy="6856718"/>
          </a:xfrm>
          <a:prstGeom prst="rect">
            <a:avLst/>
          </a:prstGeom>
        </p:spPr>
      </p:pic>
    </p:spTree>
    <p:extLst>
      <p:ext uri="{BB962C8B-B14F-4D97-AF65-F5344CB8AC3E}">
        <p14:creationId xmlns:p14="http://schemas.microsoft.com/office/powerpoint/2010/main" val="13686797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truck crashed into a body of water&#10;&#10;Description automatically generated">
            <a:extLst>
              <a:ext uri="{FF2B5EF4-FFF2-40B4-BE49-F238E27FC236}">
                <a16:creationId xmlns:a16="http://schemas.microsoft.com/office/drawing/2014/main" id="{DB32334F-AFD4-0EC3-AA54-1EF6D1D2A4C1}"/>
              </a:ext>
            </a:extLst>
          </p:cNvPr>
          <p:cNvPicPr>
            <a:picLocks noGrp="1" noChangeAspect="1"/>
          </p:cNvPicPr>
          <p:nvPr>
            <p:ph idx="1"/>
          </p:nvPr>
        </p:nvPicPr>
        <p:blipFill rotWithShape="1">
          <a:blip r:embed="rId3"/>
          <a:srcRect b="19"/>
          <a:stretch/>
        </p:blipFill>
        <p:spPr>
          <a:xfrm>
            <a:off x="20" y="1282"/>
            <a:ext cx="12191980" cy="6856718"/>
          </a:xfrm>
          <a:prstGeom prst="rect">
            <a:avLst/>
          </a:prstGeom>
        </p:spPr>
      </p:pic>
    </p:spTree>
    <p:extLst>
      <p:ext uri="{BB962C8B-B14F-4D97-AF65-F5344CB8AC3E}">
        <p14:creationId xmlns:p14="http://schemas.microsoft.com/office/powerpoint/2010/main" val="12506249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oup of people near a boat&#10;&#10;Description automatically generated">
            <a:extLst>
              <a:ext uri="{FF2B5EF4-FFF2-40B4-BE49-F238E27FC236}">
                <a16:creationId xmlns:a16="http://schemas.microsoft.com/office/drawing/2014/main" id="{296149BF-91B4-8531-2DD2-994CDD91D2C3}"/>
              </a:ext>
            </a:extLst>
          </p:cNvPr>
          <p:cNvPicPr>
            <a:picLocks noGrp="1" noChangeAspect="1"/>
          </p:cNvPicPr>
          <p:nvPr>
            <p:ph idx="1"/>
          </p:nvPr>
        </p:nvPicPr>
        <p:blipFill rotWithShape="1">
          <a:blip r:embed="rId3"/>
          <a:srcRect t="19"/>
          <a:stretch/>
        </p:blipFill>
        <p:spPr>
          <a:xfrm>
            <a:off x="20" y="1282"/>
            <a:ext cx="12191980" cy="6856718"/>
          </a:xfrm>
          <a:prstGeom prst="rect">
            <a:avLst/>
          </a:prstGeom>
        </p:spPr>
      </p:pic>
    </p:spTree>
    <p:extLst>
      <p:ext uri="{BB962C8B-B14F-4D97-AF65-F5344CB8AC3E}">
        <p14:creationId xmlns:p14="http://schemas.microsoft.com/office/powerpoint/2010/main" val="14336445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8A558E-31AA-446C-ABEA-0B8DF0E3E958}"/>
              </a:ext>
            </a:extLst>
          </p:cNvPr>
          <p:cNvSpPr>
            <a:spLocks noGrp="1"/>
          </p:cNvSpPr>
          <p:nvPr>
            <p:ph idx="1"/>
          </p:nvPr>
        </p:nvSpPr>
        <p:spPr>
          <a:xfrm>
            <a:off x="661482" y="636190"/>
            <a:ext cx="11217612" cy="5585619"/>
          </a:xfrm>
        </p:spPr>
        <p:txBody>
          <a:bodyPr vert="horz" lIns="91440" tIns="45720" rIns="91440" bIns="45720" rtlCol="0" anchor="ctr">
            <a:normAutofit/>
          </a:bodyPr>
          <a:lstStyle/>
          <a:p>
            <a:pPr marL="0" indent="0" algn="ctr">
              <a:buNone/>
            </a:pPr>
            <a:r>
              <a:rPr lang="en-GB" sz="4400">
                <a:latin typeface="Calibri"/>
                <a:cs typeface="Arial"/>
              </a:rPr>
              <a:t>Beth </a:t>
            </a:r>
            <a:r>
              <a:rPr lang="en-GB" sz="4400" err="1">
                <a:latin typeface="Calibri"/>
                <a:cs typeface="Arial"/>
              </a:rPr>
              <a:t>mae’r</a:t>
            </a:r>
            <a:r>
              <a:rPr lang="en-GB" sz="4400">
                <a:latin typeface="Calibri"/>
                <a:cs typeface="Arial"/>
              </a:rPr>
              <a:t> </a:t>
            </a:r>
            <a:r>
              <a:rPr lang="en-GB" sz="4400" err="1">
                <a:latin typeface="Calibri"/>
                <a:cs typeface="Arial"/>
              </a:rPr>
              <a:t>lluniau</a:t>
            </a:r>
            <a:r>
              <a:rPr lang="en-GB" sz="4400">
                <a:latin typeface="Calibri"/>
                <a:cs typeface="Arial"/>
              </a:rPr>
              <a:t> </a:t>
            </a:r>
            <a:r>
              <a:rPr lang="en-GB" sz="4400" err="1">
                <a:latin typeface="Calibri"/>
                <a:cs typeface="Arial"/>
              </a:rPr>
              <a:t>yn</a:t>
            </a:r>
            <a:r>
              <a:rPr lang="en-GB" sz="4400">
                <a:latin typeface="Calibri"/>
                <a:cs typeface="Arial"/>
              </a:rPr>
              <a:t> </a:t>
            </a:r>
            <a:r>
              <a:rPr lang="en-GB" sz="4400" err="1">
                <a:latin typeface="Calibri"/>
                <a:cs typeface="Arial"/>
              </a:rPr>
              <a:t>dweud</a:t>
            </a:r>
            <a:r>
              <a:rPr lang="en-GB" sz="4400">
                <a:latin typeface="Calibri"/>
                <a:cs typeface="Arial"/>
              </a:rPr>
              <a:t> </a:t>
            </a:r>
            <a:r>
              <a:rPr lang="en-GB" sz="4400" err="1">
                <a:latin typeface="Calibri"/>
                <a:cs typeface="Arial"/>
              </a:rPr>
              <a:t>wrthom</a:t>
            </a:r>
            <a:r>
              <a:rPr lang="en-GB" sz="4400">
                <a:latin typeface="Calibri"/>
                <a:cs typeface="Arial"/>
              </a:rPr>
              <a:t> am </a:t>
            </a:r>
            <a:r>
              <a:rPr lang="en-GB" sz="4400" err="1">
                <a:latin typeface="Calibri"/>
                <a:cs typeface="Arial"/>
              </a:rPr>
              <a:t>bwysigrwydd</a:t>
            </a:r>
            <a:r>
              <a:rPr lang="en-GB" sz="4400">
                <a:latin typeface="Calibri"/>
                <a:cs typeface="Arial"/>
              </a:rPr>
              <a:t> o </a:t>
            </a:r>
            <a:r>
              <a:rPr lang="en-GB" sz="4400" err="1">
                <a:latin typeface="Calibri"/>
                <a:cs typeface="Arial"/>
              </a:rPr>
              <a:t>fyfyrio</a:t>
            </a:r>
            <a:r>
              <a:rPr lang="en-GB" sz="4400">
                <a:latin typeface="Calibri"/>
                <a:cs typeface="Arial"/>
              </a:rPr>
              <a:t> </a:t>
            </a:r>
            <a:r>
              <a:rPr lang="en-GB" sz="4400" err="1">
                <a:latin typeface="Calibri"/>
                <a:cs typeface="Arial"/>
              </a:rPr>
              <a:t>ar</a:t>
            </a:r>
            <a:r>
              <a:rPr lang="en-GB" sz="4400">
                <a:latin typeface="Calibri"/>
                <a:cs typeface="Arial"/>
              </a:rPr>
              <a:t> </a:t>
            </a:r>
            <a:r>
              <a:rPr lang="en-GB" sz="4400" err="1">
                <a:latin typeface="Calibri"/>
                <a:cs typeface="Arial"/>
              </a:rPr>
              <a:t>ein</a:t>
            </a:r>
            <a:r>
              <a:rPr lang="en-GB" sz="4400">
                <a:latin typeface="Calibri"/>
                <a:cs typeface="Arial"/>
              </a:rPr>
              <a:t> </a:t>
            </a:r>
            <a:r>
              <a:rPr lang="en-GB" sz="4400" err="1">
                <a:latin typeface="Calibri"/>
                <a:cs typeface="Arial"/>
              </a:rPr>
              <a:t>ymarfer</a:t>
            </a:r>
            <a:r>
              <a:rPr lang="en-GB" sz="4400">
                <a:latin typeface="Calibri"/>
                <a:cs typeface="Arial"/>
              </a:rPr>
              <a:t>? </a:t>
            </a:r>
          </a:p>
          <a:p>
            <a:pPr algn="ctr"/>
            <a:endParaRPr lang="en-GB" sz="4400">
              <a:latin typeface="Calibri"/>
              <a:cs typeface="Arial"/>
            </a:endParaRPr>
          </a:p>
          <a:p>
            <a:pPr marL="0" indent="0" algn="ctr">
              <a:buNone/>
            </a:pPr>
            <a:r>
              <a:rPr lang="en-GB" sz="4400">
                <a:latin typeface="Calibri"/>
                <a:cs typeface="Arial"/>
              </a:rPr>
              <a:t>What do the pictures tell you about the importance of reflecting on your practice?</a:t>
            </a:r>
          </a:p>
          <a:p>
            <a:endParaRPr lang="en-GB">
              <a:ea typeface="Calibri"/>
              <a:cs typeface="Calibri"/>
            </a:endParaRPr>
          </a:p>
        </p:txBody>
      </p:sp>
    </p:spTree>
    <p:extLst>
      <p:ext uri="{BB962C8B-B14F-4D97-AF65-F5344CB8AC3E}">
        <p14:creationId xmlns:p14="http://schemas.microsoft.com/office/powerpoint/2010/main" val="41709942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6170A-72AF-A9CC-D519-0F334F2972EF}"/>
              </a:ext>
            </a:extLst>
          </p:cNvPr>
          <p:cNvSpPr>
            <a:spLocks noGrp="1"/>
          </p:cNvSpPr>
          <p:nvPr>
            <p:ph type="title"/>
          </p:nvPr>
        </p:nvSpPr>
        <p:spPr>
          <a:xfrm>
            <a:off x="352575" y="-2774"/>
            <a:ext cx="11481847" cy="894228"/>
          </a:xfrm>
        </p:spPr>
        <p:txBody>
          <a:bodyPr vert="horz" lIns="91440" tIns="45720" rIns="91440" bIns="45720" rtlCol="0" anchor="ctr">
            <a:noAutofit/>
          </a:bodyPr>
          <a:lstStyle/>
          <a:p>
            <a:pPr algn="ctr"/>
            <a:r>
              <a:rPr lang="en-GB" sz="3600" b="1" err="1">
                <a:solidFill>
                  <a:srgbClr val="FFFFFF"/>
                </a:solidFill>
              </a:rPr>
              <a:t>Arfer</a:t>
            </a:r>
            <a:r>
              <a:rPr lang="en-GB" sz="3600" b="1">
                <a:solidFill>
                  <a:srgbClr val="FFFFFF"/>
                </a:solidFill>
              </a:rPr>
              <a:t> </a:t>
            </a:r>
            <a:r>
              <a:rPr lang="en-GB" sz="3600" b="1" err="1">
                <a:solidFill>
                  <a:srgbClr val="FFFFFF"/>
                </a:solidFill>
              </a:rPr>
              <a:t>dda</a:t>
            </a:r>
            <a:r>
              <a:rPr lang="en-GB" sz="3600" b="1">
                <a:solidFill>
                  <a:srgbClr val="FFFFFF"/>
                </a:solidFill>
              </a:rPr>
              <a:t> </a:t>
            </a:r>
            <a:r>
              <a:rPr lang="en-GB" sz="3600" b="1" err="1">
                <a:solidFill>
                  <a:srgbClr val="FFFFFF"/>
                </a:solidFill>
              </a:rPr>
              <a:t>i</a:t>
            </a:r>
            <a:r>
              <a:rPr lang="en-GB" sz="3600" b="1">
                <a:solidFill>
                  <a:srgbClr val="FFFFFF"/>
                </a:solidFill>
              </a:rPr>
              <a:t> </a:t>
            </a:r>
            <a:r>
              <a:rPr lang="en-GB" sz="3600" b="1" err="1">
                <a:solidFill>
                  <a:srgbClr val="FFFFFF"/>
                </a:solidFill>
              </a:rPr>
              <a:t>fyfyrio</a:t>
            </a:r>
            <a:r>
              <a:rPr lang="en-GB" sz="3600" b="1">
                <a:solidFill>
                  <a:srgbClr val="FFFFFF"/>
                </a:solidFill>
              </a:rPr>
              <a:t> </a:t>
            </a:r>
            <a:r>
              <a:rPr lang="en-GB" sz="3600" b="1" err="1">
                <a:solidFill>
                  <a:srgbClr val="FFFFFF"/>
                </a:solidFill>
              </a:rPr>
              <a:t>ar</a:t>
            </a:r>
            <a:r>
              <a:rPr lang="en-GB" sz="3600" b="1">
                <a:solidFill>
                  <a:srgbClr val="FFFFFF"/>
                </a:solidFill>
              </a:rPr>
              <a:t> BETH chi </a:t>
            </a:r>
            <a:r>
              <a:rPr lang="en-GB" sz="3600" b="1" err="1">
                <a:solidFill>
                  <a:srgbClr val="FFFFFF"/>
                </a:solidFill>
              </a:rPr>
              <a:t>wedi</a:t>
            </a:r>
            <a:r>
              <a:rPr lang="en-GB" sz="3600" b="1">
                <a:solidFill>
                  <a:srgbClr val="FFFFFF"/>
                </a:solidFill>
              </a:rPr>
              <a:t> </a:t>
            </a:r>
            <a:r>
              <a:rPr lang="en-GB" sz="3600" b="1" err="1">
                <a:solidFill>
                  <a:srgbClr val="FFFFFF"/>
                </a:solidFill>
              </a:rPr>
              <a:t>dysgu</a:t>
            </a:r>
            <a:r>
              <a:rPr lang="en-GB" sz="3600" b="1">
                <a:solidFill>
                  <a:srgbClr val="FFFFFF"/>
                </a:solidFill>
              </a:rPr>
              <a:t> </a:t>
            </a:r>
            <a:r>
              <a:rPr lang="en-GB" sz="3600" b="1" err="1">
                <a:solidFill>
                  <a:srgbClr val="FFFFFF"/>
                </a:solidFill>
              </a:rPr>
              <a:t>amdano</a:t>
            </a:r>
            <a:br>
              <a:rPr lang="en-GB" sz="3600" b="1"/>
            </a:br>
            <a:r>
              <a:rPr lang="en-GB" sz="3600" b="1">
                <a:solidFill>
                  <a:srgbClr val="FFFFFF"/>
                </a:solidFill>
              </a:rPr>
              <a:t>Good practice to reflect on WHAT you have learnt.</a:t>
            </a:r>
            <a:endParaRPr lang="en-GB" sz="3600" b="1">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82DD605A-D901-DB60-D780-6A745EA23BC2}"/>
              </a:ext>
            </a:extLst>
          </p:cNvPr>
          <p:cNvSpPr>
            <a:spLocks noGrp="1"/>
          </p:cNvSpPr>
          <p:nvPr>
            <p:ph idx="1"/>
          </p:nvPr>
        </p:nvSpPr>
        <p:spPr>
          <a:xfrm>
            <a:off x="6738026" y="1351169"/>
            <a:ext cx="5285362" cy="4155661"/>
          </a:xfrm>
        </p:spPr>
        <p:txBody>
          <a:bodyPr vert="horz" lIns="91440" tIns="45720" rIns="91440" bIns="45720" rtlCol="0" anchor="t">
            <a:normAutofit fontScale="92500" lnSpcReduction="10000"/>
          </a:bodyPr>
          <a:lstStyle/>
          <a:p>
            <a:r>
              <a:rPr lang="en-GB" b="1"/>
              <a:t>Experience: </a:t>
            </a:r>
            <a:r>
              <a:rPr lang="en-GB"/>
              <a:t>of learning through the module</a:t>
            </a:r>
            <a:endParaRPr lang="en-GB">
              <a:ea typeface="Calibri"/>
              <a:cs typeface="Calibri"/>
            </a:endParaRPr>
          </a:p>
          <a:p>
            <a:r>
              <a:rPr lang="en-GB" b="1"/>
              <a:t>Reflection: </a:t>
            </a:r>
            <a:r>
              <a:rPr lang="en-GB"/>
              <a:t>What have you learnt? Content of module – key learning/ info</a:t>
            </a:r>
            <a:endParaRPr lang="en-GB">
              <a:ea typeface="Calibri"/>
              <a:cs typeface="Calibri"/>
            </a:endParaRPr>
          </a:p>
          <a:p>
            <a:r>
              <a:rPr lang="en-GB" b="1"/>
              <a:t>Conceptualisation</a:t>
            </a:r>
            <a:r>
              <a:rPr lang="en-GB"/>
              <a:t>: application of information + overlap of information with other modules</a:t>
            </a:r>
            <a:endParaRPr lang="en-GB">
              <a:ea typeface="Calibri"/>
              <a:cs typeface="Calibri"/>
            </a:endParaRPr>
          </a:p>
          <a:p>
            <a:r>
              <a:rPr lang="en-GB" b="1"/>
              <a:t>Experimentation</a:t>
            </a:r>
            <a:r>
              <a:rPr lang="en-GB"/>
              <a:t>: Next steps, ask questions – what do you want to know more about?</a:t>
            </a:r>
            <a:endParaRPr lang="en-GB">
              <a:ea typeface="Calibri"/>
              <a:cs typeface="Calibri"/>
            </a:endParaRPr>
          </a:p>
        </p:txBody>
      </p:sp>
      <p:sp>
        <p:nvSpPr>
          <p:cNvPr id="4" name="Content Placeholder 2">
            <a:extLst>
              <a:ext uri="{FF2B5EF4-FFF2-40B4-BE49-F238E27FC236}">
                <a16:creationId xmlns:a16="http://schemas.microsoft.com/office/drawing/2014/main" id="{6F8EAD39-72DE-074C-B653-E0BB3121337E}"/>
              </a:ext>
            </a:extLst>
          </p:cNvPr>
          <p:cNvSpPr txBox="1">
            <a:spLocks/>
          </p:cNvSpPr>
          <p:nvPr/>
        </p:nvSpPr>
        <p:spPr>
          <a:xfrm>
            <a:off x="352575" y="1351168"/>
            <a:ext cx="5285362" cy="4155661"/>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err="1"/>
              <a:t>Profiad</a:t>
            </a:r>
            <a:r>
              <a:rPr lang="en-GB" b="1"/>
              <a:t>: </a:t>
            </a:r>
            <a:r>
              <a:rPr lang="en-GB"/>
              <a:t>o </a:t>
            </a:r>
            <a:r>
              <a:rPr lang="en-GB" err="1"/>
              <a:t>ddysgu</a:t>
            </a:r>
            <a:r>
              <a:rPr lang="en-GB"/>
              <a:t> </a:t>
            </a:r>
            <a:r>
              <a:rPr lang="en-GB" err="1"/>
              <a:t>trwy’r</a:t>
            </a:r>
            <a:r>
              <a:rPr lang="en-GB"/>
              <a:t> </a:t>
            </a:r>
            <a:r>
              <a:rPr lang="en-GB" err="1"/>
              <a:t>modiwl</a:t>
            </a:r>
            <a:r>
              <a:rPr lang="en-GB"/>
              <a:t> </a:t>
            </a:r>
            <a:endParaRPr lang="en-GB" b="1"/>
          </a:p>
          <a:p>
            <a:r>
              <a:rPr lang="en-GB" b="1" err="1"/>
              <a:t>Myfyrio</a:t>
            </a:r>
            <a:r>
              <a:rPr lang="en-GB" b="1"/>
              <a:t>: </a:t>
            </a:r>
            <a:r>
              <a:rPr lang="en-GB"/>
              <a:t>Beth chi </a:t>
            </a:r>
            <a:r>
              <a:rPr lang="en-GB" err="1"/>
              <a:t>wedi</a:t>
            </a:r>
            <a:r>
              <a:rPr lang="en-GB"/>
              <a:t> </a:t>
            </a:r>
            <a:r>
              <a:rPr lang="en-GB" err="1"/>
              <a:t>dysgu</a:t>
            </a:r>
            <a:r>
              <a:rPr lang="en-GB"/>
              <a:t>? </a:t>
            </a:r>
            <a:r>
              <a:rPr lang="en-GB" err="1"/>
              <a:t>Cynnwys</a:t>
            </a:r>
            <a:r>
              <a:rPr lang="en-GB"/>
              <a:t> </a:t>
            </a:r>
            <a:r>
              <a:rPr lang="en-GB" err="1"/>
              <a:t>modiwl</a:t>
            </a:r>
            <a:r>
              <a:rPr lang="en-GB"/>
              <a:t> - </a:t>
            </a:r>
            <a:r>
              <a:rPr lang="en-GB" err="1"/>
              <a:t>dysgu</a:t>
            </a:r>
            <a:r>
              <a:rPr lang="en-GB"/>
              <a:t> </a:t>
            </a:r>
            <a:r>
              <a:rPr lang="en-GB" err="1"/>
              <a:t>mwyaf</a:t>
            </a:r>
            <a:r>
              <a:rPr lang="en-GB"/>
              <a:t> </a:t>
            </a:r>
            <a:r>
              <a:rPr lang="en-GB" err="1"/>
              <a:t>allweddol</a:t>
            </a:r>
            <a:r>
              <a:rPr lang="en-GB"/>
              <a:t> / </a:t>
            </a:r>
            <a:r>
              <a:rPr lang="en-GB" err="1"/>
              <a:t>gwybodaeth</a:t>
            </a:r>
            <a:r>
              <a:rPr lang="en-GB"/>
              <a:t> </a:t>
            </a:r>
            <a:r>
              <a:rPr lang="en-GB" err="1"/>
              <a:t>mwyaf</a:t>
            </a:r>
            <a:r>
              <a:rPr lang="en-GB"/>
              <a:t> </a:t>
            </a:r>
            <a:r>
              <a:rPr lang="en-GB" err="1"/>
              <a:t>pwysig</a:t>
            </a:r>
            <a:endParaRPr lang="en-GB" err="1">
              <a:ea typeface="Calibri"/>
              <a:cs typeface="Calibri"/>
            </a:endParaRPr>
          </a:p>
          <a:p>
            <a:r>
              <a:rPr lang="en-GB" b="1" err="1"/>
              <a:t>Cysyniadu</a:t>
            </a:r>
            <a:r>
              <a:rPr lang="en-GB"/>
              <a:t>: </a:t>
            </a:r>
            <a:r>
              <a:rPr lang="en-GB" err="1"/>
              <a:t>rhoi'r</a:t>
            </a:r>
            <a:r>
              <a:rPr lang="en-GB"/>
              <a:t> </a:t>
            </a:r>
            <a:r>
              <a:rPr lang="en-GB" err="1"/>
              <a:t>gwybodaeth</a:t>
            </a:r>
            <a:r>
              <a:rPr lang="en-GB"/>
              <a:t> a </a:t>
            </a:r>
            <a:r>
              <a:rPr lang="en-GB" err="1"/>
              <a:t>ddysgwyd</a:t>
            </a:r>
            <a:r>
              <a:rPr lang="en-GB"/>
              <a:t> </a:t>
            </a:r>
            <a:r>
              <a:rPr lang="en-GB" err="1"/>
              <a:t>ar</a:t>
            </a:r>
            <a:r>
              <a:rPr lang="en-GB"/>
              <a:t> </a:t>
            </a:r>
            <a:r>
              <a:rPr lang="en-GB" err="1"/>
              <a:t>waith</a:t>
            </a:r>
            <a:r>
              <a:rPr lang="en-GB"/>
              <a:t> ac </a:t>
            </a:r>
            <a:r>
              <a:rPr lang="en-GB" err="1"/>
              <a:t>efallai</a:t>
            </a:r>
            <a:r>
              <a:rPr lang="en-GB"/>
              <a:t> </a:t>
            </a:r>
            <a:r>
              <a:rPr lang="en-GB" err="1"/>
              <a:t>bydd</a:t>
            </a:r>
            <a:r>
              <a:rPr lang="en-GB"/>
              <a:t> </a:t>
            </a:r>
            <a:r>
              <a:rPr lang="en-GB" err="1"/>
              <a:t>peth</a:t>
            </a:r>
            <a:r>
              <a:rPr lang="en-GB"/>
              <a:t> </a:t>
            </a:r>
            <a:r>
              <a:rPr lang="en-GB" err="1"/>
              <a:t>gorgyffwrdd</a:t>
            </a:r>
            <a:r>
              <a:rPr lang="en-GB"/>
              <a:t> </a:t>
            </a:r>
            <a:r>
              <a:rPr lang="en-GB" err="1"/>
              <a:t>gyda</a:t>
            </a:r>
            <a:r>
              <a:rPr lang="en-GB"/>
              <a:t> </a:t>
            </a:r>
            <a:r>
              <a:rPr lang="en-GB" err="1"/>
              <a:t>modiwlau</a:t>
            </a:r>
            <a:r>
              <a:rPr lang="en-GB"/>
              <a:t> </a:t>
            </a:r>
            <a:r>
              <a:rPr lang="en-GB" err="1"/>
              <a:t>eraill</a:t>
            </a:r>
            <a:r>
              <a:rPr lang="en-GB"/>
              <a:t>.</a:t>
            </a:r>
            <a:endParaRPr lang="en-GB">
              <a:ea typeface="Calibri"/>
              <a:cs typeface="Calibri"/>
            </a:endParaRPr>
          </a:p>
          <a:p>
            <a:r>
              <a:rPr lang="en-GB" b="1" err="1"/>
              <a:t>Arbrofi</a:t>
            </a:r>
            <a:r>
              <a:rPr lang="en-GB"/>
              <a:t>: </a:t>
            </a:r>
            <a:r>
              <a:rPr lang="en-GB" err="1"/>
              <a:t>Camau</a:t>
            </a:r>
            <a:r>
              <a:rPr lang="en-GB"/>
              <a:t> </a:t>
            </a:r>
            <a:r>
              <a:rPr lang="en-GB" err="1"/>
              <a:t>Nesaf</a:t>
            </a:r>
            <a:r>
              <a:rPr lang="en-GB"/>
              <a:t>, </a:t>
            </a:r>
            <a:r>
              <a:rPr lang="en-GB" err="1"/>
              <a:t>gofyn</a:t>
            </a:r>
            <a:r>
              <a:rPr lang="en-GB"/>
              <a:t> </a:t>
            </a:r>
            <a:r>
              <a:rPr lang="en-GB" err="1"/>
              <a:t>cwestiynau</a:t>
            </a:r>
            <a:r>
              <a:rPr lang="en-GB"/>
              <a:t> – </a:t>
            </a:r>
            <a:r>
              <a:rPr lang="en-GB" err="1"/>
              <a:t>beth</a:t>
            </a:r>
            <a:r>
              <a:rPr lang="en-GB"/>
              <a:t> </a:t>
            </a:r>
            <a:r>
              <a:rPr lang="en-GB" err="1"/>
              <a:t>i</a:t>
            </a:r>
            <a:r>
              <a:rPr lang="en-GB"/>
              <a:t> chi </a:t>
            </a:r>
            <a:r>
              <a:rPr lang="en-GB" err="1"/>
              <a:t>eisiau</a:t>
            </a:r>
            <a:r>
              <a:rPr lang="en-GB"/>
              <a:t> </a:t>
            </a:r>
            <a:r>
              <a:rPr lang="en-GB" err="1"/>
              <a:t>gwybod</a:t>
            </a:r>
            <a:r>
              <a:rPr lang="en-GB"/>
              <a:t> </a:t>
            </a:r>
            <a:r>
              <a:rPr lang="en-GB" err="1"/>
              <a:t>mwy</a:t>
            </a:r>
            <a:r>
              <a:rPr lang="en-GB"/>
              <a:t> </a:t>
            </a:r>
            <a:r>
              <a:rPr lang="en-GB" err="1"/>
              <a:t>amdano</a:t>
            </a:r>
            <a:r>
              <a:rPr lang="en-GB"/>
              <a:t>? </a:t>
            </a:r>
            <a:endParaRPr lang="en-GB">
              <a:ea typeface="Calibri"/>
              <a:cs typeface="Calibri"/>
            </a:endParaRPr>
          </a:p>
        </p:txBody>
      </p:sp>
      <p:sp>
        <p:nvSpPr>
          <p:cNvPr id="5" name="TextBox 4">
            <a:extLst>
              <a:ext uri="{FF2B5EF4-FFF2-40B4-BE49-F238E27FC236}">
                <a16:creationId xmlns:a16="http://schemas.microsoft.com/office/drawing/2014/main" id="{7413CDEF-1715-517C-63D3-72540B28CB00}"/>
              </a:ext>
            </a:extLst>
          </p:cNvPr>
          <p:cNvSpPr txBox="1"/>
          <p:nvPr/>
        </p:nvSpPr>
        <p:spPr>
          <a:xfrm>
            <a:off x="3052341" y="5507374"/>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cs typeface="Calibri"/>
              </a:rPr>
              <a:t>Camau</a:t>
            </a:r>
            <a:r>
              <a:rPr lang="en-US">
                <a:cs typeface="Calibri"/>
              </a:rPr>
              <a:t> </a:t>
            </a:r>
            <a:r>
              <a:rPr lang="en-US" err="1">
                <a:cs typeface="Calibri"/>
              </a:rPr>
              <a:t>Myfyrio</a:t>
            </a:r>
            <a:r>
              <a:rPr lang="en-US">
                <a:cs typeface="Calibri"/>
              </a:rPr>
              <a:t> Kolb</a:t>
            </a:r>
            <a:endParaRPr lang="en-US"/>
          </a:p>
        </p:txBody>
      </p:sp>
      <p:sp>
        <p:nvSpPr>
          <p:cNvPr id="6" name="TextBox 5">
            <a:extLst>
              <a:ext uri="{FF2B5EF4-FFF2-40B4-BE49-F238E27FC236}">
                <a16:creationId xmlns:a16="http://schemas.microsoft.com/office/drawing/2014/main" id="{C5C1F456-BA0F-1DF6-319F-AFC4FFA8C421}"/>
              </a:ext>
            </a:extLst>
          </p:cNvPr>
          <p:cNvSpPr txBox="1"/>
          <p:nvPr/>
        </p:nvSpPr>
        <p:spPr>
          <a:xfrm>
            <a:off x="9273444" y="5507373"/>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Kolb's Reflective Stages</a:t>
            </a:r>
            <a:endParaRPr lang="en-US"/>
          </a:p>
        </p:txBody>
      </p:sp>
    </p:spTree>
    <p:extLst>
      <p:ext uri="{BB962C8B-B14F-4D97-AF65-F5344CB8AC3E}">
        <p14:creationId xmlns:p14="http://schemas.microsoft.com/office/powerpoint/2010/main" val="11905265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2E13B8-D7EE-DB33-2EDB-FFA6EC61C362}"/>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167C260F-0241-2ED6-4BBE-7C0CE8691193}"/>
              </a:ext>
            </a:extLst>
          </p:cNvPr>
          <p:cNvGraphicFramePr>
            <a:graphicFrameLocks noGrp="1"/>
          </p:cNvGraphicFramePr>
          <p:nvPr>
            <p:extLst>
              <p:ext uri="{D42A27DB-BD31-4B8C-83A1-F6EECF244321}">
                <p14:modId xmlns:p14="http://schemas.microsoft.com/office/powerpoint/2010/main" val="732524374"/>
              </p:ext>
            </p:extLst>
          </p:nvPr>
        </p:nvGraphicFramePr>
        <p:xfrm>
          <a:off x="397098" y="1083971"/>
          <a:ext cx="11401758" cy="4699311"/>
        </p:xfrm>
        <a:graphic>
          <a:graphicData uri="http://schemas.openxmlformats.org/drawingml/2006/table">
            <a:tbl>
              <a:tblPr firstRow="1" bandRow="1">
                <a:tableStyleId>{5C22544A-7EE6-4342-B048-85BDC9FD1C3A}</a:tableStyleId>
              </a:tblPr>
              <a:tblGrid>
                <a:gridCol w="3475181">
                  <a:extLst>
                    <a:ext uri="{9D8B030D-6E8A-4147-A177-3AD203B41FA5}">
                      <a16:colId xmlns:a16="http://schemas.microsoft.com/office/drawing/2014/main" val="4068591987"/>
                    </a:ext>
                  </a:extLst>
                </a:gridCol>
                <a:gridCol w="7926577">
                  <a:extLst>
                    <a:ext uri="{9D8B030D-6E8A-4147-A177-3AD203B41FA5}">
                      <a16:colId xmlns:a16="http://schemas.microsoft.com/office/drawing/2014/main" val="4103684479"/>
                    </a:ext>
                  </a:extLst>
                </a:gridCol>
              </a:tblGrid>
              <a:tr h="844407">
                <a:tc>
                  <a:txBody>
                    <a:bodyPr/>
                    <a:lstStyle/>
                    <a:p>
                      <a:pPr marL="0" algn="l" defTabSz="914400" rtl="0" eaLnBrk="1" latinLnBrk="0" hangingPunct="1"/>
                      <a:r>
                        <a:rPr lang="en-GB" sz="2400" b="1" kern="1200">
                          <a:solidFill>
                            <a:schemeClr val="lt1"/>
                          </a:solidFill>
                          <a:latin typeface="+mn-lt"/>
                          <a:ea typeface="+mn-ea"/>
                          <a:cs typeface="+mn-cs"/>
                        </a:rPr>
                        <a:t>Mawrth // March 2</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solidFill>
                      <a:schemeClr val="accent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err="1">
                          <a:solidFill>
                            <a:schemeClr val="tx2"/>
                          </a:solidFill>
                        </a:rPr>
                        <a:t>Darlith</a:t>
                      </a:r>
                      <a:r>
                        <a:rPr lang="en-GB" sz="2400" dirty="0">
                          <a:solidFill>
                            <a:schemeClr val="tx2"/>
                          </a:solidFill>
                        </a:rPr>
                        <a:t> </a:t>
                      </a:r>
                      <a:r>
                        <a:rPr lang="en-GB" sz="2400" dirty="0" err="1">
                          <a:solidFill>
                            <a:schemeClr val="tx2"/>
                          </a:solidFill>
                        </a:rPr>
                        <a:t>yn</a:t>
                      </a:r>
                      <a:r>
                        <a:rPr lang="en-GB" sz="2400" dirty="0">
                          <a:solidFill>
                            <a:schemeClr val="tx2"/>
                          </a:solidFill>
                        </a:rPr>
                        <a:t> T&amp;L // Lecture at T&amp;L</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677262784"/>
                  </a:ext>
                </a:extLst>
              </a:tr>
              <a:tr h="1174830">
                <a:tc>
                  <a:txBody>
                    <a:bodyPr/>
                    <a:lstStyle/>
                    <a:p>
                      <a:r>
                        <a:rPr lang="en-GB" sz="2400"/>
                        <a:t>Mawrth // March 9</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solidFill>
                            <a:schemeClr val="tx2"/>
                          </a:solidFill>
                        </a:rPr>
                        <a:t>Dim </a:t>
                      </a:r>
                      <a:r>
                        <a:rPr lang="en-GB" sz="2400" b="1" dirty="0" err="1">
                          <a:solidFill>
                            <a:schemeClr val="tx2"/>
                          </a:solidFill>
                        </a:rPr>
                        <a:t>darlith</a:t>
                      </a:r>
                      <a:r>
                        <a:rPr lang="en-GB" sz="2400" b="1" dirty="0">
                          <a:solidFill>
                            <a:schemeClr val="tx2"/>
                          </a:solidFill>
                        </a:rPr>
                        <a:t> - </a:t>
                      </a:r>
                      <a:r>
                        <a:rPr lang="en-GB" sz="2400" b="1" dirty="0" err="1">
                          <a:solidFill>
                            <a:schemeClr val="tx2"/>
                          </a:solidFill>
                        </a:rPr>
                        <a:t>gwaith</a:t>
                      </a:r>
                      <a:r>
                        <a:rPr lang="en-GB" sz="2400" b="1" dirty="0">
                          <a:solidFill>
                            <a:schemeClr val="tx2"/>
                          </a:solidFill>
                        </a:rPr>
                        <a:t> </a:t>
                      </a:r>
                      <a:r>
                        <a:rPr lang="en-GB" sz="2400" b="1" dirty="0" err="1">
                          <a:solidFill>
                            <a:schemeClr val="tx2"/>
                          </a:solidFill>
                        </a:rPr>
                        <a:t>annibynnol</a:t>
                      </a:r>
                      <a:r>
                        <a:rPr lang="en-GB" sz="2400" b="1" dirty="0">
                          <a:solidFill>
                            <a:schemeClr val="tx2"/>
                          </a:solidFill>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a:solidFill>
                            <a:schemeClr val="tx2"/>
                          </a:solidFill>
                        </a:rPr>
                        <a:t>No lecture – independent work</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3235214451"/>
                  </a:ext>
                </a:extLst>
              </a:tr>
              <a:tr h="648602">
                <a:tc>
                  <a:txBody>
                    <a:bodyPr/>
                    <a:lstStyle/>
                    <a:p>
                      <a:pPr marL="0" algn="l" defTabSz="914400" rtl="0" eaLnBrk="1" latinLnBrk="0" hangingPunct="1"/>
                      <a:r>
                        <a:rPr lang="en-GB" sz="2400" b="1" kern="1200">
                          <a:solidFill>
                            <a:schemeClr val="lt1"/>
                          </a:solidFill>
                          <a:latin typeface="+mn-lt"/>
                          <a:ea typeface="+mn-ea"/>
                          <a:cs typeface="+mn-cs"/>
                        </a:rPr>
                        <a:t>Mawrth // March 16</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solidFill>
                      <a:schemeClr val="accent1"/>
                    </a:solidFill>
                  </a:tcPr>
                </a:tc>
                <a:tc rowSpan="2">
                  <a:txBody>
                    <a:bodyPr/>
                    <a:lstStyle/>
                    <a:p>
                      <a:pPr algn="ctr"/>
                      <a:r>
                        <a:rPr lang="en-GB" sz="2400" err="1">
                          <a:solidFill>
                            <a:schemeClr val="tx2"/>
                          </a:solidFill>
                        </a:rPr>
                        <a:t>Mynychu</a:t>
                      </a:r>
                      <a:r>
                        <a:rPr lang="en-GB" sz="2400" dirty="0">
                          <a:solidFill>
                            <a:schemeClr val="tx2"/>
                          </a:solidFill>
                        </a:rPr>
                        <a:t> </a:t>
                      </a:r>
                      <a:r>
                        <a:rPr lang="en-GB" sz="2400" err="1">
                          <a:solidFill>
                            <a:schemeClr val="tx2"/>
                          </a:solidFill>
                        </a:rPr>
                        <a:t>sesiwn</a:t>
                      </a:r>
                      <a:r>
                        <a:rPr lang="en-GB" sz="2400" dirty="0">
                          <a:solidFill>
                            <a:schemeClr val="tx2"/>
                          </a:solidFill>
                        </a:rPr>
                        <a:t> </a:t>
                      </a:r>
                      <a:r>
                        <a:rPr lang="en-GB" sz="2400" err="1">
                          <a:solidFill>
                            <a:schemeClr val="tx2"/>
                          </a:solidFill>
                        </a:rPr>
                        <a:t>adborth</a:t>
                      </a:r>
                      <a:r>
                        <a:rPr lang="en-GB" sz="2400" dirty="0">
                          <a:solidFill>
                            <a:schemeClr val="tx2"/>
                          </a:solidFill>
                        </a:rPr>
                        <a:t> </a:t>
                      </a:r>
                      <a:r>
                        <a:rPr lang="en-GB" sz="2400" err="1">
                          <a:solidFill>
                            <a:schemeClr val="tx2"/>
                          </a:solidFill>
                        </a:rPr>
                        <a:t>gwyneb</a:t>
                      </a:r>
                      <a:r>
                        <a:rPr lang="en-GB" sz="2400">
                          <a:solidFill>
                            <a:schemeClr val="tx2"/>
                          </a:solidFill>
                        </a:rPr>
                        <a:t> </a:t>
                      </a:r>
                      <a:r>
                        <a:rPr lang="en-GB" sz="2400" err="1">
                          <a:solidFill>
                            <a:schemeClr val="tx2"/>
                          </a:solidFill>
                        </a:rPr>
                        <a:t>yn</a:t>
                      </a:r>
                      <a:r>
                        <a:rPr lang="en-GB" sz="2400">
                          <a:solidFill>
                            <a:schemeClr val="tx2"/>
                          </a:solidFill>
                        </a:rPr>
                        <a:t> </a:t>
                      </a:r>
                      <a:r>
                        <a:rPr lang="en-GB" sz="2400" err="1">
                          <a:solidFill>
                            <a:schemeClr val="tx2"/>
                          </a:solidFill>
                        </a:rPr>
                        <a:t>wyneb</a:t>
                      </a:r>
                      <a:r>
                        <a:rPr lang="en-GB" sz="2400">
                          <a:solidFill>
                            <a:schemeClr val="tx2"/>
                          </a:solidFill>
                        </a:rPr>
                        <a:t> neu </a:t>
                      </a:r>
                      <a:r>
                        <a:rPr lang="en-GB" sz="2400" err="1">
                          <a:solidFill>
                            <a:schemeClr val="tx2"/>
                          </a:solidFill>
                        </a:rPr>
                        <a:t>ar</a:t>
                      </a:r>
                      <a:r>
                        <a:rPr lang="en-GB" sz="2400" dirty="0">
                          <a:solidFill>
                            <a:schemeClr val="tx2"/>
                          </a:solidFill>
                        </a:rPr>
                        <a:t> Teams //</a:t>
                      </a:r>
                    </a:p>
                    <a:p>
                      <a:pPr algn="ctr"/>
                      <a:r>
                        <a:rPr lang="en-GB" sz="2400">
                          <a:solidFill>
                            <a:schemeClr val="tx2"/>
                          </a:solidFill>
                        </a:rPr>
                        <a:t> Attend to your assigned face to face or Teams meeting feedback </a:t>
                      </a:r>
                      <a:r>
                        <a:rPr lang="en-GB" sz="2400" dirty="0">
                          <a:solidFill>
                            <a:schemeClr val="tx2"/>
                          </a:solidFill>
                        </a:rPr>
                        <a:t>session</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162610842"/>
                  </a:ext>
                </a:extLst>
              </a:tr>
              <a:tr h="1015736">
                <a:tc>
                  <a:txBody>
                    <a:bodyPr/>
                    <a:lstStyle/>
                    <a:p>
                      <a:pPr marL="0" algn="l" defTabSz="914400" rtl="0" eaLnBrk="1" latinLnBrk="0" hangingPunct="1"/>
                      <a:r>
                        <a:rPr lang="en-GB" sz="2400" b="1" kern="1200">
                          <a:solidFill>
                            <a:schemeClr val="lt1"/>
                          </a:solidFill>
                          <a:latin typeface="+mn-lt"/>
                          <a:ea typeface="+mn-ea"/>
                          <a:cs typeface="+mn-cs"/>
                        </a:rPr>
                        <a:t>Mawrth // March 23</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solidFill>
                      <a:schemeClr val="accent1"/>
                    </a:solidFill>
                  </a:tcPr>
                </a:tc>
                <a:tc vMerge="1">
                  <a:txBody>
                    <a:bodyPr/>
                    <a:lstStyle/>
                    <a:p>
                      <a:endParaRPr lang="en-GB">
                        <a:solidFill>
                          <a:schemeClr val="tx2"/>
                        </a:solidFill>
                      </a:endParaRPr>
                    </a:p>
                  </a:txBody>
                  <a:tcPr/>
                </a:tc>
                <a:extLst>
                  <a:ext uri="{0D108BD9-81ED-4DB2-BD59-A6C34878D82A}">
                    <a16:rowId xmlns:a16="http://schemas.microsoft.com/office/drawing/2014/main" val="2995060057"/>
                  </a:ext>
                </a:extLst>
              </a:tr>
              <a:tr h="1015736">
                <a:tc gridSpan="2">
                  <a:txBody>
                    <a:bodyPr/>
                    <a:lstStyle/>
                    <a:p>
                      <a:pPr marL="0" algn="ctr" defTabSz="914400" rtl="0" eaLnBrk="1" latinLnBrk="0" hangingPunct="1"/>
                      <a:r>
                        <a:rPr lang="en-GB" sz="2400" b="1" kern="1200" dirty="0" err="1">
                          <a:solidFill>
                            <a:schemeClr val="lt1"/>
                          </a:solidFill>
                          <a:latin typeface="+mn-lt"/>
                          <a:ea typeface="+mn-ea"/>
                          <a:cs typeface="+mn-cs"/>
                        </a:rPr>
                        <a:t>Gwyliau</a:t>
                      </a:r>
                      <a:r>
                        <a:rPr lang="en-GB" sz="2400" b="1" kern="1200" dirty="0">
                          <a:solidFill>
                            <a:schemeClr val="lt1"/>
                          </a:solidFill>
                          <a:latin typeface="+mn-lt"/>
                          <a:ea typeface="+mn-ea"/>
                          <a:cs typeface="+mn-cs"/>
                        </a:rPr>
                        <a:t> </a:t>
                      </a:r>
                      <a:r>
                        <a:rPr lang="en-GB" sz="2400" b="1" kern="1200" dirty="0" err="1">
                          <a:solidFill>
                            <a:schemeClr val="lt1"/>
                          </a:solidFill>
                          <a:latin typeface="+mn-lt"/>
                          <a:ea typeface="+mn-ea"/>
                          <a:cs typeface="+mn-cs"/>
                        </a:rPr>
                        <a:t>Pasg</a:t>
                      </a:r>
                      <a:r>
                        <a:rPr lang="en-GB" sz="2400" b="1" kern="1200" dirty="0">
                          <a:solidFill>
                            <a:schemeClr val="lt1"/>
                          </a:solidFill>
                          <a:latin typeface="+mn-lt"/>
                          <a:ea typeface="+mn-ea"/>
                          <a:cs typeface="+mn-cs"/>
                        </a:rPr>
                        <a:t> // Easter Break</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solidFill>
                      <a:schemeClr val="accent1"/>
                    </a:solidFill>
                  </a:tcPr>
                </a:tc>
                <a:tc hMerge="1">
                  <a:txBody>
                    <a:bodyPr/>
                    <a:lstStyle/>
                    <a:p>
                      <a:pPr algn="ctr"/>
                      <a:endParaRPr lang="en-GB" sz="2400">
                        <a:solidFill>
                          <a:schemeClr val="tx2"/>
                        </a:solidFill>
                      </a:endParaRP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3624304294"/>
                  </a:ext>
                </a:extLst>
              </a:tr>
            </a:tbl>
          </a:graphicData>
        </a:graphic>
      </p:graphicFrame>
    </p:spTree>
    <p:extLst>
      <p:ext uri="{BB962C8B-B14F-4D97-AF65-F5344CB8AC3E}">
        <p14:creationId xmlns:p14="http://schemas.microsoft.com/office/powerpoint/2010/main" val="90819313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5C897D9E-3DCE-91B5-A0B9-C33C0726F2D3}"/>
              </a:ext>
            </a:extLst>
          </p:cNvPr>
          <p:cNvGraphicFramePr>
            <a:graphicFrameLocks noGrp="1"/>
          </p:cNvGraphicFramePr>
          <p:nvPr>
            <p:extLst>
              <p:ext uri="{D42A27DB-BD31-4B8C-83A1-F6EECF244321}">
                <p14:modId xmlns:p14="http://schemas.microsoft.com/office/powerpoint/2010/main" val="3186624590"/>
              </p:ext>
            </p:extLst>
          </p:nvPr>
        </p:nvGraphicFramePr>
        <p:xfrm>
          <a:off x="1544035" y="992047"/>
          <a:ext cx="8802778" cy="4873906"/>
        </p:xfrm>
        <a:graphic>
          <a:graphicData uri="http://schemas.openxmlformats.org/drawingml/2006/table">
            <a:tbl>
              <a:tblPr firstRow="1" bandRow="1">
                <a:tableStyleId>{5C22544A-7EE6-4342-B048-85BDC9FD1C3A}</a:tableStyleId>
              </a:tblPr>
              <a:tblGrid>
                <a:gridCol w="2937719">
                  <a:extLst>
                    <a:ext uri="{9D8B030D-6E8A-4147-A177-3AD203B41FA5}">
                      <a16:colId xmlns:a16="http://schemas.microsoft.com/office/drawing/2014/main" val="4068591987"/>
                    </a:ext>
                  </a:extLst>
                </a:gridCol>
                <a:gridCol w="5865059">
                  <a:extLst>
                    <a:ext uri="{9D8B030D-6E8A-4147-A177-3AD203B41FA5}">
                      <a16:colId xmlns:a16="http://schemas.microsoft.com/office/drawing/2014/main" val="4103684479"/>
                    </a:ext>
                  </a:extLst>
                </a:gridCol>
              </a:tblGrid>
              <a:tr h="813086">
                <a:tc>
                  <a:txBody>
                    <a:bodyPr/>
                    <a:lstStyle/>
                    <a:p>
                      <a:r>
                        <a:rPr lang="en-GB" sz="2400"/>
                        <a:t>Ebrill // April 20</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solidFill>
                      <a:schemeClr val="accent1"/>
                    </a:solidFill>
                  </a:tcPr>
                </a:tc>
                <a:tc>
                  <a:txBody>
                    <a:bodyPr/>
                    <a:lstStyle/>
                    <a:p>
                      <a:r>
                        <a:rPr lang="en-GB" sz="2400" err="1">
                          <a:solidFill>
                            <a:schemeClr val="tx2"/>
                          </a:solidFill>
                        </a:rPr>
                        <a:t>Darlith</a:t>
                      </a:r>
                      <a:r>
                        <a:rPr lang="en-GB" sz="2400">
                          <a:solidFill>
                            <a:schemeClr val="tx2"/>
                          </a:solidFill>
                        </a:rPr>
                        <a:t> yn T&amp;L  // Lecture at T&amp;L</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solidFill>
                      <a:schemeClr val="bg2">
                        <a:lumMod val="20000"/>
                        <a:lumOff val="80000"/>
                      </a:schemeClr>
                    </a:solidFill>
                  </a:tcPr>
                </a:tc>
                <a:extLst>
                  <a:ext uri="{0D108BD9-81ED-4DB2-BD59-A6C34878D82A}">
                    <a16:rowId xmlns:a16="http://schemas.microsoft.com/office/drawing/2014/main" val="3127947621"/>
                  </a:ext>
                </a:extLst>
              </a:tr>
              <a:tr h="813086">
                <a:tc>
                  <a:txBody>
                    <a:bodyPr/>
                    <a:lstStyle/>
                    <a:p>
                      <a:r>
                        <a:rPr lang="en-GB" sz="2400"/>
                        <a:t>Ebrill  // April 27</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tcPr>
                </a:tc>
                <a:tc>
                  <a:txBody>
                    <a:bodyPr/>
                    <a:lstStyle/>
                    <a:p>
                      <a:r>
                        <a:rPr lang="en-GB" sz="2400" err="1">
                          <a:solidFill>
                            <a:schemeClr val="tx2"/>
                          </a:solidFill>
                        </a:rPr>
                        <a:t>Darlith</a:t>
                      </a:r>
                      <a:r>
                        <a:rPr lang="en-GB" sz="2400">
                          <a:solidFill>
                            <a:schemeClr val="tx2"/>
                          </a:solidFill>
                        </a:rPr>
                        <a:t> yn T&amp;L // Lecture at T&amp;L</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887242994"/>
                  </a:ext>
                </a:extLst>
              </a:tr>
              <a:tr h="595974">
                <a:tc>
                  <a:txBody>
                    <a:bodyPr/>
                    <a:lstStyle/>
                    <a:p>
                      <a:pPr marL="0" algn="l" defTabSz="914400" rtl="0" eaLnBrk="1" latinLnBrk="0" hangingPunct="1"/>
                      <a:r>
                        <a:rPr lang="en-GB" sz="2400" b="1" kern="1200">
                          <a:solidFill>
                            <a:schemeClr val="lt1"/>
                          </a:solidFill>
                          <a:latin typeface="+mn-lt"/>
                          <a:ea typeface="+mn-ea"/>
                          <a:cs typeface="+mn-cs"/>
                        </a:rPr>
                        <a:t>Mai // May 4</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solidFill>
                      <a:schemeClr val="accent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a:solidFill>
                            <a:schemeClr val="tx2"/>
                          </a:solidFill>
                        </a:rPr>
                        <a:t>Dim </a:t>
                      </a:r>
                      <a:r>
                        <a:rPr lang="en-GB" sz="2400" err="1">
                          <a:solidFill>
                            <a:schemeClr val="tx2"/>
                          </a:solidFill>
                        </a:rPr>
                        <a:t>darlith</a:t>
                      </a:r>
                      <a:r>
                        <a:rPr lang="en-GB" sz="2400">
                          <a:solidFill>
                            <a:schemeClr val="tx2"/>
                          </a:solidFill>
                        </a:rPr>
                        <a:t> // No lecture</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677262784"/>
                  </a:ext>
                </a:extLst>
              </a:tr>
              <a:tr h="1680918">
                <a:tc>
                  <a:txBody>
                    <a:bodyPr/>
                    <a:lstStyle/>
                    <a:p>
                      <a:r>
                        <a:rPr lang="en-GB" sz="2400"/>
                        <a:t>Mai // May 12</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err="1">
                          <a:solidFill>
                            <a:schemeClr val="tx2"/>
                          </a:solidFill>
                        </a:rPr>
                        <a:t>Cynhadledd</a:t>
                      </a:r>
                      <a:r>
                        <a:rPr lang="en-GB" sz="2400" b="1">
                          <a:solidFill>
                            <a:schemeClr val="tx2"/>
                          </a:solidFill>
                        </a:rPr>
                        <a:t> </a:t>
                      </a:r>
                      <a:r>
                        <a:rPr lang="en-GB" sz="2400" b="1" err="1">
                          <a:solidFill>
                            <a:schemeClr val="tx2"/>
                          </a:solidFill>
                        </a:rPr>
                        <a:t>Myfyrwyr</a:t>
                      </a:r>
                      <a:r>
                        <a:rPr lang="en-GB" sz="2400" b="1">
                          <a:solidFill>
                            <a:schemeClr val="tx2"/>
                          </a:solidFill>
                        </a:rPr>
                        <a:t> – </a:t>
                      </a:r>
                      <a:r>
                        <a:rPr lang="en-GB" sz="2400" b="1" err="1">
                          <a:solidFill>
                            <a:schemeClr val="tx2"/>
                          </a:solidFill>
                        </a:rPr>
                        <a:t>persenoldeb</a:t>
                      </a:r>
                      <a:r>
                        <a:rPr lang="en-GB" sz="2400" b="1">
                          <a:solidFill>
                            <a:schemeClr val="tx2"/>
                          </a:solidFill>
                        </a:rPr>
                        <a:t> </a:t>
                      </a:r>
                      <a:r>
                        <a:rPr lang="en-GB" sz="2400" b="1" err="1">
                          <a:solidFill>
                            <a:schemeClr val="tx2"/>
                          </a:solidFill>
                        </a:rPr>
                        <a:t>gorfodol</a:t>
                      </a:r>
                      <a:r>
                        <a:rPr lang="en-GB" sz="2400" b="1">
                          <a:solidFill>
                            <a:schemeClr val="tx2"/>
                          </a:solidFill>
                        </a:rPr>
                        <a:t> – </a:t>
                      </a:r>
                      <a:r>
                        <a:rPr lang="en-GB" sz="2400" b="1" err="1">
                          <a:solidFill>
                            <a:schemeClr val="tx2"/>
                          </a:solidFill>
                        </a:rPr>
                        <a:t>angen</a:t>
                      </a:r>
                      <a:r>
                        <a:rPr lang="en-GB" sz="2400" b="1">
                          <a:solidFill>
                            <a:schemeClr val="tx2"/>
                          </a:solidFill>
                        </a:rPr>
                        <a:t> </a:t>
                      </a:r>
                      <a:r>
                        <a:rPr lang="en-GB" sz="2400" b="1" err="1">
                          <a:solidFill>
                            <a:schemeClr val="tx2"/>
                          </a:solidFill>
                        </a:rPr>
                        <a:t>mynychu</a:t>
                      </a:r>
                      <a:r>
                        <a:rPr lang="en-GB" sz="2400" b="1">
                          <a:solidFill>
                            <a:schemeClr val="tx2"/>
                          </a:solidFill>
                        </a:rPr>
                        <a:t> er </a:t>
                      </a:r>
                      <a:r>
                        <a:rPr lang="en-GB" sz="2400" b="1" err="1">
                          <a:solidFill>
                            <a:schemeClr val="tx2"/>
                          </a:solidFill>
                        </a:rPr>
                        <a:t>mwyn</a:t>
                      </a:r>
                      <a:r>
                        <a:rPr lang="en-GB" sz="2400" b="1">
                          <a:solidFill>
                            <a:schemeClr val="tx2"/>
                          </a:solidFill>
                        </a:rPr>
                        <a:t> </a:t>
                      </a:r>
                      <a:r>
                        <a:rPr lang="en-GB" sz="2400" b="1" err="1">
                          <a:solidFill>
                            <a:schemeClr val="tx2"/>
                          </a:solidFill>
                        </a:rPr>
                        <a:t>myfyrio</a:t>
                      </a:r>
                      <a:r>
                        <a:rPr lang="en-GB" sz="2400" b="1">
                          <a:solidFill>
                            <a:schemeClr val="tx2"/>
                          </a:solidFill>
                        </a:rPr>
                        <a:t> </a:t>
                      </a:r>
                      <a:r>
                        <a:rPr lang="en-GB" sz="2400" b="1" err="1">
                          <a:solidFill>
                            <a:schemeClr val="tx2"/>
                          </a:solidFill>
                        </a:rPr>
                        <a:t>i’ch</a:t>
                      </a:r>
                      <a:r>
                        <a:rPr lang="en-GB" sz="2400" b="1">
                          <a:solidFill>
                            <a:schemeClr val="tx2"/>
                          </a:solidFill>
                        </a:rPr>
                        <a:t> </a:t>
                      </a:r>
                      <a:r>
                        <a:rPr lang="en-GB" sz="2400" b="1" err="1">
                          <a:solidFill>
                            <a:schemeClr val="tx2"/>
                          </a:solidFill>
                        </a:rPr>
                        <a:t>rhan</a:t>
                      </a:r>
                      <a:r>
                        <a:rPr lang="en-GB" sz="2400" b="1">
                          <a:solidFill>
                            <a:schemeClr val="tx2"/>
                          </a:solidFill>
                        </a:rPr>
                        <a:t> </a:t>
                      </a:r>
                      <a:r>
                        <a:rPr lang="en-GB" sz="2400" b="1" err="1">
                          <a:solidFill>
                            <a:schemeClr val="tx2"/>
                          </a:solidFill>
                        </a:rPr>
                        <a:t>olaf</a:t>
                      </a:r>
                      <a:r>
                        <a:rPr lang="en-GB" sz="2400" b="1">
                          <a:solidFill>
                            <a:schemeClr val="tx2"/>
                          </a:solidFill>
                        </a:rPr>
                        <a:t> </a:t>
                      </a:r>
                      <a:r>
                        <a:rPr lang="en-GB" sz="2400" b="1" err="1">
                          <a:solidFill>
                            <a:schemeClr val="tx2"/>
                          </a:solidFill>
                        </a:rPr>
                        <a:t>o’ch</a:t>
                      </a:r>
                      <a:r>
                        <a:rPr lang="en-GB" sz="2400" b="1">
                          <a:solidFill>
                            <a:schemeClr val="tx2"/>
                          </a:solidFill>
                        </a:rPr>
                        <a:t> </a:t>
                      </a:r>
                      <a:r>
                        <a:rPr lang="en-GB" sz="2400" b="1" err="1">
                          <a:solidFill>
                            <a:schemeClr val="tx2"/>
                          </a:solidFill>
                        </a:rPr>
                        <a:t>Portffoli</a:t>
                      </a:r>
                      <a:endParaRPr lang="en-GB" sz="2400" b="1">
                        <a:solidFill>
                          <a:schemeClr val="tx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b="1">
                        <a:solidFill>
                          <a:schemeClr val="tx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i="1">
                          <a:solidFill>
                            <a:schemeClr val="tx2"/>
                          </a:solidFill>
                        </a:rPr>
                        <a:t>Student Conference – compulsory attendance expected, to add individual reflection to your Final Submission</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3235214451"/>
                  </a:ext>
                </a:extLst>
              </a:tr>
            </a:tbl>
          </a:graphicData>
        </a:graphic>
      </p:graphicFrame>
    </p:spTree>
    <p:extLst>
      <p:ext uri="{BB962C8B-B14F-4D97-AF65-F5344CB8AC3E}">
        <p14:creationId xmlns:p14="http://schemas.microsoft.com/office/powerpoint/2010/main" val="34194766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UWTSD 1">
      <a:dk1>
        <a:srgbClr val="003E5B"/>
      </a:dk1>
      <a:lt1>
        <a:sysClr val="window" lastClr="FFFFFF"/>
      </a:lt1>
      <a:dk2>
        <a:srgbClr val="28235D"/>
      </a:dk2>
      <a:lt2>
        <a:srgbClr val="A6C5D9"/>
      </a:lt2>
      <a:accent1>
        <a:srgbClr val="00BFD9"/>
      </a:accent1>
      <a:accent2>
        <a:srgbClr val="00B5B0"/>
      </a:accent2>
      <a:accent3>
        <a:srgbClr val="AFD24A"/>
      </a:accent3>
      <a:accent4>
        <a:srgbClr val="DB2461"/>
      </a:accent4>
      <a:accent5>
        <a:srgbClr val="FEBE10"/>
      </a:accent5>
      <a:accent6>
        <a:srgbClr val="28235D"/>
      </a:accent6>
      <a:hlink>
        <a:srgbClr val="28235D"/>
      </a:hlink>
      <a:folHlink>
        <a:srgbClr val="DB246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Widescreen</PresentationFormat>
  <Slides>39</Slides>
  <Notes>29</Notes>
  <HiddenSlides>1</HiddenSlides>
  <ScaleCrop>false</ScaleCrop>
  <HeadingPairs>
    <vt:vector size="4" baseType="variant">
      <vt:variant>
        <vt:lpstr>Theme</vt:lpstr>
      </vt:variant>
      <vt:variant>
        <vt:i4>3</vt:i4>
      </vt:variant>
      <vt:variant>
        <vt:lpstr>Slide Titles</vt:lpstr>
      </vt:variant>
      <vt:variant>
        <vt:i4>39</vt:i4>
      </vt:variant>
    </vt:vector>
  </HeadingPairs>
  <TitlesOfParts>
    <vt:vector size="42" baseType="lpstr">
      <vt:lpstr>Office Theme</vt:lpstr>
      <vt:lpstr>Custom Design</vt:lpstr>
      <vt:lpstr>1_Custom Design</vt:lpstr>
      <vt:lpstr>PowerPoint Presentation</vt:lpstr>
      <vt:lpstr>Nodau’r sesiwn             Session aims</vt:lpstr>
      <vt:lpstr>Portffolio  </vt:lpstr>
      <vt:lpstr>Portfolio</vt:lpstr>
      <vt:lpstr>PowerPoint Presentation</vt:lpstr>
      <vt:lpstr>Recordio llais ar PPT / Recording PPT audio </vt:lpstr>
      <vt:lpstr>Cyflwyniad i Myfyrio  An Introduction to Reflection</vt:lpstr>
      <vt:lpstr>Rhestr oddi ar GA36 / List from GA36 </vt:lpstr>
      <vt:lpstr>Rhestr oddi ar GA36 / List from GA36 </vt:lpstr>
      <vt:lpstr>Reflective thought</vt:lpstr>
      <vt:lpstr>Schon (1991)</vt:lpstr>
      <vt:lpstr>Cylchred Myfyriol Gibbs (1988)  Gibbs (1988) Reflective Cycle</vt:lpstr>
      <vt:lpstr>Cylchred Myfyriol Gibbs (1988)</vt:lpstr>
      <vt:lpstr>PowerPoint Presentation</vt:lpstr>
      <vt:lpstr>Kolb</vt:lpstr>
      <vt:lpstr>Myfyrio ar eich profiad … Reflecting on experiences</vt:lpstr>
      <vt:lpstr>PowerPoint Presentation</vt:lpstr>
      <vt:lpstr>Tasg  /  Task</vt:lpstr>
      <vt:lpstr>PowerPoint Presentation</vt:lpstr>
      <vt:lpstr>Myfyrio : SUT i chi’n dysgu / Reflect : HOW do you learn</vt:lpstr>
      <vt:lpstr>PowerPoint Presentation</vt:lpstr>
      <vt:lpstr>Assessment type / Dull Asesu</vt:lpstr>
      <vt:lpstr>  Beth mae’n ei olygu i fyfyrio?</vt:lpstr>
      <vt:lpstr>What does it mean to reflect?</vt:lpstr>
      <vt:lpstr>Why is it important to reflect? / Pam mae myfyrio’n bwysig?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Arfer dda i fyfyrio ar BETH chi wedi dysgu amdano Good practice to reflect on WHAT you have learnt.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revision>9</cp:revision>
  <cp:lastPrinted>2022-09-04T21:06:10Z</cp:lastPrinted>
  <dcterms:created xsi:type="dcterms:W3CDTF">2019-09-12T10:20:23Z</dcterms:created>
  <dcterms:modified xsi:type="dcterms:W3CDTF">2026-02-26T12:50:52Z</dcterms:modified>
</cp:coreProperties>
</file>