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6" d="100"/>
          <a:sy n="46" d="100"/>
        </p:scale>
        <p:origin x="106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6675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5313/jtospolban.v4i2.137" TargetMode="External"/><Relationship Id="rId13" Type="http://schemas.openxmlformats.org/officeDocument/2006/relationships/hyperlink" Target="https://doi.org/10.1016/j.tourman.2020.104164" TargetMode="External"/><Relationship Id="rId3" Type="http://schemas.openxmlformats.org/officeDocument/2006/relationships/hyperlink" Target="https://doi.org/10.4324/9781003405795" TargetMode="External"/><Relationship Id="rId7" Type="http://schemas.openxmlformats.org/officeDocument/2006/relationships/hyperlink" Target="https://doi.org/10.25147/ijcsr.2017.001.1.103" TargetMode="External"/><Relationship Id="rId12" Type="http://schemas.openxmlformats.org/officeDocument/2006/relationships/hyperlink" Target="https://doi.org/10.1108/ijchm-06-2017-0322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papers.ssrn.com/sol3/papers.cfm?abstract_id=3579464" TargetMode="External"/><Relationship Id="rId11" Type="http://schemas.openxmlformats.org/officeDocument/2006/relationships/hyperlink" Target="https://doi.org/10.1108/IJCHM-07-2020-0644" TargetMode="External"/><Relationship Id="rId5" Type="http://schemas.openxmlformats.org/officeDocument/2006/relationships/hyperlink" Target="https://doi.org/10.1080/10548408.2019.1592059" TargetMode="External"/><Relationship Id="rId10" Type="http://schemas.openxmlformats.org/officeDocument/2006/relationships/hyperlink" Target="https://doi.org/10.3390/app142411823" TargetMode="External"/><Relationship Id="rId4" Type="http://schemas.openxmlformats.org/officeDocument/2006/relationships/hyperlink" Target="https://doi.org/10.35870/ijmsit.v4i2.3201" TargetMode="External"/><Relationship Id="rId9" Type="http://schemas.openxmlformats.org/officeDocument/2006/relationships/hyperlink" Target="https://doi.org/10.1016/j.jbusres.2020.06.015" TargetMode="External"/><Relationship Id="rId14" Type="http://schemas.openxmlformats.org/officeDocument/2006/relationships/hyperlink" Target="https://doi.org/10.1007/s13132-023-01214-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01108"/>
            <a:ext cx="130428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Artificial Intelligence, Human Collaboration, and the Evolving Landscape of Hotel and Hospitality Work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4781074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Module: BMIH6001 - Contemporary Themes in Hotel and Hospitality Sector</a:t>
            </a:r>
            <a:endParaRPr lang="en-US" sz="1750" dirty="0"/>
          </a:p>
        </p:txBody>
      </p:sp>
      <p:sp>
        <p:nvSpPr>
          <p:cNvPr id="4" name="Text 2"/>
          <p:cNvSpPr/>
          <p:nvPr/>
        </p:nvSpPr>
        <p:spPr>
          <a:xfrm>
            <a:off x="793790" y="5223272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</a:rPr>
              <a:t>Lecture Name: Dr Ernest </a:t>
            </a:r>
            <a:r>
              <a:rPr lang="en-US" sz="1750" dirty="0" err="1">
                <a:solidFill>
                  <a:srgbClr val="4B4A4A"/>
                </a:solidFill>
                <a:latin typeface="Geist" pitchFamily="34" charset="0"/>
                <a:ea typeface="Geist" pitchFamily="34" charset="-122"/>
              </a:rPr>
              <a:t>Wavei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</a:rPr>
              <a:t> 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5665470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Student Name: Andreea Mangarea</a:t>
            </a:r>
            <a:endParaRPr lang="en-US" sz="1750" dirty="0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570877D0-2CF9-E83A-582F-2CE37D2F163A}"/>
              </a:ext>
            </a:extLst>
          </p:cNvPr>
          <p:cNvSpPr/>
          <p:nvPr/>
        </p:nvSpPr>
        <p:spPr>
          <a:xfrm>
            <a:off x="793790" y="6144320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r>
              <a:rPr lang="en-GB" dirty="0"/>
              <a:t>I confirm that I have not used any AI tools in the research creation of this assignment. In confirm that I have not presented any AI </a:t>
            </a:r>
          </a:p>
          <a:p>
            <a:r>
              <a:rPr lang="en-GB" dirty="0"/>
              <a:t>generated materials as my own work. I confirm I have copies of my drafts, notes, and </a:t>
            </a:r>
          </a:p>
          <a:p>
            <a:r>
              <a:rPr lang="en-GB" dirty="0"/>
              <a:t>other resources I used, which I may be asked to provide in evidence.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0437" y="503277"/>
            <a:ext cx="7863126" cy="11437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Introduction: The Digital Transformation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914876" y="2127290"/>
            <a:ext cx="7588687" cy="585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The hospitality industry stands at a critical crossroads, embracing AI while preserving the human heart of service.</a:t>
            </a:r>
            <a:endParaRPr lang="en-US" sz="1400" dirty="0"/>
          </a:p>
        </p:txBody>
      </p:sp>
      <p:sp>
        <p:nvSpPr>
          <p:cNvPr id="5" name="Shape 2"/>
          <p:cNvSpPr/>
          <p:nvPr/>
        </p:nvSpPr>
        <p:spPr>
          <a:xfrm>
            <a:off x="640437" y="1921431"/>
            <a:ext cx="22860" cy="997268"/>
          </a:xfrm>
          <a:prstGeom prst="rect">
            <a:avLst/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640437" y="3124557"/>
            <a:ext cx="411718" cy="411718"/>
          </a:xfrm>
          <a:prstGeom prst="roundRect">
            <a:avLst>
              <a:gd name="adj" fmla="val 40004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077" y="3158907"/>
            <a:ext cx="274439" cy="343019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235154" y="3187422"/>
            <a:ext cx="2287548" cy="2858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Industry Challenge</a:t>
            </a:r>
            <a:endParaRPr lang="en-US" sz="1800" dirty="0"/>
          </a:p>
        </p:txBody>
      </p:sp>
      <p:sp>
        <p:nvSpPr>
          <p:cNvPr id="9" name="Text 5"/>
          <p:cNvSpPr/>
          <p:nvPr/>
        </p:nvSpPr>
        <p:spPr>
          <a:xfrm>
            <a:off x="1235154" y="3583067"/>
            <a:ext cx="7268408" cy="292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Balancing technological innovation with human-centric service</a:t>
            </a:r>
            <a:endParaRPr lang="en-US" sz="1400" dirty="0"/>
          </a:p>
        </p:txBody>
      </p:sp>
      <p:sp>
        <p:nvSpPr>
          <p:cNvPr id="10" name="Shape 6"/>
          <p:cNvSpPr/>
          <p:nvPr/>
        </p:nvSpPr>
        <p:spPr>
          <a:xfrm>
            <a:off x="640437" y="4241840"/>
            <a:ext cx="411718" cy="411718"/>
          </a:xfrm>
          <a:prstGeom prst="roundRect">
            <a:avLst>
              <a:gd name="adj" fmla="val 40004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077" y="4276189"/>
            <a:ext cx="274439" cy="343019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1235154" y="4304705"/>
            <a:ext cx="2287548" cy="2858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AI Applications</a:t>
            </a:r>
            <a:endParaRPr lang="en-US" sz="1800" dirty="0"/>
          </a:p>
        </p:txBody>
      </p:sp>
      <p:sp>
        <p:nvSpPr>
          <p:cNvPr id="13" name="Text 8"/>
          <p:cNvSpPr/>
          <p:nvPr/>
        </p:nvSpPr>
        <p:spPr>
          <a:xfrm>
            <a:off x="1235154" y="4700349"/>
            <a:ext cx="7268408" cy="292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From backend processes to guest engagement systems</a:t>
            </a:r>
            <a:endParaRPr lang="en-US" sz="1400" dirty="0"/>
          </a:p>
        </p:txBody>
      </p:sp>
      <p:sp>
        <p:nvSpPr>
          <p:cNvPr id="14" name="Shape 9"/>
          <p:cNvSpPr/>
          <p:nvPr/>
        </p:nvSpPr>
        <p:spPr>
          <a:xfrm>
            <a:off x="640437" y="5359122"/>
            <a:ext cx="411718" cy="411718"/>
          </a:xfrm>
          <a:prstGeom prst="roundRect">
            <a:avLst>
              <a:gd name="adj" fmla="val 40004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1"/>
          <p:cNvSpPr/>
          <p:nvPr/>
        </p:nvSpPr>
        <p:spPr>
          <a:xfrm>
            <a:off x="1532633" y="5606869"/>
            <a:ext cx="7268408" cy="292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endParaRPr lang="en-US" sz="1400" dirty="0"/>
          </a:p>
        </p:txBody>
      </p:sp>
      <p:sp>
        <p:nvSpPr>
          <p:cNvPr id="18" name="Shape 12"/>
          <p:cNvSpPr/>
          <p:nvPr/>
        </p:nvSpPr>
        <p:spPr>
          <a:xfrm>
            <a:off x="640437" y="6476405"/>
            <a:ext cx="411718" cy="411718"/>
          </a:xfrm>
          <a:prstGeom prst="roundRect">
            <a:avLst>
              <a:gd name="adj" fmla="val 40004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9077" y="6510754"/>
            <a:ext cx="274439" cy="343019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1235154" y="6539270"/>
            <a:ext cx="2368629" cy="2858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Strategic Imperative</a:t>
            </a:r>
            <a:endParaRPr lang="en-US" sz="1800" dirty="0"/>
          </a:p>
        </p:txBody>
      </p:sp>
      <p:sp>
        <p:nvSpPr>
          <p:cNvPr id="21" name="Text 14"/>
          <p:cNvSpPr/>
          <p:nvPr/>
        </p:nvSpPr>
        <p:spPr>
          <a:xfrm>
            <a:off x="1235154" y="6934914"/>
            <a:ext cx="7268408" cy="292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Understanding AI-human collaboration for competitive advantage</a:t>
            </a:r>
            <a:endParaRPr lang="en-US" sz="1400" dirty="0"/>
          </a:p>
        </p:txBody>
      </p:sp>
      <p:sp>
        <p:nvSpPr>
          <p:cNvPr id="22" name="Text 15"/>
          <p:cNvSpPr/>
          <p:nvPr/>
        </p:nvSpPr>
        <p:spPr>
          <a:xfrm>
            <a:off x="640437" y="7433548"/>
            <a:ext cx="7863126" cy="292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Limna (2023); Ivanov (2020); Buhalis &amp; Sinarta (2019)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71769"/>
            <a:ext cx="10182344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Literature Review: AI in Hospitality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04752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AI Applications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628668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Automated customer services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4070866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Personalized guest experiences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93790" y="4513064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Resource management optimization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4955262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Revenue strategy enhancement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93790" y="5397460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Predictive analytics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599521" y="304752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Key Findings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7599521" y="3628668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Efficiency gains vs. human warmth trade-offs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7599521" y="4070866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Enhanced operational flexibility</a:t>
            </a:r>
            <a:endParaRPr lang="en-US" sz="1750" dirty="0"/>
          </a:p>
        </p:txBody>
      </p:sp>
      <p:sp>
        <p:nvSpPr>
          <p:cNvPr id="12" name="Text 10"/>
          <p:cNvSpPr/>
          <p:nvPr/>
        </p:nvSpPr>
        <p:spPr>
          <a:xfrm>
            <a:off x="7599521" y="4513064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Data-driven decision making</a:t>
            </a:r>
            <a:endParaRPr lang="en-US" sz="1750" dirty="0"/>
          </a:p>
        </p:txBody>
      </p:sp>
      <p:sp>
        <p:nvSpPr>
          <p:cNvPr id="13" name="Text 11"/>
          <p:cNvSpPr/>
          <p:nvPr/>
        </p:nvSpPr>
        <p:spPr>
          <a:xfrm>
            <a:off x="7599521" y="4955262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Guest desire for balanced experiences</a:t>
            </a:r>
            <a:endParaRPr lang="en-US" sz="1750" dirty="0"/>
          </a:p>
        </p:txBody>
      </p:sp>
      <p:sp>
        <p:nvSpPr>
          <p:cNvPr id="14" name="Text 12"/>
          <p:cNvSpPr/>
          <p:nvPr/>
        </p:nvSpPr>
        <p:spPr>
          <a:xfrm>
            <a:off x="793790" y="6094809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Limna (2023); Stylos et al. (2021); Tung &amp; Au (2018)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58996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90682" y="3009424"/>
            <a:ext cx="5649039" cy="616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8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Human Role Evolution</a:t>
            </a:r>
            <a:endParaRPr lang="en-US" sz="3850" dirty="0"/>
          </a:p>
        </p:txBody>
      </p:sp>
      <p:sp>
        <p:nvSpPr>
          <p:cNvPr id="4" name="Text 1"/>
          <p:cNvSpPr/>
          <p:nvPr/>
        </p:nvSpPr>
        <p:spPr>
          <a:xfrm>
            <a:off x="690682" y="3922157"/>
            <a:ext cx="13249037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Transformation, Not Elimination</a:t>
            </a:r>
            <a:endParaRPr lang="en-US" sz="1550" dirty="0"/>
          </a:p>
        </p:txBody>
      </p:sp>
      <p:sp>
        <p:nvSpPr>
          <p:cNvPr id="5" name="Shape 2"/>
          <p:cNvSpPr/>
          <p:nvPr/>
        </p:nvSpPr>
        <p:spPr>
          <a:xfrm>
            <a:off x="690682" y="4459724"/>
            <a:ext cx="6525935" cy="2690932"/>
          </a:xfrm>
          <a:prstGeom prst="roundRect">
            <a:avLst>
              <a:gd name="adj" fmla="val 660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95588" y="4664631"/>
            <a:ext cx="3105983" cy="3083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New Human Focus Areas</a:t>
            </a:r>
            <a:endParaRPr lang="en-US" sz="1900" dirty="0"/>
          </a:p>
        </p:txBody>
      </p:sp>
      <p:sp>
        <p:nvSpPr>
          <p:cNvPr id="7" name="Text 4"/>
          <p:cNvSpPr/>
          <p:nvPr/>
        </p:nvSpPr>
        <p:spPr>
          <a:xfrm>
            <a:off x="895588" y="5091351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Emotional intelligence and empathy</a:t>
            </a:r>
            <a:endParaRPr lang="en-US" sz="1550" dirty="0"/>
          </a:p>
        </p:txBody>
      </p:sp>
      <p:sp>
        <p:nvSpPr>
          <p:cNvPr id="8" name="Text 5"/>
          <p:cNvSpPr/>
          <p:nvPr/>
        </p:nvSpPr>
        <p:spPr>
          <a:xfrm>
            <a:off x="895588" y="5476042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Complex problem-solving</a:t>
            </a:r>
            <a:endParaRPr lang="en-US" sz="1550" dirty="0"/>
          </a:p>
        </p:txBody>
      </p:sp>
      <p:sp>
        <p:nvSpPr>
          <p:cNvPr id="9" name="Text 6"/>
          <p:cNvSpPr/>
          <p:nvPr/>
        </p:nvSpPr>
        <p:spPr>
          <a:xfrm>
            <a:off x="895588" y="5860733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Interpersonal relationship building</a:t>
            </a:r>
            <a:endParaRPr lang="en-US" sz="1550" dirty="0"/>
          </a:p>
        </p:txBody>
      </p:sp>
      <p:sp>
        <p:nvSpPr>
          <p:cNvPr id="10" name="Text 7"/>
          <p:cNvSpPr/>
          <p:nvPr/>
        </p:nvSpPr>
        <p:spPr>
          <a:xfrm>
            <a:off x="895588" y="6245423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Creative service solutions</a:t>
            </a:r>
            <a:endParaRPr lang="en-US" sz="1550" dirty="0"/>
          </a:p>
        </p:txBody>
      </p:sp>
      <p:sp>
        <p:nvSpPr>
          <p:cNvPr id="11" name="Text 8"/>
          <p:cNvSpPr/>
          <p:nvPr/>
        </p:nvSpPr>
        <p:spPr>
          <a:xfrm>
            <a:off x="895588" y="6630114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AI system management</a:t>
            </a:r>
            <a:endParaRPr lang="en-US" sz="1550" dirty="0"/>
          </a:p>
        </p:txBody>
      </p:sp>
      <p:sp>
        <p:nvSpPr>
          <p:cNvPr id="12" name="Shape 9"/>
          <p:cNvSpPr/>
          <p:nvPr/>
        </p:nvSpPr>
        <p:spPr>
          <a:xfrm>
            <a:off x="7413903" y="4459724"/>
            <a:ext cx="6525935" cy="2690932"/>
          </a:xfrm>
          <a:prstGeom prst="roundRect">
            <a:avLst>
              <a:gd name="adj" fmla="val 660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618809" y="4664631"/>
            <a:ext cx="3637359" cy="3083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Required Skills Development</a:t>
            </a:r>
            <a:endParaRPr lang="en-US" sz="1900" dirty="0"/>
          </a:p>
        </p:txBody>
      </p:sp>
      <p:sp>
        <p:nvSpPr>
          <p:cNvPr id="14" name="Text 11"/>
          <p:cNvSpPr/>
          <p:nvPr/>
        </p:nvSpPr>
        <p:spPr>
          <a:xfrm>
            <a:off x="7618809" y="5091351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Digital literacy and AI collaboration</a:t>
            </a:r>
            <a:endParaRPr lang="en-US" sz="1550" dirty="0"/>
          </a:p>
        </p:txBody>
      </p:sp>
      <p:sp>
        <p:nvSpPr>
          <p:cNvPr id="15" name="Text 12"/>
          <p:cNvSpPr/>
          <p:nvPr/>
        </p:nvSpPr>
        <p:spPr>
          <a:xfrm>
            <a:off x="7618809" y="5476042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Adaptability and flexibility</a:t>
            </a:r>
            <a:endParaRPr lang="en-US" sz="1550" dirty="0"/>
          </a:p>
        </p:txBody>
      </p:sp>
      <p:sp>
        <p:nvSpPr>
          <p:cNvPr id="16" name="Text 13"/>
          <p:cNvSpPr/>
          <p:nvPr/>
        </p:nvSpPr>
        <p:spPr>
          <a:xfrm>
            <a:off x="7618809" y="5860733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Enhanced communication skills</a:t>
            </a:r>
            <a:endParaRPr lang="en-US" sz="1550" dirty="0"/>
          </a:p>
        </p:txBody>
      </p:sp>
      <p:sp>
        <p:nvSpPr>
          <p:cNvPr id="17" name="Text 14"/>
          <p:cNvSpPr/>
          <p:nvPr/>
        </p:nvSpPr>
        <p:spPr>
          <a:xfrm>
            <a:off x="7618809" y="6245423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Data interpretation abilities</a:t>
            </a:r>
            <a:endParaRPr lang="en-US" sz="1550" dirty="0"/>
          </a:p>
        </p:txBody>
      </p:sp>
      <p:sp>
        <p:nvSpPr>
          <p:cNvPr id="18" name="Text 15"/>
          <p:cNvSpPr/>
          <p:nvPr/>
        </p:nvSpPr>
        <p:spPr>
          <a:xfrm>
            <a:off x="7618809" y="6630114"/>
            <a:ext cx="6116122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Technology-human integration</a:t>
            </a:r>
            <a:endParaRPr lang="en-US" sz="1550" dirty="0"/>
          </a:p>
        </p:txBody>
      </p:sp>
      <p:sp>
        <p:nvSpPr>
          <p:cNvPr id="19" name="Text 16"/>
          <p:cNvSpPr/>
          <p:nvPr/>
        </p:nvSpPr>
        <p:spPr>
          <a:xfrm>
            <a:off x="690682" y="7372588"/>
            <a:ext cx="13249037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Ivanov (2020); Skubis et al. (2024); Zhang &amp; Chen (2023)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80574"/>
            <a:ext cx="869573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The Collaboration Framework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1942981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Optimal Human-AI Synergy</a:t>
            </a:r>
            <a:endParaRPr lang="en-US" sz="1750" dirty="0"/>
          </a:p>
        </p:txBody>
      </p:sp>
      <p:sp>
        <p:nvSpPr>
          <p:cNvPr id="4" name="Text 2"/>
          <p:cNvSpPr/>
          <p:nvPr/>
        </p:nvSpPr>
        <p:spPr>
          <a:xfrm>
            <a:off x="2200394" y="307586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AI Strengths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793790" y="3566279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Large data processing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93790" y="4008477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Routine task automation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4450675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Consistent accuracy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93790" y="4892873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24/7 availability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93790" y="5335072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Predictive insights</a:t>
            </a:r>
            <a:endParaRPr lang="en-US" sz="1750" dirty="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258" y="2561034"/>
            <a:ext cx="3651885" cy="3651885"/>
          </a:xfrm>
          <a:prstGeom prst="rect">
            <a:avLst/>
          </a:prstGeom>
        </p:spPr>
      </p:pic>
      <p:sp>
        <p:nvSpPr>
          <p:cNvPr id="11" name="Shape 8"/>
          <p:cNvSpPr/>
          <p:nvPr/>
        </p:nvSpPr>
        <p:spPr>
          <a:xfrm>
            <a:off x="5274231" y="4103489"/>
            <a:ext cx="566976" cy="566976"/>
          </a:xfrm>
          <a:prstGeom prst="roundRect">
            <a:avLst>
              <a:gd name="adj" fmla="val 1611154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083" y="4227433"/>
            <a:ext cx="255151" cy="31896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9594771" y="307586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Human Strengths</a:t>
            </a:r>
            <a:endParaRPr lang="en-US" sz="2200" dirty="0"/>
          </a:p>
        </p:txBody>
      </p:sp>
      <p:sp>
        <p:nvSpPr>
          <p:cNvPr id="14" name="Text 10"/>
          <p:cNvSpPr/>
          <p:nvPr/>
        </p:nvSpPr>
        <p:spPr>
          <a:xfrm>
            <a:off x="9594771" y="3566279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Emotional intelligence</a:t>
            </a:r>
            <a:endParaRPr lang="en-US" sz="1750" dirty="0"/>
          </a:p>
        </p:txBody>
      </p:sp>
      <p:sp>
        <p:nvSpPr>
          <p:cNvPr id="15" name="Text 11"/>
          <p:cNvSpPr/>
          <p:nvPr/>
        </p:nvSpPr>
        <p:spPr>
          <a:xfrm>
            <a:off x="9594771" y="4008477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Creative problem-solving</a:t>
            </a:r>
            <a:endParaRPr lang="en-US" sz="1750" dirty="0"/>
          </a:p>
        </p:txBody>
      </p:sp>
      <p:sp>
        <p:nvSpPr>
          <p:cNvPr id="16" name="Text 12"/>
          <p:cNvSpPr/>
          <p:nvPr/>
        </p:nvSpPr>
        <p:spPr>
          <a:xfrm>
            <a:off x="9594771" y="4450675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Cultural sensitivity</a:t>
            </a:r>
            <a:endParaRPr lang="en-US" sz="1750" dirty="0"/>
          </a:p>
        </p:txBody>
      </p:sp>
      <p:sp>
        <p:nvSpPr>
          <p:cNvPr id="17" name="Text 13"/>
          <p:cNvSpPr/>
          <p:nvPr/>
        </p:nvSpPr>
        <p:spPr>
          <a:xfrm>
            <a:off x="9594771" y="4892873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Complex judgment calls</a:t>
            </a:r>
            <a:endParaRPr lang="en-US" sz="1750" dirty="0"/>
          </a:p>
        </p:txBody>
      </p:sp>
      <p:sp>
        <p:nvSpPr>
          <p:cNvPr id="18" name="Text 14"/>
          <p:cNvSpPr/>
          <p:nvPr/>
        </p:nvSpPr>
        <p:spPr>
          <a:xfrm>
            <a:off x="9594771" y="5335072"/>
            <a:ext cx="424184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Authentic relationship building</a:t>
            </a:r>
            <a:endParaRPr lang="en-US" sz="1750" dirty="0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9258" y="2561034"/>
            <a:ext cx="3651885" cy="3651885"/>
          </a:xfrm>
          <a:prstGeom prst="rect">
            <a:avLst/>
          </a:prstGeom>
        </p:spPr>
      </p:pic>
      <p:sp>
        <p:nvSpPr>
          <p:cNvPr id="20" name="Shape 15"/>
          <p:cNvSpPr/>
          <p:nvPr/>
        </p:nvSpPr>
        <p:spPr>
          <a:xfrm>
            <a:off x="8789075" y="4103489"/>
            <a:ext cx="566976" cy="566976"/>
          </a:xfrm>
          <a:prstGeom prst="roundRect">
            <a:avLst>
              <a:gd name="adj" fmla="val 1611154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4928" y="4227433"/>
            <a:ext cx="255151" cy="31896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93790" y="6468070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Result: Enhanced operational efficiency + Superior guest experience</a:t>
            </a:r>
            <a:endParaRPr lang="en-US" sz="1750" dirty="0"/>
          </a:p>
        </p:txBody>
      </p:sp>
      <p:sp>
        <p:nvSpPr>
          <p:cNvPr id="23" name="Text 17"/>
          <p:cNvSpPr/>
          <p:nvPr/>
        </p:nvSpPr>
        <p:spPr>
          <a:xfrm>
            <a:off x="793790" y="7086124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Limna (2023); Tung &amp; Au (2018)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person reaching for a paper on a table full of paper and sticky notes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2192572"/>
            <a:ext cx="5760720" cy="3844456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559123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Research Method</a:t>
            </a:r>
            <a:endParaRPr lang="en-US" sz="4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0190" y="2608064"/>
            <a:ext cx="566976" cy="56697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280190" y="340185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Research Design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6280190" y="3892272"/>
            <a:ext cx="363640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Approach: Qualitative research</a:t>
            </a:r>
            <a:endParaRPr lang="en-US" sz="1750" dirty="0"/>
          </a:p>
        </p:txBody>
      </p:sp>
      <p:sp>
        <p:nvSpPr>
          <p:cNvPr id="7" name="Text 3"/>
          <p:cNvSpPr/>
          <p:nvPr/>
        </p:nvSpPr>
        <p:spPr>
          <a:xfrm>
            <a:off x="6280190" y="4334470"/>
            <a:ext cx="363640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Data Source: Secondary data analysis</a:t>
            </a:r>
            <a:endParaRPr lang="en-US" sz="1750" dirty="0"/>
          </a:p>
        </p:txBody>
      </p:sp>
      <p:sp>
        <p:nvSpPr>
          <p:cNvPr id="8" name="Text 4"/>
          <p:cNvSpPr/>
          <p:nvPr/>
        </p:nvSpPr>
        <p:spPr>
          <a:xfrm>
            <a:off x="6280190" y="5139571"/>
            <a:ext cx="363640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Focus: Contemporary scholarly works</a:t>
            </a:r>
            <a:endParaRPr lang="en-US" sz="1750" dirty="0"/>
          </a:p>
        </p:txBody>
      </p:sp>
      <p:sp>
        <p:nvSpPr>
          <p:cNvPr id="9" name="Text 5"/>
          <p:cNvSpPr/>
          <p:nvPr/>
        </p:nvSpPr>
        <p:spPr>
          <a:xfrm>
            <a:off x="6280190" y="5944672"/>
            <a:ext cx="363640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Literature Scope: Recent publications (2019-2024)</a:t>
            </a:r>
            <a:endParaRPr lang="en-US" sz="17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00084" y="2608064"/>
            <a:ext cx="566976" cy="566976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200084" y="3401854"/>
            <a:ext cx="319897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Analytical Framework</a:t>
            </a:r>
            <a:endParaRPr lang="en-US" sz="2200" dirty="0"/>
          </a:p>
        </p:txBody>
      </p:sp>
      <p:sp>
        <p:nvSpPr>
          <p:cNvPr id="12" name="Text 7"/>
          <p:cNvSpPr/>
          <p:nvPr/>
        </p:nvSpPr>
        <p:spPr>
          <a:xfrm>
            <a:off x="10200084" y="3892272"/>
            <a:ext cx="363652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Primary Tool: PESTEL Analysis</a:t>
            </a:r>
            <a:endParaRPr lang="en-US" sz="1750" dirty="0"/>
          </a:p>
        </p:txBody>
      </p:sp>
      <p:sp>
        <p:nvSpPr>
          <p:cNvPr id="13" name="Text 8"/>
          <p:cNvSpPr/>
          <p:nvPr/>
        </p:nvSpPr>
        <p:spPr>
          <a:xfrm>
            <a:off x="10200084" y="4334470"/>
            <a:ext cx="363652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Approach: Thematic synthesis</a:t>
            </a:r>
            <a:endParaRPr lang="en-US" sz="1750" dirty="0"/>
          </a:p>
        </p:txBody>
      </p:sp>
      <p:sp>
        <p:nvSpPr>
          <p:cNvPr id="14" name="Text 9"/>
          <p:cNvSpPr/>
          <p:nvPr/>
        </p:nvSpPr>
        <p:spPr>
          <a:xfrm>
            <a:off x="10200084" y="4776668"/>
            <a:ext cx="363652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Scope: Macro-environmental factors</a:t>
            </a:r>
            <a:endParaRPr lang="en-US" sz="1750" dirty="0"/>
          </a:p>
        </p:txBody>
      </p:sp>
      <p:sp>
        <p:nvSpPr>
          <p:cNvPr id="15" name="Text 10"/>
          <p:cNvSpPr/>
          <p:nvPr/>
        </p:nvSpPr>
        <p:spPr>
          <a:xfrm>
            <a:off x="10200084" y="5581769"/>
            <a:ext cx="363652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Outcome: Comprehensive strategic insights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27221" y="492800"/>
            <a:ext cx="6847284" cy="5599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PESTEL Analysis: Key Impacts</a:t>
            </a:r>
            <a:endParaRPr lang="en-US" sz="35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488" y="1411129"/>
            <a:ext cx="1655207" cy="1426845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5004" y="2154198"/>
            <a:ext cx="251936" cy="315039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977884" y="1590318"/>
            <a:ext cx="2240280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Political</a:t>
            </a:r>
            <a:endParaRPr lang="en-US" sz="1750" dirty="0"/>
          </a:p>
        </p:txBody>
      </p:sp>
      <p:sp>
        <p:nvSpPr>
          <p:cNvPr id="6" name="Text 2"/>
          <p:cNvSpPr/>
          <p:nvPr/>
        </p:nvSpPr>
        <p:spPr>
          <a:xfrm>
            <a:off x="4977884" y="1977866"/>
            <a:ext cx="4732615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Opportunities: Government funding for tech advancement</a:t>
            </a:r>
            <a:endParaRPr lang="en-US" sz="1400" dirty="0"/>
          </a:p>
        </p:txBody>
      </p:sp>
      <p:sp>
        <p:nvSpPr>
          <p:cNvPr id="7" name="Text 3"/>
          <p:cNvSpPr/>
          <p:nvPr/>
        </p:nvSpPr>
        <p:spPr>
          <a:xfrm>
            <a:off x="4977884" y="2372082"/>
            <a:ext cx="4732615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Challenges: Data privacy regulations (GDPR), policy lag</a:t>
            </a:r>
            <a:endParaRPr lang="en-US" sz="1400" dirty="0"/>
          </a:p>
        </p:txBody>
      </p:sp>
      <p:sp>
        <p:nvSpPr>
          <p:cNvPr id="8" name="Shape 4"/>
          <p:cNvSpPr/>
          <p:nvPr/>
        </p:nvSpPr>
        <p:spPr>
          <a:xfrm>
            <a:off x="4843463" y="2850833"/>
            <a:ext cx="9114949" cy="11430"/>
          </a:xfrm>
          <a:prstGeom prst="roundRect">
            <a:avLst>
              <a:gd name="adj" fmla="val 1411240"/>
            </a:avLst>
          </a:prstGeom>
          <a:solidFill>
            <a:srgbClr val="B7D5C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885" y="2882741"/>
            <a:ext cx="3310533" cy="1426845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5123" y="3438644"/>
            <a:ext cx="251936" cy="315039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5805607" y="3061930"/>
            <a:ext cx="2240280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Economic</a:t>
            </a:r>
            <a:endParaRPr lang="en-US" sz="1750" dirty="0"/>
          </a:p>
        </p:txBody>
      </p:sp>
      <p:sp>
        <p:nvSpPr>
          <p:cNvPr id="12" name="Text 6"/>
          <p:cNvSpPr/>
          <p:nvPr/>
        </p:nvSpPr>
        <p:spPr>
          <a:xfrm>
            <a:off x="5805607" y="3449479"/>
            <a:ext cx="4096107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Benefits: Enhanced efficiency, reduced costs</a:t>
            </a:r>
            <a:endParaRPr lang="en-US" sz="1400" dirty="0"/>
          </a:p>
        </p:txBody>
      </p:sp>
      <p:sp>
        <p:nvSpPr>
          <p:cNvPr id="13" name="Text 7"/>
          <p:cNvSpPr/>
          <p:nvPr/>
        </p:nvSpPr>
        <p:spPr>
          <a:xfrm>
            <a:off x="5805607" y="3843695"/>
            <a:ext cx="4096107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Barriers: High implementation costs, ROI concerns</a:t>
            </a:r>
            <a:endParaRPr lang="en-US" sz="1400" dirty="0"/>
          </a:p>
        </p:txBody>
      </p:sp>
      <p:sp>
        <p:nvSpPr>
          <p:cNvPr id="14" name="Shape 8"/>
          <p:cNvSpPr/>
          <p:nvPr/>
        </p:nvSpPr>
        <p:spPr>
          <a:xfrm>
            <a:off x="5671185" y="4322445"/>
            <a:ext cx="8287226" cy="11430"/>
          </a:xfrm>
          <a:prstGeom prst="roundRect">
            <a:avLst>
              <a:gd name="adj" fmla="val 1411240"/>
            </a:avLst>
          </a:prstGeom>
          <a:solidFill>
            <a:srgbClr val="B7D5C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88281" y="4354354"/>
            <a:ext cx="4965740" cy="1426845"/>
          </a:xfrm>
          <a:prstGeom prst="rect">
            <a:avLst/>
          </a:prstGeom>
        </p:spPr>
      </p:pic>
      <p:pic>
        <p:nvPicPr>
          <p:cNvPr id="16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45123" y="4910257"/>
            <a:ext cx="251936" cy="315039"/>
          </a:xfrm>
          <a:prstGeom prst="rect">
            <a:avLst/>
          </a:prstGeom>
        </p:spPr>
      </p:pic>
      <p:sp>
        <p:nvSpPr>
          <p:cNvPr id="17" name="Text 9"/>
          <p:cNvSpPr/>
          <p:nvPr/>
        </p:nvSpPr>
        <p:spPr>
          <a:xfrm>
            <a:off x="6633210" y="4533543"/>
            <a:ext cx="2240280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Social</a:t>
            </a:r>
            <a:endParaRPr lang="en-US" sz="1750" dirty="0"/>
          </a:p>
        </p:txBody>
      </p:sp>
      <p:sp>
        <p:nvSpPr>
          <p:cNvPr id="18" name="Text 10"/>
          <p:cNvSpPr/>
          <p:nvPr/>
        </p:nvSpPr>
        <p:spPr>
          <a:xfrm>
            <a:off x="6633210" y="4921091"/>
            <a:ext cx="3849172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Trends: Guest expectations for tech integration</a:t>
            </a:r>
            <a:endParaRPr lang="en-US" sz="1400" dirty="0"/>
          </a:p>
        </p:txBody>
      </p:sp>
      <p:sp>
        <p:nvSpPr>
          <p:cNvPr id="19" name="Text 11"/>
          <p:cNvSpPr/>
          <p:nvPr/>
        </p:nvSpPr>
        <p:spPr>
          <a:xfrm>
            <a:off x="6633210" y="5315307"/>
            <a:ext cx="3849172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Risks: Loss of human warmth, digital skills gap</a:t>
            </a:r>
            <a:endParaRPr lang="en-US" sz="1400" dirty="0"/>
          </a:p>
        </p:txBody>
      </p:sp>
      <p:sp>
        <p:nvSpPr>
          <p:cNvPr id="20" name="Shape 12"/>
          <p:cNvSpPr/>
          <p:nvPr/>
        </p:nvSpPr>
        <p:spPr>
          <a:xfrm>
            <a:off x="6498788" y="5794058"/>
            <a:ext cx="7459623" cy="11430"/>
          </a:xfrm>
          <a:prstGeom prst="roundRect">
            <a:avLst>
              <a:gd name="adj" fmla="val 1411240"/>
            </a:avLst>
          </a:prstGeom>
          <a:solidFill>
            <a:srgbClr val="B7D5C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0559" y="5825966"/>
            <a:ext cx="6621066" cy="1426845"/>
          </a:xfrm>
          <a:prstGeom prst="rect">
            <a:avLst/>
          </a:prstGeom>
        </p:spPr>
      </p:pic>
      <p:pic>
        <p:nvPicPr>
          <p:cNvPr id="22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5004" y="6381869"/>
            <a:ext cx="251936" cy="315039"/>
          </a:xfrm>
          <a:prstGeom prst="rect">
            <a:avLst/>
          </a:prstGeom>
        </p:spPr>
      </p:pic>
      <p:sp>
        <p:nvSpPr>
          <p:cNvPr id="23" name="Text 13"/>
          <p:cNvSpPr/>
          <p:nvPr/>
        </p:nvSpPr>
        <p:spPr>
          <a:xfrm>
            <a:off x="7460813" y="6005155"/>
            <a:ext cx="2240280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Technological</a:t>
            </a:r>
            <a:endParaRPr lang="en-US" sz="1750" dirty="0"/>
          </a:p>
        </p:txBody>
      </p:sp>
      <p:sp>
        <p:nvSpPr>
          <p:cNvPr id="24" name="Text 14"/>
          <p:cNvSpPr/>
          <p:nvPr/>
        </p:nvSpPr>
        <p:spPr>
          <a:xfrm>
            <a:off x="7460813" y="6392704"/>
            <a:ext cx="3746302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Advances: AI, robotics, IoT integration</a:t>
            </a:r>
            <a:endParaRPr lang="en-US" sz="1400" dirty="0"/>
          </a:p>
        </p:txBody>
      </p:sp>
      <p:sp>
        <p:nvSpPr>
          <p:cNvPr id="25" name="Text 15"/>
          <p:cNvSpPr/>
          <p:nvPr/>
        </p:nvSpPr>
        <p:spPr>
          <a:xfrm>
            <a:off x="7460813" y="6786920"/>
            <a:ext cx="3746302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Challenges: System integration, cybersecurity</a:t>
            </a:r>
            <a:endParaRPr lang="en-US" sz="1400" dirty="0"/>
          </a:p>
        </p:txBody>
      </p:sp>
      <p:sp>
        <p:nvSpPr>
          <p:cNvPr id="26" name="Text 16"/>
          <p:cNvSpPr/>
          <p:nvPr/>
        </p:nvSpPr>
        <p:spPr>
          <a:xfrm>
            <a:off x="627221" y="7454384"/>
            <a:ext cx="13375958" cy="2867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Stylos et al. (2021); Ivanov (2020); Buhalis &amp; Sinarta (2019)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05763" y="655082"/>
            <a:ext cx="7905274" cy="11060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Environmental &amp; Legal Impacts + Industry Response</a:t>
            </a:r>
            <a:endParaRPr lang="en-US" sz="3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5763" y="2026563"/>
            <a:ext cx="884873" cy="136433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256026" y="2203490"/>
            <a:ext cx="2212300" cy="2764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Environmental</a:t>
            </a:r>
            <a:endParaRPr lang="en-US" sz="1700" dirty="0"/>
          </a:p>
        </p:txBody>
      </p:sp>
      <p:sp>
        <p:nvSpPr>
          <p:cNvPr id="6" name="Text 2"/>
          <p:cNvSpPr/>
          <p:nvPr/>
        </p:nvSpPr>
        <p:spPr>
          <a:xfrm>
            <a:off x="7256026" y="2586038"/>
            <a:ext cx="6755011" cy="28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Positives: Smart building management, energy optimization</a:t>
            </a:r>
            <a:endParaRPr lang="en-US" sz="1350" dirty="0"/>
          </a:p>
        </p:txBody>
      </p:sp>
      <p:sp>
        <p:nvSpPr>
          <p:cNvPr id="7" name="Text 3"/>
          <p:cNvSpPr/>
          <p:nvPr/>
        </p:nvSpPr>
        <p:spPr>
          <a:xfrm>
            <a:off x="7256026" y="2930962"/>
            <a:ext cx="6755011" cy="28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Concerns: AI data center energy consumption</a:t>
            </a:r>
            <a:endParaRPr lang="en-US" sz="13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63" y="3390900"/>
            <a:ext cx="884873" cy="1364337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7256026" y="3567827"/>
            <a:ext cx="2212300" cy="2764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Legal</a:t>
            </a:r>
            <a:endParaRPr lang="en-US" sz="1700" dirty="0"/>
          </a:p>
        </p:txBody>
      </p:sp>
      <p:sp>
        <p:nvSpPr>
          <p:cNvPr id="10" name="Text 5"/>
          <p:cNvSpPr/>
          <p:nvPr/>
        </p:nvSpPr>
        <p:spPr>
          <a:xfrm>
            <a:off x="7256026" y="3950375"/>
            <a:ext cx="6755011" cy="28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Focus Areas: Data protection, liability frameworks</a:t>
            </a:r>
            <a:endParaRPr lang="en-US" sz="1350" dirty="0"/>
          </a:p>
        </p:txBody>
      </p:sp>
      <p:sp>
        <p:nvSpPr>
          <p:cNvPr id="11" name="Text 6"/>
          <p:cNvSpPr/>
          <p:nvPr/>
        </p:nvSpPr>
        <p:spPr>
          <a:xfrm>
            <a:off x="7256026" y="4295299"/>
            <a:ext cx="6755011" cy="28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Challenges: Unclear AI liability, compliance complexity</a:t>
            </a:r>
            <a:endParaRPr lang="en-US" sz="13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5763" y="4755237"/>
            <a:ext cx="884873" cy="2337197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256026" y="4932164"/>
            <a:ext cx="3273028" cy="2764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Industry Strategic Responses</a:t>
            </a:r>
            <a:endParaRPr lang="en-US" sz="1700" dirty="0"/>
          </a:p>
        </p:txBody>
      </p:sp>
      <p:sp>
        <p:nvSpPr>
          <p:cNvPr id="14" name="Text 8"/>
          <p:cNvSpPr/>
          <p:nvPr/>
        </p:nvSpPr>
        <p:spPr>
          <a:xfrm>
            <a:off x="7256026" y="5314712"/>
            <a:ext cx="6755011" cy="5660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Technology Integration: AI chatbots, self-service systems, contactless technologies</a:t>
            </a:r>
            <a:endParaRPr lang="en-US" sz="1350" dirty="0"/>
          </a:p>
        </p:txBody>
      </p:sp>
      <p:sp>
        <p:nvSpPr>
          <p:cNvPr id="15" name="Text 9"/>
          <p:cNvSpPr/>
          <p:nvPr/>
        </p:nvSpPr>
        <p:spPr>
          <a:xfrm>
            <a:off x="7256026" y="5942648"/>
            <a:ext cx="6755011" cy="28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Hybrid Models: Combining automation with human touch points</a:t>
            </a:r>
            <a:endParaRPr lang="en-US" sz="1350" dirty="0"/>
          </a:p>
        </p:txBody>
      </p:sp>
      <p:sp>
        <p:nvSpPr>
          <p:cNvPr id="16" name="Text 10"/>
          <p:cNvSpPr/>
          <p:nvPr/>
        </p:nvSpPr>
        <p:spPr>
          <a:xfrm>
            <a:off x="7256026" y="6287572"/>
            <a:ext cx="6755011" cy="28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Crisis Adaptation: COVID-19 accelerated contactless adoption</a:t>
            </a:r>
            <a:endParaRPr lang="en-US" sz="1350" dirty="0"/>
          </a:p>
        </p:txBody>
      </p:sp>
      <p:sp>
        <p:nvSpPr>
          <p:cNvPr id="17" name="Text 11"/>
          <p:cNvSpPr/>
          <p:nvPr/>
        </p:nvSpPr>
        <p:spPr>
          <a:xfrm>
            <a:off x="7256026" y="6632496"/>
            <a:ext cx="6755011" cy="28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Sustainability Focus: AI-driven environmental optimization</a:t>
            </a:r>
            <a:endParaRPr lang="en-US" sz="1350" dirty="0"/>
          </a:p>
        </p:txBody>
      </p:sp>
      <p:sp>
        <p:nvSpPr>
          <p:cNvPr id="18" name="Text 12"/>
          <p:cNvSpPr/>
          <p:nvPr/>
        </p:nvSpPr>
        <p:spPr>
          <a:xfrm>
            <a:off x="6105763" y="7291507"/>
            <a:ext cx="7905274" cy="28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Prawira et al. (2024); Zenker &amp; Kock (2020); Sigala (2020)</a:t>
            </a:r>
            <a:endParaRPr lang="en-US" sz="13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0898" y="409337"/>
            <a:ext cx="5324713" cy="465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50"/>
              </a:lnSpc>
              <a:buNone/>
            </a:pPr>
            <a:r>
              <a:rPr lang="en-US" sz="29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Strategic Recommendations</a:t>
            </a:r>
            <a:endParaRPr lang="en-US" sz="2900" dirty="0"/>
          </a:p>
        </p:txBody>
      </p:sp>
      <p:sp>
        <p:nvSpPr>
          <p:cNvPr id="4" name="Shape 1"/>
          <p:cNvSpPr/>
          <p:nvPr/>
        </p:nvSpPr>
        <p:spPr>
          <a:xfrm>
            <a:off x="520898" y="1097637"/>
            <a:ext cx="111562" cy="1430417"/>
          </a:xfrm>
          <a:prstGeom prst="roundRect">
            <a:avLst>
              <a:gd name="adj" fmla="val 12008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855702" y="1097637"/>
            <a:ext cx="2303145" cy="232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Workforce Development</a:t>
            </a:r>
            <a:endParaRPr lang="en-US" sz="1450" dirty="0"/>
          </a:p>
        </p:txBody>
      </p:sp>
      <p:sp>
        <p:nvSpPr>
          <p:cNvPr id="6" name="Text 3"/>
          <p:cNvSpPr/>
          <p:nvPr/>
        </p:nvSpPr>
        <p:spPr>
          <a:xfrm>
            <a:off x="855702" y="1419463"/>
            <a:ext cx="7767399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Comprehensive AI training programs</a:t>
            </a:r>
            <a:endParaRPr lang="en-US" sz="1150" dirty="0"/>
          </a:p>
        </p:txBody>
      </p:sp>
      <p:sp>
        <p:nvSpPr>
          <p:cNvPr id="7" name="Text 4"/>
          <p:cNvSpPr/>
          <p:nvPr/>
        </p:nvSpPr>
        <p:spPr>
          <a:xfrm>
            <a:off x="855702" y="1709618"/>
            <a:ext cx="7767399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Digital skills enhancement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855702" y="1999774"/>
            <a:ext cx="7767399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Focus on human-AI collaboration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855702" y="2289929"/>
            <a:ext cx="7767399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Continuous learning initiatives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744141" y="2676882"/>
            <a:ext cx="111562" cy="1430417"/>
          </a:xfrm>
          <a:prstGeom prst="roundRect">
            <a:avLst>
              <a:gd name="adj" fmla="val 12008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78944" y="2676882"/>
            <a:ext cx="2066449" cy="232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Ethical AI Framework</a:t>
            </a:r>
            <a:endParaRPr lang="en-US" sz="1450" dirty="0"/>
          </a:p>
        </p:txBody>
      </p:sp>
      <p:sp>
        <p:nvSpPr>
          <p:cNvPr id="12" name="Text 9"/>
          <p:cNvSpPr/>
          <p:nvPr/>
        </p:nvSpPr>
        <p:spPr>
          <a:xfrm>
            <a:off x="1078944" y="2998708"/>
            <a:ext cx="7544157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Data protection protocols</a:t>
            </a:r>
            <a:endParaRPr lang="en-US" sz="1150" dirty="0"/>
          </a:p>
        </p:txBody>
      </p:sp>
      <p:sp>
        <p:nvSpPr>
          <p:cNvPr id="13" name="Text 10"/>
          <p:cNvSpPr/>
          <p:nvPr/>
        </p:nvSpPr>
        <p:spPr>
          <a:xfrm>
            <a:off x="1078944" y="3288863"/>
            <a:ext cx="7544157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Algorithmic transparency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1078944" y="3579019"/>
            <a:ext cx="7544157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Bias mitigation strategies</a:t>
            </a:r>
            <a:endParaRPr lang="en-US" sz="1150" dirty="0"/>
          </a:p>
        </p:txBody>
      </p:sp>
      <p:sp>
        <p:nvSpPr>
          <p:cNvPr id="15" name="Text 12"/>
          <p:cNvSpPr/>
          <p:nvPr/>
        </p:nvSpPr>
        <p:spPr>
          <a:xfrm>
            <a:off x="1078944" y="3869174"/>
            <a:ext cx="7544157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Compliance management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967383" y="4256127"/>
            <a:ext cx="111562" cy="1430417"/>
          </a:xfrm>
          <a:prstGeom prst="roundRect">
            <a:avLst>
              <a:gd name="adj" fmla="val 12008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1302187" y="4256127"/>
            <a:ext cx="2030849" cy="232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Collaborative Culture</a:t>
            </a:r>
            <a:endParaRPr lang="en-US" sz="1450" dirty="0"/>
          </a:p>
        </p:txBody>
      </p:sp>
      <p:sp>
        <p:nvSpPr>
          <p:cNvPr id="18" name="Text 15"/>
          <p:cNvSpPr/>
          <p:nvPr/>
        </p:nvSpPr>
        <p:spPr>
          <a:xfrm>
            <a:off x="1302187" y="4577953"/>
            <a:ext cx="7320915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AI as enhancement, not replacement</a:t>
            </a:r>
            <a:endParaRPr lang="en-US" sz="1150" dirty="0"/>
          </a:p>
        </p:txBody>
      </p:sp>
      <p:sp>
        <p:nvSpPr>
          <p:cNvPr id="19" name="Text 16"/>
          <p:cNvSpPr/>
          <p:nvPr/>
        </p:nvSpPr>
        <p:spPr>
          <a:xfrm>
            <a:off x="1302187" y="4868108"/>
            <a:ext cx="7320915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Change management support</a:t>
            </a:r>
            <a:endParaRPr lang="en-US" sz="1150" dirty="0"/>
          </a:p>
        </p:txBody>
      </p:sp>
      <p:sp>
        <p:nvSpPr>
          <p:cNvPr id="20" name="Text 17"/>
          <p:cNvSpPr/>
          <p:nvPr/>
        </p:nvSpPr>
        <p:spPr>
          <a:xfrm>
            <a:off x="1302187" y="5158264"/>
            <a:ext cx="7320915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Employee engagement initiatives</a:t>
            </a:r>
            <a:endParaRPr lang="en-US" sz="1150" dirty="0"/>
          </a:p>
        </p:txBody>
      </p:sp>
      <p:sp>
        <p:nvSpPr>
          <p:cNvPr id="21" name="Text 18"/>
          <p:cNvSpPr/>
          <p:nvPr/>
        </p:nvSpPr>
        <p:spPr>
          <a:xfrm>
            <a:off x="1302187" y="5448419"/>
            <a:ext cx="7320915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Leadership communication</a:t>
            </a:r>
            <a:endParaRPr lang="en-US" sz="1150" dirty="0"/>
          </a:p>
        </p:txBody>
      </p:sp>
      <p:sp>
        <p:nvSpPr>
          <p:cNvPr id="22" name="Shape 19"/>
          <p:cNvSpPr/>
          <p:nvPr/>
        </p:nvSpPr>
        <p:spPr>
          <a:xfrm>
            <a:off x="1190625" y="5835372"/>
            <a:ext cx="111562" cy="1430417"/>
          </a:xfrm>
          <a:prstGeom prst="roundRect">
            <a:avLst>
              <a:gd name="adj" fmla="val 12008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1525429" y="5835372"/>
            <a:ext cx="2741295" cy="232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Guest-Centric Hybrid Models</a:t>
            </a:r>
            <a:endParaRPr lang="en-US" sz="1450" dirty="0"/>
          </a:p>
        </p:txBody>
      </p:sp>
      <p:sp>
        <p:nvSpPr>
          <p:cNvPr id="24" name="Text 21"/>
          <p:cNvSpPr/>
          <p:nvPr/>
        </p:nvSpPr>
        <p:spPr>
          <a:xfrm>
            <a:off x="1525429" y="6157198"/>
            <a:ext cx="7097673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Strategic automation placement</a:t>
            </a:r>
            <a:endParaRPr lang="en-US" sz="1150" dirty="0"/>
          </a:p>
        </p:txBody>
      </p:sp>
      <p:sp>
        <p:nvSpPr>
          <p:cNvPr id="25" name="Text 22"/>
          <p:cNvSpPr/>
          <p:nvPr/>
        </p:nvSpPr>
        <p:spPr>
          <a:xfrm>
            <a:off x="1525429" y="6447353"/>
            <a:ext cx="7097673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Human touchpoint preservation</a:t>
            </a:r>
            <a:endParaRPr lang="en-US" sz="1150" dirty="0"/>
          </a:p>
        </p:txBody>
      </p:sp>
      <p:sp>
        <p:nvSpPr>
          <p:cNvPr id="26" name="Text 23"/>
          <p:cNvSpPr/>
          <p:nvPr/>
        </p:nvSpPr>
        <p:spPr>
          <a:xfrm>
            <a:off x="1525429" y="6737509"/>
            <a:ext cx="7097673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Personalized service delivery</a:t>
            </a:r>
            <a:endParaRPr lang="en-US" sz="1150" dirty="0"/>
          </a:p>
        </p:txBody>
      </p:sp>
      <p:sp>
        <p:nvSpPr>
          <p:cNvPr id="27" name="Text 24"/>
          <p:cNvSpPr/>
          <p:nvPr/>
        </p:nvSpPr>
        <p:spPr>
          <a:xfrm>
            <a:off x="1525429" y="7027664"/>
            <a:ext cx="7097673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Flexible guest preferences</a:t>
            </a:r>
            <a:endParaRPr lang="en-US" sz="1150" dirty="0"/>
          </a:p>
        </p:txBody>
      </p:sp>
      <p:sp>
        <p:nvSpPr>
          <p:cNvPr id="28" name="Text 25"/>
          <p:cNvSpPr/>
          <p:nvPr/>
        </p:nvSpPr>
        <p:spPr>
          <a:xfrm>
            <a:off x="520898" y="7582019"/>
            <a:ext cx="8102203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1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Ivanov (2020); Anwar et al. (2024); Tung &amp; Au (2018)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90506"/>
            <a:ext cx="1140761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Conclusion: The Future is Collaborative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1133951" y="2608064"/>
            <a:ext cx="1270265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The future of hospitality lies not in choosing between AI and humans, but in creating synergistic partnerships that enhance both operational efficiency and guest satisfaction.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2352913"/>
            <a:ext cx="30480" cy="1236107"/>
          </a:xfrm>
          <a:prstGeom prst="rect">
            <a:avLst/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93790" y="407098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Success Factors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93790" y="4652129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Strategic workforce development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5094327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Ethical AI implementation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93790" y="5536525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Cultural transformation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93790" y="5978723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Guest-centric design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7599521" y="407098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Future Outlook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7599521" y="4652129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Enhanced operational optimization</a:t>
            </a:r>
            <a:endParaRPr lang="en-US" sz="1750" dirty="0"/>
          </a:p>
        </p:txBody>
      </p:sp>
      <p:sp>
        <p:nvSpPr>
          <p:cNvPr id="12" name="Text 10"/>
          <p:cNvSpPr/>
          <p:nvPr/>
        </p:nvSpPr>
        <p:spPr>
          <a:xfrm>
            <a:off x="7599521" y="5094327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Personalized guest experiences</a:t>
            </a:r>
            <a:endParaRPr lang="en-US" sz="1750" dirty="0"/>
          </a:p>
        </p:txBody>
      </p:sp>
      <p:sp>
        <p:nvSpPr>
          <p:cNvPr id="13" name="Text 11"/>
          <p:cNvSpPr/>
          <p:nvPr/>
        </p:nvSpPr>
        <p:spPr>
          <a:xfrm>
            <a:off x="7599521" y="5536525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Empowered human workforce</a:t>
            </a:r>
            <a:endParaRPr lang="en-US" sz="1750" dirty="0"/>
          </a:p>
        </p:txBody>
      </p:sp>
      <p:sp>
        <p:nvSpPr>
          <p:cNvPr id="14" name="Text 12"/>
          <p:cNvSpPr/>
          <p:nvPr/>
        </p:nvSpPr>
        <p:spPr>
          <a:xfrm>
            <a:off x="7599521" y="5978723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Sustainable competitive advantage</a:t>
            </a:r>
            <a:endParaRPr lang="en-US" sz="1750" dirty="0"/>
          </a:p>
        </p:txBody>
      </p:sp>
      <p:sp>
        <p:nvSpPr>
          <p:cNvPr id="15" name="Text 13"/>
          <p:cNvSpPr/>
          <p:nvPr/>
        </p:nvSpPr>
        <p:spPr>
          <a:xfrm>
            <a:off x="793790" y="667607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Limna (2023); Buhalis &amp; Sinarta (2019)</a:t>
            </a:r>
            <a:endParaRPr lang="en-US" sz="17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5181" y="728305"/>
            <a:ext cx="3536990" cy="442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50"/>
              </a:lnSpc>
              <a:buNone/>
            </a:pPr>
            <a:r>
              <a:rPr lang="en-US" sz="27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References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495181" y="1453277"/>
            <a:ext cx="1364003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Altinay, L., Paraskevas, A., &amp; Ali, F. (2024). Planning Research in Hospitality and Tourism (3rd ed.). Routledge.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https://doi.org/10.4324/9781003405795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495181" y="1838563"/>
            <a:ext cx="13640038" cy="4524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Anwar, F.A., Deliana, D. and Suyamto, S. (2024) 'Digital transformation in the hospitality industry: Improving efficiency and guest experience,' International Journal of Management Science and Information Technology, 4(2), pp. 428–437.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https://doi.org/10.35870/ijmsit.v4i2.3201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95181" y="2450068"/>
            <a:ext cx="13640038" cy="4524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Buhalis, D. and Sinarta, Y. (2019) Real-Time Co-Creation and Nowness Service: Lessons from Tourism and Hospitality. Journal of Travel &amp; Tourism Marketing, 36, 563-582.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https://doi.org/10.1080/10548408.2019.1592059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495181" y="3061573"/>
            <a:ext cx="1364003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Ivanov, S. H. (2020) The impact of automation on tourism and hospitality jobs.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https://papers.ssrn.com/sol3/papers.cfm?abstract_id=3579464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495181" y="3446859"/>
            <a:ext cx="1364003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Limna, P. (2023). Artificial intelligence (AI) in the hospitality industry: a review article. International Journal of Computing Sciences Research, 7, 1306–1317.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https://doi.org/10.25147/ijcsr.2017.001.1.103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95181" y="3832146"/>
            <a:ext cx="13640038" cy="4524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Prawira, M. F. A., Ramadhani, I., Audita, V. N., Andrianto, R., &amp; Prawira, A. B. A. (2024). Pro-Environmental Behaviour in Tourism: A Systematic Literature Review and Future research Directions. Journal of Tourism Sustainability, 4(2), 101–114.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https://doi.org/10.35313/jtospolban.v4i2.137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495181" y="4443651"/>
            <a:ext cx="1364003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Sigala, M. (2020). Tourism and COVID-19: Impacts and implications for advancing and resetting industry and research. Journal of Business Research, 117, 312–321.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https://doi.org/10.1016/j.jbusres.2020.06.015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95181" y="4828937"/>
            <a:ext cx="13640038" cy="4524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Skubis, I., Mesjasz-Lech, A. and Nowakowska-Grunt, J. (2024) 'Humanoid Robots in Tourism and Hospitality—Exploring managerial, ethical, and societal challenges,' Applied Sciences, 14(24), p. 11823.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https://doi.org/10.3390/app142411823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95181" y="5440442"/>
            <a:ext cx="13640038" cy="4524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Stylos, N., Zwiegelaar, J., &amp; Buhalis, D. (2021). Big Data empowered Agility for dynamic, volatile, and time-sensitive service industries: The case of Tourism sector. International Journal of Contemporary Hospitality Management, 33(3), 1015-1036.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https://doi.org/10.1108/IJCHM-07-2020-0644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95181" y="6051947"/>
            <a:ext cx="13640038" cy="4524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Tung, V. W. S., &amp; Au, N. (2018). Exploring customer experiences with robotics in hospitality. International Journal of Contemporary Hospitality Management, 30(7), 2680–2697.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https://doi.org/10.1108/ijchm-06-2017-0322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495181" y="6663452"/>
            <a:ext cx="1364003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Zenker, S., &amp; Kock, F. (2020). The coronavirus pandemic – A critical discussion of a tourism research agenda. Tourism Management, 81, 104164.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https://doi.org/10.1016/j.tourman.2020.104164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495181" y="7048738"/>
            <a:ext cx="13640038" cy="4524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Zhang, J. and Chen, Z. (2023) 'Exploring Human Resource Management Digital Transformation in the digital Age,' Journal of the Knowledge Economy, 15(1), pp. 1482–1498. </a:t>
            </a:r>
            <a:r>
              <a:rPr lang="en-US" sz="1100" u="sng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https://doi.org/10.1007/s13132-023-01214-y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1290</Words>
  <Application>Microsoft Office PowerPoint</Application>
  <PresentationFormat>Custom</PresentationFormat>
  <Paragraphs>157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Geist</vt:lpstr>
      <vt:lpstr>Noto Serif SC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Adrian</dc:creator>
  <cp:lastModifiedBy>Adrian Mocanu</cp:lastModifiedBy>
  <cp:revision>3</cp:revision>
  <dcterms:created xsi:type="dcterms:W3CDTF">2025-06-03T12:49:34Z</dcterms:created>
  <dcterms:modified xsi:type="dcterms:W3CDTF">2025-06-09T19:07:06Z</dcterms:modified>
</cp:coreProperties>
</file>