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4"/>
  </p:notesMasterIdLst>
  <p:sldIdLst>
    <p:sldId id="257" r:id="rId2"/>
    <p:sldId id="256" r:id="rId3"/>
  </p:sldIdLst>
  <p:sldSz cx="9144000" cy="5143500" type="screen16x9"/>
  <p:notesSz cx="7315200" cy="96012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 roundtripDataSignature="AMtx7mifNuMwZsEBE9CRZP5IanTK8Plq0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8" d="100"/>
          <a:sy n="108" d="100"/>
        </p:scale>
        <p:origin x="730" y="3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customschemas.google.com/relationships/presentationmetadata" Target="metadata"/><Relationship Id="rId2" Type="http://schemas.openxmlformats.org/officeDocument/2006/relationships/slide" Target="slides/slide1.xml"/><Relationship Id="rId1" Type="http://schemas.openxmlformats.org/officeDocument/2006/relationships/slideMaster" Target="slideMasters/slideMaster1.xml"/><Relationship Id="rId11" Type="http://schemas.openxmlformats.org/officeDocument/2006/relationships/tableStyles" Target="tableStyles.xml"/><Relationship Id="rId10" Type="http://schemas.openxmlformats.org/officeDocument/2006/relationships/theme" Target="theme/theme1.xml"/><Relationship Id="rId4" Type="http://schemas.openxmlformats.org/officeDocument/2006/relationships/notesMaster" Target="notesMasters/notes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457200" y="720725"/>
            <a:ext cx="6400800" cy="3600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731520" y="4560570"/>
            <a:ext cx="5852160" cy="4320540"/>
          </a:xfrm>
          <a:prstGeom prst="rect">
            <a:avLst/>
          </a:prstGeom>
          <a:noFill/>
          <a:ln>
            <a:noFill/>
          </a:ln>
        </p:spPr>
        <p:txBody>
          <a:bodyPr spcFirstLastPara="1" wrap="square" lIns="96645" tIns="96645" rIns="96645" bIns="9664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457200" y="720725"/>
            <a:ext cx="6400800" cy="3600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731520" y="4560570"/>
            <a:ext cx="5852160" cy="4320540"/>
          </a:xfrm>
          <a:prstGeom prst="rect">
            <a:avLst/>
          </a:prstGeom>
          <a:noFill/>
          <a:ln>
            <a:noFill/>
          </a:ln>
        </p:spPr>
        <p:txBody>
          <a:bodyPr spcFirstLastPara="1" wrap="square" lIns="96645" tIns="96645" rIns="96645" bIns="96645" anchor="t" anchorCtr="0">
            <a:noAutofit/>
          </a:bodyPr>
          <a:lstStyle/>
          <a:p>
            <a:pPr marL="0" indent="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
        <p:cNvGrpSpPr/>
        <p:nvPr/>
      </p:nvGrpSpPr>
      <p:grpSpPr>
        <a:xfrm>
          <a:off x="0" y="0"/>
          <a:ext cx="0" cy="0"/>
          <a:chOff x="0" y="0"/>
          <a:chExt cx="0" cy="0"/>
        </a:xfrm>
      </p:grpSpPr>
      <p:sp>
        <p:nvSpPr>
          <p:cNvPr id="10" name="Google Shape;10;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 name="Google Shape;11;p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2" name="Google Shape;12;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p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5" name="Google Shape;15;p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6" name="Google Shape;16;p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5"/>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6"/>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6"/>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8"/>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8"/>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9"/>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1"/>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2"/>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2"/>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hyperlink" Target="https://www.apurple.co/uber-truck-clone-app/" TargetMode="External"/><Relationship Id="rId3" Type="http://schemas.openxmlformats.org/officeDocument/2006/relationships/image" Target="../media/image2.png"/><Relationship Id="rId7" Type="http://schemas.openxmlformats.org/officeDocument/2006/relationships/hyperlink" Target="https://doi.org/10.1016/j.jval.2022.11.003" TargetMode="External"/><Relationship Id="rId12"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grandviewresearch.com/industry-analysis/logistics-market-report" TargetMode="External"/><Relationship Id="rId11" Type="http://schemas.openxmlformats.org/officeDocument/2006/relationships/image" Target="../media/image4.png"/><Relationship Id="rId5" Type="http://schemas.openxmlformats.org/officeDocument/2006/relationships/hyperlink" Target="https://www.grandviewresearch.com/industry-analysis/influencer-marketing-platform-market" TargetMode="External"/><Relationship Id="rId10" Type="http://schemas.openxmlformats.org/officeDocument/2006/relationships/image" Target="../media/image3.png"/><Relationship Id="rId4" Type="http://schemas.openxmlformats.org/officeDocument/2006/relationships/hyperlink" Target="https://doi.org/10.1016/j.jbusres.2020.11.059" TargetMode="External"/><Relationship Id="rId9" Type="http://schemas.openxmlformats.org/officeDocument/2006/relationships/hyperlink" Target="https://entrackr.com/snippets/uber-rolls-out-logistics-service-courier-xl-for-delivery-of-large-goods-90614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9E8B19-EF25-557C-C92C-C61DF298E00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81312" y="408825"/>
            <a:ext cx="3381375" cy="1352550"/>
          </a:xfrm>
          <a:prstGeom prst="rect">
            <a:avLst/>
          </a:prstGeom>
          <a:noFill/>
        </p:spPr>
      </p:pic>
      <p:sp>
        <p:nvSpPr>
          <p:cNvPr id="8" name="Title 7">
            <a:extLst>
              <a:ext uri="{FF2B5EF4-FFF2-40B4-BE49-F238E27FC236}">
                <a16:creationId xmlns:a16="http://schemas.microsoft.com/office/drawing/2014/main" id="{50DAEF84-F699-57BC-2DD0-4B8B41FB57CC}"/>
              </a:ext>
            </a:extLst>
          </p:cNvPr>
          <p:cNvSpPr>
            <a:spLocks noGrp="1"/>
          </p:cNvSpPr>
          <p:nvPr>
            <p:ph type="title" idx="4294967295"/>
          </p:nvPr>
        </p:nvSpPr>
        <p:spPr>
          <a:xfrm>
            <a:off x="329406" y="1761375"/>
            <a:ext cx="8485187" cy="2605087"/>
          </a:xfrm>
        </p:spPr>
        <p:txBody>
          <a:bodyPr>
            <a:noAutofit/>
          </a:bodyPr>
          <a:lstStyle/>
          <a:p>
            <a:pPr marL="0" marR="0" algn="ctr">
              <a:lnSpc>
                <a:spcPct val="150000"/>
              </a:lnSpc>
              <a:buNone/>
            </a:pPr>
            <a:r>
              <a:rPr lang="en-GB" sz="1400" b="1" kern="100" dirty="0">
                <a:latin typeface="Times New Roman" panose="02020603050405020304" pitchFamily="18" charset="0"/>
                <a:ea typeface="Aptos" panose="020B0004020202020204" pitchFamily="34" charset="0"/>
                <a:cs typeface="Arial" panose="020B0604020202020204" pitchFamily="34" charset="0"/>
              </a:rPr>
              <a:t>Programme : Master of Business Administration</a:t>
            </a:r>
            <a:br>
              <a:rPr lang="en-GB" sz="1400" b="1" kern="100" dirty="0">
                <a:latin typeface="Times New Roman" panose="02020603050405020304" pitchFamily="18" charset="0"/>
                <a:ea typeface="Aptos" panose="020B0004020202020204" pitchFamily="34" charset="0"/>
                <a:cs typeface="Arial" panose="020B0604020202020204" pitchFamily="34" charset="0"/>
              </a:rPr>
            </a:br>
            <a:r>
              <a:rPr lang="en-GB" sz="1400" b="1" kern="100" dirty="0">
                <a:latin typeface="Times New Roman" panose="02020603050405020304" pitchFamily="18" charset="0"/>
                <a:ea typeface="Aptos" panose="020B0004020202020204" pitchFamily="34" charset="0"/>
                <a:cs typeface="Arial" panose="020B0604020202020204" pitchFamily="34" charset="0"/>
              </a:rPr>
              <a:t>Term - 1</a:t>
            </a:r>
            <a:br>
              <a:rPr lang="en-GB" sz="1400" b="1" kern="100" dirty="0">
                <a:effectLst/>
                <a:latin typeface="Times New Roman" panose="02020603050405020304" pitchFamily="18"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Assessment 2</a:t>
            </a:r>
            <a:br>
              <a:rPr lang="en-US" sz="1400" kern="100" dirty="0">
                <a:effectLst/>
                <a:latin typeface="Aptos" panose="020B0004020202020204" pitchFamily="34"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Title – Marketing strategy poster</a:t>
            </a:r>
            <a:br>
              <a:rPr lang="en-US" sz="1400" kern="100" dirty="0">
                <a:effectLst/>
                <a:latin typeface="Aptos" panose="020B0004020202020204" pitchFamily="34"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Student Name: Taranjot </a:t>
            </a:r>
            <a:r>
              <a:rPr lang="en-GB" sz="1400" b="1" kern="100" dirty="0" err="1">
                <a:effectLst/>
                <a:latin typeface="Times New Roman" panose="02020603050405020304" pitchFamily="18" charset="0"/>
                <a:ea typeface="Aptos" panose="020B0004020202020204" pitchFamily="34" charset="0"/>
                <a:cs typeface="Arial" panose="020B0604020202020204" pitchFamily="34" charset="0"/>
              </a:rPr>
              <a:t>Randev</a:t>
            </a:r>
            <a:br>
              <a:rPr lang="en-US" sz="1400" kern="100" dirty="0">
                <a:effectLst/>
                <a:latin typeface="Aptos" panose="020B0004020202020204" pitchFamily="34"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Student ID: 2436053</a:t>
            </a:r>
            <a:br>
              <a:rPr lang="en-US" sz="1400" kern="100" dirty="0">
                <a:effectLst/>
                <a:latin typeface="Aptos" panose="020B0004020202020204" pitchFamily="34"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Module Name: Marketing Management</a:t>
            </a:r>
            <a:br>
              <a:rPr lang="en-US" sz="1400" kern="100" dirty="0">
                <a:effectLst/>
                <a:latin typeface="Aptos" panose="020B0004020202020204" pitchFamily="34"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 Module Code: LCMB7024</a:t>
            </a:r>
            <a:br>
              <a:rPr lang="en-US" sz="1400" kern="100" dirty="0">
                <a:effectLst/>
                <a:latin typeface="Aptos" panose="020B0004020202020204" pitchFamily="34" charset="0"/>
                <a:ea typeface="Aptos" panose="020B0004020202020204" pitchFamily="34" charset="0"/>
                <a:cs typeface="Arial" panose="020B0604020202020204" pitchFamily="34" charset="0"/>
              </a:rPr>
            </a:br>
            <a:r>
              <a:rPr lang="en-GB" sz="1400" b="1" kern="100" dirty="0">
                <a:effectLst/>
                <a:latin typeface="Times New Roman" panose="02020603050405020304" pitchFamily="18" charset="0"/>
                <a:ea typeface="Aptos" panose="020B0004020202020204" pitchFamily="34" charset="0"/>
                <a:cs typeface="Arial" panose="020B0604020202020204" pitchFamily="34" charset="0"/>
              </a:rPr>
              <a:t> Lecturer’s Name: Dr. Jayalakshmi </a:t>
            </a:r>
            <a:r>
              <a:rPr lang="en-GB" sz="1400" b="1" kern="100" dirty="0" err="1">
                <a:effectLst/>
                <a:latin typeface="Times New Roman" panose="02020603050405020304" pitchFamily="18" charset="0"/>
                <a:ea typeface="Aptos" panose="020B0004020202020204" pitchFamily="34" charset="0"/>
                <a:cs typeface="Arial" panose="020B0604020202020204" pitchFamily="34" charset="0"/>
              </a:rPr>
              <a:t>Gopalkrishan</a:t>
            </a:r>
            <a:r>
              <a:rPr lang="en-GB" sz="1400" b="1" kern="100" dirty="0">
                <a:effectLst/>
                <a:latin typeface="Times New Roman" panose="02020603050405020304" pitchFamily="18" charset="0"/>
                <a:ea typeface="Aptos" panose="020B0004020202020204" pitchFamily="34" charset="0"/>
                <a:cs typeface="Arial" panose="020B0604020202020204" pitchFamily="34" charset="0"/>
              </a:rPr>
              <a:t> </a:t>
            </a:r>
            <a:endParaRPr lang="en-US" sz="14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34492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3"/>
        <p:cNvGrpSpPr/>
        <p:nvPr/>
      </p:nvGrpSpPr>
      <p:grpSpPr>
        <a:xfrm>
          <a:off x="0" y="0"/>
          <a:ext cx="0" cy="0"/>
          <a:chOff x="0" y="0"/>
          <a:chExt cx="0" cy="0"/>
        </a:xfrm>
      </p:grpSpPr>
      <p:sp>
        <p:nvSpPr>
          <p:cNvPr id="54" name="Google Shape;54;p1"/>
          <p:cNvSpPr txBox="1">
            <a:spLocks noGrp="1"/>
          </p:cNvSpPr>
          <p:nvPr>
            <p:ph type="title"/>
          </p:nvPr>
        </p:nvSpPr>
        <p:spPr>
          <a:xfrm>
            <a:off x="0" y="0"/>
            <a:ext cx="9144000" cy="1017600"/>
          </a:xfrm>
          <a:prstGeom prst="rect">
            <a:avLst/>
          </a:prstGeom>
          <a:solidFill>
            <a:srgbClr val="D0E0E3"/>
          </a:solid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 sz="2900" b="1" dirty="0"/>
              <a:t>Uber LogisticsPro: Transforming Logistics &amp; Empowering growth</a:t>
            </a:r>
            <a:endParaRPr sz="2900" b="1" dirty="0"/>
          </a:p>
        </p:txBody>
      </p:sp>
      <p:sp>
        <p:nvSpPr>
          <p:cNvPr id="55" name="Google Shape;55;p1"/>
          <p:cNvSpPr/>
          <p:nvPr/>
        </p:nvSpPr>
        <p:spPr>
          <a:xfrm>
            <a:off x="64975" y="1135275"/>
            <a:ext cx="3243000" cy="1668000"/>
          </a:xfrm>
          <a:prstGeom prst="roundRect">
            <a:avLst>
              <a:gd name="adj" fmla="val 16667"/>
            </a:avLst>
          </a:prstGeom>
          <a:solidFill>
            <a:srgbClr val="D5A6B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00000"/>
              </a:lnSpc>
              <a:spcBef>
                <a:spcPts val="1000"/>
              </a:spcBef>
              <a:spcAft>
                <a:spcPts val="0"/>
              </a:spcAft>
              <a:buClr>
                <a:srgbClr val="000000"/>
              </a:buClr>
              <a:buSzPts val="1000"/>
              <a:buFont typeface="Arial"/>
              <a:buNone/>
            </a:pPr>
            <a:endParaRPr sz="800" b="1" i="0" u="none" strike="noStrike" cap="none" dirty="0">
              <a:solidFill>
                <a:schemeClr val="dk1"/>
              </a:solidFill>
              <a:latin typeface="Arial"/>
              <a:ea typeface="Arial"/>
              <a:cs typeface="Arial"/>
              <a:sym typeface="Arial"/>
            </a:endParaRPr>
          </a:p>
          <a:p>
            <a:pPr marL="0" marR="0" lvl="0" indent="0" algn="just" rtl="0">
              <a:lnSpc>
                <a:spcPct val="100000"/>
              </a:lnSpc>
              <a:spcBef>
                <a:spcPts val="1000"/>
              </a:spcBef>
              <a:spcAft>
                <a:spcPts val="0"/>
              </a:spcAft>
              <a:buClr>
                <a:schemeClr val="dk1"/>
              </a:buClr>
              <a:buSzPts val="1100"/>
              <a:buFont typeface="Arial"/>
              <a:buNone/>
            </a:pPr>
            <a:r>
              <a:rPr lang="en" sz="800" b="1" i="0" u="none" strike="noStrike" cap="none" dirty="0">
                <a:solidFill>
                  <a:schemeClr val="dk1"/>
                </a:solidFill>
                <a:latin typeface="Arial"/>
                <a:ea typeface="Arial"/>
                <a:cs typeface="Arial"/>
                <a:sym typeface="Arial"/>
              </a:rPr>
              <a:t>New Brand Concept: Uber LogisticsPro </a:t>
            </a:r>
            <a:endParaRPr lang="en" sz="800" b="1" dirty="0">
              <a:solidFill>
                <a:schemeClr val="dk1"/>
              </a:solidFill>
            </a:endParaRPr>
          </a:p>
          <a:p>
            <a:pPr marL="0" marR="0" lvl="0" indent="0" algn="just" rtl="0">
              <a:lnSpc>
                <a:spcPct val="100000"/>
              </a:lnSpc>
              <a:spcBef>
                <a:spcPts val="1000"/>
              </a:spcBef>
              <a:spcAft>
                <a:spcPts val="0"/>
              </a:spcAft>
              <a:buClr>
                <a:schemeClr val="dk1"/>
              </a:buClr>
              <a:buSzPts val="1100"/>
              <a:buFont typeface="Arial"/>
              <a:buNone/>
            </a:pPr>
            <a:r>
              <a:rPr lang="en" sz="800" b="0" i="0" u="none" strike="noStrike" cap="none" dirty="0">
                <a:solidFill>
                  <a:schemeClr val="dk1"/>
                </a:solidFill>
                <a:latin typeface="Arial"/>
                <a:ea typeface="Arial"/>
                <a:cs typeface="Arial"/>
                <a:sym typeface="Arial"/>
              </a:rPr>
              <a:t>The new brand concept focuses on the initiation of Uber LogisticsPro, with the goal of transforming logistics and empowering growth. In the initial phase, the market size of logistics market is rapidly growing and developing. The report has also evidenced that its market value will be projected to  $5,951.0 billion by 2030, at a growth rate of  7.2% between 2024 to 2030 (Grand View Research, 2025). In this aspect,  Uber LogisticsPro emphasises aligning with evolving logistics demand by offering guaranteed same-day delivery, real-time tracking, and premium customer support. </a:t>
            </a:r>
            <a:endParaRPr sz="800" b="0" i="0" u="none" strike="noStrike" cap="none" dirty="0">
              <a:solidFill>
                <a:schemeClr val="dk1"/>
              </a:solidFill>
              <a:latin typeface="Arial"/>
              <a:ea typeface="Arial"/>
              <a:cs typeface="Arial"/>
              <a:sym typeface="Arial"/>
            </a:endParaRPr>
          </a:p>
          <a:p>
            <a:pPr marL="0" marR="0" lvl="0" indent="0" algn="ctr" rtl="0">
              <a:lnSpc>
                <a:spcPct val="100000"/>
              </a:lnSpc>
              <a:spcBef>
                <a:spcPts val="1000"/>
              </a:spcBef>
              <a:spcAft>
                <a:spcPts val="1000"/>
              </a:spcAft>
              <a:buClr>
                <a:srgbClr val="000000"/>
              </a:buClr>
              <a:buSzPts val="1000"/>
              <a:buFont typeface="Arial"/>
              <a:buNone/>
            </a:pPr>
            <a:endParaRPr sz="800" b="0" i="0" u="none" strike="noStrike" cap="none" dirty="0">
              <a:solidFill>
                <a:srgbClr val="000000"/>
              </a:solidFill>
              <a:latin typeface="Arial"/>
              <a:ea typeface="Arial"/>
              <a:cs typeface="Arial"/>
              <a:sym typeface="Arial"/>
            </a:endParaRPr>
          </a:p>
        </p:txBody>
      </p:sp>
      <p:sp>
        <p:nvSpPr>
          <p:cNvPr id="56" name="Google Shape;56;p1"/>
          <p:cNvSpPr/>
          <p:nvPr/>
        </p:nvSpPr>
        <p:spPr>
          <a:xfrm>
            <a:off x="1926900" y="2803275"/>
            <a:ext cx="3317700" cy="2398645"/>
          </a:xfrm>
          <a:prstGeom prst="roundRect">
            <a:avLst>
              <a:gd name="adj" fmla="val 16667"/>
            </a:avLst>
          </a:prstGeom>
          <a:solidFill>
            <a:srgbClr val="B4A7D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00000"/>
              </a:lnSpc>
              <a:spcBef>
                <a:spcPts val="1000"/>
              </a:spcBef>
              <a:spcAft>
                <a:spcPts val="0"/>
              </a:spcAft>
              <a:buClr>
                <a:schemeClr val="dk1"/>
              </a:buClr>
              <a:buSzPts val="1100"/>
              <a:buFont typeface="Arial"/>
              <a:buNone/>
            </a:pPr>
            <a:r>
              <a:rPr lang="en" sz="800" b="1" i="0" u="none" strike="noStrike" cap="none" dirty="0">
                <a:solidFill>
                  <a:schemeClr val="dk1"/>
                </a:solidFill>
                <a:latin typeface="Arial"/>
                <a:ea typeface="Arial"/>
                <a:cs typeface="Arial"/>
                <a:sym typeface="Arial"/>
              </a:rPr>
              <a:t> </a:t>
            </a:r>
            <a:endParaRPr sz="800" b="1" i="0" u="none" strike="noStrike" cap="none" dirty="0">
              <a:solidFill>
                <a:schemeClr val="dk1"/>
              </a:solidFill>
              <a:latin typeface="Arial"/>
              <a:ea typeface="Arial"/>
              <a:cs typeface="Arial"/>
              <a:sym typeface="Arial"/>
            </a:endParaRPr>
          </a:p>
          <a:p>
            <a:pPr marL="0" marR="0" lvl="0" indent="0" algn="just" rtl="0">
              <a:lnSpc>
                <a:spcPct val="100000"/>
              </a:lnSpc>
              <a:spcBef>
                <a:spcPts val="1000"/>
              </a:spcBef>
              <a:spcAft>
                <a:spcPts val="0"/>
              </a:spcAft>
              <a:buClr>
                <a:schemeClr val="dk1"/>
              </a:buClr>
              <a:buSzPts val="1100"/>
              <a:buFont typeface="Arial"/>
              <a:buNone/>
            </a:pPr>
            <a:r>
              <a:rPr lang="en" sz="800" b="1" i="0" u="none" strike="noStrike" cap="none" dirty="0">
                <a:solidFill>
                  <a:schemeClr val="dk1"/>
                </a:solidFill>
                <a:latin typeface="Arial"/>
                <a:ea typeface="Arial"/>
                <a:cs typeface="Arial"/>
                <a:sym typeface="Arial"/>
              </a:rPr>
              <a:t>Key strategic element</a:t>
            </a:r>
            <a:r>
              <a:rPr lang="en" sz="800" b="1" dirty="0">
                <a:solidFill>
                  <a:schemeClr val="dk1"/>
                </a:solidFill>
              </a:rPr>
              <a:t>: </a:t>
            </a:r>
            <a:r>
              <a:rPr lang="en" sz="800" b="0" i="0" u="none" strike="noStrike" cap="none" dirty="0">
                <a:solidFill>
                  <a:schemeClr val="dk1"/>
                </a:solidFill>
                <a:latin typeface="Arial"/>
                <a:ea typeface="Arial"/>
                <a:cs typeface="Arial"/>
                <a:sym typeface="Arial"/>
              </a:rPr>
              <a:t>The brand will target small and medium-sized enterprises, large corporations and e-commerce marketplaces, including busy professionals and online shoppers. Customers are from urban and suburban regions, particularly with higher demands for delivery and logistics. It will concentrate on “</a:t>
            </a:r>
            <a:r>
              <a:rPr lang="en" sz="800" b="1" i="1" u="none" strike="noStrike" cap="none" dirty="0">
                <a:solidFill>
                  <a:schemeClr val="dk1"/>
                </a:solidFill>
                <a:latin typeface="Arial"/>
                <a:ea typeface="Arial"/>
                <a:cs typeface="Arial"/>
                <a:sym typeface="Arial"/>
              </a:rPr>
              <a:t>multi-faceted targeting strategy</a:t>
            </a:r>
            <a:r>
              <a:rPr lang="en" sz="800" b="1" i="0" u="none" strike="noStrike" cap="none" dirty="0">
                <a:solidFill>
                  <a:schemeClr val="dk1"/>
                </a:solidFill>
                <a:latin typeface="Arial"/>
                <a:ea typeface="Arial"/>
                <a:cs typeface="Arial"/>
                <a:sym typeface="Arial"/>
              </a:rPr>
              <a:t>”</a:t>
            </a:r>
            <a:r>
              <a:rPr lang="en" sz="800" b="0" i="0" u="none" strike="noStrike" cap="none" dirty="0">
                <a:solidFill>
                  <a:schemeClr val="dk1"/>
                </a:solidFill>
                <a:latin typeface="Arial"/>
                <a:ea typeface="Arial"/>
                <a:cs typeface="Arial"/>
                <a:sym typeface="Arial"/>
              </a:rPr>
              <a:t> in terms of aligning with the logistics needs of the target audience (Du and Kim, 2021). The Unique Selling Proposition (USP) of Uber LogisticsPro will be same-day delivery, real-time tracking, in addition to a commitment towards premium customer support and a flexible logistics pricing plan.  It will maintain a competitive pricing strategy and focus on tiered pricing plans to offer logistics services at different price points (Moradpour</a:t>
            </a:r>
            <a:r>
              <a:rPr lang="en" sz="800" b="0" i="1" u="none" strike="noStrike" cap="none" dirty="0">
                <a:solidFill>
                  <a:schemeClr val="dk1"/>
                </a:solidFill>
                <a:latin typeface="Arial"/>
                <a:ea typeface="Arial"/>
                <a:cs typeface="Arial"/>
                <a:sym typeface="Arial"/>
              </a:rPr>
              <a:t> et al.</a:t>
            </a:r>
            <a:r>
              <a:rPr lang="en" sz="800" b="0" i="0" u="none" strike="noStrike" cap="none" dirty="0">
                <a:solidFill>
                  <a:schemeClr val="dk1"/>
                </a:solidFill>
                <a:latin typeface="Arial"/>
                <a:ea typeface="Arial"/>
                <a:cs typeface="Arial"/>
                <a:sym typeface="Arial"/>
              </a:rPr>
              <a:t>, 2022). </a:t>
            </a:r>
            <a:endParaRPr sz="800" b="0" i="0" u="none" strike="noStrike" cap="none" dirty="0">
              <a:solidFill>
                <a:schemeClr val="dk1"/>
              </a:solidFill>
              <a:latin typeface="Arial"/>
              <a:ea typeface="Arial"/>
              <a:cs typeface="Arial"/>
              <a:sym typeface="Arial"/>
            </a:endParaRPr>
          </a:p>
          <a:p>
            <a:pPr marL="0" marR="0" lvl="0" indent="0" algn="ctr" rtl="0">
              <a:lnSpc>
                <a:spcPct val="100000"/>
              </a:lnSpc>
              <a:spcBef>
                <a:spcPts val="1000"/>
              </a:spcBef>
              <a:spcAft>
                <a:spcPts val="0"/>
              </a:spcAft>
              <a:buClr>
                <a:srgbClr val="000000"/>
              </a:buClr>
              <a:buSzPts val="1000"/>
              <a:buFont typeface="Arial"/>
              <a:buNone/>
            </a:pPr>
            <a:endParaRPr sz="800" b="0" i="0" u="none" strike="noStrike" cap="none" dirty="0">
              <a:solidFill>
                <a:srgbClr val="000000"/>
              </a:solidFill>
              <a:latin typeface="Arial"/>
              <a:ea typeface="Arial"/>
              <a:cs typeface="Arial"/>
              <a:sym typeface="Arial"/>
            </a:endParaRPr>
          </a:p>
        </p:txBody>
      </p:sp>
      <p:pic>
        <p:nvPicPr>
          <p:cNvPr id="57" name="Google Shape;57;p1"/>
          <p:cNvPicPr preferRelativeResize="0"/>
          <p:nvPr/>
        </p:nvPicPr>
        <p:blipFill rotWithShape="1">
          <a:blip r:embed="rId3">
            <a:alphaModFix/>
          </a:blip>
          <a:srcRect/>
          <a:stretch/>
        </p:blipFill>
        <p:spPr>
          <a:xfrm>
            <a:off x="3421250" y="1122050"/>
            <a:ext cx="2174825" cy="1576750"/>
          </a:xfrm>
          <a:prstGeom prst="rect">
            <a:avLst/>
          </a:prstGeom>
          <a:noFill/>
          <a:ln>
            <a:noFill/>
          </a:ln>
        </p:spPr>
      </p:pic>
      <p:sp>
        <p:nvSpPr>
          <p:cNvPr id="58" name="Google Shape;58;p1"/>
          <p:cNvSpPr/>
          <p:nvPr/>
        </p:nvSpPr>
        <p:spPr>
          <a:xfrm>
            <a:off x="7228625" y="4075825"/>
            <a:ext cx="1915200" cy="10176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00000"/>
              </a:lnSpc>
              <a:spcBef>
                <a:spcPts val="100"/>
              </a:spcBef>
              <a:spcAft>
                <a:spcPts val="0"/>
              </a:spcAft>
              <a:buClr>
                <a:schemeClr val="dk1"/>
              </a:buClr>
              <a:buSzPts val="1100"/>
              <a:buFont typeface="Arial"/>
              <a:buNone/>
            </a:pPr>
            <a:r>
              <a:rPr lang="en" sz="200" b="1">
                <a:solidFill>
                  <a:schemeClr val="dk1"/>
                </a:solidFill>
              </a:rPr>
              <a:t>References </a:t>
            </a:r>
            <a:endParaRPr sz="200" b="1">
              <a:solidFill>
                <a:schemeClr val="dk1"/>
              </a:solidFill>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Du, Y. and Kim, P.H. (2021). One size does not fit all: Strategy configurations, complex environments, and new venture performance in emerging economies. </a:t>
            </a:r>
            <a:r>
              <a:rPr lang="en" sz="200" i="1">
                <a:solidFill>
                  <a:schemeClr val="dk1"/>
                </a:solidFill>
              </a:rPr>
              <a:t>Journal of Business Research</a:t>
            </a:r>
            <a:r>
              <a:rPr lang="en" sz="200">
                <a:solidFill>
                  <a:schemeClr val="dk1"/>
                </a:solidFill>
              </a:rPr>
              <a:t>, 124, pp.272–285. doi:</a:t>
            </a:r>
            <a:r>
              <a:rPr lang="en" sz="200" u="sng">
                <a:solidFill>
                  <a:schemeClr val="hlink"/>
                </a:solidFill>
                <a:hlinkClick r:id="rId4"/>
              </a:rPr>
              <a:t>https://doi.org/10.1016/j.jbusres.2020.11.059</a:t>
            </a:r>
            <a:r>
              <a:rPr lang="en" sz="200">
                <a:solidFill>
                  <a:schemeClr val="dk1"/>
                </a:solidFill>
              </a:rPr>
              <a:t>. </a:t>
            </a:r>
            <a:endParaRPr sz="200">
              <a:solidFill>
                <a:schemeClr val="dk1"/>
              </a:solidFill>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Grand View (2025). </a:t>
            </a:r>
            <a:r>
              <a:rPr lang="en" sz="200" i="1">
                <a:solidFill>
                  <a:schemeClr val="dk1"/>
                </a:solidFill>
              </a:rPr>
              <a:t>Influencer Marketing Platform Market Size | Global Industry Report, 2025</a:t>
            </a:r>
            <a:r>
              <a:rPr lang="en" sz="200">
                <a:solidFill>
                  <a:schemeClr val="dk1"/>
                </a:solidFill>
              </a:rPr>
              <a:t>. [online] www.grandviewresearch.com. Available at:</a:t>
            </a:r>
            <a:r>
              <a:rPr lang="en" sz="200">
                <a:solidFill>
                  <a:schemeClr val="dk1"/>
                </a:solidFill>
                <a:uFill>
                  <a:noFill/>
                </a:uFill>
                <a:hlinkClick r:id="rId5">
                  <a:extLst>
                    <a:ext uri="{A12FA001-AC4F-418D-AE19-62706E023703}">
                      <ahyp:hlinkClr xmlns:ahyp="http://schemas.microsoft.com/office/drawing/2018/hyperlinkcolor" val="tx"/>
                    </a:ext>
                  </a:extLst>
                </a:hlinkClick>
              </a:rPr>
              <a:t> </a:t>
            </a:r>
            <a:r>
              <a:rPr lang="en" sz="200" u="sng">
                <a:solidFill>
                  <a:schemeClr val="hlink"/>
                </a:solidFill>
                <a:hlinkClick r:id="rId5"/>
              </a:rPr>
              <a:t>https://www.grandviewresearch.com/industry-analysis/influencer-marketing-platform-market</a:t>
            </a:r>
            <a:r>
              <a:rPr lang="en" sz="200">
                <a:solidFill>
                  <a:schemeClr val="dk1"/>
                </a:solidFill>
              </a:rPr>
              <a:t>. </a:t>
            </a:r>
            <a:endParaRPr sz="200">
              <a:solidFill>
                <a:schemeClr val="dk1"/>
              </a:solidFill>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Grand View Research (2025). Logistics Market Size, Share &amp; Growth Analysis Report, 2030. [online] Grandviewresearch.com. Available at:</a:t>
            </a:r>
            <a:r>
              <a:rPr lang="en" sz="200">
                <a:solidFill>
                  <a:schemeClr val="dk1"/>
                </a:solidFill>
                <a:uFill>
                  <a:noFill/>
                </a:uFill>
                <a:hlinkClick r:id="rId6">
                  <a:extLst>
                    <a:ext uri="{A12FA001-AC4F-418D-AE19-62706E023703}">
                      <ahyp:hlinkClr xmlns:ahyp="http://schemas.microsoft.com/office/drawing/2018/hyperlinkcolor" val="tx"/>
                    </a:ext>
                  </a:extLst>
                </a:hlinkClick>
              </a:rPr>
              <a:t> </a:t>
            </a:r>
            <a:r>
              <a:rPr lang="en" sz="200" u="sng">
                <a:solidFill>
                  <a:schemeClr val="hlink"/>
                </a:solidFill>
                <a:hlinkClick r:id="rId6"/>
              </a:rPr>
              <a:t>https://www.grandviewresearch.com/industry-analysis/logistics-market-report</a:t>
            </a:r>
            <a:r>
              <a:rPr lang="en" sz="200">
                <a:solidFill>
                  <a:schemeClr val="dk1"/>
                </a:solidFill>
              </a:rPr>
              <a:t>. </a:t>
            </a:r>
            <a:endParaRPr sz="200">
              <a:solidFill>
                <a:schemeClr val="dk1"/>
              </a:solidFill>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Moradpour, J., Zhang, W., Grootendorst, P., Anis, A.H. and Hollis, A. (2022). Modeling Tiered Pricing frameworks: a Simulation Approach. </a:t>
            </a:r>
            <a:r>
              <a:rPr lang="en" sz="200" i="1">
                <a:solidFill>
                  <a:schemeClr val="dk1"/>
                </a:solidFill>
              </a:rPr>
              <a:t>Value in Health</a:t>
            </a:r>
            <a:r>
              <a:rPr lang="en" sz="200">
                <a:solidFill>
                  <a:schemeClr val="dk1"/>
                </a:solidFill>
              </a:rPr>
              <a:t>, 26(3), pp.351–358. doi:</a:t>
            </a:r>
            <a:r>
              <a:rPr lang="en" sz="200" u="sng">
                <a:solidFill>
                  <a:schemeClr val="hlink"/>
                </a:solidFill>
                <a:hlinkClick r:id="rId7"/>
              </a:rPr>
              <a:t>https://doi.org/10.1016/j.jval.2022.11.003</a:t>
            </a:r>
            <a:r>
              <a:rPr lang="en" sz="200">
                <a:solidFill>
                  <a:schemeClr val="dk1"/>
                </a:solidFill>
              </a:rPr>
              <a:t>.</a:t>
            </a:r>
            <a:endParaRPr sz="200">
              <a:solidFill>
                <a:schemeClr val="dk1"/>
              </a:solidFill>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Uber (2025). </a:t>
            </a:r>
            <a:r>
              <a:rPr lang="en" sz="200" i="1">
                <a:solidFill>
                  <a:schemeClr val="dk1"/>
                </a:solidFill>
              </a:rPr>
              <a:t>Uber for Trucks Clone App - On Demand Trucking App Solution</a:t>
            </a:r>
            <a:r>
              <a:rPr lang="en" sz="200">
                <a:solidFill>
                  <a:schemeClr val="dk1"/>
                </a:solidFill>
              </a:rPr>
              <a:t>. [online] Apurple. Available at:</a:t>
            </a:r>
            <a:r>
              <a:rPr lang="en" sz="200">
                <a:solidFill>
                  <a:schemeClr val="dk1"/>
                </a:solidFill>
                <a:uFill>
                  <a:noFill/>
                </a:uFill>
                <a:hlinkClick r:id="rId8">
                  <a:extLst>
                    <a:ext uri="{A12FA001-AC4F-418D-AE19-62706E023703}">
                      <ahyp:hlinkClr xmlns:ahyp="http://schemas.microsoft.com/office/drawing/2018/hyperlinkcolor" val="tx"/>
                    </a:ext>
                  </a:extLst>
                </a:hlinkClick>
              </a:rPr>
              <a:t> </a:t>
            </a:r>
            <a:r>
              <a:rPr lang="en" sz="200" u="sng">
                <a:solidFill>
                  <a:schemeClr val="hlink"/>
                </a:solidFill>
                <a:hlinkClick r:id="rId8"/>
              </a:rPr>
              <a:t>https://www.apurple.co/uber-truck-clone-app/</a:t>
            </a:r>
            <a:endParaRPr sz="200" u="sng">
              <a:solidFill>
                <a:schemeClr val="hlink"/>
              </a:solidFill>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Vardhan, G. (2025). </a:t>
            </a:r>
            <a:r>
              <a:rPr lang="en" sz="200" i="1">
                <a:solidFill>
                  <a:schemeClr val="dk1"/>
                </a:solidFill>
              </a:rPr>
              <a:t>Uber rolls out logistics service Courier XL for delivery of large goods</a:t>
            </a:r>
            <a:r>
              <a:rPr lang="en" sz="200">
                <a:solidFill>
                  <a:schemeClr val="dk1"/>
                </a:solidFill>
              </a:rPr>
              <a:t>. [online] Entrackr. Available at:</a:t>
            </a:r>
            <a:r>
              <a:rPr lang="en" sz="200">
                <a:solidFill>
                  <a:schemeClr val="dk1"/>
                </a:solidFill>
                <a:uFill>
                  <a:noFill/>
                </a:uFill>
                <a:hlinkClick r:id="rId9">
                  <a:extLst>
                    <a:ext uri="{A12FA001-AC4F-418D-AE19-62706E023703}">
                      <ahyp:hlinkClr xmlns:ahyp="http://schemas.microsoft.com/office/drawing/2018/hyperlinkcolor" val="tx"/>
                    </a:ext>
                  </a:extLst>
                </a:hlinkClick>
              </a:rPr>
              <a:t> </a:t>
            </a:r>
            <a:r>
              <a:rPr lang="en" sz="200" u="sng">
                <a:solidFill>
                  <a:schemeClr val="hlink"/>
                </a:solidFill>
                <a:hlinkClick r:id="rId9"/>
              </a:rPr>
              <a:t>https://entrackr.com/snippets/uber-rolls-out-logistics-service-courier-xl-for-delivery-of-large-goods-9061442</a:t>
            </a:r>
            <a:endParaRPr sz="200" u="sng">
              <a:solidFill>
                <a:schemeClr val="hlink"/>
              </a:solidFill>
            </a:endParaRPr>
          </a:p>
          <a:p>
            <a:pPr marL="0" lvl="0" indent="0" algn="just" rtl="0">
              <a:lnSpc>
                <a:spcPct val="100000"/>
              </a:lnSpc>
              <a:spcBef>
                <a:spcPts val="100"/>
              </a:spcBef>
              <a:spcAft>
                <a:spcPts val="0"/>
              </a:spcAft>
              <a:buClr>
                <a:schemeClr val="dk1"/>
              </a:buClr>
              <a:buSzPts val="1100"/>
              <a:buFont typeface="Arial"/>
              <a:buNone/>
            </a:pPr>
            <a:endParaRPr sz="200">
              <a:solidFill>
                <a:schemeClr val="dk1"/>
              </a:solidFill>
              <a:latin typeface="Times New Roman"/>
              <a:ea typeface="Times New Roman"/>
              <a:cs typeface="Times New Roman"/>
              <a:sym typeface="Times New Roman"/>
            </a:endParaRPr>
          </a:p>
          <a:p>
            <a:pPr marL="0" lvl="0" indent="0" algn="just" rtl="0">
              <a:lnSpc>
                <a:spcPct val="100000"/>
              </a:lnSpc>
              <a:spcBef>
                <a:spcPts val="100"/>
              </a:spcBef>
              <a:spcAft>
                <a:spcPts val="0"/>
              </a:spcAft>
              <a:buClr>
                <a:schemeClr val="dk1"/>
              </a:buClr>
              <a:buSzPts val="1100"/>
              <a:buFont typeface="Arial"/>
              <a:buNone/>
            </a:pPr>
            <a:r>
              <a:rPr lang="en" sz="200">
                <a:solidFill>
                  <a:schemeClr val="dk1"/>
                </a:solidFill>
              </a:rPr>
              <a:t> </a:t>
            </a:r>
            <a:endParaRPr sz="200">
              <a:solidFill>
                <a:schemeClr val="dk1"/>
              </a:solidFill>
            </a:endParaRPr>
          </a:p>
          <a:p>
            <a:pPr marL="0" marR="0" lvl="0" indent="0" algn="just" rtl="0">
              <a:lnSpc>
                <a:spcPct val="100000"/>
              </a:lnSpc>
              <a:spcBef>
                <a:spcPts val="100"/>
              </a:spcBef>
              <a:spcAft>
                <a:spcPts val="100"/>
              </a:spcAft>
              <a:buClr>
                <a:schemeClr val="dk1"/>
              </a:buClr>
              <a:buSzPts val="1100"/>
              <a:buFont typeface="Arial"/>
              <a:buNone/>
            </a:pPr>
            <a:endParaRPr sz="200" b="1">
              <a:solidFill>
                <a:schemeClr val="dk1"/>
              </a:solidFill>
            </a:endParaRPr>
          </a:p>
        </p:txBody>
      </p:sp>
      <p:pic>
        <p:nvPicPr>
          <p:cNvPr id="59" name="Google Shape;59;p1"/>
          <p:cNvPicPr preferRelativeResize="0"/>
          <p:nvPr/>
        </p:nvPicPr>
        <p:blipFill rotWithShape="1">
          <a:blip r:embed="rId10">
            <a:alphaModFix/>
          </a:blip>
          <a:srcRect/>
          <a:stretch/>
        </p:blipFill>
        <p:spPr>
          <a:xfrm>
            <a:off x="64975" y="2864275"/>
            <a:ext cx="1823400" cy="2231675"/>
          </a:xfrm>
          <a:prstGeom prst="rect">
            <a:avLst/>
          </a:prstGeom>
          <a:noFill/>
          <a:ln>
            <a:noFill/>
          </a:ln>
        </p:spPr>
      </p:pic>
      <p:pic>
        <p:nvPicPr>
          <p:cNvPr id="60" name="Google Shape;60;p1"/>
          <p:cNvPicPr preferRelativeResize="0"/>
          <p:nvPr/>
        </p:nvPicPr>
        <p:blipFill>
          <a:blip r:embed="rId11">
            <a:alphaModFix/>
          </a:blip>
          <a:stretch>
            <a:fillRect/>
          </a:stretch>
        </p:blipFill>
        <p:spPr>
          <a:xfrm>
            <a:off x="7007175" y="2484175"/>
            <a:ext cx="2054650" cy="1576750"/>
          </a:xfrm>
          <a:prstGeom prst="rect">
            <a:avLst/>
          </a:prstGeom>
          <a:noFill/>
          <a:ln>
            <a:noFill/>
          </a:ln>
        </p:spPr>
      </p:pic>
      <p:pic>
        <p:nvPicPr>
          <p:cNvPr id="61" name="Google Shape;61;p1"/>
          <p:cNvPicPr preferRelativeResize="0"/>
          <p:nvPr/>
        </p:nvPicPr>
        <p:blipFill>
          <a:blip r:embed="rId12">
            <a:alphaModFix/>
          </a:blip>
          <a:stretch>
            <a:fillRect/>
          </a:stretch>
        </p:blipFill>
        <p:spPr>
          <a:xfrm>
            <a:off x="5279025" y="2484175"/>
            <a:ext cx="1823400" cy="2609275"/>
          </a:xfrm>
          <a:prstGeom prst="rect">
            <a:avLst/>
          </a:prstGeom>
          <a:solidFill>
            <a:srgbClr val="B4A7D6"/>
          </a:solidFill>
          <a:ln w="9525" cap="flat" cmpd="sng">
            <a:solidFill>
              <a:schemeClr val="dk2"/>
            </a:solidFill>
            <a:prstDash val="solid"/>
            <a:round/>
            <a:headEnd type="none" w="sm" len="sm"/>
            <a:tailEnd type="none" w="sm" len="sm"/>
          </a:ln>
        </p:spPr>
      </p:pic>
      <p:sp>
        <p:nvSpPr>
          <p:cNvPr id="62" name="Google Shape;62;p1"/>
          <p:cNvSpPr/>
          <p:nvPr/>
        </p:nvSpPr>
        <p:spPr>
          <a:xfrm>
            <a:off x="5596075" y="1017600"/>
            <a:ext cx="3547800" cy="1416900"/>
          </a:xfrm>
          <a:prstGeom prst="roundRect">
            <a:avLst>
              <a:gd name="adj" fmla="val 16667"/>
            </a:avLst>
          </a:prstGeom>
          <a:solidFill>
            <a:srgbClr val="9FC5E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00000"/>
              </a:lnSpc>
              <a:spcBef>
                <a:spcPts val="0"/>
              </a:spcBef>
              <a:spcAft>
                <a:spcPts val="0"/>
              </a:spcAft>
              <a:buClr>
                <a:schemeClr val="dk1"/>
              </a:buClr>
              <a:buSzPts val="1100"/>
              <a:buFont typeface="Arial"/>
              <a:buNone/>
            </a:pPr>
            <a:r>
              <a:rPr lang="en" sz="600" b="1" dirty="0">
                <a:solidFill>
                  <a:schemeClr val="dk1"/>
                </a:solidFill>
              </a:rPr>
              <a:t>Marketing Mix</a:t>
            </a:r>
            <a:endParaRPr sz="600" b="1" dirty="0">
              <a:solidFill>
                <a:schemeClr val="dk1"/>
              </a:solidFill>
            </a:endParaRPr>
          </a:p>
          <a:p>
            <a:pPr marL="0" lvl="0" indent="0" algn="just" rtl="0">
              <a:lnSpc>
                <a:spcPct val="100000"/>
              </a:lnSpc>
              <a:spcBef>
                <a:spcPts val="0"/>
              </a:spcBef>
              <a:spcAft>
                <a:spcPts val="0"/>
              </a:spcAft>
              <a:buClr>
                <a:schemeClr val="dk1"/>
              </a:buClr>
              <a:buSzPts val="1100"/>
              <a:buFont typeface="Arial"/>
              <a:buNone/>
            </a:pPr>
            <a:r>
              <a:rPr lang="en" sz="600" b="1" dirty="0">
                <a:solidFill>
                  <a:schemeClr val="dk1"/>
                </a:solidFill>
              </a:rPr>
              <a:t>Product: </a:t>
            </a:r>
            <a:r>
              <a:rPr lang="en" sz="600" dirty="0">
                <a:solidFill>
                  <a:schemeClr val="dk1"/>
                </a:solidFill>
              </a:rPr>
              <a:t>Theconcentration will be made towards real-time tracking with an effort to continuously monitor the location of the vehicle and shipment. This means it will focus on real-time driven supply chain monitoring to track transit by customers at any point.</a:t>
            </a:r>
            <a:endParaRPr sz="600" dirty="0">
              <a:solidFill>
                <a:schemeClr val="dk1"/>
              </a:solidFill>
            </a:endParaRPr>
          </a:p>
          <a:p>
            <a:pPr marL="0" lvl="0" indent="0" algn="just" rtl="0">
              <a:lnSpc>
                <a:spcPct val="100000"/>
              </a:lnSpc>
              <a:spcBef>
                <a:spcPts val="0"/>
              </a:spcBef>
              <a:spcAft>
                <a:spcPts val="0"/>
              </a:spcAft>
              <a:buClr>
                <a:schemeClr val="dk1"/>
              </a:buClr>
              <a:buSzPts val="1100"/>
              <a:buFont typeface="Arial"/>
              <a:buNone/>
            </a:pPr>
            <a:r>
              <a:rPr lang="en" sz="600" b="1" dirty="0">
                <a:solidFill>
                  <a:schemeClr val="dk1"/>
                </a:solidFill>
              </a:rPr>
              <a:t>Price: </a:t>
            </a:r>
            <a:r>
              <a:rPr lang="en" sz="600" dirty="0">
                <a:solidFill>
                  <a:schemeClr val="dk1"/>
                </a:solidFill>
              </a:rPr>
              <a:t>Uber LogisticsPro will concentrate on “</a:t>
            </a:r>
            <a:r>
              <a:rPr lang="en" sz="600" b="1" i="1" dirty="0">
                <a:solidFill>
                  <a:schemeClr val="dk1"/>
                </a:solidFill>
              </a:rPr>
              <a:t>competitive pricing strategy</a:t>
            </a:r>
            <a:r>
              <a:rPr lang="en" sz="600" dirty="0">
                <a:solidFill>
                  <a:schemeClr val="dk1"/>
                </a:solidFill>
              </a:rPr>
              <a:t>” in accordance with the pricing structure of competitors. It will concentrate on </a:t>
            </a:r>
            <a:r>
              <a:rPr lang="en" sz="600" b="1" i="1" dirty="0">
                <a:solidFill>
                  <a:schemeClr val="dk1"/>
                </a:solidFill>
              </a:rPr>
              <a:t>tiered pricing plans</a:t>
            </a:r>
            <a:r>
              <a:rPr lang="en" sz="600" dirty="0">
                <a:solidFill>
                  <a:schemeClr val="dk1"/>
                </a:solidFill>
              </a:rPr>
              <a:t> in terms of offering logistics services at different price points.</a:t>
            </a:r>
            <a:endParaRPr sz="600" dirty="0">
              <a:solidFill>
                <a:schemeClr val="dk1"/>
              </a:solidFill>
            </a:endParaRPr>
          </a:p>
          <a:p>
            <a:pPr marL="0" lvl="0" indent="0" algn="just" rtl="0">
              <a:lnSpc>
                <a:spcPct val="100000"/>
              </a:lnSpc>
              <a:spcBef>
                <a:spcPts val="0"/>
              </a:spcBef>
              <a:spcAft>
                <a:spcPts val="0"/>
              </a:spcAft>
              <a:buClr>
                <a:schemeClr val="dk1"/>
              </a:buClr>
              <a:buSzPts val="1100"/>
              <a:buFont typeface="Arial"/>
              <a:buNone/>
            </a:pPr>
            <a:r>
              <a:rPr lang="en" sz="600" b="1" dirty="0">
                <a:solidFill>
                  <a:schemeClr val="dk1"/>
                </a:solidFill>
              </a:rPr>
              <a:t> Place: </a:t>
            </a:r>
            <a:r>
              <a:rPr lang="en" sz="600" dirty="0">
                <a:solidFill>
                  <a:schemeClr val="dk1"/>
                </a:solidFill>
              </a:rPr>
              <a:t>For Uber LogisticsPro, Uber will concentrate on effective distribution channels, such as a digital approach, including online platforms and a redesign of Uber's existing mobile application. Strategic partnerships across the e-commerce marketplace, such as eBay,  Rakuten, Etsy, Shopee, Shopify and others.</a:t>
            </a:r>
            <a:endParaRPr sz="600" dirty="0">
              <a:solidFill>
                <a:schemeClr val="dk1"/>
              </a:solidFill>
            </a:endParaRPr>
          </a:p>
          <a:p>
            <a:pPr marL="0" lvl="0" indent="0" algn="just" rtl="0">
              <a:lnSpc>
                <a:spcPct val="100000"/>
              </a:lnSpc>
              <a:spcBef>
                <a:spcPts val="0"/>
              </a:spcBef>
              <a:spcAft>
                <a:spcPts val="0"/>
              </a:spcAft>
              <a:buClr>
                <a:schemeClr val="dk1"/>
              </a:buClr>
              <a:buSzPts val="1100"/>
              <a:buFont typeface="Arial"/>
              <a:buNone/>
            </a:pPr>
            <a:r>
              <a:rPr lang="en" sz="600" b="1" dirty="0">
                <a:solidFill>
                  <a:schemeClr val="dk1"/>
                </a:solidFill>
              </a:rPr>
              <a:t>Promotion: </a:t>
            </a:r>
            <a:r>
              <a:rPr lang="en" sz="600" dirty="0">
                <a:solidFill>
                  <a:schemeClr val="dk1"/>
                </a:solidFill>
              </a:rPr>
              <a:t>Uber LogisticsPro will be promoted through evolving digital channels, including social media advertising and influencer partnerships, through Facebook, Instagram and others. </a:t>
            </a:r>
            <a:endParaRPr sz="600" dirty="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Words>743</Words>
  <Application>Microsoft Office PowerPoint</Application>
  <PresentationFormat>On-screen Show (16:9)</PresentationFormat>
  <Paragraphs>21</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Arial</vt:lpstr>
      <vt:lpstr>Times New Roman</vt:lpstr>
      <vt:lpstr>Simple Light</vt:lpstr>
      <vt:lpstr>Programme : Master of Business Administration Term - 1 Assessment 2 Title – Marketing strategy poster Student Name: Taranjot Randev Student ID: 2436053 Module Name: Marketing Management  Module Code: LCMB7024  Lecturer’s Name: Dr. Jayalakshmi Gopalkrishan </vt:lpstr>
      <vt:lpstr>Uber LogisticsPro: Transforming Logistics &amp; Empowering growth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Harsh</dc:creator>
  <cp:lastModifiedBy>Harsh deep singh</cp:lastModifiedBy>
  <cp:revision>5</cp:revision>
  <dcterms:modified xsi:type="dcterms:W3CDTF">2025-11-30T17:03:10Z</dcterms:modified>
</cp:coreProperties>
</file>