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75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B215798-64D9-4A5F-977A-A51AF245A903}" type="datetimeFigureOut">
              <a:rPr lang="en-GB" smtClean="0"/>
              <a:t>07/02/2026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459277BF-7D72-447C-A5F0-FFD7B4550E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9631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15798-64D9-4A5F-977A-A51AF245A903}" type="datetimeFigureOut">
              <a:rPr lang="en-GB" smtClean="0"/>
              <a:t>07/02/2026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459277BF-7D72-447C-A5F0-FFD7B4550E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0108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B215798-64D9-4A5F-977A-A51AF245A903}" type="datetimeFigureOut">
              <a:rPr lang="en-GB" smtClean="0"/>
              <a:t>07/02/2026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459277BF-7D72-447C-A5F0-FFD7B4550E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744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15798-64D9-4A5F-977A-A51AF245A903}" type="datetimeFigureOut">
              <a:rPr lang="en-GB" smtClean="0"/>
              <a:t>07/02/2026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277BF-7D72-447C-A5F0-FFD7B4550E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8688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15798-64D9-4A5F-977A-A51AF245A903}" type="datetimeFigureOut">
              <a:rPr lang="en-GB" smtClean="0"/>
              <a:t>07/02/2026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277BF-7D72-447C-A5F0-FFD7B4550E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6140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15798-64D9-4A5F-977A-A51AF245A903}" type="datetimeFigureOut">
              <a:rPr lang="en-GB" smtClean="0"/>
              <a:t>07/02/2026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277BF-7D72-447C-A5F0-FFD7B4550E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3346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15798-64D9-4A5F-977A-A51AF245A903}" type="datetimeFigureOut">
              <a:rPr lang="en-GB" smtClean="0"/>
              <a:t>07/02/2026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277BF-7D72-447C-A5F0-FFD7B4550E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372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B215798-64D9-4A5F-977A-A51AF245A903}" type="datetimeFigureOut">
              <a:rPr lang="en-GB" smtClean="0"/>
              <a:t>07/02/2026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459277BF-7D72-447C-A5F0-FFD7B4550E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4235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15798-64D9-4A5F-977A-A51AF245A903}" type="datetimeFigureOut">
              <a:rPr lang="en-GB" smtClean="0"/>
              <a:t>07/02/2026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277BF-7D72-447C-A5F0-FFD7B4550E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293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15798-64D9-4A5F-977A-A51AF245A903}" type="datetimeFigureOut">
              <a:rPr lang="en-GB" smtClean="0"/>
              <a:t>07/02/2026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277BF-7D72-447C-A5F0-FFD7B4550E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1672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B215798-64D9-4A5F-977A-A51AF245A903}" type="datetimeFigureOut">
              <a:rPr lang="en-GB" smtClean="0"/>
              <a:t>07/02/2026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459277BF-7D72-447C-A5F0-FFD7B4550E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2028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B215798-64D9-4A5F-977A-A51AF245A903}" type="datetimeFigureOut">
              <a:rPr lang="en-GB" smtClean="0"/>
              <a:t>07/02/2026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459277BF-7D72-447C-A5F0-FFD7B4550E80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794616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ee.nhs.uk/our-work/workforce-transformation/multidisciplinary-team-mdt-toolki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4800" dirty="0"/>
              <a:t>Working in Teams in Health and Social Care </a:t>
            </a:r>
            <a:endParaRPr lang="en-GB" sz="4800" dirty="0"/>
          </a:p>
        </p:txBody>
      </p:sp>
      <p:sp>
        <p:nvSpPr>
          <p:cNvPr id="5" name="Rectangle 4"/>
          <p:cNvSpPr/>
          <p:nvPr/>
        </p:nvSpPr>
        <p:spPr>
          <a:xfrm>
            <a:off x="872835" y="3743144"/>
            <a:ext cx="849283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 smtClean="0">
                <a:solidFill>
                  <a:schemeClr val="bg1"/>
                </a:solidFill>
              </a:rPr>
              <a:t>Student </a:t>
            </a:r>
            <a:r>
              <a:rPr lang="en-US" sz="2400" dirty="0">
                <a:solidFill>
                  <a:schemeClr val="bg1"/>
                </a:solidFill>
              </a:rPr>
              <a:t>Name: </a:t>
            </a:r>
            <a:r>
              <a:rPr lang="en-US" sz="2400" dirty="0" err="1" smtClean="0">
                <a:solidFill>
                  <a:schemeClr val="bg1"/>
                </a:solidFill>
              </a:rPr>
              <a:t>Iram</a:t>
            </a:r>
            <a:r>
              <a:rPr lang="en-US" sz="2400" dirty="0" smtClean="0">
                <a:solidFill>
                  <a:schemeClr val="bg1"/>
                </a:solidFill>
              </a:rPr>
              <a:t> Bi Hussain</a:t>
            </a:r>
          </a:p>
          <a:p>
            <a:r>
              <a:rPr lang="en-US" sz="2400" dirty="0" smtClean="0">
                <a:solidFill>
                  <a:schemeClr val="bg1"/>
                </a:solidFill>
              </a:rPr>
              <a:t>Module</a:t>
            </a:r>
            <a:r>
              <a:rPr lang="en-US" sz="2400" dirty="0">
                <a:solidFill>
                  <a:schemeClr val="bg1"/>
                </a:solidFill>
              </a:rPr>
              <a:t>: </a:t>
            </a:r>
            <a:r>
              <a:rPr lang="en-US" sz="2400" dirty="0" smtClean="0">
                <a:solidFill>
                  <a:schemeClr val="bg1"/>
                </a:solidFill>
              </a:rPr>
              <a:t>Professional Development within Health and Social Care</a:t>
            </a:r>
          </a:p>
          <a:p>
            <a:r>
              <a:rPr lang="en-US" sz="2400" dirty="0" smtClean="0">
                <a:solidFill>
                  <a:schemeClr val="bg1"/>
                </a:solidFill>
              </a:rPr>
              <a:t>Assignment Title: Self-Awareness Presentation</a:t>
            </a:r>
          </a:p>
          <a:p>
            <a:r>
              <a:rPr lang="en-US" sz="2400" dirty="0" smtClean="0">
                <a:solidFill>
                  <a:schemeClr val="bg1"/>
                </a:solidFill>
              </a:rPr>
              <a:t>Lecturer Name: </a:t>
            </a:r>
            <a:r>
              <a:rPr lang="en-US" sz="2400" dirty="0" err="1">
                <a:solidFill>
                  <a:schemeClr val="bg1"/>
                </a:solidFill>
              </a:rPr>
              <a:t>Olubukola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chemeClr val="bg1"/>
                </a:solidFill>
              </a:rPr>
              <a:t>Adegbite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</a:p>
          <a:p>
            <a:r>
              <a:rPr lang="en-US" sz="2400" dirty="0" smtClean="0">
                <a:solidFill>
                  <a:schemeClr val="bg1"/>
                </a:solidFill>
              </a:rPr>
              <a:t>Date</a:t>
            </a:r>
            <a:r>
              <a:rPr lang="en-US" sz="2400" dirty="0">
                <a:solidFill>
                  <a:schemeClr val="bg1"/>
                </a:solidFill>
              </a:rPr>
              <a:t>: </a:t>
            </a:r>
            <a:r>
              <a:rPr lang="en-US" sz="2400" dirty="0" smtClean="0">
                <a:solidFill>
                  <a:schemeClr val="bg1"/>
                </a:solidFill>
              </a:rPr>
              <a:t>23-</a:t>
            </a:r>
            <a:r>
              <a:rPr lang="en-GB" sz="2400" dirty="0" smtClean="0">
                <a:solidFill>
                  <a:schemeClr val="bg1"/>
                </a:solidFill>
              </a:rPr>
              <a:t>Feb-2026</a:t>
            </a:r>
            <a:endParaRPr lang="en-US" sz="24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18811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idx="1"/>
          </p:nvPr>
        </p:nvSpPr>
        <p:spPr bwMode="auto">
          <a:xfrm>
            <a:off x="581192" y="1997666"/>
            <a:ext cx="6678590" cy="4708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3000" dirty="0">
                <a:solidFill>
                  <a:schemeClr val="tx1"/>
                </a:solidFill>
                <a:latin typeface="Arial" panose="020B0604020202020204" pitchFamily="34" charset="0"/>
              </a:rPr>
              <a:t>A basic skill in health and social care settings is working together as a team.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3000" dirty="0" smtClean="0">
                <a:solidFill>
                  <a:schemeClr val="tx1"/>
                </a:solidFill>
                <a:latin typeface="Arial" panose="020B0604020202020204" pitchFamily="34" charset="0"/>
              </a:rPr>
              <a:t>Multidisciplinary teams provide treatment because </a:t>
            </a:r>
            <a:r>
              <a:rPr lang="en-US" altLang="en-US" sz="3000" dirty="0">
                <a:solidFill>
                  <a:schemeClr val="tx1"/>
                </a:solidFill>
                <a:latin typeface="Arial" panose="020B0604020202020204" pitchFamily="34" charset="0"/>
              </a:rPr>
              <a:t>it is uncommon for professionals to work by themselves.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3000" dirty="0" smtClean="0">
                <a:solidFill>
                  <a:schemeClr val="tx1"/>
                </a:solidFill>
                <a:latin typeface="Arial" panose="020B0604020202020204" pitchFamily="34" charset="0"/>
              </a:rPr>
              <a:t>Effective </a:t>
            </a:r>
            <a:r>
              <a:rPr lang="en-US" altLang="en-US" sz="3000" dirty="0">
                <a:solidFill>
                  <a:schemeClr val="tx1"/>
                </a:solidFill>
                <a:latin typeface="Arial" panose="020B0604020202020204" pitchFamily="34" charset="0"/>
              </a:rPr>
              <a:t>teamwork improves staff </a:t>
            </a:r>
            <a:r>
              <a:rPr lang="en-US" altLang="en-US" sz="3000" dirty="0" smtClean="0">
                <a:solidFill>
                  <a:schemeClr val="tx1"/>
                </a:solidFill>
                <a:latin typeface="Arial" panose="020B0604020202020204" pitchFamily="34" charset="0"/>
              </a:rPr>
              <a:t>satisfaction </a:t>
            </a:r>
            <a:r>
              <a:rPr lang="en-US" altLang="en-US" sz="3000" dirty="0">
                <a:solidFill>
                  <a:schemeClr val="tx1"/>
                </a:solidFill>
                <a:latin typeface="Arial" panose="020B0604020202020204" pitchFamily="34" charset="0"/>
              </a:rPr>
              <a:t>and helps serve users better</a:t>
            </a:r>
            <a:r>
              <a:rPr lang="en-US" altLang="en-US" sz="3000" dirty="0" smtClean="0">
                <a:solidFill>
                  <a:schemeClr val="tx1"/>
                </a:solidFill>
                <a:latin typeface="Arial" panose="020B0604020202020204" pitchFamily="34" charset="0"/>
              </a:rPr>
              <a:t>.</a:t>
            </a:r>
            <a:endParaRPr kumimoji="0" lang="en-US" altLang="en-US" sz="3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346" y="2429741"/>
            <a:ext cx="4780884" cy="3195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9918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What Is Working in Teams?</a:t>
            </a:r>
            <a:endParaRPr lang="en-GB" b="1" dirty="0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581192" y="2241351"/>
            <a:ext cx="6332226" cy="4401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A team is not just a group of people working together</a:t>
            </a: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According to Hughes 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and Jones (2011</a:t>
            </a: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), teams 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have a common identity, rely on each other, have common goals, and each member has specific tasks</a:t>
            </a: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Working 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as a team ensures that care is </a:t>
            </a:r>
            <a:r>
              <a:rPr lang="en-US" altLang="en-US" sz="2800" dirty="0" err="1" smtClean="0">
                <a:solidFill>
                  <a:schemeClr val="tx1"/>
                </a:solidFill>
                <a:latin typeface="Arial" panose="020B0604020202020204" pitchFamily="34" charset="0"/>
              </a:rPr>
              <a:t>organised</a:t>
            </a: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and </a:t>
            </a: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given successfully 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in healthcare and social services.</a:t>
            </a:r>
            <a:endParaRPr kumimoji="0" lang="en-US" altLang="en-US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28608" y="2768311"/>
            <a:ext cx="4811563" cy="2482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32867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Is Teamwork Important?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470356" y="2025908"/>
            <a:ext cx="6803281" cy="4832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Ensures 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a complete and individual-focused treatment.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 sz="2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It keeps patients safer and reduces errors.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 sz="2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Allows 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sharing of knowledge, skills, and experience.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 sz="2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Supports 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ongoing care throughout all services.</a:t>
            </a:r>
            <a:endParaRPr kumimoji="0" lang="en-US" altLang="en-US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9815" y="2126823"/>
            <a:ext cx="3830632" cy="3830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9287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Relevance to Professional Practice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581192" y="2149974"/>
            <a:ext cx="6941825" cy="415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Health and social care settings are constantly changing and complicated.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 sz="2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400" dirty="0" smtClean="0">
                <a:solidFill>
                  <a:schemeClr val="tx1"/>
                </a:solidFill>
                <a:latin typeface="Arial" panose="020B0604020202020204" pitchFamily="34" charset="0"/>
              </a:rPr>
              <a:t>Effective teamwork 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helps with making decisions and communicating clearly.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 sz="2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Workers should respect each other's jobs, duties, and differences.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 sz="2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The NHS </a:t>
            </a:r>
            <a:r>
              <a:rPr lang="en-US" altLang="en-US" sz="2400" dirty="0" smtClean="0">
                <a:solidFill>
                  <a:schemeClr val="tx1"/>
                </a:solidFill>
                <a:latin typeface="Arial" panose="020B0604020202020204" pitchFamily="34" charset="0"/>
              </a:rPr>
              <a:t>supports Multidisciplinary team working 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as </a:t>
            </a:r>
            <a:r>
              <a:rPr lang="en-US" altLang="en-US" sz="2400" dirty="0" smtClean="0">
                <a:solidFill>
                  <a:schemeClr val="tx1"/>
                </a:solidFill>
                <a:latin typeface="Arial" panose="020B0604020202020204" pitchFamily="34" charset="0"/>
              </a:rPr>
              <a:t>an effective practice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.</a:t>
            </a:r>
            <a:endParaRPr kumimoji="0" lang="en-US" alt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7200" y="2387744"/>
            <a:ext cx="4114800" cy="2793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266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Skills Needed for Effective Teamwork</a:t>
            </a:r>
            <a:endParaRPr lang="en-GB" b="1" dirty="0"/>
          </a:p>
        </p:txBody>
      </p:sp>
      <p:sp>
        <p:nvSpPr>
          <p:cNvPr id="6" name="Rectangle 2"/>
          <p:cNvSpPr>
            <a:spLocks noGrp="1" noChangeArrowheads="1"/>
          </p:cNvSpPr>
          <p:nvPr>
            <p:ph idx="1"/>
          </p:nvPr>
        </p:nvSpPr>
        <p:spPr bwMode="auto">
          <a:xfrm>
            <a:off x="581192" y="1964353"/>
            <a:ext cx="6263120" cy="4893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Tuckman’s Team Development Model</a:t>
            </a: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Forming, Storming, Norming, Performing, Adjourning (Tuckman, 1965).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400" dirty="0" smtClean="0">
                <a:solidFill>
                  <a:schemeClr val="tx1"/>
                </a:solidFill>
                <a:latin typeface="Arial" panose="020B0604020202020204" pitchFamily="34" charset="0"/>
              </a:rPr>
              <a:t>Describe </a:t>
            </a: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how teams grow and develop throughout time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Assist professionals</a:t>
            </a:r>
            <a:r>
              <a:rPr kumimoji="0" lang="en-US" altLang="en-US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 understanding</a:t>
            </a: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dealing with team problems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Belbin’s Team Roles</a:t>
            </a: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team performs better when its members have different skills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Balanced roles improve productivity and decrease disagreements (Belbin, 2010).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6048" y="1854147"/>
            <a:ext cx="3217411" cy="226065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47338" y="4114801"/>
            <a:ext cx="3776230" cy="2232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6145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Practical Example – Multidisciplinary Team (MDT)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581192" y="2109993"/>
            <a:ext cx="6609317" cy="4401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</a:rPr>
              <a:t>A group of different specialists taking care of an elderly patient in a nursing home is one example.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 sz="20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</a:rPr>
              <a:t>A nurse watches over daily health needs and medicine orders.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 sz="20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</a:rPr>
              <a:t>A doctor looks at health problems and treatment plans.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 sz="20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</a:rPr>
              <a:t>Social workers plan for people to leave the hospital and help them get support in the community.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 sz="20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000" dirty="0" smtClean="0">
                <a:solidFill>
                  <a:schemeClr val="tx1"/>
                </a:solidFill>
                <a:latin typeface="Arial" panose="020B0604020202020204" pitchFamily="34" charset="0"/>
              </a:rPr>
              <a:t>According to the NHS, working </a:t>
            </a: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</a:rPr>
              <a:t>as a team improves the ongoing care and quality of care.</a:t>
            </a:r>
            <a:endParaRPr kumimoji="0" lang="en-US" altLang="en-US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0365" y="2383415"/>
            <a:ext cx="4313447" cy="3006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227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Benefits for Service Users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581192" y="2122776"/>
            <a:ext cx="5972008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3200" dirty="0" smtClean="0">
                <a:solidFill>
                  <a:schemeClr val="tx1"/>
                </a:solidFill>
                <a:latin typeface="Arial" panose="020B0604020202020204" pitchFamily="34" charset="0"/>
              </a:rPr>
              <a:t>Better </a:t>
            </a:r>
            <a:r>
              <a:rPr lang="en-US" altLang="en-US" sz="3200" dirty="0">
                <a:solidFill>
                  <a:schemeClr val="tx1"/>
                </a:solidFill>
                <a:latin typeface="Arial" panose="020B0604020202020204" pitchFamily="34" charset="0"/>
              </a:rPr>
              <a:t>safety and care quality.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 sz="32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3200" dirty="0" smtClean="0">
                <a:solidFill>
                  <a:schemeClr val="tx1"/>
                </a:solidFill>
                <a:latin typeface="Arial" panose="020B0604020202020204" pitchFamily="34" charset="0"/>
              </a:rPr>
              <a:t>Faster </a:t>
            </a:r>
            <a:r>
              <a:rPr lang="en-US" altLang="en-US" sz="3200" dirty="0">
                <a:solidFill>
                  <a:schemeClr val="tx1"/>
                </a:solidFill>
                <a:latin typeface="Arial" panose="020B0604020202020204" pitchFamily="34" charset="0"/>
              </a:rPr>
              <a:t>and better choices.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 sz="32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3200" dirty="0" smtClean="0">
                <a:solidFill>
                  <a:schemeClr val="tx1"/>
                </a:solidFill>
                <a:latin typeface="Arial" panose="020B0604020202020204" pitchFamily="34" charset="0"/>
              </a:rPr>
              <a:t>Better </a:t>
            </a:r>
            <a:r>
              <a:rPr lang="en-US" altLang="en-US" sz="3200" dirty="0">
                <a:solidFill>
                  <a:schemeClr val="tx1"/>
                </a:solidFill>
                <a:latin typeface="Arial" panose="020B0604020202020204" pitchFamily="34" charset="0"/>
              </a:rPr>
              <a:t>help for social and emotional needs.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 sz="32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3200" dirty="0">
                <a:solidFill>
                  <a:schemeClr val="tx1"/>
                </a:solidFill>
                <a:latin typeface="Arial" panose="020B0604020202020204" pitchFamily="34" charset="0"/>
              </a:rPr>
              <a:t>More trust in social and health care </a:t>
            </a:r>
            <a:r>
              <a:rPr lang="en-US" altLang="en-US" sz="3200" dirty="0" smtClean="0">
                <a:solidFill>
                  <a:schemeClr val="tx1"/>
                </a:solidFill>
                <a:latin typeface="Arial" panose="020B0604020202020204" pitchFamily="34" charset="0"/>
              </a:rPr>
              <a:t>services.</a:t>
            </a:r>
            <a:endParaRPr kumimoji="0" lang="en-US" altLang="en-US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3287" y="2122776"/>
            <a:ext cx="4462497" cy="3363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69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Personal Development and Employability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581192" y="1894546"/>
            <a:ext cx="5930444" cy="4832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Employers really value teamwork.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 sz="2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E</a:t>
            </a: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stablishes 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trustworthiness and a professional attitude.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 sz="2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Promotes 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growing leadership skills and moving forward in a career.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 sz="2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Helps 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in figuring out </a:t>
            </a: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one’s 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strengths and weaknesses.</a:t>
            </a:r>
            <a:endParaRPr kumimoji="0" lang="en-US" altLang="en-US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7721" y="2724896"/>
            <a:ext cx="4997345" cy="3171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83942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581192" y="2112968"/>
            <a:ext cx="11029616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In health and social care, </a:t>
            </a:r>
            <a:r>
              <a:rPr lang="en-US" altLang="en-US" sz="2400" dirty="0" smtClean="0">
                <a:solidFill>
                  <a:schemeClr val="tx1"/>
                </a:solidFill>
                <a:latin typeface="Arial" panose="020B0604020202020204" pitchFamily="34" charset="0"/>
              </a:rPr>
              <a:t>teamwork is very 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important.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sz="2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2400" dirty="0" smtClean="0">
                <a:solidFill>
                  <a:schemeClr val="tx1"/>
                </a:solidFill>
                <a:latin typeface="Arial" panose="020B0604020202020204" pitchFamily="34" charset="0"/>
              </a:rPr>
              <a:t>Effective 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teamwork improves the well-being of employees and the outcomes for people using services.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sz="2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Teams work better when they use simple guides like Belbin's roles and Tuckman's stages.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sz="2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Getting better </a:t>
            </a:r>
            <a:r>
              <a:rPr lang="en-US" altLang="en-US" sz="2400" dirty="0" smtClean="0">
                <a:solidFill>
                  <a:schemeClr val="tx1"/>
                </a:solidFill>
                <a:latin typeface="Arial" panose="020B0604020202020204" pitchFamily="34" charset="0"/>
              </a:rPr>
              <a:t>in teamwork helps employees grow 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in </a:t>
            </a:r>
            <a:r>
              <a:rPr lang="en-US" altLang="en-US" sz="2400" dirty="0" smtClean="0">
                <a:solidFill>
                  <a:schemeClr val="tx1"/>
                </a:solidFill>
                <a:latin typeface="Arial" panose="020B0604020202020204" pitchFamily="34" charset="0"/>
              </a:rPr>
              <a:t>their careers 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and makes it easier to find a job.</a:t>
            </a:r>
            <a:endParaRPr kumimoji="0" lang="en-US" alt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58210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references</a:t>
            </a:r>
            <a:endParaRPr lang="en-GB" b="1" dirty="0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471055" y="1985302"/>
            <a:ext cx="11139753" cy="4401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Belbin, R.M. (2010). </a:t>
            </a:r>
            <a:r>
              <a:rPr lang="en-US" altLang="en-US" sz="2800" i="1" dirty="0">
                <a:solidFill>
                  <a:schemeClr val="tx1"/>
                </a:solidFill>
                <a:latin typeface="Arial" panose="020B0604020202020204" pitchFamily="34" charset="0"/>
              </a:rPr>
              <a:t>Management Teams.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 London: Routledge.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Hughes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, R. L., </a:t>
            </a: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and 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Jones, S. K. (2011). Developing and assessing college student teamwork skills. </a:t>
            </a:r>
            <a:r>
              <a:rPr lang="en-US" altLang="en-US" sz="2800" i="1" dirty="0">
                <a:solidFill>
                  <a:schemeClr val="tx1"/>
                </a:solidFill>
                <a:latin typeface="Arial" panose="020B0604020202020204" pitchFamily="34" charset="0"/>
              </a:rPr>
              <a:t>New Directions for Institutional </a:t>
            </a:r>
            <a:r>
              <a:rPr lang="en-US" altLang="en-US" sz="2800" i="1" dirty="0" smtClean="0">
                <a:solidFill>
                  <a:schemeClr val="tx1"/>
                </a:solidFill>
                <a:latin typeface="Arial" panose="020B0604020202020204" pitchFamily="34" charset="0"/>
              </a:rPr>
              <a:t>Research</a:t>
            </a: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, </a:t>
            </a:r>
            <a:r>
              <a:rPr lang="en-US" altLang="en-US" sz="2800" i="1" dirty="0" smtClean="0">
                <a:solidFill>
                  <a:schemeClr val="tx1"/>
                </a:solidFill>
                <a:latin typeface="Arial" panose="020B0604020202020204" pitchFamily="34" charset="0"/>
              </a:rPr>
              <a:t>149, 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53–64. Portico</a:t>
            </a: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.</a:t>
            </a:r>
            <a:endParaRPr kumimoji="0" lang="en-US" altLang="en-US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NHS England (2022). </a:t>
            </a:r>
            <a:r>
              <a:rPr lang="en-US" altLang="en-US" sz="2800" i="1" dirty="0">
                <a:solidFill>
                  <a:schemeClr val="tx1"/>
                </a:solidFill>
                <a:latin typeface="Arial" panose="020B0604020202020204" pitchFamily="34" charset="0"/>
              </a:rPr>
              <a:t>Multidisciplinary Team (MDT) Toolkit</a:t>
            </a:r>
            <a:r>
              <a:rPr kumimoji="0" lang="en-US" altLang="en-US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Available at: 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  <a:hlinkClick r:id="rId2"/>
              </a:rPr>
              <a:t>https://</a:t>
            </a: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  <a:hlinkClick r:id="rId2"/>
              </a:rPr>
              <a:t>www.hee.nhs.uk/our-work/workforce-transformation/multidisciplinary-team-mdt-toolkit</a:t>
            </a: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 (Accessed: 07 February 2026).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Tuckman B. W. (1965). Developmental sequence in small groups. Psychological Bulletin, 63(6), 384–399</a:t>
            </a: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.</a:t>
            </a:r>
            <a:endParaRPr lang="en-US" altLang="en-US" sz="28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9409809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Dividend</Template>
  <TotalTime>312</TotalTime>
  <Words>608</Words>
  <Application>Microsoft Office PowerPoint</Application>
  <PresentationFormat>Widescreen</PresentationFormat>
  <Paragraphs>77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Gill Sans MT</vt:lpstr>
      <vt:lpstr>Wingdings 2</vt:lpstr>
      <vt:lpstr>Dividend</vt:lpstr>
      <vt:lpstr>Working in Teams in Health and Social Care </vt:lpstr>
      <vt:lpstr>Introduction</vt:lpstr>
      <vt:lpstr>What Is Working in Teams?</vt:lpstr>
      <vt:lpstr>Why Is Teamwork Important?</vt:lpstr>
      <vt:lpstr>Relevance to Professional Practice</vt:lpstr>
      <vt:lpstr>Skills Needed for Effective Teamwork</vt:lpstr>
      <vt:lpstr>Practical Example – Multidisciplinary Team (MDT)</vt:lpstr>
      <vt:lpstr>Benefits for Service Users</vt:lpstr>
      <vt:lpstr>Personal Development and Employability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in Teams in Health and Social Care </dc:title>
  <dc:creator>Iram</dc:creator>
  <cp:lastModifiedBy>hatif</cp:lastModifiedBy>
  <cp:revision>30</cp:revision>
  <dcterms:created xsi:type="dcterms:W3CDTF">2026-02-07T05:20:20Z</dcterms:created>
  <dcterms:modified xsi:type="dcterms:W3CDTF">2026-02-07T20:32:41Z</dcterms:modified>
</cp:coreProperties>
</file>