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17.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18.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3" r:id="rId1"/>
    <p:sldMasterId id="2147483747" r:id="rId2"/>
    <p:sldMasterId id="2147483749" r:id="rId3"/>
    <p:sldMasterId id="2147483751" r:id="rId4"/>
    <p:sldMasterId id="2147483753" r:id="rId5"/>
    <p:sldMasterId id="2147483755" r:id="rId6"/>
    <p:sldMasterId id="2147483758" r:id="rId7"/>
    <p:sldMasterId id="2147483760" r:id="rId8"/>
    <p:sldMasterId id="2147483762" r:id="rId9"/>
    <p:sldMasterId id="2147483764" r:id="rId10"/>
    <p:sldMasterId id="2147483776" r:id="rId11"/>
    <p:sldMasterId id="2147483781" r:id="rId12"/>
    <p:sldMasterId id="2147483785" r:id="rId13"/>
    <p:sldMasterId id="2147483789" r:id="rId14"/>
    <p:sldMasterId id="2147483801" r:id="rId15"/>
    <p:sldMasterId id="2147483813" r:id="rId16"/>
    <p:sldMasterId id="2147483824" r:id="rId17"/>
    <p:sldMasterId id="2147483857" r:id="rId18"/>
    <p:sldMasterId id="2147483894" r:id="rId19"/>
  </p:sldMasterIdLst>
  <p:notesMasterIdLst>
    <p:notesMasterId r:id="rId50"/>
  </p:notesMasterIdLst>
  <p:sldIdLst>
    <p:sldId id="581" r:id="rId20"/>
    <p:sldId id="585" r:id="rId21"/>
    <p:sldId id="258" r:id="rId22"/>
    <p:sldId id="259" r:id="rId23"/>
    <p:sldId id="554" r:id="rId24"/>
    <p:sldId id="553" r:id="rId25"/>
    <p:sldId id="576" r:id="rId26"/>
    <p:sldId id="569" r:id="rId27"/>
    <p:sldId id="559" r:id="rId28"/>
    <p:sldId id="579" r:id="rId29"/>
    <p:sldId id="314" r:id="rId30"/>
    <p:sldId id="570" r:id="rId31"/>
    <p:sldId id="573" r:id="rId32"/>
    <p:sldId id="555" r:id="rId33"/>
    <p:sldId id="567" r:id="rId34"/>
    <p:sldId id="568" r:id="rId35"/>
    <p:sldId id="563" r:id="rId36"/>
    <p:sldId id="565" r:id="rId37"/>
    <p:sldId id="566" r:id="rId38"/>
    <p:sldId id="577" r:id="rId39"/>
    <p:sldId id="578" r:id="rId40"/>
    <p:sldId id="557" r:id="rId41"/>
    <p:sldId id="571" r:id="rId42"/>
    <p:sldId id="306" r:id="rId43"/>
    <p:sldId id="574" r:id="rId44"/>
    <p:sldId id="560" r:id="rId45"/>
    <p:sldId id="584" r:id="rId46"/>
    <p:sldId id="586" r:id="rId47"/>
    <p:sldId id="301" r:id="rId48"/>
    <p:sldId id="583" r:id="rId4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9900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658317-FEBC-8F48-850B-B08E471AB4AE}" v="47" dt="2021-09-19T19:25:34.2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09" autoAdjust="0"/>
    <p:restoredTop sz="80272" autoAdjust="0"/>
  </p:normalViewPr>
  <p:slideViewPr>
    <p:cSldViewPr snapToGrid="0">
      <p:cViewPr varScale="1">
        <p:scale>
          <a:sx n="89" d="100"/>
          <a:sy n="89" d="100"/>
        </p:scale>
        <p:origin x="200" y="4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theme" Target="theme/theme1.xml"/><Relationship Id="rId5" Type="http://schemas.openxmlformats.org/officeDocument/2006/relationships/slideMaster" Target="slideMasters/slideMaster5.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8" Type="http://schemas.openxmlformats.org/officeDocument/2006/relationships/slideMaster" Target="slideMasters/slideMaster8.xml"/><Relationship Id="rId51"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311B0A-A7AB-4B9A-BC8D-B13CAEB8FAD1}" type="datetimeFigureOut">
              <a:rPr lang="en-GB" smtClean="0"/>
              <a:t>19/09/2021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CEAF5D-A94A-4955-B82E-8236CC92B900}" type="slidenum">
              <a:rPr lang="en-GB" smtClean="0"/>
              <a:t>‹#›</a:t>
            </a:fld>
            <a:endParaRPr lang="en-GB"/>
          </a:p>
        </p:txBody>
      </p:sp>
    </p:spTree>
    <p:extLst>
      <p:ext uri="{BB962C8B-B14F-4D97-AF65-F5344CB8AC3E}">
        <p14:creationId xmlns:p14="http://schemas.microsoft.com/office/powerpoint/2010/main" val="1266639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www.americanchemistry.com/About/ACCLeadership/Steve-Russell/" TargetMode="External"/><Relationship Id="rId3" Type="http://schemas.openxmlformats.org/officeDocument/2006/relationships/hyperlink" Target="https://www.penn.museum/documents/publications/expedition/PDFs/28-2/Bread.pdf" TargetMode="External"/><Relationship Id="rId7" Type="http://schemas.openxmlformats.org/officeDocument/2006/relationships/hyperlink" Target="https://committee.iso.org/files/live/sites/tc61/files/The%20Plastic%20Industry%20Berlin%20Aug%202016%20-%20Copy.pdf"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uwgb.edu/archives/files/pdf/Containerlist-Jeans.pdf" TargetMode="External"/><Relationship Id="rId5" Type="http://schemas.openxmlformats.org/officeDocument/2006/relationships/hyperlink" Target="http://www.ppgintl.com/about-us/" TargetMode="External"/><Relationship Id="rId4" Type="http://schemas.openxmlformats.org/officeDocument/2006/relationships/hyperlink" Target="http://invention.si.edu/straight-truth-about-flexible-drinking-straw" TargetMode="External"/><Relationship Id="rId9" Type="http://schemas.openxmlformats.org/officeDocument/2006/relationships/hyperlink" Target="https://www.kiro7.com/news/local/seattles-plastic-straw-and-utensil-ban-takes-effect-july-1-for-all-food-providers/772951898"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kempinski.com/en/hotels/about-us/sustainability/sustainability-certification-earthcheck/"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s://www.kempinski.com/en/hotels/about-us/sustainability/supply-chain/" TargetMode="External"/><Relationship Id="rId5" Type="http://schemas.openxmlformats.org/officeDocument/2006/relationships/hyperlink" Target="https://www.kempinski.com/en/hotels/about-us/sustainability/policies-and-commitments/" TargetMode="External"/><Relationship Id="rId4" Type="http://schemas.openxmlformats.org/officeDocument/2006/relationships/hyperlink" Target="https://www.kempinski.com/en/hotels/about-us/sustainability/corporate-social-responsibility/"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Whiteboard on Microsoft Teams and brainstorm ideas with the students. What things come to mind when we think of Sustainability? Refer back to these throughout the lecture.</a:t>
            </a:r>
          </a:p>
        </p:txBody>
      </p:sp>
      <p:sp>
        <p:nvSpPr>
          <p:cNvPr id="4" name="Slide Number Placeholder 3"/>
          <p:cNvSpPr>
            <a:spLocks noGrp="1"/>
          </p:cNvSpPr>
          <p:nvPr>
            <p:ph type="sldNum" sz="quarter" idx="5"/>
          </p:nvPr>
        </p:nvSpPr>
        <p:spPr/>
        <p:txBody>
          <a:bodyPr/>
          <a:lstStyle/>
          <a:p>
            <a:fld id="{411175E4-0633-4347-BFDD-1613A3C21DD1}" type="slidenum">
              <a:rPr lang="en-GB" smtClean="0"/>
              <a:t>1</a:t>
            </a:fld>
            <a:endParaRPr lang="en-GB" dirty="0"/>
          </a:p>
        </p:txBody>
      </p:sp>
    </p:spTree>
    <p:extLst>
      <p:ext uri="{BB962C8B-B14F-4D97-AF65-F5344CB8AC3E}">
        <p14:creationId xmlns:p14="http://schemas.microsoft.com/office/powerpoint/2010/main" val="11202223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it mean?</a:t>
            </a:r>
          </a:p>
          <a:p>
            <a:endParaRPr lang="en-GB" dirty="0"/>
          </a:p>
          <a:p>
            <a:r>
              <a:rPr lang="en-GB" sz="2000" dirty="0"/>
              <a:t>Dictionary definition - </a:t>
            </a:r>
            <a:r>
              <a:rPr lang="en-GB" dirty="0"/>
              <a:t>‘</a:t>
            </a:r>
            <a:r>
              <a:rPr lang="en-GB" sz="1200" b="1" dirty="0"/>
              <a:t>avoidance of the depletion of natural resources in order to maintain an ecological balance.’</a:t>
            </a:r>
          </a:p>
          <a:p>
            <a:endParaRPr lang="en-GB" sz="1200" b="1" dirty="0"/>
          </a:p>
          <a:p>
            <a:r>
              <a:rPr lang="en-GB" sz="1200" b="0" dirty="0"/>
              <a:t>The most common definition of sustainability is one from the area of sustainable development provided by the World Commission on Environment and Development (WCED), also known as the </a:t>
            </a:r>
            <a:r>
              <a:rPr lang="en-GB" sz="1200" b="1" dirty="0"/>
              <a:t>Brundtland Report, </a:t>
            </a:r>
            <a:r>
              <a:rPr lang="en-GB" sz="1200" b="0" dirty="0"/>
              <a:t>that states (read quote on screen).</a:t>
            </a:r>
            <a:endParaRPr lang="en-GB" b="0" dirty="0"/>
          </a:p>
        </p:txBody>
      </p:sp>
      <p:sp>
        <p:nvSpPr>
          <p:cNvPr id="4" name="Slide Number Placeholder 3"/>
          <p:cNvSpPr>
            <a:spLocks noGrp="1"/>
          </p:cNvSpPr>
          <p:nvPr>
            <p:ph type="sldNum" sz="quarter" idx="5"/>
          </p:nvPr>
        </p:nvSpPr>
        <p:spPr/>
        <p:txBody>
          <a:bodyPr/>
          <a:lstStyle/>
          <a:p>
            <a:fld id="{31CEAF5D-A94A-4955-B82E-8236CC92B900}" type="slidenum">
              <a:rPr lang="en-GB" smtClean="0"/>
              <a:t>3</a:t>
            </a:fld>
            <a:endParaRPr lang="en-GB"/>
          </a:p>
        </p:txBody>
      </p:sp>
    </p:spTree>
    <p:extLst>
      <p:ext uri="{BB962C8B-B14F-4D97-AF65-F5344CB8AC3E}">
        <p14:creationId xmlns:p14="http://schemas.microsoft.com/office/powerpoint/2010/main" val="1509480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with students, what type of things would hotels be focussing on, under each principle of sustainability.</a:t>
            </a:r>
          </a:p>
          <a:p>
            <a:endParaRPr lang="en-GB" dirty="0"/>
          </a:p>
          <a:p>
            <a:r>
              <a:rPr lang="en-GB" dirty="0"/>
              <a:t>Review answers and compare with the CSR brand strategies that we explore in later slides.</a:t>
            </a:r>
          </a:p>
        </p:txBody>
      </p:sp>
      <p:sp>
        <p:nvSpPr>
          <p:cNvPr id="4" name="Slide Number Placeholder 3"/>
          <p:cNvSpPr>
            <a:spLocks noGrp="1"/>
          </p:cNvSpPr>
          <p:nvPr>
            <p:ph type="sldNum" sz="quarter" idx="5"/>
          </p:nvPr>
        </p:nvSpPr>
        <p:spPr/>
        <p:txBody>
          <a:bodyPr/>
          <a:lstStyle/>
          <a:p>
            <a:fld id="{31CEAF5D-A94A-4955-B82E-8236CC92B900}" type="slidenum">
              <a:rPr lang="en-GB" smtClean="0"/>
              <a:t>4</a:t>
            </a:fld>
            <a:endParaRPr lang="en-GB"/>
          </a:p>
        </p:txBody>
      </p:sp>
    </p:spTree>
    <p:extLst>
      <p:ext uri="{BB962C8B-B14F-4D97-AF65-F5344CB8AC3E}">
        <p14:creationId xmlns:p14="http://schemas.microsoft.com/office/powerpoint/2010/main" val="40720456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5</a:t>
            </a:fld>
            <a:endParaRPr lang="en-GB"/>
          </a:p>
        </p:txBody>
      </p:sp>
    </p:spTree>
    <p:extLst>
      <p:ext uri="{BB962C8B-B14F-4D97-AF65-F5344CB8AC3E}">
        <p14:creationId xmlns:p14="http://schemas.microsoft.com/office/powerpoint/2010/main" val="32551608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Students to discuss the plastic straw debate. What are their personal thoughts? Do they use plastic straws? Discuss McDonald’s shift to using paper straws and the complaints that followed from consumers stating that the quality of the drink was impacted.</a:t>
            </a:r>
          </a:p>
          <a:p>
            <a:endParaRPr lang="en-GB" dirty="0"/>
          </a:p>
          <a:p>
            <a:r>
              <a:rPr lang="en-GB" dirty="0"/>
              <a:t>Does removing plastic straws from one hotel bar really make that much difference? Thoughts?</a:t>
            </a:r>
          </a:p>
          <a:p>
            <a:endParaRPr lang="en-GB" dirty="0"/>
          </a:p>
          <a:p>
            <a:r>
              <a:rPr lang="en-GB" sz="1200" b="1" i="0" u="none" strike="noStrike" kern="1200" dirty="0">
                <a:solidFill>
                  <a:schemeClr val="tx1"/>
                </a:solidFill>
                <a:effectLst/>
                <a:latin typeface="+mn-lt"/>
                <a:ea typeface="+mn-ea"/>
                <a:cs typeface="+mn-cs"/>
              </a:rPr>
              <a:t>A Brief History of Drinking Tubes </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While plastic straws are a recent invention, humans have been using hollow, cylindrical tubes to bring liquid to their lips for centuries. </a:t>
            </a:r>
            <a:r>
              <a:rPr lang="en-GB" sz="1200" b="0" i="0" u="none" strike="noStrike" kern="1200" dirty="0">
                <a:solidFill>
                  <a:schemeClr val="tx1"/>
                </a:solidFill>
                <a:effectLst/>
                <a:latin typeface="+mn-lt"/>
                <a:ea typeface="+mn-ea"/>
                <a:cs typeface="+mn-cs"/>
                <a:hlinkClick r:id="rId3"/>
              </a:rPr>
              <a:t>Ancient Sumerians</a:t>
            </a:r>
            <a:r>
              <a:rPr lang="en-GB" sz="1200" b="0" i="0" u="none" strike="noStrike" kern="1200" dirty="0">
                <a:solidFill>
                  <a:schemeClr val="tx1"/>
                </a:solidFill>
                <a:effectLst/>
                <a:latin typeface="+mn-lt"/>
                <a:ea typeface="+mn-ea"/>
                <a:cs typeface="+mn-cs"/>
              </a:rPr>
              <a:t>, one of the first societies known to brew beer—5,000 years ago—submerged long, thin tubes made from precious metals into large jars to reach the liquid sitting below fermentation </a:t>
            </a:r>
            <a:r>
              <a:rPr lang="en-GB" sz="1200" b="0" i="0" u="none" strike="noStrike" kern="1200" dirty="0" err="1">
                <a:solidFill>
                  <a:schemeClr val="tx1"/>
                </a:solidFill>
                <a:effectLst/>
                <a:latin typeface="+mn-lt"/>
                <a:ea typeface="+mn-ea"/>
                <a:cs typeface="+mn-cs"/>
              </a:rPr>
              <a:t>byproducts</a:t>
            </a:r>
            <a:r>
              <a:rPr lang="en-GB" sz="1200" b="0" i="0" u="none" strike="noStrike" kern="1200" dirty="0">
                <a:solidFill>
                  <a:schemeClr val="tx1"/>
                </a:solidFill>
                <a:effectLst/>
                <a:latin typeface="+mn-lt"/>
                <a:ea typeface="+mn-ea"/>
                <a:cs typeface="+mn-cs"/>
              </a:rPr>
              <a:t>.</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A man named Marvin Stone was the first to file a patent for a drinking straw, in 1888 . </a:t>
            </a:r>
            <a:r>
              <a:rPr lang="en-GB" sz="1200" b="0" i="0" u="none" strike="noStrike" kern="1200" dirty="0">
                <a:solidFill>
                  <a:schemeClr val="tx1"/>
                </a:solidFill>
                <a:effectLst/>
                <a:latin typeface="+mn-lt"/>
                <a:ea typeface="+mn-ea"/>
                <a:cs typeface="+mn-cs"/>
                <a:hlinkClick r:id="rId4"/>
              </a:rPr>
              <a:t>The Smithsonian Institute</a:t>
            </a:r>
            <a:r>
              <a:rPr lang="en-GB" sz="1200" b="0" i="0" u="none" strike="noStrike" kern="1200" dirty="0">
                <a:solidFill>
                  <a:schemeClr val="tx1"/>
                </a:solidFill>
                <a:effectLst/>
                <a:latin typeface="+mn-lt"/>
                <a:ea typeface="+mn-ea"/>
                <a:cs typeface="+mn-cs"/>
              </a:rPr>
              <a:t> cites a widely touted legend saying Stone was drinking a mint julep on a hot summer day in 1880 when his piece of rye grass, then used as a straw, began to disintegrate. Stone, a paper cigarette holder manufacturer, decided he could make something better.</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He wrapped strips of paper around a pencil, glued them together, and soon had an early prototype of paper drinking straws. He patented his design in 1888, and by 1890, his factory Stone Industrial (today a part of </a:t>
            </a:r>
            <a:r>
              <a:rPr lang="en-GB" sz="1200" b="0" i="0" u="none" strike="noStrike" kern="1200" dirty="0">
                <a:solidFill>
                  <a:schemeClr val="tx1"/>
                </a:solidFill>
                <a:effectLst/>
                <a:latin typeface="+mn-lt"/>
                <a:ea typeface="+mn-ea"/>
                <a:cs typeface="+mn-cs"/>
                <a:hlinkClick r:id="rId5"/>
              </a:rPr>
              <a:t>Precision Products Group</a:t>
            </a:r>
            <a:r>
              <a:rPr lang="en-GB" sz="1200" b="0" i="0" u="none" strike="noStrike" kern="1200" dirty="0">
                <a:solidFill>
                  <a:schemeClr val="tx1"/>
                </a:solidFill>
                <a:effectLst/>
                <a:latin typeface="+mn-lt"/>
                <a:ea typeface="+mn-ea"/>
                <a:cs typeface="+mn-cs"/>
              </a:rPr>
              <a:t>) was mass producing them.</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It wasn't until the 1930s that straws gained the ability to bend. Watching his daughter struggle to easily reach her milkshake through a straight paper straw, </a:t>
            </a:r>
            <a:r>
              <a:rPr lang="en-GB" sz="1200" b="0" i="0" u="none" strike="noStrike" kern="1200" dirty="0">
                <a:solidFill>
                  <a:schemeClr val="tx1"/>
                </a:solidFill>
                <a:effectLst/>
                <a:latin typeface="+mn-lt"/>
                <a:ea typeface="+mn-ea"/>
                <a:cs typeface="+mn-cs"/>
                <a:hlinkClick r:id="rId4"/>
              </a:rPr>
              <a:t>inventor Joseph Friedman</a:t>
            </a:r>
            <a:r>
              <a:rPr lang="en-GB" sz="1200" b="0" i="0" u="none" strike="noStrike" kern="1200" dirty="0">
                <a:solidFill>
                  <a:schemeClr val="tx1"/>
                </a:solidFill>
                <a:effectLst/>
                <a:latin typeface="+mn-lt"/>
                <a:ea typeface="+mn-ea"/>
                <a:cs typeface="+mn-cs"/>
              </a:rPr>
              <a:t> inserted a screw into the straw, wrapped floss around the screw's grooves, and took out the screw. With indentations, the straw could easily bend without breaking. Friedman patented his invention and created the Flex-Straw Company to churn out his design.</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Hospitals were among the first to embrace bendable straws, because they allowed patients to drink while lying in bed.</a:t>
            </a:r>
          </a:p>
          <a:p>
            <a:endParaRPr lang="en-GB" dirty="0"/>
          </a:p>
          <a:p>
            <a:r>
              <a:rPr lang="en-GB" sz="1200" b="1" i="0" u="none" strike="noStrike" kern="1200" dirty="0">
                <a:solidFill>
                  <a:schemeClr val="tx1"/>
                </a:solidFill>
                <a:effectLst/>
                <a:latin typeface="+mn-lt"/>
                <a:ea typeface="+mn-ea"/>
                <a:cs typeface="+mn-cs"/>
              </a:rPr>
              <a:t>Plastic Straws Hit the Market</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Straws were among the many throw-away products being rapidly manufactured by large corporations. Plastic straws quickly became cheaper to produce and more durable than paper. They could easily wedge between the crosshairs of a fast food restaurant’s to-go lid without ripping or tearing.</a:t>
            </a:r>
          </a:p>
          <a:p>
            <a:r>
              <a:rPr lang="en-GB" sz="1200" b="0" i="0" u="none" strike="noStrike" kern="1200" dirty="0">
                <a:solidFill>
                  <a:schemeClr val="tx1"/>
                </a:solidFill>
                <a:effectLst/>
                <a:latin typeface="+mn-lt"/>
                <a:ea typeface="+mn-ea"/>
                <a:cs typeface="+mn-cs"/>
              </a:rPr>
              <a:t>Throughout the 1960s, the manufacturing infrastructure to mass produce plastic straws was put into place.</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In 1969, Friedman’s Flex-Straw Company was sold to the Maryland Cup Corporation. The Baltimore-based company produced a wide variety of plastic items and soon became one of the country’s largest producers of plastic straws. The</a:t>
            </a:r>
            <a:r>
              <a:rPr lang="en-GB" sz="1200" b="0" i="0" u="none" strike="noStrike" kern="1200" dirty="0">
                <a:solidFill>
                  <a:schemeClr val="tx1"/>
                </a:solidFill>
                <a:effectLst/>
                <a:latin typeface="+mn-lt"/>
                <a:ea typeface="+mn-ea"/>
                <a:cs typeface="+mn-cs"/>
                <a:hlinkClick r:id="rId6"/>
              </a:rPr>
              <a:t> Fort Howard Corporation bought the Maryland Cup Corporation in 1983</a:t>
            </a:r>
            <a:r>
              <a:rPr lang="en-GB" sz="1200" b="0" i="0" u="none" strike="noStrike" kern="1200" dirty="0">
                <a:solidFill>
                  <a:schemeClr val="tx1"/>
                </a:solidFill>
                <a:effectLst/>
                <a:latin typeface="+mn-lt"/>
                <a:ea typeface="+mn-ea"/>
                <a:cs typeface="+mn-cs"/>
              </a:rPr>
              <a:t> and continued producing the plastic product.</a:t>
            </a:r>
          </a:p>
          <a:p>
            <a:r>
              <a:rPr lang="en-GB" sz="1200" b="0" i="0" u="none" strike="noStrike" kern="1200" dirty="0">
                <a:solidFill>
                  <a:schemeClr val="tx1"/>
                </a:solidFill>
                <a:effectLst/>
                <a:latin typeface="+mn-lt"/>
                <a:ea typeface="+mn-ea"/>
                <a:cs typeface="+mn-cs"/>
              </a:rPr>
              <a:t>“It was better, it was cheaper, and they didn’t fall apart,” says David Rhodes, the global business director for paper straw manufacturer Aardvark Straws, a division of Precision Products Group. “It truly was a better product at a cheaper price, and in that era, no one looked at the future impact it would have on our environment.”</a:t>
            </a:r>
          </a:p>
          <a:p>
            <a:r>
              <a:rPr lang="en-GB" sz="1200" b="0" i="0" u="none" strike="noStrike" kern="1200" dirty="0">
                <a:solidFill>
                  <a:schemeClr val="tx1"/>
                </a:solidFill>
                <a:effectLst/>
                <a:latin typeface="+mn-lt"/>
                <a:ea typeface="+mn-ea"/>
                <a:cs typeface="+mn-cs"/>
              </a:rPr>
              <a:t>New takes on the plastic straw, like jumbo straws and crazy straws, were produced in the 1980s.</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A number of large manufacturers met the demands of a society increasingly looking for convenient items that could be taken on-the-go. Plastics Europe, one of the world’s largest plastic producers, </a:t>
            </a:r>
            <a:r>
              <a:rPr lang="en-GB" sz="1200" b="0" i="0" u="none" strike="noStrike" kern="1200" dirty="0">
                <a:solidFill>
                  <a:schemeClr val="tx1"/>
                </a:solidFill>
                <a:effectLst/>
                <a:latin typeface="+mn-lt"/>
                <a:ea typeface="+mn-ea"/>
                <a:cs typeface="+mn-cs"/>
                <a:hlinkClick r:id="rId7"/>
              </a:rPr>
              <a:t>reports</a:t>
            </a:r>
            <a:r>
              <a:rPr lang="en-GB" sz="1200" b="0" i="0" u="none" strike="noStrike" kern="1200" dirty="0">
                <a:solidFill>
                  <a:schemeClr val="tx1"/>
                </a:solidFill>
                <a:effectLst/>
                <a:latin typeface="+mn-lt"/>
                <a:ea typeface="+mn-ea"/>
                <a:cs typeface="+mn-cs"/>
              </a:rPr>
              <a:t> that 1.5 million tons of plastic were produced in 1950, but by 2015, the world was producing 322 million tons of plastic.</a:t>
            </a:r>
          </a:p>
          <a:p>
            <a:endParaRPr lang="en-GB" dirty="0"/>
          </a:p>
          <a:p>
            <a:r>
              <a:rPr lang="en-GB" sz="1200" b="1" kern="1200" dirty="0">
                <a:solidFill>
                  <a:schemeClr val="tx1"/>
                </a:solidFill>
                <a:effectLst/>
                <a:latin typeface="+mn-lt"/>
                <a:ea typeface="+mn-ea"/>
                <a:cs typeface="+mn-cs"/>
              </a:rPr>
              <a:t>What Now?</a:t>
            </a:r>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The world is now struggling to recover from its plastic pollution hangover.</a:t>
            </a:r>
            <a:br>
              <a:rPr lang="en-GB" sz="1200" b="0" kern="1200" dirty="0">
                <a:solidFill>
                  <a:schemeClr val="tx1"/>
                </a:solidFill>
                <a:effectLst/>
                <a:latin typeface="+mn-lt"/>
                <a:ea typeface="+mn-ea"/>
                <a:cs typeface="+mn-cs"/>
              </a:rPr>
            </a:b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Corporations, municipalities, and even national governments are proposing and implementing bans on plastic straws. Some companies have jumped into the fray by manufacturing </a:t>
            </a:r>
            <a:r>
              <a:rPr lang="en-GB" sz="1200" b="0" u="none" strike="noStrike" kern="1200" dirty="0">
                <a:solidFill>
                  <a:schemeClr val="tx1"/>
                </a:solidFill>
                <a:effectLst/>
                <a:latin typeface="+mn-lt"/>
                <a:ea typeface="+mn-ea"/>
                <a:cs typeface="+mn-cs"/>
              </a:rPr>
              <a:t>metal and glass straws</a:t>
            </a:r>
            <a:r>
              <a:rPr lang="en-GB" sz="1200" b="0" kern="1200" dirty="0">
                <a:solidFill>
                  <a:schemeClr val="tx1"/>
                </a:solidFill>
                <a:effectLst/>
                <a:latin typeface="+mn-lt"/>
                <a:ea typeface="+mn-ea"/>
                <a:cs typeface="+mn-cs"/>
              </a:rPr>
              <a:t> that environmentally conscious consumers can buy for personal use, though they lack the disposability of paper and plastic from which restaurants benefit.</a:t>
            </a:r>
            <a:br>
              <a:rPr lang="en-GB" sz="1200" b="0" kern="1200" dirty="0">
                <a:solidFill>
                  <a:schemeClr val="tx1"/>
                </a:solidFill>
                <a:effectLst/>
                <a:latin typeface="+mn-lt"/>
                <a:ea typeface="+mn-ea"/>
                <a:cs typeface="+mn-cs"/>
              </a:rPr>
            </a:b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The same businesses that once benefitted from public excitement over plastic are increasingly feeling public pressure to use alternatives.</a:t>
            </a:r>
            <a:br>
              <a:rPr lang="en-GB" sz="1200" b="0" kern="1200" dirty="0">
                <a:solidFill>
                  <a:schemeClr val="tx1"/>
                </a:solidFill>
                <a:effectLst/>
                <a:latin typeface="+mn-lt"/>
                <a:ea typeface="+mn-ea"/>
                <a:cs typeface="+mn-cs"/>
              </a:rPr>
            </a:br>
            <a:br>
              <a:rPr lang="en-GB" sz="1200" b="0" kern="1200" dirty="0">
                <a:solidFill>
                  <a:schemeClr val="tx1"/>
                </a:solidFill>
                <a:effectLst/>
                <a:latin typeface="+mn-lt"/>
                <a:ea typeface="+mn-ea"/>
                <a:cs typeface="+mn-cs"/>
              </a:rPr>
            </a:br>
            <a:r>
              <a:rPr lang="en-GB" sz="1200" b="0" u="none" strike="noStrike" kern="1200" dirty="0">
                <a:solidFill>
                  <a:schemeClr val="tx1"/>
                </a:solidFill>
                <a:effectLst/>
                <a:latin typeface="+mn-lt"/>
                <a:ea typeface="+mn-ea"/>
                <a:cs typeface="+mn-cs"/>
                <a:hlinkClick r:id="rId8"/>
              </a:rPr>
              <a:t>Steve Russell</a:t>
            </a:r>
            <a:r>
              <a:rPr lang="en-GB" sz="1200" b="0" kern="1200" dirty="0">
                <a:solidFill>
                  <a:schemeClr val="tx1"/>
                </a:solidFill>
                <a:effectLst/>
                <a:latin typeface="+mn-lt"/>
                <a:ea typeface="+mn-ea"/>
                <a:cs typeface="+mn-cs"/>
              </a:rPr>
              <a:t> is the vice president of plastics for the American Chemistry Council (ACC), a trade organization that represents plastics manufacturers, among other industries. He says regulation that focuses just on straws, or any one specific product, misses the point.</a:t>
            </a:r>
            <a:br>
              <a:rPr lang="en-GB" sz="1200" b="0" kern="1200" dirty="0">
                <a:solidFill>
                  <a:schemeClr val="tx1"/>
                </a:solidFill>
                <a:effectLst/>
                <a:latin typeface="+mn-lt"/>
                <a:ea typeface="+mn-ea"/>
                <a:cs typeface="+mn-cs"/>
              </a:rPr>
            </a:b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“The focus on individual products takes our focus away from more necessary discussions on how we bring waste management to places that need it the most desperately,” he says. “We think it would be better if straws weren't automatically provided but available should a consumer need one.”</a:t>
            </a:r>
            <a:br>
              <a:rPr lang="en-GB" sz="1200" b="0" kern="1200" dirty="0">
                <a:solidFill>
                  <a:schemeClr val="tx1"/>
                </a:solidFill>
                <a:effectLst/>
                <a:latin typeface="+mn-lt"/>
                <a:ea typeface="+mn-ea"/>
                <a:cs typeface="+mn-cs"/>
              </a:rPr>
            </a:b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Russell says the ACC is focused on waste collection as the best way to prevent more plastic refuse from entering the ocean.</a:t>
            </a:r>
            <a:br>
              <a:rPr lang="en-GB" sz="1200" b="0" kern="1200" dirty="0">
                <a:solidFill>
                  <a:schemeClr val="tx1"/>
                </a:solidFill>
                <a:effectLst/>
                <a:latin typeface="+mn-lt"/>
                <a:ea typeface="+mn-ea"/>
                <a:cs typeface="+mn-cs"/>
              </a:rPr>
            </a:b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Environmental groups, however, say plastic straw bans are an important step toward their ultimate goal: ending the circulation of single-use plastic.</a:t>
            </a:r>
            <a:br>
              <a:rPr lang="en-GB" sz="1200" b="0" kern="1200" dirty="0">
                <a:solidFill>
                  <a:schemeClr val="tx1"/>
                </a:solidFill>
                <a:effectLst/>
                <a:latin typeface="+mn-lt"/>
                <a:ea typeface="+mn-ea"/>
                <a:cs typeface="+mn-cs"/>
              </a:rPr>
            </a:b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“It's taking a stand on plastic pollution... and really taking a stand on what needs to happen, a ban on all single-use plastic products,” Greenpeace's Kate </a:t>
            </a:r>
            <a:r>
              <a:rPr lang="en-GB" sz="1200" b="0" kern="1200" dirty="0" err="1">
                <a:solidFill>
                  <a:schemeClr val="tx1"/>
                </a:solidFill>
                <a:effectLst/>
                <a:latin typeface="+mn-lt"/>
                <a:ea typeface="+mn-ea"/>
                <a:cs typeface="+mn-cs"/>
              </a:rPr>
              <a:t>Melges</a:t>
            </a:r>
            <a:r>
              <a:rPr lang="en-GB" sz="1200" b="0" kern="1200" dirty="0">
                <a:solidFill>
                  <a:schemeClr val="tx1"/>
                </a:solidFill>
                <a:effectLst/>
                <a:latin typeface="+mn-lt"/>
                <a:ea typeface="+mn-ea"/>
                <a:cs typeface="+mn-cs"/>
              </a:rPr>
              <a:t> </a:t>
            </a:r>
            <a:r>
              <a:rPr lang="en-GB" sz="1200" b="0" u="none" strike="noStrike" kern="1200" dirty="0">
                <a:solidFill>
                  <a:schemeClr val="tx1"/>
                </a:solidFill>
                <a:effectLst/>
                <a:latin typeface="+mn-lt"/>
                <a:ea typeface="+mn-ea"/>
                <a:cs typeface="+mn-cs"/>
                <a:hlinkClick r:id="rId9"/>
              </a:rPr>
              <a:t>told Seattle news station KIRO 7</a:t>
            </a:r>
            <a:r>
              <a:rPr lang="en-GB" sz="1200" b="0" kern="1200" dirty="0">
                <a:solidFill>
                  <a:schemeClr val="tx1"/>
                </a:solidFill>
                <a:effectLst/>
                <a:latin typeface="+mn-lt"/>
                <a:ea typeface="+mn-ea"/>
                <a:cs typeface="+mn-cs"/>
              </a:rPr>
              <a:t> after the city's straw ban went into effect on July 1.</a:t>
            </a:r>
          </a:p>
          <a:p>
            <a:r>
              <a:rPr lang="en-GB" sz="1200" b="0" kern="1200" dirty="0">
                <a:solidFill>
                  <a:schemeClr val="tx1"/>
                </a:solidFill>
                <a:effectLst/>
                <a:latin typeface="+mn-lt"/>
                <a:ea typeface="+mn-ea"/>
                <a:cs typeface="+mn-cs"/>
              </a:rPr>
              <a:t>Rhodes believes that plastic straws will one day be an anomaly. When Aardvark Straws was created in 2007, he says it was in part because of a demand from zoos, aquariums, and cruise ships that wanted to promote an eco-friendly image to their customers.</a:t>
            </a:r>
          </a:p>
          <a:p>
            <a:r>
              <a:rPr lang="en-GB" sz="1200" b="0" kern="1200" dirty="0">
                <a:solidFill>
                  <a:schemeClr val="tx1"/>
                </a:solidFill>
                <a:effectLst/>
                <a:latin typeface="+mn-lt"/>
                <a:ea typeface="+mn-ea"/>
                <a:cs typeface="+mn-cs"/>
              </a:rPr>
              <a:t>He thinks cost is the only thing standing between plastic straws and extinction.</a:t>
            </a:r>
          </a:p>
          <a:p>
            <a:r>
              <a:rPr lang="en-GB" sz="1200" b="0" kern="1200" dirty="0">
                <a:solidFill>
                  <a:schemeClr val="tx1"/>
                </a:solidFill>
                <a:effectLst/>
                <a:latin typeface="+mn-lt"/>
                <a:ea typeface="+mn-ea"/>
                <a:cs typeface="+mn-cs"/>
              </a:rPr>
              <a:t>“There’s no getting around that a paper straw will cost about a penny more than a plastic straw,” he says. For large corporations, that equals hundreds of millions of dollars, but the cost to the marine environment, you can’t put a price on that.”</a:t>
            </a:r>
          </a:p>
          <a:p>
            <a:endParaRPr lang="en-GB" dirty="0">
              <a:effectLst/>
            </a:endParaRPr>
          </a:p>
          <a:p>
            <a:r>
              <a:rPr lang="en-GB" dirty="0">
                <a:effectLst/>
              </a:rPr>
              <a:t>(</a:t>
            </a:r>
            <a:r>
              <a:rPr lang="en-GB" dirty="0" err="1">
                <a:effectLst/>
              </a:rPr>
              <a:t>Gibbens</a:t>
            </a:r>
            <a:r>
              <a:rPr lang="en-GB" dirty="0">
                <a:effectLst/>
              </a:rPr>
              <a:t>, 2019).</a:t>
            </a:r>
            <a:br>
              <a:rPr lang="en-GB" dirty="0">
                <a:effectLst/>
              </a:rPr>
            </a:b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7</a:t>
            </a:fld>
            <a:endParaRPr lang="en-GB"/>
          </a:p>
        </p:txBody>
      </p:sp>
    </p:spTree>
    <p:extLst>
      <p:ext uri="{BB962C8B-B14F-4D97-AF65-F5344CB8AC3E}">
        <p14:creationId xmlns:p14="http://schemas.microsoft.com/office/powerpoint/2010/main" val="661468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Ted Talks on plastic straws and product sourcing / use of whole products.</a:t>
            </a:r>
          </a:p>
          <a:p>
            <a:endParaRPr lang="en-GB" dirty="0"/>
          </a:p>
          <a:p>
            <a:r>
              <a:rPr lang="en-GB" dirty="0"/>
              <a:t>Lead a discussion following on from the content of the TED Talks, Beyond the Straw.</a:t>
            </a:r>
          </a:p>
        </p:txBody>
      </p:sp>
      <p:sp>
        <p:nvSpPr>
          <p:cNvPr id="4" name="Slide Number Placeholder 3"/>
          <p:cNvSpPr>
            <a:spLocks noGrp="1"/>
          </p:cNvSpPr>
          <p:nvPr>
            <p:ph type="sldNum" sz="quarter" idx="5"/>
          </p:nvPr>
        </p:nvSpPr>
        <p:spPr/>
        <p:txBody>
          <a:bodyPr/>
          <a:lstStyle/>
          <a:p>
            <a:fld id="{31CEAF5D-A94A-4955-B82E-8236CC92B900}" type="slidenum">
              <a:rPr lang="en-GB" smtClean="0"/>
              <a:t>8</a:t>
            </a:fld>
            <a:endParaRPr lang="en-GB"/>
          </a:p>
        </p:txBody>
      </p:sp>
    </p:spTree>
    <p:extLst>
      <p:ext uri="{BB962C8B-B14F-4D97-AF65-F5344CB8AC3E}">
        <p14:creationId xmlns:p14="http://schemas.microsoft.com/office/powerpoint/2010/main" val="2680225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9</a:t>
            </a:fld>
            <a:endParaRPr lang="en-GB"/>
          </a:p>
        </p:txBody>
      </p:sp>
    </p:spTree>
    <p:extLst>
      <p:ext uri="{BB962C8B-B14F-4D97-AF65-F5344CB8AC3E}">
        <p14:creationId xmlns:p14="http://schemas.microsoft.com/office/powerpoint/2010/main" val="1222504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u="none" strike="noStrike" kern="1200" dirty="0">
                <a:solidFill>
                  <a:schemeClr val="tx1"/>
                </a:solidFill>
                <a:effectLst/>
                <a:latin typeface="+mn-lt"/>
                <a:ea typeface="+mn-ea"/>
                <a:cs typeface="+mn-cs"/>
              </a:rPr>
              <a:t>The Gap – The Negative Impact of Not Engaging in CSR</a:t>
            </a:r>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Porter &amp; Kramer (2006) posit that, “Frequently, though, CSR efforts are counterproductive, for two reasons.  First, they pit business against society, when in reality the two are interdependent. Second, they pressure companies to think of corporate social responsibility in generic ways instead of in the way most appropriate to their individual strategies.”  This leads to a three-fold impact on companies not engaging in CSR– bad reputation, lower profits and customer cynicism.</a:t>
            </a:r>
          </a:p>
          <a:p>
            <a:pPr fontAlgn="base"/>
            <a:endParaRPr lang="en-GB" sz="1200" b="0" i="0" u="none" strike="noStrike" kern="1200" dirty="0">
              <a:solidFill>
                <a:schemeClr val="tx1"/>
              </a:solidFill>
              <a:effectLst/>
              <a:latin typeface="+mn-lt"/>
              <a:ea typeface="+mn-ea"/>
              <a:cs typeface="+mn-cs"/>
            </a:endParaRPr>
          </a:p>
          <a:p>
            <a:pPr fontAlgn="base"/>
            <a:r>
              <a:rPr lang="en-GB" sz="1200" b="1" i="0" u="none" strike="noStrike" kern="1200" dirty="0">
                <a:solidFill>
                  <a:schemeClr val="tx1"/>
                </a:solidFill>
                <a:effectLst/>
                <a:latin typeface="+mn-lt"/>
                <a:ea typeface="+mn-ea"/>
                <a:cs typeface="+mn-cs"/>
              </a:rPr>
              <a:t>Let’s take a look at examples of CSR in Hotels (next slide).</a:t>
            </a:r>
          </a:p>
          <a:p>
            <a:pPr fontAlgn="base"/>
            <a:endParaRPr lang="en-GB" sz="1200" b="1"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Consumers are progressively more concerned with how companies make their money and are expecting businesses to engage in responsible activities that will limit, as well as lessen their social, ethical, and environmental impacts on society and the community. White, (2006) cautions that, “that travel-savvy consumers are more environmentally aware and that having environmental and social programmes in place are a consideration in selecting accommodation.”</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10</a:t>
            </a:fld>
            <a:endParaRPr lang="en-GB"/>
          </a:p>
        </p:txBody>
      </p:sp>
    </p:spTree>
    <p:extLst>
      <p:ext uri="{BB962C8B-B14F-4D97-AF65-F5344CB8AC3E}">
        <p14:creationId xmlns:p14="http://schemas.microsoft.com/office/powerpoint/2010/main" val="12273708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dirty="0"/>
              <a:t>Today, business plays an increasingly critical role in sustainability.</a:t>
            </a:r>
          </a:p>
          <a:p>
            <a:pPr marL="0" indent="0" algn="just">
              <a:buNone/>
            </a:pPr>
            <a:endParaRPr lang="en-GB" dirty="0"/>
          </a:p>
          <a:p>
            <a:pPr marL="0" indent="0" algn="just">
              <a:buNone/>
            </a:pPr>
            <a:r>
              <a:rPr lang="en-GB" dirty="0"/>
              <a:t>The Marriott International sustainability and social impact platform is called</a:t>
            </a:r>
            <a:r>
              <a:rPr lang="en-GB" b="1" dirty="0"/>
              <a:t> Serve360.</a:t>
            </a:r>
          </a:p>
          <a:p>
            <a:pPr marL="0" indent="0" algn="just">
              <a:buNone/>
            </a:pPr>
            <a:r>
              <a:rPr lang="en-GB" dirty="0"/>
              <a:t>Marriott policy states: ‘</a:t>
            </a:r>
            <a:r>
              <a:rPr lang="en-GB" i="1" dirty="0"/>
              <a:t>in taking on our world’s most pressing social, environmental and economic issues. With our size and scale, we have a global responsibility and a unique opportunity to be a force for good. Guided by our 2025 Sustainability and Social Impact Goals, as well as the UN Sustainable Development Goals, we commit to creating positive and sustainable impact wherever we do business</a:t>
            </a:r>
            <a:r>
              <a:rPr lang="en-GB" dirty="0"/>
              <a:t>’.</a:t>
            </a:r>
          </a:p>
          <a:p>
            <a:pPr marL="0" indent="0" algn="just">
              <a:buNone/>
            </a:pPr>
            <a:endParaRPr lang="en-GB" dirty="0"/>
          </a:p>
          <a:p>
            <a:r>
              <a:rPr lang="en-GB" dirty="0"/>
              <a:t>Click the Serve 360 link and guide the Students through Marriott’s Serve 360 initiative. Explore all 4 elements (Nurture, Engage, Sustain, Welcome) through looking at examples / targets set against each element. </a:t>
            </a:r>
          </a:p>
        </p:txBody>
      </p:sp>
      <p:sp>
        <p:nvSpPr>
          <p:cNvPr id="4" name="Slide Number Placeholder 3"/>
          <p:cNvSpPr>
            <a:spLocks noGrp="1"/>
          </p:cNvSpPr>
          <p:nvPr>
            <p:ph type="sldNum" sz="quarter" idx="5"/>
          </p:nvPr>
        </p:nvSpPr>
        <p:spPr/>
        <p:txBody>
          <a:bodyPr/>
          <a:lstStyle/>
          <a:p>
            <a:fld id="{31CEAF5D-A94A-4955-B82E-8236CC92B900}" type="slidenum">
              <a:rPr lang="en-GB" smtClean="0"/>
              <a:t>11</a:t>
            </a:fld>
            <a:endParaRPr lang="en-GB"/>
          </a:p>
        </p:txBody>
      </p:sp>
    </p:spTree>
    <p:extLst>
      <p:ext uri="{BB962C8B-B14F-4D97-AF65-F5344CB8AC3E}">
        <p14:creationId xmlns:p14="http://schemas.microsoft.com/office/powerpoint/2010/main" val="11558017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Explore what this means for a Marriott employee. How does it make them feel? What values do they hold? Does anyone have any experience of a similar strategy / initiative being implemented by their employer?</a:t>
            </a:r>
          </a:p>
          <a:p>
            <a:endParaRPr lang="en-GB" dirty="0"/>
          </a:p>
          <a:p>
            <a:r>
              <a:rPr lang="en-GB" dirty="0"/>
              <a:t>Discuss personal experiences working for brands.</a:t>
            </a:r>
          </a:p>
        </p:txBody>
      </p:sp>
      <p:sp>
        <p:nvSpPr>
          <p:cNvPr id="4" name="Slide Number Placeholder 3"/>
          <p:cNvSpPr>
            <a:spLocks noGrp="1"/>
          </p:cNvSpPr>
          <p:nvPr>
            <p:ph type="sldNum" sz="quarter" idx="5"/>
          </p:nvPr>
        </p:nvSpPr>
        <p:spPr/>
        <p:txBody>
          <a:bodyPr/>
          <a:lstStyle/>
          <a:p>
            <a:fld id="{31CEAF5D-A94A-4955-B82E-8236CC92B900}" type="slidenum">
              <a:rPr lang="en-GB" smtClean="0"/>
              <a:t>12</a:t>
            </a:fld>
            <a:endParaRPr lang="en-GB"/>
          </a:p>
        </p:txBody>
      </p:sp>
    </p:spTree>
    <p:extLst>
      <p:ext uri="{BB962C8B-B14F-4D97-AF65-F5344CB8AC3E}">
        <p14:creationId xmlns:p14="http://schemas.microsoft.com/office/powerpoint/2010/main" val="13194145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13</a:t>
            </a:fld>
            <a:endParaRPr lang="en-GB"/>
          </a:p>
        </p:txBody>
      </p:sp>
    </p:spTree>
    <p:extLst>
      <p:ext uri="{BB962C8B-B14F-4D97-AF65-F5344CB8AC3E}">
        <p14:creationId xmlns:p14="http://schemas.microsoft.com/office/powerpoint/2010/main" val="6398481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20000"/>
              </a:lnSpc>
              <a:buNone/>
            </a:pPr>
            <a:r>
              <a:rPr lang="en-GB" b="1" dirty="0"/>
              <a:t>OUR COMMITMENT TO HUMAN RIGHTS : </a:t>
            </a:r>
            <a:r>
              <a:rPr lang="en-GB" dirty="0"/>
              <a:t>At Hilton, we have a shared purpose to be the most hospitable company in the world by positively impacting our guests, Team Members, hotel owners and communities. As a business of people serving people, </a:t>
            </a:r>
            <a:r>
              <a:rPr lang="en-GB" b="1" dirty="0"/>
              <a:t>respecting human rights </a:t>
            </a:r>
            <a:r>
              <a:rPr lang="en-GB" dirty="0"/>
              <a:t>is a </a:t>
            </a:r>
            <a:r>
              <a:rPr lang="en-GB" b="1" dirty="0"/>
              <a:t>core part of our mission</a:t>
            </a:r>
            <a:r>
              <a:rPr lang="en-GB" dirty="0"/>
              <a:t>. Hilton is committed to implementing human rights due diligence across our global operations, to work with suppliers to eradicate any form of </a:t>
            </a:r>
            <a:r>
              <a:rPr lang="en-GB" b="1" dirty="0"/>
              <a:t>forced labour and human trafficking</a:t>
            </a:r>
            <a:r>
              <a:rPr lang="en-GB" dirty="0"/>
              <a:t>, and to create and partner with cross-industry networks to advance international human rights as part of </a:t>
            </a:r>
            <a:r>
              <a:rPr lang="en-GB" b="1" dirty="0"/>
              <a:t>our 2030 Travel with Purpose Goals. </a:t>
            </a:r>
            <a:r>
              <a:rPr lang="en-GB" dirty="0"/>
              <a:t>Hilton is a proud signatory of the United Nations Global Compact, and its human rights strategy is informed by the United Nations Guiding Principles for Business and Human Rights (UNGPs).</a:t>
            </a:r>
          </a:p>
          <a:p>
            <a:pPr marL="0" indent="0" algn="just">
              <a:lnSpc>
                <a:spcPct val="120000"/>
              </a:lnSpc>
              <a:buNone/>
            </a:pPr>
            <a:r>
              <a:rPr lang="en-GB" b="1" dirty="0"/>
              <a:t>OUR HUMAN RIGHTS POLICIES AND GOVERNANCE </a:t>
            </a:r>
            <a:r>
              <a:rPr lang="en-GB" dirty="0"/>
              <a:t>Our commitment to respecting human rights is enshrined in our Code of Conduct, Human Rights Principles, and Responsible Sourcing Policy, including the prohibition of forced labour, bonded labour, child labour, slave labour, human trafficking and recruitment fees, and the prohibition for any Hilton property, product, or service from being used in any manner that supports or enables any form of abuse and exploitation.</a:t>
            </a:r>
          </a:p>
          <a:p>
            <a:pPr marL="0" indent="0" algn="just">
              <a:lnSpc>
                <a:spcPct val="120000"/>
              </a:lnSpc>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What is this multinational hotel chain doing?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Click on the Travel with Purpose link and take students through Hilton’s Travel with Purpose. Look at targets set and compare with Serve 360.</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14</a:t>
            </a:fld>
            <a:endParaRPr lang="en-GB"/>
          </a:p>
        </p:txBody>
      </p:sp>
    </p:spTree>
    <p:extLst>
      <p:ext uri="{BB962C8B-B14F-4D97-AF65-F5344CB8AC3E}">
        <p14:creationId xmlns:p14="http://schemas.microsoft.com/office/powerpoint/2010/main" val="32893041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15</a:t>
            </a:fld>
            <a:endParaRPr lang="en-GB"/>
          </a:p>
        </p:txBody>
      </p:sp>
    </p:spTree>
    <p:extLst>
      <p:ext uri="{BB962C8B-B14F-4D97-AF65-F5344CB8AC3E}">
        <p14:creationId xmlns:p14="http://schemas.microsoft.com/office/powerpoint/2010/main" val="32606417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Hilton’s 2030 Travel with Purpose Goals:</a:t>
            </a:r>
          </a:p>
          <a:p>
            <a:r>
              <a:rPr lang="en-GB" dirty="0"/>
              <a:t>Let’s take a further look at how they aim to achieve some of their goals.</a:t>
            </a:r>
          </a:p>
        </p:txBody>
      </p:sp>
      <p:sp>
        <p:nvSpPr>
          <p:cNvPr id="4" name="Slide Number Placeholder 3"/>
          <p:cNvSpPr>
            <a:spLocks noGrp="1"/>
          </p:cNvSpPr>
          <p:nvPr>
            <p:ph type="sldNum" sz="quarter" idx="5"/>
          </p:nvPr>
        </p:nvSpPr>
        <p:spPr/>
        <p:txBody>
          <a:bodyPr/>
          <a:lstStyle/>
          <a:p>
            <a:fld id="{31CEAF5D-A94A-4955-B82E-8236CC92B900}" type="slidenum">
              <a:rPr lang="en-GB" smtClean="0"/>
              <a:t>16</a:t>
            </a:fld>
            <a:endParaRPr lang="en-GB"/>
          </a:p>
        </p:txBody>
      </p:sp>
    </p:spTree>
    <p:extLst>
      <p:ext uri="{BB962C8B-B14F-4D97-AF65-F5344CB8AC3E}">
        <p14:creationId xmlns:p14="http://schemas.microsoft.com/office/powerpoint/2010/main" val="31042417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 I am a Force for Good!</a:t>
            </a:r>
          </a:p>
        </p:txBody>
      </p:sp>
      <p:sp>
        <p:nvSpPr>
          <p:cNvPr id="4" name="Slide Number Placeholder 3"/>
          <p:cNvSpPr>
            <a:spLocks noGrp="1"/>
          </p:cNvSpPr>
          <p:nvPr>
            <p:ph type="sldNum" sz="quarter" idx="5"/>
          </p:nvPr>
        </p:nvSpPr>
        <p:spPr/>
        <p:txBody>
          <a:bodyPr/>
          <a:lstStyle/>
          <a:p>
            <a:fld id="{31CEAF5D-A94A-4955-B82E-8236CC92B900}" type="slidenum">
              <a:rPr lang="en-GB" smtClean="0"/>
              <a:t>18</a:t>
            </a:fld>
            <a:endParaRPr lang="en-GB"/>
          </a:p>
        </p:txBody>
      </p:sp>
    </p:spTree>
    <p:extLst>
      <p:ext uri="{BB962C8B-B14F-4D97-AF65-F5344CB8AC3E}">
        <p14:creationId xmlns:p14="http://schemas.microsoft.com/office/powerpoint/2010/main" val="37821645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Cutting Carbon Emissions</a:t>
            </a:r>
          </a:p>
        </p:txBody>
      </p:sp>
      <p:sp>
        <p:nvSpPr>
          <p:cNvPr id="4" name="Slide Number Placeholder 3"/>
          <p:cNvSpPr>
            <a:spLocks noGrp="1"/>
          </p:cNvSpPr>
          <p:nvPr>
            <p:ph type="sldNum" sz="quarter" idx="5"/>
          </p:nvPr>
        </p:nvSpPr>
        <p:spPr/>
        <p:txBody>
          <a:bodyPr/>
          <a:lstStyle/>
          <a:p>
            <a:fld id="{31CEAF5D-A94A-4955-B82E-8236CC92B900}" type="slidenum">
              <a:rPr lang="en-GB" smtClean="0"/>
              <a:t>19</a:t>
            </a:fld>
            <a:endParaRPr lang="en-GB"/>
          </a:p>
        </p:txBody>
      </p:sp>
    </p:spTree>
    <p:extLst>
      <p:ext uri="{BB962C8B-B14F-4D97-AF65-F5344CB8AC3E}">
        <p14:creationId xmlns:p14="http://schemas.microsoft.com/office/powerpoint/2010/main" val="39191299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Explore Kempinski Hotels,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FIND OUT MORE ON:</a:t>
            </a:r>
          </a:p>
          <a:p>
            <a:r>
              <a:rPr lang="en-GB" sz="1200" b="0" i="0" u="sng" strike="noStrike" kern="1200" dirty="0">
                <a:solidFill>
                  <a:schemeClr val="tx1"/>
                </a:solidFill>
                <a:effectLst/>
                <a:latin typeface="+mn-lt"/>
                <a:ea typeface="+mn-ea"/>
                <a:cs typeface="+mn-cs"/>
                <a:hlinkClick r:id="rId3" tooltip="Sustainability Certification - EarthCheck"/>
              </a:rPr>
              <a:t>Sustainability Certification Earthcheck</a:t>
            </a:r>
            <a:endParaRPr lang="en-GB" sz="1200" b="0" i="0" u="none" strike="noStrike" kern="1200" dirty="0">
              <a:solidFill>
                <a:schemeClr val="tx1"/>
              </a:solidFill>
              <a:effectLst/>
              <a:latin typeface="+mn-lt"/>
              <a:ea typeface="+mn-ea"/>
              <a:cs typeface="+mn-cs"/>
            </a:endParaRPr>
          </a:p>
          <a:p>
            <a:r>
              <a:rPr lang="en-GB" sz="1200" b="0" i="0" u="sng" strike="noStrike" kern="1200" dirty="0">
                <a:solidFill>
                  <a:schemeClr val="tx1"/>
                </a:solidFill>
                <a:effectLst/>
                <a:latin typeface="+mn-lt"/>
                <a:ea typeface="+mn-ea"/>
                <a:cs typeface="+mn-cs"/>
                <a:hlinkClick r:id="rId4" tooltip="Corporate Social Responsibility"/>
              </a:rPr>
              <a:t>Corporate Social Responsibility</a:t>
            </a:r>
            <a:endParaRPr lang="en-GB" sz="1200" b="0" i="0" u="none" strike="noStrike" kern="1200" dirty="0">
              <a:solidFill>
                <a:schemeClr val="tx1"/>
              </a:solidFill>
              <a:effectLst/>
              <a:latin typeface="+mn-lt"/>
              <a:ea typeface="+mn-ea"/>
              <a:cs typeface="+mn-cs"/>
            </a:endParaRPr>
          </a:p>
          <a:p>
            <a:r>
              <a:rPr lang="en-GB" sz="1200" b="0" i="0" u="sng" strike="noStrike" kern="1200" dirty="0">
                <a:solidFill>
                  <a:schemeClr val="tx1"/>
                </a:solidFill>
                <a:effectLst/>
                <a:latin typeface="+mn-lt"/>
                <a:ea typeface="+mn-ea"/>
                <a:cs typeface="+mn-cs"/>
                <a:hlinkClick r:id="rId5" tooltip="Policies and commitments"/>
              </a:rPr>
              <a:t>Policies &amp; Commitments</a:t>
            </a:r>
            <a:endParaRPr lang="en-GB" sz="1200" b="0" i="0" u="none" strike="noStrike" kern="1200" dirty="0">
              <a:solidFill>
                <a:schemeClr val="tx1"/>
              </a:solidFill>
              <a:effectLst/>
              <a:latin typeface="+mn-lt"/>
              <a:ea typeface="+mn-ea"/>
              <a:cs typeface="+mn-cs"/>
            </a:endParaRPr>
          </a:p>
          <a:p>
            <a:r>
              <a:rPr lang="en-GB" sz="1200" b="0" i="0" u="sng" strike="noStrike" kern="1200" dirty="0">
                <a:solidFill>
                  <a:schemeClr val="tx1"/>
                </a:solidFill>
                <a:effectLst/>
                <a:latin typeface="+mn-lt"/>
                <a:ea typeface="+mn-ea"/>
                <a:cs typeface="+mn-cs"/>
                <a:hlinkClick r:id="rId6" tooltip="Supply chain"/>
              </a:rPr>
              <a:t>Supply Chain</a:t>
            </a:r>
            <a:endParaRPr lang="en-GB" sz="1200" b="0" i="0" u="none" strike="noStrike" kern="1200" dirty="0">
              <a:solidFill>
                <a:schemeClr val="tx1"/>
              </a:solidFill>
              <a:effectLst/>
              <a:latin typeface="+mn-lt"/>
              <a:ea typeface="+mn-ea"/>
              <a:cs typeface="+mn-cs"/>
            </a:endParaRPr>
          </a:p>
          <a:p>
            <a:br>
              <a:rPr lang="en-GB" dirty="0"/>
            </a:b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20</a:t>
            </a:fld>
            <a:endParaRPr lang="en-GB"/>
          </a:p>
        </p:txBody>
      </p:sp>
    </p:spTree>
    <p:extLst>
      <p:ext uri="{BB962C8B-B14F-4D97-AF65-F5344CB8AC3E}">
        <p14:creationId xmlns:p14="http://schemas.microsoft.com/office/powerpoint/2010/main" val="9514566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common themes between all the CSR strategies that we have explored? Which CSR strategy appealed to you? Look-up other CSR brand strategies in your spare time, to compare further.</a:t>
            </a:r>
          </a:p>
          <a:p>
            <a:endParaRPr lang="en-GB" dirty="0"/>
          </a:p>
          <a:p>
            <a:r>
              <a:rPr lang="en-GB" dirty="0"/>
              <a:t>Do you understand CSR?</a:t>
            </a:r>
          </a:p>
        </p:txBody>
      </p:sp>
      <p:sp>
        <p:nvSpPr>
          <p:cNvPr id="4" name="Slide Number Placeholder 3"/>
          <p:cNvSpPr>
            <a:spLocks noGrp="1"/>
          </p:cNvSpPr>
          <p:nvPr>
            <p:ph type="sldNum" sz="quarter" idx="5"/>
          </p:nvPr>
        </p:nvSpPr>
        <p:spPr/>
        <p:txBody>
          <a:bodyPr/>
          <a:lstStyle/>
          <a:p>
            <a:fld id="{31CEAF5D-A94A-4955-B82E-8236CC92B900}" type="slidenum">
              <a:rPr lang="en-GB" smtClean="0"/>
              <a:t>21</a:t>
            </a:fld>
            <a:endParaRPr lang="en-GB"/>
          </a:p>
        </p:txBody>
      </p:sp>
    </p:spTree>
    <p:extLst>
      <p:ext uri="{BB962C8B-B14F-4D97-AF65-F5344CB8AC3E}">
        <p14:creationId xmlns:p14="http://schemas.microsoft.com/office/powerpoint/2010/main" val="29506044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Matching like minded brands together, Starbucks is part of hotel brands such as DoubleTree </a:t>
            </a:r>
            <a:r>
              <a:rPr lang="en-GB" dirty="0" err="1"/>
              <a:t>Hitlon</a:t>
            </a:r>
            <a:r>
              <a:rPr lang="en-GB" dirty="0"/>
              <a:t>, Accor Hotels ( Village Hotels) and Marriott Hotels.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Caterer article: </a:t>
            </a:r>
            <a:r>
              <a:rPr lang="en-GB" sz="1200" b="1" i="0" u="none" strike="noStrike" kern="1200" dirty="0">
                <a:solidFill>
                  <a:schemeClr val="tx1"/>
                </a:solidFill>
                <a:effectLst/>
                <a:latin typeface="+mn-lt"/>
                <a:ea typeface="+mn-ea"/>
                <a:cs typeface="+mn-cs"/>
              </a:rPr>
              <a:t>Sourcing ethical coffee: How to find the right provider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on next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1CEAF5D-A94A-4955-B82E-8236CC92B900}" type="slidenum">
              <a:rPr lang="en-GB" smtClean="0"/>
              <a:t>22</a:t>
            </a:fld>
            <a:endParaRPr lang="en-GB"/>
          </a:p>
        </p:txBody>
      </p:sp>
    </p:spTree>
    <p:extLst>
      <p:ext uri="{BB962C8B-B14F-4D97-AF65-F5344CB8AC3E}">
        <p14:creationId xmlns:p14="http://schemas.microsoft.com/office/powerpoint/2010/main" val="8770938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Matching like minded brands together Starbucks is part of hotel brands such as DoubleTree </a:t>
            </a:r>
            <a:r>
              <a:rPr lang="en-GB" dirty="0" err="1"/>
              <a:t>hitlon</a:t>
            </a:r>
            <a:r>
              <a:rPr lang="en-GB" dirty="0"/>
              <a:t>, Accor Hotels ( Village Hotels) and </a:t>
            </a:r>
            <a:r>
              <a:rPr lang="en-GB" dirty="0" err="1"/>
              <a:t>Marriotts</a:t>
            </a:r>
            <a:r>
              <a:rPr lang="en-GB" dirty="0"/>
              <a:t>.</a:t>
            </a:r>
          </a:p>
        </p:txBody>
      </p:sp>
      <p:sp>
        <p:nvSpPr>
          <p:cNvPr id="4" name="Slide Number Placeholder 3"/>
          <p:cNvSpPr>
            <a:spLocks noGrp="1"/>
          </p:cNvSpPr>
          <p:nvPr>
            <p:ph type="sldNum" sz="quarter" idx="5"/>
          </p:nvPr>
        </p:nvSpPr>
        <p:spPr/>
        <p:txBody>
          <a:bodyPr/>
          <a:lstStyle/>
          <a:p>
            <a:fld id="{31CEAF5D-A94A-4955-B82E-8236CC92B900}" type="slidenum">
              <a:rPr lang="en-GB" smtClean="0"/>
              <a:t>23</a:t>
            </a:fld>
            <a:endParaRPr lang="en-GB"/>
          </a:p>
        </p:txBody>
      </p:sp>
    </p:spTree>
    <p:extLst>
      <p:ext uri="{BB962C8B-B14F-4D97-AF65-F5344CB8AC3E}">
        <p14:creationId xmlns:p14="http://schemas.microsoft.com/office/powerpoint/2010/main" val="237481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the Explore link (Click View – sign-in with University credentials) (13 minutes clip) and discuss why this resort has become famous for its sustainability practices.</a:t>
            </a:r>
          </a:p>
          <a:p>
            <a:endParaRPr lang="en-GB" dirty="0"/>
          </a:p>
          <a:p>
            <a:r>
              <a:rPr lang="en-GB" dirty="0" err="1"/>
              <a:t>Youtube</a:t>
            </a:r>
            <a:r>
              <a:rPr lang="en-GB" dirty="0"/>
              <a:t> link is a 40min documentary for Students to explore in their own time, should they wish to find out more.</a:t>
            </a:r>
          </a:p>
        </p:txBody>
      </p:sp>
      <p:sp>
        <p:nvSpPr>
          <p:cNvPr id="4" name="Slide Number Placeholder 3"/>
          <p:cNvSpPr>
            <a:spLocks noGrp="1"/>
          </p:cNvSpPr>
          <p:nvPr>
            <p:ph type="sldNum" sz="quarter" idx="5"/>
          </p:nvPr>
        </p:nvSpPr>
        <p:spPr/>
        <p:txBody>
          <a:bodyPr/>
          <a:lstStyle/>
          <a:p>
            <a:fld id="{31CEAF5D-A94A-4955-B82E-8236CC92B900}" type="slidenum">
              <a:rPr lang="en-GB" smtClean="0"/>
              <a:t>24</a:t>
            </a:fld>
            <a:endParaRPr lang="en-GB"/>
          </a:p>
        </p:txBody>
      </p:sp>
    </p:spTree>
    <p:extLst>
      <p:ext uri="{BB962C8B-B14F-4D97-AF65-F5344CB8AC3E}">
        <p14:creationId xmlns:p14="http://schemas.microsoft.com/office/powerpoint/2010/main" val="30372163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Let’s take a look at some smaller scale initiatives, that we are seeing being developed globally within the hotel industry.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As someone who is concerned about the environment, traveling can be difficult. These eco-friendly hotels and resorts help you reduce your carbon footprint even while on vacation. 10 Eco Friendly Hotels - Sustainability and Green Travel from around the world.</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25</a:t>
            </a:fld>
            <a:endParaRPr lang="en-GB"/>
          </a:p>
        </p:txBody>
      </p:sp>
    </p:spTree>
    <p:extLst>
      <p:ext uri="{BB962C8B-B14F-4D97-AF65-F5344CB8AC3E}">
        <p14:creationId xmlns:p14="http://schemas.microsoft.com/office/powerpoint/2010/main" val="14770864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Finally, the importance of this topic is not going away. Companies and individuals as well as consumers are obligated to consider all aspects of sustainability. How are you going to reset? What changes will you, personally make?</a:t>
            </a:r>
          </a:p>
        </p:txBody>
      </p:sp>
      <p:sp>
        <p:nvSpPr>
          <p:cNvPr id="4" name="Slide Number Placeholder 3"/>
          <p:cNvSpPr>
            <a:spLocks noGrp="1"/>
          </p:cNvSpPr>
          <p:nvPr>
            <p:ph type="sldNum" sz="quarter" idx="5"/>
          </p:nvPr>
        </p:nvSpPr>
        <p:spPr/>
        <p:txBody>
          <a:bodyPr/>
          <a:lstStyle/>
          <a:p>
            <a:fld id="{31CEAF5D-A94A-4955-B82E-8236CC92B900}" type="slidenum">
              <a:rPr lang="en-GB" smtClean="0"/>
              <a:t>26</a:t>
            </a:fld>
            <a:endParaRPr lang="en-GB"/>
          </a:p>
        </p:txBody>
      </p:sp>
    </p:spTree>
    <p:extLst>
      <p:ext uri="{BB962C8B-B14F-4D97-AF65-F5344CB8AC3E}">
        <p14:creationId xmlns:p14="http://schemas.microsoft.com/office/powerpoint/2010/main" val="26495041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29</a:t>
            </a:fld>
            <a:endParaRPr lang="en-GB"/>
          </a:p>
        </p:txBody>
      </p:sp>
    </p:spTree>
    <p:extLst>
      <p:ext uri="{BB962C8B-B14F-4D97-AF65-F5344CB8AC3E}">
        <p14:creationId xmlns:p14="http://schemas.microsoft.com/office/powerpoint/2010/main" val="800416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431623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9/19/21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25012766"/>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9/19/21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017679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0419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936837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017010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0497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554680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61369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1257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8594698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548304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43555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013773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64434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450087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93064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914740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812657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97186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692391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590986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9836026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905472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59850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360260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50890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480210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932385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73103442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39735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268156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6825889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507377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2141358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1260809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07605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5640014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3228501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05874960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5903355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745324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7612218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1464882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7138721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227178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538205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9320420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12001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6375328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0562155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3363052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48703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13920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7671023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0048573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1059922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8549279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1330760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5876722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5345273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0943671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8002031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105810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9061705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3956254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104632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5431389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573220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100600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710621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367000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22236793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126798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5378582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3451191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9029724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862537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382983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886534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7505267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188213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0.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4.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5.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11" Type="http://schemas.openxmlformats.org/officeDocument/2006/relationships/theme" Target="../theme/theme16.xml"/><Relationship Id="rId5" Type="http://schemas.openxmlformats.org/officeDocument/2006/relationships/slideLayout" Target="../slideLayouts/slideLayout61.xml"/><Relationship Id="rId10" Type="http://schemas.openxmlformats.org/officeDocument/2006/relationships/slideLayout" Target="../slideLayouts/slideLayout66.xml"/><Relationship Id="rId4" Type="http://schemas.openxmlformats.org/officeDocument/2006/relationships/slideLayout" Target="../slideLayouts/slideLayout60.xml"/><Relationship Id="rId9" Type="http://schemas.openxmlformats.org/officeDocument/2006/relationships/slideLayout" Target="../slideLayouts/slideLayout65.xml"/></Relationships>
</file>

<file path=ppt/slideMasters/_rels/slideMaster17.xml.rels><?xml version="1.0" encoding="UTF-8" standalone="yes"?>
<Relationships xmlns="http://schemas.openxmlformats.org/package/2006/relationships"><Relationship Id="rId3" Type="http://schemas.openxmlformats.org/officeDocument/2006/relationships/slideLayout" Target="../slideLayouts/slideLayout69.xml"/><Relationship Id="rId2" Type="http://schemas.openxmlformats.org/officeDocument/2006/relationships/slideLayout" Target="../slideLayouts/slideLayout68.xml"/><Relationship Id="rId1" Type="http://schemas.openxmlformats.org/officeDocument/2006/relationships/slideLayout" Target="../slideLayouts/slideLayout67.xml"/><Relationship Id="rId5" Type="http://schemas.openxmlformats.org/officeDocument/2006/relationships/image" Target="../media/image1.png"/><Relationship Id="rId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slideLayout" Target="../slideLayouts/slideLayout72.xml"/><Relationship Id="rId7" Type="http://schemas.openxmlformats.org/officeDocument/2006/relationships/image" Target="../media/image11.png"/><Relationship Id="rId2" Type="http://schemas.openxmlformats.org/officeDocument/2006/relationships/slideLayout" Target="../slideLayouts/slideLayout71.xml"/><Relationship Id="rId1" Type="http://schemas.openxmlformats.org/officeDocument/2006/relationships/slideLayout" Target="../slideLayouts/slideLayout70.xml"/><Relationship Id="rId6" Type="http://schemas.openxmlformats.org/officeDocument/2006/relationships/theme" Target="../theme/theme18.xml"/><Relationship Id="rId5" Type="http://schemas.openxmlformats.org/officeDocument/2006/relationships/slideLayout" Target="../slideLayouts/slideLayout74.xml"/><Relationship Id="rId4" Type="http://schemas.openxmlformats.org/officeDocument/2006/relationships/slideLayout" Target="../slideLayouts/slideLayout73.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82.xml"/><Relationship Id="rId3" Type="http://schemas.openxmlformats.org/officeDocument/2006/relationships/slideLayout" Target="../slideLayouts/slideLayout77.xml"/><Relationship Id="rId7" Type="http://schemas.openxmlformats.org/officeDocument/2006/relationships/slideLayout" Target="../slideLayouts/slideLayout81.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5" Type="http://schemas.openxmlformats.org/officeDocument/2006/relationships/slideLayout" Target="../slideLayouts/slideLayout79.xml"/><Relationship Id="rId4" Type="http://schemas.openxmlformats.org/officeDocument/2006/relationships/slideLayout" Target="../slideLayouts/slideLayout78.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68327996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74500221"/>
      </p:ext>
    </p:extLst>
  </p:cSld>
  <p:clrMap bg1="lt1" tx1="dk1" bg2="lt2" tx2="dk2" accent1="accent1" accent2="accent2" accent3="accent3" accent4="accent4" accent5="accent5" accent6="accent6" hlink="hlink" folHlink="folHlink"/>
  <p:sldLayoutIdLst>
    <p:sldLayoutId id="21474837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25701013"/>
      </p:ext>
    </p:extLst>
  </p:cSld>
  <p:clrMap bg1="lt1" tx1="dk1" bg2="lt2" tx2="dk2" accent1="accent1" accent2="accent2" accent3="accent3" accent4="accent4" accent5="accent5" accent6="accent6" hlink="hlink" folHlink="folHlink"/>
  <p:sldLayoutIdLst>
    <p:sldLayoutId id="21474837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77901620"/>
      </p:ext>
    </p:extLst>
  </p:cSld>
  <p:clrMap bg1="lt1" tx1="dk1" bg2="lt2" tx2="dk2" accent1="accent1" accent2="accent2" accent3="accent3" accent4="accent4" accent5="accent5" accent6="accent6" hlink="hlink" folHlink="folHlink"/>
  <p:sldLayoutIdLst>
    <p:sldLayoutId id="2147483752" r:id="rId1"/>
    <p:sldLayoutId id="214748390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08043260"/>
      </p:ext>
    </p:extLst>
  </p:cSld>
  <p:clrMap bg1="lt1" tx1="dk1" bg2="lt2" tx2="dk2" accent1="accent1" accent2="accent2" accent3="accent3" accent4="accent4" accent5="accent5" accent6="accent6" hlink="hlink" folHlink="folHlink"/>
  <p:sldLayoutIdLst>
    <p:sldLayoutId id="21474837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244982871"/>
      </p:ext>
    </p:extLst>
  </p:cSld>
  <p:clrMap bg1="lt1" tx1="dk1" bg2="lt2" tx2="dk2" accent1="accent1" accent2="accent2" accent3="accent3" accent4="accent4" accent5="accent5" accent6="accent6" hlink="hlink" folHlink="folHlink"/>
  <p:sldLayoutIdLst>
    <p:sldLayoutId id="2147483756" r:id="rId1"/>
    <p:sldLayoutId id="214748375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04141042"/>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49906432"/>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05152011"/>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228326193"/>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77014106"/>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544728291"/>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834550593"/>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42667491"/>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938076959"/>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3418634"/>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48253183"/>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571064119"/>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90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1381413"/>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52.xml"/></Relationships>
</file>

<file path=ppt/slides/_rels/slide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47.xml"/></Relationships>
</file>

<file path=ppt/slides/_rels/slide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5.xml"/><Relationship Id="rId1" Type="http://schemas.openxmlformats.org/officeDocument/2006/relationships/video" Target="https://www.youtube.com/embed/ccra5J3A4qk?feature=oembed" TargetMode="External"/><Relationship Id="rId6" Type="http://schemas.openxmlformats.org/officeDocument/2006/relationships/hyperlink" Target="https://en.wikipedia.org/wiki/TED_(conference)" TargetMode="External"/><Relationship Id="rId5" Type="http://schemas.openxmlformats.org/officeDocument/2006/relationships/image" Target="../media/image31.png"/><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3" Type="http://schemas.openxmlformats.org/officeDocument/2006/relationships/hyperlink" Target="https://serve360.marriott.com/" TargetMode="External"/><Relationship Id="rId7" Type="http://schemas.openxmlformats.org/officeDocument/2006/relationships/image" Target="../media/image35.svg"/><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image" Target="../media/image34.png"/><Relationship Id="rId5" Type="http://schemas.openxmlformats.org/officeDocument/2006/relationships/hyperlink" Target="https://en.wikipedia.org/wiki/Marriott_Hotels_%26_Resorts" TargetMode="External"/><Relationship Id="rId4" Type="http://schemas.openxmlformats.org/officeDocument/2006/relationships/image" Target="../media/image33.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5.xml"/><Relationship Id="rId1" Type="http://schemas.openxmlformats.org/officeDocument/2006/relationships/video" Target="https://www.youtube.com/embed/JJliD2-FlP4?feature=oembed" TargetMode="External"/><Relationship Id="rId6" Type="http://schemas.openxmlformats.org/officeDocument/2006/relationships/image" Target="../media/image30.png"/><Relationship Id="rId5" Type="http://schemas.openxmlformats.org/officeDocument/2006/relationships/hyperlink" Target="https://en.wikipedia.org/wiki/Marriott_Hotels_%26_Resorts" TargetMode="External"/><Relationship Id="rId4" Type="http://schemas.openxmlformats.org/officeDocument/2006/relationships/image" Target="../media/image33.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5.xml"/><Relationship Id="rId1" Type="http://schemas.openxmlformats.org/officeDocument/2006/relationships/video" Target="https://www.youtube.com/embed/BuRG8fudaOU?feature=oembed" TargetMode="External"/><Relationship Id="rId6" Type="http://schemas.openxmlformats.org/officeDocument/2006/relationships/image" Target="../media/image30.png"/><Relationship Id="rId5" Type="http://schemas.openxmlformats.org/officeDocument/2006/relationships/hyperlink" Target="https://en.wikipedia.org/wiki/Marriott_Hotels_%26_Resorts" TargetMode="External"/><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hyperlink" Target="https://cr.hilton.com/" TargetMode="External"/><Relationship Id="rId7" Type="http://schemas.openxmlformats.org/officeDocument/2006/relationships/image" Target="../media/image35.svg"/><Relationship Id="rId2" Type="http://schemas.openxmlformats.org/officeDocument/2006/relationships/notesSlide" Target="../notesSlides/notesSlide12.xml"/><Relationship Id="rId1" Type="http://schemas.openxmlformats.org/officeDocument/2006/relationships/slideLayout" Target="../slideLayouts/slideLayout15.xml"/><Relationship Id="rId6" Type="http://schemas.openxmlformats.org/officeDocument/2006/relationships/image" Target="../media/image34.png"/><Relationship Id="rId5" Type="http://schemas.openxmlformats.org/officeDocument/2006/relationships/hyperlink" Target="https://en.wikipedia.org/wiki/Hilton_Hotels_%26_Resorts" TargetMode="External"/><Relationship Id="rId4" Type="http://schemas.openxmlformats.org/officeDocument/2006/relationships/image" Target="../media/image36.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5.xml"/><Relationship Id="rId1" Type="http://schemas.openxmlformats.org/officeDocument/2006/relationships/video" Target="https://www.youtube.com/embed/V4SEWgxbqvA?feature=oembed" TargetMode="External"/><Relationship Id="rId6" Type="http://schemas.openxmlformats.org/officeDocument/2006/relationships/image" Target="../media/image30.png"/><Relationship Id="rId5" Type="http://schemas.openxmlformats.org/officeDocument/2006/relationships/hyperlink" Target="https://en.wikipedia.org/wiki/Hilton_Hotels_%26_Resorts" TargetMode="External"/><Relationship Id="rId4" Type="http://schemas.openxmlformats.org/officeDocument/2006/relationships/image" Target="../media/image36.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5.xml"/><Relationship Id="rId1" Type="http://schemas.openxmlformats.org/officeDocument/2006/relationships/video" Target="https://www.youtube.com/embed/gxpY1o39Vy4?feature=oembed" TargetMode="External"/><Relationship Id="rId6" Type="http://schemas.openxmlformats.org/officeDocument/2006/relationships/image" Target="../media/image30.png"/><Relationship Id="rId5" Type="http://schemas.openxmlformats.org/officeDocument/2006/relationships/hyperlink" Target="https://en.wikipedia.org/wiki/Hilton_Hotels_%26_Resorts" TargetMode="External"/><Relationship Id="rId4" Type="http://schemas.openxmlformats.org/officeDocument/2006/relationships/image" Target="../media/image36.png"/></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www.premierinn.com/gb/en/why/force-for-good.html" TargetMode="External"/><Relationship Id="rId1" Type="http://schemas.openxmlformats.org/officeDocument/2006/relationships/slideLayout" Target="../slideLayouts/slideLayout15.xml"/><Relationship Id="rId6" Type="http://schemas.openxmlformats.org/officeDocument/2006/relationships/hyperlink" Target="https://en.wikipedia.org/wiki/Premier_Inn" TargetMode="External"/><Relationship Id="rId5" Type="http://schemas.openxmlformats.org/officeDocument/2006/relationships/image" Target="../media/image38.png"/><Relationship Id="rId4" Type="http://schemas.microsoft.com/office/2007/relationships/hdphoto" Target="../media/hdphoto3.wdp"/></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5.xml"/><Relationship Id="rId1" Type="http://schemas.openxmlformats.org/officeDocument/2006/relationships/video" Target="https://www.youtube.com/embed/RN3SunnF8aM?feature=oembed" TargetMode="External"/><Relationship Id="rId6" Type="http://schemas.openxmlformats.org/officeDocument/2006/relationships/image" Target="../media/image30.png"/><Relationship Id="rId5" Type="http://schemas.openxmlformats.org/officeDocument/2006/relationships/hyperlink" Target="https://en.wikipedia.org/wiki/Premier_Inn" TargetMode="External"/><Relationship Id="rId4" Type="http://schemas.openxmlformats.org/officeDocument/2006/relationships/image" Target="../media/image38.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5.xml"/><Relationship Id="rId1" Type="http://schemas.openxmlformats.org/officeDocument/2006/relationships/video" Target="https://www.youtube.com/embed/s_i4MYYv8uk?feature=oembed" TargetMode="External"/><Relationship Id="rId6" Type="http://schemas.openxmlformats.org/officeDocument/2006/relationships/image" Target="../media/image30.png"/><Relationship Id="rId5" Type="http://schemas.openxmlformats.org/officeDocument/2006/relationships/hyperlink" Target="https://en.wikipedia.org/wiki/Premier_Inn" TargetMode="External"/><Relationship Id="rId4" Type="http://schemas.openxmlformats.org/officeDocument/2006/relationships/image" Target="../media/image38.png"/></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15.xml"/><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hyperlink" Target="https://kempinski-dev.s3.amazonaws.com/34396715/kempinski-sustainability-and-responsibility-vdec-2020.pdf" TargetMode="Externa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5.xml"/><Relationship Id="rId1" Type="http://schemas.openxmlformats.org/officeDocument/2006/relationships/video" Target="https://www.youtube.com/embed/u26QXlspis0?feature=oembed" TargetMode="External"/><Relationship Id="rId4" Type="http://schemas.openxmlformats.org/officeDocument/2006/relationships/image" Target="../media/image42.jpeg"/></Relationships>
</file>

<file path=ppt/slides/_rels/slide22.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hyperlink" Target="https://stories.starbucks.com/stories/2019/leading-in-sustainability/" TargetMode="External"/><Relationship Id="rId7" Type="http://schemas.openxmlformats.org/officeDocument/2006/relationships/image" Target="../media/image44.png"/><Relationship Id="rId2" Type="http://schemas.openxmlformats.org/officeDocument/2006/relationships/notesSlide" Target="../notesSlides/notesSlide19.xml"/><Relationship Id="rId1" Type="http://schemas.openxmlformats.org/officeDocument/2006/relationships/slideLayout" Target="../slideLayouts/slideLayout15.xml"/><Relationship Id="rId6" Type="http://schemas.openxmlformats.org/officeDocument/2006/relationships/hyperlink" Target="https://www.thecaterer.com/news/in-depth/sourcing-ethical-coffee-how-to-find-the-right-provider" TargetMode="External"/><Relationship Id="rId5" Type="http://schemas.openxmlformats.org/officeDocument/2006/relationships/hyperlink" Target="https://en.wikipedia.org/wiki/Starbucks" TargetMode="External"/><Relationship Id="rId4" Type="http://schemas.openxmlformats.org/officeDocument/2006/relationships/image" Target="../media/image43.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5.xml"/><Relationship Id="rId1" Type="http://schemas.openxmlformats.org/officeDocument/2006/relationships/video" Target="https://www.youtube.com/embed/X9g6Z0FYTn8?feature=oembed" TargetMode="External"/><Relationship Id="rId6" Type="http://schemas.openxmlformats.org/officeDocument/2006/relationships/image" Target="../media/image30.png"/><Relationship Id="rId5" Type="http://schemas.openxmlformats.org/officeDocument/2006/relationships/hyperlink" Target="https://en.wikipedia.org/wiki/Starbucks" TargetMode="External"/><Relationship Id="rId4" Type="http://schemas.openxmlformats.org/officeDocument/2006/relationships/image" Target="../media/image43.png"/></Relationships>
</file>

<file path=ppt/slides/_rels/slide24.xml.rels><?xml version="1.0" encoding="UTF-8" standalone="yes"?>
<Relationships xmlns="http://schemas.openxmlformats.org/package/2006/relationships"><Relationship Id="rId8" Type="http://schemas.openxmlformats.org/officeDocument/2006/relationships/hyperlink" Target="https://clickv.ie/w/hHrn" TargetMode="External"/><Relationship Id="rId3" Type="http://schemas.openxmlformats.org/officeDocument/2006/relationships/image" Target="../media/image46.png"/><Relationship Id="rId7" Type="http://schemas.openxmlformats.org/officeDocument/2006/relationships/image" Target="../media/image48.svg"/><Relationship Id="rId2" Type="http://schemas.openxmlformats.org/officeDocument/2006/relationships/notesSlide" Target="../notesSlides/notesSlide21.xml"/><Relationship Id="rId1" Type="http://schemas.openxmlformats.org/officeDocument/2006/relationships/slideLayout" Target="../slideLayouts/slideLayout15.xml"/><Relationship Id="rId6" Type="http://schemas.openxmlformats.org/officeDocument/2006/relationships/image" Target="../media/image47.png"/><Relationship Id="rId5" Type="http://schemas.openxmlformats.org/officeDocument/2006/relationships/hyperlink" Target="https://www.youtube.com/watch?v=k7j7CpjSj1o" TargetMode="External"/><Relationship Id="rId4" Type="http://schemas.openxmlformats.org/officeDocument/2006/relationships/hyperlink" Target="https://www.flickr.com/photos/tahitipix/39840165583" TargetMode="Externa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5.xml"/><Relationship Id="rId1" Type="http://schemas.openxmlformats.org/officeDocument/2006/relationships/video" Target="https://www.youtube.com/embed/-DSNyOW0L5Q?feature=oembed" TargetMode="External"/><Relationship Id="rId4" Type="http://schemas.openxmlformats.org/officeDocument/2006/relationships/image" Target="../media/image30.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5.xml"/><Relationship Id="rId1" Type="http://schemas.openxmlformats.org/officeDocument/2006/relationships/video" Target="https://www.youtube.com/embed/8rAiTDQ-NVY" TargetMode="External"/><Relationship Id="rId4" Type="http://schemas.openxmlformats.org/officeDocument/2006/relationships/image" Target="../media/image49.png"/></Relationships>
</file>

<file path=ppt/slides/_rels/slide2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41.xml"/></Relationships>
</file>

<file path=ppt/slides/_rels/slide28.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image" Target="../media/image51.emf"/><Relationship Id="rId1" Type="http://schemas.openxmlformats.org/officeDocument/2006/relationships/slideLayout" Target="../slideLayouts/slideLayout8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91395" y="1683877"/>
            <a:ext cx="5937980" cy="3072015"/>
          </a:xfrm>
        </p:spPr>
        <p:txBody>
          <a:bodyPr anchor="b">
            <a:normAutofit fontScale="90000"/>
          </a:bodyPr>
          <a:lstStyle/>
          <a:p>
            <a:pPr algn="l"/>
            <a:r>
              <a:rPr lang="en-GB" sz="8800" b="1">
                <a:solidFill>
                  <a:schemeClr val="bg1"/>
                </a:solidFill>
                <a:ea typeface="+mj-lt"/>
                <a:cs typeface="+mj-lt"/>
              </a:rPr>
              <a:t>Operating Hotel Facilities </a:t>
            </a:r>
            <a:endParaRPr lang="en-GB" sz="8800" b="1" dirty="0">
              <a:solidFill>
                <a:schemeClr val="bg1"/>
              </a:solidFill>
            </a:endParaRPr>
          </a:p>
        </p:txBody>
      </p:sp>
      <p:sp>
        <p:nvSpPr>
          <p:cNvPr id="3" name="Subtitle 2"/>
          <p:cNvSpPr>
            <a:spLocks noGrp="1"/>
          </p:cNvSpPr>
          <p:nvPr>
            <p:ph type="subTitle" idx="1"/>
          </p:nvPr>
        </p:nvSpPr>
        <p:spPr>
          <a:xfrm>
            <a:off x="6835046" y="4755892"/>
            <a:ext cx="5221185" cy="2102108"/>
          </a:xfrm>
        </p:spPr>
        <p:txBody>
          <a:bodyPr vert="horz" lIns="91440" tIns="45720" rIns="91440" bIns="45720" rtlCol="0" anchor="t">
            <a:normAutofit/>
          </a:bodyPr>
          <a:lstStyle/>
          <a:p>
            <a:pPr algn="r"/>
            <a:r>
              <a:rPr lang="en-GB" sz="4000" dirty="0">
                <a:solidFill>
                  <a:schemeClr val="bg1"/>
                </a:solidFill>
                <a:cs typeface="Calibri Light"/>
              </a:rPr>
              <a:t>BMIH4006 </a:t>
            </a:r>
          </a:p>
          <a:p>
            <a:pPr algn="r"/>
            <a:r>
              <a:rPr lang="en-GB" sz="4000" dirty="0">
                <a:solidFill>
                  <a:schemeClr val="bg1"/>
                </a:solidFill>
                <a:ea typeface="+mj-lt"/>
                <a:cs typeface="+mj-lt"/>
              </a:rPr>
              <a:t>LEVEL 4</a:t>
            </a:r>
          </a:p>
          <a:p>
            <a:pPr algn="r"/>
            <a:r>
              <a:rPr lang="en-GB" sz="4000" b="1" dirty="0">
                <a:solidFill>
                  <a:schemeClr val="bg1"/>
                </a:solidFill>
                <a:ea typeface="+mj-lt"/>
                <a:cs typeface="+mj-lt"/>
              </a:rPr>
              <a:t>WEEK 1</a:t>
            </a:r>
          </a:p>
          <a:p>
            <a:pPr algn="r"/>
            <a:endParaRPr lang="en-GB" sz="4000" dirty="0">
              <a:solidFill>
                <a:schemeClr val="bg1"/>
              </a:solidFill>
              <a:cs typeface="Calibri"/>
            </a:endParaRPr>
          </a:p>
        </p:txBody>
      </p:sp>
      <p:sp>
        <p:nvSpPr>
          <p:cNvPr id="4" name="TextBox 3">
            <a:extLst>
              <a:ext uri="{FF2B5EF4-FFF2-40B4-BE49-F238E27FC236}">
                <a16:creationId xmlns:a16="http://schemas.microsoft.com/office/drawing/2014/main" id="{F84EDB4A-65E2-004E-8321-7F7F150BA21E}"/>
              </a:ext>
            </a:extLst>
          </p:cNvPr>
          <p:cNvSpPr txBox="1"/>
          <p:nvPr/>
        </p:nvSpPr>
        <p:spPr>
          <a:xfrm>
            <a:off x="619982" y="4782621"/>
            <a:ext cx="5187639" cy="584775"/>
          </a:xfrm>
          <a:prstGeom prst="rect">
            <a:avLst/>
          </a:prstGeom>
          <a:noFill/>
        </p:spPr>
        <p:txBody>
          <a:bodyPr wrap="none" rtlCol="0">
            <a:spAutoFit/>
          </a:bodyPr>
          <a:lstStyle/>
          <a:p>
            <a:r>
              <a:rPr lang="en-GB" sz="3200">
                <a:solidFill>
                  <a:schemeClr val="bg1"/>
                </a:solidFill>
                <a:latin typeface="Freestyle Script" panose="030804020302050B0404" pitchFamily="66" charset="77"/>
              </a:rPr>
              <a:t>Ryan Anthony Peters BA(Hons) PGDip MIH</a:t>
            </a:r>
            <a:endParaRPr lang="en-GB" sz="3200" dirty="0">
              <a:solidFill>
                <a:schemeClr val="bg1"/>
              </a:solidFill>
              <a:latin typeface="Freestyle Script" panose="030804020302050B0404" pitchFamily="66" charset="77"/>
            </a:endParaRPr>
          </a:p>
        </p:txBody>
      </p:sp>
    </p:spTree>
    <p:extLst>
      <p:ext uri="{BB962C8B-B14F-4D97-AF65-F5344CB8AC3E}">
        <p14:creationId xmlns:p14="http://schemas.microsoft.com/office/powerpoint/2010/main" val="4153441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46348D-CF89-AA47-BCE0-655647AB43F6}"/>
              </a:ext>
            </a:extLst>
          </p:cNvPr>
          <p:cNvSpPr txBox="1"/>
          <p:nvPr/>
        </p:nvSpPr>
        <p:spPr>
          <a:xfrm>
            <a:off x="257175" y="228601"/>
            <a:ext cx="8367227" cy="523220"/>
          </a:xfrm>
          <a:prstGeom prst="rect">
            <a:avLst/>
          </a:prstGeom>
          <a:noFill/>
        </p:spPr>
        <p:txBody>
          <a:bodyPr wrap="none" rtlCol="0">
            <a:spAutoFit/>
          </a:bodyPr>
          <a:lstStyle/>
          <a:p>
            <a:r>
              <a:rPr lang="en-GB" sz="2800" b="1" dirty="0"/>
              <a:t>Let’s take a look at the Module Handbook on Moodle…</a:t>
            </a:r>
          </a:p>
        </p:txBody>
      </p:sp>
      <p:pic>
        <p:nvPicPr>
          <p:cNvPr id="3" name="Picture 2">
            <a:extLst>
              <a:ext uri="{FF2B5EF4-FFF2-40B4-BE49-F238E27FC236}">
                <a16:creationId xmlns:a16="http://schemas.microsoft.com/office/drawing/2014/main" id="{A7210818-C0EB-174C-A78F-714F2E0FCC4C}"/>
              </a:ext>
            </a:extLst>
          </p:cNvPr>
          <p:cNvPicPr>
            <a:picLocks noChangeAspect="1"/>
          </p:cNvPicPr>
          <p:nvPr/>
        </p:nvPicPr>
        <p:blipFill>
          <a:blip r:embed="rId2"/>
          <a:stretch>
            <a:fillRect/>
          </a:stretch>
        </p:blipFill>
        <p:spPr>
          <a:xfrm>
            <a:off x="257174" y="776942"/>
            <a:ext cx="4135643" cy="5852457"/>
          </a:xfrm>
          <a:prstGeom prst="rect">
            <a:avLst/>
          </a:prstGeom>
        </p:spPr>
      </p:pic>
    </p:spTree>
    <p:extLst>
      <p:ext uri="{BB962C8B-B14F-4D97-AF65-F5344CB8AC3E}">
        <p14:creationId xmlns:p14="http://schemas.microsoft.com/office/powerpoint/2010/main" val="4212192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D26A-889E-4327-96FC-11EB6E9F7822}"/>
              </a:ext>
            </a:extLst>
          </p:cNvPr>
          <p:cNvSpPr>
            <a:spLocks noGrp="1"/>
          </p:cNvSpPr>
          <p:nvPr>
            <p:ph type="title"/>
          </p:nvPr>
        </p:nvSpPr>
        <p:spPr>
          <a:xfrm>
            <a:off x="338128" y="1976934"/>
            <a:ext cx="7075834" cy="700655"/>
          </a:xfrm>
        </p:spPr>
        <p:txBody>
          <a:bodyPr anchor="ctr">
            <a:normAutofit fontScale="90000"/>
          </a:bodyPr>
          <a:lstStyle/>
          <a:p>
            <a:r>
              <a:rPr lang="en-GB" sz="4100" dirty="0">
                <a:solidFill>
                  <a:schemeClr val="tx1"/>
                </a:solidFill>
              </a:rPr>
              <a:t>What does it </a:t>
            </a:r>
            <a:r>
              <a:rPr lang="en-GB" sz="4100" dirty="0"/>
              <a:t>mean?</a:t>
            </a:r>
            <a:br>
              <a:rPr lang="en-GB" sz="4100" dirty="0"/>
            </a:br>
            <a:endParaRPr lang="en-GB" sz="4100" b="1" dirty="0">
              <a:solidFill>
                <a:schemeClr val="tx1"/>
              </a:solidFill>
            </a:endParaRPr>
          </a:p>
        </p:txBody>
      </p:sp>
      <p:pic>
        <p:nvPicPr>
          <p:cNvPr id="4" name="Picture 3">
            <a:extLst>
              <a:ext uri="{FF2B5EF4-FFF2-40B4-BE49-F238E27FC236}">
                <a16:creationId xmlns:a16="http://schemas.microsoft.com/office/drawing/2014/main" id="{D51CC717-8556-4482-B7E4-9331C658650C}"/>
              </a:ext>
            </a:extLst>
          </p:cNvPr>
          <p:cNvPicPr>
            <a:picLocks noChangeAspect="1"/>
          </p:cNvPicPr>
          <p:nvPr/>
        </p:nvPicPr>
        <p:blipFill>
          <a:blip r:embed="rId3"/>
          <a:stretch>
            <a:fillRect/>
          </a:stretch>
        </p:blipFill>
        <p:spPr>
          <a:xfrm>
            <a:off x="7329891" y="1076632"/>
            <a:ext cx="4451293" cy="409193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 name="TextBox 2">
            <a:extLst>
              <a:ext uri="{FF2B5EF4-FFF2-40B4-BE49-F238E27FC236}">
                <a16:creationId xmlns:a16="http://schemas.microsoft.com/office/drawing/2014/main" id="{29B649DB-A6C9-8341-965A-C468E0839972}"/>
              </a:ext>
            </a:extLst>
          </p:cNvPr>
          <p:cNvSpPr txBox="1"/>
          <p:nvPr/>
        </p:nvSpPr>
        <p:spPr>
          <a:xfrm>
            <a:off x="338128" y="230188"/>
            <a:ext cx="6504025" cy="1446550"/>
          </a:xfrm>
          <a:prstGeom prst="rect">
            <a:avLst/>
          </a:prstGeom>
          <a:noFill/>
        </p:spPr>
        <p:txBody>
          <a:bodyPr wrap="none" rtlCol="0">
            <a:spAutoFit/>
          </a:bodyPr>
          <a:lstStyle/>
          <a:p>
            <a:r>
              <a:rPr lang="en-GB" sz="8800" b="1" dirty="0"/>
              <a:t>Sustainability</a:t>
            </a:r>
          </a:p>
        </p:txBody>
      </p:sp>
      <p:sp>
        <p:nvSpPr>
          <p:cNvPr id="7" name="TextBox 6">
            <a:extLst>
              <a:ext uri="{FF2B5EF4-FFF2-40B4-BE49-F238E27FC236}">
                <a16:creationId xmlns:a16="http://schemas.microsoft.com/office/drawing/2014/main" id="{800381AA-3AF6-6E49-9B9F-041A755243FD}"/>
              </a:ext>
            </a:extLst>
          </p:cNvPr>
          <p:cNvSpPr txBox="1"/>
          <p:nvPr/>
        </p:nvSpPr>
        <p:spPr>
          <a:xfrm>
            <a:off x="338128" y="2641523"/>
            <a:ext cx="5943600" cy="923330"/>
          </a:xfrm>
          <a:prstGeom prst="rect">
            <a:avLst/>
          </a:prstGeom>
          <a:noFill/>
        </p:spPr>
        <p:txBody>
          <a:bodyPr wrap="square" rtlCol="0">
            <a:spAutoFit/>
          </a:bodyPr>
          <a:lstStyle/>
          <a:p>
            <a:r>
              <a:rPr lang="en-GB" dirty="0"/>
              <a:t>“Sustainable development is the development that meets the needs of the present without compromising the ability of future generations” (WCED, 1987).</a:t>
            </a:r>
          </a:p>
        </p:txBody>
      </p:sp>
    </p:spTree>
    <p:extLst>
      <p:ext uri="{BB962C8B-B14F-4D97-AF65-F5344CB8AC3E}">
        <p14:creationId xmlns:p14="http://schemas.microsoft.com/office/powerpoint/2010/main" val="3806618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9DFAF11-233A-4468-AD42-8C23273FBBE8}"/>
              </a:ext>
            </a:extLst>
          </p:cNvPr>
          <p:cNvPicPr>
            <a:picLocks noChangeAspect="1"/>
          </p:cNvPicPr>
          <p:nvPr/>
        </p:nvPicPr>
        <p:blipFill rotWithShape="1">
          <a:blip r:embed="rId3">
            <a:alphaModFix amt="20000"/>
            <a:extLst>
              <a:ext uri="{BEBA8EAE-BF5A-486C-A8C5-ECC9F3942E4B}">
                <a14:imgProps xmlns:a14="http://schemas.microsoft.com/office/drawing/2010/main">
                  <a14:imgLayer r:embed="rId4">
                    <a14:imgEffect>
                      <a14:saturation sat="96000"/>
                    </a14:imgEffect>
                  </a14:imgLayer>
                </a14:imgProps>
              </a:ext>
            </a:extLst>
          </a:blip>
          <a:srcRect l="6839" r="2510" b="-1"/>
          <a:stretch/>
        </p:blipFill>
        <p:spPr>
          <a:xfrm>
            <a:off x="0" y="10"/>
            <a:ext cx="12192000" cy="5976584"/>
          </a:xfrm>
          <a:prstGeom prst="rect">
            <a:avLst/>
          </a:prstGeom>
        </p:spPr>
      </p:pic>
      <p:sp>
        <p:nvSpPr>
          <p:cNvPr id="9" name="Content Placeholder 8">
            <a:extLst>
              <a:ext uri="{FF2B5EF4-FFF2-40B4-BE49-F238E27FC236}">
                <a16:creationId xmlns:a16="http://schemas.microsoft.com/office/drawing/2014/main" id="{1D92EAE7-40EE-4F85-ABC9-64314A45E330}"/>
              </a:ext>
            </a:extLst>
          </p:cNvPr>
          <p:cNvSpPr>
            <a:spLocks noGrp="1"/>
          </p:cNvSpPr>
          <p:nvPr>
            <p:ph idx="1"/>
          </p:nvPr>
        </p:nvSpPr>
        <p:spPr>
          <a:xfrm>
            <a:off x="2734423" y="410817"/>
            <a:ext cx="6560064" cy="5565777"/>
          </a:xfrm>
        </p:spPr>
        <p:txBody>
          <a:bodyPr>
            <a:normAutofit fontScale="92500" lnSpcReduction="10000"/>
          </a:bodyPr>
          <a:lstStyle/>
          <a:p>
            <a:pPr marL="0" indent="0" algn="ctr">
              <a:buNone/>
            </a:pPr>
            <a:endParaRPr lang="en-GB" sz="3200" dirty="0">
              <a:solidFill>
                <a:schemeClr val="tx1"/>
              </a:solidFill>
            </a:endParaRPr>
          </a:p>
          <a:p>
            <a:pPr marL="0" indent="0" algn="ctr">
              <a:buNone/>
            </a:pPr>
            <a:r>
              <a:rPr lang="en-GB" b="1" dirty="0"/>
              <a:t>What are the 3 principles of sustainability?</a:t>
            </a:r>
          </a:p>
          <a:p>
            <a:endParaRPr lang="en-GB" dirty="0"/>
          </a:p>
          <a:p>
            <a:endParaRPr lang="en-GB" dirty="0"/>
          </a:p>
          <a:p>
            <a:pPr marL="0" indent="0">
              <a:buNone/>
            </a:pPr>
            <a:endParaRPr lang="en-GB" dirty="0"/>
          </a:p>
          <a:p>
            <a:pPr marL="0" indent="0" algn="ctr">
              <a:lnSpc>
                <a:spcPct val="100000"/>
              </a:lnSpc>
              <a:buNone/>
            </a:pPr>
            <a:r>
              <a:rPr lang="en-GB" dirty="0"/>
              <a:t>The principles of sustainability are the foundations of what this concept represents.</a:t>
            </a:r>
          </a:p>
          <a:p>
            <a:pPr marL="0" indent="0" algn="ctr">
              <a:lnSpc>
                <a:spcPct val="100000"/>
              </a:lnSpc>
              <a:buNone/>
            </a:pPr>
            <a:endParaRPr lang="en-GB" b="1" dirty="0"/>
          </a:p>
          <a:p>
            <a:pPr marL="0" indent="0" algn="ctr">
              <a:lnSpc>
                <a:spcPct val="100000"/>
              </a:lnSpc>
              <a:buNone/>
            </a:pPr>
            <a:r>
              <a:rPr lang="en-GB" dirty="0"/>
              <a:t>Sustainability is made up of three pillars: </a:t>
            </a:r>
          </a:p>
          <a:p>
            <a:pPr marL="0" indent="0" algn="ctr">
              <a:lnSpc>
                <a:spcPct val="100000"/>
              </a:lnSpc>
              <a:buNone/>
            </a:pPr>
            <a:r>
              <a:rPr lang="en-GB" b="1" dirty="0"/>
              <a:t>Economy</a:t>
            </a:r>
            <a:r>
              <a:rPr lang="en-GB" dirty="0"/>
              <a:t>, </a:t>
            </a:r>
            <a:r>
              <a:rPr lang="en-GB" b="1" dirty="0"/>
              <a:t>society</a:t>
            </a:r>
            <a:r>
              <a:rPr lang="en-GB" dirty="0"/>
              <a:t> and the </a:t>
            </a:r>
            <a:r>
              <a:rPr lang="en-GB" b="1" dirty="0"/>
              <a:t>environment</a:t>
            </a:r>
            <a:r>
              <a:rPr lang="en-GB" dirty="0"/>
              <a:t>.</a:t>
            </a:r>
          </a:p>
          <a:p>
            <a:pPr marL="0" indent="0" algn="ctr">
              <a:lnSpc>
                <a:spcPct val="100000"/>
              </a:lnSpc>
              <a:buNone/>
            </a:pPr>
            <a:r>
              <a:rPr lang="en-GB" dirty="0"/>
              <a:t> These principles are also informally used as </a:t>
            </a:r>
            <a:r>
              <a:rPr lang="en-GB" b="1" i="1" dirty="0"/>
              <a:t>profit</a:t>
            </a:r>
            <a:r>
              <a:rPr lang="en-GB" i="1" dirty="0"/>
              <a:t>, </a:t>
            </a:r>
            <a:r>
              <a:rPr lang="en-GB" b="1" i="1" dirty="0"/>
              <a:t>people</a:t>
            </a:r>
            <a:r>
              <a:rPr lang="en-GB" i="1" dirty="0"/>
              <a:t> and </a:t>
            </a:r>
            <a:r>
              <a:rPr lang="en-GB" b="1" i="1" dirty="0"/>
              <a:t>plan.</a:t>
            </a:r>
          </a:p>
        </p:txBody>
      </p:sp>
    </p:spTree>
    <p:extLst>
      <p:ext uri="{BB962C8B-B14F-4D97-AF65-F5344CB8AC3E}">
        <p14:creationId xmlns:p14="http://schemas.microsoft.com/office/powerpoint/2010/main" val="3536973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4E5698-9C97-42D0-A86A-72ABA48AD3B0}"/>
              </a:ext>
            </a:extLst>
          </p:cNvPr>
          <p:cNvPicPr>
            <a:picLocks noChangeAspect="1"/>
          </p:cNvPicPr>
          <p:nvPr/>
        </p:nvPicPr>
        <p:blipFill rotWithShape="1">
          <a:blip r:embed="rId3"/>
          <a:srcRect t="4802" b="3474"/>
          <a:stretch/>
        </p:blipFill>
        <p:spPr>
          <a:xfrm>
            <a:off x="5314181" y="746907"/>
            <a:ext cx="3252819" cy="5039915"/>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sp>
        <p:nvSpPr>
          <p:cNvPr id="9" name="Content Placeholder 8">
            <a:extLst>
              <a:ext uri="{FF2B5EF4-FFF2-40B4-BE49-F238E27FC236}">
                <a16:creationId xmlns:a16="http://schemas.microsoft.com/office/drawing/2014/main" id="{1D92EAE7-40EE-4F85-ABC9-64314A45E330}"/>
              </a:ext>
            </a:extLst>
          </p:cNvPr>
          <p:cNvSpPr>
            <a:spLocks noGrp="1"/>
          </p:cNvSpPr>
          <p:nvPr>
            <p:ph idx="1"/>
          </p:nvPr>
        </p:nvSpPr>
        <p:spPr>
          <a:xfrm>
            <a:off x="286027" y="120230"/>
            <a:ext cx="5809974" cy="6293270"/>
          </a:xfrm>
        </p:spPr>
        <p:txBody>
          <a:bodyPr>
            <a:normAutofit/>
          </a:bodyPr>
          <a:lstStyle/>
          <a:p>
            <a:pPr marL="0" indent="0">
              <a:buNone/>
            </a:pPr>
            <a:endParaRPr lang="en-GB" sz="3200" dirty="0">
              <a:solidFill>
                <a:schemeClr val="tx1"/>
              </a:solidFill>
            </a:endParaRPr>
          </a:p>
          <a:p>
            <a:pPr marL="0" indent="0">
              <a:buNone/>
            </a:pPr>
            <a:r>
              <a:rPr lang="en-GB" dirty="0"/>
              <a:t>What is the</a:t>
            </a:r>
          </a:p>
          <a:p>
            <a:pPr marL="0" indent="0">
              <a:buNone/>
            </a:pPr>
            <a:r>
              <a:rPr lang="en-GB" sz="3200" b="1" dirty="0"/>
              <a:t>purpose of sustainability?</a:t>
            </a:r>
          </a:p>
          <a:p>
            <a:endParaRPr lang="en-GB" b="1" dirty="0"/>
          </a:p>
          <a:p>
            <a:endParaRPr lang="en-GB" b="1" dirty="0"/>
          </a:p>
          <a:p>
            <a:endParaRPr lang="en-GB" b="1" dirty="0"/>
          </a:p>
          <a:p>
            <a:endParaRPr lang="en-GB" b="1" dirty="0"/>
          </a:p>
          <a:p>
            <a:pPr marL="0" indent="0">
              <a:lnSpc>
                <a:spcPct val="100000"/>
              </a:lnSpc>
              <a:buNone/>
            </a:pPr>
            <a:r>
              <a:rPr lang="en-GB" b="1" dirty="0"/>
              <a:t>Sustainability</a:t>
            </a:r>
            <a:r>
              <a:rPr lang="en-GB" dirty="0"/>
              <a:t> looks to protect our natural environment, human and ecological health, while driving innovation and not compromising our way of life. </a:t>
            </a:r>
          </a:p>
          <a:p>
            <a:pPr>
              <a:lnSpc>
                <a:spcPct val="100000"/>
              </a:lnSpc>
            </a:pPr>
            <a:endParaRPr lang="en-GB" sz="1600" dirty="0"/>
          </a:p>
          <a:p>
            <a:pPr>
              <a:lnSpc>
                <a:spcPct val="100000"/>
              </a:lnSpc>
            </a:pPr>
            <a:endParaRPr lang="en-GB" sz="1600" dirty="0"/>
          </a:p>
        </p:txBody>
      </p:sp>
      <p:sp>
        <p:nvSpPr>
          <p:cNvPr id="3" name="Rectangle 2">
            <a:extLst>
              <a:ext uri="{FF2B5EF4-FFF2-40B4-BE49-F238E27FC236}">
                <a16:creationId xmlns:a16="http://schemas.microsoft.com/office/drawing/2014/main" id="{8B1E79C5-6AF6-8341-A2E0-F73CCF594160}"/>
              </a:ext>
            </a:extLst>
          </p:cNvPr>
          <p:cNvSpPr/>
          <p:nvPr/>
        </p:nvSpPr>
        <p:spPr>
          <a:xfrm>
            <a:off x="286027" y="6044168"/>
            <a:ext cx="2724400" cy="369332"/>
          </a:xfrm>
          <a:prstGeom prst="rect">
            <a:avLst/>
          </a:prstGeom>
        </p:spPr>
        <p:txBody>
          <a:bodyPr wrap="none">
            <a:spAutoFit/>
          </a:bodyPr>
          <a:lstStyle/>
          <a:p>
            <a:r>
              <a:rPr lang="en-GB" dirty="0">
                <a:solidFill>
                  <a:srgbClr val="000000"/>
                </a:solidFill>
                <a:latin typeface="Open Sans"/>
              </a:rPr>
              <a:t>(Young &amp; </a:t>
            </a:r>
            <a:r>
              <a:rPr lang="en-GB" dirty="0" err="1">
                <a:solidFill>
                  <a:srgbClr val="000000"/>
                </a:solidFill>
                <a:latin typeface="Open Sans"/>
              </a:rPr>
              <a:t>Dhanda</a:t>
            </a:r>
            <a:r>
              <a:rPr lang="en-GB" dirty="0">
                <a:solidFill>
                  <a:srgbClr val="000000"/>
                </a:solidFill>
                <a:latin typeface="Open Sans"/>
              </a:rPr>
              <a:t>, 2013).</a:t>
            </a:r>
            <a:endParaRPr lang="en-GB" dirty="0"/>
          </a:p>
        </p:txBody>
      </p:sp>
    </p:spTree>
    <p:extLst>
      <p:ext uri="{BB962C8B-B14F-4D97-AF65-F5344CB8AC3E}">
        <p14:creationId xmlns:p14="http://schemas.microsoft.com/office/powerpoint/2010/main" val="3489465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B643A39-5484-4BFB-893C-6AD4632B2332}"/>
              </a:ext>
            </a:extLst>
          </p:cNvPr>
          <p:cNvPicPr>
            <a:picLocks noGrp="1" noChangeAspect="1"/>
          </p:cNvPicPr>
          <p:nvPr>
            <p:ph idx="1"/>
          </p:nvPr>
        </p:nvPicPr>
        <p:blipFill>
          <a:blip r:embed="rId2"/>
          <a:stretch>
            <a:fillRect/>
          </a:stretch>
        </p:blipFill>
        <p:spPr>
          <a:xfrm>
            <a:off x="9201150" y="94570"/>
            <a:ext cx="2857500" cy="2857500"/>
          </a:xfrm>
          <a:prstGeom prst="rect">
            <a:avLst/>
          </a:prstGeom>
        </p:spPr>
      </p:pic>
      <p:sp>
        <p:nvSpPr>
          <p:cNvPr id="5" name="Rectangle 4">
            <a:extLst>
              <a:ext uri="{FF2B5EF4-FFF2-40B4-BE49-F238E27FC236}">
                <a16:creationId xmlns:a16="http://schemas.microsoft.com/office/drawing/2014/main" id="{4E78ECF3-1367-4122-9510-92AD74746640}"/>
              </a:ext>
            </a:extLst>
          </p:cNvPr>
          <p:cNvSpPr/>
          <p:nvPr/>
        </p:nvSpPr>
        <p:spPr>
          <a:xfrm>
            <a:off x="366915" y="1931194"/>
            <a:ext cx="7770593" cy="3737946"/>
          </a:xfrm>
          <a:prstGeom prst="rect">
            <a:avLst/>
          </a:prstGeom>
        </p:spPr>
        <p:txBody>
          <a:bodyPr wrap="square">
            <a:spAutoFit/>
          </a:bodyPr>
          <a:lstStyle/>
          <a:p>
            <a:pPr>
              <a:lnSpc>
                <a:spcPct val="150000"/>
              </a:lnSpc>
            </a:pPr>
            <a:r>
              <a:rPr lang="en-GB" sz="2000" dirty="0"/>
              <a:t>When we hear the word </a:t>
            </a:r>
            <a:r>
              <a:rPr lang="en-GB" sz="2000" b="1" dirty="0"/>
              <a:t>“sustainability” </a:t>
            </a:r>
            <a:r>
              <a:rPr lang="en-GB" sz="2000" dirty="0"/>
              <a:t>we tend to think of renewable fuel sources, reducing carbon emissions, protecting environments and a way of keeping the delicate ecosystems of our planet in balance. </a:t>
            </a:r>
          </a:p>
          <a:p>
            <a:pPr>
              <a:lnSpc>
                <a:spcPct val="150000"/>
              </a:lnSpc>
            </a:pPr>
            <a:endParaRPr lang="en-GB" sz="2000" dirty="0"/>
          </a:p>
          <a:p>
            <a:pPr>
              <a:lnSpc>
                <a:spcPct val="150000"/>
              </a:lnSpc>
            </a:pPr>
            <a:r>
              <a:rPr lang="en-GB" sz="2000" dirty="0"/>
              <a:t>This is all very important, but there is much more to sustainability than just all things green! We will explore many of these concepts when looking at various CSR strategies from Marriott, Hilton, Kempinski &amp; Whitbread. But first, let’s talk plastic!</a:t>
            </a:r>
          </a:p>
        </p:txBody>
      </p:sp>
      <p:sp>
        <p:nvSpPr>
          <p:cNvPr id="8" name="TextBox 7">
            <a:extLst>
              <a:ext uri="{FF2B5EF4-FFF2-40B4-BE49-F238E27FC236}">
                <a16:creationId xmlns:a16="http://schemas.microsoft.com/office/drawing/2014/main" id="{F7D447AD-E1CF-1447-BB3D-8158BA08C51F}"/>
              </a:ext>
            </a:extLst>
          </p:cNvPr>
          <p:cNvSpPr txBox="1"/>
          <p:nvPr/>
        </p:nvSpPr>
        <p:spPr>
          <a:xfrm>
            <a:off x="366915" y="313185"/>
            <a:ext cx="6504025" cy="1446550"/>
          </a:xfrm>
          <a:prstGeom prst="rect">
            <a:avLst/>
          </a:prstGeom>
          <a:noFill/>
        </p:spPr>
        <p:txBody>
          <a:bodyPr wrap="none" rtlCol="0">
            <a:spAutoFit/>
          </a:bodyPr>
          <a:lstStyle/>
          <a:p>
            <a:r>
              <a:rPr lang="en-GB" sz="8800" b="1" dirty="0"/>
              <a:t>Sustainability</a:t>
            </a:r>
          </a:p>
        </p:txBody>
      </p:sp>
    </p:spTree>
    <p:extLst>
      <p:ext uri="{BB962C8B-B14F-4D97-AF65-F5344CB8AC3E}">
        <p14:creationId xmlns:p14="http://schemas.microsoft.com/office/powerpoint/2010/main" val="235367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100% Biodegradable 8&quot; Black Jumbo Bendy Straws- BS-STRAW-BBBD - HotelWare  Catering Supplies | Cleaning and Hygiene Supplies">
            <a:extLst>
              <a:ext uri="{FF2B5EF4-FFF2-40B4-BE49-F238E27FC236}">
                <a16:creationId xmlns:a16="http://schemas.microsoft.com/office/drawing/2014/main" id="{0204B97E-38BC-AB41-B038-A68A15AE8FA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960916" y="424162"/>
            <a:ext cx="5571067" cy="55710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6EC9919-DDB1-4447-90B2-511986667A78}"/>
              </a:ext>
            </a:extLst>
          </p:cNvPr>
          <p:cNvSpPr txBox="1"/>
          <p:nvPr/>
        </p:nvSpPr>
        <p:spPr>
          <a:xfrm>
            <a:off x="551834" y="637816"/>
            <a:ext cx="3969366" cy="5016758"/>
          </a:xfrm>
          <a:prstGeom prst="rect">
            <a:avLst/>
          </a:prstGeom>
          <a:noFill/>
        </p:spPr>
        <p:txBody>
          <a:bodyPr wrap="square" rtlCol="0">
            <a:spAutoFit/>
          </a:bodyPr>
          <a:lstStyle/>
          <a:p>
            <a:r>
              <a:rPr lang="en-GB" sz="8000" b="1" dirty="0"/>
              <a:t>THE</a:t>
            </a:r>
          </a:p>
          <a:p>
            <a:r>
              <a:rPr lang="en-GB" sz="8000" b="1" dirty="0"/>
              <a:t>PLASTIC</a:t>
            </a:r>
          </a:p>
          <a:p>
            <a:r>
              <a:rPr lang="en-GB" sz="8000" b="1" dirty="0"/>
              <a:t>STRAW</a:t>
            </a:r>
          </a:p>
          <a:p>
            <a:r>
              <a:rPr lang="en-GB" sz="8000" b="1" dirty="0"/>
              <a:t>DEBATE</a:t>
            </a:r>
          </a:p>
        </p:txBody>
      </p:sp>
    </p:spTree>
    <p:extLst>
      <p:ext uri="{BB962C8B-B14F-4D97-AF65-F5344CB8AC3E}">
        <p14:creationId xmlns:p14="http://schemas.microsoft.com/office/powerpoint/2010/main" val="1763770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Online Media 16" descr="Beyond The Straw: Sustainability in Hospitality | Tom Egerton | TEDxWanChai">
            <a:hlinkClick r:id="" action="ppaction://media"/>
            <a:extLst>
              <a:ext uri="{FF2B5EF4-FFF2-40B4-BE49-F238E27FC236}">
                <a16:creationId xmlns:a16="http://schemas.microsoft.com/office/drawing/2014/main" id="{9512BFB3-424C-8343-ABC6-57B697B14612}"/>
              </a:ext>
            </a:extLst>
          </p:cNvPr>
          <p:cNvPicPr>
            <a:picLocks noRot="1" noChangeAspect="1"/>
          </p:cNvPicPr>
          <p:nvPr>
            <a:videoFile r:link="rId1"/>
          </p:nvPr>
        </p:nvPicPr>
        <p:blipFill>
          <a:blip r:embed="rId4"/>
          <a:stretch>
            <a:fillRect/>
          </a:stretch>
        </p:blipFill>
        <p:spPr>
          <a:xfrm>
            <a:off x="2654300" y="614865"/>
            <a:ext cx="9435306" cy="5307360"/>
          </a:xfrm>
          <a:prstGeom prst="rect">
            <a:avLst/>
          </a:prstGeom>
        </p:spPr>
      </p:pic>
      <p:sp>
        <p:nvSpPr>
          <p:cNvPr id="18" name="TextBox 17">
            <a:extLst>
              <a:ext uri="{FF2B5EF4-FFF2-40B4-BE49-F238E27FC236}">
                <a16:creationId xmlns:a16="http://schemas.microsoft.com/office/drawing/2014/main" id="{0B57CAE6-D4CB-B24B-B231-F595689BB270}"/>
              </a:ext>
            </a:extLst>
          </p:cNvPr>
          <p:cNvSpPr txBox="1"/>
          <p:nvPr/>
        </p:nvSpPr>
        <p:spPr>
          <a:xfrm>
            <a:off x="2546502" y="140049"/>
            <a:ext cx="7269362" cy="523220"/>
          </a:xfrm>
          <a:prstGeom prst="rect">
            <a:avLst/>
          </a:prstGeom>
          <a:noFill/>
        </p:spPr>
        <p:txBody>
          <a:bodyPr wrap="none" rtlCol="0">
            <a:spAutoFit/>
          </a:bodyPr>
          <a:lstStyle/>
          <a:p>
            <a:r>
              <a:rPr lang="en-GB" sz="2800" b="1" dirty="0"/>
              <a:t>Sustainable Practices in the Hospitality Industry</a:t>
            </a:r>
          </a:p>
        </p:txBody>
      </p:sp>
      <p:pic>
        <p:nvPicPr>
          <p:cNvPr id="20" name="Picture 19" descr="A close up of a sign&#10;&#10;Description automatically generated">
            <a:extLst>
              <a:ext uri="{FF2B5EF4-FFF2-40B4-BE49-F238E27FC236}">
                <a16:creationId xmlns:a16="http://schemas.microsoft.com/office/drawing/2014/main" id="{A2A77D14-C8CC-2948-8B60-C19790DAFF2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50389" y="140049"/>
            <a:ext cx="2310930" cy="847341"/>
          </a:xfrm>
          <a:prstGeom prst="rect">
            <a:avLst/>
          </a:prstGeom>
        </p:spPr>
      </p:pic>
    </p:spTree>
    <p:extLst>
      <p:ext uri="{BB962C8B-B14F-4D97-AF65-F5344CB8AC3E}">
        <p14:creationId xmlns:p14="http://schemas.microsoft.com/office/powerpoint/2010/main" val="184266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6BB94-35AB-4096-8E2B-CC3113B40FB3}"/>
              </a:ext>
            </a:extLst>
          </p:cNvPr>
          <p:cNvSpPr>
            <a:spLocks noGrp="1"/>
          </p:cNvSpPr>
          <p:nvPr>
            <p:ph type="title"/>
          </p:nvPr>
        </p:nvSpPr>
        <p:spPr>
          <a:xfrm>
            <a:off x="267286" y="244641"/>
            <a:ext cx="9515061" cy="469762"/>
          </a:xfrm>
        </p:spPr>
        <p:txBody>
          <a:bodyPr>
            <a:normAutofit fontScale="90000"/>
          </a:bodyPr>
          <a:lstStyle/>
          <a:p>
            <a:r>
              <a:rPr lang="en-GB" sz="3600" b="1" dirty="0"/>
              <a:t>Why Sustainability and Corporate Social Responsibility ?</a:t>
            </a:r>
          </a:p>
        </p:txBody>
      </p:sp>
      <p:sp>
        <p:nvSpPr>
          <p:cNvPr id="3" name="Content Placeholder 2">
            <a:extLst>
              <a:ext uri="{FF2B5EF4-FFF2-40B4-BE49-F238E27FC236}">
                <a16:creationId xmlns:a16="http://schemas.microsoft.com/office/drawing/2014/main" id="{A8A18DA7-5279-4E75-B97D-F3C3F836D8EB}"/>
              </a:ext>
            </a:extLst>
          </p:cNvPr>
          <p:cNvSpPr>
            <a:spLocks noGrp="1"/>
          </p:cNvSpPr>
          <p:nvPr>
            <p:ph idx="1"/>
          </p:nvPr>
        </p:nvSpPr>
        <p:spPr>
          <a:xfrm>
            <a:off x="267286" y="982386"/>
            <a:ext cx="11682861" cy="5875614"/>
          </a:xfrm>
        </p:spPr>
        <p:txBody>
          <a:bodyPr>
            <a:normAutofit/>
          </a:bodyPr>
          <a:lstStyle/>
          <a:p>
            <a:pPr marL="0" indent="0" algn="just">
              <a:lnSpc>
                <a:spcPct val="110000"/>
              </a:lnSpc>
              <a:buNone/>
            </a:pPr>
            <a:r>
              <a:rPr lang="en-GB" sz="2200" dirty="0"/>
              <a:t>Sustainability and Corporate Social Responsibility Efforts Can </a:t>
            </a:r>
            <a:r>
              <a:rPr lang="en-GB" sz="2200" b="1" dirty="0"/>
              <a:t>Boost the Bottom Line</a:t>
            </a:r>
            <a:r>
              <a:rPr lang="en-GB" sz="2200" dirty="0"/>
              <a:t>. Finding consumers around the world who say they care about the environment or extreme poverty is relatively easy. But does care about issues </a:t>
            </a:r>
            <a:r>
              <a:rPr lang="en-GB" sz="2200" b="1" dirty="0"/>
              <a:t>convert to action when it comes to buying decisions</a:t>
            </a:r>
            <a:r>
              <a:rPr lang="en-GB" sz="2200" dirty="0"/>
              <a:t>? Some 52% of global respondents in Nielsen’s survey say their purchase decisions are partly dependent on the packaging.</a:t>
            </a:r>
          </a:p>
          <a:p>
            <a:pPr marL="0" indent="0">
              <a:lnSpc>
                <a:spcPct val="110000"/>
              </a:lnSpc>
              <a:buNone/>
            </a:pPr>
            <a:endParaRPr lang="en-GB" sz="2200" dirty="0"/>
          </a:p>
          <a:p>
            <a:pPr marL="0" indent="0" algn="just">
              <a:lnSpc>
                <a:spcPct val="110000"/>
              </a:lnSpc>
              <a:buNone/>
            </a:pPr>
            <a:r>
              <a:rPr lang="en-GB" sz="2200" dirty="0"/>
              <a:t>Millennials (age 21-34) appear more responsive to sustainability actions. Among global respondents in Nielsen’s survey who are responsive to sustainability actions, half are Millennials; they represent 51% of those who will pay extra for sustainable products and 51% of those who check the packaging for sustainable labelling.</a:t>
            </a:r>
          </a:p>
          <a:p>
            <a:pPr marL="0" indent="0" algn="r">
              <a:lnSpc>
                <a:spcPct val="110000"/>
              </a:lnSpc>
              <a:buNone/>
            </a:pPr>
            <a:endParaRPr lang="en-GB" sz="2200" dirty="0"/>
          </a:p>
          <a:p>
            <a:pPr marL="0" indent="0" algn="r">
              <a:buNone/>
            </a:pPr>
            <a:r>
              <a:rPr lang="en-GB" sz="1700" dirty="0"/>
              <a:t>The Nielsen Global Survey on Corporate Social Responsibility polled 30,000 consumers in 60 countries* 2014</a:t>
            </a:r>
          </a:p>
        </p:txBody>
      </p:sp>
    </p:spTree>
    <p:extLst>
      <p:ext uri="{BB962C8B-B14F-4D97-AF65-F5344CB8AC3E}">
        <p14:creationId xmlns:p14="http://schemas.microsoft.com/office/powerpoint/2010/main" val="2889722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4C95BD3-C6B1-AC47-B962-8784002CA842}"/>
              </a:ext>
            </a:extLst>
          </p:cNvPr>
          <p:cNvSpPr txBox="1"/>
          <p:nvPr/>
        </p:nvSpPr>
        <p:spPr>
          <a:xfrm>
            <a:off x="419725" y="24360"/>
            <a:ext cx="7082388" cy="1446550"/>
          </a:xfrm>
          <a:prstGeom prst="rect">
            <a:avLst/>
          </a:prstGeom>
          <a:noFill/>
        </p:spPr>
        <p:txBody>
          <a:bodyPr wrap="none" rtlCol="0">
            <a:spAutoFit/>
          </a:bodyPr>
          <a:lstStyle/>
          <a:p>
            <a:r>
              <a:rPr lang="en-GB" sz="8800" b="1" dirty="0"/>
              <a:t>CSR: Explained</a:t>
            </a:r>
          </a:p>
        </p:txBody>
      </p:sp>
      <p:sp>
        <p:nvSpPr>
          <p:cNvPr id="5" name="TextBox 4">
            <a:extLst>
              <a:ext uri="{FF2B5EF4-FFF2-40B4-BE49-F238E27FC236}">
                <a16:creationId xmlns:a16="http://schemas.microsoft.com/office/drawing/2014/main" id="{7E946F84-7CCB-4946-BF24-33BEB7ACF8D9}"/>
              </a:ext>
            </a:extLst>
          </p:cNvPr>
          <p:cNvSpPr txBox="1"/>
          <p:nvPr/>
        </p:nvSpPr>
        <p:spPr>
          <a:xfrm>
            <a:off x="419725" y="1618938"/>
            <a:ext cx="9968459" cy="2800767"/>
          </a:xfrm>
          <a:prstGeom prst="rect">
            <a:avLst/>
          </a:prstGeom>
          <a:noFill/>
        </p:spPr>
        <p:txBody>
          <a:bodyPr wrap="square" rtlCol="0">
            <a:spAutoFit/>
          </a:bodyPr>
          <a:lstStyle/>
          <a:p>
            <a:r>
              <a:rPr lang="en-GB" sz="1600" dirty="0"/>
              <a:t>Corporate social responsibility (</a:t>
            </a:r>
            <a:r>
              <a:rPr lang="en-GB" sz="1600" b="1" dirty="0"/>
              <a:t>CSR</a:t>
            </a:r>
            <a:r>
              <a:rPr lang="en-GB" sz="1600" dirty="0"/>
              <a:t>) involves the ethical and non-commercial responsibilities of businesses as they relate to society in general.  It is based, on a triple bottom-line approach for companies -- people (society), planet (environment) and economic (profit).</a:t>
            </a:r>
          </a:p>
          <a:p>
            <a:endParaRPr lang="en-GB" sz="1600" dirty="0"/>
          </a:p>
          <a:p>
            <a:r>
              <a:rPr lang="en-GB" sz="1600" dirty="0"/>
              <a:t>CSR implies the need for businesses to contribute to the communities and markets that have made them successful (cited in Gard McGehee et al, 2009, p.417); consequently, companies must consider the wellbeing of society in addition to their concerns for owners, investors and any shareholders.</a:t>
            </a:r>
          </a:p>
          <a:p>
            <a:endParaRPr lang="en-GB" sz="1600" dirty="0"/>
          </a:p>
          <a:p>
            <a:r>
              <a:rPr lang="en-GB" sz="1600" dirty="0"/>
              <a:t>According to Holcomb, Upchurch and </a:t>
            </a:r>
            <a:r>
              <a:rPr lang="en-GB" sz="1600" dirty="0" err="1"/>
              <a:t>Okumus</a:t>
            </a:r>
            <a:r>
              <a:rPr lang="en-GB" sz="1600" dirty="0"/>
              <a:t> (2007), the value of CSR is in achieving corporate sustainability in order to create long-term shareholder value.  This involves exploiting the market’s potential for sustainable product and services, while successfully reducing and avoiding associated cost and risk.</a:t>
            </a:r>
          </a:p>
        </p:txBody>
      </p:sp>
      <p:pic>
        <p:nvPicPr>
          <p:cNvPr id="3074" name="Picture 2" descr="Corporate Social Responsibility - A Simple Guide - The Giving Machine">
            <a:extLst>
              <a:ext uri="{FF2B5EF4-FFF2-40B4-BE49-F238E27FC236}">
                <a16:creationId xmlns:a16="http://schemas.microsoft.com/office/drawing/2014/main" id="{5B739FDF-D7B5-5E40-88B0-E1125A050488}"/>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19727" y1="55279" x2="24219" y2="57331"/>
                        <a14:foregroundMark x1="24219" y1="57331" x2="25879" y2="57331"/>
                        <a14:foregroundMark x1="44531" y1="57331" x2="49023" y2="60557"/>
                        <a14:foregroundMark x1="49023" y1="60557" x2="54004" y2="60264"/>
                        <a14:foregroundMark x1="54004" y1="60264" x2="53809" y2="53079"/>
                        <a14:foregroundMark x1="53809" y1="53079" x2="45996" y2="44135"/>
                        <a14:foregroundMark x1="45996" y1="44135" x2="49707" y2="39589"/>
                        <a14:foregroundMark x1="49707" y1="39589" x2="54395" y2="41202"/>
                        <a14:foregroundMark x1="54395" y1="41202" x2="55566" y2="43109"/>
                        <a14:foregroundMark x1="75781" y1="58651" x2="77734" y2="60997"/>
                        <a14:foregroundMark x1="73926" y1="31232" x2="78125" y2="34604"/>
                        <a14:foregroundMark x1="78125" y1="34604" x2="77246" y2="32991"/>
                        <a14:foregroundMark x1="33594" y1="52199" x2="34180" y2="49853"/>
                        <a14:foregroundMark x1="65234" y1="47361" x2="66602" y2="47067"/>
                        <a14:foregroundMark x1="64648" y1="43695" x2="64648" y2="43695"/>
                      </a14:backgroundRemoval>
                    </a14:imgEffect>
                  </a14:imgLayer>
                </a14:imgProps>
              </a:ext>
              <a:ext uri="{28A0092B-C50C-407E-A947-70E740481C1C}">
                <a14:useLocalDpi xmlns:a14="http://schemas.microsoft.com/office/drawing/2010/main" val="0"/>
              </a:ext>
            </a:extLst>
          </a:blip>
          <a:srcRect/>
          <a:stretch>
            <a:fillRect/>
          </a:stretch>
        </p:blipFill>
        <p:spPr bwMode="auto">
          <a:xfrm>
            <a:off x="6096000" y="2769432"/>
            <a:ext cx="7415749" cy="49392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8053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311724-4D49-4C58-BC37-7313DD1EAC77}"/>
              </a:ext>
            </a:extLst>
          </p:cNvPr>
          <p:cNvSpPr>
            <a:spLocks noGrp="1"/>
          </p:cNvSpPr>
          <p:nvPr>
            <p:ph idx="1"/>
          </p:nvPr>
        </p:nvSpPr>
        <p:spPr>
          <a:xfrm>
            <a:off x="6389777" y="5307436"/>
            <a:ext cx="1622895" cy="621846"/>
          </a:xfrm>
        </p:spPr>
        <p:txBody>
          <a:bodyPr>
            <a:normAutofit/>
          </a:bodyPr>
          <a:lstStyle/>
          <a:p>
            <a:pPr marL="0" indent="0" algn="just">
              <a:buNone/>
            </a:pPr>
            <a:r>
              <a:rPr lang="en-GB" dirty="0">
                <a:hlinkClick r:id="rId3"/>
              </a:rPr>
              <a:t>Serve 360</a:t>
            </a: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p:txBody>
      </p:sp>
      <p:pic>
        <p:nvPicPr>
          <p:cNvPr id="9" name="Picture 8" descr="A close up of a sign&#10;&#10;Description automatically generated">
            <a:extLst>
              <a:ext uri="{FF2B5EF4-FFF2-40B4-BE49-F238E27FC236}">
                <a16:creationId xmlns:a16="http://schemas.microsoft.com/office/drawing/2014/main" id="{BF91E005-6D9E-5746-B2A2-3E609CCA2A2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787444" y="263966"/>
            <a:ext cx="6136409" cy="4817081"/>
          </a:xfrm>
          <a:prstGeom prst="rect">
            <a:avLst/>
          </a:prstGeom>
        </p:spPr>
      </p:pic>
      <p:pic>
        <p:nvPicPr>
          <p:cNvPr id="11" name="Graphic 10" descr="Web design outline">
            <a:extLst>
              <a:ext uri="{FF2B5EF4-FFF2-40B4-BE49-F238E27FC236}">
                <a16:creationId xmlns:a16="http://schemas.microsoft.com/office/drawing/2014/main" id="{50F775CE-FB0D-E24B-91D4-1C4E8094F5C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279036" y="5161159"/>
            <a:ext cx="914400" cy="914400"/>
          </a:xfrm>
          <a:prstGeom prst="rect">
            <a:avLst/>
          </a:prstGeom>
        </p:spPr>
      </p:pic>
    </p:spTree>
    <p:extLst>
      <p:ext uri="{BB962C8B-B14F-4D97-AF65-F5344CB8AC3E}">
        <p14:creationId xmlns:p14="http://schemas.microsoft.com/office/powerpoint/2010/main" val="3675363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a sign&#10;&#10;Description automatically generated">
            <a:extLst>
              <a:ext uri="{FF2B5EF4-FFF2-40B4-BE49-F238E27FC236}">
                <a16:creationId xmlns:a16="http://schemas.microsoft.com/office/drawing/2014/main" id="{BF91E005-6D9E-5746-B2A2-3E609CCA2A2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19087" y="201997"/>
            <a:ext cx="2335259" cy="1833178"/>
          </a:xfrm>
          <a:prstGeom prst="rect">
            <a:avLst/>
          </a:prstGeom>
        </p:spPr>
      </p:pic>
      <p:pic>
        <p:nvPicPr>
          <p:cNvPr id="12" name="Online Media 11" descr="#Serve360 with Marriott">
            <a:hlinkClick r:id="" action="ppaction://media"/>
            <a:extLst>
              <a:ext uri="{FF2B5EF4-FFF2-40B4-BE49-F238E27FC236}">
                <a16:creationId xmlns:a16="http://schemas.microsoft.com/office/drawing/2014/main" id="{BD4A49F5-518C-0D4E-ACA0-FCD45F7E4EB9}"/>
              </a:ext>
            </a:extLst>
          </p:cNvPr>
          <p:cNvPicPr>
            <a:picLocks noRot="1" noChangeAspect="1"/>
          </p:cNvPicPr>
          <p:nvPr>
            <a:videoFile r:link="rId1"/>
          </p:nvPr>
        </p:nvPicPr>
        <p:blipFill>
          <a:blip r:embed="rId6"/>
          <a:stretch>
            <a:fillRect/>
          </a:stretch>
        </p:blipFill>
        <p:spPr>
          <a:xfrm>
            <a:off x="2698699" y="635000"/>
            <a:ext cx="9388514" cy="5281040"/>
          </a:xfrm>
          <a:prstGeom prst="rect">
            <a:avLst/>
          </a:prstGeom>
        </p:spPr>
      </p:pic>
    </p:spTree>
    <p:extLst>
      <p:ext uri="{BB962C8B-B14F-4D97-AF65-F5344CB8AC3E}">
        <p14:creationId xmlns:p14="http://schemas.microsoft.com/office/powerpoint/2010/main" val="2801942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a sign&#10;&#10;Description automatically generated">
            <a:extLst>
              <a:ext uri="{FF2B5EF4-FFF2-40B4-BE49-F238E27FC236}">
                <a16:creationId xmlns:a16="http://schemas.microsoft.com/office/drawing/2014/main" id="{BF91E005-6D9E-5746-B2A2-3E609CCA2A2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61866" y="125797"/>
            <a:ext cx="2335259" cy="1833178"/>
          </a:xfrm>
          <a:prstGeom prst="rect">
            <a:avLst/>
          </a:prstGeom>
        </p:spPr>
      </p:pic>
      <p:pic>
        <p:nvPicPr>
          <p:cNvPr id="16" name="Online Media 15" descr="Embracing Sustainability">
            <a:hlinkClick r:id="" action="ppaction://media"/>
            <a:extLst>
              <a:ext uri="{FF2B5EF4-FFF2-40B4-BE49-F238E27FC236}">
                <a16:creationId xmlns:a16="http://schemas.microsoft.com/office/drawing/2014/main" id="{A4E4C895-3189-6B46-9D09-9F0D804AE902}"/>
              </a:ext>
            </a:extLst>
          </p:cNvPr>
          <p:cNvPicPr>
            <a:picLocks noRot="1" noChangeAspect="1"/>
          </p:cNvPicPr>
          <p:nvPr>
            <a:videoFile r:link="rId1"/>
          </p:nvPr>
        </p:nvPicPr>
        <p:blipFill>
          <a:blip r:embed="rId6"/>
          <a:stretch>
            <a:fillRect/>
          </a:stretch>
        </p:blipFill>
        <p:spPr>
          <a:xfrm>
            <a:off x="2712550" y="685800"/>
            <a:ext cx="9317584" cy="5241141"/>
          </a:xfrm>
          <a:prstGeom prst="rect">
            <a:avLst/>
          </a:prstGeom>
        </p:spPr>
      </p:pic>
    </p:spTree>
    <p:extLst>
      <p:ext uri="{BB962C8B-B14F-4D97-AF65-F5344CB8AC3E}">
        <p14:creationId xmlns:p14="http://schemas.microsoft.com/office/powerpoint/2010/main" val="302489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0ACF97-91EC-4070-9C78-8736D311C64C}"/>
              </a:ext>
            </a:extLst>
          </p:cNvPr>
          <p:cNvSpPr>
            <a:spLocks noGrp="1"/>
          </p:cNvSpPr>
          <p:nvPr>
            <p:ph idx="1"/>
          </p:nvPr>
        </p:nvSpPr>
        <p:spPr>
          <a:xfrm>
            <a:off x="4757729" y="5124802"/>
            <a:ext cx="3768212" cy="765011"/>
          </a:xfrm>
        </p:spPr>
        <p:txBody>
          <a:bodyPr>
            <a:normAutofit/>
          </a:bodyPr>
          <a:lstStyle/>
          <a:p>
            <a:pPr marL="0" indent="0" algn="just">
              <a:lnSpc>
                <a:spcPct val="120000"/>
              </a:lnSpc>
              <a:buNone/>
            </a:pPr>
            <a:r>
              <a:rPr lang="en-GB" sz="3400" b="1" dirty="0">
                <a:hlinkClick r:id="rId3"/>
              </a:rPr>
              <a:t>Travel with Purpose</a:t>
            </a:r>
            <a:endParaRPr lang="en-GB" b="1" dirty="0"/>
          </a:p>
          <a:p>
            <a:pPr marL="0" indent="0" algn="just">
              <a:lnSpc>
                <a:spcPct val="120000"/>
              </a:lnSpc>
              <a:buNone/>
            </a:pPr>
            <a:endParaRPr lang="en-GB" dirty="0"/>
          </a:p>
        </p:txBody>
      </p:sp>
      <p:pic>
        <p:nvPicPr>
          <p:cNvPr id="6" name="Picture 5" descr="A black sign with white text&#10;&#10;Description automatically generated">
            <a:extLst>
              <a:ext uri="{FF2B5EF4-FFF2-40B4-BE49-F238E27FC236}">
                <a16:creationId xmlns:a16="http://schemas.microsoft.com/office/drawing/2014/main" id="{2A2657FD-1F39-014D-96F0-AF65C8FBE61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095328" y="217374"/>
            <a:ext cx="6001343" cy="4571023"/>
          </a:xfrm>
          <a:prstGeom prst="rect">
            <a:avLst/>
          </a:prstGeom>
        </p:spPr>
      </p:pic>
      <p:pic>
        <p:nvPicPr>
          <p:cNvPr id="8" name="Graphic 7" descr="Web design outline">
            <a:extLst>
              <a:ext uri="{FF2B5EF4-FFF2-40B4-BE49-F238E27FC236}">
                <a16:creationId xmlns:a16="http://schemas.microsoft.com/office/drawing/2014/main" id="{4C8A34E5-1208-DA4F-9F94-F5A6EFD2535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707835" y="5050108"/>
            <a:ext cx="914400" cy="914400"/>
          </a:xfrm>
          <a:prstGeom prst="rect">
            <a:avLst/>
          </a:prstGeom>
        </p:spPr>
      </p:pic>
    </p:spTree>
    <p:extLst>
      <p:ext uri="{BB962C8B-B14F-4D97-AF65-F5344CB8AC3E}">
        <p14:creationId xmlns:p14="http://schemas.microsoft.com/office/powerpoint/2010/main" val="1802082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ack sign with white text&#10;&#10;Description automatically generated">
            <a:extLst>
              <a:ext uri="{FF2B5EF4-FFF2-40B4-BE49-F238E27FC236}">
                <a16:creationId xmlns:a16="http://schemas.microsoft.com/office/drawing/2014/main" id="{2A2657FD-1F39-014D-96F0-AF65C8FBE61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991411" y="108557"/>
            <a:ext cx="2143437" cy="1632584"/>
          </a:xfrm>
          <a:prstGeom prst="rect">
            <a:avLst/>
          </a:prstGeom>
        </p:spPr>
      </p:pic>
      <p:pic>
        <p:nvPicPr>
          <p:cNvPr id="8" name="Online Media 7" descr="Travel with Purpose">
            <a:hlinkClick r:id="" action="ppaction://media"/>
            <a:extLst>
              <a:ext uri="{FF2B5EF4-FFF2-40B4-BE49-F238E27FC236}">
                <a16:creationId xmlns:a16="http://schemas.microsoft.com/office/drawing/2014/main" id="{E87CD069-DF8E-BB4C-9E1C-E34022C2BCB1}"/>
              </a:ext>
            </a:extLst>
          </p:cNvPr>
          <p:cNvPicPr>
            <a:picLocks noRot="1" noChangeAspect="1"/>
          </p:cNvPicPr>
          <p:nvPr>
            <a:videoFile r:link="rId1"/>
          </p:nvPr>
        </p:nvPicPr>
        <p:blipFill>
          <a:blip r:embed="rId6"/>
          <a:stretch>
            <a:fillRect/>
          </a:stretch>
        </p:blipFill>
        <p:spPr>
          <a:xfrm>
            <a:off x="172972" y="520700"/>
            <a:ext cx="9525539" cy="5358115"/>
          </a:xfrm>
          <a:prstGeom prst="rect">
            <a:avLst/>
          </a:prstGeom>
        </p:spPr>
      </p:pic>
    </p:spTree>
    <p:extLst>
      <p:ext uri="{BB962C8B-B14F-4D97-AF65-F5344CB8AC3E}">
        <p14:creationId xmlns:p14="http://schemas.microsoft.com/office/powerpoint/2010/main" val="3452886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ack sign with white text&#10;&#10;Description automatically generated">
            <a:extLst>
              <a:ext uri="{FF2B5EF4-FFF2-40B4-BE49-F238E27FC236}">
                <a16:creationId xmlns:a16="http://schemas.microsoft.com/office/drawing/2014/main" id="{2A2657FD-1F39-014D-96F0-AF65C8FBE61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991411" y="108557"/>
            <a:ext cx="2143437" cy="1632584"/>
          </a:xfrm>
          <a:prstGeom prst="rect">
            <a:avLst/>
          </a:prstGeom>
        </p:spPr>
      </p:pic>
      <p:pic>
        <p:nvPicPr>
          <p:cNvPr id="2" name="Online Media 1" descr="Hiltonâs 2030 Travel with Purpose Goals">
            <a:hlinkClick r:id="" action="ppaction://media"/>
            <a:extLst>
              <a:ext uri="{FF2B5EF4-FFF2-40B4-BE49-F238E27FC236}">
                <a16:creationId xmlns:a16="http://schemas.microsoft.com/office/drawing/2014/main" id="{D7BF8899-CD2F-5F41-8CC7-2B3E5A1F43DB}"/>
              </a:ext>
            </a:extLst>
          </p:cNvPr>
          <p:cNvPicPr>
            <a:picLocks noRot="1" noChangeAspect="1"/>
          </p:cNvPicPr>
          <p:nvPr>
            <a:videoFile r:link="rId1"/>
          </p:nvPr>
        </p:nvPicPr>
        <p:blipFill>
          <a:blip r:embed="rId6"/>
          <a:stretch>
            <a:fillRect/>
          </a:stretch>
        </p:blipFill>
        <p:spPr>
          <a:xfrm>
            <a:off x="162743" y="457200"/>
            <a:ext cx="9666303" cy="5437295"/>
          </a:xfrm>
          <a:prstGeom prst="rect">
            <a:avLst/>
          </a:prstGeom>
        </p:spPr>
      </p:pic>
    </p:spTree>
    <p:extLst>
      <p:ext uri="{BB962C8B-B14F-4D97-AF65-F5344CB8AC3E}">
        <p14:creationId xmlns:p14="http://schemas.microsoft.com/office/powerpoint/2010/main" val="1485784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C0E570-FAC5-4E7A-9E61-2480A783D4C6}"/>
              </a:ext>
            </a:extLst>
          </p:cNvPr>
          <p:cNvSpPr>
            <a:spLocks noGrp="1"/>
          </p:cNvSpPr>
          <p:nvPr>
            <p:ph idx="1"/>
          </p:nvPr>
        </p:nvSpPr>
        <p:spPr>
          <a:xfrm>
            <a:off x="345831" y="1361391"/>
            <a:ext cx="10515600" cy="4351338"/>
          </a:xfrm>
        </p:spPr>
        <p:txBody>
          <a:bodyPr>
            <a:normAutofit fontScale="92500"/>
          </a:bodyPr>
          <a:lstStyle/>
          <a:p>
            <a:pPr marL="0" indent="0" algn="just">
              <a:buNone/>
            </a:pPr>
            <a:r>
              <a:rPr lang="en-GB" sz="2400" dirty="0"/>
              <a:t>‘We know our work affects the environment and the people around us, which is why we have industry leading targets across our programme to reduce our impact on the environment and respect the human rights of workers across our value chain’.</a:t>
            </a:r>
          </a:p>
          <a:p>
            <a:pPr marL="0" indent="0" algn="just">
              <a:buNone/>
            </a:pPr>
            <a:endParaRPr lang="en-GB" sz="2400" dirty="0"/>
          </a:p>
          <a:p>
            <a:pPr marL="0" indent="0" algn="just">
              <a:buNone/>
            </a:pPr>
            <a:r>
              <a:rPr lang="en-GB" sz="2400" dirty="0"/>
              <a:t>Let’s have a look at some of the initiatives that this company stands for:-</a:t>
            </a:r>
          </a:p>
          <a:p>
            <a:pPr marL="0" indent="0" algn="just">
              <a:buNone/>
            </a:pPr>
            <a:r>
              <a:rPr lang="en-GB" sz="2400" b="1" dirty="0"/>
              <a:t>Their statement: We're a Force for Good </a:t>
            </a:r>
          </a:p>
          <a:p>
            <a:pPr marL="0" indent="0" algn="just">
              <a:buNone/>
            </a:pPr>
            <a:r>
              <a:rPr lang="en-GB" sz="2400" dirty="0"/>
              <a:t>‘At Premier Inn we want to be a Force for Good in everything we do. As the UK’s largest hotel chain, we have a responsibility to our teams, the communities we’re part of and the world around us to act responsibly and sustainably’.</a:t>
            </a:r>
          </a:p>
          <a:p>
            <a:pPr algn="just"/>
            <a:endParaRPr lang="en-GB" sz="2400" dirty="0"/>
          </a:p>
          <a:p>
            <a:pPr algn="just"/>
            <a:r>
              <a:rPr lang="en-GB" sz="2400" dirty="0">
                <a:hlinkClick r:id="rId2"/>
              </a:rPr>
              <a:t>https://www.premierinn.com/gb/en/why/force-for-good.html</a:t>
            </a:r>
            <a:endParaRPr lang="en-GB" sz="2400" dirty="0"/>
          </a:p>
          <a:p>
            <a:pPr algn="just"/>
            <a:endParaRPr lang="en-GB" dirty="0"/>
          </a:p>
        </p:txBody>
      </p:sp>
      <p:pic>
        <p:nvPicPr>
          <p:cNvPr id="4" name="Picture 3">
            <a:extLst>
              <a:ext uri="{FF2B5EF4-FFF2-40B4-BE49-F238E27FC236}">
                <a16:creationId xmlns:a16="http://schemas.microsoft.com/office/drawing/2014/main" id="{56579C35-AF77-4EB3-B034-9DC0C0281F1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7917" b="91250" l="10000" r="90000">
                        <a14:foregroundMark x1="24750" y1="27917" x2="34500" y2="15000"/>
                        <a14:foregroundMark x1="34500" y1="15000" x2="45750" y2="7083"/>
                        <a14:foregroundMark x1="45750" y1="7083" x2="58250" y2="8333"/>
                        <a14:foregroundMark x1="58250" y1="8333" x2="68250" y2="20417"/>
                        <a14:foregroundMark x1="68250" y1="20417" x2="71500" y2="27917"/>
                        <a14:foregroundMark x1="58750" y1="87500" x2="46750" y2="91250"/>
                        <a14:foregroundMark x1="46750" y1="91250" x2="39250" y2="87500"/>
                      </a14:backgroundRemoval>
                    </a14:imgEffect>
                  </a14:imgLayer>
                </a14:imgProps>
              </a:ext>
            </a:extLst>
          </a:blip>
          <a:stretch>
            <a:fillRect/>
          </a:stretch>
        </p:blipFill>
        <p:spPr>
          <a:xfrm>
            <a:off x="10138724" y="4395747"/>
            <a:ext cx="2354106" cy="1412463"/>
          </a:xfrm>
          <a:prstGeom prst="rect">
            <a:avLst/>
          </a:prstGeom>
        </p:spPr>
      </p:pic>
      <p:pic>
        <p:nvPicPr>
          <p:cNvPr id="7" name="Picture 6" descr="A black sign with white text&#10;&#10;Description automatically generated">
            <a:extLst>
              <a:ext uri="{FF2B5EF4-FFF2-40B4-BE49-F238E27FC236}">
                <a16:creationId xmlns:a16="http://schemas.microsoft.com/office/drawing/2014/main" id="{5365E3FA-8305-EE40-A0B1-F96DB879DD3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485267" y="246011"/>
            <a:ext cx="4039065" cy="954688"/>
          </a:xfrm>
          <a:prstGeom prst="rect">
            <a:avLst/>
          </a:prstGeom>
        </p:spPr>
      </p:pic>
    </p:spTree>
    <p:extLst>
      <p:ext uri="{BB962C8B-B14F-4D97-AF65-F5344CB8AC3E}">
        <p14:creationId xmlns:p14="http://schemas.microsoft.com/office/powerpoint/2010/main" val="114925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lack sign with white text&#10;&#10;Description automatically generated">
            <a:extLst>
              <a:ext uri="{FF2B5EF4-FFF2-40B4-BE49-F238E27FC236}">
                <a16:creationId xmlns:a16="http://schemas.microsoft.com/office/drawing/2014/main" id="{5365E3FA-8305-EE40-A0B1-F96DB879DD3A}"/>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74415"/>
          <a:stretch/>
        </p:blipFill>
        <p:spPr>
          <a:xfrm>
            <a:off x="335777" y="275628"/>
            <a:ext cx="878663" cy="811722"/>
          </a:xfrm>
          <a:prstGeom prst="rect">
            <a:avLst/>
          </a:prstGeom>
        </p:spPr>
      </p:pic>
      <p:pic>
        <p:nvPicPr>
          <p:cNvPr id="6" name="Online Media 5" descr="Force For Good V3">
            <a:hlinkClick r:id="" action="ppaction://media"/>
            <a:extLst>
              <a:ext uri="{FF2B5EF4-FFF2-40B4-BE49-F238E27FC236}">
                <a16:creationId xmlns:a16="http://schemas.microsoft.com/office/drawing/2014/main" id="{23BC7B85-97FD-1049-86F4-06BAD78D7C35}"/>
              </a:ext>
            </a:extLst>
          </p:cNvPr>
          <p:cNvPicPr>
            <a:picLocks noRot="1" noChangeAspect="1"/>
          </p:cNvPicPr>
          <p:nvPr>
            <a:videoFile r:link="rId1"/>
          </p:nvPr>
        </p:nvPicPr>
        <p:blipFill>
          <a:blip r:embed="rId6"/>
          <a:stretch>
            <a:fillRect/>
          </a:stretch>
        </p:blipFill>
        <p:spPr>
          <a:xfrm>
            <a:off x="1685871" y="118465"/>
            <a:ext cx="10313227" cy="5801190"/>
          </a:xfrm>
          <a:prstGeom prst="rect">
            <a:avLst/>
          </a:prstGeom>
        </p:spPr>
      </p:pic>
    </p:spTree>
    <p:extLst>
      <p:ext uri="{BB962C8B-B14F-4D97-AF65-F5344CB8AC3E}">
        <p14:creationId xmlns:p14="http://schemas.microsoft.com/office/powerpoint/2010/main" val="3967640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lack sign with white text&#10;&#10;Description automatically generated">
            <a:extLst>
              <a:ext uri="{FF2B5EF4-FFF2-40B4-BE49-F238E27FC236}">
                <a16:creationId xmlns:a16="http://schemas.microsoft.com/office/drawing/2014/main" id="{5365E3FA-8305-EE40-A0B1-F96DB879DD3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77270" y="188861"/>
            <a:ext cx="4039065" cy="954688"/>
          </a:xfrm>
          <a:prstGeom prst="rect">
            <a:avLst/>
          </a:prstGeom>
        </p:spPr>
      </p:pic>
      <p:pic>
        <p:nvPicPr>
          <p:cNvPr id="2" name="Online Media 1" descr="Whitbread PLC - Cutting Carbon Emissions">
            <a:hlinkClick r:id="" action="ppaction://media"/>
            <a:extLst>
              <a:ext uri="{FF2B5EF4-FFF2-40B4-BE49-F238E27FC236}">
                <a16:creationId xmlns:a16="http://schemas.microsoft.com/office/drawing/2014/main" id="{50EB7C64-97E6-3F4C-909F-4A153AA6F2B9}"/>
              </a:ext>
            </a:extLst>
          </p:cNvPr>
          <p:cNvPicPr>
            <a:picLocks noRot="1" noChangeAspect="1"/>
          </p:cNvPicPr>
          <p:nvPr>
            <a:videoFile r:link="rId1"/>
          </p:nvPr>
        </p:nvPicPr>
        <p:blipFill>
          <a:blip r:embed="rId6"/>
          <a:stretch>
            <a:fillRect/>
          </a:stretch>
        </p:blipFill>
        <p:spPr>
          <a:xfrm>
            <a:off x="177270" y="1295960"/>
            <a:ext cx="8152343" cy="4585692"/>
          </a:xfrm>
          <a:prstGeom prst="rect">
            <a:avLst/>
          </a:prstGeom>
        </p:spPr>
      </p:pic>
    </p:spTree>
    <p:extLst>
      <p:ext uri="{BB962C8B-B14F-4D97-AF65-F5344CB8AC3E}">
        <p14:creationId xmlns:p14="http://schemas.microsoft.com/office/powerpoint/2010/main" val="800288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29659C5-928D-1746-A5B8-89982B505F2F}"/>
              </a:ext>
            </a:extLst>
          </p:cNvPr>
          <p:cNvPicPr>
            <a:picLocks noGrp="1" noChangeAspect="1"/>
          </p:cNvPicPr>
          <p:nvPr>
            <p:ph idx="1"/>
          </p:nvPr>
        </p:nvPicPr>
        <p:blipFill>
          <a:blip r:embed="rId3"/>
          <a:stretch>
            <a:fillRect/>
          </a:stretch>
        </p:blipFill>
        <p:spPr>
          <a:xfrm>
            <a:off x="179109" y="157163"/>
            <a:ext cx="10333030" cy="5670664"/>
          </a:xfrm>
        </p:spPr>
      </p:pic>
      <p:sp>
        <p:nvSpPr>
          <p:cNvPr id="6" name="TextBox 5">
            <a:extLst>
              <a:ext uri="{FF2B5EF4-FFF2-40B4-BE49-F238E27FC236}">
                <a16:creationId xmlns:a16="http://schemas.microsoft.com/office/drawing/2014/main" id="{3DFF06C2-3079-9D48-81A8-CC1E074BEF67}"/>
              </a:ext>
            </a:extLst>
          </p:cNvPr>
          <p:cNvSpPr txBox="1"/>
          <p:nvPr/>
        </p:nvSpPr>
        <p:spPr>
          <a:xfrm>
            <a:off x="10955945" y="933063"/>
            <a:ext cx="2314731" cy="276999"/>
          </a:xfrm>
          <a:prstGeom prst="rect">
            <a:avLst/>
          </a:prstGeom>
          <a:noFill/>
        </p:spPr>
        <p:txBody>
          <a:bodyPr wrap="square" rtlCol="0">
            <a:spAutoFit/>
          </a:bodyPr>
          <a:lstStyle/>
          <a:p>
            <a:r>
              <a:rPr lang="en-GB" sz="1200" dirty="0">
                <a:hlinkClick r:id="rId4">
                  <a:extLst>
                    <a:ext uri="{A12FA001-AC4F-418D-AE19-62706E023703}">
                      <ahyp:hlinkClr xmlns:ahyp="http://schemas.microsoft.com/office/drawing/2018/hyperlinkcolor" val="tx"/>
                    </a:ext>
                  </a:extLst>
                </a:hlinkClick>
              </a:rPr>
              <a:t>Click here</a:t>
            </a:r>
            <a:endParaRPr lang="en-GB" sz="1200" dirty="0"/>
          </a:p>
        </p:txBody>
      </p:sp>
      <p:pic>
        <p:nvPicPr>
          <p:cNvPr id="7" name="Graphic 6" descr="Web design outline">
            <a:extLst>
              <a:ext uri="{FF2B5EF4-FFF2-40B4-BE49-F238E27FC236}">
                <a16:creationId xmlns:a16="http://schemas.microsoft.com/office/drawing/2014/main" id="{9E4D23DD-2E1F-1F4A-AB5C-A9F3E506556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855525" y="157163"/>
            <a:ext cx="914400" cy="914400"/>
          </a:xfrm>
          <a:prstGeom prst="rect">
            <a:avLst/>
          </a:prstGeom>
        </p:spPr>
      </p:pic>
    </p:spTree>
    <p:extLst>
      <p:ext uri="{BB962C8B-B14F-4D97-AF65-F5344CB8AC3E}">
        <p14:creationId xmlns:p14="http://schemas.microsoft.com/office/powerpoint/2010/main" val="13286002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descr="Kempinski Hotels - Sustainability and Responsibility">
            <a:hlinkClick r:id="" action="ppaction://media"/>
            <a:extLst>
              <a:ext uri="{FF2B5EF4-FFF2-40B4-BE49-F238E27FC236}">
                <a16:creationId xmlns:a16="http://schemas.microsoft.com/office/drawing/2014/main" id="{A4AA8C46-A8C7-4B49-86D5-4E9433659373}"/>
              </a:ext>
            </a:extLst>
          </p:cNvPr>
          <p:cNvPicPr>
            <a:picLocks noRot="1" noChangeAspect="1"/>
          </p:cNvPicPr>
          <p:nvPr>
            <a:videoFile r:link="rId1"/>
          </p:nvPr>
        </p:nvPicPr>
        <p:blipFill>
          <a:blip r:embed="rId4"/>
          <a:stretch>
            <a:fillRect/>
          </a:stretch>
        </p:blipFill>
        <p:spPr>
          <a:xfrm>
            <a:off x="312290" y="200025"/>
            <a:ext cx="9966163" cy="5630882"/>
          </a:xfrm>
          <a:prstGeom prst="rect">
            <a:avLst/>
          </a:prstGeom>
        </p:spPr>
      </p:pic>
      <p:sp>
        <p:nvSpPr>
          <p:cNvPr id="8" name="TextBox 7">
            <a:extLst>
              <a:ext uri="{FF2B5EF4-FFF2-40B4-BE49-F238E27FC236}">
                <a16:creationId xmlns:a16="http://schemas.microsoft.com/office/drawing/2014/main" id="{F07AA5C4-8817-6547-89BC-E10210372FEC}"/>
              </a:ext>
            </a:extLst>
          </p:cNvPr>
          <p:cNvSpPr txBox="1"/>
          <p:nvPr/>
        </p:nvSpPr>
        <p:spPr>
          <a:xfrm>
            <a:off x="4163996" y="5992951"/>
            <a:ext cx="3864007" cy="707886"/>
          </a:xfrm>
          <a:prstGeom prst="rect">
            <a:avLst/>
          </a:prstGeom>
          <a:noFill/>
        </p:spPr>
        <p:txBody>
          <a:bodyPr wrap="none" rtlCol="0">
            <a:spAutoFit/>
          </a:bodyPr>
          <a:lstStyle/>
          <a:p>
            <a:r>
              <a:rPr lang="en-GB" sz="4000" b="1" dirty="0">
                <a:solidFill>
                  <a:schemeClr val="bg1"/>
                </a:solidFill>
              </a:rPr>
              <a:t>Kempinski Hotels</a:t>
            </a:r>
          </a:p>
        </p:txBody>
      </p:sp>
    </p:spTree>
    <p:extLst>
      <p:ext uri="{BB962C8B-B14F-4D97-AF65-F5344CB8AC3E}">
        <p14:creationId xmlns:p14="http://schemas.microsoft.com/office/powerpoint/2010/main" val="2785977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E6361-2163-4849-A0AD-F91F7FE0BCE9}"/>
              </a:ext>
            </a:extLst>
          </p:cNvPr>
          <p:cNvSpPr>
            <a:spLocks noGrp="1"/>
          </p:cNvSpPr>
          <p:nvPr>
            <p:ph type="title"/>
          </p:nvPr>
        </p:nvSpPr>
        <p:spPr>
          <a:xfrm>
            <a:off x="289562" y="246675"/>
            <a:ext cx="9553135" cy="341579"/>
          </a:xfrm>
        </p:spPr>
        <p:txBody>
          <a:bodyPr>
            <a:noAutofit/>
          </a:bodyPr>
          <a:lstStyle/>
          <a:p>
            <a:r>
              <a:rPr lang="en-GB" sz="7200" b="1" dirty="0"/>
              <a:t>Starbucks</a:t>
            </a:r>
          </a:p>
        </p:txBody>
      </p:sp>
      <p:sp>
        <p:nvSpPr>
          <p:cNvPr id="3" name="Content Placeholder 2">
            <a:extLst>
              <a:ext uri="{FF2B5EF4-FFF2-40B4-BE49-F238E27FC236}">
                <a16:creationId xmlns:a16="http://schemas.microsoft.com/office/drawing/2014/main" id="{2EDF1B6A-7C72-4119-8A8F-666C929DF2AC}"/>
              </a:ext>
            </a:extLst>
          </p:cNvPr>
          <p:cNvSpPr>
            <a:spLocks noGrp="1"/>
          </p:cNvSpPr>
          <p:nvPr>
            <p:ph idx="1"/>
          </p:nvPr>
        </p:nvSpPr>
        <p:spPr>
          <a:xfrm>
            <a:off x="289562" y="5018977"/>
            <a:ext cx="7961243" cy="812612"/>
          </a:xfrm>
        </p:spPr>
        <p:txBody>
          <a:bodyPr>
            <a:normAutofit/>
          </a:bodyPr>
          <a:lstStyle/>
          <a:p>
            <a:pPr marL="0" indent="0" algn="just">
              <a:buNone/>
            </a:pPr>
            <a:endParaRPr lang="en-GB" sz="2000" dirty="0">
              <a:hlinkClick r:id="rId3"/>
            </a:endParaRPr>
          </a:p>
          <a:p>
            <a:pPr marL="0" indent="0" algn="just">
              <a:buNone/>
            </a:pPr>
            <a:r>
              <a:rPr lang="en-GB" sz="2000" dirty="0">
                <a:hlinkClick r:id="rId3"/>
              </a:rPr>
              <a:t>https://stories.starbucks.com/stories/2019/leading-in-sustainability/</a:t>
            </a:r>
            <a:endParaRPr lang="en-GB" sz="2000" dirty="0"/>
          </a:p>
        </p:txBody>
      </p:sp>
      <p:pic>
        <p:nvPicPr>
          <p:cNvPr id="8" name="Picture 7" descr="A close up of a sign&#10;&#10;Description automatically generated">
            <a:extLst>
              <a:ext uri="{FF2B5EF4-FFF2-40B4-BE49-F238E27FC236}">
                <a16:creationId xmlns:a16="http://schemas.microsoft.com/office/drawing/2014/main" id="{A86BFEBE-AC24-414E-B80A-A1DA08BAE80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696578" y="140677"/>
            <a:ext cx="3205860" cy="3243262"/>
          </a:xfrm>
          <a:prstGeom prst="rect">
            <a:avLst/>
          </a:prstGeom>
        </p:spPr>
      </p:pic>
      <p:sp>
        <p:nvSpPr>
          <p:cNvPr id="6" name="TextBox 5">
            <a:extLst>
              <a:ext uri="{FF2B5EF4-FFF2-40B4-BE49-F238E27FC236}">
                <a16:creationId xmlns:a16="http://schemas.microsoft.com/office/drawing/2014/main" id="{F05F6B05-51BC-284B-B938-2D28C9AFBFCF}"/>
              </a:ext>
            </a:extLst>
          </p:cNvPr>
          <p:cNvSpPr txBox="1"/>
          <p:nvPr/>
        </p:nvSpPr>
        <p:spPr>
          <a:xfrm>
            <a:off x="198229" y="2285962"/>
            <a:ext cx="8314796" cy="3139321"/>
          </a:xfrm>
          <a:prstGeom prst="rect">
            <a:avLst/>
          </a:prstGeom>
          <a:noFill/>
        </p:spPr>
        <p:txBody>
          <a:bodyPr wrap="square" rtlCol="0">
            <a:spAutoFit/>
          </a:bodyPr>
          <a:lstStyle/>
          <a:p>
            <a:r>
              <a:rPr lang="en-GB" dirty="0"/>
              <a:t>It’s not just about hotel brands themselves. What about the products that they serve? Remember the discussion around the Whiskey Sour…</a:t>
            </a:r>
          </a:p>
          <a:p>
            <a:endParaRPr lang="en-GB" dirty="0"/>
          </a:p>
          <a:p>
            <a:r>
              <a:rPr lang="en-GB" dirty="0"/>
              <a:t>Take coffee, for example. Where does it come from? How is it sourced? What are the ethical values of the supplier in question?</a:t>
            </a:r>
          </a:p>
          <a:p>
            <a:endParaRPr lang="en-GB" dirty="0"/>
          </a:p>
          <a:p>
            <a:r>
              <a:rPr lang="en-GB" dirty="0"/>
              <a:t>Guests are becoming more sustainably aware every day. If a hotel guest asked a FOH Team Member if the coffee is ethically sourced, would the TM be able to respond?</a:t>
            </a:r>
          </a:p>
          <a:p>
            <a:endParaRPr lang="en-GB" dirty="0"/>
          </a:p>
          <a:p>
            <a:r>
              <a:rPr lang="en-GB" dirty="0"/>
              <a:t>Partnerships between sustainable brands and hotels are increasing. Let’s take a look at Starbucks’ sustainable journey.</a:t>
            </a:r>
          </a:p>
        </p:txBody>
      </p:sp>
      <p:sp>
        <p:nvSpPr>
          <p:cNvPr id="7" name="TextBox 6">
            <a:extLst>
              <a:ext uri="{FF2B5EF4-FFF2-40B4-BE49-F238E27FC236}">
                <a16:creationId xmlns:a16="http://schemas.microsoft.com/office/drawing/2014/main" id="{1F70BBE2-88E3-0848-846A-C4A636C3CA26}"/>
              </a:ext>
            </a:extLst>
          </p:cNvPr>
          <p:cNvSpPr txBox="1"/>
          <p:nvPr/>
        </p:nvSpPr>
        <p:spPr>
          <a:xfrm>
            <a:off x="9988422" y="5057039"/>
            <a:ext cx="1281505" cy="369332"/>
          </a:xfrm>
          <a:prstGeom prst="rect">
            <a:avLst/>
          </a:prstGeom>
          <a:noFill/>
        </p:spPr>
        <p:txBody>
          <a:bodyPr wrap="none" rtlCol="0">
            <a:spAutoFit/>
          </a:bodyPr>
          <a:lstStyle/>
          <a:p>
            <a:r>
              <a:rPr lang="en-GB" dirty="0">
                <a:hlinkClick r:id="rId6"/>
              </a:rPr>
              <a:t>The Caterer</a:t>
            </a:r>
            <a:endParaRPr lang="en-GB" dirty="0"/>
          </a:p>
        </p:txBody>
      </p:sp>
      <p:pic>
        <p:nvPicPr>
          <p:cNvPr id="10" name="Graphic 9" descr="Newspaper outline">
            <a:extLst>
              <a:ext uri="{FF2B5EF4-FFF2-40B4-BE49-F238E27FC236}">
                <a16:creationId xmlns:a16="http://schemas.microsoft.com/office/drawing/2014/main" id="{C101250F-542D-C84D-911B-648B29E4DBE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171975" y="3855622"/>
            <a:ext cx="914400" cy="914400"/>
          </a:xfrm>
          <a:prstGeom prst="rect">
            <a:avLst/>
          </a:prstGeom>
        </p:spPr>
      </p:pic>
    </p:spTree>
    <p:extLst>
      <p:ext uri="{BB962C8B-B14F-4D97-AF65-F5344CB8AC3E}">
        <p14:creationId xmlns:p14="http://schemas.microsoft.com/office/powerpoint/2010/main" val="29102080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sign&#10;&#10;Description automatically generated">
            <a:extLst>
              <a:ext uri="{FF2B5EF4-FFF2-40B4-BE49-F238E27FC236}">
                <a16:creationId xmlns:a16="http://schemas.microsoft.com/office/drawing/2014/main" id="{A86BFEBE-AC24-414E-B80A-A1DA08BAE80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007819" y="154965"/>
            <a:ext cx="1894619" cy="1916723"/>
          </a:xfrm>
          <a:prstGeom prst="rect">
            <a:avLst/>
          </a:prstGeom>
        </p:spPr>
      </p:pic>
      <p:pic>
        <p:nvPicPr>
          <p:cNvPr id="6" name="Online Media 5" descr="Follow Starbucks 15 Year Journey to 100% Ethically Sourced Coffee with Conservation International">
            <a:hlinkClick r:id="" action="ppaction://media"/>
            <a:extLst>
              <a:ext uri="{FF2B5EF4-FFF2-40B4-BE49-F238E27FC236}">
                <a16:creationId xmlns:a16="http://schemas.microsoft.com/office/drawing/2014/main" id="{20017343-B79A-1C4D-ACFD-B34BDBC549A4}"/>
              </a:ext>
            </a:extLst>
          </p:cNvPr>
          <p:cNvPicPr>
            <a:picLocks noRot="1" noChangeAspect="1"/>
          </p:cNvPicPr>
          <p:nvPr>
            <a:videoFile r:link="rId1"/>
          </p:nvPr>
        </p:nvPicPr>
        <p:blipFill>
          <a:blip r:embed="rId6"/>
          <a:stretch>
            <a:fillRect/>
          </a:stretch>
        </p:blipFill>
        <p:spPr>
          <a:xfrm>
            <a:off x="219400" y="471488"/>
            <a:ext cx="9482973" cy="5334172"/>
          </a:xfrm>
          <a:prstGeom prst="rect">
            <a:avLst/>
          </a:prstGeom>
        </p:spPr>
      </p:pic>
      <p:sp>
        <p:nvSpPr>
          <p:cNvPr id="4" name="Title 3">
            <a:extLst>
              <a:ext uri="{FF2B5EF4-FFF2-40B4-BE49-F238E27FC236}">
                <a16:creationId xmlns:a16="http://schemas.microsoft.com/office/drawing/2014/main" id="{2B390CE3-E405-EA4F-A2DC-74CC4A83B496}"/>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071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E28DB61-33EB-450E-9078-A8D0F093736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89597" y="-240328"/>
            <a:ext cx="4694778" cy="2654916"/>
          </a:xfrm>
          <a:prstGeom prst="rect">
            <a:avLst/>
          </a:prstGeom>
          <a:solidFill>
            <a:srgbClr val="FFFFFF">
              <a:shade val="85000"/>
            </a:srgbClr>
          </a:solidFill>
          <a:ln w="101600" cap="sq">
            <a:solidFill>
              <a:srgbClr val="FDFDFD"/>
            </a:solidFill>
            <a:miter lim="800000"/>
          </a:ln>
          <a:effectLst>
            <a:glow rad="63500">
              <a:schemeClr val="accent3">
                <a:satMod val="175000"/>
                <a:alpha val="40000"/>
              </a:schemeClr>
            </a:glow>
            <a:outerShdw blurRad="57150" dist="37500" dir="7560000" sy="98000" kx="110000" ky="200000" algn="tl" rotWithShape="0">
              <a:srgbClr val="000000">
                <a:alpha val="20000"/>
              </a:srgbClr>
            </a:outerShdw>
            <a:softEdge rad="12700"/>
          </a:effectLst>
          <a:scene3d>
            <a:camera prst="perspectiveRelaxed">
              <a:rot lat="18960000" lon="0" rev="0"/>
            </a:camera>
            <a:lightRig rig="twoPt" dir="t">
              <a:rot lat="0" lon="0" rev="7200000"/>
            </a:lightRig>
          </a:scene3d>
          <a:sp3d extrusionH="76200" prstMaterial="matte">
            <a:bevelT w="22860" h="12700"/>
            <a:extrusionClr>
              <a:schemeClr val="bg1">
                <a:lumMod val="95000"/>
              </a:schemeClr>
            </a:extrusionClr>
            <a:contourClr>
              <a:srgbClr val="FFFFFF"/>
            </a:contourClr>
          </a:sp3d>
        </p:spPr>
        <p:style>
          <a:lnRef idx="0">
            <a:scrgbClr r="0" g="0" b="0"/>
          </a:lnRef>
          <a:fillRef idx="0">
            <a:scrgbClr r="0" g="0" b="0"/>
          </a:fillRef>
          <a:effectRef idx="0">
            <a:scrgbClr r="0" g="0" b="0"/>
          </a:effectRef>
          <a:fontRef idx="minor">
            <a:schemeClr val="accent4"/>
          </a:fontRef>
        </p:style>
      </p:pic>
      <p:sp>
        <p:nvSpPr>
          <p:cNvPr id="2" name="Title 1">
            <a:extLst>
              <a:ext uri="{FF2B5EF4-FFF2-40B4-BE49-F238E27FC236}">
                <a16:creationId xmlns:a16="http://schemas.microsoft.com/office/drawing/2014/main" id="{7B934C60-FA1C-45EA-B572-02BBEA41D16E}"/>
              </a:ext>
            </a:extLst>
          </p:cNvPr>
          <p:cNvSpPr>
            <a:spLocks noGrp="1"/>
          </p:cNvSpPr>
          <p:nvPr>
            <p:ph type="title"/>
          </p:nvPr>
        </p:nvSpPr>
        <p:spPr>
          <a:xfrm>
            <a:off x="188537" y="2185988"/>
            <a:ext cx="5097838" cy="4329112"/>
          </a:xfrm>
        </p:spPr>
        <p:txBody>
          <a:bodyPr>
            <a:noAutofit/>
          </a:bodyPr>
          <a:lstStyle/>
          <a:p>
            <a:pPr>
              <a:lnSpc>
                <a:spcPct val="150000"/>
              </a:lnSpc>
            </a:pPr>
            <a:r>
              <a:rPr lang="en-GB" sz="2400" dirty="0"/>
              <a:t>One of the world's </a:t>
            </a:r>
            <a:r>
              <a:rPr lang="en-GB" sz="2400" b="1" dirty="0"/>
              <a:t>top luxury resorts </a:t>
            </a:r>
            <a:r>
              <a:rPr lang="en-GB" sz="2400" dirty="0"/>
              <a:t>is also self sustainable and an inspirational role model</a:t>
            </a:r>
            <a:r>
              <a:rPr lang="en-GB" sz="2400" b="1" dirty="0"/>
              <a:t> </a:t>
            </a:r>
            <a:r>
              <a:rPr lang="en-GB" sz="2400" dirty="0"/>
              <a:t>to communities everywhere, showing even the best lifestyles can be lived in harmony with nature, without any negative impact.</a:t>
            </a:r>
            <a:br>
              <a:rPr lang="en-GB" sz="2400" dirty="0"/>
            </a:br>
            <a:r>
              <a:rPr lang="en-GB" sz="1400" dirty="0">
                <a:hlinkClick r:id="rId5"/>
              </a:rPr>
              <a:t>https://www.youtube.com/watch?v=k7j7CpjSj1o</a:t>
            </a:r>
            <a:endParaRPr lang="en-GB" sz="2400" dirty="0"/>
          </a:p>
        </p:txBody>
      </p:sp>
      <p:sp>
        <p:nvSpPr>
          <p:cNvPr id="3" name="Content Placeholder 2">
            <a:extLst>
              <a:ext uri="{FF2B5EF4-FFF2-40B4-BE49-F238E27FC236}">
                <a16:creationId xmlns:a16="http://schemas.microsoft.com/office/drawing/2014/main" id="{1FE0EF3B-8D7A-4E85-8D61-CCD648E1B7FE}"/>
              </a:ext>
            </a:extLst>
          </p:cNvPr>
          <p:cNvSpPr>
            <a:spLocks noGrp="1"/>
          </p:cNvSpPr>
          <p:nvPr>
            <p:ph idx="1"/>
          </p:nvPr>
        </p:nvSpPr>
        <p:spPr>
          <a:xfrm>
            <a:off x="5755065" y="345594"/>
            <a:ext cx="6248398" cy="4796032"/>
          </a:xfrm>
        </p:spPr>
        <p:txBody>
          <a:bodyPr>
            <a:normAutofit/>
          </a:bodyPr>
          <a:lstStyle/>
          <a:p>
            <a:pPr marL="0" indent="0">
              <a:buNone/>
            </a:pPr>
            <a:r>
              <a:rPr lang="en-GB" sz="2000" b="1" dirty="0"/>
              <a:t>Marlon Brando's Island Eco Resort in Tahiti</a:t>
            </a:r>
          </a:p>
          <a:p>
            <a:r>
              <a:rPr lang="en-GB" sz="2000" dirty="0"/>
              <a:t>Exclusive eco-conscious hotel</a:t>
            </a:r>
          </a:p>
          <a:p>
            <a:r>
              <a:rPr lang="en-GB" sz="2000" dirty="0"/>
              <a:t>Everything is recycled</a:t>
            </a:r>
          </a:p>
          <a:p>
            <a:r>
              <a:rPr lang="en-GB" sz="2000" dirty="0"/>
              <a:t>Special machines for composting all food waste</a:t>
            </a:r>
          </a:p>
          <a:p>
            <a:r>
              <a:rPr lang="en-GB" sz="2000" dirty="0"/>
              <a:t>All water is taken from the ocean and used to power air conditioning and is used for drinking water.</a:t>
            </a:r>
          </a:p>
          <a:p>
            <a:r>
              <a:rPr lang="en-GB" sz="2000" dirty="0"/>
              <a:t>No boats are allowed inside the lagoon. Everything is dropped off in the ocean outside, so as not to damage the coral reef.</a:t>
            </a:r>
          </a:p>
          <a:p>
            <a:pPr marL="0" indent="0">
              <a:buNone/>
            </a:pPr>
            <a:endParaRPr lang="en-GB" sz="2000" dirty="0"/>
          </a:p>
          <a:p>
            <a:pPr marL="0" indent="0">
              <a:buNone/>
            </a:pPr>
            <a:endParaRPr lang="en-GB" sz="2600" dirty="0"/>
          </a:p>
          <a:p>
            <a:pPr marL="0" indent="0">
              <a:buNone/>
            </a:pPr>
            <a:endParaRPr lang="en-GB" dirty="0"/>
          </a:p>
        </p:txBody>
      </p:sp>
      <p:sp>
        <p:nvSpPr>
          <p:cNvPr id="5" name="TextBox 4">
            <a:extLst>
              <a:ext uri="{FF2B5EF4-FFF2-40B4-BE49-F238E27FC236}">
                <a16:creationId xmlns:a16="http://schemas.microsoft.com/office/drawing/2014/main" id="{492CFA7C-7023-1F45-8597-DD2EAD7FC060}"/>
              </a:ext>
            </a:extLst>
          </p:cNvPr>
          <p:cNvSpPr txBox="1"/>
          <p:nvPr/>
        </p:nvSpPr>
        <p:spPr>
          <a:xfrm>
            <a:off x="5533574" y="4848260"/>
            <a:ext cx="6658426" cy="984885"/>
          </a:xfrm>
          <a:prstGeom prst="rect">
            <a:avLst/>
          </a:prstGeom>
          <a:noFill/>
        </p:spPr>
        <p:txBody>
          <a:bodyPr wrap="none" rtlCol="0">
            <a:spAutoFit/>
          </a:bodyPr>
          <a:lstStyle/>
          <a:p>
            <a:r>
              <a:rPr lang="en-GB" sz="5800" b="1" dirty="0"/>
              <a:t>This is how it’s done!</a:t>
            </a:r>
          </a:p>
        </p:txBody>
      </p:sp>
      <p:pic>
        <p:nvPicPr>
          <p:cNvPr id="6" name="Graphic 5" descr="Video camera outline">
            <a:extLst>
              <a:ext uri="{FF2B5EF4-FFF2-40B4-BE49-F238E27FC236}">
                <a16:creationId xmlns:a16="http://schemas.microsoft.com/office/drawing/2014/main" id="{4B1308D9-6F3D-1F44-8CD7-DB25C42994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500433" y="3840991"/>
            <a:ext cx="914400" cy="914400"/>
          </a:xfrm>
          <a:prstGeom prst="rect">
            <a:avLst/>
          </a:prstGeom>
        </p:spPr>
      </p:pic>
      <p:sp>
        <p:nvSpPr>
          <p:cNvPr id="8" name="Rectangle 7">
            <a:extLst>
              <a:ext uri="{FF2B5EF4-FFF2-40B4-BE49-F238E27FC236}">
                <a16:creationId xmlns:a16="http://schemas.microsoft.com/office/drawing/2014/main" id="{79A6EC6F-9E85-E646-88DB-06EEFD1BDB42}"/>
              </a:ext>
            </a:extLst>
          </p:cNvPr>
          <p:cNvSpPr/>
          <p:nvPr/>
        </p:nvSpPr>
        <p:spPr>
          <a:xfrm>
            <a:off x="8459484" y="4088934"/>
            <a:ext cx="1616915" cy="523220"/>
          </a:xfrm>
          <a:prstGeom prst="rect">
            <a:avLst/>
          </a:prstGeom>
        </p:spPr>
        <p:txBody>
          <a:bodyPr wrap="square">
            <a:spAutoFit/>
          </a:bodyPr>
          <a:lstStyle/>
          <a:p>
            <a:r>
              <a:rPr lang="en-GB" sz="2800" dirty="0">
                <a:hlinkClick r:id="rId8"/>
              </a:rPr>
              <a:t>Explore</a:t>
            </a:r>
            <a:endParaRPr lang="en-GB" sz="2800" dirty="0"/>
          </a:p>
        </p:txBody>
      </p:sp>
    </p:spTree>
    <p:extLst>
      <p:ext uri="{BB962C8B-B14F-4D97-AF65-F5344CB8AC3E}">
        <p14:creationId xmlns:p14="http://schemas.microsoft.com/office/powerpoint/2010/main" val="3726069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10 Eco Friendly Hotels - Sustainability and Green Travel - SLAYED">
            <a:hlinkClick r:id="" action="ppaction://media"/>
            <a:extLst>
              <a:ext uri="{FF2B5EF4-FFF2-40B4-BE49-F238E27FC236}">
                <a16:creationId xmlns:a16="http://schemas.microsoft.com/office/drawing/2014/main" id="{213307E9-FD6C-194D-A1C8-0FD0552C9411}"/>
              </a:ext>
            </a:extLst>
          </p:cNvPr>
          <p:cNvPicPr>
            <a:picLocks noRot="1" noChangeAspect="1"/>
          </p:cNvPicPr>
          <p:nvPr>
            <a:videoFile r:link="rId1"/>
          </p:nvPr>
        </p:nvPicPr>
        <p:blipFill>
          <a:blip r:embed="rId4"/>
          <a:stretch>
            <a:fillRect/>
          </a:stretch>
        </p:blipFill>
        <p:spPr>
          <a:xfrm>
            <a:off x="1162087" y="250976"/>
            <a:ext cx="9867825" cy="5550652"/>
          </a:xfrm>
          <a:prstGeom prst="rect">
            <a:avLst/>
          </a:prstGeom>
        </p:spPr>
      </p:pic>
    </p:spTree>
    <p:extLst>
      <p:ext uri="{BB962C8B-B14F-4D97-AF65-F5344CB8AC3E}">
        <p14:creationId xmlns:p14="http://schemas.microsoft.com/office/powerpoint/2010/main" val="1303875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F1796-7850-4F11-9A4F-16E3D2A64773}"/>
              </a:ext>
            </a:extLst>
          </p:cNvPr>
          <p:cNvSpPr>
            <a:spLocks noGrp="1"/>
          </p:cNvSpPr>
          <p:nvPr>
            <p:ph type="title"/>
          </p:nvPr>
        </p:nvSpPr>
        <p:spPr>
          <a:xfrm>
            <a:off x="474020" y="235363"/>
            <a:ext cx="9623473" cy="768627"/>
          </a:xfrm>
        </p:spPr>
        <p:txBody>
          <a:bodyPr>
            <a:noAutofit/>
          </a:bodyPr>
          <a:lstStyle/>
          <a:p>
            <a:r>
              <a:rPr lang="en-GB" sz="4000" b="1" dirty="0"/>
              <a:t>A 'Great Reset'</a:t>
            </a:r>
            <a:br>
              <a:rPr lang="en-GB" sz="4000" b="1" dirty="0"/>
            </a:br>
            <a:endParaRPr lang="en-GB" sz="4000" b="1" dirty="0"/>
          </a:p>
        </p:txBody>
      </p:sp>
      <p:sp>
        <p:nvSpPr>
          <p:cNvPr id="3" name="Content Placeholder 2">
            <a:extLst>
              <a:ext uri="{FF2B5EF4-FFF2-40B4-BE49-F238E27FC236}">
                <a16:creationId xmlns:a16="http://schemas.microsoft.com/office/drawing/2014/main" id="{04D874DC-03CB-4BA3-B27F-EC578DC42D63}"/>
              </a:ext>
            </a:extLst>
          </p:cNvPr>
          <p:cNvSpPr>
            <a:spLocks noGrp="1"/>
          </p:cNvSpPr>
          <p:nvPr>
            <p:ph idx="1"/>
          </p:nvPr>
        </p:nvSpPr>
        <p:spPr>
          <a:xfrm>
            <a:off x="347870" y="1003990"/>
            <a:ext cx="4724193" cy="5854010"/>
          </a:xfrm>
        </p:spPr>
        <p:txBody>
          <a:bodyPr>
            <a:normAutofit/>
          </a:bodyPr>
          <a:lstStyle/>
          <a:p>
            <a:pPr marL="0" indent="0" algn="just">
              <a:buNone/>
            </a:pPr>
            <a:r>
              <a:rPr lang="en-GB" sz="2200" dirty="0"/>
              <a:t>Following the COVID-19 pandemic, the World Economic Forum's Great Reset initiative is calling on the world to </a:t>
            </a:r>
            <a:r>
              <a:rPr lang="en-GB" sz="2200" b="1" dirty="0"/>
              <a:t>rebuild the foundations of our economic and social system.</a:t>
            </a:r>
          </a:p>
          <a:p>
            <a:pPr marL="0" indent="0" algn="just">
              <a:buNone/>
            </a:pPr>
            <a:r>
              <a:rPr lang="en-GB" sz="2200" b="1" dirty="0">
                <a:solidFill>
                  <a:srgbClr val="FF0000"/>
                </a:solidFill>
              </a:rPr>
              <a:t>We should all look towards a fairer, more sustainable and more resilient future.</a:t>
            </a:r>
          </a:p>
          <a:p>
            <a:pPr marL="0" indent="0" algn="just">
              <a:buNone/>
            </a:pPr>
            <a:r>
              <a:rPr lang="en-GB" sz="2200" dirty="0"/>
              <a:t> "</a:t>
            </a:r>
            <a:r>
              <a:rPr lang="en-GB" sz="2200" i="1" dirty="0"/>
              <a:t>If there is one critical lesson to learn from this crisis, it is that we need to put nature at the heart of how we operate</a:t>
            </a:r>
            <a:r>
              <a:rPr lang="en-GB" sz="2200" dirty="0"/>
              <a:t>," HRH The Prince of Wales has said.</a:t>
            </a:r>
          </a:p>
          <a:p>
            <a:pPr marL="0" indent="0" algn="just">
              <a:buNone/>
            </a:pPr>
            <a:r>
              <a:rPr lang="en-GB" sz="2200" dirty="0"/>
              <a:t>(The World Economic Forum, 2020)</a:t>
            </a:r>
          </a:p>
          <a:p>
            <a:pPr marL="0" indent="0" algn="just">
              <a:buNone/>
            </a:pPr>
            <a:endParaRPr lang="en-GB" dirty="0"/>
          </a:p>
          <a:p>
            <a:pPr marL="0" indent="0" algn="just">
              <a:buNone/>
            </a:pPr>
            <a:endParaRPr lang="en-GB" dirty="0"/>
          </a:p>
        </p:txBody>
      </p:sp>
      <p:pic>
        <p:nvPicPr>
          <p:cNvPr id="5" name="Online Media 4">
            <a:hlinkClick r:id="" action="ppaction://media"/>
            <a:extLst>
              <a:ext uri="{FF2B5EF4-FFF2-40B4-BE49-F238E27FC236}">
                <a16:creationId xmlns:a16="http://schemas.microsoft.com/office/drawing/2014/main" id="{2A28B05E-CD0A-4D9F-A39A-7873C4EE3D1F}"/>
              </a:ext>
            </a:extLst>
          </p:cNvPr>
          <p:cNvPicPr>
            <a:picLocks noRot="1" noChangeAspect="1"/>
          </p:cNvPicPr>
          <p:nvPr>
            <a:videoFile r:link="rId1"/>
          </p:nvPr>
        </p:nvPicPr>
        <p:blipFill>
          <a:blip r:embed="rId4"/>
          <a:stretch>
            <a:fillRect/>
          </a:stretch>
        </p:blipFill>
        <p:spPr>
          <a:xfrm>
            <a:off x="5493506" y="796601"/>
            <a:ext cx="6224474" cy="4708653"/>
          </a:xfrm>
          <a:prstGeom prst="rect">
            <a:avLst/>
          </a:prstGeom>
        </p:spPr>
      </p:pic>
    </p:spTree>
    <p:extLst>
      <p:ext uri="{BB962C8B-B14F-4D97-AF65-F5344CB8AC3E}">
        <p14:creationId xmlns:p14="http://schemas.microsoft.com/office/powerpoint/2010/main" val="36725472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BD055-04B0-F641-AFC0-B49284B08434}"/>
              </a:ext>
            </a:extLst>
          </p:cNvPr>
          <p:cNvSpPr txBox="1">
            <a:spLocks/>
          </p:cNvSpPr>
          <p:nvPr/>
        </p:nvSpPr>
        <p:spPr>
          <a:xfrm>
            <a:off x="5043488" y="318638"/>
            <a:ext cx="6883907" cy="112471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US" sz="4000" b="1" dirty="0"/>
              <a:t>Assignment 1: Student Journal</a:t>
            </a:r>
          </a:p>
          <a:p>
            <a:pPr algn="r"/>
            <a:r>
              <a:rPr lang="en-US" sz="2800" b="1" dirty="0"/>
              <a:t>750 words (+/- 10%)</a:t>
            </a:r>
          </a:p>
        </p:txBody>
      </p:sp>
      <p:sp>
        <p:nvSpPr>
          <p:cNvPr id="3" name="TextBox 2">
            <a:extLst>
              <a:ext uri="{FF2B5EF4-FFF2-40B4-BE49-F238E27FC236}">
                <a16:creationId xmlns:a16="http://schemas.microsoft.com/office/drawing/2014/main" id="{25B3077D-9F39-F640-B375-0295DC398733}"/>
              </a:ext>
            </a:extLst>
          </p:cNvPr>
          <p:cNvSpPr txBox="1"/>
          <p:nvPr/>
        </p:nvSpPr>
        <p:spPr>
          <a:xfrm>
            <a:off x="3543300" y="1639067"/>
            <a:ext cx="8384095" cy="3373359"/>
          </a:xfrm>
          <a:prstGeom prst="rect">
            <a:avLst/>
          </a:prstGeom>
          <a:noFill/>
        </p:spPr>
        <p:txBody>
          <a:bodyPr wrap="square" rtlCol="0">
            <a:spAutoFit/>
          </a:bodyPr>
          <a:lstStyle/>
          <a:p>
            <a:pPr marL="285750" indent="-285750" algn="r">
              <a:lnSpc>
                <a:spcPct val="150000"/>
              </a:lnSpc>
              <a:buFont typeface="Arial" panose="020B0604020202020204" pitchFamily="34" charset="0"/>
              <a:buChar char="•"/>
            </a:pPr>
            <a:r>
              <a:rPr lang="en-GB" dirty="0"/>
              <a:t>Summarise </a:t>
            </a:r>
            <a:r>
              <a:rPr lang="en-GB" b="1" u="sng" dirty="0"/>
              <a:t>briefly</a:t>
            </a:r>
          </a:p>
          <a:p>
            <a:pPr marL="285750" indent="-285750" algn="r">
              <a:lnSpc>
                <a:spcPct val="150000"/>
              </a:lnSpc>
              <a:buFont typeface="Arial" panose="020B0604020202020204" pitchFamily="34" charset="0"/>
              <a:buChar char="•"/>
            </a:pPr>
            <a:r>
              <a:rPr lang="en-GB" dirty="0"/>
              <a:t>Expand with further knowledge through wider reading</a:t>
            </a:r>
          </a:p>
          <a:p>
            <a:pPr marL="285750" indent="-285750" algn="r">
              <a:lnSpc>
                <a:spcPct val="150000"/>
              </a:lnSpc>
              <a:buFont typeface="Arial" panose="020B0604020202020204" pitchFamily="34" charset="0"/>
              <a:buChar char="•"/>
            </a:pPr>
            <a:r>
              <a:rPr lang="en-GB" dirty="0"/>
              <a:t>Include personal reflections. Has your perceptions of sustainability changed? Why?</a:t>
            </a:r>
          </a:p>
          <a:p>
            <a:pPr marL="285750" indent="-285750" algn="r">
              <a:lnSpc>
                <a:spcPct val="150000"/>
              </a:lnSpc>
              <a:buFont typeface="Arial" panose="020B0604020202020204" pitchFamily="34" charset="0"/>
              <a:buChar char="•"/>
            </a:pPr>
            <a:r>
              <a:rPr lang="en-GB" dirty="0"/>
              <a:t>What is your take on the plastic straw debate? Reflect on the debate &amp; consider the implications for the industry. </a:t>
            </a:r>
          </a:p>
          <a:p>
            <a:pPr marL="285750" indent="-285750" algn="r">
              <a:lnSpc>
                <a:spcPct val="150000"/>
              </a:lnSpc>
              <a:buFont typeface="Arial" panose="020B0604020202020204" pitchFamily="34" charset="0"/>
              <a:buChar char="•"/>
            </a:pPr>
            <a:r>
              <a:rPr lang="en-GB" dirty="0"/>
              <a:t>Consider product sourcing. Think about the Whiskey Sour. Put this into perspective. Will you think twice when ordering a product in the future?</a:t>
            </a:r>
          </a:p>
          <a:p>
            <a:pPr marL="285750" indent="-285750" algn="r">
              <a:lnSpc>
                <a:spcPct val="150000"/>
              </a:lnSpc>
              <a:buFont typeface="Arial" panose="020B0604020202020204" pitchFamily="34" charset="0"/>
              <a:buChar char="•"/>
            </a:pPr>
            <a:endParaRPr lang="en-GB" dirty="0"/>
          </a:p>
        </p:txBody>
      </p:sp>
      <p:sp>
        <p:nvSpPr>
          <p:cNvPr id="4" name="Rectangle 3">
            <a:extLst>
              <a:ext uri="{FF2B5EF4-FFF2-40B4-BE49-F238E27FC236}">
                <a16:creationId xmlns:a16="http://schemas.microsoft.com/office/drawing/2014/main" id="{99143C2B-505E-BE4A-8986-DCA51163EAFB}"/>
              </a:ext>
            </a:extLst>
          </p:cNvPr>
          <p:cNvSpPr/>
          <p:nvPr/>
        </p:nvSpPr>
        <p:spPr>
          <a:xfrm>
            <a:off x="7437063" y="6170030"/>
            <a:ext cx="4490332" cy="369332"/>
          </a:xfrm>
          <a:prstGeom prst="rect">
            <a:avLst/>
          </a:prstGeom>
        </p:spPr>
        <p:txBody>
          <a:bodyPr wrap="none">
            <a:spAutoFit/>
          </a:bodyPr>
          <a:lstStyle/>
          <a:p>
            <a:r>
              <a:rPr lang="en-GB" dirty="0"/>
              <a:t>Remember – you only need to choose 1 topic.</a:t>
            </a:r>
          </a:p>
        </p:txBody>
      </p:sp>
      <p:sp>
        <p:nvSpPr>
          <p:cNvPr id="5" name="TextBox 4">
            <a:extLst>
              <a:ext uri="{FF2B5EF4-FFF2-40B4-BE49-F238E27FC236}">
                <a16:creationId xmlns:a16="http://schemas.microsoft.com/office/drawing/2014/main" id="{9D3E9654-447C-4643-BCD9-84D8B95D150E}"/>
              </a:ext>
            </a:extLst>
          </p:cNvPr>
          <p:cNvSpPr txBox="1"/>
          <p:nvPr/>
        </p:nvSpPr>
        <p:spPr>
          <a:xfrm>
            <a:off x="7848137" y="4858605"/>
            <a:ext cx="4079258" cy="1077218"/>
          </a:xfrm>
          <a:prstGeom prst="rect">
            <a:avLst/>
          </a:prstGeom>
          <a:noFill/>
        </p:spPr>
        <p:txBody>
          <a:bodyPr wrap="none" rtlCol="0">
            <a:spAutoFit/>
          </a:bodyPr>
          <a:lstStyle/>
          <a:p>
            <a:pPr algn="r"/>
            <a:r>
              <a:rPr lang="en-GB" sz="3200" dirty="0"/>
              <a:t>Due: </a:t>
            </a:r>
            <a:r>
              <a:rPr lang="en-GB" sz="3200" b="1" dirty="0"/>
              <a:t>21</a:t>
            </a:r>
            <a:r>
              <a:rPr lang="en-GB" sz="3200" b="1" baseline="30000" dirty="0"/>
              <a:t>st</a:t>
            </a:r>
            <a:r>
              <a:rPr lang="en-GB" sz="3200" b="1" dirty="0"/>
              <a:t> October 2021</a:t>
            </a:r>
          </a:p>
          <a:p>
            <a:pPr algn="r"/>
            <a:r>
              <a:rPr lang="en-GB" sz="3200" b="1" dirty="0"/>
              <a:t>4pm</a:t>
            </a:r>
          </a:p>
        </p:txBody>
      </p:sp>
      <p:pic>
        <p:nvPicPr>
          <p:cNvPr id="7" name="Picture 6" descr="Graphical user interface&#10;&#10;Description automatically generated">
            <a:extLst>
              <a:ext uri="{FF2B5EF4-FFF2-40B4-BE49-F238E27FC236}">
                <a16:creationId xmlns:a16="http://schemas.microsoft.com/office/drawing/2014/main" id="{39235C78-5B3B-884F-BE53-AEA1BE15B342}"/>
              </a:ext>
            </a:extLst>
          </p:cNvPr>
          <p:cNvPicPr>
            <a:picLocks noChangeAspect="1"/>
          </p:cNvPicPr>
          <p:nvPr/>
        </p:nvPicPr>
        <p:blipFill>
          <a:blip r:embed="rId2"/>
          <a:stretch>
            <a:fillRect/>
          </a:stretch>
        </p:blipFill>
        <p:spPr>
          <a:xfrm>
            <a:off x="415221" y="1185862"/>
            <a:ext cx="2497058" cy="3271837"/>
          </a:xfrm>
          <a:prstGeom prst="rect">
            <a:avLst/>
          </a:prstGeom>
        </p:spPr>
      </p:pic>
    </p:spTree>
    <p:extLst>
      <p:ext uri="{BB962C8B-B14F-4D97-AF65-F5344CB8AC3E}">
        <p14:creationId xmlns:p14="http://schemas.microsoft.com/office/powerpoint/2010/main" val="376722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172D5D1-3C9E-4D44-9507-0B9B8138C822}"/>
              </a:ext>
            </a:extLst>
          </p:cNvPr>
          <p:cNvPicPr>
            <a:picLocks noChangeAspect="1"/>
          </p:cNvPicPr>
          <p:nvPr/>
        </p:nvPicPr>
        <p:blipFill>
          <a:blip r:embed="rId2"/>
          <a:stretch>
            <a:fillRect/>
          </a:stretch>
        </p:blipFill>
        <p:spPr>
          <a:xfrm>
            <a:off x="6473244" y="-157163"/>
            <a:ext cx="4846211" cy="6858000"/>
          </a:xfrm>
          <a:prstGeom prst="rect">
            <a:avLst/>
          </a:prstGeom>
        </p:spPr>
      </p:pic>
      <p:pic>
        <p:nvPicPr>
          <p:cNvPr id="4" name="Picture 3">
            <a:extLst>
              <a:ext uri="{FF2B5EF4-FFF2-40B4-BE49-F238E27FC236}">
                <a16:creationId xmlns:a16="http://schemas.microsoft.com/office/drawing/2014/main" id="{12283818-FBAE-E444-9F64-1ABCD16B955F}"/>
              </a:ext>
            </a:extLst>
          </p:cNvPr>
          <p:cNvPicPr>
            <a:picLocks noChangeAspect="1"/>
          </p:cNvPicPr>
          <p:nvPr/>
        </p:nvPicPr>
        <p:blipFill>
          <a:blip r:embed="rId3"/>
          <a:stretch>
            <a:fillRect/>
          </a:stretch>
        </p:blipFill>
        <p:spPr>
          <a:xfrm>
            <a:off x="572507" y="0"/>
            <a:ext cx="4846211" cy="6858000"/>
          </a:xfrm>
          <a:prstGeom prst="rect">
            <a:avLst/>
          </a:prstGeom>
        </p:spPr>
      </p:pic>
    </p:spTree>
    <p:extLst>
      <p:ext uri="{BB962C8B-B14F-4D97-AF65-F5344CB8AC3E}">
        <p14:creationId xmlns:p14="http://schemas.microsoft.com/office/powerpoint/2010/main" val="89308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417578A-0D3A-42A2-87A6-F088EEA0A92F}"/>
              </a:ext>
            </a:extLst>
          </p:cNvPr>
          <p:cNvSpPr>
            <a:spLocks noGrp="1"/>
          </p:cNvSpPr>
          <p:nvPr>
            <p:ph idx="1"/>
          </p:nvPr>
        </p:nvSpPr>
        <p:spPr>
          <a:xfrm>
            <a:off x="353961" y="214311"/>
            <a:ext cx="11452407" cy="7425353"/>
          </a:xfrm>
        </p:spPr>
        <p:txBody>
          <a:bodyPr>
            <a:normAutofit/>
          </a:bodyPr>
          <a:lstStyle/>
          <a:p>
            <a:pPr marL="0" indent="0" algn="just">
              <a:buNone/>
            </a:pPr>
            <a:r>
              <a:rPr lang="en-GB" sz="2800" b="1" dirty="0">
                <a:solidFill>
                  <a:schemeClr val="tx1"/>
                </a:solidFill>
              </a:rPr>
              <a:t>Bibliography</a:t>
            </a:r>
          </a:p>
          <a:p>
            <a:pPr marL="0" indent="0" algn="just">
              <a:buNone/>
            </a:pPr>
            <a:endParaRPr lang="en-GB" dirty="0">
              <a:solidFill>
                <a:schemeClr val="tx1"/>
              </a:solidFill>
            </a:endParaRPr>
          </a:p>
          <a:p>
            <a:pPr marL="0" indent="0" algn="just">
              <a:buNone/>
            </a:pPr>
            <a:r>
              <a:rPr lang="en-GB" sz="1400" dirty="0"/>
              <a:t>Gard McGehee, N., </a:t>
            </a:r>
            <a:r>
              <a:rPr lang="en-GB" sz="1400" dirty="0" err="1"/>
              <a:t>Wattanakamolchai</a:t>
            </a:r>
            <a:r>
              <a:rPr lang="en-GB" sz="1400" dirty="0"/>
              <a:t>, S., Perdue, R. R. &amp; </a:t>
            </a:r>
            <a:r>
              <a:rPr lang="en-GB" sz="1400" dirty="0" err="1"/>
              <a:t>Onat</a:t>
            </a:r>
            <a:r>
              <a:rPr lang="en-GB" sz="1400" dirty="0"/>
              <a:t> Calvert, E. (2009) Corporate Social Responsibility Within the U.S. Lodging Industry: an Exploratory Study. </a:t>
            </a:r>
            <a:r>
              <a:rPr lang="en-GB" sz="1400" i="1" dirty="0"/>
              <a:t>Journal of Hospitality &amp; Tourism Research, 33</a:t>
            </a:r>
            <a:r>
              <a:rPr lang="en-GB" sz="1400" dirty="0"/>
              <a:t>(3), 417-437.</a:t>
            </a:r>
          </a:p>
          <a:p>
            <a:pPr marL="0" indent="0" algn="just">
              <a:buNone/>
            </a:pPr>
            <a:endParaRPr lang="en-GB" sz="1400" dirty="0"/>
          </a:p>
          <a:p>
            <a:pPr marL="0" indent="0" algn="just">
              <a:buNone/>
            </a:pPr>
            <a:r>
              <a:rPr lang="en-GB" sz="1400" dirty="0" err="1"/>
              <a:t>Gibbens</a:t>
            </a:r>
            <a:r>
              <a:rPr lang="en-GB" sz="1400" dirty="0"/>
              <a:t>, S. (2019) </a:t>
            </a:r>
            <a:r>
              <a:rPr lang="en-GB" sz="1400" i="1" dirty="0"/>
              <a:t>A Brief History Of How Plastic Straws Took Over The World</a:t>
            </a:r>
            <a:r>
              <a:rPr lang="en-GB" sz="1400" dirty="0"/>
              <a:t>. [online] National Geographic. Available at: &lt;https://</a:t>
            </a:r>
            <a:r>
              <a:rPr lang="en-GB" sz="1400" dirty="0" err="1"/>
              <a:t>www.nationalgeographic.com</a:t>
            </a:r>
            <a:r>
              <a:rPr lang="en-GB" sz="1400" dirty="0"/>
              <a:t>/environment/2018/07/news-plastic-drinking-straw-history-ban/&gt; [Accessed: 7 January 2021].</a:t>
            </a:r>
          </a:p>
          <a:p>
            <a:pPr marL="0" indent="0" algn="just">
              <a:buNone/>
            </a:pPr>
            <a:endParaRPr lang="en-GB" sz="1400" dirty="0"/>
          </a:p>
          <a:p>
            <a:pPr marL="0" indent="0" algn="just">
              <a:buNone/>
            </a:pPr>
            <a:r>
              <a:rPr lang="en-GB" sz="1400" dirty="0"/>
              <a:t>Holcomb, J. L., Upchurch, R. S., &amp; </a:t>
            </a:r>
            <a:r>
              <a:rPr lang="en-GB" sz="1400" dirty="0" err="1"/>
              <a:t>Okumus</a:t>
            </a:r>
            <a:r>
              <a:rPr lang="en-GB" sz="1400" dirty="0"/>
              <a:t>, F. (2007). Corporate social responsibility: What are top hotel companies reporting? </a:t>
            </a:r>
            <a:r>
              <a:rPr lang="en-GB" sz="1400" i="1" dirty="0"/>
              <a:t>International</a:t>
            </a:r>
            <a:r>
              <a:rPr lang="en-GB" sz="1400" dirty="0"/>
              <a:t> </a:t>
            </a:r>
            <a:r>
              <a:rPr lang="en-GB" sz="1400" i="1" dirty="0"/>
              <a:t>Journal of Contemporary Hospitality Management</a:t>
            </a:r>
            <a:r>
              <a:rPr lang="en-GB" sz="1400" dirty="0"/>
              <a:t>, 9(6), 461-475.</a:t>
            </a:r>
          </a:p>
          <a:p>
            <a:pPr marL="0" indent="0" algn="just">
              <a:buNone/>
            </a:pPr>
            <a:endParaRPr lang="en-GB" sz="1400" dirty="0"/>
          </a:p>
          <a:p>
            <a:pPr marL="0" indent="0" algn="just">
              <a:buNone/>
            </a:pPr>
            <a:r>
              <a:rPr lang="en-GB" sz="1400" dirty="0"/>
              <a:t>World Commission on Environment and Development (1987) </a:t>
            </a:r>
            <a:r>
              <a:rPr lang="en-GB" sz="1400" i="1" dirty="0"/>
              <a:t>Our common future</a:t>
            </a:r>
            <a:r>
              <a:rPr lang="en-GB" sz="1400" dirty="0"/>
              <a:t>. Oxford: Oxford Community Press.</a:t>
            </a:r>
          </a:p>
          <a:p>
            <a:pPr marL="0" indent="0" algn="just">
              <a:buNone/>
            </a:pPr>
            <a:endParaRPr lang="en-GB" sz="1400" dirty="0"/>
          </a:p>
          <a:p>
            <a:pPr marL="0" indent="0" algn="just">
              <a:buNone/>
            </a:pPr>
            <a:r>
              <a:rPr lang="en-GB" sz="1400" dirty="0"/>
              <a:t>World Economic Forum (2020) </a:t>
            </a:r>
            <a:r>
              <a:rPr lang="en-GB" sz="1400" i="1" dirty="0"/>
              <a:t>The World Economic Forum</a:t>
            </a:r>
            <a:r>
              <a:rPr lang="en-GB" sz="1400" dirty="0"/>
              <a:t>. [online] Available at: &lt;https://www.weforum.org/&gt; [Accessed: 14 June 2020].</a:t>
            </a:r>
          </a:p>
          <a:p>
            <a:pPr marL="0" indent="0" algn="just">
              <a:buNone/>
            </a:pPr>
            <a:endParaRPr lang="en-GB" sz="1400" dirty="0"/>
          </a:p>
          <a:p>
            <a:pPr marL="0" indent="0" algn="just">
              <a:buNone/>
            </a:pPr>
            <a:r>
              <a:rPr lang="en-GB" sz="1400" dirty="0"/>
              <a:t>Young, S. &amp; </a:t>
            </a:r>
            <a:r>
              <a:rPr lang="en-GB" sz="1400" dirty="0" err="1"/>
              <a:t>Dhanda</a:t>
            </a:r>
            <a:r>
              <a:rPr lang="en-GB" sz="1400" dirty="0"/>
              <a:t>, K. (2013) </a:t>
            </a:r>
            <a:r>
              <a:rPr lang="en-GB" sz="1400" i="1" dirty="0"/>
              <a:t>Sustainability</a:t>
            </a:r>
            <a:r>
              <a:rPr lang="en-GB" sz="1400" dirty="0"/>
              <a:t>. Thousand Oaks, California: SAGE.</a:t>
            </a:r>
            <a:endParaRPr lang="en-GB" sz="1400" dirty="0">
              <a:solidFill>
                <a:schemeClr val="tx1"/>
              </a:solidFill>
            </a:endParaRPr>
          </a:p>
        </p:txBody>
      </p:sp>
    </p:spTree>
    <p:extLst>
      <p:ext uri="{BB962C8B-B14F-4D97-AF65-F5344CB8AC3E}">
        <p14:creationId xmlns:p14="http://schemas.microsoft.com/office/powerpoint/2010/main" val="11032437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8E82FC0-295C-1D45-941F-3091589A1061}"/>
              </a:ext>
            </a:extLst>
          </p:cNvPr>
          <p:cNvSpPr txBox="1">
            <a:spLocks/>
          </p:cNvSpPr>
          <p:nvPr/>
        </p:nvSpPr>
        <p:spPr>
          <a:xfrm>
            <a:off x="491395" y="1683877"/>
            <a:ext cx="5937980" cy="3072015"/>
          </a:xfrm>
          <a:prstGeom prst="rect">
            <a:avLst/>
          </a:prstGeom>
        </p:spPr>
        <p:txBody>
          <a:bodyPr anchor="b">
            <a:normAutofit fontScale="900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8800" b="1">
                <a:solidFill>
                  <a:schemeClr val="bg1"/>
                </a:solidFill>
                <a:ea typeface="+mj-lt"/>
                <a:cs typeface="+mj-lt"/>
              </a:rPr>
              <a:t>Operating Hotel Facilities </a:t>
            </a:r>
            <a:endParaRPr lang="en-GB" sz="8800" b="1" dirty="0">
              <a:solidFill>
                <a:schemeClr val="bg1"/>
              </a:solidFill>
            </a:endParaRPr>
          </a:p>
        </p:txBody>
      </p:sp>
      <p:sp>
        <p:nvSpPr>
          <p:cNvPr id="5" name="Subtitle 2">
            <a:extLst>
              <a:ext uri="{FF2B5EF4-FFF2-40B4-BE49-F238E27FC236}">
                <a16:creationId xmlns:a16="http://schemas.microsoft.com/office/drawing/2014/main" id="{28E25771-BA87-4840-B379-36CA31F00B95}"/>
              </a:ext>
            </a:extLst>
          </p:cNvPr>
          <p:cNvSpPr txBox="1">
            <a:spLocks/>
          </p:cNvSpPr>
          <p:nvPr/>
        </p:nvSpPr>
        <p:spPr>
          <a:xfrm>
            <a:off x="6835046" y="4755892"/>
            <a:ext cx="5221185" cy="2102108"/>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a:r>
              <a:rPr lang="en-GB" sz="4000">
                <a:solidFill>
                  <a:schemeClr val="bg1"/>
                </a:solidFill>
                <a:cs typeface="Calibri Light"/>
              </a:rPr>
              <a:t>BMIH4006 </a:t>
            </a:r>
          </a:p>
          <a:p>
            <a:pPr algn="r"/>
            <a:r>
              <a:rPr lang="en-GB" sz="4000">
                <a:solidFill>
                  <a:schemeClr val="bg1"/>
                </a:solidFill>
                <a:ea typeface="+mj-lt"/>
                <a:cs typeface="+mj-lt"/>
              </a:rPr>
              <a:t>LEVEL 4</a:t>
            </a:r>
          </a:p>
          <a:p>
            <a:pPr algn="r"/>
            <a:r>
              <a:rPr lang="en-GB" sz="4000" b="1">
                <a:solidFill>
                  <a:schemeClr val="bg1"/>
                </a:solidFill>
                <a:ea typeface="+mj-lt"/>
                <a:cs typeface="+mj-lt"/>
              </a:rPr>
              <a:t>WEEK 1</a:t>
            </a:r>
          </a:p>
          <a:p>
            <a:pPr algn="r"/>
            <a:endParaRPr lang="en-GB" sz="4000" dirty="0">
              <a:solidFill>
                <a:schemeClr val="bg1"/>
              </a:solidFill>
              <a:cs typeface="Calibri"/>
            </a:endParaRPr>
          </a:p>
        </p:txBody>
      </p:sp>
      <p:sp>
        <p:nvSpPr>
          <p:cNvPr id="6" name="TextBox 5">
            <a:extLst>
              <a:ext uri="{FF2B5EF4-FFF2-40B4-BE49-F238E27FC236}">
                <a16:creationId xmlns:a16="http://schemas.microsoft.com/office/drawing/2014/main" id="{715769CF-916A-6147-A059-90853B90EDCC}"/>
              </a:ext>
            </a:extLst>
          </p:cNvPr>
          <p:cNvSpPr txBox="1"/>
          <p:nvPr/>
        </p:nvSpPr>
        <p:spPr>
          <a:xfrm>
            <a:off x="619982" y="4782621"/>
            <a:ext cx="5187639" cy="584775"/>
          </a:xfrm>
          <a:prstGeom prst="rect">
            <a:avLst/>
          </a:prstGeom>
          <a:noFill/>
        </p:spPr>
        <p:txBody>
          <a:bodyPr wrap="none" rtlCol="0">
            <a:spAutoFit/>
          </a:bodyPr>
          <a:lstStyle/>
          <a:p>
            <a:r>
              <a:rPr lang="en-GB" sz="3200">
                <a:solidFill>
                  <a:schemeClr val="bg1"/>
                </a:solidFill>
                <a:latin typeface="Freestyle Script" panose="030804020302050B0404" pitchFamily="66" charset="77"/>
              </a:rPr>
              <a:t>Ryan Anthony Peters BA(Hons) PGDip MIH</a:t>
            </a:r>
            <a:endParaRPr lang="en-GB" sz="3200" dirty="0">
              <a:solidFill>
                <a:schemeClr val="bg1"/>
              </a:solidFill>
              <a:latin typeface="Freestyle Script" panose="030804020302050B0404" pitchFamily="66" charset="77"/>
            </a:endParaRPr>
          </a:p>
        </p:txBody>
      </p:sp>
    </p:spTree>
    <p:extLst>
      <p:ext uri="{BB962C8B-B14F-4D97-AF65-F5344CB8AC3E}">
        <p14:creationId xmlns:p14="http://schemas.microsoft.com/office/powerpoint/2010/main" val="323784389"/>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E28A8ED-4A50-4BDB-9D0D-35F530D652A1}" vid="{0492347E-1842-43C3-9B38-7367200CC7D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Bi- Centennial Templat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i- Centennial Template" id="{CB870C05-208B-42C6-8C1D-D69973CDFECC}" vid="{6FF17A3E-4626-47CC-AEB4-5B88FA7B849A}"/>
    </a:ext>
  </a:extLst>
</a:theme>
</file>

<file path=ppt/theme/theme18.xml><?xml version="1.0" encoding="utf-8"?>
<a:theme xmlns:a="http://schemas.openxmlformats.org/drawingml/2006/main" name="1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34</TotalTime>
  <Words>3551</Words>
  <Application>Microsoft Macintosh PowerPoint</Application>
  <PresentationFormat>Widescreen</PresentationFormat>
  <Paragraphs>224</Paragraphs>
  <Slides>30</Slides>
  <Notes>24</Notes>
  <HiddenSlides>0</HiddenSlides>
  <MMClips>11</MMClips>
  <ScaleCrop>false</ScaleCrop>
  <HeadingPairs>
    <vt:vector size="6" baseType="variant">
      <vt:variant>
        <vt:lpstr>Fonts Used</vt:lpstr>
      </vt:variant>
      <vt:variant>
        <vt:i4>5</vt:i4>
      </vt:variant>
      <vt:variant>
        <vt:lpstr>Theme</vt:lpstr>
      </vt:variant>
      <vt:variant>
        <vt:i4>19</vt:i4>
      </vt:variant>
      <vt:variant>
        <vt:lpstr>Slide Titles</vt:lpstr>
      </vt:variant>
      <vt:variant>
        <vt:i4>30</vt:i4>
      </vt:variant>
    </vt:vector>
  </HeadingPairs>
  <TitlesOfParts>
    <vt:vector size="54" baseType="lpstr">
      <vt:lpstr>Arial</vt:lpstr>
      <vt:lpstr>Calibri</vt:lpstr>
      <vt:lpstr>Calibri Light</vt:lpstr>
      <vt:lpstr>Freestyle Script</vt:lpstr>
      <vt:lpstr>Open Sans</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Bi- Centennial Template</vt:lpstr>
      <vt:lpstr>1_Text 2</vt:lpstr>
      <vt:lpstr>1_UWTSD Logo Only_Image Bkgrnd</vt:lpstr>
      <vt:lpstr>Operating Hotel Facilities </vt:lpstr>
      <vt:lpstr>PowerPoint Presentation</vt:lpstr>
      <vt:lpstr>What does it mean? </vt:lpstr>
      <vt:lpstr>PowerPoint Presentation</vt:lpstr>
      <vt:lpstr>PowerPoint Presentation</vt:lpstr>
      <vt:lpstr>PowerPoint Presentation</vt:lpstr>
      <vt:lpstr>PowerPoint Presentation</vt:lpstr>
      <vt:lpstr>PowerPoint Presentation</vt:lpstr>
      <vt:lpstr>Why Sustainability and Corporate Social Responsibility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Starbucks</vt:lpstr>
      <vt:lpstr>PowerPoint Presentation</vt:lpstr>
      <vt:lpstr>One of the world's top luxury resorts is also self sustainable and an inspirational role model to communities everywhere, showing even the best lifestyles can be lived in harmony with nature, without any negative impact. https://www.youtube.com/watch?v=k7j7CpjSj1o</vt:lpstr>
      <vt:lpstr>PowerPoint Presentation</vt:lpstr>
      <vt:lpstr>A 'Great Reset'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 M4X01916</dc:title>
  <dc:creator>Jayne</dc:creator>
  <cp:lastModifiedBy>Theo Peters</cp:lastModifiedBy>
  <cp:revision>60</cp:revision>
  <dcterms:created xsi:type="dcterms:W3CDTF">2020-06-04T11:01:30Z</dcterms:created>
  <dcterms:modified xsi:type="dcterms:W3CDTF">2021-09-19T19:25:50Z</dcterms:modified>
</cp:coreProperties>
</file>