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4" r:id="rId1"/>
  </p:sldMasterIdLst>
  <p:notesMasterIdLst>
    <p:notesMasterId r:id="rId42"/>
  </p:notesMasterIdLst>
  <p:sldIdLst>
    <p:sldId id="256" r:id="rId2"/>
    <p:sldId id="257" r:id="rId3"/>
    <p:sldId id="258" r:id="rId4"/>
    <p:sldId id="259" r:id="rId5"/>
    <p:sldId id="260" r:id="rId6"/>
    <p:sldId id="261" r:id="rId7"/>
    <p:sldId id="262" r:id="rId8"/>
    <p:sldId id="297" r:id="rId9"/>
    <p:sldId id="263" r:id="rId10"/>
    <p:sldId id="299" r:id="rId11"/>
    <p:sldId id="265" r:id="rId12"/>
    <p:sldId id="266" r:id="rId13"/>
    <p:sldId id="267" r:id="rId14"/>
    <p:sldId id="269" r:id="rId15"/>
    <p:sldId id="270" r:id="rId16"/>
    <p:sldId id="272" r:id="rId17"/>
    <p:sldId id="273" r:id="rId18"/>
    <p:sldId id="274" r:id="rId19"/>
    <p:sldId id="275" r:id="rId20"/>
    <p:sldId id="276" r:id="rId21"/>
    <p:sldId id="277" r:id="rId22"/>
    <p:sldId id="278" r:id="rId23"/>
    <p:sldId id="279" r:id="rId24"/>
    <p:sldId id="280" r:id="rId25"/>
    <p:sldId id="271" r:id="rId26"/>
    <p:sldId id="281" r:id="rId27"/>
    <p:sldId id="282" r:id="rId28"/>
    <p:sldId id="298" r:id="rId29"/>
    <p:sldId id="284" r:id="rId30"/>
    <p:sldId id="286" r:id="rId31"/>
    <p:sldId id="287" r:id="rId32"/>
    <p:sldId id="288" r:id="rId33"/>
    <p:sldId id="289" r:id="rId34"/>
    <p:sldId id="290" r:id="rId35"/>
    <p:sldId id="291" r:id="rId36"/>
    <p:sldId id="285" r:id="rId37"/>
    <p:sldId id="292" r:id="rId38"/>
    <p:sldId id="293" r:id="rId39"/>
    <p:sldId id="294" r:id="rId40"/>
    <p:sldId id="300"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7" autoAdjust="0"/>
    <p:restoredTop sz="94660"/>
  </p:normalViewPr>
  <p:slideViewPr>
    <p:cSldViewPr>
      <p:cViewPr varScale="1">
        <p:scale>
          <a:sx n="84" d="100"/>
          <a:sy n="84" d="100"/>
        </p:scale>
        <p:origin x="1488"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72F23D-AC18-4B5E-B7C9-27E3F32BF8B6}" type="doc">
      <dgm:prSet loTypeId="urn:microsoft.com/office/officeart/2005/8/layout/hierarchy6" loCatId="hierarchy" qsTypeId="urn:microsoft.com/office/officeart/2005/8/quickstyle/3d2" qsCatId="3D" csTypeId="urn:microsoft.com/office/officeart/2005/8/colors/accent2_2" csCatId="accent2" phldr="1"/>
      <dgm:spPr/>
      <dgm:t>
        <a:bodyPr/>
        <a:lstStyle/>
        <a:p>
          <a:endParaRPr lang="en-US"/>
        </a:p>
      </dgm:t>
    </dgm:pt>
    <dgm:pt modelId="{5060C29D-3191-45B5-8F00-AD669BF23BDB}">
      <dgm:prSet phldrT="[Text]" custT="1"/>
      <dgm:spPr>
        <a:solidFill>
          <a:schemeClr val="bg1"/>
        </a:solidFill>
        <a:ln>
          <a:solidFill>
            <a:schemeClr val="accent6">
              <a:lumMod val="75000"/>
            </a:schemeClr>
          </a:solidFill>
        </a:ln>
      </dgm:spPr>
      <dgm:t>
        <a:bodyPr/>
        <a:lstStyle/>
        <a:p>
          <a:r>
            <a:rPr lang="en-US" sz="800" b="1" dirty="0" smtClean="0">
              <a:solidFill>
                <a:schemeClr val="accent6">
                  <a:lumMod val="75000"/>
                </a:schemeClr>
              </a:solidFill>
            </a:rPr>
            <a:t>Donald W. Blair</a:t>
          </a:r>
        </a:p>
        <a:p>
          <a:r>
            <a:rPr lang="en-US" sz="800" b="1" dirty="0" smtClean="0">
              <a:solidFill>
                <a:schemeClr val="accent6">
                  <a:lumMod val="75000"/>
                </a:schemeClr>
              </a:solidFill>
            </a:rPr>
            <a:t>Vice President and</a:t>
          </a:r>
        </a:p>
        <a:p>
          <a:r>
            <a:rPr lang="en-US" sz="800" b="1" dirty="0" smtClean="0">
              <a:solidFill>
                <a:schemeClr val="accent6">
                  <a:lumMod val="75000"/>
                </a:schemeClr>
              </a:solidFill>
            </a:rPr>
            <a:t>CFO</a:t>
          </a:r>
          <a:endParaRPr lang="en-US" sz="800" b="1" dirty="0">
            <a:solidFill>
              <a:schemeClr val="accent6">
                <a:lumMod val="75000"/>
              </a:schemeClr>
            </a:solidFill>
          </a:endParaRPr>
        </a:p>
      </dgm:t>
    </dgm:pt>
    <dgm:pt modelId="{7195DDB3-2636-4924-A1FA-93D84BF161ED}">
      <dgm:prSet phldrT="[Text]" custT="1"/>
      <dgm:spPr>
        <a:solidFill>
          <a:schemeClr val="bg1"/>
        </a:solidFill>
        <a:ln>
          <a:solidFill>
            <a:schemeClr val="accent6">
              <a:lumMod val="75000"/>
            </a:schemeClr>
          </a:solidFill>
        </a:ln>
      </dgm:spPr>
      <dgm:t>
        <a:bodyPr/>
        <a:lstStyle/>
        <a:p>
          <a:r>
            <a:rPr lang="en-US" sz="700" b="1" dirty="0" smtClean="0">
              <a:solidFill>
                <a:schemeClr val="accent6">
                  <a:lumMod val="75000"/>
                </a:schemeClr>
              </a:solidFill>
            </a:rPr>
            <a:t>Hans van Alebeek</a:t>
          </a:r>
        </a:p>
        <a:p>
          <a:r>
            <a:rPr lang="en-US" sz="700" b="1" dirty="0" smtClean="0">
              <a:solidFill>
                <a:schemeClr val="accent6">
                  <a:lumMod val="75000"/>
                </a:schemeClr>
              </a:solidFill>
            </a:rPr>
            <a:t>Vice President,</a:t>
          </a:r>
        </a:p>
        <a:p>
          <a:r>
            <a:rPr lang="en-US" sz="700" b="1" dirty="0" smtClean="0">
              <a:solidFill>
                <a:schemeClr val="accent6">
                  <a:lumMod val="75000"/>
                </a:schemeClr>
              </a:solidFill>
            </a:rPr>
            <a:t>Global operations &amp;</a:t>
          </a:r>
        </a:p>
        <a:p>
          <a:r>
            <a:rPr lang="en-US" sz="700" b="1" dirty="0" smtClean="0">
              <a:solidFill>
                <a:schemeClr val="accent6">
                  <a:lumMod val="75000"/>
                </a:schemeClr>
              </a:solidFill>
            </a:rPr>
            <a:t>Technology</a:t>
          </a:r>
          <a:endParaRPr lang="en-US" sz="700" b="1" dirty="0">
            <a:solidFill>
              <a:schemeClr val="accent6">
                <a:lumMod val="75000"/>
              </a:schemeClr>
            </a:solidFill>
          </a:endParaRPr>
        </a:p>
      </dgm:t>
    </dgm:pt>
    <dgm:pt modelId="{30119DD6-4A00-4A10-B7B4-55F0ED8C9470}">
      <dgm:prSet phldrT="[Text]" custT="1"/>
      <dgm:spPr>
        <a:solidFill>
          <a:schemeClr val="bg1"/>
        </a:solidFill>
        <a:ln>
          <a:solidFill>
            <a:schemeClr val="accent6">
              <a:lumMod val="75000"/>
            </a:schemeClr>
          </a:solidFill>
        </a:ln>
      </dgm:spPr>
      <dgm:t>
        <a:bodyPr/>
        <a:lstStyle/>
        <a:p>
          <a:r>
            <a:rPr lang="en-US" sz="700" b="1" dirty="0" smtClean="0">
              <a:solidFill>
                <a:schemeClr val="accent6">
                  <a:lumMod val="75000"/>
                </a:schemeClr>
              </a:solidFill>
            </a:rPr>
            <a:t>Gary M. Destefano</a:t>
          </a:r>
        </a:p>
        <a:p>
          <a:r>
            <a:rPr lang="en-US" sz="700" b="1" dirty="0" smtClean="0">
              <a:solidFill>
                <a:schemeClr val="accent6">
                  <a:lumMod val="75000"/>
                </a:schemeClr>
              </a:solidFill>
            </a:rPr>
            <a:t>President of Global</a:t>
          </a:r>
        </a:p>
        <a:p>
          <a:r>
            <a:rPr lang="en-US" sz="700" b="1" dirty="0" smtClean="0">
              <a:solidFill>
                <a:schemeClr val="accent6">
                  <a:lumMod val="75000"/>
                </a:schemeClr>
              </a:solidFill>
            </a:rPr>
            <a:t>Operationsitle</a:t>
          </a:r>
          <a:endParaRPr lang="en-US" sz="700" b="1" dirty="0">
            <a:solidFill>
              <a:schemeClr val="accent6">
                <a:lumMod val="75000"/>
              </a:schemeClr>
            </a:solidFill>
          </a:endParaRPr>
        </a:p>
      </dgm:t>
    </dgm:pt>
    <dgm:pt modelId="{85FC8C43-07D5-4708-9DF1-984AE1A7B6C5}" type="sibTrans" cxnId="{F79FFE32-EA6D-460F-8E9A-1FEC9C1933E9}">
      <dgm:prSet/>
      <dgm:spPr/>
      <dgm:t>
        <a:bodyPr/>
        <a:lstStyle/>
        <a:p>
          <a:endParaRPr lang="en-US"/>
        </a:p>
      </dgm:t>
    </dgm:pt>
    <dgm:pt modelId="{6F8CB09A-5B97-4489-B234-3CFC59C6C431}" type="parTrans" cxnId="{F79FFE32-EA6D-460F-8E9A-1FEC9C1933E9}">
      <dgm:prSet/>
      <dgm:spPr>
        <a:ln>
          <a:solidFill>
            <a:schemeClr val="accent6">
              <a:lumMod val="75000"/>
            </a:schemeClr>
          </a:solidFill>
        </a:ln>
      </dgm:spPr>
      <dgm:t>
        <a:bodyPr/>
        <a:lstStyle/>
        <a:p>
          <a:endParaRPr lang="en-US"/>
        </a:p>
      </dgm:t>
    </dgm:pt>
    <dgm:pt modelId="{46DF43C4-E1E0-474E-B053-666837E018D6}">
      <dgm:prSet phldrT="[Text]"/>
      <dgm:spPr>
        <a:solidFill>
          <a:schemeClr val="bg1"/>
        </a:solidFill>
        <a:ln>
          <a:solidFill>
            <a:schemeClr val="accent6">
              <a:lumMod val="75000"/>
            </a:schemeClr>
          </a:solidFill>
        </a:ln>
      </dgm:spPr>
      <dgm:t>
        <a:bodyPr/>
        <a:lstStyle/>
        <a:p>
          <a:r>
            <a:rPr lang="en-US" b="1" dirty="0" smtClean="0">
              <a:solidFill>
                <a:schemeClr val="accent6">
                  <a:lumMod val="75000"/>
                </a:schemeClr>
              </a:solidFill>
            </a:rPr>
            <a:t>Mark G. Parker</a:t>
          </a:r>
        </a:p>
        <a:p>
          <a:r>
            <a:rPr lang="en-US" b="1" dirty="0" smtClean="0">
              <a:solidFill>
                <a:schemeClr val="accent6">
                  <a:lumMod val="75000"/>
                </a:schemeClr>
              </a:solidFill>
            </a:rPr>
            <a:t>CEO and President</a:t>
          </a:r>
          <a:endParaRPr lang="en-US" b="1" dirty="0">
            <a:solidFill>
              <a:schemeClr val="accent6">
                <a:lumMod val="75000"/>
              </a:schemeClr>
            </a:solidFill>
          </a:endParaRPr>
        </a:p>
      </dgm:t>
    </dgm:pt>
    <dgm:pt modelId="{2E9ABD9F-DA7A-4F05-BF80-E0657612D6EC}" type="sibTrans" cxnId="{B92A72DB-A221-4561-98D0-E497E1398948}">
      <dgm:prSet/>
      <dgm:spPr/>
      <dgm:t>
        <a:bodyPr/>
        <a:lstStyle/>
        <a:p>
          <a:endParaRPr lang="en-US"/>
        </a:p>
      </dgm:t>
    </dgm:pt>
    <dgm:pt modelId="{0B3B071D-6445-42B4-9A51-87509D145B5A}" type="parTrans" cxnId="{B92A72DB-A221-4561-98D0-E497E1398948}">
      <dgm:prSet/>
      <dgm:spPr>
        <a:ln>
          <a:solidFill>
            <a:schemeClr val="accent6">
              <a:lumMod val="75000"/>
            </a:schemeClr>
          </a:solidFill>
        </a:ln>
      </dgm:spPr>
      <dgm:t>
        <a:bodyPr/>
        <a:lstStyle/>
        <a:p>
          <a:endParaRPr lang="en-US"/>
        </a:p>
      </dgm:t>
    </dgm:pt>
    <dgm:pt modelId="{586DC468-793B-44D0-9B39-15322CB139D8}" type="sibTrans" cxnId="{095AB32B-7AE7-4BFD-BDEB-99F9E2F0E69B}">
      <dgm:prSet/>
      <dgm:spPr/>
      <dgm:t>
        <a:bodyPr/>
        <a:lstStyle/>
        <a:p>
          <a:endParaRPr lang="en-US"/>
        </a:p>
      </dgm:t>
    </dgm:pt>
    <dgm:pt modelId="{0F6FAB90-A774-4ABC-AD4E-48BC5C249F62}" type="parTrans" cxnId="{095AB32B-7AE7-4BFD-BDEB-99F9E2F0E69B}">
      <dgm:prSet/>
      <dgm:spPr>
        <a:ln>
          <a:solidFill>
            <a:schemeClr val="accent6">
              <a:lumMod val="75000"/>
            </a:schemeClr>
          </a:solidFill>
        </a:ln>
      </dgm:spPr>
      <dgm:t>
        <a:bodyPr/>
        <a:lstStyle/>
        <a:p>
          <a:endParaRPr lang="en-US"/>
        </a:p>
      </dgm:t>
    </dgm:pt>
    <dgm:pt modelId="{66EF9184-321F-463E-B978-96EE367B8451}" type="sibTrans" cxnId="{5317EDFC-1440-42BA-BD40-3114BF3B4EB7}">
      <dgm:prSet/>
      <dgm:spPr/>
      <dgm:t>
        <a:bodyPr/>
        <a:lstStyle/>
        <a:p>
          <a:endParaRPr lang="en-US"/>
        </a:p>
      </dgm:t>
    </dgm:pt>
    <dgm:pt modelId="{E1534136-FFBC-4188-8306-0FEC00941F00}" type="parTrans" cxnId="{5317EDFC-1440-42BA-BD40-3114BF3B4EB7}">
      <dgm:prSet/>
      <dgm:spPr>
        <a:ln>
          <a:solidFill>
            <a:schemeClr val="accent6">
              <a:lumMod val="75000"/>
            </a:schemeClr>
          </a:solidFill>
        </a:ln>
      </dgm:spPr>
      <dgm:t>
        <a:bodyPr/>
        <a:lstStyle/>
        <a:p>
          <a:endParaRPr lang="en-US"/>
        </a:p>
      </dgm:t>
    </dgm:pt>
    <dgm:pt modelId="{0926E906-31CF-4D93-A637-0D6E22F122FC}">
      <dgm:prSet custT="1"/>
      <dgm:spPr>
        <a:solidFill>
          <a:schemeClr val="bg1"/>
        </a:solidFill>
        <a:ln>
          <a:solidFill>
            <a:schemeClr val="accent6">
              <a:lumMod val="75000"/>
            </a:schemeClr>
          </a:solidFill>
        </a:ln>
      </dgm:spPr>
      <dgm:t>
        <a:bodyPr/>
        <a:lstStyle/>
        <a:p>
          <a:r>
            <a:rPr lang="en-US" sz="700" b="1" dirty="0" smtClean="0">
              <a:solidFill>
                <a:schemeClr val="accent6">
                  <a:lumMod val="75000"/>
                </a:schemeClr>
              </a:solidFill>
            </a:rPr>
            <a:t>David J. Ayre</a:t>
          </a:r>
        </a:p>
        <a:p>
          <a:r>
            <a:rPr lang="en-US" sz="700" b="1" dirty="0" smtClean="0">
              <a:solidFill>
                <a:schemeClr val="accent6">
                  <a:lumMod val="75000"/>
                </a:schemeClr>
              </a:solidFill>
            </a:rPr>
            <a:t>Vice President</a:t>
          </a:r>
        </a:p>
        <a:p>
          <a:r>
            <a:rPr lang="en-US" sz="700" b="1" dirty="0" smtClean="0">
              <a:solidFill>
                <a:schemeClr val="accent6">
                  <a:lumMod val="75000"/>
                </a:schemeClr>
              </a:solidFill>
            </a:rPr>
            <a:t>Global Human</a:t>
          </a:r>
        </a:p>
        <a:p>
          <a:r>
            <a:rPr lang="en-US" sz="700" b="1" dirty="0" smtClean="0">
              <a:solidFill>
                <a:schemeClr val="accent6">
                  <a:lumMod val="75000"/>
                </a:schemeClr>
              </a:solidFill>
            </a:rPr>
            <a:t>Resoursce</a:t>
          </a:r>
          <a:r>
            <a:rPr lang="en-US" sz="700" dirty="0" smtClean="0">
              <a:solidFill>
                <a:schemeClr val="accent6">
                  <a:lumMod val="75000"/>
                </a:schemeClr>
              </a:solidFill>
            </a:rPr>
            <a:t>s</a:t>
          </a:r>
          <a:endParaRPr lang="en-US" sz="700" dirty="0">
            <a:solidFill>
              <a:schemeClr val="accent6">
                <a:lumMod val="75000"/>
              </a:schemeClr>
            </a:solidFill>
          </a:endParaRPr>
        </a:p>
      </dgm:t>
    </dgm:pt>
    <dgm:pt modelId="{996C968E-AFE7-40F5-8BA2-DD5B9A9009F2}" type="parTrans" cxnId="{977CA2FA-9FE3-4D15-9D60-D4FDAAC3DE8E}">
      <dgm:prSet/>
      <dgm:spPr>
        <a:ln>
          <a:solidFill>
            <a:schemeClr val="accent6">
              <a:lumMod val="75000"/>
            </a:schemeClr>
          </a:solidFill>
        </a:ln>
      </dgm:spPr>
      <dgm:t>
        <a:bodyPr/>
        <a:lstStyle/>
        <a:p>
          <a:endParaRPr lang="en-US"/>
        </a:p>
      </dgm:t>
    </dgm:pt>
    <dgm:pt modelId="{DD2F6597-8BED-46EC-8168-878CAE747925}" type="sibTrans" cxnId="{977CA2FA-9FE3-4D15-9D60-D4FDAAC3DE8E}">
      <dgm:prSet/>
      <dgm:spPr/>
      <dgm:t>
        <a:bodyPr/>
        <a:lstStyle/>
        <a:p>
          <a:endParaRPr lang="en-US"/>
        </a:p>
      </dgm:t>
    </dgm:pt>
    <dgm:pt modelId="{24EFF869-1E05-4C86-A7F2-0950AEFD7EBF}">
      <dgm:prSet/>
      <dgm:spPr>
        <a:solidFill>
          <a:schemeClr val="bg1"/>
        </a:solidFill>
        <a:ln>
          <a:solidFill>
            <a:schemeClr val="accent6">
              <a:lumMod val="75000"/>
            </a:schemeClr>
          </a:solidFill>
        </a:ln>
      </dgm:spPr>
      <dgm:t>
        <a:bodyPr/>
        <a:lstStyle/>
        <a:p>
          <a:r>
            <a:rPr lang="en-US" b="1" dirty="0" smtClean="0">
              <a:solidFill>
                <a:schemeClr val="accent6">
                  <a:lumMod val="75000"/>
                </a:schemeClr>
              </a:solidFill>
            </a:rPr>
            <a:t>Philip H. Knight</a:t>
          </a:r>
        </a:p>
        <a:p>
          <a:r>
            <a:rPr lang="en-US" b="1" dirty="0" smtClean="0">
              <a:solidFill>
                <a:schemeClr val="accent6">
                  <a:lumMod val="75000"/>
                </a:schemeClr>
              </a:solidFill>
            </a:rPr>
            <a:t>Chairman of</a:t>
          </a:r>
        </a:p>
        <a:p>
          <a:r>
            <a:rPr lang="en-US" b="1" dirty="0" smtClean="0">
              <a:solidFill>
                <a:schemeClr val="accent6">
                  <a:lumMod val="75000"/>
                </a:schemeClr>
              </a:solidFill>
            </a:rPr>
            <a:t>the Board</a:t>
          </a:r>
          <a:endParaRPr lang="en-US" b="1" dirty="0">
            <a:solidFill>
              <a:schemeClr val="accent6">
                <a:lumMod val="75000"/>
              </a:schemeClr>
            </a:solidFill>
          </a:endParaRPr>
        </a:p>
      </dgm:t>
    </dgm:pt>
    <dgm:pt modelId="{56045793-01CE-45A8-BFA4-1842260917D4}" type="parTrans" cxnId="{1B3401BA-5812-45BA-80C1-6B250C8ECF6E}">
      <dgm:prSet/>
      <dgm:spPr/>
      <dgm:t>
        <a:bodyPr/>
        <a:lstStyle/>
        <a:p>
          <a:endParaRPr lang="en-US"/>
        </a:p>
      </dgm:t>
    </dgm:pt>
    <dgm:pt modelId="{77581572-A0DA-4CD4-9CF6-917CF0DC41A0}" type="sibTrans" cxnId="{1B3401BA-5812-45BA-80C1-6B250C8ECF6E}">
      <dgm:prSet/>
      <dgm:spPr/>
      <dgm:t>
        <a:bodyPr/>
        <a:lstStyle/>
        <a:p>
          <a:endParaRPr lang="en-US"/>
        </a:p>
      </dgm:t>
    </dgm:pt>
    <dgm:pt modelId="{98865B6D-FFAE-46BA-BF23-9D0400807AEC}">
      <dgm:prSet custT="1"/>
      <dgm:spPr>
        <a:solidFill>
          <a:schemeClr val="bg1"/>
        </a:solidFill>
        <a:ln>
          <a:solidFill>
            <a:schemeClr val="accent6">
              <a:lumMod val="75000"/>
            </a:schemeClr>
          </a:solidFill>
        </a:ln>
      </dgm:spPr>
      <dgm:t>
        <a:bodyPr/>
        <a:lstStyle/>
        <a:p>
          <a:r>
            <a:rPr lang="en-US" sz="700" b="1" dirty="0" smtClean="0">
              <a:solidFill>
                <a:schemeClr val="accent6">
                  <a:lumMod val="75000"/>
                </a:schemeClr>
              </a:solidFill>
            </a:rPr>
            <a:t>Ronald D. McCray</a:t>
          </a:r>
        </a:p>
        <a:p>
          <a:r>
            <a:rPr lang="en-US" sz="700" b="1" dirty="0" smtClean="0">
              <a:solidFill>
                <a:schemeClr val="accent6">
                  <a:lumMod val="75000"/>
                </a:schemeClr>
              </a:solidFill>
            </a:rPr>
            <a:t>Vice President</a:t>
          </a:r>
        </a:p>
        <a:p>
          <a:r>
            <a:rPr lang="en-US" sz="700" b="1" dirty="0" smtClean="0">
              <a:solidFill>
                <a:schemeClr val="accent6">
                  <a:lumMod val="75000"/>
                </a:schemeClr>
              </a:solidFill>
            </a:rPr>
            <a:t>Chief Administrative</a:t>
          </a:r>
        </a:p>
        <a:p>
          <a:r>
            <a:rPr lang="en-US" sz="700" b="1" dirty="0" smtClean="0">
              <a:solidFill>
                <a:schemeClr val="accent6">
                  <a:lumMod val="75000"/>
                </a:schemeClr>
              </a:solidFill>
            </a:rPr>
            <a:t>office</a:t>
          </a:r>
          <a:r>
            <a:rPr lang="en-US" sz="600" b="1" dirty="0" smtClean="0">
              <a:solidFill>
                <a:schemeClr val="accent6">
                  <a:lumMod val="75000"/>
                </a:schemeClr>
              </a:solidFill>
            </a:rPr>
            <a:t>r</a:t>
          </a:r>
          <a:endParaRPr lang="en-US" sz="600" b="1" dirty="0">
            <a:solidFill>
              <a:schemeClr val="accent6">
                <a:lumMod val="75000"/>
              </a:schemeClr>
            </a:solidFill>
          </a:endParaRPr>
        </a:p>
      </dgm:t>
    </dgm:pt>
    <dgm:pt modelId="{4D997D69-FFA4-4C65-9022-FF2504089340}" type="parTrans" cxnId="{37A7480F-72C6-4924-A59C-1C88320283BE}">
      <dgm:prSet/>
      <dgm:spPr>
        <a:ln>
          <a:solidFill>
            <a:schemeClr val="accent6">
              <a:lumMod val="75000"/>
            </a:schemeClr>
          </a:solidFill>
        </a:ln>
      </dgm:spPr>
      <dgm:t>
        <a:bodyPr/>
        <a:lstStyle/>
        <a:p>
          <a:endParaRPr lang="en-US"/>
        </a:p>
      </dgm:t>
    </dgm:pt>
    <dgm:pt modelId="{6E217B97-4642-410C-944A-F52B9AA1DBB1}" type="sibTrans" cxnId="{37A7480F-72C6-4924-A59C-1C88320283BE}">
      <dgm:prSet/>
      <dgm:spPr/>
      <dgm:t>
        <a:bodyPr/>
        <a:lstStyle/>
        <a:p>
          <a:endParaRPr lang="en-US"/>
        </a:p>
      </dgm:t>
    </dgm:pt>
    <dgm:pt modelId="{8C255422-3DC6-45D5-842A-1A8D5386E916}">
      <dgm:prSet custT="1"/>
      <dgm:spPr>
        <a:solidFill>
          <a:schemeClr val="bg1"/>
        </a:solidFill>
        <a:ln>
          <a:solidFill>
            <a:schemeClr val="accent6">
              <a:lumMod val="75000"/>
            </a:schemeClr>
          </a:solidFill>
        </a:ln>
      </dgm:spPr>
      <dgm:t>
        <a:bodyPr/>
        <a:lstStyle/>
        <a:p>
          <a:r>
            <a:rPr lang="en-US" sz="700" b="1" dirty="0" smtClean="0">
              <a:solidFill>
                <a:schemeClr val="accent6">
                  <a:lumMod val="75000"/>
                </a:schemeClr>
              </a:solidFill>
            </a:rPr>
            <a:t>Bernard F. Pliska</a:t>
          </a:r>
        </a:p>
        <a:p>
          <a:r>
            <a:rPr lang="en-US" sz="700" b="1" dirty="0" smtClean="0">
              <a:solidFill>
                <a:schemeClr val="accent6">
                  <a:lumMod val="75000"/>
                </a:schemeClr>
              </a:solidFill>
            </a:rPr>
            <a:t>Vice President</a:t>
          </a:r>
        </a:p>
        <a:p>
          <a:r>
            <a:rPr lang="en-US" sz="700" b="1" dirty="0" smtClean="0">
              <a:solidFill>
                <a:schemeClr val="accent6">
                  <a:lumMod val="75000"/>
                </a:schemeClr>
              </a:solidFill>
            </a:rPr>
            <a:t>Corporate Controller</a:t>
          </a:r>
          <a:endParaRPr lang="en-US" sz="700" b="1" dirty="0">
            <a:solidFill>
              <a:schemeClr val="accent6">
                <a:lumMod val="75000"/>
              </a:schemeClr>
            </a:solidFill>
          </a:endParaRPr>
        </a:p>
      </dgm:t>
    </dgm:pt>
    <dgm:pt modelId="{817F053F-4385-495D-ABDE-832EDFAF9CBB}" type="parTrans" cxnId="{12FDB239-7B3B-40B1-A45C-E5F306749824}">
      <dgm:prSet/>
      <dgm:spPr>
        <a:ln>
          <a:solidFill>
            <a:schemeClr val="accent6">
              <a:lumMod val="75000"/>
            </a:schemeClr>
          </a:solidFill>
        </a:ln>
      </dgm:spPr>
      <dgm:t>
        <a:bodyPr/>
        <a:lstStyle/>
        <a:p>
          <a:endParaRPr lang="en-US"/>
        </a:p>
      </dgm:t>
    </dgm:pt>
    <dgm:pt modelId="{6202DF99-EE96-40C7-A6A7-96C1D9911B3B}" type="sibTrans" cxnId="{12FDB239-7B3B-40B1-A45C-E5F306749824}">
      <dgm:prSet/>
      <dgm:spPr/>
      <dgm:t>
        <a:bodyPr/>
        <a:lstStyle/>
        <a:p>
          <a:endParaRPr lang="en-US"/>
        </a:p>
      </dgm:t>
    </dgm:pt>
    <dgm:pt modelId="{429502F8-F502-4F43-96EC-BBF6646886FD}">
      <dgm:prSet custT="1"/>
      <dgm:spPr>
        <a:solidFill>
          <a:schemeClr val="bg1"/>
        </a:solidFill>
        <a:ln>
          <a:solidFill>
            <a:schemeClr val="accent6">
              <a:lumMod val="75000"/>
            </a:schemeClr>
          </a:solidFill>
        </a:ln>
      </dgm:spPr>
      <dgm:t>
        <a:bodyPr/>
        <a:lstStyle/>
        <a:p>
          <a:r>
            <a:rPr lang="en-US" sz="700" b="1" dirty="0" smtClean="0">
              <a:solidFill>
                <a:schemeClr val="accent6">
                  <a:lumMod val="75000"/>
                </a:schemeClr>
              </a:solidFill>
            </a:rPr>
            <a:t>Trevor Edwards Vice</a:t>
          </a:r>
        </a:p>
        <a:p>
          <a:r>
            <a:rPr lang="en-US" sz="700" b="1" dirty="0" smtClean="0">
              <a:solidFill>
                <a:schemeClr val="accent6">
                  <a:lumMod val="75000"/>
                </a:schemeClr>
              </a:solidFill>
            </a:rPr>
            <a:t>President Global</a:t>
          </a:r>
        </a:p>
        <a:p>
          <a:r>
            <a:rPr lang="en-US" sz="700" b="1" dirty="0" smtClean="0">
              <a:solidFill>
                <a:schemeClr val="accent6">
                  <a:lumMod val="75000"/>
                </a:schemeClr>
              </a:solidFill>
            </a:rPr>
            <a:t>Brand &amp; Category</a:t>
          </a:r>
        </a:p>
        <a:p>
          <a:r>
            <a:rPr lang="en-US" sz="700" b="1" dirty="0" smtClean="0">
              <a:solidFill>
                <a:schemeClr val="accent6">
                  <a:lumMod val="75000"/>
                </a:schemeClr>
              </a:solidFill>
            </a:rPr>
            <a:t>Management</a:t>
          </a:r>
          <a:endParaRPr lang="en-US" sz="700" b="1" dirty="0">
            <a:solidFill>
              <a:schemeClr val="accent6">
                <a:lumMod val="75000"/>
              </a:schemeClr>
            </a:solidFill>
          </a:endParaRPr>
        </a:p>
      </dgm:t>
    </dgm:pt>
    <dgm:pt modelId="{BFFE69E8-E9CA-413B-A12B-DFAFF67DE47A}" type="parTrans" cxnId="{13DFC577-441D-4C7C-9267-AD7D4C4E09AC}">
      <dgm:prSet/>
      <dgm:spPr>
        <a:ln>
          <a:solidFill>
            <a:schemeClr val="accent6">
              <a:lumMod val="75000"/>
            </a:schemeClr>
          </a:solidFill>
        </a:ln>
      </dgm:spPr>
      <dgm:t>
        <a:bodyPr/>
        <a:lstStyle/>
        <a:p>
          <a:endParaRPr lang="en-US"/>
        </a:p>
      </dgm:t>
    </dgm:pt>
    <dgm:pt modelId="{6E93D893-440D-4D1F-AD0A-6E65C4575B47}" type="sibTrans" cxnId="{13DFC577-441D-4C7C-9267-AD7D4C4E09AC}">
      <dgm:prSet/>
      <dgm:spPr/>
      <dgm:t>
        <a:bodyPr/>
        <a:lstStyle/>
        <a:p>
          <a:endParaRPr lang="en-US"/>
        </a:p>
      </dgm:t>
    </dgm:pt>
    <dgm:pt modelId="{762B805E-CD8E-4C0B-A251-0627B43863BA}">
      <dgm:prSet custT="1"/>
      <dgm:spPr>
        <a:solidFill>
          <a:schemeClr val="bg1"/>
        </a:solidFill>
        <a:ln>
          <a:solidFill>
            <a:schemeClr val="accent6">
              <a:lumMod val="75000"/>
            </a:schemeClr>
          </a:solidFill>
        </a:ln>
      </dgm:spPr>
      <dgm:t>
        <a:bodyPr/>
        <a:lstStyle/>
        <a:p>
          <a:r>
            <a:rPr lang="en-US" sz="700" b="1" dirty="0" smtClean="0">
              <a:solidFill>
                <a:schemeClr val="accent6">
                  <a:lumMod val="75000"/>
                </a:schemeClr>
              </a:solidFill>
            </a:rPr>
            <a:t>John Slusher</a:t>
          </a:r>
        </a:p>
        <a:p>
          <a:r>
            <a:rPr lang="en-US" sz="700" b="1" dirty="0" smtClean="0">
              <a:solidFill>
                <a:schemeClr val="accent6">
                  <a:lumMod val="75000"/>
                </a:schemeClr>
              </a:solidFill>
            </a:rPr>
            <a:t>Vice President</a:t>
          </a:r>
        </a:p>
        <a:p>
          <a:r>
            <a:rPr lang="en-US" sz="700" b="1" dirty="0" smtClean="0">
              <a:solidFill>
                <a:schemeClr val="accent6">
                  <a:lumMod val="75000"/>
                </a:schemeClr>
              </a:solidFill>
            </a:rPr>
            <a:t>Global</a:t>
          </a:r>
        </a:p>
        <a:p>
          <a:r>
            <a:rPr lang="en-US" sz="700" b="1" dirty="0" smtClean="0">
              <a:solidFill>
                <a:schemeClr val="accent6">
                  <a:lumMod val="75000"/>
                </a:schemeClr>
              </a:solidFill>
            </a:rPr>
            <a:t>Sports Marketin</a:t>
          </a:r>
          <a:r>
            <a:rPr lang="en-US" sz="700" dirty="0" smtClean="0">
              <a:solidFill>
                <a:schemeClr val="accent6">
                  <a:lumMod val="75000"/>
                </a:schemeClr>
              </a:solidFill>
            </a:rPr>
            <a:t>g</a:t>
          </a:r>
          <a:endParaRPr lang="en-US" sz="700" dirty="0">
            <a:solidFill>
              <a:schemeClr val="accent6">
                <a:lumMod val="75000"/>
              </a:schemeClr>
            </a:solidFill>
          </a:endParaRPr>
        </a:p>
      </dgm:t>
    </dgm:pt>
    <dgm:pt modelId="{A398C0AD-95D1-43E4-9D67-ED9EC530689F}" type="parTrans" cxnId="{72DA7222-D564-4B71-B12B-ED9551E3BD38}">
      <dgm:prSet/>
      <dgm:spPr>
        <a:solidFill>
          <a:schemeClr val="accent6">
            <a:lumMod val="75000"/>
          </a:schemeClr>
        </a:solidFill>
        <a:ln>
          <a:solidFill>
            <a:schemeClr val="accent6">
              <a:lumMod val="75000"/>
            </a:schemeClr>
          </a:solidFill>
        </a:ln>
      </dgm:spPr>
      <dgm:t>
        <a:bodyPr/>
        <a:lstStyle/>
        <a:p>
          <a:endParaRPr lang="en-US"/>
        </a:p>
      </dgm:t>
    </dgm:pt>
    <dgm:pt modelId="{D883D4C5-3C72-493A-A2F5-8ACAC6398B90}" type="sibTrans" cxnId="{72DA7222-D564-4B71-B12B-ED9551E3BD38}">
      <dgm:prSet/>
      <dgm:spPr/>
      <dgm:t>
        <a:bodyPr/>
        <a:lstStyle/>
        <a:p>
          <a:endParaRPr lang="en-US"/>
        </a:p>
      </dgm:t>
    </dgm:pt>
    <dgm:pt modelId="{C52E8EFF-76A5-45AA-82E6-FA45361DD281}">
      <dgm:prSet/>
      <dgm:spPr>
        <a:solidFill>
          <a:schemeClr val="bg1"/>
        </a:solidFill>
        <a:ln>
          <a:solidFill>
            <a:schemeClr val="accent6">
              <a:lumMod val="75000"/>
            </a:schemeClr>
          </a:solidFill>
        </a:ln>
      </dgm:spPr>
      <dgm:t>
        <a:bodyPr/>
        <a:lstStyle/>
        <a:p>
          <a:r>
            <a:rPr lang="en-US" b="1" dirty="0" smtClean="0">
              <a:solidFill>
                <a:schemeClr val="accent6">
                  <a:lumMod val="75000"/>
                </a:schemeClr>
              </a:solidFill>
            </a:rPr>
            <a:t>Charles D. Denson</a:t>
          </a:r>
        </a:p>
        <a:p>
          <a:r>
            <a:rPr lang="en-US" b="1" dirty="0" smtClean="0">
              <a:solidFill>
                <a:schemeClr val="accent6">
                  <a:lumMod val="75000"/>
                </a:schemeClr>
              </a:solidFill>
            </a:rPr>
            <a:t>President Nike Brand</a:t>
          </a:r>
          <a:endParaRPr lang="en-US" b="1" dirty="0">
            <a:solidFill>
              <a:schemeClr val="accent6">
                <a:lumMod val="75000"/>
              </a:schemeClr>
            </a:solidFill>
          </a:endParaRPr>
        </a:p>
      </dgm:t>
    </dgm:pt>
    <dgm:pt modelId="{DBEBCCE4-E955-4874-AD33-3572C1A8B8CE}" type="parTrans" cxnId="{FCF9A732-5B7A-4195-ACB0-8EFFD6B85AA2}">
      <dgm:prSet/>
      <dgm:spPr>
        <a:ln>
          <a:solidFill>
            <a:schemeClr val="accent6">
              <a:lumMod val="75000"/>
            </a:schemeClr>
          </a:solidFill>
        </a:ln>
      </dgm:spPr>
      <dgm:t>
        <a:bodyPr/>
        <a:lstStyle/>
        <a:p>
          <a:endParaRPr lang="en-US"/>
        </a:p>
      </dgm:t>
    </dgm:pt>
    <dgm:pt modelId="{83A62450-FAB3-4DC6-96EB-F633421FF3EF}" type="sibTrans" cxnId="{FCF9A732-5B7A-4195-ACB0-8EFFD6B85AA2}">
      <dgm:prSet/>
      <dgm:spPr/>
      <dgm:t>
        <a:bodyPr/>
        <a:lstStyle/>
        <a:p>
          <a:endParaRPr lang="en-US"/>
        </a:p>
      </dgm:t>
    </dgm:pt>
    <dgm:pt modelId="{2EC89353-B16F-4A6F-9DFE-AC3CC3EE6E03}">
      <dgm:prSet/>
      <dgm:spPr>
        <a:solidFill>
          <a:schemeClr val="bg1"/>
        </a:solidFill>
        <a:ln>
          <a:solidFill>
            <a:schemeClr val="accent6">
              <a:lumMod val="75000"/>
            </a:schemeClr>
          </a:solidFill>
        </a:ln>
      </dgm:spPr>
      <dgm:t>
        <a:bodyPr/>
        <a:lstStyle/>
        <a:p>
          <a:r>
            <a:rPr lang="en-US" b="1" dirty="0" smtClean="0">
              <a:solidFill>
                <a:schemeClr val="accent6">
                  <a:lumMod val="75000"/>
                </a:schemeClr>
              </a:solidFill>
            </a:rPr>
            <a:t>Lewis L. Bird III</a:t>
          </a:r>
        </a:p>
        <a:p>
          <a:r>
            <a:rPr lang="en-US" b="1" dirty="0" smtClean="0">
              <a:solidFill>
                <a:schemeClr val="accent6">
                  <a:lumMod val="75000"/>
                </a:schemeClr>
              </a:solidFill>
            </a:rPr>
            <a:t>President Affiliates</a:t>
          </a:r>
          <a:endParaRPr lang="en-US" b="1" dirty="0">
            <a:solidFill>
              <a:schemeClr val="accent6">
                <a:lumMod val="75000"/>
              </a:schemeClr>
            </a:solidFill>
          </a:endParaRPr>
        </a:p>
      </dgm:t>
    </dgm:pt>
    <dgm:pt modelId="{201AB4DC-7D66-4B7E-8B1C-EAE86340A83B}" type="parTrans" cxnId="{52C72A40-DF50-4910-9688-4B22AEDE83EC}">
      <dgm:prSet/>
      <dgm:spPr>
        <a:ln>
          <a:solidFill>
            <a:schemeClr val="accent6">
              <a:lumMod val="75000"/>
            </a:schemeClr>
          </a:solidFill>
        </a:ln>
      </dgm:spPr>
      <dgm:t>
        <a:bodyPr/>
        <a:lstStyle/>
        <a:p>
          <a:endParaRPr lang="en-US"/>
        </a:p>
      </dgm:t>
    </dgm:pt>
    <dgm:pt modelId="{8425D646-79D5-4E65-BE74-8F556B922BE3}" type="sibTrans" cxnId="{52C72A40-DF50-4910-9688-4B22AEDE83EC}">
      <dgm:prSet/>
      <dgm:spPr/>
      <dgm:t>
        <a:bodyPr/>
        <a:lstStyle/>
        <a:p>
          <a:endParaRPr lang="en-US"/>
        </a:p>
      </dgm:t>
    </dgm:pt>
    <dgm:pt modelId="{B2CA1458-B28F-4627-AA1C-271F04D8DC5A}">
      <dgm:prSet custT="1"/>
      <dgm:spPr>
        <a:solidFill>
          <a:schemeClr val="bg1"/>
        </a:solidFill>
        <a:ln>
          <a:solidFill>
            <a:schemeClr val="accent6">
              <a:lumMod val="75000"/>
            </a:schemeClr>
          </a:solidFill>
        </a:ln>
      </dgm:spPr>
      <dgm:t>
        <a:bodyPr/>
        <a:lstStyle/>
        <a:p>
          <a:r>
            <a:rPr lang="en-US" sz="800" dirty="0" smtClean="0">
              <a:solidFill>
                <a:schemeClr val="accent6">
                  <a:lumMod val="75000"/>
                </a:schemeClr>
              </a:solidFill>
            </a:rPr>
            <a:t>Eric D. Sprunk Vice President Global Footwear</a:t>
          </a:r>
          <a:endParaRPr lang="en-US" sz="800" dirty="0">
            <a:solidFill>
              <a:schemeClr val="accent6">
                <a:lumMod val="75000"/>
              </a:schemeClr>
            </a:solidFill>
          </a:endParaRPr>
        </a:p>
      </dgm:t>
    </dgm:pt>
    <dgm:pt modelId="{E8A30C16-3048-4063-9BB8-817C38B57899}" type="parTrans" cxnId="{4663A64F-BC4C-4F06-862C-5FB40D17A506}">
      <dgm:prSet/>
      <dgm:spPr>
        <a:ln>
          <a:solidFill>
            <a:schemeClr val="accent6">
              <a:lumMod val="75000"/>
            </a:schemeClr>
          </a:solidFill>
        </a:ln>
      </dgm:spPr>
      <dgm:t>
        <a:bodyPr/>
        <a:lstStyle/>
        <a:p>
          <a:endParaRPr lang="en-US"/>
        </a:p>
      </dgm:t>
    </dgm:pt>
    <dgm:pt modelId="{B365C9B0-6D38-46C9-9FC4-B7F3BABF2E90}" type="sibTrans" cxnId="{4663A64F-BC4C-4F06-862C-5FB40D17A506}">
      <dgm:prSet/>
      <dgm:spPr/>
      <dgm:t>
        <a:bodyPr/>
        <a:lstStyle/>
        <a:p>
          <a:endParaRPr lang="en-US"/>
        </a:p>
      </dgm:t>
    </dgm:pt>
    <dgm:pt modelId="{EA028BAB-92D9-4AA2-A18F-7D90113B9D41}" type="pres">
      <dgm:prSet presAssocID="{FB72F23D-AC18-4B5E-B7C9-27E3F32BF8B6}" presName="mainComposite" presStyleCnt="0">
        <dgm:presLayoutVars>
          <dgm:chPref val="1"/>
          <dgm:dir/>
          <dgm:animOne val="branch"/>
          <dgm:animLvl val="lvl"/>
          <dgm:resizeHandles val="exact"/>
        </dgm:presLayoutVars>
      </dgm:prSet>
      <dgm:spPr/>
      <dgm:t>
        <a:bodyPr/>
        <a:lstStyle/>
        <a:p>
          <a:endParaRPr lang="en-US"/>
        </a:p>
      </dgm:t>
    </dgm:pt>
    <dgm:pt modelId="{25A0F8AE-8071-4B93-B4C3-532E378E8CD5}" type="pres">
      <dgm:prSet presAssocID="{FB72F23D-AC18-4B5E-B7C9-27E3F32BF8B6}" presName="hierFlow" presStyleCnt="0"/>
      <dgm:spPr/>
      <dgm:t>
        <a:bodyPr/>
        <a:lstStyle/>
        <a:p>
          <a:endParaRPr lang="en-US"/>
        </a:p>
      </dgm:t>
    </dgm:pt>
    <dgm:pt modelId="{D2F8BB41-5AD6-4F3D-8027-69A4705713C4}" type="pres">
      <dgm:prSet presAssocID="{FB72F23D-AC18-4B5E-B7C9-27E3F32BF8B6}" presName="hierChild1" presStyleCnt="0">
        <dgm:presLayoutVars>
          <dgm:chPref val="1"/>
          <dgm:animOne val="branch"/>
          <dgm:animLvl val="lvl"/>
        </dgm:presLayoutVars>
      </dgm:prSet>
      <dgm:spPr/>
      <dgm:t>
        <a:bodyPr/>
        <a:lstStyle/>
        <a:p>
          <a:endParaRPr lang="en-US"/>
        </a:p>
      </dgm:t>
    </dgm:pt>
    <dgm:pt modelId="{E284597D-BBF2-4FCC-8AF8-8FF9EE4FE3C1}" type="pres">
      <dgm:prSet presAssocID="{24EFF869-1E05-4C86-A7F2-0950AEFD7EBF}" presName="Name14" presStyleCnt="0"/>
      <dgm:spPr/>
      <dgm:t>
        <a:bodyPr/>
        <a:lstStyle/>
        <a:p>
          <a:endParaRPr lang="en-US"/>
        </a:p>
      </dgm:t>
    </dgm:pt>
    <dgm:pt modelId="{4E9E5269-E1EC-45B8-B274-E982A87464CF}" type="pres">
      <dgm:prSet presAssocID="{24EFF869-1E05-4C86-A7F2-0950AEFD7EBF}" presName="level1Shape" presStyleLbl="node0" presStyleIdx="0" presStyleCnt="1">
        <dgm:presLayoutVars>
          <dgm:chPref val="3"/>
        </dgm:presLayoutVars>
      </dgm:prSet>
      <dgm:spPr/>
      <dgm:t>
        <a:bodyPr/>
        <a:lstStyle/>
        <a:p>
          <a:endParaRPr lang="en-US"/>
        </a:p>
      </dgm:t>
    </dgm:pt>
    <dgm:pt modelId="{7D80A899-0F1F-428F-8A78-F1266F06B78B}" type="pres">
      <dgm:prSet presAssocID="{24EFF869-1E05-4C86-A7F2-0950AEFD7EBF}" presName="hierChild2" presStyleCnt="0"/>
      <dgm:spPr/>
      <dgm:t>
        <a:bodyPr/>
        <a:lstStyle/>
        <a:p>
          <a:endParaRPr lang="en-US"/>
        </a:p>
      </dgm:t>
    </dgm:pt>
    <dgm:pt modelId="{50F32680-3C0E-404D-8418-2062130A83DF}" type="pres">
      <dgm:prSet presAssocID="{0B3B071D-6445-42B4-9A51-87509D145B5A}" presName="Name19" presStyleLbl="parChTrans1D2" presStyleIdx="0" presStyleCnt="1"/>
      <dgm:spPr/>
      <dgm:t>
        <a:bodyPr/>
        <a:lstStyle/>
        <a:p>
          <a:endParaRPr lang="en-US"/>
        </a:p>
      </dgm:t>
    </dgm:pt>
    <dgm:pt modelId="{CAC3F3E4-3AB6-416D-B8C5-A356BF64FCA4}" type="pres">
      <dgm:prSet presAssocID="{46DF43C4-E1E0-474E-B053-666837E018D6}" presName="Name21" presStyleCnt="0"/>
      <dgm:spPr/>
      <dgm:t>
        <a:bodyPr/>
        <a:lstStyle/>
        <a:p>
          <a:endParaRPr lang="en-US"/>
        </a:p>
      </dgm:t>
    </dgm:pt>
    <dgm:pt modelId="{01A2D9FE-960C-47DE-AE4B-8974F2C6BC67}" type="pres">
      <dgm:prSet presAssocID="{46DF43C4-E1E0-474E-B053-666837E018D6}" presName="level2Shape" presStyleLbl="node2" presStyleIdx="0" presStyleCnt="1"/>
      <dgm:spPr/>
      <dgm:t>
        <a:bodyPr/>
        <a:lstStyle/>
        <a:p>
          <a:endParaRPr lang="en-US"/>
        </a:p>
      </dgm:t>
    </dgm:pt>
    <dgm:pt modelId="{B68FEE62-4832-4155-8AF7-4EEBA94C3243}" type="pres">
      <dgm:prSet presAssocID="{46DF43C4-E1E0-474E-B053-666837E018D6}" presName="hierChild3" presStyleCnt="0"/>
      <dgm:spPr/>
      <dgm:t>
        <a:bodyPr/>
        <a:lstStyle/>
        <a:p>
          <a:endParaRPr lang="en-US"/>
        </a:p>
      </dgm:t>
    </dgm:pt>
    <dgm:pt modelId="{9202C629-5C7E-43AC-BE8F-D95BE0BAE4CC}" type="pres">
      <dgm:prSet presAssocID="{E1534136-FFBC-4188-8306-0FEC00941F00}" presName="Name19" presStyleLbl="parChTrans1D3" presStyleIdx="0" presStyleCnt="8"/>
      <dgm:spPr/>
      <dgm:t>
        <a:bodyPr/>
        <a:lstStyle/>
        <a:p>
          <a:endParaRPr lang="en-US"/>
        </a:p>
      </dgm:t>
    </dgm:pt>
    <dgm:pt modelId="{EF12D850-0F6F-4C5F-9BB9-CBDBB4A31FC9}" type="pres">
      <dgm:prSet presAssocID="{30119DD6-4A00-4A10-B7B4-55F0ED8C9470}" presName="Name21" presStyleCnt="0"/>
      <dgm:spPr/>
      <dgm:t>
        <a:bodyPr/>
        <a:lstStyle/>
        <a:p>
          <a:endParaRPr lang="en-US"/>
        </a:p>
      </dgm:t>
    </dgm:pt>
    <dgm:pt modelId="{354FE6F6-4EB9-4B94-9CF3-7071570DAE23}" type="pres">
      <dgm:prSet presAssocID="{30119DD6-4A00-4A10-B7B4-55F0ED8C9470}" presName="level2Shape" presStyleLbl="node3" presStyleIdx="0" presStyleCnt="8"/>
      <dgm:spPr/>
      <dgm:t>
        <a:bodyPr/>
        <a:lstStyle/>
        <a:p>
          <a:endParaRPr lang="en-US"/>
        </a:p>
      </dgm:t>
    </dgm:pt>
    <dgm:pt modelId="{31A50ECC-EC3F-41A6-8E44-632DBF45C3A0}" type="pres">
      <dgm:prSet presAssocID="{30119DD6-4A00-4A10-B7B4-55F0ED8C9470}" presName="hierChild3" presStyleCnt="0"/>
      <dgm:spPr/>
      <dgm:t>
        <a:bodyPr/>
        <a:lstStyle/>
        <a:p>
          <a:endParaRPr lang="en-US"/>
        </a:p>
      </dgm:t>
    </dgm:pt>
    <dgm:pt modelId="{A7D83D3E-5255-4F48-957B-C6F33A154C53}" type="pres">
      <dgm:prSet presAssocID="{6F8CB09A-5B97-4489-B234-3CFC59C6C431}" presName="Name19" presStyleLbl="parChTrans1D4" presStyleIdx="0" presStyleCnt="3"/>
      <dgm:spPr/>
      <dgm:t>
        <a:bodyPr/>
        <a:lstStyle/>
        <a:p>
          <a:endParaRPr lang="en-US"/>
        </a:p>
      </dgm:t>
    </dgm:pt>
    <dgm:pt modelId="{6E3125EC-E6A8-4865-B2E8-A0EEF996BAE9}" type="pres">
      <dgm:prSet presAssocID="{7195DDB3-2636-4924-A1FA-93D84BF161ED}" presName="Name21" presStyleCnt="0"/>
      <dgm:spPr/>
      <dgm:t>
        <a:bodyPr/>
        <a:lstStyle/>
        <a:p>
          <a:endParaRPr lang="en-US"/>
        </a:p>
      </dgm:t>
    </dgm:pt>
    <dgm:pt modelId="{0608D545-CA64-424D-A36F-3F2DE5A36CF2}" type="pres">
      <dgm:prSet presAssocID="{7195DDB3-2636-4924-A1FA-93D84BF161ED}" presName="level2Shape" presStyleLbl="node4" presStyleIdx="0" presStyleCnt="3"/>
      <dgm:spPr/>
      <dgm:t>
        <a:bodyPr/>
        <a:lstStyle/>
        <a:p>
          <a:endParaRPr lang="en-US"/>
        </a:p>
      </dgm:t>
    </dgm:pt>
    <dgm:pt modelId="{234FE193-2FCA-448E-A900-963FB35336D8}" type="pres">
      <dgm:prSet presAssocID="{7195DDB3-2636-4924-A1FA-93D84BF161ED}" presName="hierChild3" presStyleCnt="0"/>
      <dgm:spPr/>
      <dgm:t>
        <a:bodyPr/>
        <a:lstStyle/>
        <a:p>
          <a:endParaRPr lang="en-US"/>
        </a:p>
      </dgm:t>
    </dgm:pt>
    <dgm:pt modelId="{011AAE08-E643-4BEB-87DB-259B9D7A7FAB}" type="pres">
      <dgm:prSet presAssocID="{0F6FAB90-A774-4ABC-AD4E-48BC5C249F62}" presName="Name19" presStyleLbl="parChTrans1D3" presStyleIdx="1" presStyleCnt="8"/>
      <dgm:spPr/>
      <dgm:t>
        <a:bodyPr/>
        <a:lstStyle/>
        <a:p>
          <a:endParaRPr lang="en-US"/>
        </a:p>
      </dgm:t>
    </dgm:pt>
    <dgm:pt modelId="{EF6F0051-FF9B-45FB-8D8A-05596EF5F81C}" type="pres">
      <dgm:prSet presAssocID="{5060C29D-3191-45B5-8F00-AD669BF23BDB}" presName="Name21" presStyleCnt="0"/>
      <dgm:spPr/>
      <dgm:t>
        <a:bodyPr/>
        <a:lstStyle/>
        <a:p>
          <a:endParaRPr lang="en-US"/>
        </a:p>
      </dgm:t>
    </dgm:pt>
    <dgm:pt modelId="{5830B0EC-AA8D-4D99-86F7-E37CE39AB5D3}" type="pres">
      <dgm:prSet presAssocID="{5060C29D-3191-45B5-8F00-AD669BF23BDB}" presName="level2Shape" presStyleLbl="node3" presStyleIdx="1" presStyleCnt="8"/>
      <dgm:spPr/>
      <dgm:t>
        <a:bodyPr/>
        <a:lstStyle/>
        <a:p>
          <a:endParaRPr lang="en-US"/>
        </a:p>
      </dgm:t>
    </dgm:pt>
    <dgm:pt modelId="{47393D77-7EF0-4ADD-9E2B-91D7851D488C}" type="pres">
      <dgm:prSet presAssocID="{5060C29D-3191-45B5-8F00-AD669BF23BDB}" presName="hierChild3" presStyleCnt="0"/>
      <dgm:spPr/>
      <dgm:t>
        <a:bodyPr/>
        <a:lstStyle/>
        <a:p>
          <a:endParaRPr lang="en-US"/>
        </a:p>
      </dgm:t>
    </dgm:pt>
    <dgm:pt modelId="{71C1097E-4845-4C32-845A-C2C99B23F80A}" type="pres">
      <dgm:prSet presAssocID="{996C968E-AFE7-40F5-8BA2-DD5B9A9009F2}" presName="Name19" presStyleLbl="parChTrans1D3" presStyleIdx="2" presStyleCnt="8"/>
      <dgm:spPr/>
      <dgm:t>
        <a:bodyPr/>
        <a:lstStyle/>
        <a:p>
          <a:endParaRPr lang="en-US"/>
        </a:p>
      </dgm:t>
    </dgm:pt>
    <dgm:pt modelId="{493B9A03-ED27-4CEC-88FA-80A607813FD1}" type="pres">
      <dgm:prSet presAssocID="{0926E906-31CF-4D93-A637-0D6E22F122FC}" presName="Name21" presStyleCnt="0"/>
      <dgm:spPr/>
      <dgm:t>
        <a:bodyPr/>
        <a:lstStyle/>
        <a:p>
          <a:endParaRPr lang="en-US"/>
        </a:p>
      </dgm:t>
    </dgm:pt>
    <dgm:pt modelId="{A3D5071A-045A-45C6-B30E-88A22C067F63}" type="pres">
      <dgm:prSet presAssocID="{0926E906-31CF-4D93-A637-0D6E22F122FC}" presName="level2Shape" presStyleLbl="node3" presStyleIdx="2" presStyleCnt="8"/>
      <dgm:spPr/>
      <dgm:t>
        <a:bodyPr/>
        <a:lstStyle/>
        <a:p>
          <a:endParaRPr lang="en-US"/>
        </a:p>
      </dgm:t>
    </dgm:pt>
    <dgm:pt modelId="{F9CB185A-B670-4293-80FE-ADFAE6F5C25C}" type="pres">
      <dgm:prSet presAssocID="{0926E906-31CF-4D93-A637-0D6E22F122FC}" presName="hierChild3" presStyleCnt="0"/>
      <dgm:spPr/>
      <dgm:t>
        <a:bodyPr/>
        <a:lstStyle/>
        <a:p>
          <a:endParaRPr lang="en-US"/>
        </a:p>
      </dgm:t>
    </dgm:pt>
    <dgm:pt modelId="{4BAA7F0B-CAB2-4289-9BD1-BF17D013F76A}" type="pres">
      <dgm:prSet presAssocID="{4D997D69-FFA4-4C65-9022-FF2504089340}" presName="Name19" presStyleLbl="parChTrans1D3" presStyleIdx="3" presStyleCnt="8"/>
      <dgm:spPr/>
      <dgm:t>
        <a:bodyPr/>
        <a:lstStyle/>
        <a:p>
          <a:endParaRPr lang="en-US"/>
        </a:p>
      </dgm:t>
    </dgm:pt>
    <dgm:pt modelId="{689D0655-326E-42DC-A340-483B818E5DDA}" type="pres">
      <dgm:prSet presAssocID="{98865B6D-FFAE-46BA-BF23-9D0400807AEC}" presName="Name21" presStyleCnt="0"/>
      <dgm:spPr/>
      <dgm:t>
        <a:bodyPr/>
        <a:lstStyle/>
        <a:p>
          <a:endParaRPr lang="en-US"/>
        </a:p>
      </dgm:t>
    </dgm:pt>
    <dgm:pt modelId="{25C06E56-2ACD-4945-B8F5-843F5CDD5622}" type="pres">
      <dgm:prSet presAssocID="{98865B6D-FFAE-46BA-BF23-9D0400807AEC}" presName="level2Shape" presStyleLbl="node3" presStyleIdx="3" presStyleCnt="8"/>
      <dgm:spPr/>
      <dgm:t>
        <a:bodyPr/>
        <a:lstStyle/>
        <a:p>
          <a:endParaRPr lang="en-US"/>
        </a:p>
      </dgm:t>
    </dgm:pt>
    <dgm:pt modelId="{1DC00E9F-B7D0-40F4-8C40-EFF1012B0E14}" type="pres">
      <dgm:prSet presAssocID="{98865B6D-FFAE-46BA-BF23-9D0400807AEC}" presName="hierChild3" presStyleCnt="0"/>
      <dgm:spPr/>
      <dgm:t>
        <a:bodyPr/>
        <a:lstStyle/>
        <a:p>
          <a:endParaRPr lang="en-US"/>
        </a:p>
      </dgm:t>
    </dgm:pt>
    <dgm:pt modelId="{E1801DB0-2472-4F49-AB9C-24CCFE04808B}" type="pres">
      <dgm:prSet presAssocID="{817F053F-4385-495D-ABDE-832EDFAF9CBB}" presName="Name19" presStyleLbl="parChTrans1D3" presStyleIdx="4" presStyleCnt="8"/>
      <dgm:spPr/>
      <dgm:t>
        <a:bodyPr/>
        <a:lstStyle/>
        <a:p>
          <a:endParaRPr lang="en-US"/>
        </a:p>
      </dgm:t>
    </dgm:pt>
    <dgm:pt modelId="{082D2DBF-934E-418A-9E13-F3867689008B}" type="pres">
      <dgm:prSet presAssocID="{8C255422-3DC6-45D5-842A-1A8D5386E916}" presName="Name21" presStyleCnt="0"/>
      <dgm:spPr/>
      <dgm:t>
        <a:bodyPr/>
        <a:lstStyle/>
        <a:p>
          <a:endParaRPr lang="en-US"/>
        </a:p>
      </dgm:t>
    </dgm:pt>
    <dgm:pt modelId="{C66224AB-CB5B-4ED9-B0A6-25B9220CEA84}" type="pres">
      <dgm:prSet presAssocID="{8C255422-3DC6-45D5-842A-1A8D5386E916}" presName="level2Shape" presStyleLbl="node3" presStyleIdx="4" presStyleCnt="8"/>
      <dgm:spPr/>
      <dgm:t>
        <a:bodyPr/>
        <a:lstStyle/>
        <a:p>
          <a:endParaRPr lang="en-US"/>
        </a:p>
      </dgm:t>
    </dgm:pt>
    <dgm:pt modelId="{34E6501A-47CF-412B-829A-E1F6C1EFE513}" type="pres">
      <dgm:prSet presAssocID="{8C255422-3DC6-45D5-842A-1A8D5386E916}" presName="hierChild3" presStyleCnt="0"/>
      <dgm:spPr/>
      <dgm:t>
        <a:bodyPr/>
        <a:lstStyle/>
        <a:p>
          <a:endParaRPr lang="en-US"/>
        </a:p>
      </dgm:t>
    </dgm:pt>
    <dgm:pt modelId="{C052B83E-17DE-4C4A-B7FC-2AB0691DE547}" type="pres">
      <dgm:prSet presAssocID="{BFFE69E8-E9CA-413B-A12B-DFAFF67DE47A}" presName="Name19" presStyleLbl="parChTrans1D3" presStyleIdx="5" presStyleCnt="8"/>
      <dgm:spPr/>
      <dgm:t>
        <a:bodyPr/>
        <a:lstStyle/>
        <a:p>
          <a:endParaRPr lang="en-US"/>
        </a:p>
      </dgm:t>
    </dgm:pt>
    <dgm:pt modelId="{92E1BC10-2EEE-43E6-865E-BEE2BD9B4256}" type="pres">
      <dgm:prSet presAssocID="{429502F8-F502-4F43-96EC-BBF6646886FD}" presName="Name21" presStyleCnt="0"/>
      <dgm:spPr/>
      <dgm:t>
        <a:bodyPr/>
        <a:lstStyle/>
        <a:p>
          <a:endParaRPr lang="en-US"/>
        </a:p>
      </dgm:t>
    </dgm:pt>
    <dgm:pt modelId="{8285151A-0B68-4C24-A367-22591770D009}" type="pres">
      <dgm:prSet presAssocID="{429502F8-F502-4F43-96EC-BBF6646886FD}" presName="level2Shape" presStyleLbl="node3" presStyleIdx="5" presStyleCnt="8"/>
      <dgm:spPr/>
      <dgm:t>
        <a:bodyPr/>
        <a:lstStyle/>
        <a:p>
          <a:endParaRPr lang="en-US"/>
        </a:p>
      </dgm:t>
    </dgm:pt>
    <dgm:pt modelId="{A978C028-B5F6-46D8-B6D0-BDE67684F862}" type="pres">
      <dgm:prSet presAssocID="{429502F8-F502-4F43-96EC-BBF6646886FD}" presName="hierChild3" presStyleCnt="0"/>
      <dgm:spPr/>
      <dgm:t>
        <a:bodyPr/>
        <a:lstStyle/>
        <a:p>
          <a:endParaRPr lang="en-US"/>
        </a:p>
      </dgm:t>
    </dgm:pt>
    <dgm:pt modelId="{8843EE6E-C8BC-435F-A175-4D76E122CA76}" type="pres">
      <dgm:prSet presAssocID="{DBEBCCE4-E955-4874-AD33-3572C1A8B8CE}" presName="Name19" presStyleLbl="parChTrans1D4" presStyleIdx="1" presStyleCnt="3"/>
      <dgm:spPr/>
      <dgm:t>
        <a:bodyPr/>
        <a:lstStyle/>
        <a:p>
          <a:endParaRPr lang="en-US"/>
        </a:p>
      </dgm:t>
    </dgm:pt>
    <dgm:pt modelId="{28CC45E2-6613-4EA6-8AE0-1B90CA6F60F9}" type="pres">
      <dgm:prSet presAssocID="{C52E8EFF-76A5-45AA-82E6-FA45361DD281}" presName="Name21" presStyleCnt="0"/>
      <dgm:spPr/>
      <dgm:t>
        <a:bodyPr/>
        <a:lstStyle/>
        <a:p>
          <a:endParaRPr lang="en-US"/>
        </a:p>
      </dgm:t>
    </dgm:pt>
    <dgm:pt modelId="{289629C7-F459-406D-945A-65F71F8A8827}" type="pres">
      <dgm:prSet presAssocID="{C52E8EFF-76A5-45AA-82E6-FA45361DD281}" presName="level2Shape" presStyleLbl="node4" presStyleIdx="1" presStyleCnt="3"/>
      <dgm:spPr/>
      <dgm:t>
        <a:bodyPr/>
        <a:lstStyle/>
        <a:p>
          <a:endParaRPr lang="en-US"/>
        </a:p>
      </dgm:t>
    </dgm:pt>
    <dgm:pt modelId="{4A167809-9DBA-4463-9F19-E7C7F2E738EE}" type="pres">
      <dgm:prSet presAssocID="{C52E8EFF-76A5-45AA-82E6-FA45361DD281}" presName="hierChild3" presStyleCnt="0"/>
      <dgm:spPr/>
      <dgm:t>
        <a:bodyPr/>
        <a:lstStyle/>
        <a:p>
          <a:endParaRPr lang="en-US"/>
        </a:p>
      </dgm:t>
    </dgm:pt>
    <dgm:pt modelId="{19FD5630-2BDA-4115-970B-E9AF82D5E308}" type="pres">
      <dgm:prSet presAssocID="{201AB4DC-7D66-4B7E-8B1C-EAE86340A83B}" presName="Name19" presStyleLbl="parChTrans1D4" presStyleIdx="2" presStyleCnt="3"/>
      <dgm:spPr/>
      <dgm:t>
        <a:bodyPr/>
        <a:lstStyle/>
        <a:p>
          <a:endParaRPr lang="en-US"/>
        </a:p>
      </dgm:t>
    </dgm:pt>
    <dgm:pt modelId="{F61B6EFB-F7BE-4560-9B78-FEDC1A3C4ADB}" type="pres">
      <dgm:prSet presAssocID="{2EC89353-B16F-4A6F-9DFE-AC3CC3EE6E03}" presName="Name21" presStyleCnt="0"/>
      <dgm:spPr/>
      <dgm:t>
        <a:bodyPr/>
        <a:lstStyle/>
        <a:p>
          <a:endParaRPr lang="en-US"/>
        </a:p>
      </dgm:t>
    </dgm:pt>
    <dgm:pt modelId="{AA34127B-4525-43A9-8DAC-78B7C49FED09}" type="pres">
      <dgm:prSet presAssocID="{2EC89353-B16F-4A6F-9DFE-AC3CC3EE6E03}" presName="level2Shape" presStyleLbl="node4" presStyleIdx="2" presStyleCnt="3"/>
      <dgm:spPr/>
      <dgm:t>
        <a:bodyPr/>
        <a:lstStyle/>
        <a:p>
          <a:endParaRPr lang="en-US"/>
        </a:p>
      </dgm:t>
    </dgm:pt>
    <dgm:pt modelId="{AECAD150-EAEB-4BED-87D9-DC30F86DA774}" type="pres">
      <dgm:prSet presAssocID="{2EC89353-B16F-4A6F-9DFE-AC3CC3EE6E03}" presName="hierChild3" presStyleCnt="0"/>
      <dgm:spPr/>
      <dgm:t>
        <a:bodyPr/>
        <a:lstStyle/>
        <a:p>
          <a:endParaRPr lang="en-US"/>
        </a:p>
      </dgm:t>
    </dgm:pt>
    <dgm:pt modelId="{A2ED0F66-F91A-4227-B733-FFC1E8AFB2DD}" type="pres">
      <dgm:prSet presAssocID="{A398C0AD-95D1-43E4-9D67-ED9EC530689F}" presName="Name19" presStyleLbl="parChTrans1D3" presStyleIdx="6" presStyleCnt="8"/>
      <dgm:spPr/>
      <dgm:t>
        <a:bodyPr/>
        <a:lstStyle/>
        <a:p>
          <a:endParaRPr lang="en-US"/>
        </a:p>
      </dgm:t>
    </dgm:pt>
    <dgm:pt modelId="{67C1E2FD-6D54-4D41-9712-05DAF86E57AA}" type="pres">
      <dgm:prSet presAssocID="{762B805E-CD8E-4C0B-A251-0627B43863BA}" presName="Name21" presStyleCnt="0"/>
      <dgm:spPr/>
      <dgm:t>
        <a:bodyPr/>
        <a:lstStyle/>
        <a:p>
          <a:endParaRPr lang="en-US"/>
        </a:p>
      </dgm:t>
    </dgm:pt>
    <dgm:pt modelId="{8CA7EC41-C38E-4D59-9F34-932951C39CBD}" type="pres">
      <dgm:prSet presAssocID="{762B805E-CD8E-4C0B-A251-0627B43863BA}" presName="level2Shape" presStyleLbl="node3" presStyleIdx="6" presStyleCnt="8"/>
      <dgm:spPr/>
      <dgm:t>
        <a:bodyPr/>
        <a:lstStyle/>
        <a:p>
          <a:endParaRPr lang="en-US"/>
        </a:p>
      </dgm:t>
    </dgm:pt>
    <dgm:pt modelId="{444C0248-1B87-455F-882D-A96D1E39DE0C}" type="pres">
      <dgm:prSet presAssocID="{762B805E-CD8E-4C0B-A251-0627B43863BA}" presName="hierChild3" presStyleCnt="0"/>
      <dgm:spPr/>
      <dgm:t>
        <a:bodyPr/>
        <a:lstStyle/>
        <a:p>
          <a:endParaRPr lang="en-US"/>
        </a:p>
      </dgm:t>
    </dgm:pt>
    <dgm:pt modelId="{4812F242-ABE1-48BF-AC81-EF6A989260DB}" type="pres">
      <dgm:prSet presAssocID="{E8A30C16-3048-4063-9BB8-817C38B57899}" presName="Name19" presStyleLbl="parChTrans1D3" presStyleIdx="7" presStyleCnt="8"/>
      <dgm:spPr/>
      <dgm:t>
        <a:bodyPr/>
        <a:lstStyle/>
        <a:p>
          <a:endParaRPr lang="en-US"/>
        </a:p>
      </dgm:t>
    </dgm:pt>
    <dgm:pt modelId="{0AD9DDB5-2D93-4BF8-B317-3691EBE95BD0}" type="pres">
      <dgm:prSet presAssocID="{B2CA1458-B28F-4627-AA1C-271F04D8DC5A}" presName="Name21" presStyleCnt="0"/>
      <dgm:spPr/>
    </dgm:pt>
    <dgm:pt modelId="{D06BA689-5672-47CF-B4C9-63183E4EFBF0}" type="pres">
      <dgm:prSet presAssocID="{B2CA1458-B28F-4627-AA1C-271F04D8DC5A}" presName="level2Shape" presStyleLbl="node3" presStyleIdx="7" presStyleCnt="8"/>
      <dgm:spPr/>
      <dgm:t>
        <a:bodyPr/>
        <a:lstStyle/>
        <a:p>
          <a:endParaRPr lang="en-US"/>
        </a:p>
      </dgm:t>
    </dgm:pt>
    <dgm:pt modelId="{233B1AD9-7438-4400-BBC4-8E716685FEFF}" type="pres">
      <dgm:prSet presAssocID="{B2CA1458-B28F-4627-AA1C-271F04D8DC5A}" presName="hierChild3" presStyleCnt="0"/>
      <dgm:spPr/>
    </dgm:pt>
    <dgm:pt modelId="{18DA5698-8C40-410D-B230-A9789A6EFB1C}" type="pres">
      <dgm:prSet presAssocID="{FB72F23D-AC18-4B5E-B7C9-27E3F32BF8B6}" presName="bgShapesFlow" presStyleCnt="0"/>
      <dgm:spPr/>
      <dgm:t>
        <a:bodyPr/>
        <a:lstStyle/>
        <a:p>
          <a:endParaRPr lang="en-US"/>
        </a:p>
      </dgm:t>
    </dgm:pt>
  </dgm:ptLst>
  <dgm:cxnLst>
    <dgm:cxn modelId="{DF3D644F-EEA2-4CD5-9301-80C63B525000}" type="presOf" srcId="{4D997D69-FFA4-4C65-9022-FF2504089340}" destId="{4BAA7F0B-CAB2-4289-9BD1-BF17D013F76A}" srcOrd="0" destOrd="0" presId="urn:microsoft.com/office/officeart/2005/8/layout/hierarchy6"/>
    <dgm:cxn modelId="{56781196-3755-4BA4-BD5D-7321F71066C7}" type="presOf" srcId="{C52E8EFF-76A5-45AA-82E6-FA45361DD281}" destId="{289629C7-F459-406D-945A-65F71F8A8827}" srcOrd="0" destOrd="0" presId="urn:microsoft.com/office/officeart/2005/8/layout/hierarchy6"/>
    <dgm:cxn modelId="{8E233DFC-0F60-40E6-BD11-98CFD6B73654}" type="presOf" srcId="{FB72F23D-AC18-4B5E-B7C9-27E3F32BF8B6}" destId="{EA028BAB-92D9-4AA2-A18F-7D90113B9D41}" srcOrd="0" destOrd="0" presId="urn:microsoft.com/office/officeart/2005/8/layout/hierarchy6"/>
    <dgm:cxn modelId="{129D0C66-329A-4F3F-81BE-8A2FA55497F4}" type="presOf" srcId="{0B3B071D-6445-42B4-9A51-87509D145B5A}" destId="{50F32680-3C0E-404D-8418-2062130A83DF}" srcOrd="0" destOrd="0" presId="urn:microsoft.com/office/officeart/2005/8/layout/hierarchy6"/>
    <dgm:cxn modelId="{13DFC577-441D-4C7C-9267-AD7D4C4E09AC}" srcId="{46DF43C4-E1E0-474E-B053-666837E018D6}" destId="{429502F8-F502-4F43-96EC-BBF6646886FD}" srcOrd="5" destOrd="0" parTransId="{BFFE69E8-E9CA-413B-A12B-DFAFF67DE47A}" sibTransId="{6E93D893-440D-4D1F-AD0A-6E65C4575B47}"/>
    <dgm:cxn modelId="{C8EFCB68-303A-4BE7-B3A5-35B10EEF0B97}" type="presOf" srcId="{2EC89353-B16F-4A6F-9DFE-AC3CC3EE6E03}" destId="{AA34127B-4525-43A9-8DAC-78B7C49FED09}" srcOrd="0" destOrd="0" presId="urn:microsoft.com/office/officeart/2005/8/layout/hierarchy6"/>
    <dgm:cxn modelId="{1B3401BA-5812-45BA-80C1-6B250C8ECF6E}" srcId="{FB72F23D-AC18-4B5E-B7C9-27E3F32BF8B6}" destId="{24EFF869-1E05-4C86-A7F2-0950AEFD7EBF}" srcOrd="0" destOrd="0" parTransId="{56045793-01CE-45A8-BFA4-1842260917D4}" sibTransId="{77581572-A0DA-4CD4-9CF6-917CF0DC41A0}"/>
    <dgm:cxn modelId="{2F6F0B6A-12CC-4C10-88A2-87F9F4B22A75}" type="presOf" srcId="{996C968E-AFE7-40F5-8BA2-DD5B9A9009F2}" destId="{71C1097E-4845-4C32-845A-C2C99B23F80A}" srcOrd="0" destOrd="0" presId="urn:microsoft.com/office/officeart/2005/8/layout/hierarchy6"/>
    <dgm:cxn modelId="{5317EDFC-1440-42BA-BD40-3114BF3B4EB7}" srcId="{46DF43C4-E1E0-474E-B053-666837E018D6}" destId="{30119DD6-4A00-4A10-B7B4-55F0ED8C9470}" srcOrd="0" destOrd="0" parTransId="{E1534136-FFBC-4188-8306-0FEC00941F00}" sibTransId="{66EF9184-321F-463E-B978-96EE367B8451}"/>
    <dgm:cxn modelId="{FCF9A732-5B7A-4195-ACB0-8EFFD6B85AA2}" srcId="{429502F8-F502-4F43-96EC-BBF6646886FD}" destId="{C52E8EFF-76A5-45AA-82E6-FA45361DD281}" srcOrd="0" destOrd="0" parTransId="{DBEBCCE4-E955-4874-AD33-3572C1A8B8CE}" sibTransId="{83A62450-FAB3-4DC6-96EB-F633421FF3EF}"/>
    <dgm:cxn modelId="{52C72A40-DF50-4910-9688-4B22AEDE83EC}" srcId="{429502F8-F502-4F43-96EC-BBF6646886FD}" destId="{2EC89353-B16F-4A6F-9DFE-AC3CC3EE6E03}" srcOrd="1" destOrd="0" parTransId="{201AB4DC-7D66-4B7E-8B1C-EAE86340A83B}" sibTransId="{8425D646-79D5-4E65-BE74-8F556B922BE3}"/>
    <dgm:cxn modelId="{5F9C7153-1668-4718-AA22-CCD60FCE8523}" type="presOf" srcId="{98865B6D-FFAE-46BA-BF23-9D0400807AEC}" destId="{25C06E56-2ACD-4945-B8F5-843F5CDD5622}" srcOrd="0" destOrd="0" presId="urn:microsoft.com/office/officeart/2005/8/layout/hierarchy6"/>
    <dgm:cxn modelId="{4F6A5B89-413E-4BA9-B5D9-0D779EF1FE28}" type="presOf" srcId="{817F053F-4385-495D-ABDE-832EDFAF9CBB}" destId="{E1801DB0-2472-4F49-AB9C-24CCFE04808B}" srcOrd="0" destOrd="0" presId="urn:microsoft.com/office/officeart/2005/8/layout/hierarchy6"/>
    <dgm:cxn modelId="{095AB32B-7AE7-4BFD-BDEB-99F9E2F0E69B}" srcId="{46DF43C4-E1E0-474E-B053-666837E018D6}" destId="{5060C29D-3191-45B5-8F00-AD669BF23BDB}" srcOrd="1" destOrd="0" parTransId="{0F6FAB90-A774-4ABC-AD4E-48BC5C249F62}" sibTransId="{586DC468-793B-44D0-9B39-15322CB139D8}"/>
    <dgm:cxn modelId="{54DAA215-A970-40DB-93F2-3FE829D09057}" type="presOf" srcId="{46DF43C4-E1E0-474E-B053-666837E018D6}" destId="{01A2D9FE-960C-47DE-AE4B-8974F2C6BC67}" srcOrd="0" destOrd="0" presId="urn:microsoft.com/office/officeart/2005/8/layout/hierarchy6"/>
    <dgm:cxn modelId="{F45A797F-F6FA-4970-9632-165E84F5B31C}" type="presOf" srcId="{E1534136-FFBC-4188-8306-0FEC00941F00}" destId="{9202C629-5C7E-43AC-BE8F-D95BE0BAE4CC}" srcOrd="0" destOrd="0" presId="urn:microsoft.com/office/officeart/2005/8/layout/hierarchy6"/>
    <dgm:cxn modelId="{12FDB239-7B3B-40B1-A45C-E5F306749824}" srcId="{46DF43C4-E1E0-474E-B053-666837E018D6}" destId="{8C255422-3DC6-45D5-842A-1A8D5386E916}" srcOrd="4" destOrd="0" parTransId="{817F053F-4385-495D-ABDE-832EDFAF9CBB}" sibTransId="{6202DF99-EE96-40C7-A6A7-96C1D9911B3B}"/>
    <dgm:cxn modelId="{EBA875AB-EFD9-480A-B56F-8028044EF5D6}" type="presOf" srcId="{DBEBCCE4-E955-4874-AD33-3572C1A8B8CE}" destId="{8843EE6E-C8BC-435F-A175-4D76E122CA76}" srcOrd="0" destOrd="0" presId="urn:microsoft.com/office/officeart/2005/8/layout/hierarchy6"/>
    <dgm:cxn modelId="{B92A72DB-A221-4561-98D0-E497E1398948}" srcId="{24EFF869-1E05-4C86-A7F2-0950AEFD7EBF}" destId="{46DF43C4-E1E0-474E-B053-666837E018D6}" srcOrd="0" destOrd="0" parTransId="{0B3B071D-6445-42B4-9A51-87509D145B5A}" sibTransId="{2E9ABD9F-DA7A-4F05-BF80-E0657612D6EC}"/>
    <dgm:cxn modelId="{F79FFE32-EA6D-460F-8E9A-1FEC9C1933E9}" srcId="{30119DD6-4A00-4A10-B7B4-55F0ED8C9470}" destId="{7195DDB3-2636-4924-A1FA-93D84BF161ED}" srcOrd="0" destOrd="0" parTransId="{6F8CB09A-5B97-4489-B234-3CFC59C6C431}" sibTransId="{85FC8C43-07D5-4708-9DF1-984AE1A7B6C5}"/>
    <dgm:cxn modelId="{AA737E9D-65B7-4296-A303-717AB98C9DB2}" type="presOf" srcId="{B2CA1458-B28F-4627-AA1C-271F04D8DC5A}" destId="{D06BA689-5672-47CF-B4C9-63183E4EFBF0}" srcOrd="0" destOrd="0" presId="urn:microsoft.com/office/officeart/2005/8/layout/hierarchy6"/>
    <dgm:cxn modelId="{4663A64F-BC4C-4F06-862C-5FB40D17A506}" srcId="{46DF43C4-E1E0-474E-B053-666837E018D6}" destId="{B2CA1458-B28F-4627-AA1C-271F04D8DC5A}" srcOrd="7" destOrd="0" parTransId="{E8A30C16-3048-4063-9BB8-817C38B57899}" sibTransId="{B365C9B0-6D38-46C9-9FC4-B7F3BABF2E90}"/>
    <dgm:cxn modelId="{0822183C-8086-4EDD-AF5F-01C19C249B51}" type="presOf" srcId="{24EFF869-1E05-4C86-A7F2-0950AEFD7EBF}" destId="{4E9E5269-E1EC-45B8-B274-E982A87464CF}" srcOrd="0" destOrd="0" presId="urn:microsoft.com/office/officeart/2005/8/layout/hierarchy6"/>
    <dgm:cxn modelId="{9837299F-3093-4BA0-BE09-5F4D7FC03E3C}" type="presOf" srcId="{A398C0AD-95D1-43E4-9D67-ED9EC530689F}" destId="{A2ED0F66-F91A-4227-B733-FFC1E8AFB2DD}" srcOrd="0" destOrd="0" presId="urn:microsoft.com/office/officeart/2005/8/layout/hierarchy6"/>
    <dgm:cxn modelId="{1D584D66-D67A-4FA9-907D-682507E35544}" type="presOf" srcId="{6F8CB09A-5B97-4489-B234-3CFC59C6C431}" destId="{A7D83D3E-5255-4F48-957B-C6F33A154C53}" srcOrd="0" destOrd="0" presId="urn:microsoft.com/office/officeart/2005/8/layout/hierarchy6"/>
    <dgm:cxn modelId="{F7624882-7413-479D-8D4B-12DFA3F075C5}" type="presOf" srcId="{429502F8-F502-4F43-96EC-BBF6646886FD}" destId="{8285151A-0B68-4C24-A367-22591770D009}" srcOrd="0" destOrd="0" presId="urn:microsoft.com/office/officeart/2005/8/layout/hierarchy6"/>
    <dgm:cxn modelId="{C4F861D7-2868-4FB0-B4F8-8A46D578A0DA}" type="presOf" srcId="{0926E906-31CF-4D93-A637-0D6E22F122FC}" destId="{A3D5071A-045A-45C6-B30E-88A22C067F63}" srcOrd="0" destOrd="0" presId="urn:microsoft.com/office/officeart/2005/8/layout/hierarchy6"/>
    <dgm:cxn modelId="{78DAF5FA-0CBF-41B6-BE5A-6E80A063071E}" type="presOf" srcId="{5060C29D-3191-45B5-8F00-AD669BF23BDB}" destId="{5830B0EC-AA8D-4D99-86F7-E37CE39AB5D3}" srcOrd="0" destOrd="0" presId="urn:microsoft.com/office/officeart/2005/8/layout/hierarchy6"/>
    <dgm:cxn modelId="{FC03CBAD-A642-4C14-BA2F-9E17B35E78B3}" type="presOf" srcId="{BFFE69E8-E9CA-413B-A12B-DFAFF67DE47A}" destId="{C052B83E-17DE-4C4A-B7FC-2AB0691DE547}" srcOrd="0" destOrd="0" presId="urn:microsoft.com/office/officeart/2005/8/layout/hierarchy6"/>
    <dgm:cxn modelId="{8159E468-D571-43C9-85C1-C038411DDF98}" type="presOf" srcId="{8C255422-3DC6-45D5-842A-1A8D5386E916}" destId="{C66224AB-CB5B-4ED9-B0A6-25B9220CEA84}" srcOrd="0" destOrd="0" presId="urn:microsoft.com/office/officeart/2005/8/layout/hierarchy6"/>
    <dgm:cxn modelId="{37A7480F-72C6-4924-A59C-1C88320283BE}" srcId="{46DF43C4-E1E0-474E-B053-666837E018D6}" destId="{98865B6D-FFAE-46BA-BF23-9D0400807AEC}" srcOrd="3" destOrd="0" parTransId="{4D997D69-FFA4-4C65-9022-FF2504089340}" sibTransId="{6E217B97-4642-410C-944A-F52B9AA1DBB1}"/>
    <dgm:cxn modelId="{DB0DBC3F-36CC-484C-B7E5-15D2ECEE99D1}" type="presOf" srcId="{E8A30C16-3048-4063-9BB8-817C38B57899}" destId="{4812F242-ABE1-48BF-AC81-EF6A989260DB}" srcOrd="0" destOrd="0" presId="urn:microsoft.com/office/officeart/2005/8/layout/hierarchy6"/>
    <dgm:cxn modelId="{60E2FF0C-C9FC-42D0-9873-8B09879270FF}" type="presOf" srcId="{0F6FAB90-A774-4ABC-AD4E-48BC5C249F62}" destId="{011AAE08-E643-4BEB-87DB-259B9D7A7FAB}" srcOrd="0" destOrd="0" presId="urn:microsoft.com/office/officeart/2005/8/layout/hierarchy6"/>
    <dgm:cxn modelId="{CCC5191E-8537-421C-A9DA-14E21C2F2AE7}" type="presOf" srcId="{762B805E-CD8E-4C0B-A251-0627B43863BA}" destId="{8CA7EC41-C38E-4D59-9F34-932951C39CBD}" srcOrd="0" destOrd="0" presId="urn:microsoft.com/office/officeart/2005/8/layout/hierarchy6"/>
    <dgm:cxn modelId="{72DA7222-D564-4B71-B12B-ED9551E3BD38}" srcId="{46DF43C4-E1E0-474E-B053-666837E018D6}" destId="{762B805E-CD8E-4C0B-A251-0627B43863BA}" srcOrd="6" destOrd="0" parTransId="{A398C0AD-95D1-43E4-9D67-ED9EC530689F}" sibTransId="{D883D4C5-3C72-493A-A2F5-8ACAC6398B90}"/>
    <dgm:cxn modelId="{07D5D365-C4DE-42C2-B1D7-756FC5E66856}" type="presOf" srcId="{30119DD6-4A00-4A10-B7B4-55F0ED8C9470}" destId="{354FE6F6-4EB9-4B94-9CF3-7071570DAE23}" srcOrd="0" destOrd="0" presId="urn:microsoft.com/office/officeart/2005/8/layout/hierarchy6"/>
    <dgm:cxn modelId="{977CA2FA-9FE3-4D15-9D60-D4FDAAC3DE8E}" srcId="{46DF43C4-E1E0-474E-B053-666837E018D6}" destId="{0926E906-31CF-4D93-A637-0D6E22F122FC}" srcOrd="2" destOrd="0" parTransId="{996C968E-AFE7-40F5-8BA2-DD5B9A9009F2}" sibTransId="{DD2F6597-8BED-46EC-8168-878CAE747925}"/>
    <dgm:cxn modelId="{350242C8-C94E-433F-AB8F-EDD315EF8654}" type="presOf" srcId="{7195DDB3-2636-4924-A1FA-93D84BF161ED}" destId="{0608D545-CA64-424D-A36F-3F2DE5A36CF2}" srcOrd="0" destOrd="0" presId="urn:microsoft.com/office/officeart/2005/8/layout/hierarchy6"/>
    <dgm:cxn modelId="{D458841C-F4FE-470E-BF36-3CEC26BD13B9}" type="presOf" srcId="{201AB4DC-7D66-4B7E-8B1C-EAE86340A83B}" destId="{19FD5630-2BDA-4115-970B-E9AF82D5E308}" srcOrd="0" destOrd="0" presId="urn:microsoft.com/office/officeart/2005/8/layout/hierarchy6"/>
    <dgm:cxn modelId="{1B987ECC-2A8B-4231-A61A-3A156E882CCE}" type="presParOf" srcId="{EA028BAB-92D9-4AA2-A18F-7D90113B9D41}" destId="{25A0F8AE-8071-4B93-B4C3-532E378E8CD5}" srcOrd="0" destOrd="0" presId="urn:microsoft.com/office/officeart/2005/8/layout/hierarchy6"/>
    <dgm:cxn modelId="{C5D6779B-2368-4614-BE53-C4B5828D4862}" type="presParOf" srcId="{25A0F8AE-8071-4B93-B4C3-532E378E8CD5}" destId="{D2F8BB41-5AD6-4F3D-8027-69A4705713C4}" srcOrd="0" destOrd="0" presId="urn:microsoft.com/office/officeart/2005/8/layout/hierarchy6"/>
    <dgm:cxn modelId="{384C6359-FA81-48C1-9748-32DA9099A4E2}" type="presParOf" srcId="{D2F8BB41-5AD6-4F3D-8027-69A4705713C4}" destId="{E284597D-BBF2-4FCC-8AF8-8FF9EE4FE3C1}" srcOrd="0" destOrd="0" presId="urn:microsoft.com/office/officeart/2005/8/layout/hierarchy6"/>
    <dgm:cxn modelId="{ADF0F536-8FB0-4CCC-9660-97656AC1AA0B}" type="presParOf" srcId="{E284597D-BBF2-4FCC-8AF8-8FF9EE4FE3C1}" destId="{4E9E5269-E1EC-45B8-B274-E982A87464CF}" srcOrd="0" destOrd="0" presId="urn:microsoft.com/office/officeart/2005/8/layout/hierarchy6"/>
    <dgm:cxn modelId="{F937270C-89C7-46AA-A880-D7510E6A6004}" type="presParOf" srcId="{E284597D-BBF2-4FCC-8AF8-8FF9EE4FE3C1}" destId="{7D80A899-0F1F-428F-8A78-F1266F06B78B}" srcOrd="1" destOrd="0" presId="urn:microsoft.com/office/officeart/2005/8/layout/hierarchy6"/>
    <dgm:cxn modelId="{5B254D0E-57CC-4673-A789-8BF404B91471}" type="presParOf" srcId="{7D80A899-0F1F-428F-8A78-F1266F06B78B}" destId="{50F32680-3C0E-404D-8418-2062130A83DF}" srcOrd="0" destOrd="0" presId="urn:microsoft.com/office/officeart/2005/8/layout/hierarchy6"/>
    <dgm:cxn modelId="{B4E921F9-2E1B-49F0-BC45-B02B6292AD01}" type="presParOf" srcId="{7D80A899-0F1F-428F-8A78-F1266F06B78B}" destId="{CAC3F3E4-3AB6-416D-B8C5-A356BF64FCA4}" srcOrd="1" destOrd="0" presId="urn:microsoft.com/office/officeart/2005/8/layout/hierarchy6"/>
    <dgm:cxn modelId="{29D782E9-FBFD-456B-8A38-A289574C2A4D}" type="presParOf" srcId="{CAC3F3E4-3AB6-416D-B8C5-A356BF64FCA4}" destId="{01A2D9FE-960C-47DE-AE4B-8974F2C6BC67}" srcOrd="0" destOrd="0" presId="urn:microsoft.com/office/officeart/2005/8/layout/hierarchy6"/>
    <dgm:cxn modelId="{50B57A13-546B-4566-A585-8485EA17A846}" type="presParOf" srcId="{CAC3F3E4-3AB6-416D-B8C5-A356BF64FCA4}" destId="{B68FEE62-4832-4155-8AF7-4EEBA94C3243}" srcOrd="1" destOrd="0" presId="urn:microsoft.com/office/officeart/2005/8/layout/hierarchy6"/>
    <dgm:cxn modelId="{589EAC4B-100E-4650-9F73-EF72645897D4}" type="presParOf" srcId="{B68FEE62-4832-4155-8AF7-4EEBA94C3243}" destId="{9202C629-5C7E-43AC-BE8F-D95BE0BAE4CC}" srcOrd="0" destOrd="0" presId="urn:microsoft.com/office/officeart/2005/8/layout/hierarchy6"/>
    <dgm:cxn modelId="{B9F9FC0F-BA10-47D7-B055-F0253FBB8DA1}" type="presParOf" srcId="{B68FEE62-4832-4155-8AF7-4EEBA94C3243}" destId="{EF12D850-0F6F-4C5F-9BB9-CBDBB4A31FC9}" srcOrd="1" destOrd="0" presId="urn:microsoft.com/office/officeart/2005/8/layout/hierarchy6"/>
    <dgm:cxn modelId="{DC3419C7-6C06-4EE7-8AB6-870050BCE028}" type="presParOf" srcId="{EF12D850-0F6F-4C5F-9BB9-CBDBB4A31FC9}" destId="{354FE6F6-4EB9-4B94-9CF3-7071570DAE23}" srcOrd="0" destOrd="0" presId="urn:microsoft.com/office/officeart/2005/8/layout/hierarchy6"/>
    <dgm:cxn modelId="{20ECC30E-3675-44E3-AFD2-F24057C44D36}" type="presParOf" srcId="{EF12D850-0F6F-4C5F-9BB9-CBDBB4A31FC9}" destId="{31A50ECC-EC3F-41A6-8E44-632DBF45C3A0}" srcOrd="1" destOrd="0" presId="urn:microsoft.com/office/officeart/2005/8/layout/hierarchy6"/>
    <dgm:cxn modelId="{53401C7F-5831-436D-B327-1E8E05C8654A}" type="presParOf" srcId="{31A50ECC-EC3F-41A6-8E44-632DBF45C3A0}" destId="{A7D83D3E-5255-4F48-957B-C6F33A154C53}" srcOrd="0" destOrd="0" presId="urn:microsoft.com/office/officeart/2005/8/layout/hierarchy6"/>
    <dgm:cxn modelId="{77BD1843-A935-4ED5-93DC-AF2B8DFCBBD1}" type="presParOf" srcId="{31A50ECC-EC3F-41A6-8E44-632DBF45C3A0}" destId="{6E3125EC-E6A8-4865-B2E8-A0EEF996BAE9}" srcOrd="1" destOrd="0" presId="urn:microsoft.com/office/officeart/2005/8/layout/hierarchy6"/>
    <dgm:cxn modelId="{DAAC3CA3-AD63-4834-9FAC-4A270218A545}" type="presParOf" srcId="{6E3125EC-E6A8-4865-B2E8-A0EEF996BAE9}" destId="{0608D545-CA64-424D-A36F-3F2DE5A36CF2}" srcOrd="0" destOrd="0" presId="urn:microsoft.com/office/officeart/2005/8/layout/hierarchy6"/>
    <dgm:cxn modelId="{CECC9C44-8656-4455-9421-1A41C0107851}" type="presParOf" srcId="{6E3125EC-E6A8-4865-B2E8-A0EEF996BAE9}" destId="{234FE193-2FCA-448E-A900-963FB35336D8}" srcOrd="1" destOrd="0" presId="urn:microsoft.com/office/officeart/2005/8/layout/hierarchy6"/>
    <dgm:cxn modelId="{3E116AEA-7E94-481B-9A7F-32C5B92E5B97}" type="presParOf" srcId="{B68FEE62-4832-4155-8AF7-4EEBA94C3243}" destId="{011AAE08-E643-4BEB-87DB-259B9D7A7FAB}" srcOrd="2" destOrd="0" presId="urn:microsoft.com/office/officeart/2005/8/layout/hierarchy6"/>
    <dgm:cxn modelId="{328816AA-10DF-4DE2-855E-CA281EECEBB0}" type="presParOf" srcId="{B68FEE62-4832-4155-8AF7-4EEBA94C3243}" destId="{EF6F0051-FF9B-45FB-8D8A-05596EF5F81C}" srcOrd="3" destOrd="0" presId="urn:microsoft.com/office/officeart/2005/8/layout/hierarchy6"/>
    <dgm:cxn modelId="{3E8B774A-432E-4DFA-BEA0-20598290567D}" type="presParOf" srcId="{EF6F0051-FF9B-45FB-8D8A-05596EF5F81C}" destId="{5830B0EC-AA8D-4D99-86F7-E37CE39AB5D3}" srcOrd="0" destOrd="0" presId="urn:microsoft.com/office/officeart/2005/8/layout/hierarchy6"/>
    <dgm:cxn modelId="{E1A63352-0167-414A-8831-F0B2FBE742EF}" type="presParOf" srcId="{EF6F0051-FF9B-45FB-8D8A-05596EF5F81C}" destId="{47393D77-7EF0-4ADD-9E2B-91D7851D488C}" srcOrd="1" destOrd="0" presId="urn:microsoft.com/office/officeart/2005/8/layout/hierarchy6"/>
    <dgm:cxn modelId="{BBD8B6FA-BA92-4A4C-A32E-1F7CD846AF96}" type="presParOf" srcId="{B68FEE62-4832-4155-8AF7-4EEBA94C3243}" destId="{71C1097E-4845-4C32-845A-C2C99B23F80A}" srcOrd="4" destOrd="0" presId="urn:microsoft.com/office/officeart/2005/8/layout/hierarchy6"/>
    <dgm:cxn modelId="{4104BFAE-4582-4842-9C97-4237E4380373}" type="presParOf" srcId="{B68FEE62-4832-4155-8AF7-4EEBA94C3243}" destId="{493B9A03-ED27-4CEC-88FA-80A607813FD1}" srcOrd="5" destOrd="0" presId="urn:microsoft.com/office/officeart/2005/8/layout/hierarchy6"/>
    <dgm:cxn modelId="{912E4411-2A22-486B-BE9D-12DEA87A1B5A}" type="presParOf" srcId="{493B9A03-ED27-4CEC-88FA-80A607813FD1}" destId="{A3D5071A-045A-45C6-B30E-88A22C067F63}" srcOrd="0" destOrd="0" presId="urn:microsoft.com/office/officeart/2005/8/layout/hierarchy6"/>
    <dgm:cxn modelId="{B79D6FD9-2F09-4524-AFBC-2421F2DE87E2}" type="presParOf" srcId="{493B9A03-ED27-4CEC-88FA-80A607813FD1}" destId="{F9CB185A-B670-4293-80FE-ADFAE6F5C25C}" srcOrd="1" destOrd="0" presId="urn:microsoft.com/office/officeart/2005/8/layout/hierarchy6"/>
    <dgm:cxn modelId="{D1777B1C-36BC-4A5D-8081-7BF3D420E6F7}" type="presParOf" srcId="{B68FEE62-4832-4155-8AF7-4EEBA94C3243}" destId="{4BAA7F0B-CAB2-4289-9BD1-BF17D013F76A}" srcOrd="6" destOrd="0" presId="urn:microsoft.com/office/officeart/2005/8/layout/hierarchy6"/>
    <dgm:cxn modelId="{347BEAB9-5E55-4C45-8BAD-A2B7D110D0CC}" type="presParOf" srcId="{B68FEE62-4832-4155-8AF7-4EEBA94C3243}" destId="{689D0655-326E-42DC-A340-483B818E5DDA}" srcOrd="7" destOrd="0" presId="urn:microsoft.com/office/officeart/2005/8/layout/hierarchy6"/>
    <dgm:cxn modelId="{FDDE03AE-F7F1-452E-A301-A7E9856F26EF}" type="presParOf" srcId="{689D0655-326E-42DC-A340-483B818E5DDA}" destId="{25C06E56-2ACD-4945-B8F5-843F5CDD5622}" srcOrd="0" destOrd="0" presId="urn:microsoft.com/office/officeart/2005/8/layout/hierarchy6"/>
    <dgm:cxn modelId="{EE688332-001D-4681-A5B6-31F6E6B40790}" type="presParOf" srcId="{689D0655-326E-42DC-A340-483B818E5DDA}" destId="{1DC00E9F-B7D0-40F4-8C40-EFF1012B0E14}" srcOrd="1" destOrd="0" presId="urn:microsoft.com/office/officeart/2005/8/layout/hierarchy6"/>
    <dgm:cxn modelId="{6A24510E-676E-4A73-81D6-1E23CF9099F1}" type="presParOf" srcId="{B68FEE62-4832-4155-8AF7-4EEBA94C3243}" destId="{E1801DB0-2472-4F49-AB9C-24CCFE04808B}" srcOrd="8" destOrd="0" presId="urn:microsoft.com/office/officeart/2005/8/layout/hierarchy6"/>
    <dgm:cxn modelId="{0330A091-ACE3-4CEF-BF24-9EB3BF79B2F7}" type="presParOf" srcId="{B68FEE62-4832-4155-8AF7-4EEBA94C3243}" destId="{082D2DBF-934E-418A-9E13-F3867689008B}" srcOrd="9" destOrd="0" presId="urn:microsoft.com/office/officeart/2005/8/layout/hierarchy6"/>
    <dgm:cxn modelId="{765846D7-D484-4772-8666-276DA3F8A942}" type="presParOf" srcId="{082D2DBF-934E-418A-9E13-F3867689008B}" destId="{C66224AB-CB5B-4ED9-B0A6-25B9220CEA84}" srcOrd="0" destOrd="0" presId="urn:microsoft.com/office/officeart/2005/8/layout/hierarchy6"/>
    <dgm:cxn modelId="{A07BA33C-34B9-492E-B043-18DDF146CC34}" type="presParOf" srcId="{082D2DBF-934E-418A-9E13-F3867689008B}" destId="{34E6501A-47CF-412B-829A-E1F6C1EFE513}" srcOrd="1" destOrd="0" presId="urn:microsoft.com/office/officeart/2005/8/layout/hierarchy6"/>
    <dgm:cxn modelId="{761F9298-855B-421D-A5C1-9F8E97D3974B}" type="presParOf" srcId="{B68FEE62-4832-4155-8AF7-4EEBA94C3243}" destId="{C052B83E-17DE-4C4A-B7FC-2AB0691DE547}" srcOrd="10" destOrd="0" presId="urn:microsoft.com/office/officeart/2005/8/layout/hierarchy6"/>
    <dgm:cxn modelId="{5B4250A8-CFFF-40DE-BB97-034CF7227A64}" type="presParOf" srcId="{B68FEE62-4832-4155-8AF7-4EEBA94C3243}" destId="{92E1BC10-2EEE-43E6-865E-BEE2BD9B4256}" srcOrd="11" destOrd="0" presId="urn:microsoft.com/office/officeart/2005/8/layout/hierarchy6"/>
    <dgm:cxn modelId="{5EBD78F6-F6EE-45F4-ADE2-949278478A29}" type="presParOf" srcId="{92E1BC10-2EEE-43E6-865E-BEE2BD9B4256}" destId="{8285151A-0B68-4C24-A367-22591770D009}" srcOrd="0" destOrd="0" presId="urn:microsoft.com/office/officeart/2005/8/layout/hierarchy6"/>
    <dgm:cxn modelId="{964CEE0E-888F-4A99-A480-9DE435DFAC33}" type="presParOf" srcId="{92E1BC10-2EEE-43E6-865E-BEE2BD9B4256}" destId="{A978C028-B5F6-46D8-B6D0-BDE67684F862}" srcOrd="1" destOrd="0" presId="urn:microsoft.com/office/officeart/2005/8/layout/hierarchy6"/>
    <dgm:cxn modelId="{6131972A-0EB1-4992-85B4-B8920D905ACB}" type="presParOf" srcId="{A978C028-B5F6-46D8-B6D0-BDE67684F862}" destId="{8843EE6E-C8BC-435F-A175-4D76E122CA76}" srcOrd="0" destOrd="0" presId="urn:microsoft.com/office/officeart/2005/8/layout/hierarchy6"/>
    <dgm:cxn modelId="{0DCCFA3B-2586-4544-B197-BA9A3F128D30}" type="presParOf" srcId="{A978C028-B5F6-46D8-B6D0-BDE67684F862}" destId="{28CC45E2-6613-4EA6-8AE0-1B90CA6F60F9}" srcOrd="1" destOrd="0" presId="urn:microsoft.com/office/officeart/2005/8/layout/hierarchy6"/>
    <dgm:cxn modelId="{FAAFC956-DC0C-4FF5-B620-7D2FBFE685A0}" type="presParOf" srcId="{28CC45E2-6613-4EA6-8AE0-1B90CA6F60F9}" destId="{289629C7-F459-406D-945A-65F71F8A8827}" srcOrd="0" destOrd="0" presId="urn:microsoft.com/office/officeart/2005/8/layout/hierarchy6"/>
    <dgm:cxn modelId="{F6F6F28A-F629-4387-A552-0C89CE040B24}" type="presParOf" srcId="{28CC45E2-6613-4EA6-8AE0-1B90CA6F60F9}" destId="{4A167809-9DBA-4463-9F19-E7C7F2E738EE}" srcOrd="1" destOrd="0" presId="urn:microsoft.com/office/officeart/2005/8/layout/hierarchy6"/>
    <dgm:cxn modelId="{C420C32E-D73F-4DF0-8C5E-4CE007CFB512}" type="presParOf" srcId="{A978C028-B5F6-46D8-B6D0-BDE67684F862}" destId="{19FD5630-2BDA-4115-970B-E9AF82D5E308}" srcOrd="2" destOrd="0" presId="urn:microsoft.com/office/officeart/2005/8/layout/hierarchy6"/>
    <dgm:cxn modelId="{17C38048-B582-48F5-AE0B-D9C904A8DD6B}" type="presParOf" srcId="{A978C028-B5F6-46D8-B6D0-BDE67684F862}" destId="{F61B6EFB-F7BE-4560-9B78-FEDC1A3C4ADB}" srcOrd="3" destOrd="0" presId="urn:microsoft.com/office/officeart/2005/8/layout/hierarchy6"/>
    <dgm:cxn modelId="{3E64D0EF-2E66-44BA-B2AD-AB38F0E7D5CD}" type="presParOf" srcId="{F61B6EFB-F7BE-4560-9B78-FEDC1A3C4ADB}" destId="{AA34127B-4525-43A9-8DAC-78B7C49FED09}" srcOrd="0" destOrd="0" presId="urn:microsoft.com/office/officeart/2005/8/layout/hierarchy6"/>
    <dgm:cxn modelId="{FED3BED7-9DB8-4A3A-B0A6-609E816D7431}" type="presParOf" srcId="{F61B6EFB-F7BE-4560-9B78-FEDC1A3C4ADB}" destId="{AECAD150-EAEB-4BED-87D9-DC30F86DA774}" srcOrd="1" destOrd="0" presId="urn:microsoft.com/office/officeart/2005/8/layout/hierarchy6"/>
    <dgm:cxn modelId="{DC5E944E-50DE-422D-8CEF-DC631F4CBBC3}" type="presParOf" srcId="{B68FEE62-4832-4155-8AF7-4EEBA94C3243}" destId="{A2ED0F66-F91A-4227-B733-FFC1E8AFB2DD}" srcOrd="12" destOrd="0" presId="urn:microsoft.com/office/officeart/2005/8/layout/hierarchy6"/>
    <dgm:cxn modelId="{D3E687FC-7EB1-4BA1-BF45-EFAED934CDD0}" type="presParOf" srcId="{B68FEE62-4832-4155-8AF7-4EEBA94C3243}" destId="{67C1E2FD-6D54-4D41-9712-05DAF86E57AA}" srcOrd="13" destOrd="0" presId="urn:microsoft.com/office/officeart/2005/8/layout/hierarchy6"/>
    <dgm:cxn modelId="{F5A4FB46-022F-4146-94EA-B6F99F5C45A5}" type="presParOf" srcId="{67C1E2FD-6D54-4D41-9712-05DAF86E57AA}" destId="{8CA7EC41-C38E-4D59-9F34-932951C39CBD}" srcOrd="0" destOrd="0" presId="urn:microsoft.com/office/officeart/2005/8/layout/hierarchy6"/>
    <dgm:cxn modelId="{D4B78075-29CF-4F8F-AB12-3C663D948657}" type="presParOf" srcId="{67C1E2FD-6D54-4D41-9712-05DAF86E57AA}" destId="{444C0248-1B87-455F-882D-A96D1E39DE0C}" srcOrd="1" destOrd="0" presId="urn:microsoft.com/office/officeart/2005/8/layout/hierarchy6"/>
    <dgm:cxn modelId="{2D857298-5123-4434-AE6C-6CE6EABDB43A}" type="presParOf" srcId="{B68FEE62-4832-4155-8AF7-4EEBA94C3243}" destId="{4812F242-ABE1-48BF-AC81-EF6A989260DB}" srcOrd="14" destOrd="0" presId="urn:microsoft.com/office/officeart/2005/8/layout/hierarchy6"/>
    <dgm:cxn modelId="{87155BDC-5D09-4172-AE37-A3E62BD72A2E}" type="presParOf" srcId="{B68FEE62-4832-4155-8AF7-4EEBA94C3243}" destId="{0AD9DDB5-2D93-4BF8-B317-3691EBE95BD0}" srcOrd="15" destOrd="0" presId="urn:microsoft.com/office/officeart/2005/8/layout/hierarchy6"/>
    <dgm:cxn modelId="{21F02E25-F402-440B-86A7-C69FE5E3FB81}" type="presParOf" srcId="{0AD9DDB5-2D93-4BF8-B317-3691EBE95BD0}" destId="{D06BA689-5672-47CF-B4C9-63183E4EFBF0}" srcOrd="0" destOrd="0" presId="urn:microsoft.com/office/officeart/2005/8/layout/hierarchy6"/>
    <dgm:cxn modelId="{3F86DBA4-8FCE-4632-BA6B-FA013B0AF2D7}" type="presParOf" srcId="{0AD9DDB5-2D93-4BF8-B317-3691EBE95BD0}" destId="{233B1AD9-7438-4400-BBC4-8E716685FEFF}" srcOrd="1" destOrd="0" presId="urn:microsoft.com/office/officeart/2005/8/layout/hierarchy6"/>
    <dgm:cxn modelId="{2DEE6D15-CB11-4553-A163-61CBFF4876B8}" type="presParOf" srcId="{EA028BAB-92D9-4AA2-A18F-7D90113B9D41}" destId="{18DA5698-8C40-410D-B230-A9789A6EFB1C}" srcOrd="1" destOrd="0" presId="urn:microsoft.com/office/officeart/2005/8/layout/hierarchy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70A694-B8E3-45A9-85D6-9D02C4E8AFEC}" type="doc">
      <dgm:prSet loTypeId="urn:microsoft.com/office/officeart/2005/8/layout/matrix3" loCatId="matrix" qsTypeId="urn:microsoft.com/office/officeart/2005/8/quickstyle/simple1" qsCatId="simple" csTypeId="urn:microsoft.com/office/officeart/2005/8/colors/accent6_1" csCatId="accent6" phldr="1"/>
      <dgm:spPr/>
      <dgm:t>
        <a:bodyPr/>
        <a:lstStyle/>
        <a:p>
          <a:endParaRPr lang="en-US"/>
        </a:p>
      </dgm:t>
    </dgm:pt>
    <dgm:pt modelId="{53143F1B-44DE-4C47-84E0-5A08B990BA80}">
      <dgm:prSet custT="1"/>
      <dgm:spPr/>
      <dgm:t>
        <a:bodyPr anchor="t"/>
        <a:lstStyle/>
        <a:p>
          <a:pPr algn="ctr" rtl="0"/>
          <a:r>
            <a:rPr lang="en-US" sz="1300" dirty="0" smtClean="0">
              <a:latin typeface="Arial" pitchFamily="34" charset="0"/>
              <a:cs typeface="Arial" pitchFamily="34" charset="0"/>
            </a:rPr>
            <a:t>SO Strategy</a:t>
          </a:r>
        </a:p>
        <a:p>
          <a:pPr algn="l" rtl="0"/>
          <a:r>
            <a:rPr lang="en-US" sz="1300" dirty="0" smtClean="0">
              <a:latin typeface="Arial" pitchFamily="34" charset="0"/>
              <a:cs typeface="Arial" pitchFamily="34" charset="0"/>
            </a:rPr>
            <a:t>- S1, O2, O3: The swoosh is so well known that recycled materials and fashionable lines of clothing would definitely create a whole new dimension for Nike.</a:t>
          </a:r>
        </a:p>
        <a:p>
          <a:pPr algn="l"/>
          <a:r>
            <a:rPr lang="en-US" sz="1300" dirty="0" smtClean="0">
              <a:latin typeface="Arial" pitchFamily="34" charset="0"/>
              <a:cs typeface="Arial" pitchFamily="34" charset="0"/>
            </a:rPr>
            <a:t>- S3, O3, O4: With some of the most recognizable and followed athletes globally, expanding into places like India and forming alliances with different kinds of sports leagues will be a viable strategy to expand.</a:t>
          </a:r>
        </a:p>
        <a:p>
          <a:pPr algn="l"/>
          <a:r>
            <a:rPr lang="en-US" sz="1300" dirty="0" smtClean="0">
              <a:latin typeface="Arial" pitchFamily="34" charset="0"/>
              <a:cs typeface="Arial" pitchFamily="34" charset="0"/>
            </a:rPr>
            <a:t>- S5, O6, O7: Use the company`s successful competitiveness and alliances to reorganizing the brand name and appeal to new/ different demographic groups.</a:t>
          </a:r>
          <a:endParaRPr lang="en-US" sz="1300" dirty="0">
            <a:latin typeface="Arial" pitchFamily="34" charset="0"/>
            <a:cs typeface="Arial" pitchFamily="34" charset="0"/>
          </a:endParaRPr>
        </a:p>
      </dgm:t>
    </dgm:pt>
    <dgm:pt modelId="{6013F8EF-67E8-4050-89FE-A6F5867092D3}" type="parTrans" cxnId="{FFE980C3-2319-40B4-B0F9-7EE8C0A2CD05}">
      <dgm:prSet/>
      <dgm:spPr/>
      <dgm:t>
        <a:bodyPr/>
        <a:lstStyle/>
        <a:p>
          <a:endParaRPr lang="en-US">
            <a:latin typeface="Arial" pitchFamily="34" charset="0"/>
            <a:cs typeface="Arial" pitchFamily="34" charset="0"/>
          </a:endParaRPr>
        </a:p>
      </dgm:t>
    </dgm:pt>
    <dgm:pt modelId="{C54B1CD0-3FF9-4F11-9349-DDDE8B6D814B}" type="sibTrans" cxnId="{FFE980C3-2319-40B4-B0F9-7EE8C0A2CD05}">
      <dgm:prSet/>
      <dgm:spPr/>
      <dgm:t>
        <a:bodyPr/>
        <a:lstStyle/>
        <a:p>
          <a:endParaRPr lang="en-US">
            <a:latin typeface="Arial" pitchFamily="34" charset="0"/>
            <a:cs typeface="Arial" pitchFamily="34" charset="0"/>
          </a:endParaRPr>
        </a:p>
      </dgm:t>
    </dgm:pt>
    <dgm:pt modelId="{0475DA65-09A4-4E4C-8301-ABD405BFC09F}">
      <dgm:prSet custT="1"/>
      <dgm:spPr/>
      <dgm:t>
        <a:bodyPr anchor="t"/>
        <a:lstStyle/>
        <a:p>
          <a:pPr algn="ctr" rtl="0"/>
          <a:r>
            <a:rPr lang="en-US" sz="1400" dirty="0" smtClean="0">
              <a:latin typeface="Arial" pitchFamily="34" charset="0"/>
              <a:cs typeface="Arial" pitchFamily="34" charset="0"/>
            </a:rPr>
            <a:t>WT Strategy</a:t>
          </a:r>
        </a:p>
        <a:p>
          <a:pPr algn="l" rtl="0"/>
          <a:r>
            <a:rPr lang="en-US" sz="1400" dirty="0" smtClean="0">
              <a:latin typeface="Arial" pitchFamily="34" charset="0"/>
              <a:cs typeface="Arial" pitchFamily="34" charset="0"/>
            </a:rPr>
            <a:t>- W3, W5, T4, T5: Due to Nike`s history of low labor wages to the thousands of factory workers,  a recession may spell the end of many jobs and the production of many more important products. Improving the working conditions and pay of its factory workers is an ideal strategy to prevent such circumstances.</a:t>
          </a:r>
          <a:endParaRPr lang="en-US" sz="1400" dirty="0">
            <a:latin typeface="Arial" pitchFamily="34" charset="0"/>
            <a:cs typeface="Arial" pitchFamily="34" charset="0"/>
          </a:endParaRPr>
        </a:p>
      </dgm:t>
    </dgm:pt>
    <dgm:pt modelId="{1434E0AA-8FDA-4D25-A431-B00BD8B66B37}" type="sibTrans" cxnId="{2B6558CF-A4C0-4CE2-BA52-6E69DB84AD8B}">
      <dgm:prSet/>
      <dgm:spPr/>
      <dgm:t>
        <a:bodyPr/>
        <a:lstStyle/>
        <a:p>
          <a:endParaRPr lang="en-US">
            <a:latin typeface="Arial" pitchFamily="34" charset="0"/>
            <a:cs typeface="Arial" pitchFamily="34" charset="0"/>
          </a:endParaRPr>
        </a:p>
      </dgm:t>
    </dgm:pt>
    <dgm:pt modelId="{5B04359A-806F-4175-948A-DC7C99C50C1C}" type="parTrans" cxnId="{2B6558CF-A4C0-4CE2-BA52-6E69DB84AD8B}">
      <dgm:prSet/>
      <dgm:spPr/>
      <dgm:t>
        <a:bodyPr/>
        <a:lstStyle/>
        <a:p>
          <a:endParaRPr lang="en-US">
            <a:latin typeface="Arial" pitchFamily="34" charset="0"/>
            <a:cs typeface="Arial" pitchFamily="34" charset="0"/>
          </a:endParaRPr>
        </a:p>
      </dgm:t>
    </dgm:pt>
    <dgm:pt modelId="{D59E6DDD-96DD-4D04-844C-159B631B5B27}">
      <dgm:prSet/>
      <dgm:spPr/>
      <dgm:t>
        <a:bodyPr anchor="t"/>
        <a:lstStyle/>
        <a:p>
          <a:pPr algn="ctr"/>
          <a:r>
            <a:rPr lang="en-US" dirty="0" smtClean="0">
              <a:latin typeface="Arial" pitchFamily="34" charset="0"/>
              <a:cs typeface="Arial" pitchFamily="34" charset="0"/>
            </a:rPr>
            <a:t>ST Strategy</a:t>
          </a:r>
        </a:p>
        <a:p>
          <a:pPr algn="l"/>
          <a:r>
            <a:rPr lang="en-US" dirty="0" smtClean="0">
              <a:latin typeface="Arial" pitchFamily="34" charset="0"/>
              <a:cs typeface="Arial" pitchFamily="34" charset="0"/>
            </a:rPr>
            <a:t>- S3, S9, T1, T2: Nike is well known for some of the athletes that it endorses, as well as its international presence, which will help maintain and attract customers even if there are high prices and challenging economic times, as long as it remains at the forefront of market trends.</a:t>
          </a:r>
        </a:p>
        <a:p>
          <a:pPr algn="l"/>
          <a:r>
            <a:rPr lang="en-US" dirty="0" smtClean="0">
              <a:latin typeface="Arial" pitchFamily="34" charset="0"/>
              <a:cs typeface="Arial" pitchFamily="34" charset="0"/>
            </a:rPr>
            <a:t>- S6, S7, T3: The quality of material throughout Nike`s diversified portfolio, may be able to help combat counterfeit goods and generic products. Especially now that many consumers associate cost with quality.</a:t>
          </a:r>
          <a:endParaRPr lang="en-US" dirty="0">
            <a:latin typeface="Arial" pitchFamily="34" charset="0"/>
            <a:cs typeface="Arial" pitchFamily="34" charset="0"/>
          </a:endParaRPr>
        </a:p>
      </dgm:t>
    </dgm:pt>
    <dgm:pt modelId="{52E0438D-C3CB-4D8E-B16C-523E9B13D8F6}" type="parTrans" cxnId="{8E51EC77-5C42-4D69-93D8-75176BC5E23C}">
      <dgm:prSet/>
      <dgm:spPr/>
      <dgm:t>
        <a:bodyPr/>
        <a:lstStyle/>
        <a:p>
          <a:endParaRPr lang="en-US">
            <a:latin typeface="Arial" pitchFamily="34" charset="0"/>
            <a:cs typeface="Arial" pitchFamily="34" charset="0"/>
          </a:endParaRPr>
        </a:p>
      </dgm:t>
    </dgm:pt>
    <dgm:pt modelId="{1A759250-8CDE-419B-8365-A85E8F3D66A4}" type="sibTrans" cxnId="{8E51EC77-5C42-4D69-93D8-75176BC5E23C}">
      <dgm:prSet/>
      <dgm:spPr/>
      <dgm:t>
        <a:bodyPr/>
        <a:lstStyle/>
        <a:p>
          <a:endParaRPr lang="en-US">
            <a:latin typeface="Arial" pitchFamily="34" charset="0"/>
            <a:cs typeface="Arial" pitchFamily="34" charset="0"/>
          </a:endParaRPr>
        </a:p>
      </dgm:t>
    </dgm:pt>
    <dgm:pt modelId="{45814979-AEDF-4228-B983-30FBA53935FC}">
      <dgm:prSet custT="1"/>
      <dgm:spPr/>
      <dgm:t>
        <a:bodyPr anchor="t"/>
        <a:lstStyle/>
        <a:p>
          <a:pPr algn="ctr"/>
          <a:r>
            <a:rPr lang="en-US" sz="1400" dirty="0" smtClean="0">
              <a:latin typeface="Arial" pitchFamily="34" charset="0"/>
              <a:cs typeface="Arial" pitchFamily="34" charset="0"/>
            </a:rPr>
            <a:t>WO Strategy</a:t>
          </a:r>
        </a:p>
        <a:p>
          <a:pPr algn="l"/>
          <a:r>
            <a:rPr lang="en-US" sz="1400" dirty="0" smtClean="0">
              <a:latin typeface="Arial" pitchFamily="34" charset="0"/>
              <a:cs typeface="Arial" pitchFamily="34" charset="0"/>
            </a:rPr>
            <a:t>- W1, W2, O1, O2:Creating sportswear and even fashionable wear from recycled materials, would be an opportunity to sell products at a lower cost.</a:t>
          </a:r>
        </a:p>
        <a:p>
          <a:pPr algn="l"/>
          <a:r>
            <a:rPr lang="en-US" sz="1400" dirty="0" smtClean="0">
              <a:latin typeface="Arial" pitchFamily="34" charset="0"/>
              <a:cs typeface="Arial" pitchFamily="34" charset="0"/>
            </a:rPr>
            <a:t>- W4, O4: Use 3rd party contractors to manufacture cheap/ lower cost products in order to appeal to the group of consumers who end up buying generic products, because official merchandise is too expensive.</a:t>
          </a:r>
          <a:endParaRPr lang="en-US" sz="1800" dirty="0">
            <a:latin typeface="Arial" pitchFamily="34" charset="0"/>
            <a:cs typeface="Arial" pitchFamily="34" charset="0"/>
          </a:endParaRPr>
        </a:p>
      </dgm:t>
    </dgm:pt>
    <dgm:pt modelId="{2EBF809D-010C-47E6-98B6-F709EBE0C4DD}" type="parTrans" cxnId="{0802C83F-21ED-4E6A-B1F6-F879C57DAF81}">
      <dgm:prSet/>
      <dgm:spPr/>
      <dgm:t>
        <a:bodyPr/>
        <a:lstStyle/>
        <a:p>
          <a:endParaRPr lang="en-US">
            <a:latin typeface="Arial" pitchFamily="34" charset="0"/>
            <a:cs typeface="Arial" pitchFamily="34" charset="0"/>
          </a:endParaRPr>
        </a:p>
      </dgm:t>
    </dgm:pt>
    <dgm:pt modelId="{42D11082-F82A-4536-9A06-0BC0BE73F821}" type="sibTrans" cxnId="{0802C83F-21ED-4E6A-B1F6-F879C57DAF81}">
      <dgm:prSet/>
      <dgm:spPr/>
      <dgm:t>
        <a:bodyPr/>
        <a:lstStyle/>
        <a:p>
          <a:endParaRPr lang="en-US">
            <a:latin typeface="Arial" pitchFamily="34" charset="0"/>
            <a:cs typeface="Arial" pitchFamily="34" charset="0"/>
          </a:endParaRPr>
        </a:p>
      </dgm:t>
    </dgm:pt>
    <dgm:pt modelId="{D78415DF-5D99-4394-B77A-32DC444068E7}" type="pres">
      <dgm:prSet presAssocID="{6270A694-B8E3-45A9-85D6-9D02C4E8AFEC}" presName="matrix" presStyleCnt="0">
        <dgm:presLayoutVars>
          <dgm:chMax val="1"/>
          <dgm:dir/>
          <dgm:resizeHandles val="exact"/>
        </dgm:presLayoutVars>
      </dgm:prSet>
      <dgm:spPr/>
      <dgm:t>
        <a:bodyPr/>
        <a:lstStyle/>
        <a:p>
          <a:endParaRPr lang="en-US"/>
        </a:p>
      </dgm:t>
    </dgm:pt>
    <dgm:pt modelId="{26AD393D-898D-4DB3-9E8E-782AB5A9D090}" type="pres">
      <dgm:prSet presAssocID="{6270A694-B8E3-45A9-85D6-9D02C4E8AFEC}" presName="diamond" presStyleLbl="bgShp" presStyleIdx="0" presStyleCnt="1" custScaleX="142916"/>
      <dgm:spPr/>
    </dgm:pt>
    <dgm:pt modelId="{BBBC9E5F-F720-487A-9F2A-D4AA13A07713}" type="pres">
      <dgm:prSet presAssocID="{6270A694-B8E3-45A9-85D6-9D02C4E8AFEC}" presName="quad1" presStyleLbl="node1" presStyleIdx="0" presStyleCnt="4" custScaleX="191613" custScaleY="115944" custLinFactNeighborX="-76107" custLinFactNeighborY="-21087">
        <dgm:presLayoutVars>
          <dgm:chMax val="0"/>
          <dgm:chPref val="0"/>
          <dgm:bulletEnabled val="1"/>
        </dgm:presLayoutVars>
      </dgm:prSet>
      <dgm:spPr/>
      <dgm:t>
        <a:bodyPr/>
        <a:lstStyle/>
        <a:p>
          <a:endParaRPr lang="en-US"/>
        </a:p>
      </dgm:t>
    </dgm:pt>
    <dgm:pt modelId="{7865CFBA-1515-4643-B8D0-2522D9C71DF3}" type="pres">
      <dgm:prSet presAssocID="{6270A694-B8E3-45A9-85D6-9D02C4E8AFEC}" presName="quad2" presStyleLbl="node1" presStyleIdx="1" presStyleCnt="4" custScaleX="186238" custScaleY="116181" custLinFactY="14607" custLinFactNeighborX="42545" custLinFactNeighborY="100000">
        <dgm:presLayoutVars>
          <dgm:chMax val="0"/>
          <dgm:chPref val="0"/>
          <dgm:bulletEnabled val="1"/>
        </dgm:presLayoutVars>
      </dgm:prSet>
      <dgm:spPr/>
      <dgm:t>
        <a:bodyPr/>
        <a:lstStyle/>
        <a:p>
          <a:endParaRPr lang="en-US"/>
        </a:p>
      </dgm:t>
    </dgm:pt>
    <dgm:pt modelId="{726D9140-8D4A-429E-B163-F83FFE619B52}" type="pres">
      <dgm:prSet presAssocID="{6270A694-B8E3-45A9-85D6-9D02C4E8AFEC}" presName="quad3" presStyleLbl="node1" presStyleIdx="2" presStyleCnt="4" custScaleX="188386" custScaleY="117023" custLinFactNeighborX="-38458" custLinFactNeighborY="7335">
        <dgm:presLayoutVars>
          <dgm:chMax val="0"/>
          <dgm:chPref val="0"/>
          <dgm:bulletEnabled val="1"/>
        </dgm:presLayoutVars>
      </dgm:prSet>
      <dgm:spPr/>
      <dgm:t>
        <a:bodyPr/>
        <a:lstStyle/>
        <a:p>
          <a:endParaRPr lang="en-US"/>
        </a:p>
      </dgm:t>
    </dgm:pt>
    <dgm:pt modelId="{BDBF8C9F-5EB2-432C-957F-FCFF7664B99D}" type="pres">
      <dgm:prSet presAssocID="{6270A694-B8E3-45A9-85D6-9D02C4E8AFEC}" presName="quad4" presStyleLbl="node1" presStyleIdx="3" presStyleCnt="4" custScaleX="186130" custScaleY="115945" custLinFactY="-24079" custLinFactNeighborX="42491" custLinFactNeighborY="-100000">
        <dgm:presLayoutVars>
          <dgm:chMax val="0"/>
          <dgm:chPref val="0"/>
          <dgm:bulletEnabled val="1"/>
        </dgm:presLayoutVars>
      </dgm:prSet>
      <dgm:spPr/>
      <dgm:t>
        <a:bodyPr/>
        <a:lstStyle/>
        <a:p>
          <a:endParaRPr lang="en-US"/>
        </a:p>
      </dgm:t>
    </dgm:pt>
  </dgm:ptLst>
  <dgm:cxnLst>
    <dgm:cxn modelId="{8E51EC77-5C42-4D69-93D8-75176BC5E23C}" srcId="{6270A694-B8E3-45A9-85D6-9D02C4E8AFEC}" destId="{D59E6DDD-96DD-4D04-844C-159B631B5B27}" srcOrd="2" destOrd="0" parTransId="{52E0438D-C3CB-4D8E-B16C-523E9B13D8F6}" sibTransId="{1A759250-8CDE-419B-8365-A85E8F3D66A4}"/>
    <dgm:cxn modelId="{8B184566-BF40-4E17-BECA-3A6A4EA81DAE}" type="presOf" srcId="{53143F1B-44DE-4C47-84E0-5A08B990BA80}" destId="{BBBC9E5F-F720-487A-9F2A-D4AA13A07713}" srcOrd="0" destOrd="0" presId="urn:microsoft.com/office/officeart/2005/8/layout/matrix3"/>
    <dgm:cxn modelId="{82C1A8EF-DF9A-4879-B134-B9373F61748F}" type="presOf" srcId="{45814979-AEDF-4228-B983-30FBA53935FC}" destId="{BDBF8C9F-5EB2-432C-957F-FCFF7664B99D}" srcOrd="0" destOrd="0" presId="urn:microsoft.com/office/officeart/2005/8/layout/matrix3"/>
    <dgm:cxn modelId="{FFE980C3-2319-40B4-B0F9-7EE8C0A2CD05}" srcId="{6270A694-B8E3-45A9-85D6-9D02C4E8AFEC}" destId="{53143F1B-44DE-4C47-84E0-5A08B990BA80}" srcOrd="0" destOrd="0" parTransId="{6013F8EF-67E8-4050-89FE-A6F5867092D3}" sibTransId="{C54B1CD0-3FF9-4F11-9349-DDDE8B6D814B}"/>
    <dgm:cxn modelId="{D3406E4E-93D2-4303-91F6-FF292DB6EE75}" type="presOf" srcId="{6270A694-B8E3-45A9-85D6-9D02C4E8AFEC}" destId="{D78415DF-5D99-4394-B77A-32DC444068E7}" srcOrd="0" destOrd="0" presId="urn:microsoft.com/office/officeart/2005/8/layout/matrix3"/>
    <dgm:cxn modelId="{6D1E503F-E16C-43E1-A325-47CCE3B07C3B}" type="presOf" srcId="{D59E6DDD-96DD-4D04-844C-159B631B5B27}" destId="{726D9140-8D4A-429E-B163-F83FFE619B52}" srcOrd="0" destOrd="0" presId="urn:microsoft.com/office/officeart/2005/8/layout/matrix3"/>
    <dgm:cxn modelId="{D36E925E-F3C5-4D23-AA9A-067C324927BC}" type="presOf" srcId="{0475DA65-09A4-4E4C-8301-ABD405BFC09F}" destId="{7865CFBA-1515-4643-B8D0-2522D9C71DF3}" srcOrd="0" destOrd="0" presId="urn:microsoft.com/office/officeart/2005/8/layout/matrix3"/>
    <dgm:cxn modelId="{2B6558CF-A4C0-4CE2-BA52-6E69DB84AD8B}" srcId="{6270A694-B8E3-45A9-85D6-9D02C4E8AFEC}" destId="{0475DA65-09A4-4E4C-8301-ABD405BFC09F}" srcOrd="1" destOrd="0" parTransId="{5B04359A-806F-4175-948A-DC7C99C50C1C}" sibTransId="{1434E0AA-8FDA-4D25-A431-B00BD8B66B37}"/>
    <dgm:cxn modelId="{0802C83F-21ED-4E6A-B1F6-F879C57DAF81}" srcId="{6270A694-B8E3-45A9-85D6-9D02C4E8AFEC}" destId="{45814979-AEDF-4228-B983-30FBA53935FC}" srcOrd="3" destOrd="0" parTransId="{2EBF809D-010C-47E6-98B6-F709EBE0C4DD}" sibTransId="{42D11082-F82A-4536-9A06-0BC0BE73F821}"/>
    <dgm:cxn modelId="{B13F40DC-2080-4F51-AA98-B0B7D90A5659}" type="presParOf" srcId="{D78415DF-5D99-4394-B77A-32DC444068E7}" destId="{26AD393D-898D-4DB3-9E8E-782AB5A9D090}" srcOrd="0" destOrd="0" presId="urn:microsoft.com/office/officeart/2005/8/layout/matrix3"/>
    <dgm:cxn modelId="{874379CB-F9AB-45B6-BF71-A3D6A3666521}" type="presParOf" srcId="{D78415DF-5D99-4394-B77A-32DC444068E7}" destId="{BBBC9E5F-F720-487A-9F2A-D4AA13A07713}" srcOrd="1" destOrd="0" presId="urn:microsoft.com/office/officeart/2005/8/layout/matrix3"/>
    <dgm:cxn modelId="{F1D8F1F0-EAE6-4956-8831-B8962FC96767}" type="presParOf" srcId="{D78415DF-5D99-4394-B77A-32DC444068E7}" destId="{7865CFBA-1515-4643-B8D0-2522D9C71DF3}" srcOrd="2" destOrd="0" presId="urn:microsoft.com/office/officeart/2005/8/layout/matrix3"/>
    <dgm:cxn modelId="{71396587-8D7F-466F-970B-BE96F859B6EC}" type="presParOf" srcId="{D78415DF-5D99-4394-B77A-32DC444068E7}" destId="{726D9140-8D4A-429E-B163-F83FFE619B52}" srcOrd="3" destOrd="0" presId="urn:microsoft.com/office/officeart/2005/8/layout/matrix3"/>
    <dgm:cxn modelId="{4CFE1B4F-F6CC-431C-B1D7-F0688A1D02CA}" type="presParOf" srcId="{D78415DF-5D99-4394-B77A-32DC444068E7}" destId="{BDBF8C9F-5EB2-432C-957F-FCFF7664B99D}"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3ED80F73-017C-41FC-A73D-9F57311D4B73}" type="doc">
      <dgm:prSet loTypeId="urn:microsoft.com/office/officeart/2005/8/layout/radial6" loCatId="relationship" qsTypeId="urn:microsoft.com/office/officeart/2005/8/quickstyle/3d2" qsCatId="3D" csTypeId="urn:microsoft.com/office/officeart/2005/8/colors/accent0_1" csCatId="mainScheme" phldr="1"/>
      <dgm:spPr/>
      <dgm:t>
        <a:bodyPr/>
        <a:lstStyle/>
        <a:p>
          <a:endParaRPr lang="en-US"/>
        </a:p>
      </dgm:t>
    </dgm:pt>
    <dgm:pt modelId="{B2490671-D3AB-4411-A25B-F6EB842D2679}">
      <dgm:prSet phldrT="[Text]"/>
      <dgm:spPr>
        <a:gradFill flip="none" rotWithShape="0">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dgm:spPr>
      <dgm:t>
        <a:bodyPr/>
        <a:lstStyle/>
        <a:p>
          <a:r>
            <a:rPr lang="en-US" dirty="0" smtClean="0">
              <a:solidFill>
                <a:schemeClr val="tx1"/>
              </a:solidFill>
              <a:latin typeface="Arial" pitchFamily="34" charset="0"/>
              <a:cs typeface="Arial" pitchFamily="34" charset="0"/>
            </a:rPr>
            <a:t>Invest $500 million in India that will increase revenue by 4.5% through product development, market development, and market penetration in the next 3 years.</a:t>
          </a:r>
          <a:endParaRPr lang="en-US" dirty="0">
            <a:solidFill>
              <a:schemeClr val="tx1"/>
            </a:solidFill>
            <a:latin typeface="Arial" pitchFamily="34" charset="0"/>
            <a:cs typeface="Arial" pitchFamily="34" charset="0"/>
          </a:endParaRPr>
        </a:p>
      </dgm:t>
    </dgm:pt>
    <dgm:pt modelId="{A869312F-0CD5-44BD-8F34-E24ED3C9178F}" type="parTrans" cxnId="{D2400B97-A2A6-4757-B88E-4AD0391FE335}">
      <dgm:prSet/>
      <dgm:spPr/>
      <dgm:t>
        <a:bodyPr/>
        <a:lstStyle/>
        <a:p>
          <a:endParaRPr lang="en-US">
            <a:latin typeface="Arial" pitchFamily="34" charset="0"/>
            <a:cs typeface="Arial" pitchFamily="34" charset="0"/>
          </a:endParaRPr>
        </a:p>
      </dgm:t>
    </dgm:pt>
    <dgm:pt modelId="{E8BCF6EC-D24C-496E-8419-5CA37A1A917D}" type="sibTrans" cxnId="{D2400B97-A2A6-4757-B88E-4AD0391FE335}">
      <dgm:prSet/>
      <dgm:spPr/>
      <dgm:t>
        <a:bodyPr/>
        <a:lstStyle/>
        <a:p>
          <a:endParaRPr lang="en-US">
            <a:latin typeface="Arial" pitchFamily="34" charset="0"/>
            <a:cs typeface="Arial" pitchFamily="34" charset="0"/>
          </a:endParaRPr>
        </a:p>
      </dgm:t>
    </dgm:pt>
    <dgm:pt modelId="{992787F3-6C1A-4A6D-95AA-91D0FADFABEC}">
      <dgm:prSet phldrT="[Text]" custT="1"/>
      <dgm:spPr>
        <a:gradFill flip="none" rotWithShape="0">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0" scaled="1"/>
          <a:tileRect/>
        </a:gradFill>
      </dgm:spPr>
      <dgm:t>
        <a:bodyPr/>
        <a:lstStyle/>
        <a:p>
          <a:r>
            <a:rPr lang="en-US" sz="1600" dirty="0" smtClean="0">
              <a:solidFill>
                <a:schemeClr val="tx1"/>
              </a:solidFill>
              <a:latin typeface="Arial" pitchFamily="34" charset="0"/>
              <a:cs typeface="Arial" pitchFamily="34" charset="0"/>
            </a:rPr>
            <a:t>Sign an endorsement bat sponsorship deal with Sachin Tendulkar, India’s biggest cricket star to a multi-year contract.  The terms include apparel, footwear, and his own name brand.  The deal is worth $30 million over 3 years.</a:t>
          </a:r>
          <a:endParaRPr lang="en-US" sz="1600" dirty="0">
            <a:solidFill>
              <a:schemeClr val="tx1"/>
            </a:solidFill>
            <a:latin typeface="Arial" pitchFamily="34" charset="0"/>
            <a:cs typeface="Arial" pitchFamily="34" charset="0"/>
          </a:endParaRPr>
        </a:p>
      </dgm:t>
    </dgm:pt>
    <dgm:pt modelId="{B44F61DF-2C2A-4482-B0BA-979A5A14A636}" type="parTrans" cxnId="{343E2A96-801B-4830-ADC3-1ECB1E288AEB}">
      <dgm:prSet/>
      <dgm:spPr/>
      <dgm:t>
        <a:bodyPr/>
        <a:lstStyle/>
        <a:p>
          <a:endParaRPr lang="en-US">
            <a:latin typeface="Arial" pitchFamily="34" charset="0"/>
            <a:cs typeface="Arial" pitchFamily="34" charset="0"/>
          </a:endParaRPr>
        </a:p>
      </dgm:t>
    </dgm:pt>
    <dgm:pt modelId="{254A7A35-919C-4A67-BEAF-C66EEF7962C1}" type="sibTrans" cxnId="{343E2A96-801B-4830-ADC3-1ECB1E288AEB}">
      <dgm:prSet/>
      <dgm:spPr/>
      <dgm:t>
        <a:bodyPr/>
        <a:lstStyle/>
        <a:p>
          <a:endParaRPr lang="en-US">
            <a:latin typeface="Arial" pitchFamily="34" charset="0"/>
            <a:cs typeface="Arial" pitchFamily="34" charset="0"/>
          </a:endParaRPr>
        </a:p>
      </dgm:t>
    </dgm:pt>
    <dgm:pt modelId="{C8CFC9B2-3138-47B2-BA27-9C675BE58163}">
      <dgm:prSet custT="1"/>
      <dgm:spPr>
        <a:gradFill flip="none" rotWithShape="0">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dgm:spPr>
      <dgm:t>
        <a:bodyPr/>
        <a:lstStyle/>
        <a:p>
          <a:r>
            <a:rPr lang="en-US" sz="1600" dirty="0" smtClean="0">
              <a:solidFill>
                <a:schemeClr val="tx1"/>
              </a:solidFill>
              <a:latin typeface="Arial" pitchFamily="34" charset="0"/>
              <a:cs typeface="Arial" pitchFamily="34" charset="0"/>
            </a:rPr>
            <a:t>Open a new Nike Super store in each of India’s largest cities: Mumbai, Delhi, and Bangalore at $5 million per store.</a:t>
          </a:r>
          <a:endParaRPr lang="en-US" sz="1600" dirty="0">
            <a:solidFill>
              <a:schemeClr val="tx1"/>
            </a:solidFill>
            <a:latin typeface="Arial" pitchFamily="34" charset="0"/>
            <a:cs typeface="Arial" pitchFamily="34" charset="0"/>
          </a:endParaRPr>
        </a:p>
      </dgm:t>
    </dgm:pt>
    <dgm:pt modelId="{997C4AF4-52F3-44BD-9A32-AB9AD14235E8}" type="parTrans" cxnId="{67F95192-2015-42BD-AA5F-E4A65189E7FD}">
      <dgm:prSet/>
      <dgm:spPr/>
      <dgm:t>
        <a:bodyPr/>
        <a:lstStyle/>
        <a:p>
          <a:endParaRPr lang="en-US">
            <a:latin typeface="Arial" pitchFamily="34" charset="0"/>
            <a:cs typeface="Arial" pitchFamily="34" charset="0"/>
          </a:endParaRPr>
        </a:p>
      </dgm:t>
    </dgm:pt>
    <dgm:pt modelId="{35C743CE-861C-42A8-915B-E1469001F639}" type="sibTrans" cxnId="{67F95192-2015-42BD-AA5F-E4A65189E7FD}">
      <dgm:prSet/>
      <dgm:spPr/>
      <dgm:t>
        <a:bodyPr/>
        <a:lstStyle/>
        <a:p>
          <a:endParaRPr lang="en-US">
            <a:latin typeface="Arial" pitchFamily="34" charset="0"/>
            <a:cs typeface="Arial" pitchFamily="34" charset="0"/>
          </a:endParaRPr>
        </a:p>
      </dgm:t>
    </dgm:pt>
    <dgm:pt modelId="{168F2537-F091-4A69-B3EE-877D7294EF6C}">
      <dgm:prSet custT="1"/>
      <dgm:spPr>
        <a:gradFill flip="none" rotWithShape="0">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16200000" scaled="1"/>
          <a:tileRect/>
        </a:gradFill>
      </dgm:spPr>
      <dgm:t>
        <a:bodyPr/>
        <a:lstStyle/>
        <a:p>
          <a:pPr algn="ctr"/>
          <a:r>
            <a:rPr lang="en-US" sz="1600" dirty="0" smtClean="0">
              <a:solidFill>
                <a:schemeClr val="tx1"/>
              </a:solidFill>
              <a:latin typeface="Arial" pitchFamily="34" charset="0"/>
              <a:cs typeface="Arial" pitchFamily="34" charset="0"/>
            </a:rPr>
            <a:t>Invest $220 million on marketing and advertisement over the next 3 years.      </a:t>
          </a:r>
          <a:endParaRPr lang="en-US" sz="1600" dirty="0">
            <a:solidFill>
              <a:schemeClr val="tx1"/>
            </a:solidFill>
            <a:latin typeface="Arial" pitchFamily="34" charset="0"/>
            <a:cs typeface="Arial" pitchFamily="34" charset="0"/>
          </a:endParaRPr>
        </a:p>
      </dgm:t>
    </dgm:pt>
    <dgm:pt modelId="{2060BE85-39DA-48F2-B472-978A9F49FB96}" type="parTrans" cxnId="{8C571B88-F6C3-48DF-9252-A30C0A132AB7}">
      <dgm:prSet/>
      <dgm:spPr/>
      <dgm:t>
        <a:bodyPr/>
        <a:lstStyle/>
        <a:p>
          <a:endParaRPr lang="en-US">
            <a:latin typeface="Arial" pitchFamily="34" charset="0"/>
            <a:cs typeface="Arial" pitchFamily="34" charset="0"/>
          </a:endParaRPr>
        </a:p>
      </dgm:t>
    </dgm:pt>
    <dgm:pt modelId="{C5C3D239-A764-45BB-88F0-3BB269CBE999}" type="sibTrans" cxnId="{8C571B88-F6C3-48DF-9252-A30C0A132AB7}">
      <dgm:prSet/>
      <dgm:spPr/>
      <dgm:t>
        <a:bodyPr/>
        <a:lstStyle/>
        <a:p>
          <a:endParaRPr lang="en-US">
            <a:latin typeface="Arial" pitchFamily="34" charset="0"/>
            <a:cs typeface="Arial" pitchFamily="34" charset="0"/>
          </a:endParaRPr>
        </a:p>
      </dgm:t>
    </dgm:pt>
    <dgm:pt modelId="{FF5EA7E4-4AC4-4520-9D98-48AFACD0812F}">
      <dgm:prSet custT="1"/>
      <dgm:spPr>
        <a:gradFill flip="none" rotWithShape="0">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10800000" scaled="1"/>
          <a:tileRect/>
        </a:gradFill>
      </dgm:spPr>
      <dgm:t>
        <a:bodyPr/>
        <a:lstStyle/>
        <a:p>
          <a:r>
            <a:rPr lang="en-US" sz="1600" dirty="0" smtClean="0">
              <a:solidFill>
                <a:schemeClr val="tx1"/>
              </a:solidFill>
              <a:latin typeface="Arial" pitchFamily="34" charset="0"/>
              <a:cs typeface="Arial" pitchFamily="34" charset="0"/>
            </a:rPr>
            <a:t>Invest $235 million in R&amp;D and manufacturing contracts over the next 3 years. </a:t>
          </a:r>
          <a:endParaRPr lang="en-US" sz="1600" dirty="0">
            <a:solidFill>
              <a:schemeClr val="tx1"/>
            </a:solidFill>
            <a:latin typeface="Arial" pitchFamily="34" charset="0"/>
            <a:cs typeface="Arial" pitchFamily="34" charset="0"/>
          </a:endParaRPr>
        </a:p>
      </dgm:t>
    </dgm:pt>
    <dgm:pt modelId="{549B1029-9716-46BE-804E-E299404D5284}" type="parTrans" cxnId="{AF7F32F5-B390-4E98-95C3-236DF07B3B50}">
      <dgm:prSet/>
      <dgm:spPr/>
      <dgm:t>
        <a:bodyPr/>
        <a:lstStyle/>
        <a:p>
          <a:endParaRPr lang="en-US">
            <a:latin typeface="Arial" pitchFamily="34" charset="0"/>
            <a:cs typeface="Arial" pitchFamily="34" charset="0"/>
          </a:endParaRPr>
        </a:p>
      </dgm:t>
    </dgm:pt>
    <dgm:pt modelId="{2BE0FECC-7CBD-419F-ADAF-3F3555C62C66}" type="sibTrans" cxnId="{AF7F32F5-B390-4E98-95C3-236DF07B3B50}">
      <dgm:prSet/>
      <dgm:spPr/>
      <dgm:t>
        <a:bodyPr/>
        <a:lstStyle/>
        <a:p>
          <a:endParaRPr lang="en-US">
            <a:latin typeface="Arial" pitchFamily="34" charset="0"/>
            <a:cs typeface="Arial" pitchFamily="34" charset="0"/>
          </a:endParaRPr>
        </a:p>
      </dgm:t>
    </dgm:pt>
    <dgm:pt modelId="{079E5DD5-91DF-42E0-85AC-6303652048E4}" type="pres">
      <dgm:prSet presAssocID="{3ED80F73-017C-41FC-A73D-9F57311D4B73}" presName="Name0" presStyleCnt="0">
        <dgm:presLayoutVars>
          <dgm:chMax val="1"/>
          <dgm:dir/>
          <dgm:animLvl val="ctr"/>
          <dgm:resizeHandles val="exact"/>
        </dgm:presLayoutVars>
      </dgm:prSet>
      <dgm:spPr/>
      <dgm:t>
        <a:bodyPr/>
        <a:lstStyle/>
        <a:p>
          <a:endParaRPr lang="en-US"/>
        </a:p>
      </dgm:t>
    </dgm:pt>
    <dgm:pt modelId="{4556C7D9-E969-4631-9338-9DA747B81277}" type="pres">
      <dgm:prSet presAssocID="{B2490671-D3AB-4411-A25B-F6EB842D2679}" presName="centerShape" presStyleLbl="node0" presStyleIdx="0" presStyleCnt="1" custScaleX="252927" custScaleY="139755"/>
      <dgm:spPr/>
      <dgm:t>
        <a:bodyPr/>
        <a:lstStyle/>
        <a:p>
          <a:endParaRPr lang="en-US"/>
        </a:p>
      </dgm:t>
    </dgm:pt>
    <dgm:pt modelId="{E3D61836-5497-471B-A48C-C5827EE5D9A9}" type="pres">
      <dgm:prSet presAssocID="{C8CFC9B2-3138-47B2-BA27-9C675BE58163}" presName="node" presStyleLbl="node1" presStyleIdx="0" presStyleCnt="4" custScaleX="127591" custScaleY="112368" custRadScaleRad="96998" custRadScaleInc="-4094">
        <dgm:presLayoutVars>
          <dgm:bulletEnabled val="1"/>
        </dgm:presLayoutVars>
      </dgm:prSet>
      <dgm:spPr>
        <a:prstGeom prst="roundRect">
          <a:avLst/>
        </a:prstGeom>
      </dgm:spPr>
      <dgm:t>
        <a:bodyPr/>
        <a:lstStyle/>
        <a:p>
          <a:endParaRPr lang="en-US"/>
        </a:p>
      </dgm:t>
    </dgm:pt>
    <dgm:pt modelId="{93699756-5DD8-48D5-8AD3-CBBE24E9E9A6}" type="pres">
      <dgm:prSet presAssocID="{C8CFC9B2-3138-47B2-BA27-9C675BE58163}" presName="dummy" presStyleCnt="0"/>
      <dgm:spPr/>
    </dgm:pt>
    <dgm:pt modelId="{2FA6B029-00D1-4232-97B4-42048C8C2D0D}" type="pres">
      <dgm:prSet presAssocID="{35C743CE-861C-42A8-915B-E1469001F639}" presName="sibTrans" presStyleLbl="sibTrans2D1" presStyleIdx="0" presStyleCnt="4"/>
      <dgm:spPr/>
      <dgm:t>
        <a:bodyPr/>
        <a:lstStyle/>
        <a:p>
          <a:endParaRPr lang="en-US"/>
        </a:p>
      </dgm:t>
    </dgm:pt>
    <dgm:pt modelId="{95F051F8-8968-4A4D-B4EB-F1459AD3BFCD}" type="pres">
      <dgm:prSet presAssocID="{FF5EA7E4-4AC4-4520-9D98-48AFACD0812F}" presName="node" presStyleLbl="node1" presStyleIdx="1" presStyleCnt="4" custScaleX="143013" custScaleY="106282" custRadScaleRad="159881" custRadScaleInc="0">
        <dgm:presLayoutVars>
          <dgm:bulletEnabled val="1"/>
        </dgm:presLayoutVars>
      </dgm:prSet>
      <dgm:spPr>
        <a:prstGeom prst="roundRect">
          <a:avLst/>
        </a:prstGeom>
      </dgm:spPr>
      <dgm:t>
        <a:bodyPr/>
        <a:lstStyle/>
        <a:p>
          <a:endParaRPr lang="en-US"/>
        </a:p>
      </dgm:t>
    </dgm:pt>
    <dgm:pt modelId="{4BE4D1C3-E316-4D39-B180-6B123260FB12}" type="pres">
      <dgm:prSet presAssocID="{FF5EA7E4-4AC4-4520-9D98-48AFACD0812F}" presName="dummy" presStyleCnt="0"/>
      <dgm:spPr/>
    </dgm:pt>
    <dgm:pt modelId="{73DC15C7-787E-4883-97AA-53AC0ADA627F}" type="pres">
      <dgm:prSet presAssocID="{2BE0FECC-7CBD-419F-ADAF-3F3555C62C66}" presName="sibTrans" presStyleLbl="sibTrans2D1" presStyleIdx="1" presStyleCnt="4"/>
      <dgm:spPr/>
      <dgm:t>
        <a:bodyPr/>
        <a:lstStyle/>
        <a:p>
          <a:endParaRPr lang="en-US"/>
        </a:p>
      </dgm:t>
    </dgm:pt>
    <dgm:pt modelId="{589E4CDF-628C-4D6C-ADB6-E305F4676710}" type="pres">
      <dgm:prSet presAssocID="{168F2537-F091-4A69-B3EE-877D7294EF6C}" presName="node" presStyleLbl="node1" presStyleIdx="2" presStyleCnt="4" custScaleX="136439" custScaleY="100661" custRadScaleRad="92121" custRadScaleInc="-6055">
        <dgm:presLayoutVars>
          <dgm:bulletEnabled val="1"/>
        </dgm:presLayoutVars>
      </dgm:prSet>
      <dgm:spPr>
        <a:prstGeom prst="roundRect">
          <a:avLst/>
        </a:prstGeom>
      </dgm:spPr>
      <dgm:t>
        <a:bodyPr/>
        <a:lstStyle/>
        <a:p>
          <a:endParaRPr lang="en-US"/>
        </a:p>
      </dgm:t>
    </dgm:pt>
    <dgm:pt modelId="{2A237073-8DC1-4FD9-9780-06F9A08697BD}" type="pres">
      <dgm:prSet presAssocID="{168F2537-F091-4A69-B3EE-877D7294EF6C}" presName="dummy" presStyleCnt="0"/>
      <dgm:spPr/>
    </dgm:pt>
    <dgm:pt modelId="{71B8D761-04AE-4466-A3DB-DDE795F75867}" type="pres">
      <dgm:prSet presAssocID="{C5C3D239-A764-45BB-88F0-3BB269CBE999}" presName="sibTrans" presStyleLbl="sibTrans2D1" presStyleIdx="2" presStyleCnt="4"/>
      <dgm:spPr/>
      <dgm:t>
        <a:bodyPr/>
        <a:lstStyle/>
        <a:p>
          <a:endParaRPr lang="en-US"/>
        </a:p>
      </dgm:t>
    </dgm:pt>
    <dgm:pt modelId="{B8F80B4E-65E4-4752-AD81-00EA89C1270B}" type="pres">
      <dgm:prSet presAssocID="{992787F3-6C1A-4A6D-95AA-91D0FADFABEC}" presName="node" presStyleLbl="node1" presStyleIdx="3" presStyleCnt="4" custScaleX="159731" custScaleY="163600" custRadScaleRad="153461" custRadScaleInc="-1413">
        <dgm:presLayoutVars>
          <dgm:bulletEnabled val="1"/>
        </dgm:presLayoutVars>
      </dgm:prSet>
      <dgm:spPr>
        <a:prstGeom prst="roundRect">
          <a:avLst/>
        </a:prstGeom>
      </dgm:spPr>
      <dgm:t>
        <a:bodyPr/>
        <a:lstStyle/>
        <a:p>
          <a:endParaRPr lang="en-US"/>
        </a:p>
      </dgm:t>
    </dgm:pt>
    <dgm:pt modelId="{7D763768-1FE9-45B7-B4FE-8AA8E72BBC18}" type="pres">
      <dgm:prSet presAssocID="{992787F3-6C1A-4A6D-95AA-91D0FADFABEC}" presName="dummy" presStyleCnt="0"/>
      <dgm:spPr/>
    </dgm:pt>
    <dgm:pt modelId="{21E04BFF-CF12-4BBF-99D0-E68A174332F8}" type="pres">
      <dgm:prSet presAssocID="{254A7A35-919C-4A67-BEAF-C66EEF7962C1}" presName="sibTrans" presStyleLbl="sibTrans2D1" presStyleIdx="3" presStyleCnt="4"/>
      <dgm:spPr/>
      <dgm:t>
        <a:bodyPr/>
        <a:lstStyle/>
        <a:p>
          <a:endParaRPr lang="en-US"/>
        </a:p>
      </dgm:t>
    </dgm:pt>
  </dgm:ptLst>
  <dgm:cxnLst>
    <dgm:cxn modelId="{5C181656-7968-49E2-9A8A-7B0B95762E72}" type="presOf" srcId="{168F2537-F091-4A69-B3EE-877D7294EF6C}" destId="{589E4CDF-628C-4D6C-ADB6-E305F4676710}" srcOrd="0" destOrd="0" presId="urn:microsoft.com/office/officeart/2005/8/layout/radial6"/>
    <dgm:cxn modelId="{16668B35-FEB1-44BC-B0F1-E07EC9DC2526}" type="presOf" srcId="{35C743CE-861C-42A8-915B-E1469001F639}" destId="{2FA6B029-00D1-4232-97B4-42048C8C2D0D}" srcOrd="0" destOrd="0" presId="urn:microsoft.com/office/officeart/2005/8/layout/radial6"/>
    <dgm:cxn modelId="{5205ADE1-60D2-418A-BC60-305157A13140}" type="presOf" srcId="{C5C3D239-A764-45BB-88F0-3BB269CBE999}" destId="{71B8D761-04AE-4466-A3DB-DDE795F75867}" srcOrd="0" destOrd="0" presId="urn:microsoft.com/office/officeart/2005/8/layout/radial6"/>
    <dgm:cxn modelId="{7EAF27C0-1E66-474A-B800-2E203D33A653}" type="presOf" srcId="{3ED80F73-017C-41FC-A73D-9F57311D4B73}" destId="{079E5DD5-91DF-42E0-85AC-6303652048E4}" srcOrd="0" destOrd="0" presId="urn:microsoft.com/office/officeart/2005/8/layout/radial6"/>
    <dgm:cxn modelId="{6CB02E3E-2F28-4784-B6F3-7CDF88F024F9}" type="presOf" srcId="{FF5EA7E4-4AC4-4520-9D98-48AFACD0812F}" destId="{95F051F8-8968-4A4D-B4EB-F1459AD3BFCD}" srcOrd="0" destOrd="0" presId="urn:microsoft.com/office/officeart/2005/8/layout/radial6"/>
    <dgm:cxn modelId="{2969C317-401C-4DFD-9A2E-13CFE484273A}" type="presOf" srcId="{992787F3-6C1A-4A6D-95AA-91D0FADFABEC}" destId="{B8F80B4E-65E4-4752-AD81-00EA89C1270B}" srcOrd="0" destOrd="0" presId="urn:microsoft.com/office/officeart/2005/8/layout/radial6"/>
    <dgm:cxn modelId="{AF7F32F5-B390-4E98-95C3-236DF07B3B50}" srcId="{B2490671-D3AB-4411-A25B-F6EB842D2679}" destId="{FF5EA7E4-4AC4-4520-9D98-48AFACD0812F}" srcOrd="1" destOrd="0" parTransId="{549B1029-9716-46BE-804E-E299404D5284}" sibTransId="{2BE0FECC-7CBD-419F-ADAF-3F3555C62C66}"/>
    <dgm:cxn modelId="{67F95192-2015-42BD-AA5F-E4A65189E7FD}" srcId="{B2490671-D3AB-4411-A25B-F6EB842D2679}" destId="{C8CFC9B2-3138-47B2-BA27-9C675BE58163}" srcOrd="0" destOrd="0" parTransId="{997C4AF4-52F3-44BD-9A32-AB9AD14235E8}" sibTransId="{35C743CE-861C-42A8-915B-E1469001F639}"/>
    <dgm:cxn modelId="{343E2A96-801B-4830-ADC3-1ECB1E288AEB}" srcId="{B2490671-D3AB-4411-A25B-F6EB842D2679}" destId="{992787F3-6C1A-4A6D-95AA-91D0FADFABEC}" srcOrd="3" destOrd="0" parTransId="{B44F61DF-2C2A-4482-B0BA-979A5A14A636}" sibTransId="{254A7A35-919C-4A67-BEAF-C66EEF7962C1}"/>
    <dgm:cxn modelId="{2279062B-B71A-4F91-8A4A-3E74675D064C}" type="presOf" srcId="{C8CFC9B2-3138-47B2-BA27-9C675BE58163}" destId="{E3D61836-5497-471B-A48C-C5827EE5D9A9}" srcOrd="0" destOrd="0" presId="urn:microsoft.com/office/officeart/2005/8/layout/radial6"/>
    <dgm:cxn modelId="{328B805D-3ED9-45EF-9A86-DD144E3C9762}" type="presOf" srcId="{2BE0FECC-7CBD-419F-ADAF-3F3555C62C66}" destId="{73DC15C7-787E-4883-97AA-53AC0ADA627F}" srcOrd="0" destOrd="0" presId="urn:microsoft.com/office/officeart/2005/8/layout/radial6"/>
    <dgm:cxn modelId="{D2400B97-A2A6-4757-B88E-4AD0391FE335}" srcId="{3ED80F73-017C-41FC-A73D-9F57311D4B73}" destId="{B2490671-D3AB-4411-A25B-F6EB842D2679}" srcOrd="0" destOrd="0" parTransId="{A869312F-0CD5-44BD-8F34-E24ED3C9178F}" sibTransId="{E8BCF6EC-D24C-496E-8419-5CA37A1A917D}"/>
    <dgm:cxn modelId="{86559B30-BAA2-446B-BE16-8604BD6F936F}" type="presOf" srcId="{254A7A35-919C-4A67-BEAF-C66EEF7962C1}" destId="{21E04BFF-CF12-4BBF-99D0-E68A174332F8}" srcOrd="0" destOrd="0" presId="urn:microsoft.com/office/officeart/2005/8/layout/radial6"/>
    <dgm:cxn modelId="{966CD51D-79A3-49D6-8043-F5B42A40C20D}" type="presOf" srcId="{B2490671-D3AB-4411-A25B-F6EB842D2679}" destId="{4556C7D9-E969-4631-9338-9DA747B81277}" srcOrd="0" destOrd="0" presId="urn:microsoft.com/office/officeart/2005/8/layout/radial6"/>
    <dgm:cxn modelId="{8C571B88-F6C3-48DF-9252-A30C0A132AB7}" srcId="{B2490671-D3AB-4411-A25B-F6EB842D2679}" destId="{168F2537-F091-4A69-B3EE-877D7294EF6C}" srcOrd="2" destOrd="0" parTransId="{2060BE85-39DA-48F2-B472-978A9F49FB96}" sibTransId="{C5C3D239-A764-45BB-88F0-3BB269CBE999}"/>
    <dgm:cxn modelId="{FA141AFF-99D4-4DE2-A577-8DED0A493BE0}" type="presParOf" srcId="{079E5DD5-91DF-42E0-85AC-6303652048E4}" destId="{4556C7D9-E969-4631-9338-9DA747B81277}" srcOrd="0" destOrd="0" presId="urn:microsoft.com/office/officeart/2005/8/layout/radial6"/>
    <dgm:cxn modelId="{823614F0-9C71-4FB3-B9EA-CF75BFA2BE16}" type="presParOf" srcId="{079E5DD5-91DF-42E0-85AC-6303652048E4}" destId="{E3D61836-5497-471B-A48C-C5827EE5D9A9}" srcOrd="1" destOrd="0" presId="urn:microsoft.com/office/officeart/2005/8/layout/radial6"/>
    <dgm:cxn modelId="{CA3CBCA3-F817-40BF-ADEB-9CC79B9A69A2}" type="presParOf" srcId="{079E5DD5-91DF-42E0-85AC-6303652048E4}" destId="{93699756-5DD8-48D5-8AD3-CBBE24E9E9A6}" srcOrd="2" destOrd="0" presId="urn:microsoft.com/office/officeart/2005/8/layout/radial6"/>
    <dgm:cxn modelId="{91A91BEA-17C5-4498-9877-D26DDB30D6FD}" type="presParOf" srcId="{079E5DD5-91DF-42E0-85AC-6303652048E4}" destId="{2FA6B029-00D1-4232-97B4-42048C8C2D0D}" srcOrd="3" destOrd="0" presId="urn:microsoft.com/office/officeart/2005/8/layout/radial6"/>
    <dgm:cxn modelId="{F2EDDBDA-404F-4AAA-9E99-9644177953CE}" type="presParOf" srcId="{079E5DD5-91DF-42E0-85AC-6303652048E4}" destId="{95F051F8-8968-4A4D-B4EB-F1459AD3BFCD}" srcOrd="4" destOrd="0" presId="urn:microsoft.com/office/officeart/2005/8/layout/radial6"/>
    <dgm:cxn modelId="{AC3131F1-27D2-4B6C-90CD-34902AE2B9CF}" type="presParOf" srcId="{079E5DD5-91DF-42E0-85AC-6303652048E4}" destId="{4BE4D1C3-E316-4D39-B180-6B123260FB12}" srcOrd="5" destOrd="0" presId="urn:microsoft.com/office/officeart/2005/8/layout/radial6"/>
    <dgm:cxn modelId="{881D080A-E302-41FF-A37D-41645DCDE7CE}" type="presParOf" srcId="{079E5DD5-91DF-42E0-85AC-6303652048E4}" destId="{73DC15C7-787E-4883-97AA-53AC0ADA627F}" srcOrd="6" destOrd="0" presId="urn:microsoft.com/office/officeart/2005/8/layout/radial6"/>
    <dgm:cxn modelId="{A7B2228D-7825-4634-914C-155ED2B191C2}" type="presParOf" srcId="{079E5DD5-91DF-42E0-85AC-6303652048E4}" destId="{589E4CDF-628C-4D6C-ADB6-E305F4676710}" srcOrd="7" destOrd="0" presId="urn:microsoft.com/office/officeart/2005/8/layout/radial6"/>
    <dgm:cxn modelId="{B73B116B-C418-488D-95AD-178A0C2DDE76}" type="presParOf" srcId="{079E5DD5-91DF-42E0-85AC-6303652048E4}" destId="{2A237073-8DC1-4FD9-9780-06F9A08697BD}" srcOrd="8" destOrd="0" presId="urn:microsoft.com/office/officeart/2005/8/layout/radial6"/>
    <dgm:cxn modelId="{252286AF-317C-4DA7-BF9A-165BC1B0217E}" type="presParOf" srcId="{079E5DD5-91DF-42E0-85AC-6303652048E4}" destId="{71B8D761-04AE-4466-A3DB-DDE795F75867}" srcOrd="9" destOrd="0" presId="urn:microsoft.com/office/officeart/2005/8/layout/radial6"/>
    <dgm:cxn modelId="{9ECB3EE9-7FEB-454E-8218-939FC269D594}" type="presParOf" srcId="{079E5DD5-91DF-42E0-85AC-6303652048E4}" destId="{B8F80B4E-65E4-4752-AD81-00EA89C1270B}" srcOrd="10" destOrd="0" presId="urn:microsoft.com/office/officeart/2005/8/layout/radial6"/>
    <dgm:cxn modelId="{E55ED228-4956-48F5-A25F-99C7D3D4D457}" type="presParOf" srcId="{079E5DD5-91DF-42E0-85AC-6303652048E4}" destId="{7D763768-1FE9-45B7-B4FE-8AA8E72BBC18}" srcOrd="11" destOrd="0" presId="urn:microsoft.com/office/officeart/2005/8/layout/radial6"/>
    <dgm:cxn modelId="{17A5C374-147B-4A29-B524-022083C24540}" type="presParOf" srcId="{079E5DD5-91DF-42E0-85AC-6303652048E4}" destId="{21E04BFF-CF12-4BBF-99D0-E68A174332F8}"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E5269-E1EC-45B8-B274-E982A87464CF}">
      <dsp:nvSpPr>
        <dsp:cNvPr id="0" name=""/>
        <dsp:cNvSpPr/>
      </dsp:nvSpPr>
      <dsp:spPr>
        <a:xfrm>
          <a:off x="4050720" y="1543156"/>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US" sz="800" b="1" kern="1200" dirty="0" smtClean="0">
              <a:solidFill>
                <a:schemeClr val="accent6">
                  <a:lumMod val="75000"/>
                </a:schemeClr>
              </a:solidFill>
            </a:rPr>
            <a:t>Philip H. Knight</a:t>
          </a:r>
        </a:p>
        <a:p>
          <a:pPr lvl="0" algn="ctr" defTabSz="355600">
            <a:lnSpc>
              <a:spcPct val="90000"/>
            </a:lnSpc>
            <a:spcBef>
              <a:spcPct val="0"/>
            </a:spcBef>
            <a:spcAft>
              <a:spcPct val="35000"/>
            </a:spcAft>
          </a:pPr>
          <a:r>
            <a:rPr lang="en-US" sz="800" b="1" kern="1200" dirty="0" smtClean="0">
              <a:solidFill>
                <a:schemeClr val="accent6">
                  <a:lumMod val="75000"/>
                </a:schemeClr>
              </a:solidFill>
            </a:rPr>
            <a:t>Chairman of</a:t>
          </a:r>
        </a:p>
        <a:p>
          <a:pPr lvl="0" algn="ctr" defTabSz="355600">
            <a:lnSpc>
              <a:spcPct val="90000"/>
            </a:lnSpc>
            <a:spcBef>
              <a:spcPct val="0"/>
            </a:spcBef>
            <a:spcAft>
              <a:spcPct val="35000"/>
            </a:spcAft>
          </a:pPr>
          <a:r>
            <a:rPr lang="en-US" sz="800" b="1" kern="1200" dirty="0" smtClean="0">
              <a:solidFill>
                <a:schemeClr val="accent6">
                  <a:lumMod val="75000"/>
                </a:schemeClr>
              </a:solidFill>
            </a:rPr>
            <a:t>the Board</a:t>
          </a:r>
          <a:endParaRPr lang="en-US" sz="800" b="1" kern="1200" dirty="0">
            <a:solidFill>
              <a:schemeClr val="accent6">
                <a:lumMod val="75000"/>
              </a:schemeClr>
            </a:solidFill>
          </a:endParaRPr>
        </a:p>
      </dsp:txBody>
      <dsp:txXfrm>
        <a:off x="4068101" y="1560537"/>
        <a:ext cx="855397" cy="558677"/>
      </dsp:txXfrm>
    </dsp:sp>
    <dsp:sp modelId="{50F32680-3C0E-404D-8418-2062130A83DF}">
      <dsp:nvSpPr>
        <dsp:cNvPr id="0" name=""/>
        <dsp:cNvSpPr/>
      </dsp:nvSpPr>
      <dsp:spPr>
        <a:xfrm>
          <a:off x="4450080" y="2136596"/>
          <a:ext cx="91440" cy="237375"/>
        </a:xfrm>
        <a:custGeom>
          <a:avLst/>
          <a:gdLst/>
          <a:ahLst/>
          <a:cxnLst/>
          <a:rect l="0" t="0" r="0" b="0"/>
          <a:pathLst>
            <a:path>
              <a:moveTo>
                <a:pt x="45720" y="0"/>
              </a:moveTo>
              <a:lnTo>
                <a:pt x="45720"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1A2D9FE-960C-47DE-AE4B-8974F2C6BC67}">
      <dsp:nvSpPr>
        <dsp:cNvPr id="0" name=""/>
        <dsp:cNvSpPr/>
      </dsp:nvSpPr>
      <dsp:spPr>
        <a:xfrm>
          <a:off x="4050720" y="2373972"/>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US" sz="800" b="1" kern="1200" dirty="0" smtClean="0">
              <a:solidFill>
                <a:schemeClr val="accent6">
                  <a:lumMod val="75000"/>
                </a:schemeClr>
              </a:solidFill>
            </a:rPr>
            <a:t>Mark G. Parker</a:t>
          </a:r>
        </a:p>
        <a:p>
          <a:pPr lvl="0" algn="ctr" defTabSz="355600">
            <a:lnSpc>
              <a:spcPct val="90000"/>
            </a:lnSpc>
            <a:spcBef>
              <a:spcPct val="0"/>
            </a:spcBef>
            <a:spcAft>
              <a:spcPct val="35000"/>
            </a:spcAft>
          </a:pPr>
          <a:r>
            <a:rPr lang="en-US" sz="800" b="1" kern="1200" dirty="0" smtClean="0">
              <a:solidFill>
                <a:schemeClr val="accent6">
                  <a:lumMod val="75000"/>
                </a:schemeClr>
              </a:solidFill>
            </a:rPr>
            <a:t>CEO and President</a:t>
          </a:r>
          <a:endParaRPr lang="en-US" sz="800" b="1" kern="1200" dirty="0">
            <a:solidFill>
              <a:schemeClr val="accent6">
                <a:lumMod val="75000"/>
              </a:schemeClr>
            </a:solidFill>
          </a:endParaRPr>
        </a:p>
      </dsp:txBody>
      <dsp:txXfrm>
        <a:off x="4068101" y="2391353"/>
        <a:ext cx="855397" cy="558677"/>
      </dsp:txXfrm>
    </dsp:sp>
    <dsp:sp modelId="{9202C629-5C7E-43AC-BE8F-D95BE0BAE4CC}">
      <dsp:nvSpPr>
        <dsp:cNvPr id="0" name=""/>
        <dsp:cNvSpPr/>
      </dsp:nvSpPr>
      <dsp:spPr>
        <a:xfrm>
          <a:off x="445573" y="2967412"/>
          <a:ext cx="4050226" cy="237375"/>
        </a:xfrm>
        <a:custGeom>
          <a:avLst/>
          <a:gdLst/>
          <a:ahLst/>
          <a:cxnLst/>
          <a:rect l="0" t="0" r="0" b="0"/>
          <a:pathLst>
            <a:path>
              <a:moveTo>
                <a:pt x="4050226" y="0"/>
              </a:moveTo>
              <a:lnTo>
                <a:pt x="4050226" y="118687"/>
              </a:lnTo>
              <a:lnTo>
                <a:pt x="0" y="118687"/>
              </a:lnTo>
              <a:lnTo>
                <a:pt x="0"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54FE6F6-4EB9-4B94-9CF3-7071570DAE23}">
      <dsp:nvSpPr>
        <dsp:cNvPr id="0" name=""/>
        <dsp:cNvSpPr/>
      </dsp:nvSpPr>
      <dsp:spPr>
        <a:xfrm>
          <a:off x="493" y="3204787"/>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US" sz="700" b="1" kern="1200" dirty="0" smtClean="0">
              <a:solidFill>
                <a:schemeClr val="accent6">
                  <a:lumMod val="75000"/>
                </a:schemeClr>
              </a:solidFill>
            </a:rPr>
            <a:t>Gary M. Destefano</a:t>
          </a:r>
        </a:p>
        <a:p>
          <a:pPr lvl="0" algn="ctr" defTabSz="311150">
            <a:lnSpc>
              <a:spcPct val="90000"/>
            </a:lnSpc>
            <a:spcBef>
              <a:spcPct val="0"/>
            </a:spcBef>
            <a:spcAft>
              <a:spcPct val="35000"/>
            </a:spcAft>
          </a:pPr>
          <a:r>
            <a:rPr lang="en-US" sz="700" b="1" kern="1200" dirty="0" smtClean="0">
              <a:solidFill>
                <a:schemeClr val="accent6">
                  <a:lumMod val="75000"/>
                </a:schemeClr>
              </a:solidFill>
            </a:rPr>
            <a:t>President of Global</a:t>
          </a:r>
        </a:p>
        <a:p>
          <a:pPr lvl="0" algn="ctr" defTabSz="311150">
            <a:lnSpc>
              <a:spcPct val="90000"/>
            </a:lnSpc>
            <a:spcBef>
              <a:spcPct val="0"/>
            </a:spcBef>
            <a:spcAft>
              <a:spcPct val="35000"/>
            </a:spcAft>
          </a:pPr>
          <a:r>
            <a:rPr lang="en-US" sz="700" b="1" kern="1200" dirty="0" smtClean="0">
              <a:solidFill>
                <a:schemeClr val="accent6">
                  <a:lumMod val="75000"/>
                </a:schemeClr>
              </a:solidFill>
            </a:rPr>
            <a:t>Operationsitle</a:t>
          </a:r>
          <a:endParaRPr lang="en-US" sz="700" b="1" kern="1200" dirty="0">
            <a:solidFill>
              <a:schemeClr val="accent6">
                <a:lumMod val="75000"/>
              </a:schemeClr>
            </a:solidFill>
          </a:endParaRPr>
        </a:p>
      </dsp:txBody>
      <dsp:txXfrm>
        <a:off x="17874" y="3222168"/>
        <a:ext cx="855397" cy="558677"/>
      </dsp:txXfrm>
    </dsp:sp>
    <dsp:sp modelId="{A7D83D3E-5255-4F48-957B-C6F33A154C53}">
      <dsp:nvSpPr>
        <dsp:cNvPr id="0" name=""/>
        <dsp:cNvSpPr/>
      </dsp:nvSpPr>
      <dsp:spPr>
        <a:xfrm>
          <a:off x="399853" y="3798227"/>
          <a:ext cx="91440" cy="237375"/>
        </a:xfrm>
        <a:custGeom>
          <a:avLst/>
          <a:gdLst/>
          <a:ahLst/>
          <a:cxnLst/>
          <a:rect l="0" t="0" r="0" b="0"/>
          <a:pathLst>
            <a:path>
              <a:moveTo>
                <a:pt x="45720" y="0"/>
              </a:moveTo>
              <a:lnTo>
                <a:pt x="45720"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08D545-CA64-424D-A36F-3F2DE5A36CF2}">
      <dsp:nvSpPr>
        <dsp:cNvPr id="0" name=""/>
        <dsp:cNvSpPr/>
      </dsp:nvSpPr>
      <dsp:spPr>
        <a:xfrm>
          <a:off x="493" y="4035603"/>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US" sz="700" b="1" kern="1200" dirty="0" smtClean="0">
              <a:solidFill>
                <a:schemeClr val="accent6">
                  <a:lumMod val="75000"/>
                </a:schemeClr>
              </a:solidFill>
            </a:rPr>
            <a:t>Hans van Alebeek</a:t>
          </a:r>
        </a:p>
        <a:p>
          <a:pPr lvl="0" algn="ctr" defTabSz="311150">
            <a:lnSpc>
              <a:spcPct val="90000"/>
            </a:lnSpc>
            <a:spcBef>
              <a:spcPct val="0"/>
            </a:spcBef>
            <a:spcAft>
              <a:spcPct val="35000"/>
            </a:spcAft>
          </a:pPr>
          <a:r>
            <a:rPr lang="en-US" sz="700" b="1" kern="1200" dirty="0" smtClean="0">
              <a:solidFill>
                <a:schemeClr val="accent6">
                  <a:lumMod val="75000"/>
                </a:schemeClr>
              </a:solidFill>
            </a:rPr>
            <a:t>Vice President,</a:t>
          </a:r>
        </a:p>
        <a:p>
          <a:pPr lvl="0" algn="ctr" defTabSz="311150">
            <a:lnSpc>
              <a:spcPct val="90000"/>
            </a:lnSpc>
            <a:spcBef>
              <a:spcPct val="0"/>
            </a:spcBef>
            <a:spcAft>
              <a:spcPct val="35000"/>
            </a:spcAft>
          </a:pPr>
          <a:r>
            <a:rPr lang="en-US" sz="700" b="1" kern="1200" dirty="0" smtClean="0">
              <a:solidFill>
                <a:schemeClr val="accent6">
                  <a:lumMod val="75000"/>
                </a:schemeClr>
              </a:solidFill>
            </a:rPr>
            <a:t>Global operations &amp;</a:t>
          </a:r>
        </a:p>
        <a:p>
          <a:pPr lvl="0" algn="ctr" defTabSz="311150">
            <a:lnSpc>
              <a:spcPct val="90000"/>
            </a:lnSpc>
            <a:spcBef>
              <a:spcPct val="0"/>
            </a:spcBef>
            <a:spcAft>
              <a:spcPct val="35000"/>
            </a:spcAft>
          </a:pPr>
          <a:r>
            <a:rPr lang="en-US" sz="700" b="1" kern="1200" dirty="0" smtClean="0">
              <a:solidFill>
                <a:schemeClr val="accent6">
                  <a:lumMod val="75000"/>
                </a:schemeClr>
              </a:solidFill>
            </a:rPr>
            <a:t>Technology</a:t>
          </a:r>
          <a:endParaRPr lang="en-US" sz="700" b="1" kern="1200" dirty="0">
            <a:solidFill>
              <a:schemeClr val="accent6">
                <a:lumMod val="75000"/>
              </a:schemeClr>
            </a:solidFill>
          </a:endParaRPr>
        </a:p>
      </dsp:txBody>
      <dsp:txXfrm>
        <a:off x="17874" y="4052984"/>
        <a:ext cx="855397" cy="558677"/>
      </dsp:txXfrm>
    </dsp:sp>
    <dsp:sp modelId="{011AAE08-E643-4BEB-87DB-259B9D7A7FAB}">
      <dsp:nvSpPr>
        <dsp:cNvPr id="0" name=""/>
        <dsp:cNvSpPr/>
      </dsp:nvSpPr>
      <dsp:spPr>
        <a:xfrm>
          <a:off x="1602781" y="2967412"/>
          <a:ext cx="2893018" cy="237375"/>
        </a:xfrm>
        <a:custGeom>
          <a:avLst/>
          <a:gdLst/>
          <a:ahLst/>
          <a:cxnLst/>
          <a:rect l="0" t="0" r="0" b="0"/>
          <a:pathLst>
            <a:path>
              <a:moveTo>
                <a:pt x="2893018" y="0"/>
              </a:moveTo>
              <a:lnTo>
                <a:pt x="2893018" y="118687"/>
              </a:lnTo>
              <a:lnTo>
                <a:pt x="0" y="118687"/>
              </a:lnTo>
              <a:lnTo>
                <a:pt x="0"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830B0EC-AA8D-4D99-86F7-E37CE39AB5D3}">
      <dsp:nvSpPr>
        <dsp:cNvPr id="0" name=""/>
        <dsp:cNvSpPr/>
      </dsp:nvSpPr>
      <dsp:spPr>
        <a:xfrm>
          <a:off x="1157701" y="3204787"/>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US" sz="800" b="1" kern="1200" dirty="0" smtClean="0">
              <a:solidFill>
                <a:schemeClr val="accent6">
                  <a:lumMod val="75000"/>
                </a:schemeClr>
              </a:solidFill>
            </a:rPr>
            <a:t>Donald W. Blair</a:t>
          </a:r>
        </a:p>
        <a:p>
          <a:pPr lvl="0" algn="ctr" defTabSz="355600">
            <a:lnSpc>
              <a:spcPct val="90000"/>
            </a:lnSpc>
            <a:spcBef>
              <a:spcPct val="0"/>
            </a:spcBef>
            <a:spcAft>
              <a:spcPct val="35000"/>
            </a:spcAft>
          </a:pPr>
          <a:r>
            <a:rPr lang="en-US" sz="800" b="1" kern="1200" dirty="0" smtClean="0">
              <a:solidFill>
                <a:schemeClr val="accent6">
                  <a:lumMod val="75000"/>
                </a:schemeClr>
              </a:solidFill>
            </a:rPr>
            <a:t>Vice President and</a:t>
          </a:r>
        </a:p>
        <a:p>
          <a:pPr lvl="0" algn="ctr" defTabSz="355600">
            <a:lnSpc>
              <a:spcPct val="90000"/>
            </a:lnSpc>
            <a:spcBef>
              <a:spcPct val="0"/>
            </a:spcBef>
            <a:spcAft>
              <a:spcPct val="35000"/>
            </a:spcAft>
          </a:pPr>
          <a:r>
            <a:rPr lang="en-US" sz="800" b="1" kern="1200" dirty="0" smtClean="0">
              <a:solidFill>
                <a:schemeClr val="accent6">
                  <a:lumMod val="75000"/>
                </a:schemeClr>
              </a:solidFill>
            </a:rPr>
            <a:t>CFO</a:t>
          </a:r>
          <a:endParaRPr lang="en-US" sz="800" b="1" kern="1200" dirty="0">
            <a:solidFill>
              <a:schemeClr val="accent6">
                <a:lumMod val="75000"/>
              </a:schemeClr>
            </a:solidFill>
          </a:endParaRPr>
        </a:p>
      </dsp:txBody>
      <dsp:txXfrm>
        <a:off x="1175082" y="3222168"/>
        <a:ext cx="855397" cy="558677"/>
      </dsp:txXfrm>
    </dsp:sp>
    <dsp:sp modelId="{71C1097E-4845-4C32-845A-C2C99B23F80A}">
      <dsp:nvSpPr>
        <dsp:cNvPr id="0" name=""/>
        <dsp:cNvSpPr/>
      </dsp:nvSpPr>
      <dsp:spPr>
        <a:xfrm>
          <a:off x="2759988" y="2967412"/>
          <a:ext cx="1735811" cy="237375"/>
        </a:xfrm>
        <a:custGeom>
          <a:avLst/>
          <a:gdLst/>
          <a:ahLst/>
          <a:cxnLst/>
          <a:rect l="0" t="0" r="0" b="0"/>
          <a:pathLst>
            <a:path>
              <a:moveTo>
                <a:pt x="1735811" y="0"/>
              </a:moveTo>
              <a:lnTo>
                <a:pt x="1735811" y="118687"/>
              </a:lnTo>
              <a:lnTo>
                <a:pt x="0" y="118687"/>
              </a:lnTo>
              <a:lnTo>
                <a:pt x="0"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A3D5071A-045A-45C6-B30E-88A22C067F63}">
      <dsp:nvSpPr>
        <dsp:cNvPr id="0" name=""/>
        <dsp:cNvSpPr/>
      </dsp:nvSpPr>
      <dsp:spPr>
        <a:xfrm>
          <a:off x="2314908" y="3204787"/>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US" sz="700" b="1" kern="1200" dirty="0" smtClean="0">
              <a:solidFill>
                <a:schemeClr val="accent6">
                  <a:lumMod val="75000"/>
                </a:schemeClr>
              </a:solidFill>
            </a:rPr>
            <a:t>David J. Ayre</a:t>
          </a:r>
        </a:p>
        <a:p>
          <a:pPr lvl="0" algn="ctr" defTabSz="311150">
            <a:lnSpc>
              <a:spcPct val="90000"/>
            </a:lnSpc>
            <a:spcBef>
              <a:spcPct val="0"/>
            </a:spcBef>
            <a:spcAft>
              <a:spcPct val="35000"/>
            </a:spcAft>
          </a:pPr>
          <a:r>
            <a:rPr lang="en-US" sz="700" b="1" kern="1200" dirty="0" smtClean="0">
              <a:solidFill>
                <a:schemeClr val="accent6">
                  <a:lumMod val="75000"/>
                </a:schemeClr>
              </a:solidFill>
            </a:rPr>
            <a:t>Vice President</a:t>
          </a:r>
        </a:p>
        <a:p>
          <a:pPr lvl="0" algn="ctr" defTabSz="311150">
            <a:lnSpc>
              <a:spcPct val="90000"/>
            </a:lnSpc>
            <a:spcBef>
              <a:spcPct val="0"/>
            </a:spcBef>
            <a:spcAft>
              <a:spcPct val="35000"/>
            </a:spcAft>
          </a:pPr>
          <a:r>
            <a:rPr lang="en-US" sz="700" b="1" kern="1200" dirty="0" smtClean="0">
              <a:solidFill>
                <a:schemeClr val="accent6">
                  <a:lumMod val="75000"/>
                </a:schemeClr>
              </a:solidFill>
            </a:rPr>
            <a:t>Global Human</a:t>
          </a:r>
        </a:p>
        <a:p>
          <a:pPr lvl="0" algn="ctr" defTabSz="311150">
            <a:lnSpc>
              <a:spcPct val="90000"/>
            </a:lnSpc>
            <a:spcBef>
              <a:spcPct val="0"/>
            </a:spcBef>
            <a:spcAft>
              <a:spcPct val="35000"/>
            </a:spcAft>
          </a:pPr>
          <a:r>
            <a:rPr lang="en-US" sz="700" b="1" kern="1200" dirty="0" smtClean="0">
              <a:solidFill>
                <a:schemeClr val="accent6">
                  <a:lumMod val="75000"/>
                </a:schemeClr>
              </a:solidFill>
            </a:rPr>
            <a:t>Resoursce</a:t>
          </a:r>
          <a:r>
            <a:rPr lang="en-US" sz="700" kern="1200" dirty="0" smtClean="0">
              <a:solidFill>
                <a:schemeClr val="accent6">
                  <a:lumMod val="75000"/>
                </a:schemeClr>
              </a:solidFill>
            </a:rPr>
            <a:t>s</a:t>
          </a:r>
          <a:endParaRPr lang="en-US" sz="700" kern="1200" dirty="0">
            <a:solidFill>
              <a:schemeClr val="accent6">
                <a:lumMod val="75000"/>
              </a:schemeClr>
            </a:solidFill>
          </a:endParaRPr>
        </a:p>
      </dsp:txBody>
      <dsp:txXfrm>
        <a:off x="2332289" y="3222168"/>
        <a:ext cx="855397" cy="558677"/>
      </dsp:txXfrm>
    </dsp:sp>
    <dsp:sp modelId="{4BAA7F0B-CAB2-4289-9BD1-BF17D013F76A}">
      <dsp:nvSpPr>
        <dsp:cNvPr id="0" name=""/>
        <dsp:cNvSpPr/>
      </dsp:nvSpPr>
      <dsp:spPr>
        <a:xfrm>
          <a:off x="3917196" y="2967412"/>
          <a:ext cx="578603" cy="237375"/>
        </a:xfrm>
        <a:custGeom>
          <a:avLst/>
          <a:gdLst/>
          <a:ahLst/>
          <a:cxnLst/>
          <a:rect l="0" t="0" r="0" b="0"/>
          <a:pathLst>
            <a:path>
              <a:moveTo>
                <a:pt x="578603" y="0"/>
              </a:moveTo>
              <a:lnTo>
                <a:pt x="578603" y="118687"/>
              </a:lnTo>
              <a:lnTo>
                <a:pt x="0" y="118687"/>
              </a:lnTo>
              <a:lnTo>
                <a:pt x="0"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5C06E56-2ACD-4945-B8F5-843F5CDD5622}">
      <dsp:nvSpPr>
        <dsp:cNvPr id="0" name=""/>
        <dsp:cNvSpPr/>
      </dsp:nvSpPr>
      <dsp:spPr>
        <a:xfrm>
          <a:off x="3472116" y="3204787"/>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US" sz="700" b="1" kern="1200" dirty="0" smtClean="0">
              <a:solidFill>
                <a:schemeClr val="accent6">
                  <a:lumMod val="75000"/>
                </a:schemeClr>
              </a:solidFill>
            </a:rPr>
            <a:t>Ronald D. McCray</a:t>
          </a:r>
        </a:p>
        <a:p>
          <a:pPr lvl="0" algn="ctr" defTabSz="311150">
            <a:lnSpc>
              <a:spcPct val="90000"/>
            </a:lnSpc>
            <a:spcBef>
              <a:spcPct val="0"/>
            </a:spcBef>
            <a:spcAft>
              <a:spcPct val="35000"/>
            </a:spcAft>
          </a:pPr>
          <a:r>
            <a:rPr lang="en-US" sz="700" b="1" kern="1200" dirty="0" smtClean="0">
              <a:solidFill>
                <a:schemeClr val="accent6">
                  <a:lumMod val="75000"/>
                </a:schemeClr>
              </a:solidFill>
            </a:rPr>
            <a:t>Vice President</a:t>
          </a:r>
        </a:p>
        <a:p>
          <a:pPr lvl="0" algn="ctr" defTabSz="311150">
            <a:lnSpc>
              <a:spcPct val="90000"/>
            </a:lnSpc>
            <a:spcBef>
              <a:spcPct val="0"/>
            </a:spcBef>
            <a:spcAft>
              <a:spcPct val="35000"/>
            </a:spcAft>
          </a:pPr>
          <a:r>
            <a:rPr lang="en-US" sz="700" b="1" kern="1200" dirty="0" smtClean="0">
              <a:solidFill>
                <a:schemeClr val="accent6">
                  <a:lumMod val="75000"/>
                </a:schemeClr>
              </a:solidFill>
            </a:rPr>
            <a:t>Chief Administrative</a:t>
          </a:r>
        </a:p>
        <a:p>
          <a:pPr lvl="0" algn="ctr" defTabSz="311150">
            <a:lnSpc>
              <a:spcPct val="90000"/>
            </a:lnSpc>
            <a:spcBef>
              <a:spcPct val="0"/>
            </a:spcBef>
            <a:spcAft>
              <a:spcPct val="35000"/>
            </a:spcAft>
          </a:pPr>
          <a:r>
            <a:rPr lang="en-US" sz="700" b="1" kern="1200" dirty="0" smtClean="0">
              <a:solidFill>
                <a:schemeClr val="accent6">
                  <a:lumMod val="75000"/>
                </a:schemeClr>
              </a:solidFill>
            </a:rPr>
            <a:t>office</a:t>
          </a:r>
          <a:r>
            <a:rPr lang="en-US" sz="600" b="1" kern="1200" dirty="0" smtClean="0">
              <a:solidFill>
                <a:schemeClr val="accent6">
                  <a:lumMod val="75000"/>
                </a:schemeClr>
              </a:solidFill>
            </a:rPr>
            <a:t>r</a:t>
          </a:r>
          <a:endParaRPr lang="en-US" sz="600" b="1" kern="1200" dirty="0">
            <a:solidFill>
              <a:schemeClr val="accent6">
                <a:lumMod val="75000"/>
              </a:schemeClr>
            </a:solidFill>
          </a:endParaRPr>
        </a:p>
      </dsp:txBody>
      <dsp:txXfrm>
        <a:off x="3489497" y="3222168"/>
        <a:ext cx="855397" cy="558677"/>
      </dsp:txXfrm>
    </dsp:sp>
    <dsp:sp modelId="{E1801DB0-2472-4F49-AB9C-24CCFE04808B}">
      <dsp:nvSpPr>
        <dsp:cNvPr id="0" name=""/>
        <dsp:cNvSpPr/>
      </dsp:nvSpPr>
      <dsp:spPr>
        <a:xfrm>
          <a:off x="4495800" y="2967412"/>
          <a:ext cx="578603" cy="237375"/>
        </a:xfrm>
        <a:custGeom>
          <a:avLst/>
          <a:gdLst/>
          <a:ahLst/>
          <a:cxnLst/>
          <a:rect l="0" t="0" r="0" b="0"/>
          <a:pathLst>
            <a:path>
              <a:moveTo>
                <a:pt x="0" y="0"/>
              </a:moveTo>
              <a:lnTo>
                <a:pt x="0" y="118687"/>
              </a:lnTo>
              <a:lnTo>
                <a:pt x="578603" y="118687"/>
              </a:lnTo>
              <a:lnTo>
                <a:pt x="578603"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66224AB-CB5B-4ED9-B0A6-25B9220CEA84}">
      <dsp:nvSpPr>
        <dsp:cNvPr id="0" name=""/>
        <dsp:cNvSpPr/>
      </dsp:nvSpPr>
      <dsp:spPr>
        <a:xfrm>
          <a:off x="4629323" y="3204787"/>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US" sz="700" b="1" kern="1200" dirty="0" smtClean="0">
              <a:solidFill>
                <a:schemeClr val="accent6">
                  <a:lumMod val="75000"/>
                </a:schemeClr>
              </a:solidFill>
            </a:rPr>
            <a:t>Bernard F. Pliska</a:t>
          </a:r>
        </a:p>
        <a:p>
          <a:pPr lvl="0" algn="ctr" defTabSz="311150">
            <a:lnSpc>
              <a:spcPct val="90000"/>
            </a:lnSpc>
            <a:spcBef>
              <a:spcPct val="0"/>
            </a:spcBef>
            <a:spcAft>
              <a:spcPct val="35000"/>
            </a:spcAft>
          </a:pPr>
          <a:r>
            <a:rPr lang="en-US" sz="700" b="1" kern="1200" dirty="0" smtClean="0">
              <a:solidFill>
                <a:schemeClr val="accent6">
                  <a:lumMod val="75000"/>
                </a:schemeClr>
              </a:solidFill>
            </a:rPr>
            <a:t>Vice President</a:t>
          </a:r>
        </a:p>
        <a:p>
          <a:pPr lvl="0" algn="ctr" defTabSz="311150">
            <a:lnSpc>
              <a:spcPct val="90000"/>
            </a:lnSpc>
            <a:spcBef>
              <a:spcPct val="0"/>
            </a:spcBef>
            <a:spcAft>
              <a:spcPct val="35000"/>
            </a:spcAft>
          </a:pPr>
          <a:r>
            <a:rPr lang="en-US" sz="700" b="1" kern="1200" dirty="0" smtClean="0">
              <a:solidFill>
                <a:schemeClr val="accent6">
                  <a:lumMod val="75000"/>
                </a:schemeClr>
              </a:solidFill>
            </a:rPr>
            <a:t>Corporate Controller</a:t>
          </a:r>
          <a:endParaRPr lang="en-US" sz="700" b="1" kern="1200" dirty="0">
            <a:solidFill>
              <a:schemeClr val="accent6">
                <a:lumMod val="75000"/>
              </a:schemeClr>
            </a:solidFill>
          </a:endParaRPr>
        </a:p>
      </dsp:txBody>
      <dsp:txXfrm>
        <a:off x="4646704" y="3222168"/>
        <a:ext cx="855397" cy="558677"/>
      </dsp:txXfrm>
    </dsp:sp>
    <dsp:sp modelId="{C052B83E-17DE-4C4A-B7FC-2AB0691DE547}">
      <dsp:nvSpPr>
        <dsp:cNvPr id="0" name=""/>
        <dsp:cNvSpPr/>
      </dsp:nvSpPr>
      <dsp:spPr>
        <a:xfrm>
          <a:off x="4495800" y="2967412"/>
          <a:ext cx="1735811" cy="237375"/>
        </a:xfrm>
        <a:custGeom>
          <a:avLst/>
          <a:gdLst/>
          <a:ahLst/>
          <a:cxnLst/>
          <a:rect l="0" t="0" r="0" b="0"/>
          <a:pathLst>
            <a:path>
              <a:moveTo>
                <a:pt x="0" y="0"/>
              </a:moveTo>
              <a:lnTo>
                <a:pt x="0" y="118687"/>
              </a:lnTo>
              <a:lnTo>
                <a:pt x="1735811" y="118687"/>
              </a:lnTo>
              <a:lnTo>
                <a:pt x="1735811"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8285151A-0B68-4C24-A367-22591770D009}">
      <dsp:nvSpPr>
        <dsp:cNvPr id="0" name=""/>
        <dsp:cNvSpPr/>
      </dsp:nvSpPr>
      <dsp:spPr>
        <a:xfrm>
          <a:off x="5786531" y="3204787"/>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US" sz="700" b="1" kern="1200" dirty="0" smtClean="0">
              <a:solidFill>
                <a:schemeClr val="accent6">
                  <a:lumMod val="75000"/>
                </a:schemeClr>
              </a:solidFill>
            </a:rPr>
            <a:t>Trevor Edwards Vice</a:t>
          </a:r>
        </a:p>
        <a:p>
          <a:pPr lvl="0" algn="ctr" defTabSz="311150">
            <a:lnSpc>
              <a:spcPct val="90000"/>
            </a:lnSpc>
            <a:spcBef>
              <a:spcPct val="0"/>
            </a:spcBef>
            <a:spcAft>
              <a:spcPct val="35000"/>
            </a:spcAft>
          </a:pPr>
          <a:r>
            <a:rPr lang="en-US" sz="700" b="1" kern="1200" dirty="0" smtClean="0">
              <a:solidFill>
                <a:schemeClr val="accent6">
                  <a:lumMod val="75000"/>
                </a:schemeClr>
              </a:solidFill>
            </a:rPr>
            <a:t>President Global</a:t>
          </a:r>
        </a:p>
        <a:p>
          <a:pPr lvl="0" algn="ctr" defTabSz="311150">
            <a:lnSpc>
              <a:spcPct val="90000"/>
            </a:lnSpc>
            <a:spcBef>
              <a:spcPct val="0"/>
            </a:spcBef>
            <a:spcAft>
              <a:spcPct val="35000"/>
            </a:spcAft>
          </a:pPr>
          <a:r>
            <a:rPr lang="en-US" sz="700" b="1" kern="1200" dirty="0" smtClean="0">
              <a:solidFill>
                <a:schemeClr val="accent6">
                  <a:lumMod val="75000"/>
                </a:schemeClr>
              </a:solidFill>
            </a:rPr>
            <a:t>Brand &amp; Category</a:t>
          </a:r>
        </a:p>
        <a:p>
          <a:pPr lvl="0" algn="ctr" defTabSz="311150">
            <a:lnSpc>
              <a:spcPct val="90000"/>
            </a:lnSpc>
            <a:spcBef>
              <a:spcPct val="0"/>
            </a:spcBef>
            <a:spcAft>
              <a:spcPct val="35000"/>
            </a:spcAft>
          </a:pPr>
          <a:r>
            <a:rPr lang="en-US" sz="700" b="1" kern="1200" dirty="0" smtClean="0">
              <a:solidFill>
                <a:schemeClr val="accent6">
                  <a:lumMod val="75000"/>
                </a:schemeClr>
              </a:solidFill>
            </a:rPr>
            <a:t>Management</a:t>
          </a:r>
          <a:endParaRPr lang="en-US" sz="700" b="1" kern="1200" dirty="0">
            <a:solidFill>
              <a:schemeClr val="accent6">
                <a:lumMod val="75000"/>
              </a:schemeClr>
            </a:solidFill>
          </a:endParaRPr>
        </a:p>
      </dsp:txBody>
      <dsp:txXfrm>
        <a:off x="5803912" y="3222168"/>
        <a:ext cx="855397" cy="558677"/>
      </dsp:txXfrm>
    </dsp:sp>
    <dsp:sp modelId="{8843EE6E-C8BC-435F-A175-4D76E122CA76}">
      <dsp:nvSpPr>
        <dsp:cNvPr id="0" name=""/>
        <dsp:cNvSpPr/>
      </dsp:nvSpPr>
      <dsp:spPr>
        <a:xfrm>
          <a:off x="5653007" y="3798227"/>
          <a:ext cx="578603" cy="237375"/>
        </a:xfrm>
        <a:custGeom>
          <a:avLst/>
          <a:gdLst/>
          <a:ahLst/>
          <a:cxnLst/>
          <a:rect l="0" t="0" r="0" b="0"/>
          <a:pathLst>
            <a:path>
              <a:moveTo>
                <a:pt x="578603" y="0"/>
              </a:moveTo>
              <a:lnTo>
                <a:pt x="578603" y="118687"/>
              </a:lnTo>
              <a:lnTo>
                <a:pt x="0" y="118687"/>
              </a:lnTo>
              <a:lnTo>
                <a:pt x="0"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289629C7-F459-406D-945A-65F71F8A8827}">
      <dsp:nvSpPr>
        <dsp:cNvPr id="0" name=""/>
        <dsp:cNvSpPr/>
      </dsp:nvSpPr>
      <dsp:spPr>
        <a:xfrm>
          <a:off x="5207927" y="4035603"/>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US" sz="800" b="1" kern="1200" dirty="0" smtClean="0">
              <a:solidFill>
                <a:schemeClr val="accent6">
                  <a:lumMod val="75000"/>
                </a:schemeClr>
              </a:solidFill>
            </a:rPr>
            <a:t>Charles D. Denson</a:t>
          </a:r>
        </a:p>
        <a:p>
          <a:pPr lvl="0" algn="ctr" defTabSz="355600">
            <a:lnSpc>
              <a:spcPct val="90000"/>
            </a:lnSpc>
            <a:spcBef>
              <a:spcPct val="0"/>
            </a:spcBef>
            <a:spcAft>
              <a:spcPct val="35000"/>
            </a:spcAft>
          </a:pPr>
          <a:r>
            <a:rPr lang="en-US" sz="800" b="1" kern="1200" dirty="0" smtClean="0">
              <a:solidFill>
                <a:schemeClr val="accent6">
                  <a:lumMod val="75000"/>
                </a:schemeClr>
              </a:solidFill>
            </a:rPr>
            <a:t>President Nike Brand</a:t>
          </a:r>
          <a:endParaRPr lang="en-US" sz="800" b="1" kern="1200" dirty="0">
            <a:solidFill>
              <a:schemeClr val="accent6">
                <a:lumMod val="75000"/>
              </a:schemeClr>
            </a:solidFill>
          </a:endParaRPr>
        </a:p>
      </dsp:txBody>
      <dsp:txXfrm>
        <a:off x="5225308" y="4052984"/>
        <a:ext cx="855397" cy="558677"/>
      </dsp:txXfrm>
    </dsp:sp>
    <dsp:sp modelId="{19FD5630-2BDA-4115-970B-E9AF82D5E308}">
      <dsp:nvSpPr>
        <dsp:cNvPr id="0" name=""/>
        <dsp:cNvSpPr/>
      </dsp:nvSpPr>
      <dsp:spPr>
        <a:xfrm>
          <a:off x="6231611" y="3798227"/>
          <a:ext cx="578603" cy="237375"/>
        </a:xfrm>
        <a:custGeom>
          <a:avLst/>
          <a:gdLst/>
          <a:ahLst/>
          <a:cxnLst/>
          <a:rect l="0" t="0" r="0" b="0"/>
          <a:pathLst>
            <a:path>
              <a:moveTo>
                <a:pt x="0" y="0"/>
              </a:moveTo>
              <a:lnTo>
                <a:pt x="0" y="118687"/>
              </a:lnTo>
              <a:lnTo>
                <a:pt x="578603" y="118687"/>
              </a:lnTo>
              <a:lnTo>
                <a:pt x="578603"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AA34127B-4525-43A9-8DAC-78B7C49FED09}">
      <dsp:nvSpPr>
        <dsp:cNvPr id="0" name=""/>
        <dsp:cNvSpPr/>
      </dsp:nvSpPr>
      <dsp:spPr>
        <a:xfrm>
          <a:off x="6365135" y="4035603"/>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US" sz="800" b="1" kern="1200" dirty="0" smtClean="0">
              <a:solidFill>
                <a:schemeClr val="accent6">
                  <a:lumMod val="75000"/>
                </a:schemeClr>
              </a:solidFill>
            </a:rPr>
            <a:t>Lewis L. Bird III</a:t>
          </a:r>
        </a:p>
        <a:p>
          <a:pPr lvl="0" algn="ctr" defTabSz="355600">
            <a:lnSpc>
              <a:spcPct val="90000"/>
            </a:lnSpc>
            <a:spcBef>
              <a:spcPct val="0"/>
            </a:spcBef>
            <a:spcAft>
              <a:spcPct val="35000"/>
            </a:spcAft>
          </a:pPr>
          <a:r>
            <a:rPr lang="en-US" sz="800" b="1" kern="1200" dirty="0" smtClean="0">
              <a:solidFill>
                <a:schemeClr val="accent6">
                  <a:lumMod val="75000"/>
                </a:schemeClr>
              </a:solidFill>
            </a:rPr>
            <a:t>President Affiliates</a:t>
          </a:r>
          <a:endParaRPr lang="en-US" sz="800" b="1" kern="1200" dirty="0">
            <a:solidFill>
              <a:schemeClr val="accent6">
                <a:lumMod val="75000"/>
              </a:schemeClr>
            </a:solidFill>
          </a:endParaRPr>
        </a:p>
      </dsp:txBody>
      <dsp:txXfrm>
        <a:off x="6382516" y="4052984"/>
        <a:ext cx="855397" cy="558677"/>
      </dsp:txXfrm>
    </dsp:sp>
    <dsp:sp modelId="{A2ED0F66-F91A-4227-B733-FFC1E8AFB2DD}">
      <dsp:nvSpPr>
        <dsp:cNvPr id="0" name=""/>
        <dsp:cNvSpPr/>
      </dsp:nvSpPr>
      <dsp:spPr>
        <a:xfrm>
          <a:off x="4495800" y="2967412"/>
          <a:ext cx="2893018" cy="237375"/>
        </a:xfrm>
        <a:custGeom>
          <a:avLst/>
          <a:gdLst/>
          <a:ahLst/>
          <a:cxnLst/>
          <a:rect l="0" t="0" r="0" b="0"/>
          <a:pathLst>
            <a:path>
              <a:moveTo>
                <a:pt x="0" y="0"/>
              </a:moveTo>
              <a:lnTo>
                <a:pt x="0" y="118687"/>
              </a:lnTo>
              <a:lnTo>
                <a:pt x="2893018" y="118687"/>
              </a:lnTo>
              <a:lnTo>
                <a:pt x="2893018"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8CA7EC41-C38E-4D59-9F34-932951C39CBD}">
      <dsp:nvSpPr>
        <dsp:cNvPr id="0" name=""/>
        <dsp:cNvSpPr/>
      </dsp:nvSpPr>
      <dsp:spPr>
        <a:xfrm>
          <a:off x="6943738" y="3204787"/>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US" sz="700" b="1" kern="1200" dirty="0" smtClean="0">
              <a:solidFill>
                <a:schemeClr val="accent6">
                  <a:lumMod val="75000"/>
                </a:schemeClr>
              </a:solidFill>
            </a:rPr>
            <a:t>John Slusher</a:t>
          </a:r>
        </a:p>
        <a:p>
          <a:pPr lvl="0" algn="ctr" defTabSz="311150">
            <a:lnSpc>
              <a:spcPct val="90000"/>
            </a:lnSpc>
            <a:spcBef>
              <a:spcPct val="0"/>
            </a:spcBef>
            <a:spcAft>
              <a:spcPct val="35000"/>
            </a:spcAft>
          </a:pPr>
          <a:r>
            <a:rPr lang="en-US" sz="700" b="1" kern="1200" dirty="0" smtClean="0">
              <a:solidFill>
                <a:schemeClr val="accent6">
                  <a:lumMod val="75000"/>
                </a:schemeClr>
              </a:solidFill>
            </a:rPr>
            <a:t>Vice President</a:t>
          </a:r>
        </a:p>
        <a:p>
          <a:pPr lvl="0" algn="ctr" defTabSz="311150">
            <a:lnSpc>
              <a:spcPct val="90000"/>
            </a:lnSpc>
            <a:spcBef>
              <a:spcPct val="0"/>
            </a:spcBef>
            <a:spcAft>
              <a:spcPct val="35000"/>
            </a:spcAft>
          </a:pPr>
          <a:r>
            <a:rPr lang="en-US" sz="700" b="1" kern="1200" dirty="0" smtClean="0">
              <a:solidFill>
                <a:schemeClr val="accent6">
                  <a:lumMod val="75000"/>
                </a:schemeClr>
              </a:solidFill>
            </a:rPr>
            <a:t>Global</a:t>
          </a:r>
        </a:p>
        <a:p>
          <a:pPr lvl="0" algn="ctr" defTabSz="311150">
            <a:lnSpc>
              <a:spcPct val="90000"/>
            </a:lnSpc>
            <a:spcBef>
              <a:spcPct val="0"/>
            </a:spcBef>
            <a:spcAft>
              <a:spcPct val="35000"/>
            </a:spcAft>
          </a:pPr>
          <a:r>
            <a:rPr lang="en-US" sz="700" b="1" kern="1200" dirty="0" smtClean="0">
              <a:solidFill>
                <a:schemeClr val="accent6">
                  <a:lumMod val="75000"/>
                </a:schemeClr>
              </a:solidFill>
            </a:rPr>
            <a:t>Sports Marketin</a:t>
          </a:r>
          <a:r>
            <a:rPr lang="en-US" sz="700" kern="1200" dirty="0" smtClean="0">
              <a:solidFill>
                <a:schemeClr val="accent6">
                  <a:lumMod val="75000"/>
                </a:schemeClr>
              </a:solidFill>
            </a:rPr>
            <a:t>g</a:t>
          </a:r>
          <a:endParaRPr lang="en-US" sz="700" kern="1200" dirty="0">
            <a:solidFill>
              <a:schemeClr val="accent6">
                <a:lumMod val="75000"/>
              </a:schemeClr>
            </a:solidFill>
          </a:endParaRPr>
        </a:p>
      </dsp:txBody>
      <dsp:txXfrm>
        <a:off x="6961119" y="3222168"/>
        <a:ext cx="855397" cy="558677"/>
      </dsp:txXfrm>
    </dsp:sp>
    <dsp:sp modelId="{4812F242-ABE1-48BF-AC81-EF6A989260DB}">
      <dsp:nvSpPr>
        <dsp:cNvPr id="0" name=""/>
        <dsp:cNvSpPr/>
      </dsp:nvSpPr>
      <dsp:spPr>
        <a:xfrm>
          <a:off x="4495800" y="2967412"/>
          <a:ext cx="4050226" cy="237375"/>
        </a:xfrm>
        <a:custGeom>
          <a:avLst/>
          <a:gdLst/>
          <a:ahLst/>
          <a:cxnLst/>
          <a:rect l="0" t="0" r="0" b="0"/>
          <a:pathLst>
            <a:path>
              <a:moveTo>
                <a:pt x="0" y="0"/>
              </a:moveTo>
              <a:lnTo>
                <a:pt x="0" y="118687"/>
              </a:lnTo>
              <a:lnTo>
                <a:pt x="4050226" y="118687"/>
              </a:lnTo>
              <a:lnTo>
                <a:pt x="4050226" y="237375"/>
              </a:lnTo>
            </a:path>
          </a:pathLst>
        </a:custGeom>
        <a:noFill/>
        <a:ln w="25400" cap="flat" cmpd="sng" algn="ctr">
          <a:solidFill>
            <a:schemeClr val="accent6">
              <a:lumMod val="7500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06BA689-5672-47CF-B4C9-63183E4EFBF0}">
      <dsp:nvSpPr>
        <dsp:cNvPr id="0" name=""/>
        <dsp:cNvSpPr/>
      </dsp:nvSpPr>
      <dsp:spPr>
        <a:xfrm>
          <a:off x="8100946" y="3204787"/>
          <a:ext cx="890159" cy="593439"/>
        </a:xfrm>
        <a:prstGeom prst="roundRect">
          <a:avLst>
            <a:gd name="adj" fmla="val 10000"/>
          </a:avLst>
        </a:prstGeom>
        <a:solidFill>
          <a:schemeClr val="bg1"/>
        </a:solidFill>
        <a:ln>
          <a:solidFill>
            <a:schemeClr val="accent6">
              <a:lumMod val="75000"/>
            </a:schemeClr>
          </a:solid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US" sz="800" kern="1200" dirty="0" smtClean="0">
              <a:solidFill>
                <a:schemeClr val="accent6">
                  <a:lumMod val="75000"/>
                </a:schemeClr>
              </a:solidFill>
            </a:rPr>
            <a:t>Eric D. Sprunk Vice President Global Footwear</a:t>
          </a:r>
          <a:endParaRPr lang="en-US" sz="800" kern="1200" dirty="0">
            <a:solidFill>
              <a:schemeClr val="accent6">
                <a:lumMod val="75000"/>
              </a:schemeClr>
            </a:solidFill>
          </a:endParaRPr>
        </a:p>
      </dsp:txBody>
      <dsp:txXfrm>
        <a:off x="8118327" y="3222168"/>
        <a:ext cx="855397" cy="5586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D393D-898D-4DB3-9E8E-782AB5A9D090}">
      <dsp:nvSpPr>
        <dsp:cNvPr id="0" name=""/>
        <dsp:cNvSpPr/>
      </dsp:nvSpPr>
      <dsp:spPr>
        <a:xfrm>
          <a:off x="152386" y="0"/>
          <a:ext cx="8534427" cy="5971639"/>
        </a:xfrm>
        <a:prstGeom prst="diamond">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BC9E5F-F720-487A-9F2A-D4AA13A07713}">
      <dsp:nvSpPr>
        <dsp:cNvPr id="0" name=""/>
        <dsp:cNvSpPr/>
      </dsp:nvSpPr>
      <dsp:spPr>
        <a:xfrm>
          <a:off x="0" y="0"/>
          <a:ext cx="4462550" cy="2700265"/>
        </a:xfrm>
        <a:prstGeom prst="round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lvl="0" algn="ctr" defTabSz="577850" rtl="0">
            <a:lnSpc>
              <a:spcPct val="90000"/>
            </a:lnSpc>
            <a:spcBef>
              <a:spcPct val="0"/>
            </a:spcBef>
            <a:spcAft>
              <a:spcPct val="35000"/>
            </a:spcAft>
          </a:pPr>
          <a:r>
            <a:rPr lang="en-US" sz="1300" kern="1200" dirty="0" smtClean="0">
              <a:latin typeface="Arial" pitchFamily="34" charset="0"/>
              <a:cs typeface="Arial" pitchFamily="34" charset="0"/>
            </a:rPr>
            <a:t>SO Strategy</a:t>
          </a:r>
        </a:p>
        <a:p>
          <a:pPr lvl="0" algn="l" defTabSz="577850" rtl="0">
            <a:lnSpc>
              <a:spcPct val="90000"/>
            </a:lnSpc>
            <a:spcBef>
              <a:spcPct val="0"/>
            </a:spcBef>
            <a:spcAft>
              <a:spcPct val="35000"/>
            </a:spcAft>
          </a:pPr>
          <a:r>
            <a:rPr lang="en-US" sz="1300" kern="1200" dirty="0" smtClean="0">
              <a:latin typeface="Arial" pitchFamily="34" charset="0"/>
              <a:cs typeface="Arial" pitchFamily="34" charset="0"/>
            </a:rPr>
            <a:t>- S1, O2, O3: The swoosh is so well known that recycled materials and fashionable lines of clothing would definitely create a whole new dimension for Nike.</a:t>
          </a:r>
        </a:p>
        <a:p>
          <a:pPr lvl="0" algn="l" defTabSz="577850">
            <a:lnSpc>
              <a:spcPct val="90000"/>
            </a:lnSpc>
            <a:spcBef>
              <a:spcPct val="0"/>
            </a:spcBef>
            <a:spcAft>
              <a:spcPct val="35000"/>
            </a:spcAft>
          </a:pPr>
          <a:r>
            <a:rPr lang="en-US" sz="1300" kern="1200" dirty="0" smtClean="0">
              <a:latin typeface="Arial" pitchFamily="34" charset="0"/>
              <a:cs typeface="Arial" pitchFamily="34" charset="0"/>
            </a:rPr>
            <a:t>- S3, O3, O4: With some of the most recognizable and followed athletes globally, expanding into places like India and forming alliances with different kinds of sports leagues will be a viable strategy to expand.</a:t>
          </a:r>
        </a:p>
        <a:p>
          <a:pPr lvl="0" algn="l" defTabSz="577850">
            <a:lnSpc>
              <a:spcPct val="90000"/>
            </a:lnSpc>
            <a:spcBef>
              <a:spcPct val="0"/>
            </a:spcBef>
            <a:spcAft>
              <a:spcPct val="35000"/>
            </a:spcAft>
          </a:pPr>
          <a:r>
            <a:rPr lang="en-US" sz="1300" kern="1200" dirty="0" smtClean="0">
              <a:latin typeface="Arial" pitchFamily="34" charset="0"/>
              <a:cs typeface="Arial" pitchFamily="34" charset="0"/>
            </a:rPr>
            <a:t>- S5, O6, O7: Use the company`s successful competitiveness and alliances to reorganizing the brand name and appeal to new/ different demographic groups.</a:t>
          </a:r>
          <a:endParaRPr lang="en-US" sz="1300" kern="1200" dirty="0">
            <a:latin typeface="Arial" pitchFamily="34" charset="0"/>
            <a:cs typeface="Arial" pitchFamily="34" charset="0"/>
          </a:endParaRPr>
        </a:p>
      </dsp:txBody>
      <dsp:txXfrm>
        <a:off x="131816" y="131816"/>
        <a:ext cx="4198918" cy="2436633"/>
      </dsp:txXfrm>
    </dsp:sp>
    <dsp:sp modelId="{7865CFBA-1515-4643-B8D0-2522D9C71DF3}">
      <dsp:nvSpPr>
        <dsp:cNvPr id="0" name=""/>
        <dsp:cNvSpPr/>
      </dsp:nvSpPr>
      <dsp:spPr>
        <a:xfrm>
          <a:off x="4495806" y="3048010"/>
          <a:ext cx="4337369" cy="2705784"/>
        </a:xfrm>
        <a:prstGeom prst="round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lvl="0" algn="ctr" defTabSz="622300" rtl="0">
            <a:lnSpc>
              <a:spcPct val="90000"/>
            </a:lnSpc>
            <a:spcBef>
              <a:spcPct val="0"/>
            </a:spcBef>
            <a:spcAft>
              <a:spcPct val="35000"/>
            </a:spcAft>
          </a:pPr>
          <a:r>
            <a:rPr lang="en-US" sz="1400" kern="1200" dirty="0" smtClean="0">
              <a:latin typeface="Arial" pitchFamily="34" charset="0"/>
              <a:cs typeface="Arial" pitchFamily="34" charset="0"/>
            </a:rPr>
            <a:t>WT Strategy</a:t>
          </a:r>
        </a:p>
        <a:p>
          <a:pPr lvl="0" algn="l" defTabSz="622300" rtl="0">
            <a:lnSpc>
              <a:spcPct val="90000"/>
            </a:lnSpc>
            <a:spcBef>
              <a:spcPct val="0"/>
            </a:spcBef>
            <a:spcAft>
              <a:spcPct val="35000"/>
            </a:spcAft>
          </a:pPr>
          <a:r>
            <a:rPr lang="en-US" sz="1400" kern="1200" dirty="0" smtClean="0">
              <a:latin typeface="Arial" pitchFamily="34" charset="0"/>
              <a:cs typeface="Arial" pitchFamily="34" charset="0"/>
            </a:rPr>
            <a:t>- W3, W5, T4, T5: Due to Nike`s history of low labor wages to the thousands of factory workers,  a recession may spell the end of many jobs and the production of many more important products. Improving the working conditions and pay of its factory workers is an ideal strategy to prevent such circumstances.</a:t>
          </a:r>
          <a:endParaRPr lang="en-US" sz="1400" kern="1200" dirty="0">
            <a:latin typeface="Arial" pitchFamily="34" charset="0"/>
            <a:cs typeface="Arial" pitchFamily="34" charset="0"/>
          </a:endParaRPr>
        </a:p>
      </dsp:txBody>
      <dsp:txXfrm>
        <a:off x="4627891" y="3180095"/>
        <a:ext cx="4073199" cy="2441614"/>
      </dsp:txXfrm>
    </dsp:sp>
    <dsp:sp modelId="{726D9140-8D4A-429E-B163-F83FFE619B52}">
      <dsp:nvSpPr>
        <dsp:cNvPr id="0" name=""/>
        <dsp:cNvSpPr/>
      </dsp:nvSpPr>
      <dsp:spPr>
        <a:xfrm>
          <a:off x="76194" y="3047994"/>
          <a:ext cx="4387395" cy="2725394"/>
        </a:xfrm>
        <a:prstGeom prst="round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lvl="0" algn="ctr" defTabSz="622300">
            <a:lnSpc>
              <a:spcPct val="90000"/>
            </a:lnSpc>
            <a:spcBef>
              <a:spcPct val="0"/>
            </a:spcBef>
            <a:spcAft>
              <a:spcPct val="35000"/>
            </a:spcAft>
          </a:pPr>
          <a:r>
            <a:rPr lang="en-US" sz="1400" kern="1200" dirty="0" smtClean="0">
              <a:latin typeface="Arial" pitchFamily="34" charset="0"/>
              <a:cs typeface="Arial" pitchFamily="34" charset="0"/>
            </a:rPr>
            <a:t>ST Strategy</a:t>
          </a:r>
        </a:p>
        <a:p>
          <a:pPr lvl="0" algn="l" defTabSz="622300">
            <a:lnSpc>
              <a:spcPct val="90000"/>
            </a:lnSpc>
            <a:spcBef>
              <a:spcPct val="0"/>
            </a:spcBef>
            <a:spcAft>
              <a:spcPct val="35000"/>
            </a:spcAft>
          </a:pPr>
          <a:r>
            <a:rPr lang="en-US" sz="1400" kern="1200" dirty="0" smtClean="0">
              <a:latin typeface="Arial" pitchFamily="34" charset="0"/>
              <a:cs typeface="Arial" pitchFamily="34" charset="0"/>
            </a:rPr>
            <a:t>- S3, S9, T1, T2: Nike is well known for some of the athletes that it endorses, as well as its international presence, which will help maintain and attract customers even if there are high prices and challenging economic times, as long as it remains at the forefront of market trends.</a:t>
          </a:r>
        </a:p>
        <a:p>
          <a:pPr lvl="0" algn="l" defTabSz="622300">
            <a:lnSpc>
              <a:spcPct val="90000"/>
            </a:lnSpc>
            <a:spcBef>
              <a:spcPct val="0"/>
            </a:spcBef>
            <a:spcAft>
              <a:spcPct val="35000"/>
            </a:spcAft>
          </a:pPr>
          <a:r>
            <a:rPr lang="en-US" sz="1400" kern="1200" dirty="0" smtClean="0">
              <a:latin typeface="Arial" pitchFamily="34" charset="0"/>
              <a:cs typeface="Arial" pitchFamily="34" charset="0"/>
            </a:rPr>
            <a:t>- S6, S7, T3: The quality of material throughout Nike`s diversified portfolio, may be able to help combat counterfeit goods and generic products. Especially now that many consumers associate cost with quality.</a:t>
          </a:r>
          <a:endParaRPr lang="en-US" sz="1400" kern="1200" dirty="0">
            <a:latin typeface="Arial" pitchFamily="34" charset="0"/>
            <a:cs typeface="Arial" pitchFamily="34" charset="0"/>
          </a:endParaRPr>
        </a:p>
      </dsp:txBody>
      <dsp:txXfrm>
        <a:off x="209237" y="3181037"/>
        <a:ext cx="4121309" cy="2459308"/>
      </dsp:txXfrm>
    </dsp:sp>
    <dsp:sp modelId="{BDBF8C9F-5EB2-432C-957F-FCFF7664B99D}">
      <dsp:nvSpPr>
        <dsp:cNvPr id="0" name=""/>
        <dsp:cNvSpPr/>
      </dsp:nvSpPr>
      <dsp:spPr>
        <a:xfrm>
          <a:off x="4495806" y="0"/>
          <a:ext cx="4334854" cy="2700288"/>
        </a:xfrm>
        <a:prstGeom prst="roundRect">
          <a:avLst/>
        </a:prstGeom>
        <a:solidFill>
          <a:schemeClr val="lt1">
            <a:hueOff val="0"/>
            <a:satOff val="0"/>
            <a:lumOff val="0"/>
            <a:alphaOff val="0"/>
          </a:schemeClr>
        </a:solid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lvl="0" algn="ctr" defTabSz="622300">
            <a:lnSpc>
              <a:spcPct val="90000"/>
            </a:lnSpc>
            <a:spcBef>
              <a:spcPct val="0"/>
            </a:spcBef>
            <a:spcAft>
              <a:spcPct val="35000"/>
            </a:spcAft>
          </a:pPr>
          <a:r>
            <a:rPr lang="en-US" sz="1400" kern="1200" dirty="0" smtClean="0">
              <a:latin typeface="Arial" pitchFamily="34" charset="0"/>
              <a:cs typeface="Arial" pitchFamily="34" charset="0"/>
            </a:rPr>
            <a:t>WO Strategy</a:t>
          </a:r>
        </a:p>
        <a:p>
          <a:pPr lvl="0" algn="l" defTabSz="622300">
            <a:lnSpc>
              <a:spcPct val="90000"/>
            </a:lnSpc>
            <a:spcBef>
              <a:spcPct val="0"/>
            </a:spcBef>
            <a:spcAft>
              <a:spcPct val="35000"/>
            </a:spcAft>
          </a:pPr>
          <a:r>
            <a:rPr lang="en-US" sz="1400" kern="1200" dirty="0" smtClean="0">
              <a:latin typeface="Arial" pitchFamily="34" charset="0"/>
              <a:cs typeface="Arial" pitchFamily="34" charset="0"/>
            </a:rPr>
            <a:t>- W1, W2, O1, O2:Creating sportswear and even fashionable wear from recycled materials, would be an opportunity to sell products at a lower cost.</a:t>
          </a:r>
        </a:p>
        <a:p>
          <a:pPr lvl="0" algn="l" defTabSz="622300">
            <a:lnSpc>
              <a:spcPct val="90000"/>
            </a:lnSpc>
            <a:spcBef>
              <a:spcPct val="0"/>
            </a:spcBef>
            <a:spcAft>
              <a:spcPct val="35000"/>
            </a:spcAft>
          </a:pPr>
          <a:r>
            <a:rPr lang="en-US" sz="1400" kern="1200" dirty="0" smtClean="0">
              <a:latin typeface="Arial" pitchFamily="34" charset="0"/>
              <a:cs typeface="Arial" pitchFamily="34" charset="0"/>
            </a:rPr>
            <a:t>- W4, O4: Use 3rd party contractors to manufacture cheap/ lower cost products in order to appeal to the group of consumers who end up buying generic products, because official merchandise is too expensive.</a:t>
          </a:r>
          <a:endParaRPr lang="en-US" sz="1800" kern="1200" dirty="0">
            <a:latin typeface="Arial" pitchFamily="34" charset="0"/>
            <a:cs typeface="Arial" pitchFamily="34" charset="0"/>
          </a:endParaRPr>
        </a:p>
      </dsp:txBody>
      <dsp:txXfrm>
        <a:off x="4627623" y="131817"/>
        <a:ext cx="4071220" cy="2436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04BFF-CF12-4BBF-99D0-E68A174332F8}">
      <dsp:nvSpPr>
        <dsp:cNvPr id="0" name=""/>
        <dsp:cNvSpPr/>
      </dsp:nvSpPr>
      <dsp:spPr>
        <a:xfrm>
          <a:off x="1158039" y="573582"/>
          <a:ext cx="4748573" cy="4748573"/>
        </a:xfrm>
        <a:prstGeom prst="blockArc">
          <a:avLst>
            <a:gd name="adj1" fmla="val 10489231"/>
            <a:gd name="adj2" fmla="val 17821300"/>
            <a:gd name="adj3" fmla="val 4642"/>
          </a:avLst>
        </a:prstGeom>
        <a:solidFill>
          <a:schemeClr val="dk1">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1B8D761-04AE-4466-A3DB-DDE795F75867}">
      <dsp:nvSpPr>
        <dsp:cNvPr id="0" name=""/>
        <dsp:cNvSpPr/>
      </dsp:nvSpPr>
      <dsp:spPr>
        <a:xfrm>
          <a:off x="1165255" y="885146"/>
          <a:ext cx="4748573" cy="4748573"/>
        </a:xfrm>
        <a:prstGeom prst="blockArc">
          <a:avLst>
            <a:gd name="adj1" fmla="val 3595204"/>
            <a:gd name="adj2" fmla="val 10951538"/>
            <a:gd name="adj3" fmla="val 4642"/>
          </a:avLst>
        </a:prstGeom>
        <a:solidFill>
          <a:schemeClr val="dk1">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3DC15C7-787E-4883-97AA-53AC0ADA627F}">
      <dsp:nvSpPr>
        <dsp:cNvPr id="0" name=""/>
        <dsp:cNvSpPr/>
      </dsp:nvSpPr>
      <dsp:spPr>
        <a:xfrm>
          <a:off x="3352993" y="811789"/>
          <a:ext cx="4748573" cy="4748573"/>
        </a:xfrm>
        <a:prstGeom prst="blockArc">
          <a:avLst>
            <a:gd name="adj1" fmla="val 21518209"/>
            <a:gd name="adj2" fmla="val 6974343"/>
            <a:gd name="adj3" fmla="val 4642"/>
          </a:avLst>
        </a:prstGeom>
        <a:solidFill>
          <a:schemeClr val="dk1">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FA6B029-00D1-4232-97B4-42048C8C2D0D}">
      <dsp:nvSpPr>
        <dsp:cNvPr id="0" name=""/>
        <dsp:cNvSpPr/>
      </dsp:nvSpPr>
      <dsp:spPr>
        <a:xfrm>
          <a:off x="3364440" y="519985"/>
          <a:ext cx="4748573" cy="4748573"/>
        </a:xfrm>
        <a:prstGeom prst="blockArc">
          <a:avLst>
            <a:gd name="adj1" fmla="val 14411717"/>
            <a:gd name="adj2" fmla="val 351374"/>
            <a:gd name="adj3" fmla="val 4642"/>
          </a:avLst>
        </a:prstGeom>
        <a:solidFill>
          <a:schemeClr val="dk1">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4556C7D9-E969-4631-9338-9DA747B81277}">
      <dsp:nvSpPr>
        <dsp:cNvPr id="0" name=""/>
        <dsp:cNvSpPr/>
      </dsp:nvSpPr>
      <dsp:spPr>
        <a:xfrm>
          <a:off x="1868547" y="1602735"/>
          <a:ext cx="5531325" cy="3056337"/>
        </a:xfrm>
        <a:prstGeom prst="ellipse">
          <a:avLst/>
        </a:prstGeom>
        <a:gradFill flip="none" rotWithShape="0">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solidFill>
                <a:schemeClr val="tx1"/>
              </a:solidFill>
              <a:latin typeface="Arial" pitchFamily="34" charset="0"/>
              <a:cs typeface="Arial" pitchFamily="34" charset="0"/>
            </a:rPr>
            <a:t>Invest $500 million in India that will increase revenue by 4.5% through product development, market development, and market penetration in the next 3 years.</a:t>
          </a:r>
          <a:endParaRPr lang="en-US" sz="2200" kern="1200" dirty="0">
            <a:solidFill>
              <a:schemeClr val="tx1"/>
            </a:solidFill>
            <a:latin typeface="Arial" pitchFamily="34" charset="0"/>
            <a:cs typeface="Arial" pitchFamily="34" charset="0"/>
          </a:endParaRPr>
        </a:p>
      </dsp:txBody>
      <dsp:txXfrm>
        <a:off x="2678591" y="2050325"/>
        <a:ext cx="3911237" cy="2161157"/>
      </dsp:txXfrm>
    </dsp:sp>
    <dsp:sp modelId="{E3D61836-5497-471B-A48C-C5827EE5D9A9}">
      <dsp:nvSpPr>
        <dsp:cNvPr id="0" name=""/>
        <dsp:cNvSpPr/>
      </dsp:nvSpPr>
      <dsp:spPr>
        <a:xfrm>
          <a:off x="3609379" y="21774"/>
          <a:ext cx="1953224" cy="1720183"/>
        </a:xfrm>
        <a:prstGeom prst="roundRect">
          <a:avLst/>
        </a:prstGeom>
        <a:gradFill flip="none" rotWithShape="0">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5400000" scaled="1"/>
          <a:tileRect/>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solidFill>
                <a:schemeClr val="tx1"/>
              </a:solidFill>
              <a:latin typeface="Arial" pitchFamily="34" charset="0"/>
              <a:cs typeface="Arial" pitchFamily="34" charset="0"/>
            </a:rPr>
            <a:t>Open a new Nike Super store in each of India’s largest cities: Mumbai, Delhi, and Bangalore at $5 million per store.</a:t>
          </a:r>
          <a:endParaRPr lang="en-US" sz="1600" kern="1200" dirty="0">
            <a:solidFill>
              <a:schemeClr val="tx1"/>
            </a:solidFill>
            <a:latin typeface="Arial" pitchFamily="34" charset="0"/>
            <a:cs typeface="Arial" pitchFamily="34" charset="0"/>
          </a:endParaRPr>
        </a:p>
      </dsp:txBody>
      <dsp:txXfrm>
        <a:off x="3693351" y="105746"/>
        <a:ext cx="1785280" cy="1552239"/>
      </dsp:txXfrm>
    </dsp:sp>
    <dsp:sp modelId="{95F051F8-8968-4A4D-B4EB-F1459AD3BFCD}">
      <dsp:nvSpPr>
        <dsp:cNvPr id="0" name=""/>
        <dsp:cNvSpPr/>
      </dsp:nvSpPr>
      <dsp:spPr>
        <a:xfrm>
          <a:off x="6951144" y="2317396"/>
          <a:ext cx="2189311" cy="1627015"/>
        </a:xfrm>
        <a:prstGeom prst="roundRect">
          <a:avLst/>
        </a:prstGeom>
        <a:gradFill flip="none" rotWithShape="0">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10800000" scaled="1"/>
          <a:tileRect/>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solidFill>
                <a:schemeClr val="tx1"/>
              </a:solidFill>
              <a:latin typeface="Arial" pitchFamily="34" charset="0"/>
              <a:cs typeface="Arial" pitchFamily="34" charset="0"/>
            </a:rPr>
            <a:t>Invest $235 million in R&amp;D and manufacturing contracts over the next 3 years. </a:t>
          </a:r>
          <a:endParaRPr lang="en-US" sz="1600" kern="1200" dirty="0">
            <a:solidFill>
              <a:schemeClr val="tx1"/>
            </a:solidFill>
            <a:latin typeface="Arial" pitchFamily="34" charset="0"/>
            <a:cs typeface="Arial" pitchFamily="34" charset="0"/>
          </a:endParaRPr>
        </a:p>
      </dsp:txBody>
      <dsp:txXfrm>
        <a:off x="7030568" y="2396820"/>
        <a:ext cx="2030463" cy="1468167"/>
      </dsp:txXfrm>
    </dsp:sp>
    <dsp:sp modelId="{589E4CDF-628C-4D6C-ADB6-E305F4676710}">
      <dsp:nvSpPr>
        <dsp:cNvPr id="0" name=""/>
        <dsp:cNvSpPr/>
      </dsp:nvSpPr>
      <dsp:spPr>
        <a:xfrm>
          <a:off x="3657595" y="4495795"/>
          <a:ext cx="2088673" cy="1540966"/>
        </a:xfrm>
        <a:prstGeom prst="roundRect">
          <a:avLst/>
        </a:prstGeom>
        <a:gradFill flip="none" rotWithShape="0">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16200000" scaled="1"/>
          <a:tileRect/>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solidFill>
                <a:schemeClr val="tx1"/>
              </a:solidFill>
              <a:latin typeface="Arial" pitchFamily="34" charset="0"/>
              <a:cs typeface="Arial" pitchFamily="34" charset="0"/>
            </a:rPr>
            <a:t>Invest $220 million on marketing and advertisement over the next 3 years.      </a:t>
          </a:r>
          <a:endParaRPr lang="en-US" sz="1600" kern="1200" dirty="0">
            <a:solidFill>
              <a:schemeClr val="tx1"/>
            </a:solidFill>
            <a:latin typeface="Arial" pitchFamily="34" charset="0"/>
            <a:cs typeface="Arial" pitchFamily="34" charset="0"/>
          </a:endParaRPr>
        </a:p>
      </dsp:txBody>
      <dsp:txXfrm>
        <a:off x="3732819" y="4571019"/>
        <a:ext cx="1938225" cy="1390518"/>
      </dsp:txXfrm>
    </dsp:sp>
    <dsp:sp modelId="{B8F80B4E-65E4-4752-AD81-00EA89C1270B}">
      <dsp:nvSpPr>
        <dsp:cNvPr id="0" name=""/>
        <dsp:cNvSpPr/>
      </dsp:nvSpPr>
      <dsp:spPr>
        <a:xfrm>
          <a:off x="0" y="1905001"/>
          <a:ext cx="2445238" cy="2504467"/>
        </a:xfrm>
        <a:prstGeom prst="roundRect">
          <a:avLst/>
        </a:prstGeom>
        <a:gradFill flip="none" rotWithShape="0">
          <a:gsLst>
            <a:gs pos="0">
              <a:schemeClr val="accent6">
                <a:lumMod val="75000"/>
                <a:shade val="30000"/>
                <a:satMod val="115000"/>
              </a:schemeClr>
            </a:gs>
            <a:gs pos="50000">
              <a:schemeClr val="accent6">
                <a:lumMod val="75000"/>
                <a:shade val="67500"/>
                <a:satMod val="115000"/>
              </a:schemeClr>
            </a:gs>
            <a:gs pos="100000">
              <a:schemeClr val="accent6">
                <a:lumMod val="75000"/>
                <a:shade val="100000"/>
                <a:satMod val="115000"/>
              </a:schemeClr>
            </a:gs>
          </a:gsLst>
          <a:lin ang="0" scaled="1"/>
          <a:tileRect/>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solidFill>
                <a:schemeClr val="tx1"/>
              </a:solidFill>
              <a:latin typeface="Arial" pitchFamily="34" charset="0"/>
              <a:cs typeface="Arial" pitchFamily="34" charset="0"/>
            </a:rPr>
            <a:t>Sign an endorsement bat sponsorship deal with Sachin Tendulkar, India’s biggest cricket star to a multi-year contract.  The terms include apparel, footwear, and his own name brand.  The deal is worth $30 million over 3 years.</a:t>
          </a:r>
          <a:endParaRPr lang="en-US" sz="1600" kern="1200" dirty="0">
            <a:solidFill>
              <a:schemeClr val="tx1"/>
            </a:solidFill>
            <a:latin typeface="Arial" pitchFamily="34" charset="0"/>
            <a:cs typeface="Arial" pitchFamily="34" charset="0"/>
          </a:endParaRPr>
        </a:p>
      </dsp:txBody>
      <dsp:txXfrm>
        <a:off x="119367" y="2024368"/>
        <a:ext cx="2206504" cy="22657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51929E-8A5D-4CD4-8BB5-56224127C4B7}" type="datetimeFigureOut">
              <a:rPr lang="en-US" smtClean="0"/>
              <a:t>2/14/2017</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0F8C22-ED97-47C5-A6A7-AB5C0B2F2B8F}" type="slidenum">
              <a:rPr lang="en-US" smtClean="0"/>
              <a:t>‹#›</a:t>
            </a:fld>
            <a:endParaRPr lang="en-US" dirty="0"/>
          </a:p>
        </p:txBody>
      </p:sp>
    </p:spTree>
    <p:extLst>
      <p:ext uri="{BB962C8B-B14F-4D97-AF65-F5344CB8AC3E}">
        <p14:creationId xmlns:p14="http://schemas.microsoft.com/office/powerpoint/2010/main" val="3664726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0F8C22-ED97-47C5-A6A7-AB5C0B2F2B8F}" type="slidenum">
              <a:rPr lang="en-US" smtClean="0"/>
              <a:t>2</a:t>
            </a:fld>
            <a:endParaRPr lang="en-US" dirty="0"/>
          </a:p>
        </p:txBody>
      </p:sp>
    </p:spTree>
    <p:extLst>
      <p:ext uri="{BB962C8B-B14F-4D97-AF65-F5344CB8AC3E}">
        <p14:creationId xmlns:p14="http://schemas.microsoft.com/office/powerpoint/2010/main" val="3214150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AC27345-CCC6-418B-98E3-CA83031E97D1}" type="datetime1">
              <a:rPr lang="en-US" smtClean="0"/>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3156724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9644616-45D5-4127-A99B-8D9149379148}" type="datetime1">
              <a:rPr lang="en-US" smtClean="0"/>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3106540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F64FBA-6966-4C02-A155-23A1EA3EAA6D}" type="datetime1">
              <a:rPr lang="en-US" smtClean="0"/>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2807063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5334EC4-86DE-4FE4-9B7D-38C1A51F46F5}" type="datetime1">
              <a:rPr lang="en-US" smtClean="0"/>
              <a:t>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1547492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7D91A11-4188-4B0B-9D05-E95E3EB4E76E}" type="datetime1">
              <a:rPr lang="en-US" smtClean="0"/>
              <a:t>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1486544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FD5E075-B6E3-4C02-827E-DB6661809AA0}" type="datetime1">
              <a:rPr lang="en-US" smtClean="0"/>
              <a:t>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1648373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994911-DF98-4306-86A5-60D5463BD29C}" type="datetime1">
              <a:rPr lang="en-US" smtClean="0"/>
              <a:t>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1561505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C47917-C7CE-4468-BCE4-D682FCE07FD7}" type="datetime1">
              <a:rPr lang="en-US" smtClean="0"/>
              <a:t>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4128587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430DC6-16B1-4AE4-AE4E-F3667CC5E74F}" type="datetime1">
              <a:rPr lang="en-US" smtClean="0"/>
              <a:t>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400665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D6F8532-994E-4EB7-BE71-6CA2472BDF16}" type="datetime1">
              <a:rPr lang="en-US" smtClean="0"/>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3137507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B61C6A-42BB-4578-B792-D076A2E7575B}" type="datetime1">
              <a:rPr lang="en-US" smtClean="0"/>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4E5A6A1-7ACC-4B96-BE19-088CA1827282}" type="slidenum">
              <a:rPr lang="en-US" smtClean="0"/>
              <a:t>‹#›</a:t>
            </a:fld>
            <a:endParaRPr lang="en-US" dirty="0"/>
          </a:p>
        </p:txBody>
      </p:sp>
    </p:spTree>
    <p:extLst>
      <p:ext uri="{BB962C8B-B14F-4D97-AF65-F5344CB8AC3E}">
        <p14:creationId xmlns:p14="http://schemas.microsoft.com/office/powerpoint/2010/main" val="481723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000">
              <a:schemeClr val="bg1"/>
            </a:gs>
            <a:gs pos="0">
              <a:schemeClr val="accent6">
                <a:lumMod val="75000"/>
              </a:schemeClr>
            </a:gs>
            <a:gs pos="82908">
              <a:srgbClr val="000000"/>
            </a:gs>
            <a:gs pos="98000">
              <a:schemeClr val="bg1"/>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C5F149-4C9F-459F-893F-37300A2BFEBF}" type="datetime1">
              <a:rPr lang="en-US" smtClean="0"/>
              <a:t>2/14/2017</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E5A6A1-7ACC-4B96-BE19-088CA1827282}" type="slidenum">
              <a:rPr lang="en-US" smtClean="0"/>
              <a:t>‹#›</a:t>
            </a:fld>
            <a:endParaRPr lang="en-US" dirty="0"/>
          </a:p>
        </p:txBody>
      </p:sp>
    </p:spTree>
    <p:extLst>
      <p:ext uri="{BB962C8B-B14F-4D97-AF65-F5344CB8AC3E}">
        <p14:creationId xmlns:p14="http://schemas.microsoft.com/office/powerpoint/2010/main" val="1753100708"/>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mp"/><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tmp"/><Relationship Id="rId3" Type="http://schemas.openxmlformats.org/officeDocument/2006/relationships/image" Target="../media/image4.tmp"/><Relationship Id="rId7" Type="http://schemas.openxmlformats.org/officeDocument/2006/relationships/image" Target="../media/image7.tmp"/><Relationship Id="rId2" Type="http://schemas.openxmlformats.org/officeDocument/2006/relationships/image" Target="../media/image3.tmp"/><Relationship Id="rId1" Type="http://schemas.openxmlformats.org/officeDocument/2006/relationships/slideLayout" Target="../slideLayouts/slideLayout2.xml"/><Relationship Id="rId6" Type="http://schemas.openxmlformats.org/officeDocument/2006/relationships/image" Target="../media/image6.tmp"/><Relationship Id="rId5" Type="http://schemas.openxmlformats.org/officeDocument/2006/relationships/image" Target="../media/image2.png"/><Relationship Id="rId4" Type="http://schemas.openxmlformats.org/officeDocument/2006/relationships/image" Target="../media/image5.tmp"/><Relationship Id="rId9" Type="http://schemas.openxmlformats.org/officeDocument/2006/relationships/image" Target="../media/image9.tmp"/></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18" Type="http://schemas.openxmlformats.org/officeDocument/2006/relationships/image" Target="../media/image28.pn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22.png"/><Relationship Id="rId17" Type="http://schemas.openxmlformats.org/officeDocument/2006/relationships/image" Target="../media/image27.png"/><Relationship Id="rId2" Type="http://schemas.openxmlformats.org/officeDocument/2006/relationships/image" Target="../media/image2.png"/><Relationship Id="rId16"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21.png"/><Relationship Id="rId5" Type="http://schemas.openxmlformats.org/officeDocument/2006/relationships/diagramQuickStyle" Target="../diagrams/quickStyle1.xml"/><Relationship Id="rId15" Type="http://schemas.openxmlformats.org/officeDocument/2006/relationships/image" Target="../media/image25.png"/><Relationship Id="rId10" Type="http://schemas.openxmlformats.org/officeDocument/2006/relationships/image" Target="../media/image20.png"/><Relationship Id="rId19" Type="http://schemas.openxmlformats.org/officeDocument/2006/relationships/image" Target="../media/image29.png"/><Relationship Id="rId4" Type="http://schemas.openxmlformats.org/officeDocument/2006/relationships/diagramLayout" Target="../diagrams/layout1.xml"/><Relationship Id="rId9" Type="http://schemas.openxmlformats.org/officeDocument/2006/relationships/image" Target="../media/image19.png"/><Relationship Id="rId14" Type="http://schemas.openxmlformats.org/officeDocument/2006/relationships/image" Target="../media/image24.png"/></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0.tmp"/><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7.tmp"/><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8.tmp"/><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9.tmp"/><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www.youtube.com/watch?v=4Uugz5Y7u6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0" y="5791200"/>
            <a:ext cx="9144000" cy="0"/>
          </a:xfrm>
          <a:prstGeom prst="line">
            <a:avLst/>
          </a:prstGeom>
          <a:ln w="38100">
            <a:solidFill>
              <a:schemeClr val="accent6">
                <a:lumMod val="75000"/>
              </a:schemeClr>
            </a:solidFill>
          </a:ln>
          <a:effectLst>
            <a:glow rad="63500">
              <a:schemeClr val="accent6">
                <a:satMod val="175000"/>
                <a:alpha val="40000"/>
              </a:schemeClr>
            </a:glow>
          </a:effectLst>
        </p:spPr>
        <p:style>
          <a:lnRef idx="1">
            <a:schemeClr val="accent1"/>
          </a:lnRef>
          <a:fillRef idx="0">
            <a:schemeClr val="accent1"/>
          </a:fillRef>
          <a:effectRef idx="0">
            <a:schemeClr val="accent1"/>
          </a:effectRef>
          <a:fontRef idx="minor">
            <a:schemeClr val="tx1"/>
          </a:fontRef>
        </p:style>
      </p:cxnSp>
      <p:pic>
        <p:nvPicPr>
          <p:cNvPr id="9" name="Picture 8"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908050"/>
            <a:ext cx="7010400" cy="4381500"/>
          </a:xfrm>
          <a:prstGeom prst="rect">
            <a:avLst/>
          </a:prstGeom>
        </p:spPr>
      </p:pic>
      <p:sp>
        <p:nvSpPr>
          <p:cNvPr id="25" name="TextBox 24"/>
          <p:cNvSpPr txBox="1"/>
          <p:nvPr/>
        </p:nvSpPr>
        <p:spPr>
          <a:xfrm>
            <a:off x="28574" y="5791200"/>
            <a:ext cx="3781425" cy="400110"/>
          </a:xfrm>
          <a:prstGeom prst="rect">
            <a:avLst/>
          </a:prstGeom>
          <a:noFill/>
        </p:spPr>
        <p:txBody>
          <a:bodyPr wrap="square" rtlCol="0">
            <a:spAutoFit/>
          </a:bodyPr>
          <a:lstStyle/>
          <a:p>
            <a:r>
              <a:rPr lang="en-US" sz="2000" b="1" dirty="0" smtClean="0">
                <a:solidFill>
                  <a:schemeClr val="accent6">
                    <a:lumMod val="75000"/>
                  </a:schemeClr>
                </a:solidFill>
              </a:rPr>
              <a:t>Nike, Inc. Strategic Analysis</a:t>
            </a:r>
            <a:endParaRPr lang="en-US" sz="2000" dirty="0">
              <a:solidFill>
                <a:schemeClr val="accent6">
                  <a:lumMod val="75000"/>
                </a:schemeClr>
              </a:solidFill>
            </a:endParaRPr>
          </a:p>
        </p:txBody>
      </p:sp>
    </p:spTree>
    <p:extLst>
      <p:ext uri="{BB962C8B-B14F-4D97-AF65-F5344CB8AC3E}">
        <p14:creationId xmlns:p14="http://schemas.microsoft.com/office/powerpoint/2010/main" val="27075654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ln>
                  <a:solidFill>
                    <a:schemeClr val="accent6">
                      <a:lumMod val="75000"/>
                    </a:schemeClr>
                  </a:solidFill>
                </a:ln>
                <a:latin typeface="Arial Black" pitchFamily="34" charset="0"/>
              </a:rPr>
              <a:t>OVERVIEW</a:t>
            </a:r>
            <a:endParaRPr lang="en-US" dirty="0">
              <a:ln>
                <a:solidFill>
                  <a:schemeClr val="accent6">
                    <a:lumMod val="75000"/>
                  </a:schemeClr>
                </a:solidFill>
              </a:ln>
              <a:latin typeface="Arial Black" pitchFamily="34" charset="0"/>
            </a:endParaRPr>
          </a:p>
        </p:txBody>
      </p:sp>
      <p:pic>
        <p:nvPicPr>
          <p:cNvPr id="2051" name="Picture 3"/>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fld id="{F4E5A6A1-7ACC-4B96-BE19-088CA1827282}" type="slidenum">
              <a:rPr lang="en-US" smtClean="0"/>
              <a:t>2</a:t>
            </a:fld>
            <a:endParaRPr lang="en-US" dirty="0"/>
          </a:p>
        </p:txBody>
      </p:sp>
      <p:sp>
        <p:nvSpPr>
          <p:cNvPr id="3" name="TextBox 2"/>
          <p:cNvSpPr txBox="1"/>
          <p:nvPr/>
        </p:nvSpPr>
        <p:spPr>
          <a:xfrm>
            <a:off x="762000" y="1676400"/>
            <a:ext cx="3657600" cy="369332"/>
          </a:xfrm>
          <a:prstGeom prst="rect">
            <a:avLst/>
          </a:prstGeom>
          <a:noFill/>
        </p:spPr>
        <p:txBody>
          <a:bodyPr wrap="square" rtlCol="0">
            <a:spAutoFit/>
          </a:bodyPr>
          <a:lstStyle/>
          <a:p>
            <a:endParaRPr lang="en-US" dirty="0"/>
          </a:p>
        </p:txBody>
      </p:sp>
      <p:sp>
        <p:nvSpPr>
          <p:cNvPr id="6" name="Content Placeholder 2"/>
          <p:cNvSpPr txBox="1">
            <a:spLocks/>
          </p:cNvSpPr>
          <p:nvPr/>
        </p:nvSpPr>
        <p:spPr>
          <a:xfrm>
            <a:off x="730155" y="1165524"/>
            <a:ext cx="3355075" cy="5402461"/>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1400" dirty="0" smtClean="0">
                <a:latin typeface="Arial" pitchFamily="34" charset="0"/>
                <a:cs typeface="Arial" pitchFamily="34" charset="0"/>
              </a:rPr>
              <a:t>HISTORY</a:t>
            </a:r>
          </a:p>
          <a:p>
            <a:pPr marL="0" indent="0">
              <a:buFont typeface="Arial" pitchFamily="34" charset="0"/>
              <a:buNone/>
            </a:pPr>
            <a:r>
              <a:rPr lang="en-US" sz="1400" dirty="0" smtClean="0">
                <a:latin typeface="Arial" pitchFamily="34" charset="0"/>
                <a:cs typeface="Arial" pitchFamily="34" charset="0"/>
              </a:rPr>
              <a:t>MAJOR MILESTONES</a:t>
            </a:r>
          </a:p>
          <a:p>
            <a:pPr marL="0" indent="0">
              <a:buFont typeface="Arial" pitchFamily="34" charset="0"/>
              <a:buNone/>
            </a:pPr>
            <a:r>
              <a:rPr lang="en-US" sz="1400" dirty="0" smtClean="0">
                <a:latin typeface="Arial" pitchFamily="34" charset="0"/>
                <a:cs typeface="Arial" pitchFamily="34" charset="0"/>
              </a:rPr>
              <a:t>CURRENT VISION &amp; MISSION STATEMENTS </a:t>
            </a:r>
          </a:p>
          <a:p>
            <a:pPr marL="0" indent="0">
              <a:buFont typeface="Arial" pitchFamily="34" charset="0"/>
              <a:buNone/>
            </a:pPr>
            <a:r>
              <a:rPr lang="en-US" sz="1400" dirty="0" smtClean="0">
                <a:latin typeface="Arial" pitchFamily="34" charset="0"/>
                <a:cs typeface="Arial" pitchFamily="34" charset="0"/>
              </a:rPr>
              <a:t>PROPOSED VISION &amp; MISSION STATEMENTS</a:t>
            </a:r>
          </a:p>
          <a:p>
            <a:pPr marL="0" indent="0">
              <a:buFont typeface="Arial" pitchFamily="34" charset="0"/>
              <a:buNone/>
            </a:pPr>
            <a:endParaRPr lang="en-US" sz="1400" dirty="0" smtClean="0">
              <a:latin typeface="Arial" pitchFamily="34" charset="0"/>
              <a:cs typeface="Arial" pitchFamily="34" charset="0"/>
            </a:endParaRPr>
          </a:p>
          <a:p>
            <a:pPr marL="0" indent="0">
              <a:buFont typeface="Arial" pitchFamily="34" charset="0"/>
              <a:buNone/>
            </a:pPr>
            <a:r>
              <a:rPr lang="en-US" sz="1400" b="1" dirty="0" smtClean="0">
                <a:latin typeface="Arial" pitchFamily="34" charset="0"/>
                <a:cs typeface="Arial" pitchFamily="34" charset="0"/>
              </a:rPr>
              <a:t>EXTERNAL ASSESSMENT</a:t>
            </a:r>
            <a:endParaRPr lang="en-US" sz="1400" dirty="0" smtClean="0">
              <a:latin typeface="Arial" pitchFamily="34" charset="0"/>
              <a:cs typeface="Arial" pitchFamily="34" charset="0"/>
            </a:endParaRPr>
          </a:p>
          <a:p>
            <a:pPr marL="0" indent="0">
              <a:buFont typeface="Arial" pitchFamily="34" charset="0"/>
              <a:buNone/>
            </a:pPr>
            <a:r>
              <a:rPr lang="en-US" sz="1400" dirty="0" smtClean="0">
                <a:latin typeface="Arial" pitchFamily="34" charset="0"/>
                <a:cs typeface="Arial" pitchFamily="34" charset="0"/>
              </a:rPr>
              <a:t>  POSITIONING MAP</a:t>
            </a:r>
          </a:p>
          <a:p>
            <a:pPr marL="0" indent="0">
              <a:buFont typeface="Arial" pitchFamily="34" charset="0"/>
              <a:buNone/>
            </a:pPr>
            <a:r>
              <a:rPr lang="en-US" sz="1400" dirty="0" smtClean="0">
                <a:latin typeface="Arial" pitchFamily="34" charset="0"/>
                <a:cs typeface="Arial" pitchFamily="34" charset="0"/>
              </a:rPr>
              <a:t>  CPM MATRIX</a:t>
            </a:r>
          </a:p>
          <a:p>
            <a:pPr marL="0" indent="0">
              <a:buFont typeface="Arial" pitchFamily="34" charset="0"/>
              <a:buNone/>
            </a:pPr>
            <a:r>
              <a:rPr lang="en-US" sz="1400" dirty="0" smtClean="0">
                <a:latin typeface="Arial" pitchFamily="34" charset="0"/>
                <a:cs typeface="Arial" pitchFamily="34" charset="0"/>
              </a:rPr>
              <a:t>  OPPORTUNITIES &amp; THREATS</a:t>
            </a:r>
          </a:p>
          <a:p>
            <a:pPr marL="45720" indent="0">
              <a:buFont typeface="Arial" pitchFamily="34" charset="0"/>
              <a:buNone/>
            </a:pPr>
            <a:r>
              <a:rPr lang="en-US" sz="1400" dirty="0" smtClean="0">
                <a:latin typeface="Arial" pitchFamily="34" charset="0"/>
                <a:cs typeface="Arial" pitchFamily="34" charset="0"/>
              </a:rPr>
              <a:t>EFE MATRIX</a:t>
            </a:r>
          </a:p>
          <a:p>
            <a:pPr marL="45720" indent="0">
              <a:buNone/>
            </a:pPr>
            <a:endParaRPr lang="en-US" sz="1400" dirty="0" smtClean="0">
              <a:latin typeface="Arial" pitchFamily="34" charset="0"/>
              <a:cs typeface="Arial" pitchFamily="34" charset="0"/>
            </a:endParaRPr>
          </a:p>
          <a:p>
            <a:pPr marL="45720" indent="0">
              <a:buFont typeface="Arial" pitchFamily="34" charset="0"/>
              <a:buNone/>
            </a:pPr>
            <a:r>
              <a:rPr lang="en-US" sz="1400" b="1" dirty="0" smtClean="0">
                <a:latin typeface="Arial" pitchFamily="34" charset="0"/>
                <a:cs typeface="Arial" pitchFamily="34" charset="0"/>
              </a:rPr>
              <a:t>INTERNAL ASSESSMENT</a:t>
            </a:r>
          </a:p>
          <a:p>
            <a:pPr marL="45720" indent="0">
              <a:buFont typeface="Arial" pitchFamily="34" charset="0"/>
              <a:buNone/>
            </a:pPr>
            <a:r>
              <a:rPr lang="en-US" sz="1400" dirty="0" smtClean="0">
                <a:latin typeface="Arial" pitchFamily="34" charset="0"/>
                <a:cs typeface="Arial" pitchFamily="34" charset="0"/>
              </a:rPr>
              <a:t>  ORGANIZATIONAL CHART</a:t>
            </a:r>
          </a:p>
          <a:p>
            <a:pPr marL="45720" indent="0">
              <a:buFont typeface="Arial" pitchFamily="34" charset="0"/>
              <a:buNone/>
            </a:pPr>
            <a:r>
              <a:rPr lang="en-US" sz="1400" dirty="0" smtClean="0">
                <a:latin typeface="Arial" pitchFamily="34" charset="0"/>
                <a:cs typeface="Arial" pitchFamily="34" charset="0"/>
              </a:rPr>
              <a:t>  2009 INCOME STATEMENT</a:t>
            </a:r>
          </a:p>
          <a:p>
            <a:pPr marL="45720" indent="0">
              <a:buFont typeface="Arial" pitchFamily="34" charset="0"/>
              <a:buNone/>
            </a:pPr>
            <a:r>
              <a:rPr lang="en-US" sz="1400" dirty="0" smtClean="0">
                <a:latin typeface="Arial" pitchFamily="34" charset="0"/>
                <a:cs typeface="Arial" pitchFamily="34" charset="0"/>
              </a:rPr>
              <a:t>  2009 BALANCE SHEET</a:t>
            </a:r>
          </a:p>
          <a:p>
            <a:pPr marL="45720" indent="0">
              <a:buFont typeface="Arial" pitchFamily="34" charset="0"/>
              <a:buNone/>
            </a:pPr>
            <a:r>
              <a:rPr lang="en-US" sz="1400" dirty="0" smtClean="0">
                <a:latin typeface="Arial" pitchFamily="34" charset="0"/>
                <a:cs typeface="Arial" pitchFamily="34" charset="0"/>
              </a:rPr>
              <a:t>  CURRENT FINANCIAL RATIOS</a:t>
            </a:r>
          </a:p>
          <a:p>
            <a:pPr marL="45720" indent="0">
              <a:buFont typeface="Arial" pitchFamily="34" charset="0"/>
              <a:buNone/>
            </a:pPr>
            <a:r>
              <a:rPr lang="en-US" sz="1400" dirty="0" smtClean="0">
                <a:latin typeface="Arial" pitchFamily="34" charset="0"/>
                <a:cs typeface="Arial" pitchFamily="34" charset="0"/>
              </a:rPr>
              <a:t>  </a:t>
            </a:r>
            <a:endParaRPr lang="en-US" sz="1400" dirty="0">
              <a:latin typeface="Arial" pitchFamily="34" charset="0"/>
              <a:cs typeface="Arial" pitchFamily="34" charset="0"/>
            </a:endParaRPr>
          </a:p>
        </p:txBody>
      </p:sp>
      <p:sp>
        <p:nvSpPr>
          <p:cNvPr id="8" name="TextBox 7"/>
          <p:cNvSpPr txBox="1"/>
          <p:nvPr/>
        </p:nvSpPr>
        <p:spPr>
          <a:xfrm>
            <a:off x="4797188" y="1179172"/>
            <a:ext cx="4114800" cy="5478423"/>
          </a:xfrm>
          <a:prstGeom prst="rect">
            <a:avLst/>
          </a:prstGeom>
          <a:noFill/>
        </p:spPr>
        <p:txBody>
          <a:bodyPr wrap="square" rtlCol="0">
            <a:spAutoFit/>
          </a:bodyPr>
          <a:lstStyle/>
          <a:p>
            <a:pPr marL="45720" indent="0">
              <a:buFont typeface="Arial" pitchFamily="34" charset="0"/>
              <a:buNone/>
            </a:pPr>
            <a:r>
              <a:rPr lang="en-US" sz="1400" dirty="0" smtClean="0">
                <a:latin typeface="Arial" pitchFamily="34" charset="0"/>
                <a:cs typeface="Arial" pitchFamily="34" charset="0"/>
              </a:rPr>
              <a:t>FINANCIAL TRENDS</a:t>
            </a:r>
          </a:p>
          <a:p>
            <a:pPr marL="45720" indent="0">
              <a:buFont typeface="Arial" pitchFamily="34" charset="0"/>
              <a:buNone/>
            </a:pPr>
            <a:r>
              <a:rPr lang="en-US" sz="1400" dirty="0" smtClean="0">
                <a:latin typeface="Arial" pitchFamily="34" charset="0"/>
                <a:cs typeface="Arial" pitchFamily="34" charset="0"/>
              </a:rPr>
              <a:t>  STRENGTH &amp; WEAKNESSES</a:t>
            </a:r>
          </a:p>
          <a:p>
            <a:pPr marL="45720" indent="0">
              <a:buFont typeface="Arial" pitchFamily="34" charset="0"/>
              <a:buNone/>
            </a:pPr>
            <a:r>
              <a:rPr lang="en-US" sz="1400" dirty="0" smtClean="0">
                <a:latin typeface="Arial" pitchFamily="34" charset="0"/>
                <a:cs typeface="Arial" pitchFamily="34" charset="0"/>
              </a:rPr>
              <a:t>  IFE MATRIX</a:t>
            </a:r>
          </a:p>
          <a:p>
            <a:pPr marL="45720" indent="0">
              <a:buFont typeface="Arial" pitchFamily="34" charset="0"/>
              <a:buNone/>
            </a:pPr>
            <a:endParaRPr lang="en-US" sz="1400" b="1" dirty="0" smtClean="0">
              <a:latin typeface="Arial" pitchFamily="34" charset="0"/>
              <a:cs typeface="Arial" pitchFamily="34" charset="0"/>
            </a:endParaRPr>
          </a:p>
          <a:p>
            <a:r>
              <a:rPr lang="en-US" sz="1400" b="1" dirty="0" smtClean="0">
                <a:latin typeface="Arial" pitchFamily="34" charset="0"/>
                <a:cs typeface="Arial" pitchFamily="34" charset="0"/>
              </a:rPr>
              <a:t>STRATEGIC ASSESSMENT</a:t>
            </a:r>
          </a:p>
          <a:p>
            <a:r>
              <a:rPr lang="en-US" sz="1400" dirty="0" smtClean="0">
                <a:latin typeface="Arial" pitchFamily="34" charset="0"/>
                <a:cs typeface="Arial" pitchFamily="34" charset="0"/>
              </a:rPr>
              <a:t>  SWOT MATRIX</a:t>
            </a:r>
          </a:p>
          <a:p>
            <a:r>
              <a:rPr lang="en-US" sz="1400" dirty="0" smtClean="0">
                <a:latin typeface="Arial" pitchFamily="34" charset="0"/>
                <a:cs typeface="Arial" pitchFamily="34" charset="0"/>
              </a:rPr>
              <a:t>  SPACE MATRIX</a:t>
            </a:r>
          </a:p>
          <a:p>
            <a:r>
              <a:rPr lang="en-US" sz="1400" dirty="0" smtClean="0">
                <a:latin typeface="Arial" pitchFamily="34" charset="0"/>
                <a:cs typeface="Arial" pitchFamily="34" charset="0"/>
              </a:rPr>
              <a:t>  GRAND STRATEGY MATRIX</a:t>
            </a:r>
          </a:p>
          <a:p>
            <a:r>
              <a:rPr lang="en-US" sz="1400" dirty="0" smtClean="0">
                <a:latin typeface="Arial" pitchFamily="34" charset="0"/>
                <a:cs typeface="Arial" pitchFamily="34" charset="0"/>
              </a:rPr>
              <a:t>  BCG MATRIX</a:t>
            </a:r>
          </a:p>
          <a:p>
            <a:r>
              <a:rPr lang="en-US" sz="1400" dirty="0" smtClean="0">
                <a:latin typeface="Arial" pitchFamily="34" charset="0"/>
                <a:cs typeface="Arial" pitchFamily="34" charset="0"/>
              </a:rPr>
              <a:t>  IE MATRIX</a:t>
            </a:r>
          </a:p>
          <a:p>
            <a:r>
              <a:rPr lang="en-US" sz="1400" dirty="0" smtClean="0">
                <a:latin typeface="Arial" pitchFamily="34" charset="0"/>
                <a:cs typeface="Arial" pitchFamily="34" charset="0"/>
              </a:rPr>
              <a:t>  MATRIX ANALYSIS</a:t>
            </a:r>
          </a:p>
          <a:p>
            <a:r>
              <a:rPr lang="en-US" sz="1400" dirty="0" smtClean="0">
                <a:latin typeface="Arial" pitchFamily="34" charset="0"/>
                <a:cs typeface="Arial" pitchFamily="34" charset="0"/>
              </a:rPr>
              <a:t>  QSPM</a:t>
            </a:r>
          </a:p>
          <a:p>
            <a:r>
              <a:rPr lang="en-US" sz="1400" dirty="0" smtClean="0">
                <a:latin typeface="Arial" pitchFamily="34" charset="0"/>
                <a:cs typeface="Arial" pitchFamily="34" charset="0"/>
              </a:rPr>
              <a:t>  RECOMMENDATIONS</a:t>
            </a:r>
          </a:p>
          <a:p>
            <a:r>
              <a:rPr lang="en-US" sz="1400" dirty="0" smtClean="0">
                <a:latin typeface="Arial" pitchFamily="34" charset="0"/>
                <a:cs typeface="Arial" pitchFamily="34" charset="0"/>
              </a:rPr>
              <a:t>  OBJECTIVES</a:t>
            </a:r>
          </a:p>
          <a:p>
            <a:endParaRPr lang="en-US" sz="1400" dirty="0" smtClean="0">
              <a:latin typeface="Arial" pitchFamily="34" charset="0"/>
              <a:cs typeface="Arial" pitchFamily="34" charset="0"/>
            </a:endParaRPr>
          </a:p>
          <a:p>
            <a:r>
              <a:rPr lang="en-US" sz="1400" b="1" dirty="0" smtClean="0">
                <a:latin typeface="Arial" pitchFamily="34" charset="0"/>
                <a:cs typeface="Arial" pitchFamily="34" charset="0"/>
              </a:rPr>
              <a:t>STRATEGIC IMPLEMENTATION</a:t>
            </a:r>
          </a:p>
          <a:p>
            <a:r>
              <a:rPr lang="en-US" sz="1400" dirty="0" smtClean="0">
                <a:latin typeface="Arial" pitchFamily="34" charset="0"/>
                <a:cs typeface="Arial" pitchFamily="34" charset="0"/>
              </a:rPr>
              <a:t>  PROJECTED INCOME STATEMENT</a:t>
            </a:r>
          </a:p>
          <a:p>
            <a:r>
              <a:rPr lang="en-US" sz="1400" dirty="0" smtClean="0">
                <a:latin typeface="Arial" pitchFamily="34" charset="0"/>
                <a:cs typeface="Arial" pitchFamily="34" charset="0"/>
              </a:rPr>
              <a:t>  PROJECTED BALANCE SHEET</a:t>
            </a:r>
          </a:p>
          <a:p>
            <a:r>
              <a:rPr lang="en-US" sz="1400" dirty="0" smtClean="0">
                <a:latin typeface="Arial" pitchFamily="34" charset="0"/>
                <a:cs typeface="Arial" pitchFamily="34" charset="0"/>
              </a:rPr>
              <a:t>  PROJECTED FINANCIAL RATIOS</a:t>
            </a:r>
          </a:p>
          <a:p>
            <a:endParaRPr lang="en-US" sz="1400" dirty="0" smtClean="0">
              <a:latin typeface="Arial" pitchFamily="34" charset="0"/>
              <a:cs typeface="Arial" pitchFamily="34" charset="0"/>
            </a:endParaRPr>
          </a:p>
          <a:p>
            <a:r>
              <a:rPr lang="en-US" sz="1400" b="1" dirty="0" smtClean="0">
                <a:latin typeface="Arial" pitchFamily="34" charset="0"/>
                <a:cs typeface="Arial" pitchFamily="34" charset="0"/>
              </a:rPr>
              <a:t>EVALUATION</a:t>
            </a:r>
          </a:p>
          <a:p>
            <a:r>
              <a:rPr lang="en-US" sz="1400" dirty="0" smtClean="0">
                <a:latin typeface="Arial" pitchFamily="34" charset="0"/>
                <a:cs typeface="Arial" pitchFamily="34" charset="0"/>
              </a:rPr>
              <a:t>  BALANCED SCORECARD</a:t>
            </a:r>
          </a:p>
          <a:p>
            <a:r>
              <a:rPr lang="en-US" sz="1400" b="1" dirty="0" smtClean="0">
                <a:latin typeface="Arial" pitchFamily="34" charset="0"/>
                <a:cs typeface="Arial" pitchFamily="34" charset="0"/>
              </a:rPr>
              <a:t>SOURCES</a:t>
            </a:r>
          </a:p>
          <a:p>
            <a:r>
              <a:rPr lang="en-US" sz="1400" b="1" dirty="0" smtClean="0">
                <a:latin typeface="Arial" pitchFamily="34" charset="0"/>
                <a:cs typeface="Arial" pitchFamily="34" charset="0"/>
              </a:rPr>
              <a:t>QUESTIONS</a:t>
            </a:r>
          </a:p>
          <a:p>
            <a:endParaRPr lang="en-US" sz="1400" dirty="0">
              <a:latin typeface="Arial" pitchFamily="34" charset="0"/>
              <a:cs typeface="Arial" pitchFamily="34" charset="0"/>
            </a:endParaRPr>
          </a:p>
        </p:txBody>
      </p:sp>
    </p:spTree>
    <p:extLst>
      <p:ext uri="{BB962C8B-B14F-4D97-AF65-F5344CB8AC3E}">
        <p14:creationId xmlns:p14="http://schemas.microsoft.com/office/powerpoint/2010/main" val="19747164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3232" y="730155"/>
            <a:ext cx="4390189" cy="3910012"/>
          </a:xfrm>
          <a:prstGeom prst="rect">
            <a:avLst/>
          </a:prstGeom>
        </p:spPr>
      </p:pic>
      <p:pic>
        <p:nvPicPr>
          <p:cNvPr id="12" name="Picture 11"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0525" y="4919876"/>
            <a:ext cx="4943475" cy="1933575"/>
          </a:xfrm>
          <a:prstGeom prst="rect">
            <a:avLst/>
          </a:prstGeom>
        </p:spPr>
      </p:pic>
      <p:sp>
        <p:nvSpPr>
          <p:cNvPr id="2" name="Title 1"/>
          <p:cNvSpPr>
            <a:spLocks noGrp="1"/>
          </p:cNvSpPr>
          <p:nvPr>
            <p:ph type="title"/>
          </p:nvPr>
        </p:nvSpPr>
        <p:spPr>
          <a:xfrm>
            <a:off x="385076" y="114300"/>
            <a:ext cx="8229600" cy="1143000"/>
          </a:xfrm>
        </p:spPr>
        <p:txBody>
          <a:bodyPr anchor="t">
            <a:normAutofit/>
          </a:bodyPr>
          <a:lstStyle/>
          <a:p>
            <a:r>
              <a:rPr lang="en-US" sz="3200" dirty="0" smtClean="0">
                <a:ln>
                  <a:solidFill>
                    <a:schemeClr val="accent6">
                      <a:lumMod val="75000"/>
                    </a:schemeClr>
                  </a:solidFill>
                </a:ln>
                <a:latin typeface="Arial Black" pitchFamily="34" charset="0"/>
              </a:rPr>
              <a:t>HISTORY</a:t>
            </a:r>
            <a:endParaRPr lang="en-US" sz="3200" dirty="0">
              <a:ln>
                <a:solidFill>
                  <a:schemeClr val="accent6">
                    <a:lumMod val="75000"/>
                  </a:schemeClr>
                </a:solidFill>
              </a:ln>
              <a:latin typeface="Arial Black" pitchFamily="34" charset="0"/>
            </a:endParaRPr>
          </a:p>
        </p:txBody>
      </p:sp>
      <p:pic>
        <p:nvPicPr>
          <p:cNvPr id="4" name="Content Placeholder 3" descr="Screen Clipping"/>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8406" y="669878"/>
            <a:ext cx="4733925" cy="3400425"/>
          </a:xfrm>
        </p:spPr>
      </p:pic>
      <p:sp>
        <p:nvSpPr>
          <p:cNvPr id="5" name="Slide Number Placeholder 4"/>
          <p:cNvSpPr>
            <a:spLocks noGrp="1"/>
          </p:cNvSpPr>
          <p:nvPr>
            <p:ph type="sldNum" sz="quarter" idx="12"/>
          </p:nvPr>
        </p:nvSpPr>
        <p:spPr/>
        <p:txBody>
          <a:bodyPr/>
          <a:lstStyle/>
          <a:p>
            <a:fld id="{F4E5A6A1-7ACC-4B96-BE19-088CA1827282}" type="slidenum">
              <a:rPr lang="en-US" smtClean="0"/>
              <a:t>3</a:t>
            </a:fld>
            <a:endParaRPr lang="en-US" dirty="0"/>
          </a:p>
        </p:txBody>
      </p:sp>
      <p:pic>
        <p:nvPicPr>
          <p:cNvPr id="6"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descr="Screen Clippi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753100"/>
            <a:ext cx="5095875" cy="1104900"/>
          </a:xfrm>
          <a:prstGeom prst="rect">
            <a:avLst/>
          </a:prstGeom>
        </p:spPr>
      </p:pic>
      <p:pic>
        <p:nvPicPr>
          <p:cNvPr id="9" name="Picture 8" descr="Screen Clippi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5567720"/>
            <a:ext cx="5095875" cy="171450"/>
          </a:xfrm>
          <a:prstGeom prst="rect">
            <a:avLst/>
          </a:prstGeom>
        </p:spPr>
      </p:pic>
      <p:pic>
        <p:nvPicPr>
          <p:cNvPr id="10" name="Picture 9" descr="Screen Clippi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04800" y="3271837"/>
            <a:ext cx="3057525" cy="1228725"/>
          </a:xfrm>
          <a:prstGeom prst="rect">
            <a:avLst/>
          </a:prstGeom>
        </p:spPr>
      </p:pic>
      <p:pic>
        <p:nvPicPr>
          <p:cNvPr id="11" name="Picture 10" descr="Screen Clipping"/>
          <p:cNvPicPr>
            <a:picLocks noChangeAspect="1"/>
          </p:cNvPicPr>
          <p:nvPr/>
        </p:nvPicPr>
        <p:blipFill rotWithShape="1">
          <a:blip r:embed="rId9">
            <a:extLst>
              <a:ext uri="{28A0092B-C50C-407E-A947-70E740481C1C}">
                <a14:useLocalDpi xmlns:a14="http://schemas.microsoft.com/office/drawing/2010/main" val="0"/>
              </a:ext>
            </a:extLst>
          </a:blip>
          <a:srcRect t="7533"/>
          <a:stretch/>
        </p:blipFill>
        <p:spPr>
          <a:xfrm>
            <a:off x="2895600" y="4263718"/>
            <a:ext cx="4724400" cy="1312316"/>
          </a:xfrm>
          <a:prstGeom prst="rect">
            <a:avLst/>
          </a:prstGeom>
        </p:spPr>
      </p:pic>
    </p:spTree>
    <p:extLst>
      <p:ext uri="{BB962C8B-B14F-4D97-AF65-F5344CB8AC3E}">
        <p14:creationId xmlns:p14="http://schemas.microsoft.com/office/powerpoint/2010/main" val="16853470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05854"/>
            <a:ext cx="8229600" cy="1143000"/>
          </a:xfrm>
        </p:spPr>
        <p:txBody>
          <a:bodyPr anchor="t">
            <a:normAutofit/>
          </a:bodyPr>
          <a:lstStyle/>
          <a:p>
            <a:r>
              <a:rPr lang="en-US" sz="3200" dirty="0" smtClean="0">
                <a:ln>
                  <a:solidFill>
                    <a:schemeClr val="accent6">
                      <a:lumMod val="75000"/>
                    </a:schemeClr>
                  </a:solidFill>
                </a:ln>
                <a:latin typeface="Arial Black" pitchFamily="34" charset="0"/>
              </a:rPr>
              <a:t>MAJOR MILESTONES</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a:xfrm>
            <a:off x="398724" y="1143000"/>
            <a:ext cx="8229600" cy="4525963"/>
          </a:xfrm>
        </p:spPr>
        <p:txBody>
          <a:bodyPr>
            <a:noAutofit/>
          </a:bodyPr>
          <a:lstStyle/>
          <a:p>
            <a:r>
              <a:rPr lang="en-US" sz="1800" dirty="0" smtClean="0">
                <a:latin typeface="Arial" pitchFamily="34" charset="0"/>
                <a:cs typeface="Arial" pitchFamily="34" charset="0"/>
              </a:rPr>
              <a:t>1970- </a:t>
            </a:r>
            <a:r>
              <a:rPr lang="en-US" sz="1800" dirty="0">
                <a:latin typeface="Arial" pitchFamily="34" charset="0"/>
                <a:cs typeface="Arial" pitchFamily="34" charset="0"/>
              </a:rPr>
              <a:t>The </a:t>
            </a:r>
            <a:r>
              <a:rPr lang="en-US" sz="1800" dirty="0" smtClean="0">
                <a:latin typeface="Arial" pitchFamily="34" charset="0"/>
                <a:cs typeface="Arial" pitchFamily="34" charset="0"/>
              </a:rPr>
              <a:t>Swoosh </a:t>
            </a:r>
            <a:r>
              <a:rPr lang="en-US" sz="1800" dirty="0">
                <a:latin typeface="Arial" pitchFamily="34" charset="0"/>
                <a:cs typeface="Arial" pitchFamily="34" charset="0"/>
              </a:rPr>
              <a:t>first appears on a football/soccer cleat called the Nike.</a:t>
            </a:r>
          </a:p>
          <a:p>
            <a:r>
              <a:rPr lang="en-US" sz="1800" dirty="0" smtClean="0">
                <a:latin typeface="Arial" pitchFamily="34" charset="0"/>
                <a:cs typeface="Arial" pitchFamily="34" charset="0"/>
              </a:rPr>
              <a:t>1978- </a:t>
            </a:r>
            <a:r>
              <a:rPr lang="en-US" sz="1800" dirty="0">
                <a:latin typeface="Arial" pitchFamily="34" charset="0"/>
                <a:cs typeface="Arial" pitchFamily="34" charset="0"/>
              </a:rPr>
              <a:t>Tennis "bad boy" </a:t>
            </a:r>
            <a:r>
              <a:rPr lang="en-US" sz="1800" dirty="0" smtClean="0">
                <a:latin typeface="Arial" pitchFamily="34" charset="0"/>
                <a:cs typeface="Arial" pitchFamily="34" charset="0"/>
              </a:rPr>
              <a:t>John McEnroe is </a:t>
            </a:r>
            <a:r>
              <a:rPr lang="en-US" sz="1800" dirty="0">
                <a:latin typeface="Arial" pitchFamily="34" charset="0"/>
                <a:cs typeface="Arial" pitchFamily="34" charset="0"/>
              </a:rPr>
              <a:t>signed by Nike to an endorsement contract.</a:t>
            </a:r>
          </a:p>
          <a:p>
            <a:r>
              <a:rPr lang="en-US" sz="1800" dirty="0" smtClean="0">
                <a:latin typeface="Arial" pitchFamily="34" charset="0"/>
                <a:cs typeface="Arial" pitchFamily="34" charset="0"/>
              </a:rPr>
              <a:t>1989- </a:t>
            </a:r>
            <a:r>
              <a:rPr lang="en-US" sz="1800" dirty="0">
                <a:latin typeface="Arial" pitchFamily="34" charset="0"/>
                <a:cs typeface="Arial" pitchFamily="34" charset="0"/>
              </a:rPr>
              <a:t>Nike enters the European football market</a:t>
            </a:r>
          </a:p>
          <a:p>
            <a:r>
              <a:rPr lang="en-US" sz="1800" dirty="0" smtClean="0">
                <a:latin typeface="Arial" pitchFamily="34" charset="0"/>
                <a:cs typeface="Arial" pitchFamily="34" charset="0"/>
              </a:rPr>
              <a:t>1994 +2003- </a:t>
            </a:r>
            <a:r>
              <a:rPr lang="en-US" sz="1800" dirty="0">
                <a:latin typeface="Arial" pitchFamily="34" charset="0"/>
                <a:cs typeface="Arial" pitchFamily="34" charset="0"/>
              </a:rPr>
              <a:t>Nike wins Advertiser of the Year at </a:t>
            </a:r>
            <a:r>
              <a:rPr lang="en-US" sz="1800" dirty="0" smtClean="0">
                <a:latin typeface="Arial" pitchFamily="34" charset="0"/>
                <a:cs typeface="Arial" pitchFamily="34" charset="0"/>
              </a:rPr>
              <a:t>the Cannes Advertising Festival.</a:t>
            </a:r>
            <a:endParaRPr lang="en-US" sz="1800" dirty="0">
              <a:latin typeface="Arial" pitchFamily="34" charset="0"/>
              <a:cs typeface="Arial" pitchFamily="34" charset="0"/>
            </a:endParaRPr>
          </a:p>
          <a:p>
            <a:r>
              <a:rPr lang="en-US" sz="1800" dirty="0" smtClean="0">
                <a:latin typeface="Arial" pitchFamily="34" charset="0"/>
                <a:cs typeface="Arial" pitchFamily="34" charset="0"/>
              </a:rPr>
              <a:t>1996- </a:t>
            </a:r>
            <a:r>
              <a:rPr lang="en-US" sz="1800" dirty="0">
                <a:latin typeface="Arial" pitchFamily="34" charset="0"/>
                <a:cs typeface="Arial" pitchFamily="34" charset="0"/>
              </a:rPr>
              <a:t>Nike signs </a:t>
            </a:r>
            <a:r>
              <a:rPr lang="en-US" sz="1800" dirty="0" smtClean="0">
                <a:latin typeface="Arial" pitchFamily="34" charset="0"/>
                <a:cs typeface="Arial" pitchFamily="34" charset="0"/>
              </a:rPr>
              <a:t>Tiger Woods</a:t>
            </a:r>
            <a:endParaRPr lang="en-US" sz="1800" dirty="0">
              <a:latin typeface="Arial" pitchFamily="34" charset="0"/>
              <a:cs typeface="Arial" pitchFamily="34" charset="0"/>
            </a:endParaRPr>
          </a:p>
          <a:p>
            <a:r>
              <a:rPr lang="en-US" sz="1800" dirty="0" smtClean="0">
                <a:latin typeface="Arial" pitchFamily="34" charset="0"/>
                <a:cs typeface="Arial" pitchFamily="34" charset="0"/>
              </a:rPr>
              <a:t>1999- Bill Bowerman, </a:t>
            </a:r>
            <a:r>
              <a:rPr lang="en-US" sz="1800" dirty="0">
                <a:latin typeface="Arial" pitchFamily="34" charset="0"/>
                <a:cs typeface="Arial" pitchFamily="34" charset="0"/>
              </a:rPr>
              <a:t>co-founder of Nike, dies on Dec. 24 at age 88.</a:t>
            </a:r>
          </a:p>
          <a:p>
            <a:r>
              <a:rPr lang="en-US" sz="1800" dirty="0" smtClean="0">
                <a:latin typeface="Arial" pitchFamily="34" charset="0"/>
                <a:cs typeface="Arial" pitchFamily="34" charset="0"/>
              </a:rPr>
              <a:t>2002- </a:t>
            </a:r>
            <a:r>
              <a:rPr lang="en-US" sz="1800" dirty="0">
                <a:latin typeface="Arial" pitchFamily="34" charset="0"/>
                <a:cs typeface="Arial" pitchFamily="34" charset="0"/>
              </a:rPr>
              <a:t>Nike purchases Hurley International</a:t>
            </a:r>
          </a:p>
          <a:p>
            <a:r>
              <a:rPr lang="en-US" sz="1800" dirty="0" smtClean="0">
                <a:latin typeface="Arial" pitchFamily="34" charset="0"/>
                <a:cs typeface="Arial" pitchFamily="34" charset="0"/>
              </a:rPr>
              <a:t>2003- </a:t>
            </a:r>
            <a:r>
              <a:rPr lang="en-US" sz="1800" dirty="0">
                <a:latin typeface="Arial" pitchFamily="34" charset="0"/>
                <a:cs typeface="Arial" pitchFamily="34" charset="0"/>
              </a:rPr>
              <a:t>Nike acquires once-bankrupt rival </a:t>
            </a:r>
            <a:r>
              <a:rPr lang="en-US" sz="1800" dirty="0" smtClean="0">
                <a:latin typeface="Arial" pitchFamily="34" charset="0"/>
                <a:cs typeface="Arial" pitchFamily="34" charset="0"/>
              </a:rPr>
              <a:t>Converse </a:t>
            </a:r>
            <a:r>
              <a:rPr lang="en-US" sz="1800" dirty="0">
                <a:latin typeface="Arial" pitchFamily="34" charset="0"/>
                <a:cs typeface="Arial" pitchFamily="34" charset="0"/>
              </a:rPr>
              <a:t>for $305 </a:t>
            </a:r>
            <a:r>
              <a:rPr lang="en-US" sz="1800" dirty="0" smtClean="0">
                <a:latin typeface="Arial" pitchFamily="34" charset="0"/>
                <a:cs typeface="Arial" pitchFamily="34" charset="0"/>
              </a:rPr>
              <a:t>million</a:t>
            </a:r>
          </a:p>
          <a:p>
            <a:r>
              <a:rPr lang="en-US" sz="1800" dirty="0" smtClean="0">
                <a:latin typeface="Arial" pitchFamily="34" charset="0"/>
                <a:cs typeface="Arial" pitchFamily="34" charset="0"/>
              </a:rPr>
              <a:t>2004- </a:t>
            </a:r>
            <a:r>
              <a:rPr lang="en-US" sz="1800" dirty="0">
                <a:latin typeface="Arial" pitchFamily="34" charset="0"/>
                <a:cs typeface="Arial" pitchFamily="34" charset="0"/>
              </a:rPr>
              <a:t>Phil Knight steps down as CEO and President of Nike, but continues as chairman</a:t>
            </a:r>
          </a:p>
          <a:p>
            <a:r>
              <a:rPr lang="en-US" sz="1800" dirty="0" smtClean="0">
                <a:latin typeface="Arial" pitchFamily="34" charset="0"/>
                <a:cs typeface="Arial" pitchFamily="34" charset="0"/>
              </a:rPr>
              <a:t>2005- </a:t>
            </a:r>
            <a:r>
              <a:rPr lang="en-US" sz="1800" dirty="0">
                <a:latin typeface="Arial" pitchFamily="34" charset="0"/>
                <a:cs typeface="Arial" pitchFamily="34" charset="0"/>
              </a:rPr>
              <a:t>Nike Signs Tennis Pro Rafael Nadal</a:t>
            </a:r>
            <a:r>
              <a:rPr lang="en-US" sz="1800" dirty="0" smtClean="0">
                <a:latin typeface="Arial" pitchFamily="34" charset="0"/>
                <a:cs typeface="Arial" pitchFamily="34" charset="0"/>
              </a:rPr>
              <a:t>.</a:t>
            </a:r>
          </a:p>
          <a:p>
            <a:r>
              <a:rPr lang="en-US" sz="1800" dirty="0" smtClean="0">
                <a:latin typeface="Arial" pitchFamily="34" charset="0"/>
                <a:cs typeface="Arial" pitchFamily="34" charset="0"/>
              </a:rPr>
              <a:t>2006- </a:t>
            </a:r>
            <a:r>
              <a:rPr lang="en-US" sz="1800" dirty="0">
                <a:latin typeface="Arial" pitchFamily="34" charset="0"/>
                <a:cs typeface="Arial" pitchFamily="34" charset="0"/>
              </a:rPr>
              <a:t>Nike and </a:t>
            </a:r>
            <a:r>
              <a:rPr lang="en-US" sz="1800" dirty="0" smtClean="0">
                <a:latin typeface="Arial" pitchFamily="34" charset="0"/>
                <a:cs typeface="Arial" pitchFamily="34" charset="0"/>
              </a:rPr>
              <a:t>Apple </a:t>
            </a:r>
            <a:r>
              <a:rPr lang="en-US" sz="1800" dirty="0">
                <a:latin typeface="Arial" pitchFamily="34" charset="0"/>
                <a:cs typeface="Arial" pitchFamily="34" charset="0"/>
              </a:rPr>
              <a:t>release the Nike+iPod sports </a:t>
            </a:r>
            <a:r>
              <a:rPr lang="en-US" sz="1800" dirty="0" smtClean="0">
                <a:latin typeface="Arial" pitchFamily="34" charset="0"/>
                <a:cs typeface="Arial" pitchFamily="34" charset="0"/>
              </a:rPr>
              <a:t>kit</a:t>
            </a:r>
          </a:p>
          <a:p>
            <a:r>
              <a:rPr lang="en-US" sz="1800" dirty="0" smtClean="0">
                <a:latin typeface="Arial" pitchFamily="34" charset="0"/>
                <a:cs typeface="Arial" pitchFamily="34" charset="0"/>
              </a:rPr>
              <a:t>2008- </a:t>
            </a:r>
            <a:r>
              <a:rPr lang="en-US" sz="1800" dirty="0">
                <a:latin typeface="Arial" pitchFamily="34" charset="0"/>
                <a:cs typeface="Arial" pitchFamily="34" charset="0"/>
              </a:rPr>
              <a:t>Nike sells its Nike Bauer hockey equipment </a:t>
            </a:r>
            <a:r>
              <a:rPr lang="en-US" sz="1800" dirty="0" smtClean="0">
                <a:latin typeface="Arial" pitchFamily="34" charset="0"/>
                <a:cs typeface="Arial" pitchFamily="34" charset="0"/>
              </a:rPr>
              <a:t>division</a:t>
            </a:r>
            <a:r>
              <a:rPr lang="en-US" sz="1800" dirty="0">
                <a:latin typeface="Arial" pitchFamily="34" charset="0"/>
                <a:cs typeface="Arial" pitchFamily="34" charset="0"/>
              </a:rPr>
              <a:t> </a:t>
            </a:r>
            <a:r>
              <a:rPr lang="en-US" sz="1800" dirty="0" smtClean="0">
                <a:latin typeface="Arial" pitchFamily="34" charset="0"/>
                <a:cs typeface="Arial" pitchFamily="34" charset="0"/>
              </a:rPr>
              <a:t>&amp; purchases Umbro.</a:t>
            </a:r>
            <a:endParaRPr lang="en-US" sz="1800" dirty="0">
              <a:latin typeface="Arial" pitchFamily="34" charset="0"/>
              <a:cs typeface="Arial" pitchFamily="34" charset="0"/>
            </a:endParaRPr>
          </a:p>
          <a:p>
            <a:endParaRPr lang="en-US" sz="1800" dirty="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4</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484609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228600"/>
            <a:ext cx="8229600" cy="1143000"/>
          </a:xfrm>
        </p:spPr>
        <p:txBody>
          <a:bodyPr anchor="t">
            <a:normAutofit/>
          </a:bodyPr>
          <a:lstStyle/>
          <a:p>
            <a:r>
              <a:rPr lang="en-US" sz="3200" dirty="0" smtClean="0">
                <a:ln>
                  <a:solidFill>
                    <a:schemeClr val="accent6">
                      <a:lumMod val="75000"/>
                    </a:schemeClr>
                  </a:solidFill>
                </a:ln>
                <a:latin typeface="Arial Black" pitchFamily="34" charset="0"/>
              </a:rPr>
              <a:t>CURRENT VISION STATEMENT</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a:xfrm>
            <a:off x="457200" y="1905000"/>
            <a:ext cx="8229600" cy="2895600"/>
          </a:xfrm>
        </p:spPr>
        <p:txBody>
          <a:bodyPr/>
          <a:lstStyle/>
          <a:p>
            <a:pPr marL="0" indent="0">
              <a:buNone/>
            </a:pPr>
            <a:r>
              <a:rPr lang="en-US" dirty="0">
                <a:latin typeface="Arial" pitchFamily="34" charset="0"/>
                <a:cs typeface="Arial" pitchFamily="34" charset="0"/>
              </a:rPr>
              <a:t>"To bring inspiration and innovation to every athlete in the world"</a:t>
            </a:r>
            <a:br>
              <a:rPr lang="en-US" dirty="0">
                <a:latin typeface="Arial" pitchFamily="34" charset="0"/>
                <a:cs typeface="Arial" pitchFamily="34" charset="0"/>
              </a:rPr>
            </a:br>
            <a:r>
              <a:rPr lang="en-US" dirty="0">
                <a:latin typeface="Arial" pitchFamily="34" charset="0"/>
                <a:cs typeface="Arial" pitchFamily="34" charset="0"/>
              </a:rPr>
              <a:t>  </a:t>
            </a:r>
            <a:endParaRPr lang="en-US" dirty="0" smtClean="0">
              <a:latin typeface="Arial" pitchFamily="34" charset="0"/>
              <a:cs typeface="Arial" pitchFamily="34" charset="0"/>
            </a:endParaRPr>
          </a:p>
          <a:p>
            <a:pPr marL="0" indent="0">
              <a:buNone/>
            </a:pPr>
            <a:r>
              <a:rPr lang="en-US" dirty="0">
                <a:latin typeface="Arial" pitchFamily="34" charset="0"/>
                <a:cs typeface="Arial" pitchFamily="34" charset="0"/>
              </a:rPr>
              <a:t>	 </a:t>
            </a:r>
            <a:r>
              <a:rPr lang="en-US" dirty="0" smtClean="0">
                <a:latin typeface="Arial" pitchFamily="34" charset="0"/>
                <a:cs typeface="Arial" pitchFamily="34" charset="0"/>
              </a:rPr>
              <a:t>    </a:t>
            </a:r>
            <a:r>
              <a:rPr lang="en-US" sz="2800" dirty="0" smtClean="0">
                <a:latin typeface="Arial" pitchFamily="34" charset="0"/>
                <a:cs typeface="Arial" pitchFamily="34" charset="0"/>
              </a:rPr>
              <a:t>If </a:t>
            </a:r>
            <a:r>
              <a:rPr lang="en-US" sz="2800" dirty="0">
                <a:latin typeface="Arial" pitchFamily="34" charset="0"/>
                <a:cs typeface="Arial" pitchFamily="34" charset="0"/>
              </a:rPr>
              <a:t>you have a body, you are an athlete.</a:t>
            </a:r>
            <a:endParaRPr lang="en-US" dirty="0">
              <a:latin typeface="Arial" pitchFamily="34" charset="0"/>
              <a:cs typeface="Arial" pitchFamily="34" charset="0"/>
            </a:endParaRPr>
          </a:p>
          <a:p>
            <a:endParaRPr lang="en-US" dirty="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5</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617212" y="3924100"/>
            <a:ext cx="2590800" cy="307777"/>
          </a:xfrm>
          <a:prstGeom prst="rect">
            <a:avLst/>
          </a:prstGeom>
          <a:noFill/>
        </p:spPr>
        <p:txBody>
          <a:bodyPr wrap="square" rtlCol="0">
            <a:spAutoFit/>
          </a:bodyPr>
          <a:lstStyle/>
          <a:p>
            <a:r>
              <a:rPr lang="en-US" sz="1400" dirty="0"/>
              <a:t>Nike co-founder Bill Bowerman</a:t>
            </a:r>
          </a:p>
        </p:txBody>
      </p:sp>
      <p:pic>
        <p:nvPicPr>
          <p:cNvPr id="3074" name="Picture 2"/>
          <p:cNvPicPr>
            <a:picLocks noChangeAspect="1" noChangeArrowheads="1"/>
          </p:cNvPicPr>
          <p:nvPr/>
        </p:nvPicPr>
        <p:blipFill>
          <a:blip r:embed="rId3">
            <a:duotone>
              <a:schemeClr val="accent6">
                <a:shade val="45000"/>
                <a:satMod val="135000"/>
              </a:schemeClr>
              <a:prstClr val="white"/>
            </a:duotone>
            <a:extLst>
              <a:ext uri="{BEBA8EAE-BF5A-486C-A8C5-ECC9F3942E4B}">
                <a14:imgProps xmlns:a14="http://schemas.microsoft.com/office/drawing/2010/main">
                  <a14:imgLayer r:embed="rId4">
                    <a14:imgEffect>
                      <a14:sharpenSoften amount="41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2514600" y="5086066"/>
            <a:ext cx="4570228" cy="1219200"/>
          </a:xfrm>
          <a:prstGeom prst="rect">
            <a:avLst/>
          </a:prstGeom>
          <a:noFill/>
          <a:ln>
            <a:noFill/>
          </a:ln>
          <a:effectLst>
            <a:glow>
              <a:schemeClr val="accent1"/>
            </a:glo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71841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98912"/>
            <a:ext cx="8229600" cy="1143000"/>
          </a:xfrm>
        </p:spPr>
        <p:txBody>
          <a:bodyPr anchor="t">
            <a:noAutofit/>
          </a:bodyPr>
          <a:lstStyle/>
          <a:p>
            <a:r>
              <a:rPr lang="en-US" sz="3200" dirty="0" smtClean="0">
                <a:ln>
                  <a:solidFill>
                    <a:schemeClr val="accent6">
                      <a:lumMod val="75000"/>
                    </a:schemeClr>
                  </a:solidFill>
                </a:ln>
                <a:latin typeface="Arial Black" pitchFamily="34" charset="0"/>
              </a:rPr>
              <a:t>CURRENT MISSION STATEMENT</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a:xfrm>
            <a:off x="533400" y="1905001"/>
            <a:ext cx="8229600" cy="2819400"/>
          </a:xfrm>
        </p:spPr>
        <p:txBody>
          <a:bodyPr/>
          <a:lstStyle/>
          <a:p>
            <a:pPr marL="0" indent="0">
              <a:buNone/>
            </a:pPr>
            <a:r>
              <a:rPr lang="en-US" dirty="0">
                <a:latin typeface="Arial" pitchFamily="34" charset="0"/>
                <a:cs typeface="Arial" pitchFamily="34" charset="0"/>
              </a:rPr>
              <a:t>To lead in corporate citizenship through proactive programs that reflect caring for the world family of Nike, our teammates, our consumers, and those who provide services to Nike.</a:t>
            </a:r>
          </a:p>
          <a:p>
            <a:endParaRPr lang="en-US" dirty="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6</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60375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357" y="222662"/>
            <a:ext cx="8229600" cy="1143000"/>
          </a:xfrm>
        </p:spPr>
        <p:txBody>
          <a:bodyPr anchor="t">
            <a:normAutofit/>
          </a:bodyPr>
          <a:lstStyle/>
          <a:p>
            <a:r>
              <a:rPr lang="en-US" sz="3200" dirty="0" smtClean="0">
                <a:ln>
                  <a:solidFill>
                    <a:schemeClr val="accent6">
                      <a:lumMod val="75000"/>
                    </a:schemeClr>
                  </a:solidFill>
                </a:ln>
                <a:latin typeface="Arial Black" pitchFamily="34" charset="0"/>
              </a:rPr>
              <a:t>PROPOSED VISION STATEMENT</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a:xfrm>
            <a:off x="533400" y="1981200"/>
            <a:ext cx="8229600" cy="1676400"/>
          </a:xfrm>
        </p:spPr>
        <p:txBody>
          <a:bodyPr/>
          <a:lstStyle/>
          <a:p>
            <a:pPr marL="0" indent="0">
              <a:buNone/>
            </a:pPr>
            <a:r>
              <a:rPr lang="en-US" dirty="0"/>
              <a:t>T</a:t>
            </a:r>
            <a:r>
              <a:rPr lang="en-US" dirty="0" smtClean="0"/>
              <a:t>o equip every athlete with products </a:t>
            </a:r>
            <a:r>
              <a:rPr lang="en-US" dirty="0"/>
              <a:t>that combine performance, quality, and fashion.  </a:t>
            </a:r>
          </a:p>
          <a:p>
            <a:endParaRPr lang="en-US" dirty="0"/>
          </a:p>
        </p:txBody>
      </p:sp>
      <p:sp>
        <p:nvSpPr>
          <p:cNvPr id="5" name="Slide Number Placeholder 4"/>
          <p:cNvSpPr>
            <a:spLocks noGrp="1"/>
          </p:cNvSpPr>
          <p:nvPr>
            <p:ph type="sldNum" sz="quarter" idx="12"/>
          </p:nvPr>
        </p:nvSpPr>
        <p:spPr/>
        <p:txBody>
          <a:bodyPr/>
          <a:lstStyle/>
          <a:p>
            <a:fld id="{F4E5A6A1-7ACC-4B96-BE19-088CA1827282}" type="slidenum">
              <a:rPr lang="en-US" smtClean="0"/>
              <a:t>7</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3505200"/>
            <a:ext cx="2781300" cy="260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31448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04849"/>
            <a:ext cx="8229600" cy="1143000"/>
          </a:xfrm>
        </p:spPr>
        <p:txBody>
          <a:bodyPr anchor="t">
            <a:normAutofit/>
          </a:bodyPr>
          <a:lstStyle/>
          <a:p>
            <a:r>
              <a:rPr lang="en-US" sz="2800" dirty="0" smtClean="0">
                <a:ln>
                  <a:solidFill>
                    <a:schemeClr val="accent6">
                      <a:lumMod val="75000"/>
                    </a:schemeClr>
                  </a:solidFill>
                </a:ln>
                <a:latin typeface="Arial Black" pitchFamily="34" charset="0"/>
              </a:rPr>
              <a:t>PROPOSED </a:t>
            </a:r>
            <a:r>
              <a:rPr lang="en-US" sz="3200" dirty="0" smtClean="0">
                <a:ln>
                  <a:solidFill>
                    <a:schemeClr val="accent6">
                      <a:lumMod val="75000"/>
                    </a:schemeClr>
                  </a:solidFill>
                </a:ln>
                <a:latin typeface="Arial Black" pitchFamily="34" charset="0"/>
              </a:rPr>
              <a:t>MISSION</a:t>
            </a:r>
            <a:r>
              <a:rPr lang="en-US" sz="2800" dirty="0" smtClean="0">
                <a:ln>
                  <a:solidFill>
                    <a:schemeClr val="accent6">
                      <a:lumMod val="75000"/>
                    </a:schemeClr>
                  </a:solidFill>
                </a:ln>
                <a:latin typeface="Arial Black" pitchFamily="34" charset="0"/>
              </a:rPr>
              <a:t> STATEMENT</a:t>
            </a:r>
            <a:endParaRPr lang="en-US" sz="28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a:xfrm>
            <a:off x="272954" y="1066800"/>
            <a:ext cx="8642445" cy="5638800"/>
          </a:xfrm>
        </p:spPr>
        <p:txBody>
          <a:bodyPr>
            <a:normAutofit/>
          </a:bodyPr>
          <a:lstStyle/>
          <a:p>
            <a:pPr marL="0" indent="0">
              <a:buNone/>
            </a:pPr>
            <a:r>
              <a:rPr lang="en-US" sz="2000" dirty="0">
                <a:latin typeface="Arial" pitchFamily="34" charset="0"/>
                <a:cs typeface="Arial" pitchFamily="34" charset="0"/>
              </a:rPr>
              <a:t>At Nike, we desire to deliver superior products to customers and athletes that are both safe and dependable (1, 2 and 6).  Our well trained employees and experienced executives will ensure a competitive advantage for our markets, growth for the company, and profits for our shareholders (5).  Our commitment to social responsibility and the communities in which we operate will ensure business relationships and alliances for the future and a perception of concern with our stakeholders (6, 8).  We will continue to utilize innovation and technology to provide our employees with the best possible work environment while adapting to the many changes in the global market (3, 4, 7, and 9).   </a:t>
            </a:r>
          </a:p>
          <a:p>
            <a:pPr marL="0" indent="0">
              <a:buNone/>
            </a:pPr>
            <a:endParaRPr lang="en-US" sz="2000" dirty="0"/>
          </a:p>
        </p:txBody>
      </p:sp>
      <p:sp>
        <p:nvSpPr>
          <p:cNvPr id="4" name="Slide Number Placeholder 3"/>
          <p:cNvSpPr>
            <a:spLocks noGrp="1"/>
          </p:cNvSpPr>
          <p:nvPr>
            <p:ph type="sldNum" sz="quarter" idx="12"/>
          </p:nvPr>
        </p:nvSpPr>
        <p:spPr/>
        <p:txBody>
          <a:bodyPr/>
          <a:lstStyle/>
          <a:p>
            <a:fld id="{F4E5A6A1-7ACC-4B96-BE19-088CA1827282}" type="slidenum">
              <a:rPr lang="en-US" smtClean="0"/>
              <a:t>8</a:t>
            </a:fld>
            <a:endParaRPr lang="en-US" dirty="0"/>
          </a:p>
        </p:txBody>
      </p:sp>
      <p:sp>
        <p:nvSpPr>
          <p:cNvPr id="6" name="TextBox 5"/>
          <p:cNvSpPr txBox="1"/>
          <p:nvPr/>
        </p:nvSpPr>
        <p:spPr>
          <a:xfrm>
            <a:off x="5964072" y="4734342"/>
            <a:ext cx="3200400" cy="2123658"/>
          </a:xfrm>
          <a:prstGeom prst="rect">
            <a:avLst/>
          </a:prstGeom>
          <a:noFill/>
        </p:spPr>
        <p:txBody>
          <a:bodyPr wrap="square" rtlCol="0">
            <a:spAutoFit/>
          </a:bodyPr>
          <a:lstStyle/>
          <a:p>
            <a:r>
              <a:rPr lang="en-US" sz="1200" b="1" dirty="0">
                <a:latin typeface="Arial" pitchFamily="34" charset="0"/>
                <a:cs typeface="Arial" pitchFamily="34" charset="0"/>
              </a:rPr>
              <a:t>1.  Customers</a:t>
            </a:r>
          </a:p>
          <a:p>
            <a:r>
              <a:rPr lang="en-US" sz="1200" b="1" dirty="0">
                <a:latin typeface="Arial" pitchFamily="34" charset="0"/>
                <a:cs typeface="Arial" pitchFamily="34" charset="0"/>
              </a:rPr>
              <a:t>2.  Products or services</a:t>
            </a:r>
          </a:p>
          <a:p>
            <a:r>
              <a:rPr lang="en-US" sz="1200" b="1" dirty="0">
                <a:latin typeface="Arial" pitchFamily="34" charset="0"/>
                <a:cs typeface="Arial" pitchFamily="34" charset="0"/>
              </a:rPr>
              <a:t>3.  Markets</a:t>
            </a:r>
          </a:p>
          <a:p>
            <a:r>
              <a:rPr lang="en-US" sz="1200" b="1" dirty="0">
                <a:latin typeface="Arial" pitchFamily="34" charset="0"/>
                <a:cs typeface="Arial" pitchFamily="34" charset="0"/>
              </a:rPr>
              <a:t>4.  Technology.  </a:t>
            </a:r>
          </a:p>
          <a:p>
            <a:r>
              <a:rPr lang="en-US" sz="1200" b="1" dirty="0">
                <a:latin typeface="Arial" pitchFamily="34" charset="0"/>
                <a:cs typeface="Arial" pitchFamily="34" charset="0"/>
              </a:rPr>
              <a:t>5.  Concern for survival, </a:t>
            </a:r>
            <a:r>
              <a:rPr lang="en-US" sz="1200" b="1" dirty="0" smtClean="0">
                <a:latin typeface="Arial" pitchFamily="34" charset="0"/>
                <a:cs typeface="Arial" pitchFamily="34" charset="0"/>
              </a:rPr>
              <a:t> growth</a:t>
            </a:r>
            <a:r>
              <a:rPr lang="en-US" sz="1200" b="1" dirty="0">
                <a:latin typeface="Arial" pitchFamily="34" charset="0"/>
                <a:cs typeface="Arial" pitchFamily="34" charset="0"/>
              </a:rPr>
              <a:t>, </a:t>
            </a:r>
            <a:r>
              <a:rPr lang="en-US" sz="1200" b="1" dirty="0" smtClean="0">
                <a:latin typeface="Arial" pitchFamily="34" charset="0"/>
                <a:cs typeface="Arial" pitchFamily="34" charset="0"/>
              </a:rPr>
              <a:t>and profitability</a:t>
            </a:r>
            <a:endParaRPr lang="en-US" sz="1200" b="1" dirty="0">
              <a:latin typeface="Arial" pitchFamily="34" charset="0"/>
              <a:cs typeface="Arial" pitchFamily="34" charset="0"/>
            </a:endParaRPr>
          </a:p>
          <a:p>
            <a:r>
              <a:rPr lang="en-US" sz="1200" b="1" dirty="0">
                <a:latin typeface="Arial" pitchFamily="34" charset="0"/>
                <a:cs typeface="Arial" pitchFamily="34" charset="0"/>
              </a:rPr>
              <a:t>6.  Philosophy</a:t>
            </a:r>
          </a:p>
          <a:p>
            <a:r>
              <a:rPr lang="en-US" sz="1200" b="1" dirty="0">
                <a:latin typeface="Arial" pitchFamily="34" charset="0"/>
                <a:cs typeface="Arial" pitchFamily="34" charset="0"/>
              </a:rPr>
              <a:t>7.  Self-concept</a:t>
            </a:r>
          </a:p>
          <a:p>
            <a:r>
              <a:rPr lang="en-US" sz="1200" b="1" dirty="0">
                <a:latin typeface="Arial" pitchFamily="34" charset="0"/>
                <a:cs typeface="Arial" pitchFamily="34" charset="0"/>
              </a:rPr>
              <a:t>8.  Concern for public image  </a:t>
            </a:r>
          </a:p>
          <a:p>
            <a:r>
              <a:rPr lang="en-US" sz="1200" b="1" dirty="0">
                <a:latin typeface="Arial" pitchFamily="34" charset="0"/>
                <a:cs typeface="Arial" pitchFamily="34" charset="0"/>
              </a:rPr>
              <a:t>9.  Concern for employees</a:t>
            </a:r>
          </a:p>
          <a:p>
            <a:endParaRPr lang="en-US" sz="1200" b="1" dirty="0">
              <a:latin typeface="Arial" pitchFamily="34" charset="0"/>
              <a:cs typeface="Arial" pitchFamily="34" charset="0"/>
            </a:endParaRPr>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11480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657759"/>
            <a:ext cx="2807935" cy="421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7200" y="2762014"/>
            <a:ext cx="5034887" cy="4072103"/>
          </a:xfrm>
          <a:prstGeom prst="rect">
            <a:avLst/>
          </a:prstGeom>
        </p:spPr>
      </p:pic>
      <p:sp>
        <p:nvSpPr>
          <p:cNvPr id="6" name="Title 5"/>
          <p:cNvSpPr>
            <a:spLocks noGrp="1"/>
          </p:cNvSpPr>
          <p:nvPr>
            <p:ph type="ctrTitle"/>
          </p:nvPr>
        </p:nvSpPr>
        <p:spPr/>
        <p:txBody>
          <a:bodyPr>
            <a:noAutofit/>
          </a:bodyPr>
          <a:lstStyle/>
          <a:p>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rPr>
              <a:t>EXTERNAL ASSESSMENT</a:t>
            </a:r>
            <a:endPar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9</a:t>
            </a:fld>
            <a:endParaRPr lang="en-US" dirty="0"/>
          </a:p>
        </p:txBody>
      </p:sp>
      <p:pic>
        <p:nvPicPr>
          <p:cNvPr id="4"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9447" t="30588" r="19973" b="30686"/>
          <a:stretch/>
        </p:blipFill>
        <p:spPr bwMode="auto">
          <a:xfrm>
            <a:off x="4038600" y="682388"/>
            <a:ext cx="1569492" cy="68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23979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chor="t">
            <a:normAutofit/>
          </a:bodyPr>
          <a:lstStyle/>
          <a:p>
            <a:r>
              <a:rPr lang="en-US" sz="3200" dirty="0" smtClean="0">
                <a:ln>
                  <a:solidFill>
                    <a:schemeClr val="accent6">
                      <a:lumMod val="75000"/>
                    </a:schemeClr>
                  </a:solidFill>
                </a:ln>
                <a:latin typeface="Arial Black" pitchFamily="34" charset="0"/>
              </a:rPr>
              <a:t>POSITIONING MAP</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10</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 name="Straight Connector 6"/>
          <p:cNvCxnSpPr/>
          <p:nvPr/>
        </p:nvCxnSpPr>
        <p:spPr>
          <a:xfrm>
            <a:off x="4535938" y="1143000"/>
            <a:ext cx="0" cy="4648200"/>
          </a:xfrm>
          <a:prstGeom prst="line">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371600" y="3200400"/>
            <a:ext cx="6248400"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850138" y="896779"/>
            <a:ext cx="1371600" cy="261610"/>
          </a:xfrm>
          <a:prstGeom prst="rect">
            <a:avLst/>
          </a:prstGeom>
          <a:noFill/>
        </p:spPr>
        <p:txBody>
          <a:bodyPr wrap="square" rtlCol="0">
            <a:spAutoFit/>
          </a:bodyPr>
          <a:lstStyle/>
          <a:p>
            <a:r>
              <a:rPr lang="en-US" sz="1100" dirty="0" smtClean="0">
                <a:latin typeface="Arial" pitchFamily="34" charset="0"/>
                <a:cs typeface="Arial" pitchFamily="34" charset="0"/>
              </a:rPr>
              <a:t>High Performance</a:t>
            </a:r>
            <a:endParaRPr lang="en-US" sz="1100" dirty="0">
              <a:latin typeface="Arial" pitchFamily="34" charset="0"/>
              <a:cs typeface="Arial" pitchFamily="34" charset="0"/>
            </a:endParaRPr>
          </a:p>
        </p:txBody>
      </p:sp>
      <p:sp>
        <p:nvSpPr>
          <p:cNvPr id="16" name="TextBox 15"/>
          <p:cNvSpPr txBox="1"/>
          <p:nvPr/>
        </p:nvSpPr>
        <p:spPr>
          <a:xfrm>
            <a:off x="3878491" y="5791200"/>
            <a:ext cx="1371600" cy="261610"/>
          </a:xfrm>
          <a:prstGeom prst="rect">
            <a:avLst/>
          </a:prstGeom>
          <a:noFill/>
        </p:spPr>
        <p:txBody>
          <a:bodyPr wrap="square" rtlCol="0">
            <a:spAutoFit/>
          </a:bodyPr>
          <a:lstStyle/>
          <a:p>
            <a:r>
              <a:rPr lang="en-US" sz="1100" dirty="0" smtClean="0">
                <a:latin typeface="Arial" pitchFamily="34" charset="0"/>
                <a:cs typeface="Arial" pitchFamily="34" charset="0"/>
              </a:rPr>
              <a:t>Low Performance</a:t>
            </a:r>
            <a:endParaRPr lang="en-US" sz="1100" dirty="0">
              <a:latin typeface="Arial" pitchFamily="34" charset="0"/>
              <a:cs typeface="Arial" pitchFamily="34" charset="0"/>
            </a:endParaRPr>
          </a:p>
        </p:txBody>
      </p:sp>
      <p:sp>
        <p:nvSpPr>
          <p:cNvPr id="17" name="TextBox 16"/>
          <p:cNvSpPr txBox="1"/>
          <p:nvPr/>
        </p:nvSpPr>
        <p:spPr>
          <a:xfrm>
            <a:off x="7641265" y="3100226"/>
            <a:ext cx="973411" cy="261610"/>
          </a:xfrm>
          <a:prstGeom prst="rect">
            <a:avLst/>
          </a:prstGeom>
          <a:noFill/>
        </p:spPr>
        <p:txBody>
          <a:bodyPr wrap="square" rtlCol="0">
            <a:spAutoFit/>
          </a:bodyPr>
          <a:lstStyle/>
          <a:p>
            <a:r>
              <a:rPr lang="en-US" sz="1100" dirty="0" smtClean="0">
                <a:latin typeface="Arial" pitchFamily="34" charset="0"/>
                <a:cs typeface="Arial" pitchFamily="34" charset="0"/>
              </a:rPr>
              <a:t>High Price</a:t>
            </a:r>
            <a:endParaRPr lang="en-US" sz="1100" dirty="0">
              <a:latin typeface="Arial" pitchFamily="34" charset="0"/>
              <a:cs typeface="Arial" pitchFamily="34" charset="0"/>
            </a:endParaRPr>
          </a:p>
        </p:txBody>
      </p:sp>
      <p:sp>
        <p:nvSpPr>
          <p:cNvPr id="18" name="TextBox 17"/>
          <p:cNvSpPr txBox="1"/>
          <p:nvPr/>
        </p:nvSpPr>
        <p:spPr>
          <a:xfrm>
            <a:off x="554665" y="3077289"/>
            <a:ext cx="816935" cy="261610"/>
          </a:xfrm>
          <a:prstGeom prst="rect">
            <a:avLst/>
          </a:prstGeom>
          <a:noFill/>
        </p:spPr>
        <p:txBody>
          <a:bodyPr wrap="square" rtlCol="0">
            <a:spAutoFit/>
          </a:bodyPr>
          <a:lstStyle/>
          <a:p>
            <a:r>
              <a:rPr lang="en-US" sz="1100" dirty="0" smtClean="0">
                <a:latin typeface="Arial" pitchFamily="34" charset="0"/>
                <a:cs typeface="Arial" pitchFamily="34" charset="0"/>
              </a:rPr>
              <a:t>Low Price</a:t>
            </a:r>
            <a:endParaRPr lang="en-US" sz="1100" dirty="0">
              <a:latin typeface="Arial" pitchFamily="34" charset="0"/>
              <a:cs typeface="Arial"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4175" y="1027584"/>
            <a:ext cx="885825" cy="885825"/>
          </a:xfrm>
          <a:prstGeom prst="rect">
            <a:avLst/>
          </a:prstGeom>
          <a:noFill/>
          <a:ln w="9525">
            <a:solidFill>
              <a:schemeClr val="accent6">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6037" y="2484011"/>
            <a:ext cx="891402" cy="524354"/>
          </a:xfrm>
          <a:prstGeom prst="rect">
            <a:avLst/>
          </a:prstGeom>
          <a:noFill/>
          <a:ln w="9525">
            <a:solidFill>
              <a:schemeClr val="accent6">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51033" y="2069400"/>
            <a:ext cx="1088001" cy="676788"/>
          </a:xfrm>
          <a:prstGeom prst="rect">
            <a:avLst/>
          </a:prstGeom>
          <a:noFill/>
          <a:ln w="9525">
            <a:solidFill>
              <a:schemeClr val="accent6">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377179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180" y="-114300"/>
            <a:ext cx="8229600" cy="1143000"/>
          </a:xfrm>
        </p:spPr>
        <p:txBody>
          <a:bodyPr>
            <a:normAutofit/>
          </a:bodyPr>
          <a:lstStyle/>
          <a:p>
            <a:r>
              <a:rPr lang="en-US" sz="3200" dirty="0" smtClean="0">
                <a:ln>
                  <a:solidFill>
                    <a:schemeClr val="accent6">
                      <a:lumMod val="75000"/>
                    </a:schemeClr>
                  </a:solidFill>
                </a:ln>
                <a:latin typeface="Arial Black" pitchFamily="34" charset="0"/>
              </a:rPr>
              <a:t>CPM MATRIX</a:t>
            </a:r>
            <a:endParaRPr lang="en-US" sz="3200" dirty="0">
              <a:ln>
                <a:solidFill>
                  <a:schemeClr val="accent6">
                    <a:lumMod val="75000"/>
                  </a:schemeClr>
                </a:solidFill>
              </a:ln>
              <a:latin typeface="Arial Black"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62118935"/>
              </p:ext>
            </p:extLst>
          </p:nvPr>
        </p:nvGraphicFramePr>
        <p:xfrm>
          <a:off x="385076" y="1066800"/>
          <a:ext cx="8229600" cy="4916805"/>
        </p:xfrm>
        <a:graphic>
          <a:graphicData uri="http://schemas.openxmlformats.org/drawingml/2006/table">
            <a:tbl>
              <a:tblPr>
                <a:tableStyleId>{5C22544A-7EE6-4342-B048-85BDC9FD1C3A}</a:tableStyleId>
              </a:tblPr>
              <a:tblGrid>
                <a:gridCol w="2371087"/>
                <a:gridCol w="753113"/>
                <a:gridCol w="609600"/>
                <a:gridCol w="1047492"/>
                <a:gridCol w="628908"/>
                <a:gridCol w="1095246"/>
                <a:gridCol w="657354"/>
                <a:gridCol w="1066800"/>
              </a:tblGrid>
              <a:tr h="198812">
                <a:tc>
                  <a:txBody>
                    <a:bodyPr/>
                    <a:lstStyle/>
                    <a:p>
                      <a:pPr algn="l" fontAlgn="b"/>
                      <a:r>
                        <a:rPr lang="en-US" sz="1400" b="0"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800" b="0"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ctr" fontAlgn="b"/>
                      <a:r>
                        <a:rPr lang="en-US" sz="1800" b="1" i="1" u="none" strike="noStrike" dirty="0">
                          <a:solidFill>
                            <a:srgbClr val="FFFFFF"/>
                          </a:solidFill>
                          <a:effectLst/>
                          <a:latin typeface="Arial"/>
                        </a:rPr>
                        <a:t>NIKE</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gridSpan="2">
                  <a:txBody>
                    <a:bodyPr/>
                    <a:lstStyle/>
                    <a:p>
                      <a:pPr algn="ctr" fontAlgn="b"/>
                      <a:r>
                        <a:rPr lang="en-US" sz="1800" b="1" i="1" u="none" strike="noStrike" dirty="0">
                          <a:solidFill>
                            <a:srgbClr val="FFFFFF"/>
                          </a:solidFill>
                          <a:effectLst/>
                          <a:latin typeface="Arial"/>
                        </a:rPr>
                        <a:t>ADIDAS</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l" fontAlgn="b"/>
                      <a:r>
                        <a:rPr lang="en-US" sz="1800" b="1"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1" i="0" u="none" strike="noStrike" dirty="0">
                          <a:solidFill>
                            <a:srgbClr val="FFFFFF"/>
                          </a:solidFill>
                          <a:effectLst/>
                          <a:latin typeface="Arial"/>
                        </a:rPr>
                        <a:t>PUMA</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ctr" fontAlgn="b"/>
                      <a:r>
                        <a:rPr lang="en-US" sz="1400" b="1" i="0" u="none" strike="noStrike" dirty="0">
                          <a:solidFill>
                            <a:srgbClr val="FFFFFF"/>
                          </a:solidFill>
                          <a:effectLst/>
                          <a:latin typeface="Arial"/>
                        </a:rPr>
                        <a:t>Critical Success factors</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Weights</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Rating</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Weighted Score</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Rating</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Weighted Score</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Rating</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Weighted Score</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98812">
                <a:tc>
                  <a:txBody>
                    <a:bodyPr/>
                    <a:lstStyle/>
                    <a:p>
                      <a:pPr algn="ctr" fontAlgn="b"/>
                      <a:r>
                        <a:rPr lang="en-US" sz="1800" b="1"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0.0 to 1.0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1 to 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1 to 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i="0" u="none" strike="noStrike" dirty="0">
                          <a:solidFill>
                            <a:srgbClr val="FFFFFF"/>
                          </a:solidFill>
                          <a:effectLst/>
                          <a:latin typeface="Arial"/>
                        </a:rPr>
                        <a:t>1 to 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b="0"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2545">
                <a:tc>
                  <a:txBody>
                    <a:bodyPr/>
                    <a:lstStyle/>
                    <a:p>
                      <a:pPr algn="l" fontAlgn="b"/>
                      <a:r>
                        <a:rPr lang="en-US" sz="1600" b="0" i="0" u="none" strike="noStrike" dirty="0">
                          <a:solidFill>
                            <a:srgbClr val="FFFFFF"/>
                          </a:solidFill>
                          <a:effectLst/>
                          <a:latin typeface="Arial"/>
                        </a:rPr>
                        <a:t>Advertising</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0.30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0.40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smtClean="0">
                          <a:solidFill>
                            <a:srgbClr val="FFFFFF"/>
                          </a:solidFill>
                          <a:effectLst/>
                          <a:latin typeface="Arial"/>
                        </a:rPr>
                        <a:t>0.20</a:t>
                      </a:r>
                      <a:endParaRPr lang="en-US" sz="1800" b="0" i="0" u="none" strike="noStrike" dirty="0">
                        <a:solidFill>
                          <a:srgbClr val="FFFFFF"/>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Product Quality</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0.32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0.16</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Price Competitiveness</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0.16</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1</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Management</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0.06</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Financial Position</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0.32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1</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smtClean="0">
                          <a:solidFill>
                            <a:srgbClr val="FFFFFF"/>
                          </a:solidFill>
                          <a:effectLst/>
                          <a:latin typeface="Arial"/>
                        </a:rPr>
                        <a:t>Customer </a:t>
                      </a:r>
                      <a:r>
                        <a:rPr lang="en-US" sz="1600" b="0" i="0" u="none" strike="noStrike" dirty="0">
                          <a:solidFill>
                            <a:srgbClr val="FFFFFF"/>
                          </a:solidFill>
                          <a:effectLst/>
                          <a:latin typeface="Arial"/>
                        </a:rPr>
                        <a:t>Loyalty</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0.05</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0.15</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1</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0.05</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Global Expansion</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0.05</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0.15</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Market Share</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0.32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0.16</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1</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Brand</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0.09</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0.36</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0.27</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1</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0.09</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Endorsement Deals</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0.40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0.30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0.30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Portfolio Diversification</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0.32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0.16</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Product Placement</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0.09</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0.27</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2</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1</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0.09</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9775">
                <a:tc>
                  <a:txBody>
                    <a:bodyPr/>
                    <a:lstStyle/>
                    <a:p>
                      <a:pPr algn="l" fontAlgn="b"/>
                      <a:r>
                        <a:rPr lang="en-US" sz="1600" b="0" i="0" u="none" strike="noStrike" dirty="0">
                          <a:solidFill>
                            <a:srgbClr val="FFFFFF"/>
                          </a:solidFill>
                          <a:effectLst/>
                          <a:latin typeface="Arial"/>
                        </a:rPr>
                        <a:t>Research &amp; Development</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0.06</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0.18</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0.24</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1</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0" i="0" u="none" strike="noStrike" dirty="0">
                          <a:solidFill>
                            <a:srgbClr val="FFFFFF"/>
                          </a:solidFill>
                          <a:effectLst/>
                          <a:latin typeface="Arial"/>
                        </a:rPr>
                        <a:t>0.06</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98812">
                <a:tc>
                  <a:txBody>
                    <a:bodyPr/>
                    <a:lstStyle/>
                    <a:p>
                      <a:pPr algn="l" fontAlgn="b"/>
                      <a:r>
                        <a:rPr lang="en-US" sz="1800" b="1" i="0" u="none" strike="noStrike" dirty="0">
                          <a:solidFill>
                            <a:srgbClr val="FFFFFF"/>
                          </a:solidFill>
                          <a:effectLst/>
                          <a:latin typeface="Arial"/>
                        </a:rPr>
                        <a:t>Totals</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1" i="0" u="none" strike="noStrike" dirty="0">
                          <a:solidFill>
                            <a:srgbClr val="FFFFFF"/>
                          </a:solidFill>
                          <a:effectLst/>
                          <a:latin typeface="Arial"/>
                        </a:rPr>
                        <a:t>1.00</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1"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1" i="0" u="none" strike="noStrike" dirty="0">
                          <a:solidFill>
                            <a:srgbClr val="FFFFFF"/>
                          </a:solidFill>
                          <a:effectLst/>
                          <a:latin typeface="Arial"/>
                        </a:rPr>
                        <a:t>3.35</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1"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1" i="0" u="none" strike="noStrike" dirty="0">
                          <a:solidFill>
                            <a:srgbClr val="FFFFFF"/>
                          </a:solidFill>
                          <a:effectLst/>
                          <a:latin typeface="Arial"/>
                        </a:rPr>
                        <a:t>3.13</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1" i="0" u="none" strike="noStrike" dirty="0">
                          <a:solidFill>
                            <a:srgbClr val="FFFFFF"/>
                          </a:solidFill>
                          <a:effectLst/>
                          <a:latin typeface="Arial"/>
                        </a:rPr>
                        <a:t> </a:t>
                      </a: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b="1" i="0" u="none" strike="noStrike" dirty="0" smtClean="0">
                          <a:solidFill>
                            <a:srgbClr val="FFFFFF"/>
                          </a:solidFill>
                          <a:effectLst/>
                          <a:latin typeface="Arial"/>
                        </a:rPr>
                        <a:t>1.57</a:t>
                      </a:r>
                      <a:endParaRPr lang="en-US" sz="1800" b="1" i="0" u="none" strike="noStrike" dirty="0">
                        <a:solidFill>
                          <a:srgbClr val="FFFFFF"/>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sp>
        <p:nvSpPr>
          <p:cNvPr id="5" name="Slide Number Placeholder 4"/>
          <p:cNvSpPr>
            <a:spLocks noGrp="1"/>
          </p:cNvSpPr>
          <p:nvPr>
            <p:ph type="sldNum" sz="quarter" idx="12"/>
          </p:nvPr>
        </p:nvSpPr>
        <p:spPr/>
        <p:txBody>
          <a:bodyPr/>
          <a:lstStyle/>
          <a:p>
            <a:fld id="{F4E5A6A1-7ACC-4B96-BE19-088CA1827282}" type="slidenum">
              <a:rPr lang="en-US" smtClean="0"/>
              <a:t>11</a:t>
            </a:fld>
            <a:endParaRPr lang="en-US" dirty="0"/>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62385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143000"/>
          </a:xfrm>
        </p:spPr>
        <p:txBody>
          <a:bodyPr anchor="t">
            <a:normAutofit/>
          </a:bodyPr>
          <a:lstStyle/>
          <a:p>
            <a:r>
              <a:rPr lang="en-US" sz="3200" dirty="0" smtClean="0">
                <a:ln>
                  <a:solidFill>
                    <a:schemeClr val="accent6">
                      <a:lumMod val="75000"/>
                    </a:schemeClr>
                  </a:solidFill>
                </a:ln>
                <a:latin typeface="Arial Black" pitchFamily="34" charset="0"/>
              </a:rPr>
              <a:t>OPPORTUNITIES</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a:xfrm>
            <a:off x="457200" y="1219200"/>
            <a:ext cx="8229600" cy="4525963"/>
          </a:xfrm>
        </p:spPr>
        <p:txBody>
          <a:bodyPr>
            <a:noAutofit/>
          </a:bodyPr>
          <a:lstStyle/>
          <a:p>
            <a:pPr marL="514350" lvl="0" indent="-514350">
              <a:buFont typeface="+mj-lt"/>
              <a:buAutoNum type="arabicPeriod"/>
            </a:pPr>
            <a:r>
              <a:rPr lang="en-US" sz="2500" dirty="0">
                <a:latin typeface="Arial" pitchFamily="34" charset="0"/>
                <a:cs typeface="Arial" pitchFamily="34" charset="0"/>
              </a:rPr>
              <a:t>Creating sportswear that would incorporate recycled materials from their own production lines and other places.</a:t>
            </a:r>
          </a:p>
          <a:p>
            <a:pPr marL="514350" lvl="0" indent="-514350">
              <a:buFont typeface="+mj-lt"/>
              <a:buAutoNum type="arabicPeriod"/>
            </a:pPr>
            <a:r>
              <a:rPr lang="en-US" sz="2500" dirty="0">
                <a:latin typeface="Arial" pitchFamily="34" charset="0"/>
                <a:cs typeface="Arial" pitchFamily="34" charset="0"/>
              </a:rPr>
              <a:t>Promotion as a fashionable wear, not just sportswear.</a:t>
            </a:r>
          </a:p>
          <a:p>
            <a:pPr marL="514350" lvl="0" indent="-514350">
              <a:buFont typeface="+mj-lt"/>
              <a:buAutoNum type="arabicPeriod"/>
            </a:pPr>
            <a:r>
              <a:rPr lang="en-US" sz="2500" dirty="0">
                <a:latin typeface="Arial" pitchFamily="34" charset="0"/>
                <a:cs typeface="Arial" pitchFamily="34" charset="0"/>
              </a:rPr>
              <a:t>Growing segment of the female athletes.</a:t>
            </a:r>
          </a:p>
          <a:p>
            <a:pPr marL="514350" lvl="0" indent="-514350">
              <a:buFont typeface="+mj-lt"/>
              <a:buAutoNum type="arabicPeriod"/>
            </a:pPr>
            <a:r>
              <a:rPr lang="en-US" sz="2500" dirty="0">
                <a:latin typeface="Arial" pitchFamily="34" charset="0"/>
                <a:cs typeface="Arial" pitchFamily="34" charset="0"/>
              </a:rPr>
              <a:t>International expansion into emerging markets – </a:t>
            </a:r>
            <a:r>
              <a:rPr lang="en-US" sz="2500" dirty="0" smtClean="0">
                <a:latin typeface="Arial" pitchFamily="34" charset="0"/>
                <a:cs typeface="Arial" pitchFamily="34" charset="0"/>
              </a:rPr>
              <a:t>e.g.. </a:t>
            </a:r>
            <a:r>
              <a:rPr lang="en-US" sz="2500" dirty="0">
                <a:latin typeface="Arial" pitchFamily="34" charset="0"/>
                <a:cs typeface="Arial" pitchFamily="34" charset="0"/>
              </a:rPr>
              <a:t>India</a:t>
            </a:r>
          </a:p>
          <a:p>
            <a:pPr marL="514350" lvl="0" indent="-514350">
              <a:buFont typeface="+mj-lt"/>
              <a:buAutoNum type="arabicPeriod"/>
            </a:pPr>
            <a:r>
              <a:rPr lang="en-US" sz="2500" dirty="0">
                <a:latin typeface="Arial" pitchFamily="34" charset="0"/>
                <a:cs typeface="Arial" pitchFamily="34" charset="0"/>
              </a:rPr>
              <a:t>Additional marketing of existing products to appeal to new demographic groups.</a:t>
            </a:r>
          </a:p>
          <a:p>
            <a:pPr marL="514350" lvl="0" indent="-514350">
              <a:buFont typeface="+mj-lt"/>
              <a:buAutoNum type="arabicPeriod"/>
            </a:pPr>
            <a:r>
              <a:rPr lang="en-US" sz="2500" dirty="0">
                <a:latin typeface="Arial" pitchFamily="34" charset="0"/>
                <a:cs typeface="Arial" pitchFamily="34" charset="0"/>
              </a:rPr>
              <a:t>Develop new alliances with companies that are respected regarding social responsibility. </a:t>
            </a:r>
          </a:p>
          <a:p>
            <a:pPr marL="514350" lvl="0" indent="-514350">
              <a:buFont typeface="+mj-lt"/>
              <a:buAutoNum type="arabicPeriod"/>
            </a:pPr>
            <a:r>
              <a:rPr lang="en-US" sz="2500" dirty="0">
                <a:latin typeface="Arial" pitchFamily="34" charset="0"/>
                <a:cs typeface="Arial" pitchFamily="34" charset="0"/>
              </a:rPr>
              <a:t>Brand reorganization by market </a:t>
            </a:r>
            <a:r>
              <a:rPr lang="en-US" sz="2500" dirty="0" smtClean="0">
                <a:latin typeface="Arial" pitchFamily="34" charset="0"/>
                <a:cs typeface="Arial" pitchFamily="34" charset="0"/>
              </a:rPr>
              <a:t>regions</a:t>
            </a:r>
            <a:endParaRPr lang="en-US" sz="2500" dirty="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12</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904940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THREATS</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p:txBody>
          <a:bodyPr>
            <a:normAutofit fontScale="85000" lnSpcReduction="20000"/>
          </a:bodyPr>
          <a:lstStyle/>
          <a:p>
            <a:pPr marL="514350" lvl="0" indent="-514350">
              <a:buFont typeface="+mj-lt"/>
              <a:buAutoNum type="arabicPeriod"/>
            </a:pPr>
            <a:r>
              <a:rPr lang="en-US" dirty="0">
                <a:latin typeface="Arial" pitchFamily="34" charset="0"/>
                <a:cs typeface="Arial" pitchFamily="34" charset="0"/>
              </a:rPr>
              <a:t>High competitive industry</a:t>
            </a:r>
          </a:p>
          <a:p>
            <a:pPr marL="514350" lvl="0" indent="-514350">
              <a:buFont typeface="+mj-lt"/>
              <a:buAutoNum type="arabicPeriod"/>
            </a:pPr>
            <a:r>
              <a:rPr lang="en-US" dirty="0">
                <a:latin typeface="Arial" pitchFamily="34" charset="0"/>
                <a:cs typeface="Arial" pitchFamily="34" charset="0"/>
              </a:rPr>
              <a:t>Failure to respond to market trends in timely manner could greatly affect financial position. </a:t>
            </a:r>
          </a:p>
          <a:p>
            <a:pPr marL="514350" lvl="0" indent="-514350">
              <a:buFont typeface="+mj-lt"/>
              <a:buAutoNum type="arabicPeriod"/>
            </a:pPr>
            <a:r>
              <a:rPr lang="en-US" dirty="0">
                <a:latin typeface="Arial" pitchFamily="34" charset="0"/>
                <a:cs typeface="Arial" pitchFamily="34" charset="0"/>
              </a:rPr>
              <a:t>Production of counterfeit goods, and generic products.</a:t>
            </a:r>
          </a:p>
          <a:p>
            <a:pPr marL="514350" lvl="0" indent="-514350">
              <a:buFont typeface="+mj-lt"/>
              <a:buAutoNum type="arabicPeriod"/>
            </a:pPr>
            <a:r>
              <a:rPr lang="en-US" dirty="0">
                <a:latin typeface="Arial" pitchFamily="34" charset="0"/>
                <a:cs typeface="Arial" pitchFamily="34" charset="0"/>
              </a:rPr>
              <a:t>Negative public perception created by environmental, child labor, contracted manufacturing issues, and sponsored athletes. </a:t>
            </a:r>
          </a:p>
          <a:p>
            <a:pPr marL="514350" lvl="0" indent="-514350">
              <a:buFont typeface="+mj-lt"/>
              <a:buAutoNum type="arabicPeriod"/>
            </a:pPr>
            <a:r>
              <a:rPr lang="en-US" dirty="0">
                <a:latin typeface="Arial" pitchFamily="34" charset="0"/>
                <a:cs typeface="Arial" pitchFamily="34" charset="0"/>
              </a:rPr>
              <a:t>International currency changes could decrease profits.</a:t>
            </a:r>
          </a:p>
          <a:p>
            <a:pPr marL="514350" lvl="0" indent="-514350">
              <a:buFont typeface="+mj-lt"/>
              <a:buAutoNum type="arabicPeriod"/>
            </a:pPr>
            <a:r>
              <a:rPr lang="en-US" dirty="0">
                <a:latin typeface="Arial" pitchFamily="34" charset="0"/>
                <a:cs typeface="Arial" pitchFamily="34" charset="0"/>
              </a:rPr>
              <a:t>Federal Trade regulations in dealing with foreign manufactures</a:t>
            </a:r>
            <a:r>
              <a:rPr lang="en-US" dirty="0" smtClean="0">
                <a:latin typeface="Arial" pitchFamily="34" charset="0"/>
                <a:cs typeface="Arial" pitchFamily="34" charset="0"/>
              </a:rPr>
              <a:t>.</a:t>
            </a:r>
            <a:endParaRPr lang="en-US" dirty="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13</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04028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r>
              <a:rPr lang="en-US" sz="3200" dirty="0" smtClean="0">
                <a:ln>
                  <a:solidFill>
                    <a:schemeClr val="accent6">
                      <a:lumMod val="75000"/>
                    </a:schemeClr>
                  </a:solidFill>
                </a:ln>
                <a:latin typeface="Arial Black" pitchFamily="34" charset="0"/>
              </a:rPr>
              <a:t>EFE MATRIX</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14</a:t>
            </a:fld>
            <a:endParaRPr lang="en-US"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3327600617"/>
              </p:ext>
            </p:extLst>
          </p:nvPr>
        </p:nvGraphicFramePr>
        <p:xfrm>
          <a:off x="457200" y="684663"/>
          <a:ext cx="8229599" cy="6016266"/>
        </p:xfrm>
        <a:graphic>
          <a:graphicData uri="http://schemas.openxmlformats.org/drawingml/2006/table">
            <a:tbl>
              <a:tblPr>
                <a:tableStyleId>{5C22544A-7EE6-4342-B048-85BDC9FD1C3A}</a:tableStyleId>
              </a:tblPr>
              <a:tblGrid>
                <a:gridCol w="5859183"/>
                <a:gridCol w="656423"/>
                <a:gridCol w="583487"/>
                <a:gridCol w="1130506"/>
              </a:tblGrid>
              <a:tr h="200574">
                <a:tc>
                  <a:txBody>
                    <a:bodyPr/>
                    <a:lstStyle/>
                    <a:p>
                      <a:pPr lvl="1" algn="l" fontAlgn="b"/>
                      <a:r>
                        <a:rPr lang="en-US" sz="1600" b="1" u="none" strike="noStrike" dirty="0">
                          <a:solidFill>
                            <a:schemeClr val="tx1"/>
                          </a:solidFill>
                          <a:effectLst/>
                          <a:latin typeface="Arial" pitchFamily="34" charset="0"/>
                          <a:cs typeface="Arial" pitchFamily="34" charset="0"/>
                        </a:rPr>
                        <a:t>External Opportunities</a:t>
                      </a:r>
                      <a:endParaRPr lang="en-US" sz="1600" b="1" i="0" u="none" strike="noStrike" dirty="0">
                        <a:solidFill>
                          <a:schemeClr val="tx1"/>
                        </a:solidFill>
                        <a:effectLst/>
                        <a:latin typeface="Arial" pitchFamily="34" charset="0"/>
                        <a:cs typeface="Arial" pitchFamily="34" charset="0"/>
                      </a:endParaRPr>
                    </a:p>
                  </a:txBody>
                  <a:tcPr marL="82053"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64679">
                <a:tc>
                  <a:txBody>
                    <a:bodyPr/>
                    <a:lstStyle/>
                    <a:p>
                      <a:pPr algn="l" fontAlgn="ctr"/>
                      <a:r>
                        <a:rPr lang="en-US" sz="1600" u="none" strike="noStrike" dirty="0">
                          <a:solidFill>
                            <a:schemeClr val="tx1"/>
                          </a:solidFill>
                          <a:effectLst/>
                          <a:latin typeface="Arial" pitchFamily="34" charset="0"/>
                          <a:cs typeface="Arial" pitchFamily="34" charset="0"/>
                        </a:rPr>
                        <a:t>1.   Creating sportswear that would incorporate recycled materials from their own  production lines and other places.</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0.05</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3</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0.15</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4163">
                <a:tc>
                  <a:txBody>
                    <a:bodyPr/>
                    <a:lstStyle/>
                    <a:p>
                      <a:pPr algn="l" fontAlgn="ctr"/>
                      <a:r>
                        <a:rPr lang="en-US" sz="1600" u="none" strike="noStrike" dirty="0">
                          <a:solidFill>
                            <a:schemeClr val="tx1"/>
                          </a:solidFill>
                          <a:effectLst/>
                          <a:latin typeface="Arial" pitchFamily="34" charset="0"/>
                          <a:cs typeface="Arial" pitchFamily="34" charset="0"/>
                        </a:rPr>
                        <a:t>2.      Promotion as a fashionable wear, not just sportswear.</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0.06</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0.12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4163">
                <a:tc>
                  <a:txBody>
                    <a:bodyPr/>
                    <a:lstStyle/>
                    <a:p>
                      <a:pPr algn="l" fontAlgn="ctr"/>
                      <a:r>
                        <a:rPr lang="en-US" sz="1600" u="none" strike="noStrike" dirty="0">
                          <a:solidFill>
                            <a:schemeClr val="tx1"/>
                          </a:solidFill>
                          <a:effectLst/>
                          <a:latin typeface="Arial" pitchFamily="34" charset="0"/>
                          <a:cs typeface="Arial" pitchFamily="34" charset="0"/>
                        </a:rPr>
                        <a:t>3.      Growing segment of the female athletes.</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0.08</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3</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0.24</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4163">
                <a:tc>
                  <a:txBody>
                    <a:bodyPr/>
                    <a:lstStyle/>
                    <a:p>
                      <a:pPr algn="l" fontAlgn="ctr"/>
                      <a:r>
                        <a:rPr lang="en-US" sz="1600" u="none" strike="noStrike" dirty="0">
                          <a:solidFill>
                            <a:schemeClr val="tx1"/>
                          </a:solidFill>
                          <a:effectLst/>
                          <a:latin typeface="Arial" pitchFamily="34" charset="0"/>
                          <a:cs typeface="Arial" pitchFamily="34" charset="0"/>
                        </a:rPr>
                        <a:t>4.      International expansion into emerging markets – </a:t>
                      </a:r>
                      <a:r>
                        <a:rPr lang="en-US" sz="1600" u="none" strike="noStrike" dirty="0" smtClean="0">
                          <a:solidFill>
                            <a:schemeClr val="tx1"/>
                          </a:solidFill>
                          <a:effectLst/>
                          <a:latin typeface="Arial" pitchFamily="34" charset="0"/>
                          <a:cs typeface="Arial" pitchFamily="34" charset="0"/>
                        </a:rPr>
                        <a:t>e.g</a:t>
                      </a:r>
                      <a:r>
                        <a:rPr lang="en-US" sz="1600" u="none" strike="noStrike" dirty="0">
                          <a:solidFill>
                            <a:schemeClr val="tx1"/>
                          </a:solidFill>
                          <a:effectLst/>
                          <a:latin typeface="Arial" pitchFamily="34" charset="0"/>
                          <a:cs typeface="Arial" pitchFamily="34" charset="0"/>
                        </a:rPr>
                        <a:t>. </a:t>
                      </a:r>
                      <a:r>
                        <a:rPr lang="en-US" sz="1600" u="none" strike="noStrike" dirty="0" smtClean="0">
                          <a:solidFill>
                            <a:schemeClr val="tx1"/>
                          </a:solidFill>
                          <a:effectLst/>
                          <a:latin typeface="Arial" pitchFamily="34" charset="0"/>
                          <a:cs typeface="Arial" pitchFamily="34" charset="0"/>
                        </a:rPr>
                        <a:t>India</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0.12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4</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0.48</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4163">
                <a:tc>
                  <a:txBody>
                    <a:bodyPr/>
                    <a:lstStyle/>
                    <a:p>
                      <a:pPr lvl="0" algn="l" fontAlgn="ctr"/>
                      <a:r>
                        <a:rPr lang="en-US" sz="1600" u="none" strike="noStrike" dirty="0">
                          <a:solidFill>
                            <a:schemeClr val="tx1"/>
                          </a:solidFill>
                          <a:effectLst/>
                          <a:latin typeface="Arial" pitchFamily="34" charset="0"/>
                          <a:cs typeface="Arial" pitchFamily="34" charset="0"/>
                        </a:rPr>
                        <a:t>5.      Additional marketing of existing products to appeal to new demographic groups.</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0.07</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0.14</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64679">
                <a:tc>
                  <a:txBody>
                    <a:bodyPr/>
                    <a:lstStyle/>
                    <a:p>
                      <a:pPr algn="l" fontAlgn="ctr"/>
                      <a:r>
                        <a:rPr lang="en-US" sz="1600" u="none" strike="noStrike" dirty="0">
                          <a:solidFill>
                            <a:schemeClr val="tx1"/>
                          </a:solidFill>
                          <a:effectLst/>
                          <a:latin typeface="Arial" pitchFamily="34" charset="0"/>
                          <a:cs typeface="Arial" pitchFamily="34" charset="0"/>
                        </a:rPr>
                        <a:t>6.      Develop new alliances with companies that are respected regarding social responsibility. </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0.06</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1</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0.06</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18808">
                <a:tc>
                  <a:txBody>
                    <a:bodyPr/>
                    <a:lstStyle/>
                    <a:p>
                      <a:pPr algn="l" fontAlgn="ctr"/>
                      <a:r>
                        <a:rPr lang="en-US" sz="1600" u="none" strike="noStrike" dirty="0">
                          <a:solidFill>
                            <a:schemeClr val="tx1"/>
                          </a:solidFill>
                          <a:effectLst/>
                          <a:latin typeface="Arial" pitchFamily="34" charset="0"/>
                          <a:cs typeface="Arial" pitchFamily="34" charset="0"/>
                        </a:rPr>
                        <a:t>7.      Brand reorganization by market regions</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0.07</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0.14</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00574">
                <a:tc>
                  <a:txBody>
                    <a:bodyPr/>
                    <a:lstStyle/>
                    <a:p>
                      <a:pPr algn="l" fontAlgn="ctr"/>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00574">
                <a:tc>
                  <a:txBody>
                    <a:bodyPr/>
                    <a:lstStyle/>
                    <a:p>
                      <a:pPr lvl="1" algn="l" fontAlgn="b"/>
                      <a:r>
                        <a:rPr lang="en-US" sz="1600" b="1" u="none" strike="noStrike" dirty="0">
                          <a:solidFill>
                            <a:schemeClr val="tx1"/>
                          </a:solidFill>
                          <a:effectLst/>
                          <a:latin typeface="Arial" pitchFamily="34" charset="0"/>
                          <a:cs typeface="Arial" pitchFamily="34" charset="0"/>
                        </a:rPr>
                        <a:t>External Threats</a:t>
                      </a:r>
                      <a:endParaRPr lang="en-US" sz="1600" b="1" i="0" u="none" strike="noStrike" dirty="0">
                        <a:solidFill>
                          <a:schemeClr val="tx1"/>
                        </a:solidFill>
                        <a:effectLst/>
                        <a:latin typeface="Arial" pitchFamily="34" charset="0"/>
                        <a:cs typeface="Arial" pitchFamily="34" charset="0"/>
                      </a:endParaRPr>
                    </a:p>
                  </a:txBody>
                  <a:tcPr marL="82053"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4163">
                <a:tc>
                  <a:txBody>
                    <a:bodyPr/>
                    <a:lstStyle/>
                    <a:p>
                      <a:pPr algn="l" fontAlgn="ctr"/>
                      <a:r>
                        <a:rPr lang="en-US" sz="1600" u="none" strike="noStrike" dirty="0">
                          <a:solidFill>
                            <a:schemeClr val="tx1"/>
                          </a:solidFill>
                          <a:effectLst/>
                          <a:latin typeface="Arial" pitchFamily="34" charset="0"/>
                          <a:cs typeface="Arial" pitchFamily="34" charset="0"/>
                        </a:rPr>
                        <a:t>1.      High competitive industry</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0.14</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4</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0.56</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64679">
                <a:tc>
                  <a:txBody>
                    <a:bodyPr/>
                    <a:lstStyle/>
                    <a:p>
                      <a:pPr algn="l" fontAlgn="ctr"/>
                      <a:r>
                        <a:rPr lang="en-US" sz="1600" u="none" strike="noStrike" dirty="0">
                          <a:solidFill>
                            <a:schemeClr val="tx1"/>
                          </a:solidFill>
                          <a:effectLst/>
                          <a:latin typeface="Arial" pitchFamily="34" charset="0"/>
                          <a:cs typeface="Arial" pitchFamily="34" charset="0"/>
                        </a:rPr>
                        <a:t>2.      Failure to respond to market trends in timely manner could greatly affect financial position. </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0.09</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4</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0.36</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4163">
                <a:tc>
                  <a:txBody>
                    <a:bodyPr/>
                    <a:lstStyle/>
                    <a:p>
                      <a:pPr algn="l" fontAlgn="ctr"/>
                      <a:r>
                        <a:rPr lang="en-US" sz="1600" u="none" strike="noStrike" dirty="0">
                          <a:solidFill>
                            <a:schemeClr val="tx1"/>
                          </a:solidFill>
                          <a:effectLst/>
                          <a:latin typeface="Arial" pitchFamily="34" charset="0"/>
                          <a:cs typeface="Arial" pitchFamily="34" charset="0"/>
                        </a:rPr>
                        <a:t>3.      Production of counterfeit goods, and generic products.</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0.06</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0.12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64679">
                <a:tc>
                  <a:txBody>
                    <a:bodyPr/>
                    <a:lstStyle/>
                    <a:p>
                      <a:pPr algn="l" fontAlgn="ctr"/>
                      <a:r>
                        <a:rPr lang="en-US" sz="1600" u="none" strike="noStrike" dirty="0">
                          <a:solidFill>
                            <a:schemeClr val="tx1"/>
                          </a:solidFill>
                          <a:effectLst/>
                          <a:latin typeface="Arial" pitchFamily="34" charset="0"/>
                          <a:cs typeface="Arial" pitchFamily="34" charset="0"/>
                        </a:rPr>
                        <a:t>4.      Negative public perception created by environmental, child labor, contracted manufacturing issues, and sponsored athletes. </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0.09</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3</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0.27</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4163">
                <a:tc>
                  <a:txBody>
                    <a:bodyPr/>
                    <a:lstStyle/>
                    <a:p>
                      <a:pPr algn="l" fontAlgn="ctr"/>
                      <a:r>
                        <a:rPr lang="en-US" sz="1600" u="none" strike="noStrike" dirty="0">
                          <a:solidFill>
                            <a:schemeClr val="tx1"/>
                          </a:solidFill>
                          <a:effectLst/>
                          <a:latin typeface="Arial" pitchFamily="34" charset="0"/>
                          <a:cs typeface="Arial" pitchFamily="34" charset="0"/>
                        </a:rPr>
                        <a:t>5.      International currency changes could decrease profits.</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0.06</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lvl="0" algn="ctr" fontAlgn="b"/>
                      <a:r>
                        <a:rPr lang="en-US" sz="1600" u="none" strike="noStrike" dirty="0" smtClean="0">
                          <a:solidFill>
                            <a:schemeClr val="tx1"/>
                          </a:solidFill>
                          <a:effectLst/>
                          <a:latin typeface="Arial" pitchFamily="34" charset="0"/>
                          <a:cs typeface="Arial" pitchFamily="34" charset="0"/>
                        </a:rPr>
                        <a:t>0.12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84163">
                <a:tc>
                  <a:txBody>
                    <a:bodyPr/>
                    <a:lstStyle/>
                    <a:p>
                      <a:pPr algn="l" fontAlgn="ctr"/>
                      <a:r>
                        <a:rPr lang="en-US" sz="1600" u="none" strike="noStrike" dirty="0">
                          <a:solidFill>
                            <a:schemeClr val="tx1"/>
                          </a:solidFill>
                          <a:effectLst/>
                          <a:latin typeface="Arial" pitchFamily="34" charset="0"/>
                          <a:cs typeface="Arial" pitchFamily="34" charset="0"/>
                        </a:rPr>
                        <a:t>6.      Federal Trade regulations in dealing with foreign manufactures.</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0.05</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2</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smtClean="0">
                          <a:solidFill>
                            <a:schemeClr val="tx1"/>
                          </a:solidFill>
                          <a:effectLst/>
                          <a:latin typeface="Arial" pitchFamily="34" charset="0"/>
                          <a:cs typeface="Arial" pitchFamily="34" charset="0"/>
                        </a:rPr>
                        <a:t>0.27</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00574">
                <a:tc>
                  <a:txBody>
                    <a:bodyPr/>
                    <a:lstStyle/>
                    <a:p>
                      <a:pPr algn="l" fontAlgn="ctr"/>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00574">
                <a:tc>
                  <a:txBody>
                    <a:bodyPr/>
                    <a:lstStyle/>
                    <a:p>
                      <a:pPr algn="l" fontAlgn="b"/>
                      <a:r>
                        <a:rPr lang="en-US" sz="1600" u="none" strike="noStrike" dirty="0">
                          <a:solidFill>
                            <a:schemeClr val="tx1"/>
                          </a:solidFill>
                          <a:effectLst/>
                          <a:latin typeface="Arial" pitchFamily="34" charset="0"/>
                          <a:cs typeface="Arial" pitchFamily="34" charset="0"/>
                        </a:rPr>
                        <a:t>Totals</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1.00</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 </a:t>
                      </a:r>
                      <a:endParaRPr lang="en-US" sz="1600" b="0"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600" u="none" strike="noStrike" dirty="0">
                          <a:solidFill>
                            <a:schemeClr val="tx1"/>
                          </a:solidFill>
                          <a:effectLst/>
                          <a:latin typeface="Arial" pitchFamily="34" charset="0"/>
                          <a:cs typeface="Arial" pitchFamily="34" charset="0"/>
                        </a:rPr>
                        <a:t>3.03</a:t>
                      </a:r>
                      <a:endParaRPr lang="en-US" sz="1600" b="1" i="0" u="none" strike="noStrike" dirty="0">
                        <a:solidFill>
                          <a:schemeClr val="tx1"/>
                        </a:solidFill>
                        <a:effectLst/>
                        <a:latin typeface="Arial" pitchFamily="34" charset="0"/>
                        <a:cs typeface="Arial" pitchFamily="34" charset="0"/>
                      </a:endParaRPr>
                    </a:p>
                  </a:txBody>
                  <a:tcPr marL="9117" marR="9117" marT="9117"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pic>
        <p:nvPicPr>
          <p:cNvPr id="10"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23046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25020" y="3657600"/>
            <a:ext cx="9129216" cy="3411940"/>
          </a:xfrm>
          <a:prstGeom prst="rect">
            <a:avLst/>
          </a:prstGeom>
        </p:spPr>
      </p:pic>
      <p:sp>
        <p:nvSpPr>
          <p:cNvPr id="6" name="Title 5"/>
          <p:cNvSpPr>
            <a:spLocks noGrp="1"/>
          </p:cNvSpPr>
          <p:nvPr>
            <p:ph type="ctrTitle"/>
          </p:nvPr>
        </p:nvSpPr>
        <p:spPr/>
        <p:txBody>
          <a:bodyPr>
            <a:noAutofit/>
          </a:bodyPr>
          <a:lstStyle/>
          <a:p>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rPr>
              <a:t>INTERNAL ASSESSMENT</a:t>
            </a:r>
            <a:endPar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15</a:t>
            </a:fld>
            <a:endParaRPr lang="en-US" dirty="0"/>
          </a:p>
        </p:txBody>
      </p:sp>
      <p:pic>
        <p:nvPicPr>
          <p:cNvPr id="4"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9447" t="30588" r="19973" b="30686"/>
          <a:stretch/>
        </p:blipFill>
        <p:spPr bwMode="auto">
          <a:xfrm>
            <a:off x="3962400" y="682388"/>
            <a:ext cx="1569492" cy="68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19958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ORGANIZATIONAL CHART</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16</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7" name="Content Placeholder 6"/>
          <p:cNvGraphicFramePr>
            <a:graphicFrameLocks noGrp="1"/>
          </p:cNvGraphicFramePr>
          <p:nvPr>
            <p:ph idx="1"/>
            <p:extLst>
              <p:ext uri="{D42A27DB-BD31-4B8C-83A1-F6EECF244321}">
                <p14:modId xmlns:p14="http://schemas.microsoft.com/office/powerpoint/2010/main" val="3531161859"/>
              </p:ext>
            </p:extLst>
          </p:nvPr>
        </p:nvGraphicFramePr>
        <p:xfrm>
          <a:off x="76200" y="609600"/>
          <a:ext cx="8991600" cy="617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352924" y="1502569"/>
            <a:ext cx="504825" cy="56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043980" y="2781299"/>
            <a:ext cx="585742" cy="533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9080" y="3124200"/>
            <a:ext cx="538163" cy="638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445420" y="3047999"/>
            <a:ext cx="516730" cy="688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590800" y="3015708"/>
            <a:ext cx="557212" cy="721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671887" y="3133725"/>
            <a:ext cx="428625" cy="619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943600" y="3143250"/>
            <a:ext cx="64008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7162800" y="3121564"/>
            <a:ext cx="666692" cy="615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8323894" y="2960227"/>
            <a:ext cx="581563" cy="7767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5" name="Picture 11"/>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85737" y="5257799"/>
            <a:ext cx="700449" cy="700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6" name="Picture 12"/>
          <p:cNvPicPr>
            <a:picLocks noChangeAspect="1" noChangeArrowheads="1"/>
          </p:cNvPicPr>
          <p:nvPr/>
        </p:nvPicPr>
        <p:blipFill rotWithShape="1">
          <a:blip r:embed="rId18">
            <a:extLst>
              <a:ext uri="{28A0092B-C50C-407E-A947-70E740481C1C}">
                <a14:useLocalDpi xmlns:a14="http://schemas.microsoft.com/office/drawing/2010/main" val="0"/>
              </a:ext>
            </a:extLst>
          </a:blip>
          <a:srcRect l="34727" r="23091" b="18852"/>
          <a:stretch/>
        </p:blipFill>
        <p:spPr bwMode="auto">
          <a:xfrm>
            <a:off x="5410201" y="5257800"/>
            <a:ext cx="547152" cy="700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7" name="Picture 13"/>
          <p:cNvPicPr>
            <a:picLocks noChangeAspect="1" noChangeArrowheads="1"/>
          </p:cNvPicPr>
          <p:nvPr/>
        </p:nvPicPr>
        <p:blipFill rotWithShape="1">
          <a:blip r:embed="rId19">
            <a:extLst>
              <a:ext uri="{28A0092B-C50C-407E-A947-70E740481C1C}">
                <a14:useLocalDpi xmlns:a14="http://schemas.microsoft.com/office/drawing/2010/main" val="0"/>
              </a:ext>
            </a:extLst>
          </a:blip>
          <a:srcRect l="-2501" r="38247"/>
          <a:stretch/>
        </p:blipFill>
        <p:spPr bwMode="auto">
          <a:xfrm>
            <a:off x="6629400" y="5257801"/>
            <a:ext cx="533400" cy="700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21122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normAutofit/>
          </a:bodyPr>
          <a:lstStyle/>
          <a:p>
            <a:r>
              <a:rPr lang="en-US" sz="3200" dirty="0" smtClean="0">
                <a:ln>
                  <a:solidFill>
                    <a:schemeClr val="accent6">
                      <a:lumMod val="75000"/>
                    </a:schemeClr>
                  </a:solidFill>
                </a:ln>
                <a:latin typeface="Arial Black" pitchFamily="34" charset="0"/>
              </a:rPr>
              <a:t>2009 INCOME STATEMENT</a:t>
            </a:r>
            <a:endParaRPr lang="en-US" sz="3200" dirty="0">
              <a:ln>
                <a:solidFill>
                  <a:schemeClr val="accent6">
                    <a:lumMod val="75000"/>
                  </a:schemeClr>
                </a:solidFill>
              </a:ln>
              <a:latin typeface="Arial Black"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191606037"/>
              </p:ext>
            </p:extLst>
          </p:nvPr>
        </p:nvGraphicFramePr>
        <p:xfrm>
          <a:off x="457200" y="708546"/>
          <a:ext cx="8305799" cy="5511191"/>
        </p:xfrm>
        <a:graphic>
          <a:graphicData uri="http://schemas.openxmlformats.org/drawingml/2006/table">
            <a:tbl>
              <a:tblPr>
                <a:tableStyleId>{5C22544A-7EE6-4342-B048-85BDC9FD1C3A}</a:tableStyleId>
              </a:tblPr>
              <a:tblGrid>
                <a:gridCol w="4884268"/>
                <a:gridCol w="1055715"/>
                <a:gridCol w="152633"/>
                <a:gridCol w="1030275"/>
                <a:gridCol w="152633"/>
                <a:gridCol w="1030275"/>
              </a:tblGrid>
              <a:tr h="306772">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5">
                  <a:txBody>
                    <a:bodyPr/>
                    <a:lstStyle/>
                    <a:p>
                      <a:pPr algn="ctr" fontAlgn="b"/>
                      <a:r>
                        <a:rPr lang="en-US" sz="1200" u="none" strike="noStrike" dirty="0">
                          <a:solidFill>
                            <a:schemeClr val="tx1"/>
                          </a:solidFill>
                          <a:effectLst/>
                          <a:latin typeface="Arial" pitchFamily="34" charset="0"/>
                          <a:cs typeface="Arial" pitchFamily="34" charset="0"/>
                        </a:rPr>
                        <a:t>Year Ended May 31</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r>
              <a:tr h="306772">
                <a:tc>
                  <a:txBody>
                    <a:bodyPr/>
                    <a:lstStyle/>
                    <a:p>
                      <a:pPr algn="ctr" fontAlgn="b"/>
                      <a:r>
                        <a:rPr lang="en-US" sz="1200" b="0" i="0" u="none" strike="noStrike" dirty="0" smtClean="0">
                          <a:solidFill>
                            <a:schemeClr val="tx1"/>
                          </a:solidFill>
                          <a:effectLst/>
                          <a:latin typeface="Arial" pitchFamily="34" charset="0"/>
                          <a:cs typeface="Arial" pitchFamily="34" charset="0"/>
                        </a:rPr>
                        <a:t>(In millions, except</a:t>
                      </a:r>
                      <a:r>
                        <a:rPr lang="en-US" sz="1200" b="0" i="0" u="none" strike="noStrike" baseline="0" dirty="0" smtClean="0">
                          <a:solidFill>
                            <a:schemeClr val="tx1"/>
                          </a:solidFill>
                          <a:effectLst/>
                          <a:latin typeface="Arial" pitchFamily="34" charset="0"/>
                          <a:cs typeface="Arial" pitchFamily="34" charset="0"/>
                        </a:rPr>
                        <a:t> per share data)</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200" u="sng" strike="noStrike" dirty="0">
                          <a:solidFill>
                            <a:schemeClr val="tx1"/>
                          </a:solidFill>
                          <a:effectLst/>
                          <a:latin typeface="Arial" pitchFamily="34" charset="0"/>
                          <a:cs typeface="Arial" pitchFamily="34" charset="0"/>
                        </a:rPr>
                        <a:t>2009</a:t>
                      </a:r>
                      <a:endParaRPr lang="en-US" sz="1200" b="1" i="0" u="sng"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200" b="1" i="0" u="sng"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200" u="sng" strike="noStrike" dirty="0">
                          <a:solidFill>
                            <a:schemeClr val="tx1"/>
                          </a:solidFill>
                          <a:effectLst/>
                          <a:latin typeface="Arial" pitchFamily="34" charset="0"/>
                          <a:cs typeface="Arial" pitchFamily="34" charset="0"/>
                        </a:rPr>
                        <a:t>2008</a:t>
                      </a:r>
                      <a:endParaRPr lang="en-US" sz="1200" b="1" i="0" u="sng"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200" b="1" i="0" u="sng"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200" u="sng" strike="noStrike" dirty="0">
                          <a:solidFill>
                            <a:schemeClr val="tx1"/>
                          </a:solidFill>
                          <a:effectLst/>
                          <a:latin typeface="Arial" pitchFamily="34" charset="0"/>
                          <a:cs typeface="Arial" pitchFamily="34" charset="0"/>
                        </a:rPr>
                        <a:t>2007</a:t>
                      </a:r>
                      <a:endParaRPr lang="en-US" sz="1200" b="1" i="0" u="sng"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1910">
                <a:tc>
                  <a:txBody>
                    <a:bodyPr/>
                    <a:lstStyle/>
                    <a:p>
                      <a:pPr algn="ctr" fontAlgn="b"/>
                      <a:endParaRPr lang="en-US" sz="1200" b="1"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5">
                  <a:txBody>
                    <a:bodyPr/>
                    <a:lstStyle/>
                    <a:p>
                      <a:pPr algn="ctr" fontAlgn="b"/>
                      <a:endParaRPr lang="en-US" sz="1200" b="1"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Revenues</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19,176.10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18,627.0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16,325.9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Cost of sales</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10,571.70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10,239.6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9,165.4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Gross margin</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8,604.40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8,387.4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7,160.5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Selling and administrative expense</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6,149.60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5,953.7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5,028.7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Restructuring charges (Note 16)</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195.00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Goodwill impairment (Note 4)</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199.30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Intangible and other asset impairment (Note 4)</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202.00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Interest income, net (Notes 1, 7 and 8)</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(9.50)</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(77.1)</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(67.2)</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Other (income) expense, net (Notes 17 and 18)</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(88.50)</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7.9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(0.9)</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Income before income taxes</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1,956.50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2,502.9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2,199.9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6772">
                <a:tc>
                  <a:txBody>
                    <a:bodyPr/>
                    <a:lstStyle/>
                    <a:p>
                      <a:pPr lvl="1" algn="l" fontAlgn="b"/>
                      <a:r>
                        <a:rPr lang="en-US" sz="1200" u="none" strike="noStrike" dirty="0">
                          <a:solidFill>
                            <a:schemeClr val="tx1"/>
                          </a:solidFill>
                          <a:effectLst/>
                          <a:latin typeface="Arial" pitchFamily="34" charset="0"/>
                          <a:cs typeface="Arial" pitchFamily="34" charset="0"/>
                        </a:rPr>
                        <a:t>Income taxes (Note 9)</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469.80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619.5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708.4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18921">
                <a:tc>
                  <a:txBody>
                    <a:bodyPr/>
                    <a:lstStyle/>
                    <a:p>
                      <a:pPr lvl="1" algn="l" fontAlgn="b"/>
                      <a:r>
                        <a:rPr lang="en-US" sz="1200" u="none" strike="noStrike" dirty="0">
                          <a:solidFill>
                            <a:schemeClr val="tx1"/>
                          </a:solidFill>
                          <a:effectLst/>
                          <a:latin typeface="Arial" pitchFamily="34" charset="0"/>
                          <a:cs typeface="Arial" pitchFamily="34" charset="0"/>
                        </a:rPr>
                        <a:t>Net income</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1,486.70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1,883.4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1,491.5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34108">
                <a:tc>
                  <a:txBody>
                    <a:bodyPr/>
                    <a:lstStyle/>
                    <a:p>
                      <a:pPr lvl="1" algn="l" fontAlgn="b"/>
                      <a:r>
                        <a:rPr lang="en-US" sz="1200" u="none" strike="noStrike" dirty="0">
                          <a:solidFill>
                            <a:schemeClr val="tx1"/>
                          </a:solidFill>
                          <a:effectLst/>
                          <a:latin typeface="Arial" pitchFamily="34" charset="0"/>
                          <a:cs typeface="Arial" pitchFamily="34" charset="0"/>
                        </a:rPr>
                        <a:t>Basic earnings per common share (Note 12)</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3.07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3.80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2.96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34108">
                <a:tc>
                  <a:txBody>
                    <a:bodyPr/>
                    <a:lstStyle/>
                    <a:p>
                      <a:pPr lvl="1" algn="l" fontAlgn="b"/>
                      <a:r>
                        <a:rPr lang="en-US" sz="1200" u="none" strike="noStrike" dirty="0">
                          <a:solidFill>
                            <a:schemeClr val="tx1"/>
                          </a:solidFill>
                          <a:effectLst/>
                          <a:latin typeface="Arial" pitchFamily="34" charset="0"/>
                          <a:cs typeface="Arial" pitchFamily="34" charset="0"/>
                        </a:rPr>
                        <a:t>Diluted earnings per common share (Note 12)</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3.03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3.74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2.93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34108">
                <a:tc>
                  <a:txBody>
                    <a:bodyPr/>
                    <a:lstStyle/>
                    <a:p>
                      <a:pPr lvl="1" algn="l" fontAlgn="b"/>
                      <a:r>
                        <a:rPr lang="en-US" sz="1200" u="none" strike="noStrike" dirty="0">
                          <a:solidFill>
                            <a:schemeClr val="tx1"/>
                          </a:solidFill>
                          <a:effectLst/>
                          <a:latin typeface="Arial" pitchFamily="34" charset="0"/>
                          <a:cs typeface="Arial" pitchFamily="34" charset="0"/>
                        </a:rPr>
                        <a:t>Dividends declared per common share</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0.98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0.875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            0.71 </a:t>
                      </a:r>
                      <a:endParaRPr lang="en-US" sz="1200" b="0" i="0" u="none" strike="noStrike" dirty="0">
                        <a:solidFill>
                          <a:schemeClr val="tx1"/>
                        </a:solidFill>
                        <a:effectLst/>
                        <a:latin typeface="Arial" pitchFamily="34" charset="0"/>
                        <a:cs typeface="Arial" pitchFamily="34" charset="0"/>
                      </a:endParaRPr>
                    </a:p>
                  </a:txBody>
                  <a:tcPr marL="9525" marR="9525" marT="9525"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
        <p:nvSpPr>
          <p:cNvPr id="5" name="Slide Number Placeholder 4"/>
          <p:cNvSpPr>
            <a:spLocks noGrp="1"/>
          </p:cNvSpPr>
          <p:nvPr>
            <p:ph type="sldNum" sz="quarter" idx="12"/>
          </p:nvPr>
        </p:nvSpPr>
        <p:spPr/>
        <p:txBody>
          <a:bodyPr/>
          <a:lstStyle/>
          <a:p>
            <a:fld id="{F4E5A6A1-7ACC-4B96-BE19-088CA1827282}" type="slidenum">
              <a:rPr lang="en-US" smtClean="0"/>
              <a:t>17</a:t>
            </a:fld>
            <a:endParaRPr lang="en-US" dirty="0"/>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Connector 3"/>
          <p:cNvCxnSpPr/>
          <p:nvPr/>
        </p:nvCxnSpPr>
        <p:spPr>
          <a:xfrm flipV="1">
            <a:off x="5257800" y="685800"/>
            <a:ext cx="0" cy="548640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6477000" y="1066800"/>
            <a:ext cx="0" cy="510540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V="1">
            <a:off x="7627917" y="1066800"/>
            <a:ext cx="0" cy="510540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57800" y="1447800"/>
            <a:ext cx="3505200" cy="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46262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0306"/>
            <a:ext cx="8229600" cy="1143000"/>
          </a:xfrm>
        </p:spPr>
        <p:txBody>
          <a:bodyPr>
            <a:normAutofit/>
          </a:bodyPr>
          <a:lstStyle/>
          <a:p>
            <a:r>
              <a:rPr lang="en-US" sz="3200" dirty="0" smtClean="0">
                <a:ln>
                  <a:solidFill>
                    <a:schemeClr val="accent6">
                      <a:lumMod val="75000"/>
                    </a:schemeClr>
                  </a:solidFill>
                </a:ln>
                <a:latin typeface="Arial Black" pitchFamily="34" charset="0"/>
              </a:rPr>
              <a:t>2009 BALANCE SHEET</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18</a:t>
            </a:fld>
            <a:endParaRPr lang="en-US"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721007776"/>
              </p:ext>
            </p:extLst>
          </p:nvPr>
        </p:nvGraphicFramePr>
        <p:xfrm>
          <a:off x="609600" y="533400"/>
          <a:ext cx="8077199" cy="6262206"/>
        </p:xfrm>
        <a:graphic>
          <a:graphicData uri="http://schemas.openxmlformats.org/drawingml/2006/table">
            <a:tbl>
              <a:tblPr>
                <a:tableStyleId>{5C22544A-7EE6-4342-B048-85BDC9FD1C3A}</a:tableStyleId>
              </a:tblPr>
              <a:tblGrid>
                <a:gridCol w="5817662"/>
                <a:gridCol w="1051853"/>
                <a:gridCol w="155831"/>
                <a:gridCol w="1051853"/>
              </a:tblGrid>
              <a:tr h="149856">
                <a:tc>
                  <a:txBody>
                    <a:bodyPr/>
                    <a:lstStyle/>
                    <a:p>
                      <a:pPr algn="l" fontAlgn="b"/>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pPr algn="ctr" fontAlgn="b"/>
                      <a:r>
                        <a:rPr lang="en-US" sz="1000" u="none" strike="noStrike" dirty="0">
                          <a:solidFill>
                            <a:schemeClr val="tx1"/>
                          </a:solidFill>
                          <a:effectLst/>
                          <a:latin typeface="Arial" pitchFamily="34" charset="0"/>
                          <a:cs typeface="Arial" pitchFamily="34" charset="0"/>
                        </a:rPr>
                        <a:t>May 31,</a:t>
                      </a:r>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r>
              <a:tr h="149856">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000" u="none" strike="noStrike" dirty="0">
                          <a:solidFill>
                            <a:schemeClr val="tx1"/>
                          </a:solidFill>
                          <a:effectLst/>
                          <a:latin typeface="Arial" pitchFamily="34" charset="0"/>
                          <a:cs typeface="Arial" pitchFamily="34" charset="0"/>
                        </a:rPr>
                        <a:t>2009</a:t>
                      </a:r>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000" u="none" strike="noStrike" dirty="0">
                          <a:solidFill>
                            <a:schemeClr val="tx1"/>
                          </a:solidFill>
                          <a:effectLst/>
                          <a:latin typeface="Arial" pitchFamily="34" charset="0"/>
                          <a:cs typeface="Arial" pitchFamily="34" charset="0"/>
                        </a:rPr>
                        <a:t>2008</a:t>
                      </a:r>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pPr algn="l" fontAlgn="b"/>
                      <a:r>
                        <a:rPr lang="en-US" sz="1000" u="none" strike="noStrike" dirty="0">
                          <a:solidFill>
                            <a:schemeClr val="tx1"/>
                          </a:solidFill>
                          <a:effectLst/>
                          <a:latin typeface="Arial" pitchFamily="34" charset="0"/>
                          <a:cs typeface="Arial" pitchFamily="34" charset="0"/>
                        </a:rPr>
                        <a:t>(In millions)</a:t>
                      </a:r>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r>
              <a:tr h="149856">
                <a:tc>
                  <a:txBody>
                    <a:bodyPr/>
                    <a:lstStyle/>
                    <a:p>
                      <a:pPr algn="ctr" fontAlgn="b"/>
                      <a:r>
                        <a:rPr lang="en-US" sz="1000" u="none" strike="noStrike" dirty="0">
                          <a:solidFill>
                            <a:schemeClr val="tx1"/>
                          </a:solidFill>
                          <a:effectLst/>
                          <a:latin typeface="Arial" pitchFamily="34" charset="0"/>
                          <a:cs typeface="Arial" pitchFamily="34" charset="0"/>
                        </a:rPr>
                        <a:t>ASSETS</a:t>
                      </a:r>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1"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Current assets: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Cash and equivalents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2,291.10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2,133.90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Short-term investments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1,164.00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642.20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Accounts receivable, net (Note 1)</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2,883.90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2,795.30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Inventories (Notes 1 and 2)</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2,357.00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2,438.40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Deferred income taxes (Note 9)</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272.40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227.20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Prepaid expenses and other current assets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765.60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602.30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Total current assets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9,734.00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8,839.30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Property, plant and equipment, net (Note 3)</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1,957.70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1,891.10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fr-FR" sz="1050" u="none" strike="noStrike" dirty="0">
                          <a:solidFill>
                            <a:schemeClr val="tx1"/>
                          </a:solidFill>
                          <a:effectLst/>
                          <a:latin typeface="Arial" pitchFamily="34" charset="0"/>
                          <a:cs typeface="Arial" pitchFamily="34" charset="0"/>
                        </a:rPr>
                        <a:t>Identifiable intangible assets, net (Note 4)</a:t>
                      </a:r>
                      <a:endParaRPr lang="fr-FR"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467.40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743.10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Goodwill (Note 4)</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193.50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448.80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Deferred income taxes and other assets (Notes 9 and 18)</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897.00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520.40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Total assets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13,249.60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12,442.70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ctr" fontAlgn="b"/>
                      <a:r>
                        <a:rPr lang="en-US" sz="1050" u="none" strike="noStrike" dirty="0">
                          <a:solidFill>
                            <a:schemeClr val="tx1"/>
                          </a:solidFill>
                          <a:effectLst/>
                          <a:latin typeface="Arial" pitchFamily="34" charset="0"/>
                          <a:cs typeface="Arial" pitchFamily="34" charset="0"/>
                        </a:rPr>
                        <a:t>LIABILITIES AND SHAREHOLDERS’ EQUITY</a:t>
                      </a:r>
                      <a:endParaRPr lang="en-US" sz="1050" b="1"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Current liabilities: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Current portion of long-term debt (Note 8)</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32.00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6.30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Notes payable (Note 7)</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342.90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177.70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Accounts payable (Note 7)</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1,031.90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1,287.60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Accrued liabilities (Notes 5 and 18)</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1,783.90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1,761.90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Income taxes payable (Note 9)</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86.30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88.00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Total current liabilities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3,277.00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3,321.50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Long-term debt (Note 8)</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437.20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441.10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Deferred income taxes and other liabilities (Note 9)</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842.00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854.50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Commitments and contingencies (Notes 15 and 18)</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Redeemable Preferred Stock (Note 10)</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0.3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0.3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Shareholders’ equity:</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Common stock at stated value (Note 11):</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Class A convertible — 95.3 and 96.8 shares outstanding</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0.1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0.1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Class B— 390.2 and 394.3 shares outstanding</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2.7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2.7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Capital in excess of stated value</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2,871.40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2,497.80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Accumulated other comprehensive income (Note 14)</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367.50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251.40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Retained earnings</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5,451.40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000" u="none" strike="noStrike" dirty="0">
                          <a:solidFill>
                            <a:schemeClr val="tx1"/>
                          </a:solidFill>
                          <a:effectLst/>
                          <a:latin typeface="Arial" pitchFamily="34" charset="0"/>
                          <a:cs typeface="Arial" pitchFamily="34" charset="0"/>
                        </a:rPr>
                        <a:t> $    5,073.30 </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Total shareholders’ equity</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000" u="none" strike="noStrike" dirty="0">
                          <a:solidFill>
                            <a:schemeClr val="tx1"/>
                          </a:solidFill>
                          <a:effectLst/>
                          <a:latin typeface="Arial" pitchFamily="34" charset="0"/>
                          <a:cs typeface="Arial" pitchFamily="34" charset="0"/>
                        </a:rPr>
                        <a:t>8693.1</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000" u="none" strike="noStrike" dirty="0">
                          <a:solidFill>
                            <a:schemeClr val="tx1"/>
                          </a:solidFill>
                          <a:effectLst/>
                          <a:latin typeface="Arial" pitchFamily="34" charset="0"/>
                          <a:cs typeface="Arial" pitchFamily="34" charset="0"/>
                        </a:rPr>
                        <a:t>7825.3</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9856">
                <a:tc>
                  <a:txBody>
                    <a:bodyPr/>
                    <a:lstStyle/>
                    <a:p>
                      <a:pPr algn="l" fontAlgn="b"/>
                      <a:r>
                        <a:rPr lang="en-US" sz="1050" u="none" strike="noStrike" dirty="0">
                          <a:solidFill>
                            <a:schemeClr val="tx1"/>
                          </a:solidFill>
                          <a:effectLst/>
                          <a:latin typeface="Arial" pitchFamily="34" charset="0"/>
                          <a:cs typeface="Arial" pitchFamily="34" charset="0"/>
                        </a:rPr>
                        <a:t>                      Total liabilities and shareholders’ equity</a:t>
                      </a:r>
                      <a:endParaRPr lang="en-US" sz="1050" b="0" i="0" u="none" strike="noStrike" dirty="0">
                        <a:solidFill>
                          <a:schemeClr val="tx1"/>
                        </a:solidFill>
                        <a:effectLst/>
                        <a:latin typeface="Arial" pitchFamily="34" charset="0"/>
                        <a:cs typeface="Arial" pitchFamily="34" charset="0"/>
                      </a:endParaRPr>
                    </a:p>
                  </a:txBody>
                  <a:tcPr marL="5577" marR="5577" marT="557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000" u="none" strike="noStrike" dirty="0">
                          <a:solidFill>
                            <a:schemeClr val="tx1"/>
                          </a:solidFill>
                          <a:effectLst/>
                          <a:latin typeface="Arial" pitchFamily="34" charset="0"/>
                          <a:cs typeface="Arial" pitchFamily="34" charset="0"/>
                        </a:rPr>
                        <a:t>13249.6</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000" u="none" strike="noStrike" dirty="0">
                          <a:solidFill>
                            <a:schemeClr val="tx1"/>
                          </a:solidFill>
                          <a:effectLst/>
                          <a:latin typeface="Arial" pitchFamily="34" charset="0"/>
                          <a:cs typeface="Arial" pitchFamily="34" charset="0"/>
                        </a:rPr>
                        <a:t>12442.7</a:t>
                      </a:r>
                      <a:endParaRPr lang="en-US" sz="1000" b="0" i="0" u="none" strike="noStrike" dirty="0">
                        <a:solidFill>
                          <a:schemeClr val="tx1"/>
                        </a:solidFill>
                        <a:effectLst/>
                        <a:latin typeface="Arial" pitchFamily="34" charset="0"/>
                        <a:cs typeface="Arial" pitchFamily="34" charset="0"/>
                      </a:endParaRPr>
                    </a:p>
                  </a:txBody>
                  <a:tcPr marL="5577" marR="5577" marT="557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pic>
        <p:nvPicPr>
          <p:cNvPr id="10"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Connector 3"/>
          <p:cNvCxnSpPr/>
          <p:nvPr/>
        </p:nvCxnSpPr>
        <p:spPr>
          <a:xfrm flipV="1">
            <a:off x="7467600" y="685800"/>
            <a:ext cx="76200" cy="617220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6324600" y="533400"/>
            <a:ext cx="76200" cy="6286996"/>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6400800" y="1066800"/>
            <a:ext cx="2286000" cy="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30816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a:bodyPr>
          <a:lstStyle/>
          <a:p>
            <a:r>
              <a:rPr lang="en-US" sz="3200" dirty="0" smtClean="0">
                <a:ln>
                  <a:solidFill>
                    <a:schemeClr val="accent6">
                      <a:lumMod val="75000"/>
                    </a:schemeClr>
                  </a:solidFill>
                </a:ln>
                <a:latin typeface="Arial Black" pitchFamily="34" charset="0"/>
              </a:rPr>
              <a:t>2009 FINANCIAL RATIOS</a:t>
            </a:r>
            <a:endParaRPr lang="en-US" sz="3200" dirty="0">
              <a:ln>
                <a:solidFill>
                  <a:schemeClr val="accent6">
                    <a:lumMod val="75000"/>
                  </a:schemeClr>
                </a:solidFill>
              </a:ln>
              <a:latin typeface="Arial Black"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9923138"/>
              </p:ext>
            </p:extLst>
          </p:nvPr>
        </p:nvGraphicFramePr>
        <p:xfrm>
          <a:off x="2438400" y="838200"/>
          <a:ext cx="4419600" cy="5949347"/>
        </p:xfrm>
        <a:graphic>
          <a:graphicData uri="http://schemas.openxmlformats.org/drawingml/2006/table">
            <a:tbl>
              <a:tblPr>
                <a:tableStyleId>{5C22544A-7EE6-4342-B048-85BDC9FD1C3A}</a:tableStyleId>
              </a:tblPr>
              <a:tblGrid>
                <a:gridCol w="883920"/>
                <a:gridCol w="883920"/>
                <a:gridCol w="883920"/>
                <a:gridCol w="883920"/>
                <a:gridCol w="883920"/>
              </a:tblGrid>
              <a:tr h="154378">
                <a:tc gridSpan="2">
                  <a:txBody>
                    <a:bodyPr/>
                    <a:lstStyle/>
                    <a:p>
                      <a:pPr algn="ctr" fontAlgn="b"/>
                      <a:r>
                        <a:rPr lang="en-US" sz="1400" u="none" strike="noStrike" dirty="0">
                          <a:solidFill>
                            <a:schemeClr val="tx1"/>
                          </a:solidFill>
                          <a:effectLst/>
                          <a:latin typeface="Arial" pitchFamily="34" charset="0"/>
                          <a:cs typeface="Arial" pitchFamily="34" charset="0"/>
                        </a:rPr>
                        <a:t>Liquidity Ratios</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a:txBody>
                    <a:bodyPr/>
                    <a:lstStyle/>
                    <a:p>
                      <a:pPr algn="l" fontAlgn="b"/>
                      <a:r>
                        <a:rPr lang="en-US" sz="1400" u="none" strike="noStrike" dirty="0">
                          <a:solidFill>
                            <a:schemeClr val="tx1"/>
                          </a:solidFill>
                          <a:effectLst/>
                          <a:latin typeface="Arial" pitchFamily="34" charset="0"/>
                          <a:cs typeface="Arial" pitchFamily="34" charset="0"/>
                        </a:rPr>
                        <a:t>Current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2.97</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a:txBody>
                    <a:bodyPr/>
                    <a:lstStyle/>
                    <a:p>
                      <a:pPr algn="l" fontAlgn="b"/>
                      <a:r>
                        <a:rPr lang="en-US" sz="1400" u="none" strike="noStrike" dirty="0">
                          <a:solidFill>
                            <a:schemeClr val="tx1"/>
                          </a:solidFill>
                          <a:effectLst/>
                          <a:latin typeface="Arial" pitchFamily="34" charset="0"/>
                          <a:cs typeface="Arial" pitchFamily="34" charset="0"/>
                        </a:rPr>
                        <a:t>Quick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2.25</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ctr" fontAlgn="b"/>
                      <a:r>
                        <a:rPr lang="en-US" sz="1400" u="none" strike="noStrike" dirty="0">
                          <a:solidFill>
                            <a:schemeClr val="tx1"/>
                          </a:solidFill>
                          <a:effectLst/>
                          <a:latin typeface="Arial" pitchFamily="34" charset="0"/>
                          <a:cs typeface="Arial" pitchFamily="34" charset="0"/>
                        </a:rPr>
                        <a:t>Leverage Ratios</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l" fontAlgn="b"/>
                      <a:r>
                        <a:rPr lang="en-US" sz="1400" u="none" strike="noStrike" dirty="0">
                          <a:solidFill>
                            <a:schemeClr val="tx1"/>
                          </a:solidFill>
                          <a:effectLst/>
                          <a:latin typeface="Arial" pitchFamily="34" charset="0"/>
                          <a:cs typeface="Arial" pitchFamily="34" charset="0"/>
                        </a:rPr>
                        <a:t>Debt to total assets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0.06</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l" fontAlgn="b"/>
                      <a:r>
                        <a:rPr lang="en-US" sz="1400" u="none" strike="noStrike" dirty="0">
                          <a:solidFill>
                            <a:schemeClr val="tx1"/>
                          </a:solidFill>
                          <a:effectLst/>
                          <a:latin typeface="Arial" pitchFamily="34" charset="0"/>
                          <a:cs typeface="Arial" pitchFamily="34" charset="0"/>
                        </a:rPr>
                        <a:t>Debt to equity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0.09</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3">
                  <a:txBody>
                    <a:bodyPr/>
                    <a:lstStyle/>
                    <a:p>
                      <a:pPr algn="l" fontAlgn="b"/>
                      <a:r>
                        <a:rPr lang="en-US" sz="1400" u="none" strike="noStrike" dirty="0">
                          <a:solidFill>
                            <a:schemeClr val="tx1"/>
                          </a:solidFill>
                          <a:effectLst/>
                          <a:latin typeface="Arial" pitchFamily="34" charset="0"/>
                          <a:cs typeface="Arial" pitchFamily="34" charset="0"/>
                        </a:rPr>
                        <a:t>Long-term debt to equity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0.05</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3">
                  <a:txBody>
                    <a:bodyPr/>
                    <a:lstStyle/>
                    <a:p>
                      <a:pPr algn="l" fontAlgn="b"/>
                      <a:r>
                        <a:rPr lang="en-US" sz="1400" u="none" strike="noStrike" dirty="0">
                          <a:solidFill>
                            <a:schemeClr val="tx1"/>
                          </a:solidFill>
                          <a:effectLst/>
                          <a:latin typeface="Arial" pitchFamily="34" charset="0"/>
                          <a:cs typeface="Arial" pitchFamily="34" charset="0"/>
                        </a:rPr>
                        <a:t>Times-interest-earned ratio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61.06</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ctr" fontAlgn="b"/>
                      <a:r>
                        <a:rPr lang="en-US" sz="1400" u="none" strike="noStrike" dirty="0">
                          <a:solidFill>
                            <a:schemeClr val="tx1"/>
                          </a:solidFill>
                          <a:effectLst/>
                          <a:latin typeface="Arial" pitchFamily="34" charset="0"/>
                          <a:cs typeface="Arial" pitchFamily="34" charset="0"/>
                        </a:rPr>
                        <a:t>Activity Ratios</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3">
                  <a:txBody>
                    <a:bodyPr/>
                    <a:lstStyle/>
                    <a:p>
                      <a:pPr algn="l" fontAlgn="b"/>
                      <a:r>
                        <a:rPr lang="en-US" sz="1400" u="none" strike="noStrike" dirty="0">
                          <a:solidFill>
                            <a:schemeClr val="tx1"/>
                          </a:solidFill>
                          <a:effectLst/>
                          <a:latin typeface="Arial" pitchFamily="34" charset="0"/>
                          <a:cs typeface="Arial" pitchFamily="34" charset="0"/>
                        </a:rPr>
                        <a:t>Fixed Assets Turnover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9.8</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3">
                  <a:txBody>
                    <a:bodyPr/>
                    <a:lstStyle/>
                    <a:p>
                      <a:pPr algn="l" fontAlgn="b"/>
                      <a:r>
                        <a:rPr lang="en-US" sz="1400" u="none" strike="noStrike" dirty="0">
                          <a:solidFill>
                            <a:schemeClr val="tx1"/>
                          </a:solidFill>
                          <a:effectLst/>
                          <a:latin typeface="Arial" pitchFamily="34" charset="0"/>
                          <a:cs typeface="Arial" pitchFamily="34" charset="0"/>
                        </a:rPr>
                        <a:t>Total Assets Turnover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1.45</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l" fontAlgn="b"/>
                      <a:r>
                        <a:rPr lang="en-US" sz="1400" u="none" strike="noStrike" dirty="0">
                          <a:solidFill>
                            <a:schemeClr val="tx1"/>
                          </a:solidFill>
                          <a:effectLst/>
                          <a:latin typeface="Arial" pitchFamily="34" charset="0"/>
                          <a:cs typeface="Arial" pitchFamily="34" charset="0"/>
                        </a:rPr>
                        <a:t>Inventory Turnover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8.14</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ctr" fontAlgn="b"/>
                      <a:r>
                        <a:rPr lang="en-US" sz="1400" u="none" strike="noStrike" dirty="0">
                          <a:solidFill>
                            <a:schemeClr val="tx1"/>
                          </a:solidFill>
                          <a:effectLst/>
                          <a:latin typeface="Arial" pitchFamily="34" charset="0"/>
                          <a:cs typeface="Arial" pitchFamily="34" charset="0"/>
                        </a:rPr>
                        <a:t>Profitability Ratios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89641">
                <a:tc gridSpan="2">
                  <a:txBody>
                    <a:bodyPr/>
                    <a:lstStyle/>
                    <a:p>
                      <a:pPr algn="l" fontAlgn="b"/>
                      <a:r>
                        <a:rPr lang="en-US" sz="1400" u="none" strike="noStrike" dirty="0">
                          <a:solidFill>
                            <a:schemeClr val="tx1"/>
                          </a:solidFill>
                          <a:effectLst/>
                          <a:latin typeface="Arial" pitchFamily="34" charset="0"/>
                          <a:cs typeface="Arial" pitchFamily="34" charset="0"/>
                        </a:rPr>
                        <a:t>Gross profit margin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0.45</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3">
                  <a:txBody>
                    <a:bodyPr/>
                    <a:lstStyle/>
                    <a:p>
                      <a:pPr algn="l" fontAlgn="b"/>
                      <a:r>
                        <a:rPr lang="en-US" sz="1400" u="none" strike="noStrike" dirty="0">
                          <a:solidFill>
                            <a:schemeClr val="tx1"/>
                          </a:solidFill>
                          <a:effectLst/>
                          <a:latin typeface="Arial" pitchFamily="34" charset="0"/>
                          <a:cs typeface="Arial" pitchFamily="34" charset="0"/>
                        </a:rPr>
                        <a:t>Operating profit margin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0.13</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l" fontAlgn="b"/>
                      <a:r>
                        <a:rPr lang="en-US" sz="1400" u="none" strike="noStrike" dirty="0">
                          <a:solidFill>
                            <a:schemeClr val="tx1"/>
                          </a:solidFill>
                          <a:effectLst/>
                          <a:latin typeface="Arial" pitchFamily="34" charset="0"/>
                          <a:cs typeface="Arial" pitchFamily="34" charset="0"/>
                        </a:rPr>
                        <a:t>Net profit margin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0.08</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l" fontAlgn="b"/>
                      <a:r>
                        <a:rPr lang="en-US" sz="1400" u="none" strike="noStrike" dirty="0">
                          <a:solidFill>
                            <a:schemeClr val="tx1"/>
                          </a:solidFill>
                          <a:effectLst/>
                          <a:latin typeface="Arial" pitchFamily="34" charset="0"/>
                          <a:cs typeface="Arial" pitchFamily="34" charset="0"/>
                        </a:rPr>
                        <a:t>Return on assets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0.11</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l" fontAlgn="b"/>
                      <a:r>
                        <a:rPr lang="en-US" sz="1400" u="none" strike="noStrike" dirty="0">
                          <a:solidFill>
                            <a:schemeClr val="tx1"/>
                          </a:solidFill>
                          <a:effectLst/>
                          <a:latin typeface="Arial" pitchFamily="34" charset="0"/>
                          <a:cs typeface="Arial" pitchFamily="34" charset="0"/>
                        </a:rPr>
                        <a:t>Return on equity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0.17</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89641">
                <a:tc gridSpan="2">
                  <a:txBody>
                    <a:bodyPr/>
                    <a:lstStyle/>
                    <a:p>
                      <a:pPr algn="l" fontAlgn="b"/>
                      <a:r>
                        <a:rPr lang="en-US" sz="1400" u="none" strike="noStrike" dirty="0">
                          <a:solidFill>
                            <a:schemeClr val="tx1"/>
                          </a:solidFill>
                          <a:effectLst/>
                          <a:latin typeface="Arial" pitchFamily="34" charset="0"/>
                          <a:cs typeface="Arial" pitchFamily="34" charset="0"/>
                        </a:rPr>
                        <a:t>Price-earnings ratio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18.83</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a:txBody>
                    <a:bodyPr/>
                    <a:lstStyle/>
                    <a:p>
                      <a:pPr algn="l" fontAlgn="b"/>
                      <a:r>
                        <a:rPr lang="en-US" sz="1400" u="none" strike="noStrike" dirty="0">
                          <a:solidFill>
                            <a:schemeClr val="tx1"/>
                          </a:solidFill>
                          <a:effectLst/>
                          <a:latin typeface="Arial" pitchFamily="34" charset="0"/>
                          <a:cs typeface="Arial" pitchFamily="34" charset="0"/>
                        </a:rPr>
                        <a:t>EPS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3.03</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ctr" fontAlgn="b"/>
                      <a:r>
                        <a:rPr lang="en-US" sz="1400" u="none" strike="noStrike" dirty="0">
                          <a:solidFill>
                            <a:schemeClr val="tx1"/>
                          </a:solidFill>
                          <a:effectLst/>
                          <a:latin typeface="Arial" pitchFamily="34" charset="0"/>
                          <a:cs typeface="Arial" pitchFamily="34" charset="0"/>
                        </a:rPr>
                        <a:t>Growth Ratios</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3 Years</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2">
                  <a:txBody>
                    <a:bodyPr/>
                    <a:lstStyle/>
                    <a:p>
                      <a:pPr algn="l" fontAlgn="b"/>
                      <a:r>
                        <a:rPr lang="en-US" sz="1400" u="none" strike="noStrike" dirty="0">
                          <a:solidFill>
                            <a:schemeClr val="tx1"/>
                          </a:solidFill>
                          <a:effectLst/>
                          <a:latin typeface="Arial" pitchFamily="34" charset="0"/>
                          <a:cs typeface="Arial" pitchFamily="34" charset="0"/>
                        </a:rPr>
                        <a:t>Sales Growth%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0.28226</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3">
                  <a:txBody>
                    <a:bodyPr/>
                    <a:lstStyle/>
                    <a:p>
                      <a:pPr algn="l" fontAlgn="b"/>
                      <a:r>
                        <a:rPr lang="en-US" sz="1400" u="none" strike="noStrike" dirty="0">
                          <a:solidFill>
                            <a:schemeClr val="tx1"/>
                          </a:solidFill>
                          <a:effectLst/>
                          <a:latin typeface="Arial" pitchFamily="34" charset="0"/>
                          <a:cs typeface="Arial" pitchFamily="34" charset="0"/>
                        </a:rPr>
                        <a:t>Net Income Growth%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0.06803</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4378">
                <a:tc gridSpan="3">
                  <a:txBody>
                    <a:bodyPr/>
                    <a:lstStyle/>
                    <a:p>
                      <a:pPr algn="l" fontAlgn="b"/>
                      <a:r>
                        <a:rPr lang="en-US" sz="1400" u="none" strike="noStrike" dirty="0">
                          <a:solidFill>
                            <a:schemeClr val="tx1"/>
                          </a:solidFill>
                          <a:effectLst/>
                          <a:latin typeface="Arial" pitchFamily="34" charset="0"/>
                          <a:cs typeface="Arial" pitchFamily="34" charset="0"/>
                        </a:rPr>
                        <a:t>Earnings per share Growth%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-0.4261</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89641">
                <a:tc gridSpan="3">
                  <a:txBody>
                    <a:bodyPr/>
                    <a:lstStyle/>
                    <a:p>
                      <a:pPr algn="l" fontAlgn="b"/>
                      <a:r>
                        <a:rPr lang="en-US" sz="1400" u="none" strike="noStrike" dirty="0">
                          <a:solidFill>
                            <a:schemeClr val="tx1"/>
                          </a:solidFill>
                          <a:effectLst/>
                          <a:latin typeface="Arial" pitchFamily="34" charset="0"/>
                          <a:cs typeface="Arial" pitchFamily="34" charset="0"/>
                        </a:rPr>
                        <a:t>Dividends per share Growth% </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-0.1695</a:t>
                      </a:r>
                      <a:endParaRPr lang="en-US" sz="1400" b="0" i="0" u="none" strike="noStrike" dirty="0">
                        <a:solidFill>
                          <a:schemeClr val="tx1"/>
                        </a:solidFill>
                        <a:effectLst/>
                        <a:latin typeface="Arial" pitchFamily="34" charset="0"/>
                        <a:cs typeface="Arial" pitchFamily="34" charset="0"/>
                      </a:endParaRPr>
                    </a:p>
                  </a:txBody>
                  <a:tcPr marL="7528" marR="7528" marT="7528"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
        <p:nvSpPr>
          <p:cNvPr id="5" name="Slide Number Placeholder 4"/>
          <p:cNvSpPr>
            <a:spLocks noGrp="1"/>
          </p:cNvSpPr>
          <p:nvPr>
            <p:ph type="sldNum" sz="quarter" idx="12"/>
          </p:nvPr>
        </p:nvSpPr>
        <p:spPr/>
        <p:txBody>
          <a:bodyPr/>
          <a:lstStyle/>
          <a:p>
            <a:fld id="{F4E5A6A1-7ACC-4B96-BE19-088CA1827282}" type="slidenum">
              <a:rPr lang="en-US" smtClean="0"/>
              <a:t>19</a:t>
            </a:fld>
            <a:endParaRPr lang="en-US" dirty="0"/>
          </a:p>
        </p:txBody>
      </p:sp>
      <p:pic>
        <p:nvPicPr>
          <p:cNvPr id="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29489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FINANCIAL TRENDS</a:t>
            </a:r>
            <a:endParaRPr lang="en-US" sz="3200" dirty="0">
              <a:ln>
                <a:solidFill>
                  <a:schemeClr val="accent6">
                    <a:lumMod val="75000"/>
                  </a:schemeClr>
                </a:solidFill>
              </a:ln>
              <a:latin typeface="Arial Black"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872955401"/>
              </p:ext>
            </p:extLst>
          </p:nvPr>
        </p:nvGraphicFramePr>
        <p:xfrm>
          <a:off x="838200" y="2057393"/>
          <a:ext cx="7467600" cy="2971806"/>
        </p:xfrm>
        <a:graphic>
          <a:graphicData uri="http://schemas.openxmlformats.org/drawingml/2006/table">
            <a:tbl>
              <a:tblPr>
                <a:tableStyleId>{5C22544A-7EE6-4342-B048-85BDC9FD1C3A}</a:tableStyleId>
              </a:tblPr>
              <a:tblGrid>
                <a:gridCol w="793152"/>
                <a:gridCol w="853012"/>
                <a:gridCol w="748256"/>
                <a:gridCol w="1451618"/>
                <a:gridCol w="1900572"/>
                <a:gridCol w="1720990"/>
              </a:tblGrid>
              <a:tr h="495301">
                <a:tc>
                  <a:txBody>
                    <a:bodyPr/>
                    <a:lstStyle/>
                    <a:p>
                      <a:pPr algn="ctr" fontAlgn="b"/>
                      <a:r>
                        <a:rPr lang="en-US" sz="1400" u="none" strike="noStrike" dirty="0">
                          <a:solidFill>
                            <a:schemeClr val="tx1"/>
                          </a:solidFill>
                          <a:effectLst/>
                        </a:rPr>
                        <a:t>Date</a:t>
                      </a:r>
                      <a:endParaRPr lang="en-US" sz="1400" b="1" i="0" u="none" strike="noStrike" dirty="0">
                        <a:solidFill>
                          <a:schemeClr val="tx1"/>
                        </a:solidFill>
                        <a:effectLst/>
                        <a:latin typeface="Calibri"/>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Sales</a:t>
                      </a:r>
                      <a:endParaRPr lang="en-US" sz="1400" b="1" i="0" u="none" strike="noStrike" dirty="0">
                        <a:solidFill>
                          <a:schemeClr val="tx1"/>
                        </a:solidFill>
                        <a:effectLst/>
                        <a:latin typeface="Calibri"/>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EBIT</a:t>
                      </a:r>
                      <a:endParaRPr lang="en-US" sz="1400" b="1" i="0" u="none" strike="noStrike" dirty="0">
                        <a:solidFill>
                          <a:schemeClr val="tx1"/>
                        </a:solidFill>
                        <a:effectLst/>
                        <a:latin typeface="Calibri"/>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DEPRECIATION</a:t>
                      </a:r>
                      <a:endParaRPr lang="en-US" sz="1400" b="1" i="0" u="none" strike="noStrike" dirty="0">
                        <a:solidFill>
                          <a:schemeClr val="tx1"/>
                        </a:solidFill>
                        <a:effectLst/>
                        <a:latin typeface="Calibri"/>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TOTAL NET INCOME</a:t>
                      </a:r>
                      <a:endParaRPr lang="en-US" sz="1400" b="1" i="0" u="none" strike="noStrike" dirty="0">
                        <a:solidFill>
                          <a:schemeClr val="tx1"/>
                        </a:solidFill>
                        <a:effectLst/>
                        <a:latin typeface="Calibri"/>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LONG TERM DEBT</a:t>
                      </a:r>
                      <a:endParaRPr lang="en-US" sz="1400" b="1" i="0" u="none" strike="noStrike" dirty="0">
                        <a:solidFill>
                          <a:schemeClr val="tx1"/>
                        </a:solidFill>
                        <a:effectLst/>
                        <a:latin typeface="Calibri"/>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95301">
                <a:tc>
                  <a:txBody>
                    <a:bodyPr/>
                    <a:lstStyle/>
                    <a:p>
                      <a:pPr algn="ctr" fontAlgn="b"/>
                      <a:r>
                        <a:rPr lang="en-US" sz="1400" u="none" strike="noStrike" dirty="0">
                          <a:solidFill>
                            <a:schemeClr val="tx1"/>
                          </a:solidFill>
                          <a:effectLst/>
                        </a:rPr>
                        <a:t>May-09</a:t>
                      </a:r>
                      <a:endParaRPr lang="en-US" sz="1400" b="1"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19.18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1.96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347.00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1.49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437.20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95301">
                <a:tc>
                  <a:txBody>
                    <a:bodyPr/>
                    <a:lstStyle/>
                    <a:p>
                      <a:pPr algn="ctr" fontAlgn="b"/>
                      <a:r>
                        <a:rPr lang="en-US" sz="1400" u="none" strike="noStrike" dirty="0">
                          <a:solidFill>
                            <a:schemeClr val="tx1"/>
                          </a:solidFill>
                          <a:effectLst/>
                        </a:rPr>
                        <a:t>May-08</a:t>
                      </a:r>
                      <a:endParaRPr lang="en-US" sz="1400" b="1"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18.63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2.50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312.80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1.88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441.10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95301">
                <a:tc>
                  <a:txBody>
                    <a:bodyPr/>
                    <a:lstStyle/>
                    <a:p>
                      <a:pPr algn="ctr" fontAlgn="b"/>
                      <a:r>
                        <a:rPr lang="en-US" sz="1400" u="none" strike="noStrike" dirty="0">
                          <a:solidFill>
                            <a:schemeClr val="tx1"/>
                          </a:solidFill>
                          <a:effectLst/>
                        </a:rPr>
                        <a:t>May-07</a:t>
                      </a:r>
                      <a:endParaRPr lang="en-US" sz="1400" b="1"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16.33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2.20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279.60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1.49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409.90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95301">
                <a:tc>
                  <a:txBody>
                    <a:bodyPr/>
                    <a:lstStyle/>
                    <a:p>
                      <a:pPr algn="ctr" fontAlgn="b"/>
                      <a:r>
                        <a:rPr lang="en-US" sz="1400" u="none" strike="noStrike" dirty="0">
                          <a:solidFill>
                            <a:schemeClr val="tx1"/>
                          </a:solidFill>
                          <a:effectLst/>
                        </a:rPr>
                        <a:t>May-06</a:t>
                      </a:r>
                      <a:endParaRPr lang="en-US" sz="1400" b="1"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14.95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2.14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291.80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1.39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410.70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95301">
                <a:tc>
                  <a:txBody>
                    <a:bodyPr/>
                    <a:lstStyle/>
                    <a:p>
                      <a:pPr algn="ctr" fontAlgn="b"/>
                      <a:r>
                        <a:rPr lang="en-US" sz="1400" u="none" strike="noStrike" dirty="0">
                          <a:solidFill>
                            <a:schemeClr val="tx1"/>
                          </a:solidFill>
                          <a:effectLst/>
                        </a:rPr>
                        <a:t>May-05</a:t>
                      </a:r>
                      <a:endParaRPr lang="en-US" sz="1400" b="1"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13.74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1.86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266.50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1.21 </a:t>
                      </a:r>
                      <a:r>
                        <a:rPr lang="en-US" sz="1400" u="none" strike="noStrike" dirty="0" smtClean="0">
                          <a:solidFill>
                            <a:schemeClr val="tx1"/>
                          </a:solidFill>
                          <a:effectLst/>
                        </a:rPr>
                        <a:t>Bill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rPr>
                        <a:t>687.30 </a:t>
                      </a:r>
                      <a:r>
                        <a:rPr lang="en-US" sz="1400" u="none" strike="noStrike" dirty="0" smtClean="0">
                          <a:solidFill>
                            <a:schemeClr val="tx1"/>
                          </a:solidFill>
                          <a:effectLst/>
                        </a:rPr>
                        <a:t>Mill</a:t>
                      </a:r>
                      <a:endParaRPr lang="en-US" sz="1400" b="0" i="0" u="none" strike="noStrike" dirty="0">
                        <a:solidFill>
                          <a:schemeClr val="tx1"/>
                        </a:solidFill>
                        <a:effectLst/>
                        <a:latin typeface="Calibri"/>
                      </a:endParaRPr>
                    </a:p>
                  </a:txBody>
                  <a:tcPr marL="9525" marR="9525" marT="9525" marB="0" anchor="ctr">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sp>
        <p:nvSpPr>
          <p:cNvPr id="5" name="Slide Number Placeholder 4"/>
          <p:cNvSpPr>
            <a:spLocks noGrp="1"/>
          </p:cNvSpPr>
          <p:nvPr>
            <p:ph type="sldNum" sz="quarter" idx="12"/>
          </p:nvPr>
        </p:nvSpPr>
        <p:spPr/>
        <p:txBody>
          <a:bodyPr/>
          <a:lstStyle/>
          <a:p>
            <a:fld id="{F4E5A6A1-7ACC-4B96-BE19-088CA1827282}" type="slidenum">
              <a:rPr lang="en-US" smtClean="0"/>
              <a:t>20</a:t>
            </a:fld>
            <a:endParaRPr lang="en-US" dirty="0"/>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643165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
            <a:ext cx="8229600" cy="1143000"/>
          </a:xfrm>
        </p:spPr>
        <p:txBody>
          <a:bodyPr>
            <a:normAutofit/>
          </a:bodyPr>
          <a:lstStyle/>
          <a:p>
            <a:r>
              <a:rPr lang="en-US" sz="3200" dirty="0" smtClean="0">
                <a:ln>
                  <a:solidFill>
                    <a:schemeClr val="accent6">
                      <a:lumMod val="75000"/>
                    </a:schemeClr>
                  </a:solidFill>
                </a:ln>
                <a:latin typeface="Arial Black" pitchFamily="34" charset="0"/>
              </a:rPr>
              <a:t>STRENGTHS</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p:txBody>
          <a:bodyPr>
            <a:normAutofit fontScale="85000" lnSpcReduction="20000"/>
          </a:bodyPr>
          <a:lstStyle/>
          <a:p>
            <a:pPr marL="514350" lvl="0" indent="-514350">
              <a:buFont typeface="+mj-lt"/>
              <a:buAutoNum type="arabicPeriod"/>
            </a:pPr>
            <a:r>
              <a:rPr lang="en-US" dirty="0">
                <a:latin typeface="Arial" pitchFamily="34" charset="0"/>
                <a:cs typeface="Arial" pitchFamily="34" charset="0"/>
              </a:rPr>
              <a:t>Recognized brand name – ‘Swoosh’ is ubiquitous</a:t>
            </a:r>
          </a:p>
          <a:p>
            <a:pPr marL="514350" lvl="0" indent="-514350">
              <a:buFont typeface="+mj-lt"/>
              <a:buAutoNum type="arabicPeriod"/>
            </a:pPr>
            <a:r>
              <a:rPr lang="en-US" dirty="0">
                <a:latin typeface="Arial" pitchFamily="34" charset="0"/>
                <a:cs typeface="Arial" pitchFamily="34" charset="0"/>
              </a:rPr>
              <a:t>Strong in research and development – innovative product development   </a:t>
            </a:r>
          </a:p>
          <a:p>
            <a:pPr marL="514350" lvl="0" indent="-514350">
              <a:buFont typeface="+mj-lt"/>
              <a:buAutoNum type="arabicPeriod"/>
            </a:pPr>
            <a:r>
              <a:rPr lang="en-US" dirty="0">
                <a:latin typeface="Arial" pitchFamily="34" charset="0"/>
                <a:cs typeface="Arial" pitchFamily="34" charset="0"/>
              </a:rPr>
              <a:t>Strong marketing campaign - sponsors top athletes. Marketing practices enables them to expand the athletic market. </a:t>
            </a:r>
          </a:p>
          <a:p>
            <a:pPr marL="514350" lvl="0" indent="-514350">
              <a:buFont typeface="+mj-lt"/>
              <a:buAutoNum type="arabicPeriod"/>
            </a:pPr>
            <a:r>
              <a:rPr lang="en-US" dirty="0">
                <a:latin typeface="Arial" pitchFamily="34" charset="0"/>
                <a:cs typeface="Arial" pitchFamily="34" charset="0"/>
              </a:rPr>
              <a:t>Diverse portfolio </a:t>
            </a:r>
          </a:p>
          <a:p>
            <a:pPr marL="514350" lvl="0" indent="-514350">
              <a:buFont typeface="+mj-lt"/>
              <a:buAutoNum type="arabicPeriod"/>
            </a:pPr>
            <a:r>
              <a:rPr lang="en-US" dirty="0">
                <a:latin typeface="Arial" pitchFamily="34" charset="0"/>
                <a:cs typeface="Arial" pitchFamily="34" charset="0"/>
              </a:rPr>
              <a:t>Successful advertising campaigns.</a:t>
            </a:r>
          </a:p>
          <a:p>
            <a:pPr marL="514350" lvl="0" indent="-514350">
              <a:buFont typeface="+mj-lt"/>
              <a:buAutoNum type="arabicPeriod"/>
            </a:pPr>
            <a:r>
              <a:rPr lang="en-US" dirty="0">
                <a:latin typeface="Arial" pitchFamily="34" charset="0"/>
                <a:cs typeface="Arial" pitchFamily="34" charset="0"/>
              </a:rPr>
              <a:t>Customer loyalty</a:t>
            </a:r>
          </a:p>
          <a:p>
            <a:pPr marL="514350" lvl="0" indent="-514350">
              <a:buFont typeface="+mj-lt"/>
              <a:buAutoNum type="arabicPeriod"/>
            </a:pPr>
            <a:r>
              <a:rPr lang="en-US" dirty="0">
                <a:latin typeface="Arial" pitchFamily="34" charset="0"/>
                <a:cs typeface="Arial" pitchFamily="34" charset="0"/>
              </a:rPr>
              <a:t>Strong financial position</a:t>
            </a:r>
          </a:p>
          <a:p>
            <a:pPr marL="514350" lvl="0" indent="-514350">
              <a:buFont typeface="+mj-lt"/>
              <a:buAutoNum type="arabicPeriod"/>
            </a:pPr>
            <a:r>
              <a:rPr lang="en-US" dirty="0">
                <a:latin typeface="Arial" pitchFamily="34" charset="0"/>
                <a:cs typeface="Arial" pitchFamily="34" charset="0"/>
              </a:rPr>
              <a:t>Strong international presence  </a:t>
            </a:r>
          </a:p>
        </p:txBody>
      </p:sp>
      <p:sp>
        <p:nvSpPr>
          <p:cNvPr id="5" name="Slide Number Placeholder 4"/>
          <p:cNvSpPr>
            <a:spLocks noGrp="1"/>
          </p:cNvSpPr>
          <p:nvPr>
            <p:ph type="sldNum" sz="quarter" idx="12"/>
          </p:nvPr>
        </p:nvSpPr>
        <p:spPr/>
        <p:txBody>
          <a:bodyPr/>
          <a:lstStyle/>
          <a:p>
            <a:fld id="{F4E5A6A1-7ACC-4B96-BE19-088CA1827282}" type="slidenum">
              <a:rPr lang="en-US" smtClean="0"/>
              <a:t>21</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23831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WEAKNESSES</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p:txBody>
          <a:bodyPr>
            <a:normAutofit lnSpcReduction="10000"/>
          </a:bodyPr>
          <a:lstStyle/>
          <a:p>
            <a:pPr marL="514350" lvl="0" indent="-514350">
              <a:buFont typeface="+mj-lt"/>
              <a:buAutoNum type="arabicPeriod"/>
            </a:pPr>
            <a:r>
              <a:rPr lang="en-US" sz="2800" dirty="0">
                <a:latin typeface="Arial" pitchFamily="34" charset="0"/>
                <a:cs typeface="Arial" pitchFamily="34" charset="0"/>
              </a:rPr>
              <a:t>Products are highly priced</a:t>
            </a:r>
          </a:p>
          <a:p>
            <a:pPr marL="514350" lvl="0" indent="-514350">
              <a:buFont typeface="+mj-lt"/>
              <a:buAutoNum type="arabicPeriod"/>
            </a:pPr>
            <a:r>
              <a:rPr lang="en-US" sz="2800" dirty="0">
                <a:latin typeface="Arial" pitchFamily="34" charset="0"/>
                <a:cs typeface="Arial" pitchFamily="34" charset="0"/>
              </a:rPr>
              <a:t>Revenues are still mostly dependent upon footwear sales</a:t>
            </a:r>
          </a:p>
          <a:p>
            <a:pPr marL="514350" lvl="0" indent="-514350">
              <a:buFont typeface="+mj-lt"/>
              <a:buAutoNum type="arabicPeriod"/>
            </a:pPr>
            <a:r>
              <a:rPr lang="en-US" sz="2800" dirty="0">
                <a:latin typeface="Arial" pitchFamily="34" charset="0"/>
                <a:cs typeface="Arial" pitchFamily="34" charset="0"/>
              </a:rPr>
              <a:t>History for violations of minimum wages, child labor and over times in its manufacturing countries.</a:t>
            </a:r>
          </a:p>
          <a:p>
            <a:pPr marL="514350" lvl="0" indent="-514350">
              <a:buFont typeface="+mj-lt"/>
              <a:buAutoNum type="arabicPeriod"/>
            </a:pPr>
            <a:r>
              <a:rPr lang="en-US" sz="2800" dirty="0">
                <a:latin typeface="Arial" pitchFamily="34" charset="0"/>
                <a:cs typeface="Arial" pitchFamily="34" charset="0"/>
              </a:rPr>
              <a:t>Little control over quality of products from 3</a:t>
            </a:r>
            <a:r>
              <a:rPr lang="en-US" sz="2800" baseline="30000" dirty="0">
                <a:latin typeface="Arial" pitchFamily="34" charset="0"/>
                <a:cs typeface="Arial" pitchFamily="34" charset="0"/>
              </a:rPr>
              <a:t>rd</a:t>
            </a:r>
            <a:r>
              <a:rPr lang="en-US" sz="2800" dirty="0">
                <a:latin typeface="Arial" pitchFamily="34" charset="0"/>
                <a:cs typeface="Arial" pitchFamily="34" charset="0"/>
              </a:rPr>
              <a:t> party contractors</a:t>
            </a:r>
          </a:p>
          <a:p>
            <a:pPr marL="514350" lvl="0" indent="-514350">
              <a:buFont typeface="+mj-lt"/>
              <a:buAutoNum type="arabicPeriod"/>
            </a:pPr>
            <a:r>
              <a:rPr lang="en-US" sz="2800" dirty="0">
                <a:latin typeface="Arial" pitchFamily="34" charset="0"/>
                <a:cs typeface="Arial" pitchFamily="34" charset="0"/>
              </a:rPr>
              <a:t>Anti-globalization groups</a:t>
            </a:r>
          </a:p>
          <a:p>
            <a:pPr marL="514350" lvl="0" indent="-514350">
              <a:buFont typeface="+mj-lt"/>
              <a:buAutoNum type="arabicPeriod"/>
            </a:pPr>
            <a:r>
              <a:rPr lang="en-US" sz="2800" dirty="0">
                <a:latin typeface="Arial" pitchFamily="34" charset="0"/>
                <a:cs typeface="Arial" pitchFamily="34" charset="0"/>
              </a:rPr>
              <a:t>Price sensitivity of </a:t>
            </a:r>
            <a:r>
              <a:rPr lang="en-US" sz="2800" dirty="0" smtClean="0">
                <a:latin typeface="Arial" pitchFamily="34" charset="0"/>
                <a:cs typeface="Arial" pitchFamily="34" charset="0"/>
              </a:rPr>
              <a:t>products</a:t>
            </a:r>
            <a:endParaRPr lang="en-US" sz="2800" dirty="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22</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00676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IFE MATRIX</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23</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4" name="Content Placeholder 3"/>
          <p:cNvGraphicFramePr>
            <a:graphicFrameLocks noGrp="1"/>
          </p:cNvGraphicFramePr>
          <p:nvPr>
            <p:ph idx="1"/>
            <p:extLst>
              <p:ext uri="{D42A27DB-BD31-4B8C-83A1-F6EECF244321}">
                <p14:modId xmlns:p14="http://schemas.microsoft.com/office/powerpoint/2010/main" val="14839482"/>
              </p:ext>
            </p:extLst>
          </p:nvPr>
        </p:nvGraphicFramePr>
        <p:xfrm>
          <a:off x="380999" y="609601"/>
          <a:ext cx="8610601" cy="6019798"/>
        </p:xfrm>
        <a:graphic>
          <a:graphicData uri="http://schemas.openxmlformats.org/drawingml/2006/table">
            <a:tbl>
              <a:tblPr>
                <a:tableStyleId>{5C22544A-7EE6-4342-B048-85BDC9FD1C3A}</a:tableStyleId>
              </a:tblPr>
              <a:tblGrid>
                <a:gridCol w="4324508"/>
                <a:gridCol w="1053684"/>
                <a:gridCol w="1273207"/>
                <a:gridCol w="1959202"/>
              </a:tblGrid>
              <a:tr h="226999">
                <a:tc>
                  <a:txBody>
                    <a:bodyPr/>
                    <a:lstStyle/>
                    <a:p>
                      <a:pPr lvl="1" algn="l" fontAlgn="b"/>
                      <a:r>
                        <a:rPr lang="en-US" sz="1400" b="1" u="none" strike="noStrike" dirty="0">
                          <a:solidFill>
                            <a:schemeClr val="tx1"/>
                          </a:solidFill>
                          <a:effectLst/>
                          <a:latin typeface="Arial" pitchFamily="34" charset="0"/>
                          <a:cs typeface="Arial" pitchFamily="34" charset="0"/>
                        </a:rPr>
                        <a:t>Internal Strengths</a:t>
                      </a:r>
                      <a:endParaRPr lang="en-US" sz="1400" b="1"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400" u="none" strike="noStrike" dirty="0">
                          <a:solidFill>
                            <a:schemeClr val="tx1"/>
                          </a:solidFill>
                          <a:effectLst/>
                          <a:latin typeface="Arial" pitchFamily="34" charset="0"/>
                          <a:cs typeface="Arial" pitchFamily="34" charset="0"/>
                        </a:rPr>
                        <a:t>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400" u="none" strike="noStrike" dirty="0">
                          <a:solidFill>
                            <a:schemeClr val="tx1"/>
                          </a:solidFill>
                          <a:effectLst/>
                          <a:latin typeface="Arial" pitchFamily="34" charset="0"/>
                          <a:cs typeface="Arial" pitchFamily="34" charset="0"/>
                        </a:rPr>
                        <a:t>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47036">
                <a:tc>
                  <a:txBody>
                    <a:bodyPr/>
                    <a:lstStyle/>
                    <a:p>
                      <a:pPr algn="l" fontAlgn="b"/>
                      <a:r>
                        <a:rPr lang="en-US" sz="1400" u="none" strike="noStrike" dirty="0">
                          <a:solidFill>
                            <a:schemeClr val="tx1"/>
                          </a:solidFill>
                          <a:effectLst/>
                          <a:latin typeface="Arial" pitchFamily="34" charset="0"/>
                          <a:cs typeface="Arial" pitchFamily="34" charset="0"/>
                        </a:rPr>
                        <a:t>Recognized brand name – Swoosh is ubiquitous</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0.10</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0.40</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47036">
                <a:tc>
                  <a:txBody>
                    <a:bodyPr/>
                    <a:lstStyle/>
                    <a:p>
                      <a:pPr algn="l" fontAlgn="b"/>
                      <a:r>
                        <a:rPr lang="en-US" sz="1400" u="none" strike="noStrike" dirty="0">
                          <a:solidFill>
                            <a:schemeClr val="tx1"/>
                          </a:solidFill>
                          <a:effectLst/>
                          <a:latin typeface="Arial" pitchFamily="34" charset="0"/>
                          <a:cs typeface="Arial" pitchFamily="34" charset="0"/>
                        </a:rPr>
                        <a:t>Strong in research and development – innovative product development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0.07</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3</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0.21</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709871">
                <a:tc>
                  <a:txBody>
                    <a:bodyPr/>
                    <a:lstStyle/>
                    <a:p>
                      <a:pPr algn="l" fontAlgn="b"/>
                      <a:r>
                        <a:rPr lang="en-US" sz="1400" u="none" strike="noStrike" dirty="0">
                          <a:solidFill>
                            <a:schemeClr val="tx1"/>
                          </a:solidFill>
                          <a:effectLst/>
                          <a:latin typeface="Arial" pitchFamily="34" charset="0"/>
                          <a:cs typeface="Arial" pitchFamily="34" charset="0"/>
                        </a:rPr>
                        <a:t>Strong marketing campaign - sponsors top athletes. Marketing practices enables them to expand the athletic market</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0.09</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0.36</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57722">
                <a:tc>
                  <a:txBody>
                    <a:bodyPr/>
                    <a:lstStyle/>
                    <a:p>
                      <a:pPr algn="l" fontAlgn="b"/>
                      <a:r>
                        <a:rPr lang="en-US" sz="1400" u="none" strike="noStrike" dirty="0">
                          <a:solidFill>
                            <a:schemeClr val="tx1"/>
                          </a:solidFill>
                          <a:effectLst/>
                          <a:latin typeface="Arial" pitchFamily="34" charset="0"/>
                          <a:cs typeface="Arial" pitchFamily="34" charset="0"/>
                        </a:rPr>
                        <a:t>A very professionally competitive company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0.08</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b="0" i="0" u="none" strike="noStrike" dirty="0">
                          <a:solidFill>
                            <a:schemeClr val="tx1"/>
                          </a:solidFill>
                          <a:effectLst/>
                          <a:latin typeface="Arial" pitchFamily="34" charset="0"/>
                          <a:cs typeface="Arial" pitchFamily="34" charset="0"/>
                        </a:rPr>
                        <a:t>3</a:t>
                      </a: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0.24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algn="l" fontAlgn="b"/>
                      <a:r>
                        <a:rPr lang="en-US" sz="1400" u="none" strike="noStrike" dirty="0">
                          <a:solidFill>
                            <a:schemeClr val="tx1"/>
                          </a:solidFill>
                          <a:effectLst/>
                          <a:latin typeface="Arial" pitchFamily="34" charset="0"/>
                          <a:cs typeface="Arial" pitchFamily="34" charset="0"/>
                        </a:rPr>
                        <a:t>Diverse portfolio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0.08</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3</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0.24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algn="l" fontAlgn="b"/>
                      <a:r>
                        <a:rPr lang="en-US" sz="1400" u="none" strike="noStrike" dirty="0">
                          <a:solidFill>
                            <a:schemeClr val="tx1"/>
                          </a:solidFill>
                          <a:effectLst/>
                          <a:latin typeface="Arial" pitchFamily="34" charset="0"/>
                          <a:cs typeface="Arial" pitchFamily="34" charset="0"/>
                        </a:rPr>
                        <a:t>Successful advertising campaigns</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0.09</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b="0" i="0" u="none" strike="noStrike" dirty="0" smtClean="0">
                          <a:solidFill>
                            <a:schemeClr val="tx1"/>
                          </a:solidFill>
                          <a:effectLst/>
                          <a:latin typeface="Arial" pitchFamily="34" charset="0"/>
                          <a:cs typeface="Arial" pitchFamily="34" charset="0"/>
                        </a:rPr>
                        <a:t>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0.36</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algn="l" fontAlgn="b"/>
                      <a:r>
                        <a:rPr lang="en-US" sz="1400" u="none" strike="noStrike" dirty="0">
                          <a:solidFill>
                            <a:schemeClr val="tx1"/>
                          </a:solidFill>
                          <a:effectLst/>
                          <a:latin typeface="Arial" pitchFamily="34" charset="0"/>
                          <a:cs typeface="Arial" pitchFamily="34" charset="0"/>
                        </a:rPr>
                        <a:t>Customer loyalty</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0.06</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3</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0.18</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algn="l" fontAlgn="b"/>
                      <a:r>
                        <a:rPr lang="en-US" sz="1400" u="none" strike="noStrike" dirty="0">
                          <a:solidFill>
                            <a:schemeClr val="tx1"/>
                          </a:solidFill>
                          <a:effectLst/>
                          <a:latin typeface="Arial" pitchFamily="34" charset="0"/>
                          <a:cs typeface="Arial" pitchFamily="34" charset="0"/>
                        </a:rPr>
                        <a:t>Strong financial position</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0.09</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0.36</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algn="l" fontAlgn="b"/>
                      <a:r>
                        <a:rPr lang="en-US" sz="1400" u="none" strike="noStrike" dirty="0">
                          <a:solidFill>
                            <a:schemeClr val="tx1"/>
                          </a:solidFill>
                          <a:effectLst/>
                          <a:latin typeface="Arial" pitchFamily="34" charset="0"/>
                          <a:cs typeface="Arial" pitchFamily="34" charset="0"/>
                        </a:rPr>
                        <a:t>Strong international presence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0.10</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lvl="1" algn="l" fontAlgn="b"/>
                      <a:r>
                        <a:rPr lang="en-US" sz="1400" b="1" u="none" strike="noStrike" dirty="0">
                          <a:solidFill>
                            <a:schemeClr val="tx1"/>
                          </a:solidFill>
                          <a:effectLst/>
                          <a:latin typeface="Arial" pitchFamily="34" charset="0"/>
                          <a:cs typeface="Arial" pitchFamily="34" charset="0"/>
                        </a:rPr>
                        <a:t>Internal Weaknesses</a:t>
                      </a:r>
                      <a:endParaRPr lang="en-US" sz="1400" b="1"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algn="l" fontAlgn="b"/>
                      <a:r>
                        <a:rPr lang="en-US" sz="1400" u="none" strike="noStrike" dirty="0">
                          <a:solidFill>
                            <a:schemeClr val="tx1"/>
                          </a:solidFill>
                          <a:effectLst/>
                          <a:latin typeface="Arial" pitchFamily="34" charset="0"/>
                          <a:cs typeface="Arial" pitchFamily="34" charset="0"/>
                        </a:rPr>
                        <a:t>Products are highly priced</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0.06</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2</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0.12</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47036">
                <a:tc>
                  <a:txBody>
                    <a:bodyPr/>
                    <a:lstStyle/>
                    <a:p>
                      <a:pPr algn="l" fontAlgn="b"/>
                      <a:r>
                        <a:rPr lang="en-US" sz="1400" u="none" strike="noStrike" dirty="0">
                          <a:solidFill>
                            <a:schemeClr val="tx1"/>
                          </a:solidFill>
                          <a:effectLst/>
                          <a:latin typeface="Arial" pitchFamily="34" charset="0"/>
                          <a:cs typeface="Arial" pitchFamily="34" charset="0"/>
                        </a:rPr>
                        <a:t>Revenues are still mostly dependent upon footwear sales</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0.05</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2</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0.10</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667072">
                <a:tc>
                  <a:txBody>
                    <a:bodyPr/>
                    <a:lstStyle/>
                    <a:p>
                      <a:pPr algn="l" fontAlgn="b"/>
                      <a:r>
                        <a:rPr lang="en-US" sz="1400" u="none" strike="noStrike" dirty="0">
                          <a:solidFill>
                            <a:schemeClr val="tx1"/>
                          </a:solidFill>
                          <a:effectLst/>
                          <a:latin typeface="Arial" pitchFamily="34" charset="0"/>
                          <a:cs typeface="Arial" pitchFamily="34" charset="0"/>
                        </a:rPr>
                        <a:t>History for violations of minimum wages, child labor and over times in its manufacturing countries.</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0.06</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2</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smtClean="0">
                          <a:solidFill>
                            <a:schemeClr val="tx1"/>
                          </a:solidFill>
                          <a:effectLst/>
                          <a:latin typeface="Arial" pitchFamily="34" charset="0"/>
                          <a:cs typeface="Arial" pitchFamily="34" charset="0"/>
                        </a:rPr>
                        <a:t>0.12</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47036">
                <a:tc>
                  <a:txBody>
                    <a:bodyPr/>
                    <a:lstStyle/>
                    <a:p>
                      <a:pPr algn="l" fontAlgn="b"/>
                      <a:r>
                        <a:rPr lang="en-US" sz="1400" u="none" strike="noStrike" dirty="0">
                          <a:solidFill>
                            <a:schemeClr val="tx1"/>
                          </a:solidFill>
                          <a:effectLst/>
                          <a:latin typeface="Arial" pitchFamily="34" charset="0"/>
                          <a:cs typeface="Arial" pitchFamily="34" charset="0"/>
                        </a:rPr>
                        <a:t>Little control over quality of products from 3rd party contractors</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0.05</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1</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0.05</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algn="l" fontAlgn="b"/>
                      <a:r>
                        <a:rPr lang="en-US" sz="1400" u="none" strike="noStrike" dirty="0">
                          <a:solidFill>
                            <a:schemeClr val="tx1"/>
                          </a:solidFill>
                          <a:effectLst/>
                          <a:latin typeface="Arial" pitchFamily="34" charset="0"/>
                          <a:cs typeface="Arial" pitchFamily="34" charset="0"/>
                        </a:rPr>
                        <a:t>Anti-globalization groups</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0.04</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2</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0.08</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algn="l" fontAlgn="b"/>
                      <a:r>
                        <a:rPr lang="en-US" sz="1400" u="none" strike="noStrike" dirty="0">
                          <a:solidFill>
                            <a:schemeClr val="tx1"/>
                          </a:solidFill>
                          <a:effectLst/>
                          <a:latin typeface="Arial" pitchFamily="34" charset="0"/>
                          <a:cs typeface="Arial" pitchFamily="34" charset="0"/>
                        </a:rPr>
                        <a:t>Price sensitivity of products</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0.06</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2</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0.12</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6999">
                <a:tc>
                  <a:txBody>
                    <a:bodyPr/>
                    <a:lstStyle/>
                    <a:p>
                      <a:pPr lvl="1" algn="l" fontAlgn="b"/>
                      <a:r>
                        <a:rPr lang="en-US" sz="1400" b="1" u="none" strike="noStrike" dirty="0">
                          <a:solidFill>
                            <a:schemeClr val="tx1"/>
                          </a:solidFill>
                          <a:effectLst/>
                          <a:latin typeface="Arial" pitchFamily="34" charset="0"/>
                          <a:cs typeface="Arial" pitchFamily="34" charset="0"/>
                        </a:rPr>
                        <a:t>Totals</a:t>
                      </a:r>
                      <a:endParaRPr lang="en-US" sz="1400" b="1"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1.00</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u="none" strike="noStrike" dirty="0">
                          <a:solidFill>
                            <a:schemeClr val="tx1"/>
                          </a:solidFill>
                          <a:effectLst/>
                          <a:latin typeface="Arial" pitchFamily="34" charset="0"/>
                          <a:cs typeface="Arial" pitchFamily="34" charset="0"/>
                        </a:rPr>
                        <a:t> </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400" b="0" i="0" u="none" strike="noStrike" dirty="0" smtClean="0">
                          <a:solidFill>
                            <a:schemeClr val="tx1"/>
                          </a:solidFill>
                          <a:effectLst/>
                          <a:latin typeface="Arial" pitchFamily="34" charset="0"/>
                          <a:cs typeface="Arial" pitchFamily="34" charset="0"/>
                        </a:rPr>
                        <a:t>3.10</a:t>
                      </a:r>
                      <a:endParaRPr lang="en-US" sz="1400" b="0" i="0" u="none" strike="noStrike" dirty="0">
                        <a:solidFill>
                          <a:schemeClr val="tx1"/>
                        </a:solidFill>
                        <a:effectLst/>
                        <a:latin typeface="Arial" pitchFamily="34" charset="0"/>
                        <a:cs typeface="Arial" pitchFamily="34" charset="0"/>
                      </a:endParaRPr>
                    </a:p>
                  </a:txBody>
                  <a:tcPr marL="7716" marR="7716" marT="7716"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30511860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29200" y="857581"/>
            <a:ext cx="4120771" cy="6000420"/>
          </a:xfrm>
          <a:prstGeom prst="rect">
            <a:avLst/>
          </a:prstGeom>
        </p:spPr>
      </p:pic>
      <p:sp>
        <p:nvSpPr>
          <p:cNvPr id="6" name="Title 5"/>
          <p:cNvSpPr>
            <a:spLocks noGrp="1"/>
          </p:cNvSpPr>
          <p:nvPr>
            <p:ph type="ctrTitle"/>
          </p:nvPr>
        </p:nvSpPr>
        <p:spPr/>
        <p:txBody>
          <a:bodyPr>
            <a:noAutofit/>
          </a:bodyPr>
          <a:lstStyle/>
          <a:p>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rPr>
              <a:t>STRATEGIC ASSESSMENT</a:t>
            </a:r>
            <a:endPar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24</a:t>
            </a:fld>
            <a:endParaRPr lang="en-US" dirty="0"/>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9447" t="30588" r="19973" b="30686"/>
          <a:stretch/>
        </p:blipFill>
        <p:spPr bwMode="auto">
          <a:xfrm>
            <a:off x="3962400" y="682388"/>
            <a:ext cx="1569492" cy="68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08652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SWOT MATRIX</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25</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2" name="Diagram 11"/>
          <p:cNvGraphicFramePr/>
          <p:nvPr>
            <p:extLst>
              <p:ext uri="{D42A27DB-BD31-4B8C-83A1-F6EECF244321}">
                <p14:modId xmlns:p14="http://schemas.microsoft.com/office/powerpoint/2010/main" val="2727037350"/>
              </p:ext>
            </p:extLst>
          </p:nvPr>
        </p:nvGraphicFramePr>
        <p:xfrm>
          <a:off x="152400" y="762000"/>
          <a:ext cx="8839200" cy="5971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03177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SPACE MATRIX</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26</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8" name="Content Placeholder 7"/>
          <p:cNvGraphicFramePr>
            <a:graphicFrameLocks noGrp="1"/>
          </p:cNvGraphicFramePr>
          <p:nvPr>
            <p:ph idx="1"/>
            <p:extLst>
              <p:ext uri="{D42A27DB-BD31-4B8C-83A1-F6EECF244321}">
                <p14:modId xmlns:p14="http://schemas.microsoft.com/office/powerpoint/2010/main" val="3611683246"/>
              </p:ext>
            </p:extLst>
          </p:nvPr>
        </p:nvGraphicFramePr>
        <p:xfrm>
          <a:off x="152400" y="838200"/>
          <a:ext cx="5029201" cy="5855735"/>
        </p:xfrm>
        <a:graphic>
          <a:graphicData uri="http://schemas.openxmlformats.org/drawingml/2006/table">
            <a:tbl>
              <a:tblPr>
                <a:tableStyleId>{5C22544A-7EE6-4342-B048-85BDC9FD1C3A}</a:tableStyleId>
              </a:tblPr>
              <a:tblGrid>
                <a:gridCol w="446851"/>
                <a:gridCol w="635522"/>
                <a:gridCol w="131572"/>
                <a:gridCol w="503950"/>
                <a:gridCol w="893702"/>
                <a:gridCol w="973140"/>
                <a:gridCol w="834863"/>
                <a:gridCol w="609601"/>
              </a:tblGrid>
              <a:tr h="162960">
                <a:tc gridSpan="4">
                  <a:txBody>
                    <a:bodyPr/>
                    <a:lstStyle/>
                    <a:p>
                      <a:pPr algn="l" fontAlgn="b"/>
                      <a:r>
                        <a:rPr lang="en-US" sz="1100" b="1" u="none" strike="noStrike" dirty="0">
                          <a:solidFill>
                            <a:schemeClr val="tx1"/>
                          </a:solidFill>
                          <a:effectLst/>
                          <a:latin typeface="Arial" pitchFamily="34" charset="0"/>
                          <a:cs typeface="Arial" pitchFamily="34" charset="0"/>
                        </a:rPr>
                        <a:t>Financial Strength</a:t>
                      </a:r>
                      <a:endParaRPr lang="en-US" sz="1100" b="1"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gridSpan="3">
                  <a:txBody>
                    <a:bodyPr/>
                    <a:lstStyle/>
                    <a:p>
                      <a:pPr algn="l" fontAlgn="b"/>
                      <a:r>
                        <a:rPr lang="en-US" sz="1100" u="none" strike="noStrike" dirty="0">
                          <a:solidFill>
                            <a:schemeClr val="tx1"/>
                          </a:solidFill>
                          <a:effectLst/>
                          <a:latin typeface="Arial" pitchFamily="34" charset="0"/>
                          <a:cs typeface="Arial" pitchFamily="34" charset="0"/>
                        </a:rPr>
                        <a:t>rating is 1 (worst) to 6 (best)</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Ratings</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1</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Liquidity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6.0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2</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Leverage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6.0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3</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Working capital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6.0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4</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Return on assets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4.0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1360">
                <a:tc>
                  <a:txBody>
                    <a:bodyPr/>
                    <a:lstStyle/>
                    <a:p>
                      <a:pPr algn="r" fontAlgn="b"/>
                      <a:r>
                        <a:rPr lang="en-US" sz="1100" u="none" strike="noStrike" dirty="0">
                          <a:solidFill>
                            <a:schemeClr val="tx1"/>
                          </a:solidFill>
                          <a:effectLst/>
                          <a:latin typeface="Arial" pitchFamily="34" charset="0"/>
                          <a:cs typeface="Arial" pitchFamily="34" charset="0"/>
                        </a:rPr>
                        <a:t>5</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Return on equity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4.0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6</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Price per earnings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6.0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7</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Earnings per share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5.0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91905">
                <a:tc gridSpan="3">
                  <a:txBody>
                    <a:bodyPr/>
                    <a:lstStyle/>
                    <a:p>
                      <a:pPr algn="l" fontAlgn="b"/>
                      <a:r>
                        <a:rPr lang="en-US" sz="1100" b="1" u="none" strike="noStrike" dirty="0" smtClean="0">
                          <a:solidFill>
                            <a:schemeClr val="tx1"/>
                          </a:solidFill>
                          <a:effectLst/>
                          <a:latin typeface="Arial" pitchFamily="34" charset="0"/>
                          <a:cs typeface="Arial" pitchFamily="34" charset="0"/>
                        </a:rPr>
                        <a:t>Industry </a:t>
                      </a:r>
                      <a:r>
                        <a:rPr lang="en-US" sz="1100" b="1" u="none" strike="noStrike" dirty="0">
                          <a:solidFill>
                            <a:schemeClr val="tx1"/>
                          </a:solidFill>
                          <a:effectLst/>
                          <a:latin typeface="Arial" pitchFamily="34" charset="0"/>
                          <a:cs typeface="Arial" pitchFamily="34" charset="0"/>
                        </a:rPr>
                        <a:t>Strength</a:t>
                      </a:r>
                      <a:endParaRPr lang="en-US" sz="1100" b="1"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pPr algn="r" fontAlgn="b"/>
                      <a:endParaRPr lang="en-US" sz="1050" b="0" i="0" u="none" strike="noStrike">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r" fontAlgn="b"/>
                      <a:r>
                        <a:rPr lang="en-US" sz="1100" u="none" strike="noStrike" dirty="0">
                          <a:solidFill>
                            <a:schemeClr val="tx1"/>
                          </a:solidFill>
                          <a:effectLst/>
                          <a:latin typeface="Arial" pitchFamily="34" charset="0"/>
                          <a:cs typeface="Arial" pitchFamily="34" charset="0"/>
                        </a:rPr>
                        <a:t>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bg1"/>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l" fontAlgn="b"/>
                      <a:r>
                        <a:rPr lang="en-US" sz="1100" u="none" strike="noStrike" dirty="0">
                          <a:solidFill>
                            <a:schemeClr val="tx1"/>
                          </a:solidFill>
                          <a:effectLst/>
                          <a:latin typeface="Arial" pitchFamily="34" charset="0"/>
                          <a:cs typeface="Arial" pitchFamily="34" charset="0"/>
                        </a:rPr>
                        <a:t>rating is 1 (worst) to 6 (best)</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FS Total</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100" u="none" strike="noStrike" dirty="0">
                          <a:solidFill>
                            <a:schemeClr val="tx1"/>
                          </a:solidFill>
                          <a:effectLst/>
                          <a:latin typeface="Arial" pitchFamily="34" charset="0"/>
                          <a:cs typeface="Arial" pitchFamily="34" charset="0"/>
                        </a:rPr>
                        <a:t>37.0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1</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Profit potential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6.0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2</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Extent Leveraged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5.0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3</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Economies of scale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5.0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4</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Growth potential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5.0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5</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Financial stability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6.0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6</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Resource utilization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5.0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7</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Diverse Portfolio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5.0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220850">
                <a:tc gridSpan="4">
                  <a:txBody>
                    <a:bodyPr/>
                    <a:lstStyle/>
                    <a:p>
                      <a:pPr algn="l" fontAlgn="b"/>
                      <a:r>
                        <a:rPr lang="en-US" sz="1100" b="1" u="none" strike="noStrike" dirty="0">
                          <a:solidFill>
                            <a:schemeClr val="tx1"/>
                          </a:solidFill>
                          <a:effectLst/>
                          <a:latin typeface="Arial" pitchFamily="34" charset="0"/>
                          <a:cs typeface="Arial" pitchFamily="34" charset="0"/>
                        </a:rPr>
                        <a:t>Environmental Stability</a:t>
                      </a:r>
                      <a:endParaRPr lang="en-US" sz="1100" b="1"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gridSpan="2">
                  <a:txBody>
                    <a:bodyPr/>
                    <a:lstStyle/>
                    <a:p>
                      <a:pPr algn="l" fontAlgn="b"/>
                      <a:r>
                        <a:rPr lang="en-US" sz="1100" u="none" strike="noStrike" dirty="0">
                          <a:solidFill>
                            <a:schemeClr val="tx1"/>
                          </a:solidFill>
                          <a:effectLst/>
                          <a:latin typeface="Arial" pitchFamily="34" charset="0"/>
                          <a:cs typeface="Arial" pitchFamily="34" charset="0"/>
                        </a:rPr>
                        <a:t>rating is -1 (best) to -6 (worst)</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IS Total</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100" u="none" strike="noStrike" dirty="0">
                          <a:solidFill>
                            <a:schemeClr val="tx1"/>
                          </a:solidFill>
                          <a:effectLst/>
                          <a:latin typeface="Arial" pitchFamily="34" charset="0"/>
                          <a:cs typeface="Arial" pitchFamily="34" charset="0"/>
                        </a:rPr>
                        <a:t>37.0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1</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Price range of competing products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-2.0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2</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Competitive pressure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-2.0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3</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Ease of exit from market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4</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Successful and recognized advertising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5</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Endorsement agreements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6</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Price elasticity of demand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7</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Risk involved in business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3595">
                <a:tc gridSpan="4">
                  <a:txBody>
                    <a:bodyPr/>
                    <a:lstStyle/>
                    <a:p>
                      <a:pPr algn="l" fontAlgn="b"/>
                      <a:r>
                        <a:rPr lang="en-US" sz="1100" b="1" u="none" strike="noStrike" dirty="0">
                          <a:solidFill>
                            <a:schemeClr val="tx1"/>
                          </a:solidFill>
                          <a:effectLst/>
                          <a:latin typeface="Arial" pitchFamily="34" charset="0"/>
                          <a:cs typeface="Arial" pitchFamily="34" charset="0"/>
                        </a:rPr>
                        <a:t>Competitive advantage</a:t>
                      </a:r>
                      <a:endParaRPr lang="en-US" sz="1100" b="1"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gridSpan="2">
                  <a:txBody>
                    <a:bodyPr/>
                    <a:lstStyle/>
                    <a:p>
                      <a:pPr algn="l" fontAlgn="b"/>
                      <a:r>
                        <a:rPr lang="en-US" sz="1100" u="none" strike="noStrike" dirty="0">
                          <a:solidFill>
                            <a:schemeClr val="tx1"/>
                          </a:solidFill>
                          <a:effectLst/>
                          <a:latin typeface="Arial" pitchFamily="34" charset="0"/>
                          <a:cs typeface="Arial" pitchFamily="34" charset="0"/>
                        </a:rPr>
                        <a:t>rating is -1 (best) to -6 (worst)</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ES Total</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100" u="none" strike="noStrike" dirty="0">
                          <a:solidFill>
                            <a:schemeClr val="tx1"/>
                          </a:solidFill>
                          <a:effectLst/>
                          <a:latin typeface="Arial" pitchFamily="34" charset="0"/>
                          <a:cs typeface="Arial" pitchFamily="34" charset="0"/>
                        </a:rPr>
                        <a:t>-9.0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1</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Market share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2</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Global presence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3</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Strong investor reputation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4</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Technological </a:t>
                      </a:r>
                      <a:r>
                        <a:rPr lang="en-US" sz="1100" u="none" strike="noStrike" dirty="0" smtClean="0">
                          <a:solidFill>
                            <a:schemeClr val="tx1"/>
                          </a:solidFill>
                          <a:effectLst/>
                          <a:latin typeface="Arial" pitchFamily="34" charset="0"/>
                          <a:cs typeface="Arial" pitchFamily="34" charset="0"/>
                        </a:rPr>
                        <a:t>innovation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5</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Product life cycle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-2.0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6</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Customer loyalty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-1.0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r" fontAlgn="b"/>
                      <a:r>
                        <a:rPr lang="en-US" sz="1100" u="none" strike="noStrike" dirty="0">
                          <a:solidFill>
                            <a:schemeClr val="tx1"/>
                          </a:solidFill>
                          <a:effectLst/>
                          <a:latin typeface="Arial" pitchFamily="34" charset="0"/>
                          <a:cs typeface="Arial" pitchFamily="34" charset="0"/>
                        </a:rPr>
                        <a:t>7</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6">
                  <a:txBody>
                    <a:bodyPr/>
                    <a:lstStyle/>
                    <a:p>
                      <a:pPr algn="l" fontAlgn="b"/>
                      <a:r>
                        <a:rPr lang="en-US" sz="1100" u="none" strike="noStrike" dirty="0">
                          <a:solidFill>
                            <a:schemeClr val="tx1"/>
                          </a:solidFill>
                          <a:effectLst/>
                          <a:latin typeface="Arial" pitchFamily="34" charset="0"/>
                          <a:cs typeface="Arial" pitchFamily="34" charset="0"/>
                        </a:rPr>
                        <a:t> Control over suppliers and distributors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100" u="none" strike="noStrike" dirty="0">
                          <a:solidFill>
                            <a:schemeClr val="tx1"/>
                          </a:solidFill>
                          <a:effectLst/>
                          <a:latin typeface="Arial" pitchFamily="34" charset="0"/>
                          <a:cs typeface="Arial" pitchFamily="34" charset="0"/>
                        </a:rPr>
                        <a:t>-3.0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63533">
                <a:tc>
                  <a:txBody>
                    <a:bodyPr/>
                    <a:lstStyle/>
                    <a:p>
                      <a:pPr algn="l" fontAlgn="b"/>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l" fontAlgn="b"/>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l" fontAlgn="b"/>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100" u="none" strike="noStrike" dirty="0">
                          <a:solidFill>
                            <a:schemeClr val="tx1"/>
                          </a:solidFill>
                          <a:effectLst/>
                          <a:latin typeface="Arial" pitchFamily="34" charset="0"/>
                          <a:cs typeface="Arial" pitchFamily="34" charset="0"/>
                        </a:rPr>
                        <a:t>CS total </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100" u="none" strike="noStrike" dirty="0">
                          <a:solidFill>
                            <a:schemeClr val="tx1"/>
                          </a:solidFill>
                          <a:effectLst/>
                          <a:latin typeface="Arial" pitchFamily="34" charset="0"/>
                          <a:cs typeface="Arial" pitchFamily="34" charset="0"/>
                        </a:rPr>
                        <a:t>-10.0</a:t>
                      </a:r>
                      <a:endParaRPr lang="en-US" sz="1100" b="0" i="0" u="none" strike="noStrike" dirty="0">
                        <a:solidFill>
                          <a:schemeClr val="tx1"/>
                        </a:solidFill>
                        <a:effectLst/>
                        <a:latin typeface="Arial" pitchFamily="34" charset="0"/>
                        <a:cs typeface="Arial" pitchFamily="34" charset="0"/>
                      </a:endParaRPr>
                    </a:p>
                  </a:txBody>
                  <a:tcPr marL="7940" marR="7940" marT="7940"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3001585397"/>
              </p:ext>
            </p:extLst>
          </p:nvPr>
        </p:nvGraphicFramePr>
        <p:xfrm>
          <a:off x="5791200" y="1143000"/>
          <a:ext cx="2743200" cy="1761099"/>
        </p:xfrm>
        <a:graphic>
          <a:graphicData uri="http://schemas.openxmlformats.org/drawingml/2006/table">
            <a:tbl>
              <a:tblPr>
                <a:tableStyleId>{5C22544A-7EE6-4342-B048-85BDC9FD1C3A}</a:tableStyleId>
              </a:tblPr>
              <a:tblGrid>
                <a:gridCol w="841365"/>
                <a:gridCol w="920243"/>
                <a:gridCol w="981592"/>
              </a:tblGrid>
              <a:tr h="202223">
                <a:tc gridSpan="2">
                  <a:txBody>
                    <a:bodyPr/>
                    <a:lstStyle/>
                    <a:p>
                      <a:pPr algn="l" fontAlgn="b"/>
                      <a:r>
                        <a:rPr lang="en-US" sz="1200" u="none" strike="noStrike" dirty="0">
                          <a:solidFill>
                            <a:schemeClr val="tx1"/>
                          </a:solidFill>
                          <a:effectLst/>
                          <a:latin typeface="Arial" pitchFamily="34" charset="0"/>
                          <a:cs typeface="Arial" pitchFamily="34" charset="0"/>
                        </a:rPr>
                        <a:t>ES average </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r" fontAlgn="b"/>
                      <a:r>
                        <a:rPr lang="en-US" sz="1200" u="none" strike="noStrike" dirty="0">
                          <a:solidFill>
                            <a:schemeClr val="tx1"/>
                          </a:solidFill>
                          <a:effectLst/>
                          <a:latin typeface="Arial" pitchFamily="34" charset="0"/>
                          <a:cs typeface="Arial" pitchFamily="34" charset="0"/>
                        </a:rPr>
                        <a:t>-1.29</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90988">
                <a:tc gridSpan="2">
                  <a:txBody>
                    <a:bodyPr/>
                    <a:lstStyle/>
                    <a:p>
                      <a:pPr algn="l" fontAlgn="b"/>
                      <a:r>
                        <a:rPr lang="en-US" sz="1200" u="none" strike="noStrike" dirty="0">
                          <a:solidFill>
                            <a:schemeClr val="tx1"/>
                          </a:solidFill>
                          <a:effectLst/>
                          <a:latin typeface="Arial" pitchFamily="34" charset="0"/>
                          <a:cs typeface="Arial" pitchFamily="34" charset="0"/>
                        </a:rPr>
                        <a:t>CA average</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r" fontAlgn="b"/>
                      <a:r>
                        <a:rPr lang="en-US" sz="1200" u="none" strike="noStrike" dirty="0">
                          <a:solidFill>
                            <a:schemeClr val="tx1"/>
                          </a:solidFill>
                          <a:effectLst/>
                          <a:latin typeface="Arial" pitchFamily="34" charset="0"/>
                          <a:cs typeface="Arial" pitchFamily="34" charset="0"/>
                        </a:rPr>
                        <a:t>-1.43</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90988">
                <a:tc gridSpan="2">
                  <a:txBody>
                    <a:bodyPr/>
                    <a:lstStyle/>
                    <a:p>
                      <a:pPr algn="l" fontAlgn="b"/>
                      <a:r>
                        <a:rPr lang="en-US" sz="1200" u="none" strike="noStrike" dirty="0">
                          <a:solidFill>
                            <a:schemeClr val="tx1"/>
                          </a:solidFill>
                          <a:effectLst/>
                          <a:latin typeface="Arial" pitchFamily="34" charset="0"/>
                          <a:cs typeface="Arial" pitchFamily="34" charset="0"/>
                        </a:rPr>
                        <a:t>IS average</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r" fontAlgn="b"/>
                      <a:r>
                        <a:rPr lang="en-US" sz="1200" u="none" strike="noStrike" dirty="0">
                          <a:solidFill>
                            <a:schemeClr val="tx1"/>
                          </a:solidFill>
                          <a:effectLst/>
                          <a:latin typeface="Arial" pitchFamily="34" charset="0"/>
                          <a:cs typeface="Arial" pitchFamily="34" charset="0"/>
                        </a:rPr>
                        <a:t>5.29</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90988">
                <a:tc gridSpan="2">
                  <a:txBody>
                    <a:bodyPr/>
                    <a:lstStyle/>
                    <a:p>
                      <a:pPr algn="l" fontAlgn="b"/>
                      <a:r>
                        <a:rPr lang="en-US" sz="1200" u="none" strike="noStrike" dirty="0">
                          <a:solidFill>
                            <a:schemeClr val="tx1"/>
                          </a:solidFill>
                          <a:effectLst/>
                          <a:latin typeface="Arial" pitchFamily="34" charset="0"/>
                          <a:cs typeface="Arial" pitchFamily="34" charset="0"/>
                        </a:rPr>
                        <a:t>FS average</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r" fontAlgn="b"/>
                      <a:r>
                        <a:rPr lang="en-US" sz="1200" u="none" strike="noStrike" dirty="0">
                          <a:solidFill>
                            <a:schemeClr val="tx1"/>
                          </a:solidFill>
                          <a:effectLst/>
                          <a:latin typeface="Arial" pitchFamily="34" charset="0"/>
                          <a:cs typeface="Arial" pitchFamily="34" charset="0"/>
                        </a:rPr>
                        <a:t>5.29</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90988">
                <a:tc>
                  <a:txBody>
                    <a:bodyPr/>
                    <a:lstStyle/>
                    <a:p>
                      <a:pPr algn="l" fontAlgn="b"/>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90988">
                <a:tc gridSpan="2">
                  <a:txBody>
                    <a:bodyPr/>
                    <a:lstStyle/>
                    <a:p>
                      <a:pPr algn="l" fontAlgn="b"/>
                      <a:r>
                        <a:rPr lang="en-US" sz="1200" u="none" strike="noStrike" dirty="0">
                          <a:solidFill>
                            <a:schemeClr val="tx1"/>
                          </a:solidFill>
                          <a:effectLst/>
                          <a:latin typeface="Arial" pitchFamily="34" charset="0"/>
                          <a:cs typeface="Arial" pitchFamily="34" charset="0"/>
                        </a:rPr>
                        <a:t>X Coordinate</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r" fontAlgn="b"/>
                      <a:r>
                        <a:rPr lang="en-US" sz="1200" u="none" strike="noStrike" dirty="0">
                          <a:solidFill>
                            <a:schemeClr val="tx1"/>
                          </a:solidFill>
                          <a:effectLst/>
                          <a:latin typeface="Arial" pitchFamily="34" charset="0"/>
                          <a:cs typeface="Arial" pitchFamily="34" charset="0"/>
                        </a:rPr>
                        <a:t>3.86</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90988">
                <a:tc gridSpan="2">
                  <a:txBody>
                    <a:bodyPr/>
                    <a:lstStyle/>
                    <a:p>
                      <a:pPr algn="l" fontAlgn="b"/>
                      <a:r>
                        <a:rPr lang="en-US" sz="1200" u="none" strike="noStrike" dirty="0">
                          <a:solidFill>
                            <a:schemeClr val="tx1"/>
                          </a:solidFill>
                          <a:effectLst/>
                          <a:latin typeface="Arial" pitchFamily="34" charset="0"/>
                          <a:cs typeface="Arial" pitchFamily="34" charset="0"/>
                        </a:rPr>
                        <a:t>Y Coordinate</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r" fontAlgn="b"/>
                      <a:r>
                        <a:rPr lang="en-US" sz="1200" u="none" strike="noStrike" dirty="0">
                          <a:solidFill>
                            <a:schemeClr val="tx1"/>
                          </a:solidFill>
                          <a:effectLst/>
                          <a:latin typeface="Arial" pitchFamily="34" charset="0"/>
                          <a:cs typeface="Arial" pitchFamily="34" charset="0"/>
                        </a:rPr>
                        <a:t>4.00</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202223">
                <a:tc>
                  <a:txBody>
                    <a:bodyPr/>
                    <a:lstStyle/>
                    <a:p>
                      <a:pPr algn="l" fontAlgn="b"/>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202223">
                <a:tc gridSpan="2">
                  <a:txBody>
                    <a:bodyPr/>
                    <a:lstStyle/>
                    <a:p>
                      <a:pPr algn="l" fontAlgn="b"/>
                      <a:r>
                        <a:rPr lang="en-US" sz="1200" u="none" strike="noStrike" dirty="0">
                          <a:solidFill>
                            <a:schemeClr val="tx1"/>
                          </a:solidFill>
                          <a:effectLst/>
                          <a:latin typeface="Arial" pitchFamily="34" charset="0"/>
                          <a:cs typeface="Arial" pitchFamily="34" charset="0"/>
                        </a:rPr>
                        <a:t>Strategy -&gt;&gt;&gt;&gt;</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l" fontAlgn="b"/>
                      <a:r>
                        <a:rPr lang="en-US" sz="1200" u="none" strike="noStrike" dirty="0">
                          <a:solidFill>
                            <a:schemeClr val="tx1"/>
                          </a:solidFill>
                          <a:effectLst/>
                          <a:latin typeface="Arial" pitchFamily="34" charset="0"/>
                          <a:cs typeface="Arial" pitchFamily="34" charset="0"/>
                        </a:rPr>
                        <a:t>Aggressive</a:t>
                      </a:r>
                      <a:endParaRPr lang="en-US" sz="1200" b="1" i="0" u="none" strike="noStrike" dirty="0">
                        <a:solidFill>
                          <a:schemeClr val="tx1"/>
                        </a:solidFill>
                        <a:effectLst/>
                        <a:latin typeface="Arial" pitchFamily="34" charset="0"/>
                        <a:cs typeface="Arial" pitchFamily="34" charset="0"/>
                      </a:endParaRPr>
                    </a:p>
                  </a:txBody>
                  <a:tcPr marL="9525" marR="9525" marT="9525"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pic>
        <p:nvPicPr>
          <p:cNvPr id="33" name="Picture 32"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5364" y="3810000"/>
            <a:ext cx="3643891" cy="2602779"/>
          </a:xfrm>
          <a:prstGeom prst="rect">
            <a:avLst/>
          </a:prstGeom>
          <a:ln>
            <a:solidFill>
              <a:schemeClr val="accent6">
                <a:lumMod val="75000"/>
              </a:schemeClr>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830887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GRAND STRATEGY MATRIX</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27</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 name="Straight Connector 6"/>
          <p:cNvCxnSpPr/>
          <p:nvPr/>
        </p:nvCxnSpPr>
        <p:spPr>
          <a:xfrm>
            <a:off x="4419600" y="1143000"/>
            <a:ext cx="0" cy="502920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371600" y="3429000"/>
            <a:ext cx="6553200"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4419600" y="2514600"/>
            <a:ext cx="3388448" cy="91440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3657600" y="685800"/>
            <a:ext cx="1524000" cy="276999"/>
          </a:xfrm>
          <a:prstGeom prst="rect">
            <a:avLst/>
          </a:prstGeom>
          <a:noFill/>
        </p:spPr>
        <p:txBody>
          <a:bodyPr wrap="square" rtlCol="0">
            <a:spAutoFit/>
          </a:bodyPr>
          <a:lstStyle/>
          <a:p>
            <a:r>
              <a:rPr lang="en-US" sz="1200" dirty="0" smtClean="0"/>
              <a:t>Rapid Market Growth</a:t>
            </a:r>
            <a:endParaRPr lang="en-US" sz="1200" dirty="0"/>
          </a:p>
        </p:txBody>
      </p:sp>
      <p:sp>
        <p:nvSpPr>
          <p:cNvPr id="18" name="TextBox 17"/>
          <p:cNvSpPr txBox="1"/>
          <p:nvPr/>
        </p:nvSpPr>
        <p:spPr>
          <a:xfrm>
            <a:off x="3657600" y="6172200"/>
            <a:ext cx="1524000" cy="276999"/>
          </a:xfrm>
          <a:prstGeom prst="rect">
            <a:avLst/>
          </a:prstGeom>
          <a:noFill/>
        </p:spPr>
        <p:txBody>
          <a:bodyPr wrap="square" rtlCol="0">
            <a:spAutoFit/>
          </a:bodyPr>
          <a:lstStyle/>
          <a:p>
            <a:r>
              <a:rPr lang="en-US" sz="1200" dirty="0" smtClean="0"/>
              <a:t>Slow Market Growth</a:t>
            </a:r>
            <a:endParaRPr lang="en-US" sz="1200" dirty="0"/>
          </a:p>
        </p:txBody>
      </p:sp>
      <p:sp>
        <p:nvSpPr>
          <p:cNvPr id="19" name="TextBox 18"/>
          <p:cNvSpPr txBox="1"/>
          <p:nvPr/>
        </p:nvSpPr>
        <p:spPr>
          <a:xfrm>
            <a:off x="685800" y="2971800"/>
            <a:ext cx="990600" cy="646331"/>
          </a:xfrm>
          <a:prstGeom prst="rect">
            <a:avLst/>
          </a:prstGeom>
          <a:noFill/>
        </p:spPr>
        <p:txBody>
          <a:bodyPr wrap="square" rtlCol="0">
            <a:spAutoFit/>
          </a:bodyPr>
          <a:lstStyle/>
          <a:p>
            <a:r>
              <a:rPr lang="en-US" sz="1200" dirty="0" smtClean="0"/>
              <a:t>Weak Competitive Market</a:t>
            </a:r>
            <a:endParaRPr lang="en-US" sz="1200" dirty="0"/>
          </a:p>
        </p:txBody>
      </p:sp>
      <p:sp>
        <p:nvSpPr>
          <p:cNvPr id="20" name="TextBox 19"/>
          <p:cNvSpPr txBox="1"/>
          <p:nvPr/>
        </p:nvSpPr>
        <p:spPr>
          <a:xfrm>
            <a:off x="7860364" y="3105834"/>
            <a:ext cx="990600" cy="646331"/>
          </a:xfrm>
          <a:prstGeom prst="rect">
            <a:avLst/>
          </a:prstGeom>
          <a:noFill/>
        </p:spPr>
        <p:txBody>
          <a:bodyPr wrap="square" rtlCol="0">
            <a:spAutoFit/>
          </a:bodyPr>
          <a:lstStyle/>
          <a:p>
            <a:r>
              <a:rPr lang="en-US" sz="1200" dirty="0" smtClean="0"/>
              <a:t>Strong Competitive Market</a:t>
            </a:r>
            <a:endParaRPr lang="en-US" sz="1200" dirty="0"/>
          </a:p>
        </p:txBody>
      </p:sp>
      <p:sp>
        <p:nvSpPr>
          <p:cNvPr id="21" name="TextBox 20"/>
          <p:cNvSpPr txBox="1"/>
          <p:nvPr/>
        </p:nvSpPr>
        <p:spPr>
          <a:xfrm>
            <a:off x="2057400" y="1524000"/>
            <a:ext cx="1371600" cy="307777"/>
          </a:xfrm>
          <a:prstGeom prst="rect">
            <a:avLst/>
          </a:prstGeom>
          <a:noFill/>
        </p:spPr>
        <p:txBody>
          <a:bodyPr wrap="square" rtlCol="0">
            <a:spAutoFit/>
          </a:bodyPr>
          <a:lstStyle/>
          <a:p>
            <a:r>
              <a:rPr lang="en-US" sz="1400" dirty="0" smtClean="0"/>
              <a:t>Quadrant II</a:t>
            </a:r>
            <a:endParaRPr lang="en-US" sz="1400" dirty="0"/>
          </a:p>
        </p:txBody>
      </p:sp>
      <p:sp>
        <p:nvSpPr>
          <p:cNvPr id="22" name="TextBox 21"/>
          <p:cNvSpPr txBox="1"/>
          <p:nvPr/>
        </p:nvSpPr>
        <p:spPr>
          <a:xfrm>
            <a:off x="1914525" y="3962400"/>
            <a:ext cx="1371600" cy="307777"/>
          </a:xfrm>
          <a:prstGeom prst="rect">
            <a:avLst/>
          </a:prstGeom>
          <a:noFill/>
        </p:spPr>
        <p:txBody>
          <a:bodyPr wrap="square" rtlCol="0">
            <a:spAutoFit/>
          </a:bodyPr>
          <a:lstStyle/>
          <a:p>
            <a:r>
              <a:rPr lang="en-US" sz="1400" dirty="0" smtClean="0"/>
              <a:t>Quadrant III</a:t>
            </a:r>
            <a:endParaRPr lang="en-US" sz="1400" dirty="0"/>
          </a:p>
        </p:txBody>
      </p:sp>
      <p:sp>
        <p:nvSpPr>
          <p:cNvPr id="23" name="TextBox 22"/>
          <p:cNvSpPr txBox="1"/>
          <p:nvPr/>
        </p:nvSpPr>
        <p:spPr>
          <a:xfrm>
            <a:off x="5943600" y="1668004"/>
            <a:ext cx="1371600" cy="307777"/>
          </a:xfrm>
          <a:prstGeom prst="rect">
            <a:avLst/>
          </a:prstGeom>
          <a:noFill/>
        </p:spPr>
        <p:txBody>
          <a:bodyPr wrap="square" rtlCol="0">
            <a:spAutoFit/>
          </a:bodyPr>
          <a:lstStyle/>
          <a:p>
            <a:r>
              <a:rPr lang="en-US" sz="1400" dirty="0" smtClean="0"/>
              <a:t>Quadrant I</a:t>
            </a:r>
            <a:endParaRPr lang="en-US" sz="1400" dirty="0"/>
          </a:p>
        </p:txBody>
      </p:sp>
      <p:sp>
        <p:nvSpPr>
          <p:cNvPr id="24" name="TextBox 23"/>
          <p:cNvSpPr txBox="1"/>
          <p:nvPr/>
        </p:nvSpPr>
        <p:spPr>
          <a:xfrm>
            <a:off x="5847124" y="4572000"/>
            <a:ext cx="1371600" cy="307777"/>
          </a:xfrm>
          <a:prstGeom prst="rect">
            <a:avLst/>
          </a:prstGeom>
          <a:noFill/>
        </p:spPr>
        <p:txBody>
          <a:bodyPr wrap="square" rtlCol="0">
            <a:spAutoFit/>
          </a:bodyPr>
          <a:lstStyle/>
          <a:p>
            <a:r>
              <a:rPr lang="en-US" sz="1400" dirty="0" smtClean="0"/>
              <a:t>Quadrant IV</a:t>
            </a:r>
            <a:endParaRPr lang="en-US" sz="1400" dirty="0"/>
          </a:p>
        </p:txBody>
      </p:sp>
      <p:sp>
        <p:nvSpPr>
          <p:cNvPr id="25" name="TextBox 24"/>
          <p:cNvSpPr txBox="1"/>
          <p:nvPr/>
        </p:nvSpPr>
        <p:spPr>
          <a:xfrm>
            <a:off x="685800" y="4584324"/>
            <a:ext cx="2600325" cy="1815882"/>
          </a:xfrm>
          <a:prstGeom prst="rect">
            <a:avLst/>
          </a:prstGeom>
          <a:noFill/>
          <a:ln>
            <a:solidFill>
              <a:schemeClr val="accent6">
                <a:lumMod val="75000"/>
              </a:schemeClr>
            </a:solidFill>
          </a:ln>
        </p:spPr>
        <p:txBody>
          <a:bodyPr wrap="square" rtlCol="0">
            <a:spAutoFit/>
          </a:bodyPr>
          <a:lstStyle/>
          <a:p>
            <a:pPr marL="285750" indent="-285750">
              <a:buFont typeface="Courier New" pitchFamily="49" charset="0"/>
              <a:buChar char="o"/>
            </a:pPr>
            <a:r>
              <a:rPr lang="en-US" sz="1600" dirty="0" smtClean="0">
                <a:solidFill>
                  <a:schemeClr val="accent6">
                    <a:lumMod val="75000"/>
                  </a:schemeClr>
                </a:solidFill>
              </a:rPr>
              <a:t>Market Development</a:t>
            </a:r>
          </a:p>
          <a:p>
            <a:pPr marL="285750" indent="-285750">
              <a:buFont typeface="Courier New" pitchFamily="49" charset="0"/>
              <a:buChar char="o"/>
            </a:pPr>
            <a:r>
              <a:rPr lang="en-US" sz="1600" dirty="0" smtClean="0">
                <a:solidFill>
                  <a:schemeClr val="accent6">
                    <a:lumMod val="75000"/>
                  </a:schemeClr>
                </a:solidFill>
              </a:rPr>
              <a:t>Market Penetration</a:t>
            </a:r>
          </a:p>
          <a:p>
            <a:pPr marL="285750" indent="-285750">
              <a:buFont typeface="Courier New" pitchFamily="49" charset="0"/>
              <a:buChar char="o"/>
            </a:pPr>
            <a:r>
              <a:rPr lang="en-US" sz="1600" dirty="0" smtClean="0">
                <a:solidFill>
                  <a:schemeClr val="accent6">
                    <a:lumMod val="75000"/>
                  </a:schemeClr>
                </a:solidFill>
              </a:rPr>
              <a:t>Product Development</a:t>
            </a:r>
          </a:p>
          <a:p>
            <a:pPr marL="285750" indent="-285750">
              <a:buFont typeface="Courier New" pitchFamily="49" charset="0"/>
              <a:buChar char="o"/>
            </a:pPr>
            <a:r>
              <a:rPr lang="en-US" sz="1600" dirty="0" smtClean="0">
                <a:solidFill>
                  <a:schemeClr val="accent6">
                    <a:lumMod val="75000"/>
                  </a:schemeClr>
                </a:solidFill>
              </a:rPr>
              <a:t>Forward Integration</a:t>
            </a:r>
          </a:p>
          <a:p>
            <a:pPr marL="285750" indent="-285750">
              <a:buFont typeface="Courier New" pitchFamily="49" charset="0"/>
              <a:buChar char="o"/>
            </a:pPr>
            <a:r>
              <a:rPr lang="en-US" sz="1600" dirty="0" smtClean="0">
                <a:solidFill>
                  <a:schemeClr val="accent6">
                    <a:lumMod val="75000"/>
                  </a:schemeClr>
                </a:solidFill>
              </a:rPr>
              <a:t>Backward Integration</a:t>
            </a:r>
          </a:p>
          <a:p>
            <a:pPr marL="285750" indent="-285750">
              <a:buFont typeface="Courier New" pitchFamily="49" charset="0"/>
              <a:buChar char="o"/>
            </a:pPr>
            <a:r>
              <a:rPr lang="en-US" sz="1600" dirty="0" smtClean="0">
                <a:solidFill>
                  <a:schemeClr val="accent6">
                    <a:lumMod val="75000"/>
                  </a:schemeClr>
                </a:solidFill>
              </a:rPr>
              <a:t>Horizontal Integration</a:t>
            </a:r>
          </a:p>
          <a:p>
            <a:pPr marL="285750" indent="-285750">
              <a:buFont typeface="Courier New" pitchFamily="49" charset="0"/>
              <a:buChar char="o"/>
            </a:pPr>
            <a:r>
              <a:rPr lang="en-US" sz="1600" dirty="0" smtClean="0">
                <a:solidFill>
                  <a:schemeClr val="accent6">
                    <a:lumMod val="75000"/>
                  </a:schemeClr>
                </a:solidFill>
              </a:rPr>
              <a:t>Related Diversification</a:t>
            </a:r>
            <a:endParaRPr lang="en-US" sz="1600" dirty="0">
              <a:solidFill>
                <a:schemeClr val="accent6">
                  <a:lumMod val="75000"/>
                </a:schemeClr>
              </a:solidFill>
            </a:endParaRPr>
          </a:p>
        </p:txBody>
      </p:sp>
      <p:pic>
        <p:nvPicPr>
          <p:cNvPr id="26" name="Picture 2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4425" y="2514600"/>
            <a:ext cx="1111248" cy="676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138945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r>
              <a:rPr lang="en-US" sz="3200" dirty="0" smtClean="0">
                <a:ln>
                  <a:solidFill>
                    <a:schemeClr val="accent6">
                      <a:lumMod val="75000"/>
                    </a:schemeClr>
                  </a:solidFill>
                </a:ln>
                <a:latin typeface="Arial Black" pitchFamily="34" charset="0"/>
              </a:rPr>
              <a:t>BCG MATRIX</a:t>
            </a:r>
            <a:endParaRPr lang="en-US" sz="3200" dirty="0">
              <a:ln>
                <a:solidFill>
                  <a:schemeClr val="accent6">
                    <a:lumMod val="75000"/>
                  </a:schemeClr>
                </a:solidFill>
              </a:ln>
              <a:latin typeface="Arial Black"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029831281"/>
              </p:ext>
            </p:extLst>
          </p:nvPr>
        </p:nvGraphicFramePr>
        <p:xfrm>
          <a:off x="1447800" y="4876800"/>
          <a:ext cx="6324600" cy="1905000"/>
        </p:xfrm>
        <a:graphic>
          <a:graphicData uri="http://schemas.openxmlformats.org/drawingml/2006/table">
            <a:tbl>
              <a:tblPr>
                <a:tableStyleId>{5C22544A-7EE6-4342-B048-85BDC9FD1C3A}</a:tableStyleId>
              </a:tblPr>
              <a:tblGrid>
                <a:gridCol w="1122798"/>
                <a:gridCol w="801999"/>
                <a:gridCol w="1036428"/>
                <a:gridCol w="814337"/>
                <a:gridCol w="888367"/>
                <a:gridCol w="666276"/>
                <a:gridCol w="994395"/>
              </a:tblGrid>
              <a:tr h="323850">
                <a:tc>
                  <a:txBody>
                    <a:bodyPr/>
                    <a:lstStyle/>
                    <a:p>
                      <a:pPr algn="ctr" fontAlgn="b"/>
                      <a:r>
                        <a:rPr lang="en-US" sz="1200" u="none" strike="noStrike" dirty="0">
                          <a:solidFill>
                            <a:schemeClr val="tx1"/>
                          </a:solidFill>
                          <a:effectLst/>
                        </a:rPr>
                        <a:t>Divisions</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Revenue</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 Revenue</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Profits</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 Profits</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RMSP</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IG Rate%</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14325">
                <a:tc>
                  <a:txBody>
                    <a:bodyPr/>
                    <a:lstStyle/>
                    <a:p>
                      <a:pPr algn="ctr" fontAlgn="b"/>
                      <a:r>
                        <a:rPr lang="en-US" sz="1200" u="none" strike="noStrike" dirty="0">
                          <a:solidFill>
                            <a:schemeClr val="tx1"/>
                          </a:solidFill>
                          <a:effectLst/>
                        </a:rPr>
                        <a:t>(1) U.S.</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6,542.9</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39%</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837.2</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35%</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1.20%</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14325">
                <a:tc>
                  <a:txBody>
                    <a:bodyPr/>
                    <a:lstStyle/>
                    <a:p>
                      <a:pPr algn="ctr" fontAlgn="b"/>
                      <a:r>
                        <a:rPr lang="en-US" sz="1200" u="none" strike="noStrike" dirty="0">
                          <a:solidFill>
                            <a:schemeClr val="tx1"/>
                          </a:solidFill>
                          <a:effectLst/>
                        </a:rPr>
                        <a:t>(2) AMEA</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5,512.2</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33%</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877.1</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37%</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-2.20%</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23850">
                <a:tc>
                  <a:txBody>
                    <a:bodyPr/>
                    <a:lstStyle/>
                    <a:p>
                      <a:pPr algn="ctr" fontAlgn="b"/>
                      <a:r>
                        <a:rPr lang="en-US" sz="1200" u="none" strike="noStrike" dirty="0">
                          <a:solidFill>
                            <a:schemeClr val="tx1"/>
                          </a:solidFill>
                          <a:effectLst/>
                        </a:rPr>
                        <a:t>(3) Asia Pacific</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3,322.0</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20%</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394.6</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17%</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2.70%</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23850">
                <a:tc>
                  <a:txBody>
                    <a:bodyPr/>
                    <a:lstStyle/>
                    <a:p>
                      <a:pPr algn="ctr" fontAlgn="b"/>
                      <a:r>
                        <a:rPr lang="en-US" sz="1200" u="none" strike="noStrike" dirty="0">
                          <a:solidFill>
                            <a:schemeClr val="tx1"/>
                          </a:solidFill>
                          <a:effectLst/>
                        </a:rPr>
                        <a:t>(4) Americas</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1,284.7</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8%</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263.6</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11%</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1.20%</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04800">
                <a:tc>
                  <a:txBody>
                    <a:bodyPr/>
                    <a:lstStyle/>
                    <a:p>
                      <a:pPr algn="ctr" fontAlgn="b"/>
                      <a:r>
                        <a:rPr lang="en-US" sz="1200" u="none" strike="noStrike" dirty="0">
                          <a:solidFill>
                            <a:schemeClr val="tx1"/>
                          </a:solidFill>
                          <a:effectLst/>
                        </a:rPr>
                        <a:t>Total</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16,661.8</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100%</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2,372.5</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100%</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u="none" strike="noStrike" dirty="0">
                          <a:solidFill>
                            <a:schemeClr val="tx1"/>
                          </a:solidFill>
                          <a:effectLst/>
                        </a:rPr>
                        <a:t> </a:t>
                      </a:r>
                      <a:endParaRPr lang="en-US" sz="12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rPr>
                        <a:t> </a:t>
                      </a:r>
                      <a:endParaRPr lang="en-US" sz="1200" b="0"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sp>
        <p:nvSpPr>
          <p:cNvPr id="5" name="Slide Number Placeholder 4"/>
          <p:cNvSpPr>
            <a:spLocks noGrp="1"/>
          </p:cNvSpPr>
          <p:nvPr>
            <p:ph type="sldNum" sz="quarter" idx="12"/>
          </p:nvPr>
        </p:nvSpPr>
        <p:spPr/>
        <p:txBody>
          <a:bodyPr/>
          <a:lstStyle/>
          <a:p>
            <a:fld id="{F4E5A6A1-7ACC-4B96-BE19-088CA1827282}" type="slidenum">
              <a:rPr lang="en-US" smtClean="0"/>
              <a:t>28</a:t>
            </a:fld>
            <a:endParaRPr lang="en-US" dirty="0"/>
          </a:p>
        </p:txBody>
      </p:sp>
      <p:cxnSp>
        <p:nvCxnSpPr>
          <p:cNvPr id="9" name="Straight Connector 8"/>
          <p:cNvCxnSpPr/>
          <p:nvPr/>
        </p:nvCxnSpPr>
        <p:spPr>
          <a:xfrm>
            <a:off x="1143000" y="2857500"/>
            <a:ext cx="6858000" cy="0"/>
          </a:xfrm>
          <a:prstGeom prst="line">
            <a:avLst/>
          </a:prstGeom>
          <a:ln w="19050">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572000" y="914400"/>
            <a:ext cx="0" cy="3886200"/>
          </a:xfrm>
          <a:prstGeom prst="line">
            <a:avLst/>
          </a:prstGeom>
          <a:ln w="19050">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1143000" y="606623"/>
            <a:ext cx="6934200" cy="307777"/>
          </a:xfrm>
          <a:prstGeom prst="rect">
            <a:avLst/>
          </a:prstGeom>
          <a:noFill/>
        </p:spPr>
        <p:txBody>
          <a:bodyPr wrap="square" rtlCol="0">
            <a:spAutoFit/>
          </a:bodyPr>
          <a:lstStyle/>
          <a:p>
            <a:r>
              <a:rPr lang="en-US" sz="1400" dirty="0" smtClean="0">
                <a:solidFill>
                  <a:schemeClr val="accent6">
                    <a:lumMod val="75000"/>
                  </a:schemeClr>
                </a:solidFill>
              </a:rPr>
              <a:t>1.0           0.9           0.8          0.7           0.6           0.5           0.4            0.3           0.2          0.1           0</a:t>
            </a:r>
            <a:endParaRPr lang="en-US" sz="1400" dirty="0">
              <a:solidFill>
                <a:schemeClr val="accent6">
                  <a:lumMod val="75000"/>
                </a:schemeClr>
              </a:solidFill>
            </a:endParaRPr>
          </a:p>
        </p:txBody>
      </p:sp>
      <p:sp>
        <p:nvSpPr>
          <p:cNvPr id="17" name="TextBox 16"/>
          <p:cNvSpPr txBox="1"/>
          <p:nvPr/>
        </p:nvSpPr>
        <p:spPr>
          <a:xfrm>
            <a:off x="8001000" y="622011"/>
            <a:ext cx="533400" cy="276999"/>
          </a:xfrm>
          <a:prstGeom prst="rect">
            <a:avLst/>
          </a:prstGeom>
          <a:noFill/>
        </p:spPr>
        <p:txBody>
          <a:bodyPr wrap="square" rtlCol="0">
            <a:spAutoFit/>
          </a:bodyPr>
          <a:lstStyle/>
          <a:p>
            <a:r>
              <a:rPr lang="en-US" sz="1200" dirty="0" smtClean="0">
                <a:solidFill>
                  <a:schemeClr val="accent6">
                    <a:lumMod val="75000"/>
                  </a:schemeClr>
                </a:solidFill>
              </a:rPr>
              <a:t>Low</a:t>
            </a:r>
            <a:endParaRPr lang="en-US" sz="1200" dirty="0">
              <a:solidFill>
                <a:schemeClr val="accent6">
                  <a:lumMod val="75000"/>
                </a:schemeClr>
              </a:solidFill>
            </a:endParaRPr>
          </a:p>
        </p:txBody>
      </p:sp>
      <p:sp>
        <p:nvSpPr>
          <p:cNvPr id="18" name="TextBox 17"/>
          <p:cNvSpPr txBox="1"/>
          <p:nvPr/>
        </p:nvSpPr>
        <p:spPr>
          <a:xfrm>
            <a:off x="609600" y="606623"/>
            <a:ext cx="533400" cy="276999"/>
          </a:xfrm>
          <a:prstGeom prst="rect">
            <a:avLst/>
          </a:prstGeom>
          <a:noFill/>
        </p:spPr>
        <p:txBody>
          <a:bodyPr wrap="square" rtlCol="0">
            <a:spAutoFit/>
          </a:bodyPr>
          <a:lstStyle/>
          <a:p>
            <a:r>
              <a:rPr lang="en-US" sz="1200" dirty="0" smtClean="0">
                <a:solidFill>
                  <a:schemeClr val="accent6">
                    <a:lumMod val="75000"/>
                  </a:schemeClr>
                </a:solidFill>
              </a:rPr>
              <a:t>High</a:t>
            </a:r>
            <a:endParaRPr lang="en-US" sz="1200" dirty="0">
              <a:solidFill>
                <a:schemeClr val="accent6">
                  <a:lumMod val="75000"/>
                </a:schemeClr>
              </a:solidFill>
            </a:endParaRPr>
          </a:p>
        </p:txBody>
      </p:sp>
      <p:sp>
        <p:nvSpPr>
          <p:cNvPr id="19" name="TextBox 18"/>
          <p:cNvSpPr txBox="1"/>
          <p:nvPr/>
        </p:nvSpPr>
        <p:spPr>
          <a:xfrm>
            <a:off x="687572" y="845127"/>
            <a:ext cx="457200" cy="307777"/>
          </a:xfrm>
          <a:prstGeom prst="rect">
            <a:avLst/>
          </a:prstGeom>
          <a:noFill/>
        </p:spPr>
        <p:txBody>
          <a:bodyPr wrap="square" rtlCol="0">
            <a:spAutoFit/>
          </a:bodyPr>
          <a:lstStyle/>
          <a:p>
            <a:r>
              <a:rPr lang="en-US" sz="1400" dirty="0" smtClean="0">
                <a:solidFill>
                  <a:schemeClr val="accent6">
                    <a:lumMod val="75000"/>
                  </a:schemeClr>
                </a:solidFill>
              </a:rPr>
              <a:t>+25</a:t>
            </a:r>
            <a:endParaRPr lang="en-US" sz="1400" dirty="0">
              <a:solidFill>
                <a:schemeClr val="accent6">
                  <a:lumMod val="75000"/>
                </a:schemeClr>
              </a:solidFill>
            </a:endParaRPr>
          </a:p>
        </p:txBody>
      </p:sp>
      <p:sp>
        <p:nvSpPr>
          <p:cNvPr id="20" name="TextBox 19"/>
          <p:cNvSpPr txBox="1"/>
          <p:nvPr/>
        </p:nvSpPr>
        <p:spPr>
          <a:xfrm>
            <a:off x="685800" y="2682791"/>
            <a:ext cx="457200" cy="307777"/>
          </a:xfrm>
          <a:prstGeom prst="rect">
            <a:avLst/>
          </a:prstGeom>
          <a:noFill/>
        </p:spPr>
        <p:txBody>
          <a:bodyPr wrap="square" rtlCol="0">
            <a:spAutoFit/>
          </a:bodyPr>
          <a:lstStyle/>
          <a:p>
            <a:r>
              <a:rPr lang="en-US" sz="1400" dirty="0">
                <a:solidFill>
                  <a:schemeClr val="accent6">
                    <a:lumMod val="75000"/>
                  </a:schemeClr>
                </a:solidFill>
              </a:rPr>
              <a:t>0</a:t>
            </a:r>
          </a:p>
        </p:txBody>
      </p:sp>
      <p:sp>
        <p:nvSpPr>
          <p:cNvPr id="22" name="TextBox 21"/>
          <p:cNvSpPr txBox="1"/>
          <p:nvPr/>
        </p:nvSpPr>
        <p:spPr>
          <a:xfrm>
            <a:off x="685800" y="1841275"/>
            <a:ext cx="457200" cy="307777"/>
          </a:xfrm>
          <a:prstGeom prst="rect">
            <a:avLst/>
          </a:prstGeom>
          <a:noFill/>
        </p:spPr>
        <p:txBody>
          <a:bodyPr wrap="square" rtlCol="0">
            <a:spAutoFit/>
          </a:bodyPr>
          <a:lstStyle/>
          <a:p>
            <a:r>
              <a:rPr lang="en-US" sz="1400" dirty="0" smtClean="0">
                <a:solidFill>
                  <a:schemeClr val="accent6">
                    <a:lumMod val="75000"/>
                  </a:schemeClr>
                </a:solidFill>
              </a:rPr>
              <a:t>+5</a:t>
            </a:r>
            <a:endParaRPr lang="en-US" sz="1400" dirty="0">
              <a:solidFill>
                <a:schemeClr val="accent6">
                  <a:lumMod val="75000"/>
                </a:schemeClr>
              </a:solidFill>
            </a:endParaRPr>
          </a:p>
        </p:txBody>
      </p:sp>
      <p:sp>
        <p:nvSpPr>
          <p:cNvPr id="23" name="TextBox 22"/>
          <p:cNvSpPr txBox="1"/>
          <p:nvPr/>
        </p:nvSpPr>
        <p:spPr>
          <a:xfrm>
            <a:off x="685800" y="1514075"/>
            <a:ext cx="457200" cy="307777"/>
          </a:xfrm>
          <a:prstGeom prst="rect">
            <a:avLst/>
          </a:prstGeom>
          <a:noFill/>
        </p:spPr>
        <p:txBody>
          <a:bodyPr wrap="square" rtlCol="0">
            <a:spAutoFit/>
          </a:bodyPr>
          <a:lstStyle/>
          <a:p>
            <a:r>
              <a:rPr lang="en-US" sz="1400" dirty="0" smtClean="0">
                <a:solidFill>
                  <a:schemeClr val="accent6">
                    <a:lumMod val="75000"/>
                  </a:schemeClr>
                </a:solidFill>
              </a:rPr>
              <a:t>+15</a:t>
            </a:r>
            <a:endParaRPr lang="en-US" sz="1400" dirty="0">
              <a:solidFill>
                <a:schemeClr val="accent6">
                  <a:lumMod val="75000"/>
                </a:schemeClr>
              </a:solidFill>
            </a:endParaRPr>
          </a:p>
        </p:txBody>
      </p:sp>
      <p:sp>
        <p:nvSpPr>
          <p:cNvPr id="24" name="TextBox 23"/>
          <p:cNvSpPr txBox="1"/>
          <p:nvPr/>
        </p:nvSpPr>
        <p:spPr>
          <a:xfrm>
            <a:off x="685800" y="1151815"/>
            <a:ext cx="457200" cy="307777"/>
          </a:xfrm>
          <a:prstGeom prst="rect">
            <a:avLst/>
          </a:prstGeom>
          <a:noFill/>
        </p:spPr>
        <p:txBody>
          <a:bodyPr wrap="square" rtlCol="0">
            <a:spAutoFit/>
          </a:bodyPr>
          <a:lstStyle/>
          <a:p>
            <a:r>
              <a:rPr lang="en-US" sz="1400" dirty="0" smtClean="0">
                <a:solidFill>
                  <a:schemeClr val="accent6">
                    <a:lumMod val="75000"/>
                  </a:schemeClr>
                </a:solidFill>
              </a:rPr>
              <a:t>+20</a:t>
            </a:r>
            <a:endParaRPr lang="en-US" sz="1400" dirty="0">
              <a:solidFill>
                <a:schemeClr val="accent6">
                  <a:lumMod val="75000"/>
                </a:schemeClr>
              </a:solidFill>
            </a:endParaRPr>
          </a:p>
        </p:txBody>
      </p:sp>
      <p:sp>
        <p:nvSpPr>
          <p:cNvPr id="26" name="TextBox 25"/>
          <p:cNvSpPr txBox="1"/>
          <p:nvPr/>
        </p:nvSpPr>
        <p:spPr>
          <a:xfrm>
            <a:off x="687572" y="2991072"/>
            <a:ext cx="457200" cy="307777"/>
          </a:xfrm>
          <a:prstGeom prst="rect">
            <a:avLst/>
          </a:prstGeom>
          <a:noFill/>
        </p:spPr>
        <p:txBody>
          <a:bodyPr wrap="square" rtlCol="0">
            <a:spAutoFit/>
          </a:bodyPr>
          <a:lstStyle/>
          <a:p>
            <a:endParaRPr lang="en-US" sz="1400" dirty="0">
              <a:solidFill>
                <a:schemeClr val="accent6">
                  <a:lumMod val="75000"/>
                </a:schemeClr>
              </a:solidFill>
            </a:endParaRPr>
          </a:p>
        </p:txBody>
      </p:sp>
      <p:sp>
        <p:nvSpPr>
          <p:cNvPr id="27" name="TextBox 26"/>
          <p:cNvSpPr txBox="1"/>
          <p:nvPr/>
        </p:nvSpPr>
        <p:spPr>
          <a:xfrm>
            <a:off x="687572" y="4492822"/>
            <a:ext cx="457200" cy="307777"/>
          </a:xfrm>
          <a:prstGeom prst="rect">
            <a:avLst/>
          </a:prstGeom>
          <a:noFill/>
        </p:spPr>
        <p:txBody>
          <a:bodyPr wrap="square" rtlCol="0">
            <a:spAutoFit/>
          </a:bodyPr>
          <a:lstStyle/>
          <a:p>
            <a:r>
              <a:rPr lang="en-US" sz="1400" dirty="0">
                <a:solidFill>
                  <a:schemeClr val="accent6">
                    <a:lumMod val="75000"/>
                  </a:schemeClr>
                </a:solidFill>
              </a:rPr>
              <a:t>-</a:t>
            </a:r>
            <a:r>
              <a:rPr lang="en-US" sz="1400" dirty="0" smtClean="0">
                <a:solidFill>
                  <a:schemeClr val="accent6">
                    <a:lumMod val="75000"/>
                  </a:schemeClr>
                </a:solidFill>
              </a:rPr>
              <a:t>25</a:t>
            </a:r>
            <a:endParaRPr lang="en-US" sz="1400" dirty="0">
              <a:solidFill>
                <a:schemeClr val="accent6">
                  <a:lumMod val="75000"/>
                </a:schemeClr>
              </a:solidFill>
            </a:endParaRPr>
          </a:p>
        </p:txBody>
      </p:sp>
      <p:sp>
        <p:nvSpPr>
          <p:cNvPr id="28" name="TextBox 27"/>
          <p:cNvSpPr txBox="1"/>
          <p:nvPr/>
        </p:nvSpPr>
        <p:spPr>
          <a:xfrm>
            <a:off x="687572" y="4041009"/>
            <a:ext cx="457200" cy="307777"/>
          </a:xfrm>
          <a:prstGeom prst="rect">
            <a:avLst/>
          </a:prstGeom>
          <a:noFill/>
        </p:spPr>
        <p:txBody>
          <a:bodyPr wrap="square" rtlCol="0">
            <a:spAutoFit/>
          </a:bodyPr>
          <a:lstStyle/>
          <a:p>
            <a:r>
              <a:rPr lang="en-US" sz="1400" dirty="0">
                <a:solidFill>
                  <a:schemeClr val="accent6">
                    <a:lumMod val="75000"/>
                  </a:schemeClr>
                </a:solidFill>
              </a:rPr>
              <a:t>-</a:t>
            </a:r>
            <a:r>
              <a:rPr lang="en-US" sz="1400" dirty="0" smtClean="0">
                <a:solidFill>
                  <a:schemeClr val="accent6">
                    <a:lumMod val="75000"/>
                  </a:schemeClr>
                </a:solidFill>
              </a:rPr>
              <a:t>20</a:t>
            </a:r>
            <a:endParaRPr lang="en-US" sz="1400" dirty="0">
              <a:solidFill>
                <a:schemeClr val="accent6">
                  <a:lumMod val="75000"/>
                </a:schemeClr>
              </a:solidFill>
            </a:endParaRPr>
          </a:p>
        </p:txBody>
      </p:sp>
      <p:sp>
        <p:nvSpPr>
          <p:cNvPr id="29" name="TextBox 28"/>
          <p:cNvSpPr txBox="1"/>
          <p:nvPr/>
        </p:nvSpPr>
        <p:spPr>
          <a:xfrm>
            <a:off x="687572" y="3660577"/>
            <a:ext cx="457200" cy="307777"/>
          </a:xfrm>
          <a:prstGeom prst="rect">
            <a:avLst/>
          </a:prstGeom>
          <a:noFill/>
        </p:spPr>
        <p:txBody>
          <a:bodyPr wrap="square" rtlCol="0">
            <a:spAutoFit/>
          </a:bodyPr>
          <a:lstStyle/>
          <a:p>
            <a:r>
              <a:rPr lang="en-US" sz="1400" dirty="0">
                <a:solidFill>
                  <a:schemeClr val="accent6">
                    <a:lumMod val="75000"/>
                  </a:schemeClr>
                </a:solidFill>
              </a:rPr>
              <a:t>-</a:t>
            </a:r>
            <a:r>
              <a:rPr lang="en-US" sz="1400" dirty="0" smtClean="0">
                <a:solidFill>
                  <a:schemeClr val="accent6">
                    <a:lumMod val="75000"/>
                  </a:schemeClr>
                </a:solidFill>
              </a:rPr>
              <a:t>15</a:t>
            </a:r>
            <a:endParaRPr lang="en-US" sz="1400" dirty="0">
              <a:solidFill>
                <a:schemeClr val="accent6">
                  <a:lumMod val="75000"/>
                </a:schemeClr>
              </a:solidFill>
            </a:endParaRPr>
          </a:p>
        </p:txBody>
      </p:sp>
      <p:sp>
        <p:nvSpPr>
          <p:cNvPr id="30" name="TextBox 29"/>
          <p:cNvSpPr txBox="1"/>
          <p:nvPr/>
        </p:nvSpPr>
        <p:spPr>
          <a:xfrm>
            <a:off x="685800" y="3352800"/>
            <a:ext cx="457200" cy="307777"/>
          </a:xfrm>
          <a:prstGeom prst="rect">
            <a:avLst/>
          </a:prstGeom>
          <a:noFill/>
        </p:spPr>
        <p:txBody>
          <a:bodyPr wrap="square" rtlCol="0">
            <a:spAutoFit/>
          </a:bodyPr>
          <a:lstStyle/>
          <a:p>
            <a:r>
              <a:rPr lang="en-US" sz="1400" dirty="0" smtClean="0">
                <a:solidFill>
                  <a:schemeClr val="accent6">
                    <a:lumMod val="75000"/>
                  </a:schemeClr>
                </a:solidFill>
              </a:rPr>
              <a:t>-5</a:t>
            </a:r>
            <a:endParaRPr lang="en-US" sz="1400" dirty="0">
              <a:solidFill>
                <a:schemeClr val="accent6">
                  <a:lumMod val="75000"/>
                </a:schemeClr>
              </a:solidFill>
            </a:endParaRPr>
          </a:p>
        </p:txBody>
      </p:sp>
      <p:sp>
        <p:nvSpPr>
          <p:cNvPr id="34" name="TextBox 33"/>
          <p:cNvSpPr txBox="1"/>
          <p:nvPr/>
        </p:nvSpPr>
        <p:spPr>
          <a:xfrm>
            <a:off x="606056" y="4810019"/>
            <a:ext cx="533400" cy="276999"/>
          </a:xfrm>
          <a:prstGeom prst="rect">
            <a:avLst/>
          </a:prstGeom>
          <a:noFill/>
        </p:spPr>
        <p:txBody>
          <a:bodyPr wrap="square" rtlCol="0">
            <a:spAutoFit/>
          </a:bodyPr>
          <a:lstStyle/>
          <a:p>
            <a:r>
              <a:rPr lang="en-US" sz="1200" dirty="0" smtClean="0">
                <a:solidFill>
                  <a:schemeClr val="accent6">
                    <a:lumMod val="75000"/>
                  </a:schemeClr>
                </a:solidFill>
              </a:rPr>
              <a:t>Low</a:t>
            </a:r>
            <a:endParaRPr lang="en-US" sz="1200" dirty="0">
              <a:solidFill>
                <a:schemeClr val="accent6">
                  <a:lumMod val="75000"/>
                </a:schemeClr>
              </a:solidFill>
            </a:endParaRPr>
          </a:p>
        </p:txBody>
      </p:sp>
      <p:sp>
        <p:nvSpPr>
          <p:cNvPr id="35" name="TextBox 34"/>
          <p:cNvSpPr txBox="1"/>
          <p:nvPr/>
        </p:nvSpPr>
        <p:spPr>
          <a:xfrm>
            <a:off x="154172" y="2698179"/>
            <a:ext cx="533400" cy="276999"/>
          </a:xfrm>
          <a:prstGeom prst="rect">
            <a:avLst/>
          </a:prstGeom>
          <a:noFill/>
        </p:spPr>
        <p:txBody>
          <a:bodyPr wrap="square" rtlCol="0">
            <a:spAutoFit/>
          </a:bodyPr>
          <a:lstStyle/>
          <a:p>
            <a:r>
              <a:rPr lang="en-US" sz="1200" dirty="0" smtClean="0">
                <a:solidFill>
                  <a:schemeClr val="accent6">
                    <a:lumMod val="75000"/>
                  </a:schemeClr>
                </a:solidFill>
              </a:rPr>
              <a:t>IGR</a:t>
            </a:r>
            <a:endParaRPr lang="en-US" sz="1200" dirty="0">
              <a:solidFill>
                <a:schemeClr val="accent6">
                  <a:lumMod val="75000"/>
                </a:schemeClr>
              </a:solidFill>
            </a:endParaRPr>
          </a:p>
        </p:txBody>
      </p:sp>
      <p:sp>
        <p:nvSpPr>
          <p:cNvPr id="37" name="TextBox 36"/>
          <p:cNvSpPr txBox="1"/>
          <p:nvPr/>
        </p:nvSpPr>
        <p:spPr>
          <a:xfrm>
            <a:off x="2286000" y="1514075"/>
            <a:ext cx="914400" cy="369332"/>
          </a:xfrm>
          <a:prstGeom prst="rect">
            <a:avLst/>
          </a:prstGeom>
          <a:noFill/>
        </p:spPr>
        <p:txBody>
          <a:bodyPr wrap="square" rtlCol="0">
            <a:spAutoFit/>
          </a:bodyPr>
          <a:lstStyle/>
          <a:p>
            <a:r>
              <a:rPr lang="en-US" dirty="0" smtClean="0">
                <a:solidFill>
                  <a:schemeClr val="accent6">
                    <a:lumMod val="75000"/>
                  </a:schemeClr>
                </a:solidFill>
              </a:rPr>
              <a:t>Stars</a:t>
            </a:r>
            <a:endParaRPr lang="en-US" dirty="0">
              <a:solidFill>
                <a:schemeClr val="accent6">
                  <a:lumMod val="75000"/>
                </a:schemeClr>
              </a:solidFill>
            </a:endParaRPr>
          </a:p>
        </p:txBody>
      </p:sp>
      <p:sp>
        <p:nvSpPr>
          <p:cNvPr id="38" name="TextBox 37"/>
          <p:cNvSpPr txBox="1"/>
          <p:nvPr/>
        </p:nvSpPr>
        <p:spPr>
          <a:xfrm>
            <a:off x="5517108" y="1526152"/>
            <a:ext cx="2057400" cy="369332"/>
          </a:xfrm>
          <a:prstGeom prst="rect">
            <a:avLst/>
          </a:prstGeom>
          <a:noFill/>
        </p:spPr>
        <p:txBody>
          <a:bodyPr wrap="square" rtlCol="0">
            <a:spAutoFit/>
          </a:bodyPr>
          <a:lstStyle/>
          <a:p>
            <a:r>
              <a:rPr lang="en-US" dirty="0" smtClean="0">
                <a:solidFill>
                  <a:schemeClr val="accent6">
                    <a:lumMod val="75000"/>
                  </a:schemeClr>
                </a:solidFill>
              </a:rPr>
              <a:t>Question Marks</a:t>
            </a:r>
            <a:endParaRPr lang="en-US" dirty="0">
              <a:solidFill>
                <a:schemeClr val="accent6">
                  <a:lumMod val="75000"/>
                </a:schemeClr>
              </a:solidFill>
            </a:endParaRPr>
          </a:p>
        </p:txBody>
      </p:sp>
      <p:sp>
        <p:nvSpPr>
          <p:cNvPr id="39" name="TextBox 38"/>
          <p:cNvSpPr txBox="1"/>
          <p:nvPr/>
        </p:nvSpPr>
        <p:spPr>
          <a:xfrm>
            <a:off x="2286000" y="3522309"/>
            <a:ext cx="1371600" cy="369332"/>
          </a:xfrm>
          <a:prstGeom prst="rect">
            <a:avLst/>
          </a:prstGeom>
          <a:noFill/>
        </p:spPr>
        <p:txBody>
          <a:bodyPr wrap="square" rtlCol="0">
            <a:spAutoFit/>
          </a:bodyPr>
          <a:lstStyle/>
          <a:p>
            <a:r>
              <a:rPr lang="en-US" dirty="0" smtClean="0">
                <a:solidFill>
                  <a:schemeClr val="accent6">
                    <a:lumMod val="75000"/>
                  </a:schemeClr>
                </a:solidFill>
              </a:rPr>
              <a:t>Cash Cow</a:t>
            </a:r>
            <a:endParaRPr lang="en-US" dirty="0">
              <a:solidFill>
                <a:schemeClr val="accent6">
                  <a:lumMod val="75000"/>
                </a:schemeClr>
              </a:solidFill>
            </a:endParaRPr>
          </a:p>
        </p:txBody>
      </p:sp>
      <p:sp>
        <p:nvSpPr>
          <p:cNvPr id="40" name="TextBox 39"/>
          <p:cNvSpPr txBox="1"/>
          <p:nvPr/>
        </p:nvSpPr>
        <p:spPr>
          <a:xfrm>
            <a:off x="5695203" y="3475911"/>
            <a:ext cx="914400" cy="369332"/>
          </a:xfrm>
          <a:prstGeom prst="rect">
            <a:avLst/>
          </a:prstGeom>
          <a:noFill/>
        </p:spPr>
        <p:txBody>
          <a:bodyPr wrap="square" rtlCol="0">
            <a:spAutoFit/>
          </a:bodyPr>
          <a:lstStyle/>
          <a:p>
            <a:r>
              <a:rPr lang="en-US" dirty="0" smtClean="0">
                <a:solidFill>
                  <a:schemeClr val="accent6">
                    <a:lumMod val="75000"/>
                  </a:schemeClr>
                </a:solidFill>
              </a:rPr>
              <a:t>Dogs</a:t>
            </a:r>
            <a:endParaRPr lang="en-US" dirty="0">
              <a:solidFill>
                <a:schemeClr val="accent6">
                  <a:lumMod val="75000"/>
                </a:schemeClr>
              </a:solidFill>
            </a:endParaRPr>
          </a:p>
        </p:txBody>
      </p:sp>
      <p:pic>
        <p:nvPicPr>
          <p:cNvPr id="41"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4772" y="2916400"/>
            <a:ext cx="876300" cy="790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4772" y="2274394"/>
            <a:ext cx="660045" cy="5932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5021" y="1896639"/>
            <a:ext cx="523875"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16816" y="2017676"/>
            <a:ext cx="476250" cy="428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905000" y="3157798"/>
            <a:ext cx="1066800" cy="307777"/>
          </a:xfrm>
          <a:prstGeom prst="rect">
            <a:avLst/>
          </a:prstGeom>
          <a:noFill/>
        </p:spPr>
        <p:txBody>
          <a:bodyPr wrap="square" rtlCol="0">
            <a:spAutoFit/>
          </a:bodyPr>
          <a:lstStyle/>
          <a:p>
            <a:r>
              <a:rPr lang="en-US" sz="1400" dirty="0" smtClean="0"/>
              <a:t>(2) 37%</a:t>
            </a:r>
            <a:endParaRPr lang="en-US" sz="1400" dirty="0"/>
          </a:p>
        </p:txBody>
      </p:sp>
      <p:sp>
        <p:nvSpPr>
          <p:cNvPr id="32" name="TextBox 31"/>
          <p:cNvSpPr txBox="1"/>
          <p:nvPr/>
        </p:nvSpPr>
        <p:spPr>
          <a:xfrm>
            <a:off x="1693460" y="2449653"/>
            <a:ext cx="1066800" cy="307777"/>
          </a:xfrm>
          <a:prstGeom prst="rect">
            <a:avLst/>
          </a:prstGeom>
          <a:noFill/>
        </p:spPr>
        <p:txBody>
          <a:bodyPr wrap="square" rtlCol="0">
            <a:spAutoFit/>
          </a:bodyPr>
          <a:lstStyle/>
          <a:p>
            <a:r>
              <a:rPr lang="en-US" sz="1400" dirty="0" smtClean="0"/>
              <a:t>(1) 35%</a:t>
            </a:r>
            <a:endParaRPr lang="en-US" sz="1400" dirty="0"/>
          </a:p>
        </p:txBody>
      </p:sp>
      <p:sp>
        <p:nvSpPr>
          <p:cNvPr id="33" name="TextBox 32"/>
          <p:cNvSpPr txBox="1"/>
          <p:nvPr/>
        </p:nvSpPr>
        <p:spPr>
          <a:xfrm>
            <a:off x="324443" y="2078099"/>
            <a:ext cx="1066800" cy="307777"/>
          </a:xfrm>
          <a:prstGeom prst="rect">
            <a:avLst/>
          </a:prstGeom>
          <a:noFill/>
        </p:spPr>
        <p:txBody>
          <a:bodyPr wrap="square" rtlCol="0">
            <a:spAutoFit/>
          </a:bodyPr>
          <a:lstStyle/>
          <a:p>
            <a:r>
              <a:rPr lang="en-US" sz="1400" dirty="0" smtClean="0"/>
              <a:t>(3) </a:t>
            </a:r>
            <a:r>
              <a:rPr lang="en-US" sz="1400" dirty="0"/>
              <a:t>1</a:t>
            </a:r>
            <a:r>
              <a:rPr lang="en-US" sz="1400" dirty="0" smtClean="0"/>
              <a:t>7%</a:t>
            </a:r>
            <a:endParaRPr lang="en-US" sz="1400" dirty="0"/>
          </a:p>
        </p:txBody>
      </p:sp>
      <p:sp>
        <p:nvSpPr>
          <p:cNvPr id="36" name="TextBox 35"/>
          <p:cNvSpPr txBox="1"/>
          <p:nvPr/>
        </p:nvSpPr>
        <p:spPr>
          <a:xfrm>
            <a:off x="1889078" y="1954989"/>
            <a:ext cx="1066800" cy="307777"/>
          </a:xfrm>
          <a:prstGeom prst="rect">
            <a:avLst/>
          </a:prstGeom>
          <a:noFill/>
        </p:spPr>
        <p:txBody>
          <a:bodyPr wrap="square" rtlCol="0">
            <a:spAutoFit/>
          </a:bodyPr>
          <a:lstStyle/>
          <a:p>
            <a:r>
              <a:rPr lang="en-US" sz="1400" dirty="0" smtClean="0"/>
              <a:t>(4) 11%</a:t>
            </a:r>
            <a:endParaRPr lang="en-US" sz="1400" dirty="0"/>
          </a:p>
        </p:txBody>
      </p:sp>
      <p:sp>
        <p:nvSpPr>
          <p:cNvPr id="7" name="TextBox 6"/>
          <p:cNvSpPr txBox="1"/>
          <p:nvPr/>
        </p:nvSpPr>
        <p:spPr>
          <a:xfrm>
            <a:off x="6266703" y="1152904"/>
            <a:ext cx="228600" cy="400110"/>
          </a:xfrm>
          <a:prstGeom prst="rect">
            <a:avLst/>
          </a:prstGeom>
          <a:noFill/>
        </p:spPr>
        <p:txBody>
          <a:bodyPr wrap="square" rtlCol="0">
            <a:spAutoFit/>
          </a:bodyPr>
          <a:lstStyle/>
          <a:p>
            <a:r>
              <a:rPr lang="en-US" sz="2000" dirty="0" smtClean="0">
                <a:solidFill>
                  <a:schemeClr val="accent6">
                    <a:lumMod val="75000"/>
                  </a:schemeClr>
                </a:solidFill>
              </a:rPr>
              <a:t>I</a:t>
            </a:r>
            <a:endParaRPr lang="en-US" sz="2000" dirty="0">
              <a:solidFill>
                <a:schemeClr val="accent6">
                  <a:lumMod val="75000"/>
                </a:schemeClr>
              </a:solidFill>
            </a:endParaRPr>
          </a:p>
        </p:txBody>
      </p:sp>
      <p:sp>
        <p:nvSpPr>
          <p:cNvPr id="42" name="TextBox 41"/>
          <p:cNvSpPr txBox="1"/>
          <p:nvPr/>
        </p:nvSpPr>
        <p:spPr>
          <a:xfrm>
            <a:off x="2579711" y="1159604"/>
            <a:ext cx="326978" cy="400110"/>
          </a:xfrm>
          <a:prstGeom prst="rect">
            <a:avLst/>
          </a:prstGeom>
          <a:noFill/>
        </p:spPr>
        <p:txBody>
          <a:bodyPr wrap="square" rtlCol="0">
            <a:spAutoFit/>
          </a:bodyPr>
          <a:lstStyle/>
          <a:p>
            <a:r>
              <a:rPr lang="en-US" sz="2000" dirty="0" smtClean="0">
                <a:solidFill>
                  <a:schemeClr val="accent6">
                    <a:lumMod val="75000"/>
                  </a:schemeClr>
                </a:solidFill>
              </a:rPr>
              <a:t>II</a:t>
            </a:r>
            <a:endParaRPr lang="en-US" sz="2000" dirty="0">
              <a:solidFill>
                <a:schemeClr val="accent6">
                  <a:lumMod val="75000"/>
                </a:schemeClr>
              </a:solidFill>
            </a:endParaRPr>
          </a:p>
        </p:txBody>
      </p:sp>
      <p:sp>
        <p:nvSpPr>
          <p:cNvPr id="43" name="TextBox 42"/>
          <p:cNvSpPr txBox="1"/>
          <p:nvPr/>
        </p:nvSpPr>
        <p:spPr>
          <a:xfrm>
            <a:off x="2579711" y="3819499"/>
            <a:ext cx="542214" cy="400110"/>
          </a:xfrm>
          <a:prstGeom prst="rect">
            <a:avLst/>
          </a:prstGeom>
          <a:noFill/>
        </p:spPr>
        <p:txBody>
          <a:bodyPr wrap="square" rtlCol="0">
            <a:spAutoFit/>
          </a:bodyPr>
          <a:lstStyle/>
          <a:p>
            <a:r>
              <a:rPr lang="en-US" sz="2000" dirty="0" smtClean="0">
                <a:solidFill>
                  <a:schemeClr val="accent6">
                    <a:lumMod val="75000"/>
                  </a:schemeClr>
                </a:solidFill>
              </a:rPr>
              <a:t>III</a:t>
            </a:r>
            <a:endParaRPr lang="en-US" sz="2000" dirty="0">
              <a:solidFill>
                <a:schemeClr val="accent6">
                  <a:lumMod val="75000"/>
                </a:schemeClr>
              </a:solidFill>
            </a:endParaRPr>
          </a:p>
        </p:txBody>
      </p:sp>
      <p:sp>
        <p:nvSpPr>
          <p:cNvPr id="44" name="TextBox 43"/>
          <p:cNvSpPr txBox="1"/>
          <p:nvPr/>
        </p:nvSpPr>
        <p:spPr>
          <a:xfrm>
            <a:off x="5838789" y="3806751"/>
            <a:ext cx="542214" cy="400110"/>
          </a:xfrm>
          <a:prstGeom prst="rect">
            <a:avLst/>
          </a:prstGeom>
          <a:noFill/>
        </p:spPr>
        <p:txBody>
          <a:bodyPr wrap="square" rtlCol="0">
            <a:spAutoFit/>
          </a:bodyPr>
          <a:lstStyle/>
          <a:p>
            <a:r>
              <a:rPr lang="en-US" sz="2000" dirty="0" smtClean="0">
                <a:solidFill>
                  <a:schemeClr val="accent6">
                    <a:lumMod val="75000"/>
                  </a:schemeClr>
                </a:solidFill>
              </a:rPr>
              <a:t>IV</a:t>
            </a:r>
            <a:endParaRPr lang="en-US" sz="2000" dirty="0">
              <a:solidFill>
                <a:schemeClr val="accent6">
                  <a:lumMod val="75000"/>
                </a:schemeClr>
              </a:solidFill>
            </a:endParaRPr>
          </a:p>
        </p:txBody>
      </p:sp>
    </p:spTree>
    <p:extLst>
      <p:ext uri="{BB962C8B-B14F-4D97-AF65-F5344CB8AC3E}">
        <p14:creationId xmlns:p14="http://schemas.microsoft.com/office/powerpoint/2010/main" val="229944008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8575"/>
            <a:ext cx="8229600" cy="1143000"/>
          </a:xfrm>
        </p:spPr>
        <p:txBody>
          <a:bodyPr>
            <a:normAutofit/>
          </a:bodyPr>
          <a:lstStyle/>
          <a:p>
            <a:r>
              <a:rPr lang="en-US" sz="3200" dirty="0" smtClean="0">
                <a:ln>
                  <a:solidFill>
                    <a:schemeClr val="accent6">
                      <a:lumMod val="75000"/>
                    </a:schemeClr>
                  </a:solidFill>
                </a:ln>
                <a:latin typeface="Arial Black" pitchFamily="34" charset="0"/>
              </a:rPr>
              <a:t>IE MATRIX</a:t>
            </a:r>
            <a:endParaRPr lang="en-US" sz="3200" dirty="0">
              <a:ln>
                <a:solidFill>
                  <a:schemeClr val="accent6">
                    <a:lumMod val="75000"/>
                  </a:schemeClr>
                </a:solidFill>
              </a:ln>
              <a:latin typeface="Arial Black" pitchFamily="34" charset="0"/>
            </a:endParaRPr>
          </a:p>
        </p:txBody>
      </p:sp>
      <p:pic>
        <p:nvPicPr>
          <p:cNvPr id="4" name="Content Placeholder 3" descr="Screen Clipping"/>
          <p:cNvPicPr>
            <a:picLocks noGrp="1" noChangeAspect="1"/>
          </p:cNvPicPr>
          <p:nvPr>
            <p:ph idx="1"/>
          </p:nvPr>
        </p:nvPicPr>
        <p:blipFill rotWithShape="1">
          <a:blip r:embed="rId2">
            <a:extLst>
              <a:ext uri="{28A0092B-C50C-407E-A947-70E740481C1C}">
                <a14:useLocalDpi xmlns:a14="http://schemas.microsoft.com/office/drawing/2010/main" val="0"/>
              </a:ext>
            </a:extLst>
          </a:blip>
          <a:srcRect l="9389" t="2946" r="1986" b="12242"/>
          <a:stretch/>
        </p:blipFill>
        <p:spPr>
          <a:xfrm>
            <a:off x="2533650" y="1047750"/>
            <a:ext cx="4495800" cy="3838575"/>
          </a:xfrm>
        </p:spPr>
      </p:pic>
      <p:sp>
        <p:nvSpPr>
          <p:cNvPr id="5" name="Slide Number Placeholder 4"/>
          <p:cNvSpPr>
            <a:spLocks noGrp="1"/>
          </p:cNvSpPr>
          <p:nvPr>
            <p:ph type="sldNum" sz="quarter" idx="12"/>
          </p:nvPr>
        </p:nvSpPr>
        <p:spPr/>
        <p:txBody>
          <a:bodyPr/>
          <a:lstStyle/>
          <a:p>
            <a:fld id="{F4E5A6A1-7ACC-4B96-BE19-088CA1827282}" type="slidenum">
              <a:rPr lang="en-US" smtClean="0"/>
              <a:t>29</a:t>
            </a:fld>
            <a:endParaRPr lang="en-US" dirty="0"/>
          </a:p>
        </p:txBody>
      </p:sp>
      <p:pic>
        <p:nvPicPr>
          <p:cNvPr id="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1752600" y="1371600"/>
            <a:ext cx="685800" cy="261610"/>
          </a:xfrm>
          <a:prstGeom prst="rect">
            <a:avLst/>
          </a:prstGeom>
          <a:noFill/>
        </p:spPr>
        <p:txBody>
          <a:bodyPr wrap="square" rtlCol="0">
            <a:spAutoFit/>
          </a:bodyPr>
          <a:lstStyle/>
          <a:p>
            <a:r>
              <a:rPr lang="en-US" sz="1100" dirty="0" smtClean="0"/>
              <a:t>High 3-4</a:t>
            </a:r>
            <a:endParaRPr lang="en-US" sz="1100" dirty="0"/>
          </a:p>
        </p:txBody>
      </p:sp>
      <p:sp>
        <p:nvSpPr>
          <p:cNvPr id="8" name="TextBox 7"/>
          <p:cNvSpPr txBox="1"/>
          <p:nvPr/>
        </p:nvSpPr>
        <p:spPr>
          <a:xfrm>
            <a:off x="1333500" y="2680960"/>
            <a:ext cx="1143000" cy="261610"/>
          </a:xfrm>
          <a:prstGeom prst="rect">
            <a:avLst/>
          </a:prstGeom>
          <a:noFill/>
        </p:spPr>
        <p:txBody>
          <a:bodyPr wrap="square" rtlCol="0">
            <a:spAutoFit/>
          </a:bodyPr>
          <a:lstStyle/>
          <a:p>
            <a:r>
              <a:rPr lang="en-US" sz="1100" dirty="0" smtClean="0"/>
              <a:t>Medium 2-2.99</a:t>
            </a:r>
            <a:endParaRPr lang="en-US" sz="1100" dirty="0"/>
          </a:p>
        </p:txBody>
      </p:sp>
      <p:sp>
        <p:nvSpPr>
          <p:cNvPr id="9" name="TextBox 8"/>
          <p:cNvSpPr txBox="1"/>
          <p:nvPr/>
        </p:nvSpPr>
        <p:spPr>
          <a:xfrm>
            <a:off x="1647825" y="4038600"/>
            <a:ext cx="828675" cy="261610"/>
          </a:xfrm>
          <a:prstGeom prst="rect">
            <a:avLst/>
          </a:prstGeom>
          <a:noFill/>
        </p:spPr>
        <p:txBody>
          <a:bodyPr wrap="square" rtlCol="0">
            <a:spAutoFit/>
          </a:bodyPr>
          <a:lstStyle/>
          <a:p>
            <a:r>
              <a:rPr lang="en-US" sz="1100" dirty="0" smtClean="0"/>
              <a:t>Low 1-1.99</a:t>
            </a:r>
            <a:endParaRPr lang="en-US" sz="1100" dirty="0"/>
          </a:p>
        </p:txBody>
      </p:sp>
      <p:sp>
        <p:nvSpPr>
          <p:cNvPr id="10" name="TextBox 9"/>
          <p:cNvSpPr txBox="1"/>
          <p:nvPr/>
        </p:nvSpPr>
        <p:spPr>
          <a:xfrm>
            <a:off x="2743200" y="4953000"/>
            <a:ext cx="838200" cy="261610"/>
          </a:xfrm>
          <a:prstGeom prst="rect">
            <a:avLst/>
          </a:prstGeom>
          <a:noFill/>
        </p:spPr>
        <p:txBody>
          <a:bodyPr wrap="square" rtlCol="0">
            <a:spAutoFit/>
          </a:bodyPr>
          <a:lstStyle/>
          <a:p>
            <a:r>
              <a:rPr lang="en-US" sz="1100" dirty="0" smtClean="0"/>
              <a:t>Strong 3-4</a:t>
            </a:r>
            <a:endParaRPr lang="en-US" sz="1100" dirty="0"/>
          </a:p>
        </p:txBody>
      </p:sp>
      <p:sp>
        <p:nvSpPr>
          <p:cNvPr id="11" name="TextBox 10"/>
          <p:cNvSpPr txBox="1"/>
          <p:nvPr/>
        </p:nvSpPr>
        <p:spPr>
          <a:xfrm>
            <a:off x="4267200" y="4953000"/>
            <a:ext cx="1143000" cy="261610"/>
          </a:xfrm>
          <a:prstGeom prst="rect">
            <a:avLst/>
          </a:prstGeom>
          <a:noFill/>
        </p:spPr>
        <p:txBody>
          <a:bodyPr wrap="square" rtlCol="0">
            <a:spAutoFit/>
          </a:bodyPr>
          <a:lstStyle/>
          <a:p>
            <a:r>
              <a:rPr lang="en-US" sz="1100" dirty="0" smtClean="0"/>
              <a:t>Average 2-2.99</a:t>
            </a:r>
            <a:endParaRPr lang="en-US" sz="1100" dirty="0"/>
          </a:p>
        </p:txBody>
      </p:sp>
      <p:sp>
        <p:nvSpPr>
          <p:cNvPr id="12" name="TextBox 11"/>
          <p:cNvSpPr txBox="1"/>
          <p:nvPr/>
        </p:nvSpPr>
        <p:spPr>
          <a:xfrm>
            <a:off x="5867400" y="4953000"/>
            <a:ext cx="990600" cy="261610"/>
          </a:xfrm>
          <a:prstGeom prst="rect">
            <a:avLst/>
          </a:prstGeom>
          <a:noFill/>
        </p:spPr>
        <p:txBody>
          <a:bodyPr wrap="square" rtlCol="0">
            <a:spAutoFit/>
          </a:bodyPr>
          <a:lstStyle/>
          <a:p>
            <a:r>
              <a:rPr lang="en-US" sz="1100" dirty="0" smtClean="0"/>
              <a:t>Weak 1-1.99</a:t>
            </a:r>
            <a:endParaRPr lang="en-US" sz="1100" dirty="0"/>
          </a:p>
        </p:txBody>
      </p:sp>
      <p:sp>
        <p:nvSpPr>
          <p:cNvPr id="13" name="TextBox 12"/>
          <p:cNvSpPr txBox="1"/>
          <p:nvPr/>
        </p:nvSpPr>
        <p:spPr>
          <a:xfrm>
            <a:off x="1066800" y="2350100"/>
            <a:ext cx="381000" cy="923330"/>
          </a:xfrm>
          <a:prstGeom prst="rect">
            <a:avLst/>
          </a:prstGeom>
          <a:noFill/>
        </p:spPr>
        <p:txBody>
          <a:bodyPr wrap="square" rtlCol="0">
            <a:spAutoFit/>
          </a:bodyPr>
          <a:lstStyle/>
          <a:p>
            <a:r>
              <a:rPr lang="en-US" dirty="0" smtClean="0"/>
              <a:t>EFE</a:t>
            </a:r>
            <a:endParaRPr lang="en-US" dirty="0"/>
          </a:p>
        </p:txBody>
      </p:sp>
      <p:sp>
        <p:nvSpPr>
          <p:cNvPr id="14" name="TextBox 13"/>
          <p:cNvSpPr txBox="1"/>
          <p:nvPr/>
        </p:nvSpPr>
        <p:spPr>
          <a:xfrm>
            <a:off x="4495800" y="5334000"/>
            <a:ext cx="685800" cy="369332"/>
          </a:xfrm>
          <a:prstGeom prst="rect">
            <a:avLst/>
          </a:prstGeom>
          <a:noFill/>
        </p:spPr>
        <p:txBody>
          <a:bodyPr wrap="square" rtlCol="0">
            <a:spAutoFit/>
          </a:bodyPr>
          <a:lstStyle/>
          <a:p>
            <a:r>
              <a:rPr lang="en-US" dirty="0" smtClean="0"/>
              <a:t>I F E</a:t>
            </a:r>
            <a:endParaRPr lang="en-US" dirty="0"/>
          </a:p>
        </p:txBody>
      </p:sp>
    </p:spTree>
    <p:extLst>
      <p:ext uri="{BB962C8B-B14F-4D97-AF65-F5344CB8AC3E}">
        <p14:creationId xmlns:p14="http://schemas.microsoft.com/office/powerpoint/2010/main" val="402558568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MATRIX ANALYSIS</a:t>
            </a:r>
            <a:endParaRPr lang="en-US" sz="3200" dirty="0">
              <a:ln>
                <a:solidFill>
                  <a:schemeClr val="accent6">
                    <a:lumMod val="75000"/>
                  </a:schemeClr>
                </a:solidFill>
              </a:ln>
              <a:latin typeface="Arial Black"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39990776"/>
              </p:ext>
            </p:extLst>
          </p:nvPr>
        </p:nvGraphicFramePr>
        <p:xfrm>
          <a:off x="457200" y="1752600"/>
          <a:ext cx="8386075" cy="3973830"/>
        </p:xfrm>
        <a:graphic>
          <a:graphicData uri="http://schemas.openxmlformats.org/drawingml/2006/table">
            <a:tbl>
              <a:tblPr>
                <a:tableStyleId>{5C22544A-7EE6-4342-B048-85BDC9FD1C3A}</a:tableStyleId>
              </a:tblPr>
              <a:tblGrid>
                <a:gridCol w="2372646"/>
                <a:gridCol w="1165869"/>
                <a:gridCol w="1165869"/>
                <a:gridCol w="1243593"/>
                <a:gridCol w="1243593"/>
                <a:gridCol w="1194505"/>
              </a:tblGrid>
              <a:tr h="161925">
                <a:tc>
                  <a:txBody>
                    <a:bodyPr/>
                    <a:lstStyle/>
                    <a:p>
                      <a:pPr algn="l" fontAlgn="b"/>
                      <a:r>
                        <a:rPr lang="en-US" sz="1800" u="none" strike="noStrike" dirty="0">
                          <a:solidFill>
                            <a:schemeClr val="tx1"/>
                          </a:solidFill>
                          <a:effectLst/>
                        </a:rPr>
                        <a:t>Alternative Strategies</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IE</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SPACE</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GRAND</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BCG</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Count</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61925">
                <a:tc>
                  <a:txBody>
                    <a:bodyPr/>
                    <a:lstStyle/>
                    <a:p>
                      <a:pPr algn="l" fontAlgn="b"/>
                      <a:r>
                        <a:rPr lang="en-US" sz="1800" u="none" strike="noStrike" dirty="0">
                          <a:solidFill>
                            <a:schemeClr val="tx1"/>
                          </a:solidFill>
                          <a:effectLst/>
                        </a:rPr>
                        <a:t>Forward </a:t>
                      </a:r>
                      <a:r>
                        <a:rPr lang="en-US" sz="1800" u="none" strike="noStrike" dirty="0" smtClean="0">
                          <a:solidFill>
                            <a:schemeClr val="tx1"/>
                          </a:solidFill>
                          <a:effectLst/>
                        </a:rPr>
                        <a:t>Integration</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4</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r>
              <a:tr h="161925">
                <a:tc>
                  <a:txBody>
                    <a:bodyPr/>
                    <a:lstStyle/>
                    <a:p>
                      <a:pPr algn="l" fontAlgn="b"/>
                      <a:r>
                        <a:rPr lang="en-US" sz="1800" u="none" strike="noStrike" dirty="0">
                          <a:solidFill>
                            <a:schemeClr val="tx1"/>
                          </a:solidFill>
                          <a:effectLst/>
                        </a:rPr>
                        <a:t>Backward </a:t>
                      </a:r>
                      <a:r>
                        <a:rPr lang="en-US" sz="1800" u="none" strike="noStrike" dirty="0" smtClean="0">
                          <a:solidFill>
                            <a:schemeClr val="tx1"/>
                          </a:solidFill>
                          <a:effectLst/>
                        </a:rPr>
                        <a:t>Integration</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4</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r>
              <a:tr h="161925">
                <a:tc>
                  <a:txBody>
                    <a:bodyPr/>
                    <a:lstStyle/>
                    <a:p>
                      <a:pPr algn="l" fontAlgn="b"/>
                      <a:r>
                        <a:rPr lang="en-US" sz="1800" u="none" strike="noStrike" dirty="0">
                          <a:solidFill>
                            <a:schemeClr val="tx1"/>
                          </a:solidFill>
                          <a:effectLst/>
                        </a:rPr>
                        <a:t>Horizontal </a:t>
                      </a:r>
                      <a:r>
                        <a:rPr lang="en-US" sz="1800" u="none" strike="noStrike" dirty="0" smtClean="0">
                          <a:solidFill>
                            <a:schemeClr val="tx1"/>
                          </a:solidFill>
                          <a:effectLst/>
                        </a:rPr>
                        <a:t>Integration</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4</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r>
              <a:tr h="161925">
                <a:tc>
                  <a:txBody>
                    <a:bodyPr/>
                    <a:lstStyle/>
                    <a:p>
                      <a:pPr algn="l" fontAlgn="b"/>
                      <a:r>
                        <a:rPr lang="en-US" sz="1800" u="none" strike="noStrike" dirty="0">
                          <a:solidFill>
                            <a:schemeClr val="tx1"/>
                          </a:solidFill>
                          <a:effectLst/>
                        </a:rPr>
                        <a:t>Market Penetration</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4</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r>
              <a:tr h="161925">
                <a:tc>
                  <a:txBody>
                    <a:bodyPr/>
                    <a:lstStyle/>
                    <a:p>
                      <a:pPr algn="l" fontAlgn="b"/>
                      <a:r>
                        <a:rPr lang="en-US" sz="1800" u="none" strike="noStrike" dirty="0">
                          <a:solidFill>
                            <a:schemeClr val="tx1"/>
                          </a:solidFill>
                          <a:effectLst/>
                        </a:rPr>
                        <a:t>Market Development</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4</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r>
              <a:tr h="161925">
                <a:tc>
                  <a:txBody>
                    <a:bodyPr/>
                    <a:lstStyle/>
                    <a:p>
                      <a:pPr algn="l" fontAlgn="b"/>
                      <a:r>
                        <a:rPr lang="en-US" sz="1800" u="none" strike="noStrike" dirty="0">
                          <a:solidFill>
                            <a:schemeClr val="tx1"/>
                          </a:solidFill>
                          <a:effectLst/>
                        </a:rPr>
                        <a:t>Product Development</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c>
                  <a:txBody>
                    <a:bodyPr/>
                    <a:lstStyle/>
                    <a:p>
                      <a:pPr algn="ctr" fontAlgn="b"/>
                      <a:r>
                        <a:rPr lang="en-US" sz="1800" u="none" strike="noStrike" dirty="0">
                          <a:solidFill>
                            <a:schemeClr val="tx1"/>
                          </a:solidFill>
                          <a:effectLst/>
                        </a:rPr>
                        <a:t>4</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path path="circle">
                        <a:fillToRect l="50000" t="50000" r="50000" b="50000"/>
                      </a:path>
                      <a:tileRect/>
                    </a:gradFill>
                  </a:tcPr>
                </a:tc>
              </a:tr>
              <a:tr h="161925">
                <a:tc>
                  <a:txBody>
                    <a:bodyPr/>
                    <a:lstStyle/>
                    <a:p>
                      <a:pPr algn="l" fontAlgn="b"/>
                      <a:r>
                        <a:rPr lang="en-US" sz="1800" u="none" strike="noStrike" dirty="0">
                          <a:solidFill>
                            <a:schemeClr val="tx1"/>
                          </a:solidFill>
                          <a:effectLst/>
                        </a:rPr>
                        <a:t>Related Diversification</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2</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61925">
                <a:tc>
                  <a:txBody>
                    <a:bodyPr/>
                    <a:lstStyle/>
                    <a:p>
                      <a:pPr algn="l" fontAlgn="b"/>
                      <a:r>
                        <a:rPr lang="en-US" sz="1800" u="none" strike="noStrike" dirty="0">
                          <a:solidFill>
                            <a:schemeClr val="tx1"/>
                          </a:solidFill>
                          <a:effectLst/>
                        </a:rPr>
                        <a:t>Unrelated Diversification</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1</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61925">
                <a:tc>
                  <a:txBody>
                    <a:bodyPr/>
                    <a:lstStyle/>
                    <a:p>
                      <a:pPr algn="l" fontAlgn="b"/>
                      <a:r>
                        <a:rPr lang="en-US" sz="1800" u="none" strike="noStrike" dirty="0">
                          <a:solidFill>
                            <a:schemeClr val="tx1"/>
                          </a:solidFill>
                          <a:effectLst/>
                        </a:rPr>
                        <a:t>Horizontal Diversification</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61925">
                <a:tc>
                  <a:txBody>
                    <a:bodyPr/>
                    <a:lstStyle/>
                    <a:p>
                      <a:pPr algn="l" fontAlgn="b"/>
                      <a:r>
                        <a:rPr lang="en-US" sz="1800" u="none" strike="noStrike" dirty="0">
                          <a:solidFill>
                            <a:schemeClr val="tx1"/>
                          </a:solidFill>
                          <a:effectLst/>
                        </a:rPr>
                        <a:t>Joint Venture</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61925">
                <a:tc>
                  <a:txBody>
                    <a:bodyPr/>
                    <a:lstStyle/>
                    <a:p>
                      <a:pPr algn="l" fontAlgn="b"/>
                      <a:r>
                        <a:rPr lang="en-US" sz="1800" u="none" strike="noStrike" dirty="0">
                          <a:solidFill>
                            <a:schemeClr val="tx1"/>
                          </a:solidFill>
                          <a:effectLst/>
                        </a:rPr>
                        <a:t>Retrenchment</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1</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61925">
                <a:tc>
                  <a:txBody>
                    <a:bodyPr/>
                    <a:lstStyle/>
                    <a:p>
                      <a:pPr algn="l" fontAlgn="b"/>
                      <a:r>
                        <a:rPr lang="en-US" sz="1800" u="none" strike="noStrike" dirty="0">
                          <a:solidFill>
                            <a:schemeClr val="tx1"/>
                          </a:solidFill>
                          <a:effectLst/>
                        </a:rPr>
                        <a:t>Divestiture</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1</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61925">
                <a:tc>
                  <a:txBody>
                    <a:bodyPr/>
                    <a:lstStyle/>
                    <a:p>
                      <a:pPr algn="l" fontAlgn="b"/>
                      <a:r>
                        <a:rPr lang="en-US" sz="1800" u="none" strike="noStrike" dirty="0">
                          <a:solidFill>
                            <a:schemeClr val="tx1"/>
                          </a:solidFill>
                          <a:effectLst/>
                        </a:rPr>
                        <a:t>Liquidation</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 </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x</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800" u="none" strike="noStrike" dirty="0">
                          <a:solidFill>
                            <a:schemeClr val="tx1"/>
                          </a:solidFill>
                          <a:effectLst/>
                        </a:rPr>
                        <a:t>1</a:t>
                      </a:r>
                      <a:endParaRPr lang="en-US" sz="1800" b="1" i="0" u="none" strike="noStrike" dirty="0">
                        <a:solidFill>
                          <a:schemeClr val="tx1"/>
                        </a:solidFill>
                        <a:effectLst/>
                        <a:latin typeface="Arial"/>
                      </a:endParaRPr>
                    </a:p>
                  </a:txBody>
                  <a:tcPr marL="9525" marR="9525" marT="9525"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sp>
        <p:nvSpPr>
          <p:cNvPr id="5" name="Slide Number Placeholder 4"/>
          <p:cNvSpPr>
            <a:spLocks noGrp="1"/>
          </p:cNvSpPr>
          <p:nvPr>
            <p:ph type="sldNum" sz="quarter" idx="12"/>
          </p:nvPr>
        </p:nvSpPr>
        <p:spPr/>
        <p:txBody>
          <a:bodyPr/>
          <a:lstStyle/>
          <a:p>
            <a:fld id="{F4E5A6A1-7ACC-4B96-BE19-088CA1827282}" type="slidenum">
              <a:rPr lang="en-US" smtClean="0"/>
              <a:t>30</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543399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143000"/>
          </a:xfrm>
        </p:spPr>
        <p:txBody>
          <a:bodyPr>
            <a:normAutofit/>
          </a:bodyPr>
          <a:lstStyle/>
          <a:p>
            <a:r>
              <a:rPr lang="en-US" sz="3200" dirty="0" smtClean="0">
                <a:ln>
                  <a:solidFill>
                    <a:schemeClr val="accent6">
                      <a:lumMod val="75000"/>
                    </a:schemeClr>
                  </a:solidFill>
                </a:ln>
                <a:latin typeface="Arial Black" pitchFamily="34" charset="0"/>
              </a:rPr>
              <a:t>QSPM</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31</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8" name="Content Placeholder 7"/>
          <p:cNvGraphicFramePr>
            <a:graphicFrameLocks noGrp="1"/>
          </p:cNvGraphicFramePr>
          <p:nvPr>
            <p:ph idx="1"/>
            <p:extLst>
              <p:ext uri="{D42A27DB-BD31-4B8C-83A1-F6EECF244321}">
                <p14:modId xmlns:p14="http://schemas.microsoft.com/office/powerpoint/2010/main" val="716769756"/>
              </p:ext>
            </p:extLst>
          </p:nvPr>
        </p:nvGraphicFramePr>
        <p:xfrm>
          <a:off x="152400" y="685800"/>
          <a:ext cx="8915398" cy="6118652"/>
        </p:xfrm>
        <a:graphic>
          <a:graphicData uri="http://schemas.openxmlformats.org/drawingml/2006/table">
            <a:tbl>
              <a:tblPr>
                <a:tableStyleId>{5C22544A-7EE6-4342-B048-85BDC9FD1C3A}</a:tableStyleId>
              </a:tblPr>
              <a:tblGrid>
                <a:gridCol w="652844"/>
                <a:gridCol w="652844"/>
                <a:gridCol w="652844"/>
                <a:gridCol w="327468"/>
                <a:gridCol w="1100627"/>
                <a:gridCol w="652844"/>
                <a:gridCol w="652844"/>
                <a:gridCol w="826256"/>
                <a:gridCol w="652844"/>
                <a:gridCol w="816054"/>
                <a:gridCol w="897660"/>
                <a:gridCol w="1030269"/>
              </a:tblGrid>
              <a:tr h="176734">
                <a:tc>
                  <a:txBody>
                    <a:bodyPr/>
                    <a:lstStyle/>
                    <a:p>
                      <a:pPr algn="l" fontAlgn="b"/>
                      <a:r>
                        <a:rPr lang="en-US" sz="900" u="none" strike="noStrike" dirty="0">
                          <a:solidFill>
                            <a:schemeClr val="tx1"/>
                          </a:solidFill>
                          <a:effectLst/>
                        </a:rPr>
                        <a:t> </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900" u="none" strike="noStrike" dirty="0">
                          <a:solidFill>
                            <a:schemeClr val="tx1"/>
                          </a:solidFill>
                          <a:effectLst/>
                        </a:rPr>
                        <a:t> </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900" u="none" strike="noStrike" dirty="0">
                          <a:solidFill>
                            <a:schemeClr val="tx1"/>
                          </a:solidFill>
                          <a:effectLst/>
                        </a:rPr>
                        <a:t> </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l" fontAlgn="b"/>
                      <a:r>
                        <a:rPr lang="en-US" sz="900" u="none" strike="noStrike" dirty="0">
                          <a:solidFill>
                            <a:schemeClr val="tx1"/>
                          </a:solidFill>
                          <a:effectLst/>
                        </a:rPr>
                        <a:t> </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l" fontAlgn="b"/>
                      <a:r>
                        <a:rPr lang="en-US" sz="900" u="none" strike="noStrike" dirty="0">
                          <a:solidFill>
                            <a:schemeClr val="tx1"/>
                          </a:solidFill>
                          <a:effectLst/>
                        </a:rPr>
                        <a:t> </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ctr" fontAlgn="b"/>
                      <a:r>
                        <a:rPr lang="en-US" sz="1000" b="1" u="none" strike="noStrike" dirty="0">
                          <a:solidFill>
                            <a:schemeClr val="tx1"/>
                          </a:solidFill>
                          <a:effectLst/>
                        </a:rPr>
                        <a:t>Market Expansion</a:t>
                      </a:r>
                      <a:endParaRPr lang="en-US" sz="10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gridSpan="2">
                  <a:txBody>
                    <a:bodyPr/>
                    <a:lstStyle/>
                    <a:p>
                      <a:pPr algn="ctr" fontAlgn="b"/>
                      <a:r>
                        <a:rPr lang="en-US" sz="1000" b="1" u="none" strike="noStrike" dirty="0" smtClean="0">
                          <a:solidFill>
                            <a:schemeClr val="tx1"/>
                          </a:solidFill>
                          <a:effectLst/>
                        </a:rPr>
                        <a:t>Prod/Recycle/Materials</a:t>
                      </a:r>
                      <a:endParaRPr lang="en-US" sz="10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gridSpan="2">
                  <a:txBody>
                    <a:bodyPr/>
                    <a:lstStyle/>
                    <a:p>
                      <a:pPr algn="ctr" fontAlgn="b"/>
                      <a:r>
                        <a:rPr lang="en-US" sz="1000" b="1" u="none" strike="noStrike" dirty="0">
                          <a:solidFill>
                            <a:schemeClr val="tx1"/>
                          </a:solidFill>
                          <a:effectLst/>
                        </a:rPr>
                        <a:t>Add. Sports Accessories </a:t>
                      </a:r>
                      <a:endParaRPr lang="en-US" sz="10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r>
              <a:tr h="176734">
                <a:tc gridSpan="2">
                  <a:txBody>
                    <a:bodyPr/>
                    <a:lstStyle/>
                    <a:p>
                      <a:pPr algn="l" fontAlgn="b"/>
                      <a:r>
                        <a:rPr lang="en-US" sz="1000" b="1" u="none" strike="noStrike" dirty="0">
                          <a:solidFill>
                            <a:schemeClr val="tx1"/>
                          </a:solidFill>
                          <a:effectLst/>
                        </a:rPr>
                        <a:t>Key factors</a:t>
                      </a:r>
                      <a:endParaRPr lang="en-US" sz="10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l" fontAlgn="b"/>
                      <a:r>
                        <a:rPr lang="en-US" sz="900" u="none" strike="noStrike" dirty="0">
                          <a:solidFill>
                            <a:schemeClr val="tx1"/>
                          </a:solidFill>
                          <a:effectLst/>
                        </a:rPr>
                        <a:t> </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l" fontAlgn="b"/>
                      <a:r>
                        <a:rPr lang="en-US" sz="900" u="none" strike="noStrike" dirty="0">
                          <a:solidFill>
                            <a:schemeClr val="tx1"/>
                          </a:solidFill>
                          <a:effectLst/>
                        </a:rPr>
                        <a:t> </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ctr" fontAlgn="b"/>
                      <a:r>
                        <a:rPr lang="en-US" sz="900" u="none" strike="noStrike" dirty="0">
                          <a:solidFill>
                            <a:schemeClr val="tx1"/>
                          </a:solidFill>
                          <a:effectLst/>
                        </a:rPr>
                        <a:t>Weight</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AS</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TAS</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AS</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TAS</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AS</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TAS</a:t>
                      </a:r>
                      <a:endParaRPr lang="en-US" sz="9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86554">
                <a:tc>
                  <a:txBody>
                    <a:bodyPr/>
                    <a:lstStyle/>
                    <a:p>
                      <a:pPr algn="l" fontAlgn="b"/>
                      <a:r>
                        <a:rPr lang="en-US" sz="1000" b="1" u="none" strike="noStrike" dirty="0">
                          <a:solidFill>
                            <a:schemeClr val="tx1"/>
                          </a:solidFill>
                          <a:effectLst/>
                        </a:rPr>
                        <a:t>External</a:t>
                      </a:r>
                      <a:endParaRPr lang="en-US" sz="10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1 to 4</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1 to 4</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1 to 4</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Create products from recycled materials </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Promotion as a fashionable wear, not just sportswear.</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Growing segment of the female athletes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International expansion into emerging markets - India</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0.12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0.48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Add. marketing of existing prod - appeal to new groups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New alliances with co. respected for social responsibility</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Brand reorganization by market regions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High competitive industry</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Failure to respond to market trends in timely manner </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Negative public perception</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Federal Trade regulations with foreign manufactures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International currency changes could decrease profits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6734">
                <a:tc gridSpan="5">
                  <a:txBody>
                    <a:bodyPr/>
                    <a:lstStyle/>
                    <a:p>
                      <a:pPr algn="l" fontAlgn="b"/>
                      <a:r>
                        <a:rPr lang="en-US" sz="1050" u="none" strike="noStrike" dirty="0">
                          <a:solidFill>
                            <a:schemeClr val="tx1"/>
                          </a:solidFill>
                          <a:effectLst/>
                        </a:rPr>
                        <a:t>Production of counterfeit goods, and generic products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86554">
                <a:tc gridSpan="5">
                  <a:txBody>
                    <a:bodyPr/>
                    <a:lstStyle/>
                    <a:p>
                      <a:pPr algn="ctr" fontAlgn="b"/>
                      <a:r>
                        <a:rPr lang="en-US" sz="900" u="none" strike="noStrike" dirty="0">
                          <a:solidFill>
                            <a:schemeClr val="tx1"/>
                          </a:solidFill>
                          <a:effectLst/>
                        </a:rPr>
                        <a:t>total should be 1.0</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900" u="none" strike="noStrike" dirty="0">
                          <a:solidFill>
                            <a:schemeClr val="tx1"/>
                          </a:solidFill>
                          <a:effectLst/>
                        </a:rPr>
                        <a:t>1</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6734">
                <a:tc>
                  <a:txBody>
                    <a:bodyPr/>
                    <a:lstStyle/>
                    <a:p>
                      <a:pPr algn="l" fontAlgn="b"/>
                      <a:r>
                        <a:rPr lang="en-US" sz="1000" b="1" u="none" strike="noStrike" dirty="0">
                          <a:solidFill>
                            <a:schemeClr val="tx1"/>
                          </a:solidFill>
                          <a:effectLst/>
                        </a:rPr>
                        <a:t>Internal</a:t>
                      </a:r>
                      <a:endParaRPr lang="en-US" sz="1000" b="1"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1 to 4</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1 to 4</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1 to 4</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Recognized brand name – Swoosh is ubiquitous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Strong in research and development/innovation   </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0.09</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Strong marketing campaign/sponsors top athletes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Diverse portfolio</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0.09</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0.09</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Successful advertising campaigns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Customer loyalty</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0.07</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Strong financial position</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Strong international presence    </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0.32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0.24</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Products are highly priced</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Revenues still mostly dependent upon footwear sales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0.05</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0.15</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0.05</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Violations for wages and child labor in manuf. countries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Little control over quality of prod. from 3rd party </a:t>
                      </a:r>
                      <a:r>
                        <a:rPr lang="en-US" sz="1050" u="none" strike="noStrike" dirty="0" smtClean="0">
                          <a:solidFill>
                            <a:schemeClr val="tx1"/>
                          </a:solidFill>
                          <a:effectLst/>
                        </a:rPr>
                        <a:t>contract.</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4068">
                <a:tc gridSpan="5">
                  <a:txBody>
                    <a:bodyPr/>
                    <a:lstStyle/>
                    <a:p>
                      <a:pPr algn="l" fontAlgn="b"/>
                      <a:r>
                        <a:rPr lang="en-US" sz="1050" u="none" strike="noStrike" dirty="0">
                          <a:solidFill>
                            <a:schemeClr val="tx1"/>
                          </a:solidFill>
                          <a:effectLst/>
                        </a:rPr>
                        <a:t>Anti-globalization groups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0.05</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176734">
                <a:tc gridSpan="5">
                  <a:txBody>
                    <a:bodyPr/>
                    <a:lstStyle/>
                    <a:p>
                      <a:pPr algn="l" fontAlgn="b"/>
                      <a:r>
                        <a:rPr lang="en-US" sz="1050" u="none" strike="noStrike" dirty="0">
                          <a:solidFill>
                            <a:schemeClr val="tx1"/>
                          </a:solidFill>
                          <a:effectLst/>
                        </a:rPr>
                        <a:t>Price sensitivity of products</a:t>
                      </a:r>
                      <a:endParaRPr lang="en-US" sz="105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3</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0.18</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0.12</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1</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000" u="none" strike="noStrike" dirty="0">
                          <a:solidFill>
                            <a:schemeClr val="tx1"/>
                          </a:solidFill>
                          <a:effectLst/>
                        </a:rPr>
                        <a:t>0.06</a:t>
                      </a:r>
                      <a:endParaRPr lang="en-US" sz="10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228566">
                <a:tc>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l" fontAlgn="b"/>
                      <a:r>
                        <a:rPr lang="en-US" sz="900" u="none" strike="noStrike" dirty="0">
                          <a:solidFill>
                            <a:schemeClr val="tx1"/>
                          </a:solidFill>
                          <a:effectLst/>
                        </a:rPr>
                        <a:t>total should be 1.0</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pPr algn="l" fontAlgn="b"/>
                      <a:endParaRPr lang="en-US" sz="900" b="0" i="0" u="none" strike="noStrike">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1</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 </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900" u="none" strike="noStrike" dirty="0">
                          <a:solidFill>
                            <a:schemeClr val="tx1"/>
                          </a:solidFill>
                          <a:effectLst/>
                        </a:rPr>
                        <a:t>0</a:t>
                      </a:r>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r h="212570">
                <a:tc>
                  <a:txBody>
                    <a:bodyPr/>
                    <a:lstStyle/>
                    <a:p>
                      <a:pPr algn="l" fontAlgn="b"/>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gridSpan="2">
                  <a:txBody>
                    <a:bodyPr/>
                    <a:lstStyle/>
                    <a:p>
                      <a:pPr algn="l" fontAlgn="b"/>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hMerge="1">
                  <a:txBody>
                    <a:bodyPr/>
                    <a:lstStyle/>
                    <a:p>
                      <a:pPr algn="l" fontAlgn="b"/>
                      <a:endParaRPr lang="en-US" sz="900" b="0" i="0" u="none" strike="noStrike">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endParaRPr lang="en-US" dirty="0"/>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endParaRPr lang="en-US" sz="900" b="0" i="0" u="none" strike="noStrike" dirty="0">
                        <a:solidFill>
                          <a:schemeClr val="tx1"/>
                        </a:solidFill>
                        <a:effectLst/>
                        <a:latin typeface="Arial"/>
                      </a:endParaRPr>
                    </a:p>
                  </a:txBody>
                  <a:tcPr marL="7288" marR="7288" marT="7288" marB="0" anchor="b">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100" u="none" strike="noStrike" dirty="0">
                          <a:solidFill>
                            <a:schemeClr val="tx1"/>
                          </a:solidFill>
                          <a:effectLst/>
                        </a:rPr>
                        <a:t>4.95</a:t>
                      </a:r>
                      <a:endParaRPr lang="en-US" sz="1100" b="0" i="0" u="none" strike="noStrike" dirty="0">
                        <a:solidFill>
                          <a:schemeClr val="tx1"/>
                        </a:solidFill>
                        <a:effectLst/>
                        <a:latin typeface="Arial"/>
                      </a:endParaRPr>
                    </a:p>
                  </a:txBody>
                  <a:tcPr marL="7288" marR="7288" marT="7288" marB="0">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endParaRPr lang="en-US" sz="1100" b="0" i="0" u="none" strike="noStrike" dirty="0">
                        <a:solidFill>
                          <a:schemeClr val="tx1"/>
                        </a:solidFill>
                        <a:effectLst/>
                        <a:latin typeface="Arial"/>
                      </a:endParaRPr>
                    </a:p>
                  </a:txBody>
                  <a:tcPr marL="7288" marR="7288" marT="7288" marB="0">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100" u="none" strike="noStrike" dirty="0">
                          <a:solidFill>
                            <a:schemeClr val="tx1"/>
                          </a:solidFill>
                          <a:effectLst/>
                        </a:rPr>
                        <a:t>4</a:t>
                      </a:r>
                      <a:endParaRPr lang="en-US" sz="1100" b="0" i="0" u="none" strike="noStrike" dirty="0">
                        <a:solidFill>
                          <a:schemeClr val="tx1"/>
                        </a:solidFill>
                        <a:effectLst/>
                        <a:latin typeface="Arial"/>
                      </a:endParaRPr>
                    </a:p>
                  </a:txBody>
                  <a:tcPr marL="7288" marR="7288" marT="7288" marB="0">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endParaRPr lang="en-US" sz="1100" b="0" i="0" u="none" strike="noStrike" dirty="0">
                        <a:solidFill>
                          <a:schemeClr val="tx1"/>
                        </a:solidFill>
                        <a:effectLst/>
                        <a:latin typeface="Arial"/>
                      </a:endParaRPr>
                    </a:p>
                  </a:txBody>
                  <a:tcPr marL="7288" marR="7288" marT="7288" marB="0">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100" u="none" strike="noStrike" dirty="0">
                          <a:solidFill>
                            <a:schemeClr val="tx1"/>
                          </a:solidFill>
                          <a:effectLst/>
                        </a:rPr>
                        <a:t>3.75</a:t>
                      </a:r>
                      <a:endParaRPr lang="en-US" sz="1100" b="0" i="0" u="none" strike="noStrike" dirty="0">
                        <a:solidFill>
                          <a:schemeClr val="tx1"/>
                        </a:solidFill>
                        <a:effectLst/>
                        <a:latin typeface="Arial"/>
                      </a:endParaRPr>
                    </a:p>
                  </a:txBody>
                  <a:tcPr marL="7288" marR="7288" marT="7288" marB="0">
                    <a:lnL w="19050" cap="flat" cmpd="sng" algn="ctr">
                      <a:solidFill>
                        <a:schemeClr val="accent6">
                          <a:lumMod val="75000"/>
                        </a:schemeClr>
                      </a:solidFill>
                      <a:prstDash val="solid"/>
                      <a:round/>
                      <a:headEnd type="none" w="med" len="med"/>
                      <a:tailEnd type="none" w="med" len="med"/>
                    </a:lnL>
                    <a:lnR w="19050" cap="flat" cmpd="sng" algn="ctr">
                      <a:solidFill>
                        <a:schemeClr val="accent6">
                          <a:lumMod val="75000"/>
                        </a:schemeClr>
                      </a:solidFill>
                      <a:prstDash val="solid"/>
                      <a:round/>
                      <a:headEnd type="none" w="med" len="med"/>
                      <a:tailEnd type="none" w="med" len="med"/>
                    </a:lnR>
                    <a:lnT w="19050" cap="flat" cmpd="sng" algn="ctr">
                      <a:solidFill>
                        <a:schemeClr val="accent6">
                          <a:lumMod val="75000"/>
                        </a:schemeClr>
                      </a:solidFill>
                      <a:prstDash val="solid"/>
                      <a:round/>
                      <a:headEnd type="none" w="med" len="med"/>
                      <a:tailEnd type="none" w="med" len="med"/>
                    </a:lnT>
                    <a:lnB w="1905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366297388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143000"/>
          </a:xfrm>
        </p:spPr>
        <p:txBody>
          <a:bodyPr>
            <a:normAutofit/>
          </a:bodyPr>
          <a:lstStyle/>
          <a:p>
            <a:r>
              <a:rPr lang="en-US" sz="3200" dirty="0" smtClean="0">
                <a:ln>
                  <a:solidFill>
                    <a:schemeClr val="accent6">
                      <a:lumMod val="75000"/>
                    </a:schemeClr>
                  </a:solidFill>
                </a:ln>
                <a:latin typeface="Arial Black" pitchFamily="34" charset="0"/>
              </a:rPr>
              <a:t>RECOMMENDATIONS</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32</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0" name="Diagram 9"/>
          <p:cNvGraphicFramePr/>
          <p:nvPr>
            <p:extLst>
              <p:ext uri="{D42A27DB-BD31-4B8C-83A1-F6EECF244321}">
                <p14:modId xmlns:p14="http://schemas.microsoft.com/office/powerpoint/2010/main" val="3983121556"/>
              </p:ext>
            </p:extLst>
          </p:nvPr>
        </p:nvGraphicFramePr>
        <p:xfrm>
          <a:off x="0" y="685800"/>
          <a:ext cx="9140456" cy="617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680185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143000"/>
          </a:xfrm>
        </p:spPr>
        <p:txBody>
          <a:bodyPr>
            <a:normAutofit/>
          </a:bodyPr>
          <a:lstStyle/>
          <a:p>
            <a:r>
              <a:rPr lang="en-US" sz="3200" dirty="0" smtClean="0">
                <a:ln>
                  <a:solidFill>
                    <a:schemeClr val="accent6">
                      <a:lumMod val="75000"/>
                    </a:schemeClr>
                  </a:solidFill>
                </a:ln>
                <a:latin typeface="Arial Black" pitchFamily="34" charset="0"/>
              </a:rPr>
              <a:t>OBJECTIVES</a:t>
            </a:r>
            <a:endParaRPr lang="en-US" sz="3200" dirty="0">
              <a:ln>
                <a:solidFill>
                  <a:schemeClr val="accent6">
                    <a:lumMod val="75000"/>
                  </a:schemeClr>
                </a:solidFill>
              </a:ln>
              <a:latin typeface="Arial Black" pitchFamily="34" charset="0"/>
            </a:endParaRPr>
          </a:p>
        </p:txBody>
      </p:sp>
      <p:sp>
        <p:nvSpPr>
          <p:cNvPr id="3" name="Content Placeholder 2"/>
          <p:cNvSpPr>
            <a:spLocks noGrp="1"/>
          </p:cNvSpPr>
          <p:nvPr>
            <p:ph idx="1"/>
          </p:nvPr>
        </p:nvSpPr>
        <p:spPr/>
        <p:txBody>
          <a:bodyPr>
            <a:normAutofit fontScale="77500" lnSpcReduction="20000"/>
          </a:bodyPr>
          <a:lstStyle/>
          <a:p>
            <a:pPr lvl="0"/>
            <a:r>
              <a:rPr lang="en-US" dirty="0">
                <a:latin typeface="Arial" pitchFamily="34" charset="0"/>
                <a:cs typeface="Arial" pitchFamily="34" charset="0"/>
              </a:rPr>
              <a:t>To continue being the world leader in sports equipment and apparel.</a:t>
            </a:r>
          </a:p>
          <a:p>
            <a:pPr lvl="0"/>
            <a:r>
              <a:rPr lang="en-US" dirty="0">
                <a:latin typeface="Arial" pitchFamily="34" charset="0"/>
                <a:cs typeface="Arial" pitchFamily="34" charset="0"/>
              </a:rPr>
              <a:t>To complete brand reorganization within market regions that will lower cost of sales. </a:t>
            </a:r>
          </a:p>
          <a:p>
            <a:pPr lvl="0"/>
            <a:r>
              <a:rPr lang="en-US" dirty="0">
                <a:latin typeface="Arial" pitchFamily="34" charset="0"/>
                <a:cs typeface="Arial" pitchFamily="34" charset="0"/>
              </a:rPr>
              <a:t>To create sportswear that would incorporate recycled material.</a:t>
            </a:r>
          </a:p>
          <a:p>
            <a:pPr lvl="0"/>
            <a:r>
              <a:rPr lang="en-US" dirty="0">
                <a:latin typeface="Arial" pitchFamily="34" charset="0"/>
                <a:cs typeface="Arial" pitchFamily="34" charset="0"/>
              </a:rPr>
              <a:t>To develop new alliances with companies who are well respected regarding social responsibility.</a:t>
            </a:r>
          </a:p>
          <a:p>
            <a:pPr lvl="0"/>
            <a:r>
              <a:rPr lang="en-US" dirty="0">
                <a:latin typeface="Arial" pitchFamily="34" charset="0"/>
                <a:cs typeface="Arial" pitchFamily="34" charset="0"/>
              </a:rPr>
              <a:t>To invest in additional marketing of existing products that will appeal to new demographic groups.</a:t>
            </a:r>
          </a:p>
          <a:p>
            <a:pPr lvl="0"/>
            <a:r>
              <a:rPr lang="en-US" dirty="0">
                <a:latin typeface="Arial" pitchFamily="34" charset="0"/>
                <a:cs typeface="Arial" pitchFamily="34" charset="0"/>
              </a:rPr>
              <a:t>To promote products as fashion wear, not just sportswear</a:t>
            </a:r>
            <a:r>
              <a:rPr lang="en-US" dirty="0" smtClean="0">
                <a:latin typeface="Arial" pitchFamily="34" charset="0"/>
                <a:cs typeface="Arial" pitchFamily="34" charset="0"/>
              </a:rPr>
              <a:t>.</a:t>
            </a:r>
            <a:endParaRPr lang="en-US" dirty="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33</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963652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81600" y="2277537"/>
            <a:ext cx="3962400" cy="4548618"/>
          </a:xfrm>
          <a:prstGeom prst="rect">
            <a:avLst/>
          </a:prstGeom>
        </p:spPr>
      </p:pic>
      <p:sp>
        <p:nvSpPr>
          <p:cNvPr id="6" name="Title 5"/>
          <p:cNvSpPr>
            <a:spLocks noGrp="1"/>
          </p:cNvSpPr>
          <p:nvPr>
            <p:ph type="ctrTitle"/>
          </p:nvPr>
        </p:nvSpPr>
        <p:spPr/>
        <p:txBody>
          <a:bodyPr>
            <a:noAutofit/>
          </a:bodyPr>
          <a:lstStyle/>
          <a:p>
            <a:r>
              <a:rPr lang="en-US"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rPr>
              <a:t>STRATEGIC IMPLEMENTATION</a:t>
            </a:r>
            <a:endPar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34</a:t>
            </a:fld>
            <a:endParaRPr lang="en-US" dirty="0"/>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9447" t="30588" r="19973" b="30686"/>
          <a:stretch/>
        </p:blipFill>
        <p:spPr bwMode="auto">
          <a:xfrm>
            <a:off x="3810000" y="914400"/>
            <a:ext cx="1569492" cy="68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4951877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0806" y="-114300"/>
            <a:ext cx="8229600" cy="1143000"/>
          </a:xfrm>
        </p:spPr>
        <p:txBody>
          <a:bodyPr>
            <a:normAutofit/>
          </a:bodyPr>
          <a:lstStyle/>
          <a:p>
            <a:r>
              <a:rPr lang="en-US" sz="3200" dirty="0" smtClean="0">
                <a:ln>
                  <a:solidFill>
                    <a:schemeClr val="accent6">
                      <a:lumMod val="75000"/>
                    </a:schemeClr>
                  </a:solidFill>
                </a:ln>
                <a:latin typeface="Arial Black" pitchFamily="34" charset="0"/>
              </a:rPr>
              <a:t>PROJECTED INCOME</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35</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4" name="Content Placeholder 3"/>
          <p:cNvGraphicFramePr>
            <a:graphicFrameLocks noGrp="1"/>
          </p:cNvGraphicFramePr>
          <p:nvPr>
            <p:ph idx="1"/>
            <p:extLst>
              <p:ext uri="{D42A27DB-BD31-4B8C-83A1-F6EECF244321}">
                <p14:modId xmlns:p14="http://schemas.microsoft.com/office/powerpoint/2010/main" val="3847819634"/>
              </p:ext>
            </p:extLst>
          </p:nvPr>
        </p:nvGraphicFramePr>
        <p:xfrm>
          <a:off x="300932" y="690350"/>
          <a:ext cx="8313744" cy="5775336"/>
        </p:xfrm>
        <a:graphic>
          <a:graphicData uri="http://schemas.openxmlformats.org/drawingml/2006/table">
            <a:tbl>
              <a:tblPr>
                <a:tableStyleId>{5C22544A-7EE6-4342-B048-85BDC9FD1C3A}</a:tableStyleId>
              </a:tblPr>
              <a:tblGrid>
                <a:gridCol w="3258492"/>
                <a:gridCol w="892590"/>
                <a:gridCol w="43786"/>
                <a:gridCol w="85263"/>
                <a:gridCol w="63269"/>
                <a:gridCol w="41286"/>
                <a:gridCol w="33343"/>
                <a:gridCol w="77771"/>
                <a:gridCol w="76200"/>
                <a:gridCol w="1527868"/>
                <a:gridCol w="1063136"/>
                <a:gridCol w="1150740"/>
              </a:tblGrid>
              <a:tr h="206233">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8">
                  <a:txBody>
                    <a:bodyPr/>
                    <a:lstStyle/>
                    <a:p>
                      <a:pPr algn="ctr" fontAlgn="b"/>
                      <a:r>
                        <a:rPr lang="en-US" sz="1200" u="none" strike="noStrike" dirty="0">
                          <a:solidFill>
                            <a:schemeClr val="tx1"/>
                          </a:solidFill>
                          <a:effectLst/>
                        </a:rPr>
                        <a:t>Year Ended May 31</a:t>
                      </a:r>
                      <a:endParaRPr lang="en-US" sz="1200" b="1"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fontAlgn="b"/>
                      <a:endParaRPr lang="en-US" sz="1200" b="1"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200" u="sng" strike="noStrike" dirty="0">
                          <a:solidFill>
                            <a:schemeClr val="tx1"/>
                          </a:solidFill>
                          <a:effectLst/>
                        </a:rPr>
                        <a:t>Projected </a:t>
                      </a:r>
                      <a:endParaRPr lang="en-US" sz="1200" b="1"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ctr" fontAlgn="b"/>
                      <a:endParaRPr lang="en-US" sz="1200" b="1"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200" u="sng" strike="noStrike" dirty="0">
                          <a:solidFill>
                            <a:schemeClr val="tx1"/>
                          </a:solidFill>
                          <a:effectLst/>
                        </a:rPr>
                        <a:t>2009</a:t>
                      </a:r>
                      <a:endParaRPr lang="en-US" sz="1200" b="1"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fontAlgn="b"/>
                      <a:endParaRPr lang="en-US" sz="1200" b="1"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gridSpan="3">
                  <a:txBody>
                    <a:bodyPr/>
                    <a:lstStyle/>
                    <a:p>
                      <a:pPr algn="ctr" fontAlgn="b"/>
                      <a:endParaRPr lang="en-US" sz="1200" b="1"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ctr" fontAlgn="b"/>
                      <a:endParaRPr lang="en-US" sz="1200" b="1"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200" b="1"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200" b="1"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200" u="sng" strike="noStrike" dirty="0">
                          <a:solidFill>
                            <a:schemeClr val="tx1"/>
                          </a:solidFill>
                          <a:effectLst/>
                        </a:rPr>
                        <a:t>2010</a:t>
                      </a:r>
                      <a:endParaRPr lang="en-US" sz="1200" b="1"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b="0" i="0" u="none" strike="noStrike" dirty="0" smtClean="0">
                          <a:solidFill>
                            <a:schemeClr val="tx1"/>
                          </a:solidFill>
                          <a:effectLst/>
                          <a:latin typeface="Calibri"/>
                        </a:rPr>
                        <a:t>(In millions, except per share data)</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8">
                  <a:txBody>
                    <a:bodyPr/>
                    <a:lstStyle/>
                    <a:p>
                      <a:pPr algn="ctr" fontAlgn="b"/>
                      <a:endParaRPr lang="en-US" sz="1200" b="1"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200" b="1"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524301">
                <a:tc>
                  <a:txBody>
                    <a:bodyPr/>
                    <a:lstStyle/>
                    <a:p>
                      <a:pPr algn="l" fontAlgn="b"/>
                      <a:r>
                        <a:rPr lang="en-US" sz="1200" u="none" strike="noStrike" dirty="0">
                          <a:solidFill>
                            <a:schemeClr val="tx1"/>
                          </a:solidFill>
                          <a:effectLst/>
                        </a:rPr>
                        <a:t>Revenues</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19,176.10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19,463.74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Forecasted 1.5% revenue increase.</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04800">
                <a:tc>
                  <a:txBody>
                    <a:bodyPr/>
                    <a:lstStyle/>
                    <a:p>
                      <a:pPr algn="l" fontAlgn="b"/>
                      <a:r>
                        <a:rPr lang="en-US" sz="1200" u="none" strike="noStrike" dirty="0">
                          <a:solidFill>
                            <a:schemeClr val="tx1"/>
                          </a:solidFill>
                          <a:effectLst/>
                        </a:rPr>
                        <a:t>Cost of sales</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10,571.70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sng" strike="noStrike" dirty="0">
                          <a:solidFill>
                            <a:schemeClr val="tx1"/>
                          </a:solidFill>
                          <a:effectLst/>
                        </a:rPr>
                        <a:t> $  10,730.28 </a:t>
                      </a:r>
                      <a:endParaRPr lang="en-US" sz="1200" b="0"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1.5% increase.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Gross margin</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8,604.40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8,733.47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609771">
                <a:tc>
                  <a:txBody>
                    <a:bodyPr/>
                    <a:lstStyle/>
                    <a:p>
                      <a:pPr algn="l" fontAlgn="b"/>
                      <a:r>
                        <a:rPr lang="en-US" sz="1200" u="none" strike="noStrike" dirty="0">
                          <a:solidFill>
                            <a:schemeClr val="tx1"/>
                          </a:solidFill>
                          <a:effectLst/>
                        </a:rPr>
                        <a:t>Selling and administrative expense</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6,149.60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6,351.95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3.3% increase from previous year.</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Restructuring charges (Note 16)</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195.00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Goodwill impairment (Note 4)</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199.30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50.00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Intangible and other asset impairment (Note 4)</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202.00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37732">
                <a:tc>
                  <a:txBody>
                    <a:bodyPr/>
                    <a:lstStyle/>
                    <a:p>
                      <a:pPr algn="l" fontAlgn="b"/>
                      <a:r>
                        <a:rPr lang="en-US" sz="1200" u="none" strike="noStrike" dirty="0">
                          <a:solidFill>
                            <a:schemeClr val="tx1"/>
                          </a:solidFill>
                          <a:effectLst/>
                        </a:rPr>
                        <a:t>Interest income, net (Notes 1, 7 and 8)</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(9.50)</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(9.50)</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37732">
                <a:tc>
                  <a:txBody>
                    <a:bodyPr/>
                    <a:lstStyle/>
                    <a:p>
                      <a:pPr algn="l" fontAlgn="b"/>
                      <a:r>
                        <a:rPr lang="en-US" sz="1200" u="none" strike="noStrike" dirty="0">
                          <a:solidFill>
                            <a:schemeClr val="tx1"/>
                          </a:solidFill>
                          <a:effectLst/>
                        </a:rPr>
                        <a:t>Other (income) expense, net (Notes 17 and 18)</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(88.50)</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sng" strike="noStrike" dirty="0">
                          <a:solidFill>
                            <a:schemeClr val="tx1"/>
                          </a:solidFill>
                          <a:effectLst/>
                        </a:rPr>
                        <a:t> $        (88.50)</a:t>
                      </a:r>
                      <a:endParaRPr lang="en-US" sz="1200" b="0"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Income before income taxes</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1,956.50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2,429.52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501934">
                <a:tc>
                  <a:txBody>
                    <a:bodyPr/>
                    <a:lstStyle/>
                    <a:p>
                      <a:pPr algn="l" fontAlgn="b"/>
                      <a:r>
                        <a:rPr lang="en-US" sz="1200" u="none" strike="noStrike" dirty="0">
                          <a:solidFill>
                            <a:schemeClr val="tx1"/>
                          </a:solidFill>
                          <a:effectLst/>
                        </a:rPr>
                        <a:t>Income taxes (Note 9)</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469.80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sng" strike="noStrike" dirty="0">
                          <a:solidFill>
                            <a:schemeClr val="tx1"/>
                          </a:solidFill>
                          <a:effectLst/>
                        </a:rPr>
                        <a:t> $        583.08 </a:t>
                      </a:r>
                      <a:endParaRPr lang="en-US" sz="1200" b="0" i="0" u="sng"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Based on 24% from 2009</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Net income</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1,486.70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1,846.43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Basic earnings per common share (Note 12)</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3.07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3.20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Diluted earnings per common share (Note 12)</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3.03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3.16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6233">
                <a:tc>
                  <a:txBody>
                    <a:bodyPr/>
                    <a:lstStyle/>
                    <a:p>
                      <a:pPr algn="l" fontAlgn="b"/>
                      <a:r>
                        <a:rPr lang="en-US" sz="1200" u="none" strike="noStrike" dirty="0">
                          <a:solidFill>
                            <a:schemeClr val="tx1"/>
                          </a:solidFill>
                          <a:effectLst/>
                        </a:rPr>
                        <a:t>Dividends declared per common share</a:t>
                      </a:r>
                      <a:endParaRPr lang="en-US" sz="1200" b="0" i="0" u="none" strike="noStrike" dirty="0">
                        <a:solidFill>
                          <a:schemeClr val="tx1"/>
                        </a:solidFill>
                        <a:effectLst/>
                        <a:latin typeface="Calibri"/>
                      </a:endParaRPr>
                    </a:p>
                  </a:txBody>
                  <a:tcPr marL="7943" marR="7943" marT="7943"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fontAlgn="b"/>
                      <a:r>
                        <a:rPr lang="en-US" sz="1200" u="none" strike="noStrike" dirty="0">
                          <a:solidFill>
                            <a:schemeClr val="tx1"/>
                          </a:solidFill>
                          <a:effectLst/>
                        </a:rPr>
                        <a:t> $             0.98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endParaRPr lang="en-US" dirty="0"/>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1200" u="none" strike="noStrike" dirty="0">
                          <a:solidFill>
                            <a:schemeClr val="tx1"/>
                          </a:solidFill>
                          <a:effectLst/>
                        </a:rPr>
                        <a:t> $            1.00 </a:t>
                      </a:r>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200" b="0" i="0" u="none" strike="noStrike" dirty="0">
                        <a:solidFill>
                          <a:schemeClr val="tx1"/>
                        </a:solidFill>
                        <a:effectLst/>
                        <a:latin typeface="Calibri"/>
                      </a:endParaRPr>
                    </a:p>
                  </a:txBody>
                  <a:tcPr marL="7943" marR="7943" marT="7943"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cxnSp>
        <p:nvCxnSpPr>
          <p:cNvPr id="13" name="Straight Connector 12"/>
          <p:cNvCxnSpPr/>
          <p:nvPr/>
        </p:nvCxnSpPr>
        <p:spPr>
          <a:xfrm flipV="1">
            <a:off x="7391400" y="685800"/>
            <a:ext cx="0" cy="580371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6248400" y="685800"/>
            <a:ext cx="0" cy="580371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5410200" y="673290"/>
            <a:ext cx="0" cy="580371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3557517" y="673290"/>
            <a:ext cx="0" cy="580371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47437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76" y="-114300"/>
            <a:ext cx="8229600" cy="1143000"/>
          </a:xfrm>
        </p:spPr>
        <p:txBody>
          <a:bodyPr>
            <a:normAutofit/>
          </a:bodyPr>
          <a:lstStyle/>
          <a:p>
            <a:r>
              <a:rPr lang="en-US" sz="3200" dirty="0" smtClean="0">
                <a:ln>
                  <a:solidFill>
                    <a:schemeClr val="accent6">
                      <a:lumMod val="75000"/>
                    </a:schemeClr>
                  </a:solidFill>
                </a:ln>
                <a:latin typeface="Arial Black" pitchFamily="34" charset="0"/>
              </a:rPr>
              <a:t>PROJECTED BALANCE SHEET</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36</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7" name="Table 6"/>
          <p:cNvGraphicFramePr>
            <a:graphicFrameLocks noGrp="1"/>
          </p:cNvGraphicFramePr>
          <p:nvPr>
            <p:extLst>
              <p:ext uri="{D42A27DB-BD31-4B8C-83A1-F6EECF244321}">
                <p14:modId xmlns:p14="http://schemas.microsoft.com/office/powerpoint/2010/main" val="624810237"/>
              </p:ext>
            </p:extLst>
          </p:nvPr>
        </p:nvGraphicFramePr>
        <p:xfrm>
          <a:off x="304800" y="838200"/>
          <a:ext cx="8762999" cy="5985665"/>
        </p:xfrm>
        <a:graphic>
          <a:graphicData uri="http://schemas.openxmlformats.org/drawingml/2006/table">
            <a:tbl>
              <a:tblPr>
                <a:tableStyleId>{5C22544A-7EE6-4342-B048-85BDC9FD1C3A}</a:tableStyleId>
              </a:tblPr>
              <a:tblGrid>
                <a:gridCol w="3929247"/>
                <a:gridCol w="1181690"/>
                <a:gridCol w="175067"/>
                <a:gridCol w="47996"/>
                <a:gridCol w="33414"/>
                <a:gridCol w="880986"/>
                <a:gridCol w="2514599"/>
              </a:tblGrid>
              <a:tr h="80134">
                <a:tc>
                  <a:txBody>
                    <a:bodyPr/>
                    <a:lstStyle/>
                    <a:p>
                      <a:pPr algn="l" fontAlgn="b"/>
                      <a:endParaRPr lang="en-US" sz="900" b="1"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pPr algn="l" fontAlgn="b"/>
                      <a:r>
                        <a:rPr lang="en-US" sz="900" u="none" strike="noStrike" dirty="0" smtClean="0">
                          <a:solidFill>
                            <a:schemeClr val="tx1"/>
                          </a:solidFill>
                          <a:effectLst/>
                        </a:rPr>
                        <a:t>Year</a:t>
                      </a:r>
                      <a:r>
                        <a:rPr lang="en-US" sz="900" u="none" strike="noStrike" baseline="0" dirty="0" smtClean="0">
                          <a:solidFill>
                            <a:schemeClr val="tx1"/>
                          </a:solidFill>
                          <a:effectLst/>
                        </a:rPr>
                        <a:t> Ended </a:t>
                      </a:r>
                      <a:r>
                        <a:rPr lang="en-US" sz="900" u="none" strike="noStrike" dirty="0" smtClean="0">
                          <a:solidFill>
                            <a:schemeClr val="tx1"/>
                          </a:solidFill>
                          <a:effectLst/>
                        </a:rPr>
                        <a:t>May </a:t>
                      </a:r>
                      <a:r>
                        <a:rPr lang="en-US" sz="900" u="none" strike="noStrike" dirty="0">
                          <a:solidFill>
                            <a:schemeClr val="tx1"/>
                          </a:solidFill>
                          <a:effectLst/>
                        </a:rPr>
                        <a:t>31,</a:t>
                      </a:r>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baseline="0" dirty="0" smtClean="0">
                          <a:solidFill>
                            <a:schemeClr val="tx1"/>
                          </a:solidFill>
                          <a:effectLst/>
                        </a:rPr>
                        <a:t>      </a:t>
                      </a:r>
                      <a:r>
                        <a:rPr lang="en-US" sz="900" u="sng" strike="noStrike" dirty="0" smtClean="0">
                          <a:solidFill>
                            <a:schemeClr val="tx1"/>
                          </a:solidFill>
                          <a:effectLst/>
                        </a:rPr>
                        <a:t>Projected</a:t>
                      </a:r>
                      <a:endParaRPr lang="en-US" sz="900" b="1" i="0" u="sng"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900" u="none" strike="noStrike" dirty="0">
                          <a:solidFill>
                            <a:schemeClr val="tx1"/>
                          </a:solidFill>
                          <a:effectLst/>
                        </a:rPr>
                        <a:t>2009</a:t>
                      </a:r>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baseline="0" dirty="0" smtClean="0">
                          <a:solidFill>
                            <a:schemeClr val="tx1"/>
                          </a:solidFill>
                          <a:effectLst/>
                        </a:rPr>
                        <a:t>           </a:t>
                      </a:r>
                      <a:r>
                        <a:rPr lang="en-US" sz="900" u="sng" strike="noStrike" dirty="0" smtClean="0">
                          <a:solidFill>
                            <a:schemeClr val="tx1"/>
                          </a:solidFill>
                          <a:effectLst/>
                        </a:rPr>
                        <a:t>2010</a:t>
                      </a:r>
                      <a:endParaRPr lang="en-US" sz="900" b="1" i="0" u="sng"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3">
                  <a:txBody>
                    <a:bodyPr/>
                    <a:lstStyle/>
                    <a:p>
                      <a:pPr algn="ctr" fontAlgn="b"/>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hMerge="1">
                  <a:txBody>
                    <a:bodyPr/>
                    <a:lstStyle/>
                    <a:p>
                      <a:endParaRPr lang="en-US"/>
                    </a:p>
                  </a:txBody>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900" b="1" i="0" u="sng"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ctr" fontAlgn="b"/>
                      <a:r>
                        <a:rPr lang="en-US" sz="900" u="none" strike="noStrike" dirty="0">
                          <a:solidFill>
                            <a:schemeClr val="tx1"/>
                          </a:solidFill>
                          <a:effectLst/>
                        </a:rPr>
                        <a:t>ASSETS</a:t>
                      </a:r>
                      <a:endParaRPr lang="en-US" sz="900" b="1"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43052">
                <a:tc>
                  <a:txBody>
                    <a:bodyPr/>
                    <a:lstStyle/>
                    <a:p>
                      <a:pPr algn="l" fontAlgn="b"/>
                      <a:r>
                        <a:rPr lang="en-US" sz="900" u="none" strike="noStrike" dirty="0">
                          <a:solidFill>
                            <a:schemeClr val="tx1"/>
                          </a:solidFill>
                          <a:effectLst/>
                        </a:rPr>
                        <a:t>Current assets: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08565">
                <a:tc>
                  <a:txBody>
                    <a:bodyPr/>
                    <a:lstStyle/>
                    <a:p>
                      <a:pPr algn="l" fontAlgn="b"/>
                      <a:r>
                        <a:rPr lang="en-US" sz="900" u="none" strike="noStrike" dirty="0">
                          <a:solidFill>
                            <a:schemeClr val="tx1"/>
                          </a:solidFill>
                          <a:effectLst/>
                        </a:rPr>
                        <a:t>           Cash and equivalents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2,291.10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2,163.80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Minus $161.67 in investment.</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2400">
                <a:tc>
                  <a:txBody>
                    <a:bodyPr/>
                    <a:lstStyle/>
                    <a:p>
                      <a:pPr algn="l" fontAlgn="b"/>
                      <a:r>
                        <a:rPr lang="en-US" sz="900" u="none" strike="noStrike" dirty="0">
                          <a:solidFill>
                            <a:schemeClr val="tx1"/>
                          </a:solidFill>
                          <a:effectLst/>
                        </a:rPr>
                        <a:t>           Short-term investments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1,164.00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1,164.00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52400">
                <a:tc>
                  <a:txBody>
                    <a:bodyPr/>
                    <a:lstStyle/>
                    <a:p>
                      <a:pPr algn="l" fontAlgn="b"/>
                      <a:r>
                        <a:rPr lang="en-US" sz="900" u="none" strike="noStrike" dirty="0">
                          <a:solidFill>
                            <a:schemeClr val="tx1"/>
                          </a:solidFill>
                          <a:effectLst/>
                        </a:rPr>
                        <a:t>           Accounts receivable, net (Note 1)</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2,883.90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2,976.18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3.2% previous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86078">
                <a:tc>
                  <a:txBody>
                    <a:bodyPr/>
                    <a:lstStyle/>
                    <a:p>
                      <a:pPr algn="l" fontAlgn="b"/>
                      <a:r>
                        <a:rPr lang="en-US" sz="900" u="none" strike="noStrike" dirty="0">
                          <a:solidFill>
                            <a:schemeClr val="tx1"/>
                          </a:solidFill>
                          <a:effectLst/>
                        </a:rPr>
                        <a:t>           Inventories (Notes 1 and 2)</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2,357.00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2,628.00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Influenced by the cricket line</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Deferred income taxes (Note 9)</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272.40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272.40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           Prepaid expenses and other current assets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765.60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900.00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Total current assets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9,734.00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10,104.38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86078">
                <a:tc>
                  <a:txBody>
                    <a:bodyPr/>
                    <a:lstStyle/>
                    <a:p>
                      <a:pPr algn="l" fontAlgn="b"/>
                      <a:r>
                        <a:rPr lang="en-US" sz="900" u="none" strike="noStrike" dirty="0">
                          <a:solidFill>
                            <a:schemeClr val="tx1"/>
                          </a:solidFill>
                          <a:effectLst/>
                        </a:rPr>
                        <a:t>Property, plant and equipment, net (Note 3)</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1,957.70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1,972.70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Plus $15 million for three new stores.</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fr-FR" sz="900" u="none" strike="noStrike" dirty="0">
                          <a:solidFill>
                            <a:schemeClr val="tx1"/>
                          </a:solidFill>
                          <a:effectLst/>
                        </a:rPr>
                        <a:t>Identifiable intangible assets, net (Note 4)</a:t>
                      </a:r>
                      <a:endParaRPr lang="fr-FR"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467.40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467.40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Goodwill (Note 4)</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193.50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95.00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Deferred income taxes and other assets (Notes 9 and 18)</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897.00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977.56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4141">
                <a:tc>
                  <a:txBody>
                    <a:bodyPr/>
                    <a:lstStyle/>
                    <a:p>
                      <a:pPr algn="l" fontAlgn="b"/>
                      <a:r>
                        <a:rPr lang="en-US" sz="900" u="none" strike="noStrike" dirty="0">
                          <a:solidFill>
                            <a:schemeClr val="tx1"/>
                          </a:solidFill>
                          <a:effectLst/>
                        </a:rPr>
                        <a:t>                   Total assets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13,249.60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13,617.04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4141">
                <a:tc>
                  <a:txBody>
                    <a:bodyPr/>
                    <a:lstStyle/>
                    <a:p>
                      <a:pPr algn="ctr" fontAlgn="b"/>
                      <a:r>
                        <a:rPr lang="en-US" sz="900" u="none" strike="noStrike" dirty="0">
                          <a:solidFill>
                            <a:schemeClr val="tx1"/>
                          </a:solidFill>
                          <a:effectLst/>
                        </a:rPr>
                        <a:t>LIABILITIES AND SHAREHOLDERS’ EQUITY</a:t>
                      </a:r>
                      <a:endParaRPr lang="en-US" sz="900" b="1"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900" b="1"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Current liabilities: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             Current portion of long-term debt (Note 8)</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32.00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6.90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Notes payable (Note 7)</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342.90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375.00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Accounts payable (Note 7)</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1,031.90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1,051.50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Accrued liabilities (Notes 5 and 18)</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1,783.90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1,783.90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Income taxes payable (Note 9)</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86.30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90.00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Total current liabilities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3,277.00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3,307.30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215560">
                <a:tc>
                  <a:txBody>
                    <a:bodyPr/>
                    <a:lstStyle/>
                    <a:p>
                      <a:pPr algn="l" fontAlgn="b"/>
                      <a:r>
                        <a:rPr lang="en-US" sz="900" u="none" strike="noStrike" dirty="0">
                          <a:solidFill>
                            <a:schemeClr val="tx1"/>
                          </a:solidFill>
                          <a:effectLst/>
                        </a:rPr>
                        <a:t>Long-term debt (Note 8)</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437.20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405.20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Less portion of $32.0</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Deferred income taxes and other liabilities (Note 9)</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842.00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872.71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Commitments and contingencies (Notes 15 and 18)</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Redeemable Preferred Stock (Note 10)</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0.30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0.30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Shareholders’ equity:</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gridSpan="2">
                  <a:txBody>
                    <a:bodyPr/>
                    <a:lstStyle/>
                    <a:p>
                      <a:pPr algn="l" fontAlgn="b"/>
                      <a:r>
                        <a:rPr lang="en-US" sz="900" u="none" strike="noStrike" dirty="0">
                          <a:solidFill>
                            <a:schemeClr val="tx1"/>
                          </a:solidFill>
                          <a:effectLst/>
                        </a:rPr>
                        <a:t>            Common stock at stated value (Note 11):</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                     Class A convertible — 95.3 and 96.8 shares outstanding</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0.10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0.10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                     Class B— 390.2 and 394.3 shares outstanding</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2.70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2.70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Capital in excess of stated value</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2,871.40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2,995.40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            Accumulated other comprehensive income (Note 14)</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367.50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367.50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Retained earnings</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5,451.40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5,665.83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80134">
                <a:tc>
                  <a:txBody>
                    <a:bodyPr/>
                    <a:lstStyle/>
                    <a:p>
                      <a:pPr algn="l" fontAlgn="b"/>
                      <a:r>
                        <a:rPr lang="en-US" sz="900" u="none" strike="noStrike" dirty="0">
                          <a:solidFill>
                            <a:schemeClr val="tx1"/>
                          </a:solidFill>
                          <a:effectLst/>
                        </a:rPr>
                        <a:t>                      Total shareholders’ equity</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8,693.10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9,031.53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45042">
                <a:tc>
                  <a:txBody>
                    <a:bodyPr/>
                    <a:lstStyle/>
                    <a:p>
                      <a:pPr algn="l" fontAlgn="b"/>
                      <a:r>
                        <a:rPr lang="en-US" sz="900" u="none" strike="noStrike" dirty="0">
                          <a:solidFill>
                            <a:schemeClr val="tx1"/>
                          </a:solidFill>
                          <a:effectLst/>
                        </a:rPr>
                        <a:t>                      Total liabilities and shareholders’ equity</a:t>
                      </a:r>
                      <a:endParaRPr lang="en-US" sz="900" b="0" i="0" u="none" strike="noStrike" dirty="0">
                        <a:solidFill>
                          <a:schemeClr val="tx1"/>
                        </a:solidFill>
                        <a:effectLst/>
                        <a:latin typeface="Calibri"/>
                      </a:endParaRPr>
                    </a:p>
                  </a:txBody>
                  <a:tcPr marL="4007" marR="4007" marT="4007"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13,249.60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r>
                        <a:rPr lang="en-US" sz="900" u="none" strike="noStrike" dirty="0">
                          <a:solidFill>
                            <a:schemeClr val="tx1"/>
                          </a:solidFill>
                          <a:effectLst/>
                        </a:rPr>
                        <a:t> $  13,617.04 </a:t>
                      </a:r>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900" b="0" i="0" u="none" strike="noStrike" dirty="0">
                        <a:solidFill>
                          <a:schemeClr val="tx1"/>
                        </a:solidFill>
                        <a:effectLst/>
                        <a:latin typeface="Calibri"/>
                      </a:endParaRPr>
                    </a:p>
                  </a:txBody>
                  <a:tcPr marL="4007" marR="4007" marT="4007"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cxnSp>
        <p:nvCxnSpPr>
          <p:cNvPr id="9" name="Straight Connector 8"/>
          <p:cNvCxnSpPr/>
          <p:nvPr/>
        </p:nvCxnSpPr>
        <p:spPr>
          <a:xfrm flipV="1">
            <a:off x="4191000" y="838200"/>
            <a:ext cx="0" cy="601980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V="1">
            <a:off x="5257800" y="838200"/>
            <a:ext cx="0" cy="601980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6477000" y="838200"/>
            <a:ext cx="0" cy="6019800"/>
          </a:xfrm>
          <a:prstGeom prst="line">
            <a:avLst/>
          </a:prstGeom>
          <a:ln>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932239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14300"/>
            <a:ext cx="8229600" cy="1143000"/>
          </a:xfrm>
        </p:spPr>
        <p:txBody>
          <a:bodyPr>
            <a:noAutofit/>
          </a:bodyPr>
          <a:lstStyle/>
          <a:p>
            <a:r>
              <a:rPr lang="en-US" sz="3200" dirty="0" smtClean="0">
                <a:ln>
                  <a:solidFill>
                    <a:schemeClr val="accent6">
                      <a:lumMod val="75000"/>
                    </a:schemeClr>
                  </a:solidFill>
                </a:ln>
                <a:latin typeface="Arial Black" pitchFamily="34" charset="0"/>
              </a:rPr>
              <a:t>PROJECTED FINANCIAL RATIOS</a:t>
            </a:r>
            <a:endParaRPr lang="en-US" sz="3200" dirty="0">
              <a:ln>
                <a:solidFill>
                  <a:schemeClr val="accent6">
                    <a:lumMod val="75000"/>
                  </a:schemeClr>
                </a:solidFill>
              </a:ln>
              <a:latin typeface="Arial Black"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54123987"/>
              </p:ext>
            </p:extLst>
          </p:nvPr>
        </p:nvGraphicFramePr>
        <p:xfrm>
          <a:off x="1905001" y="838200"/>
          <a:ext cx="4800599" cy="5562595"/>
        </p:xfrm>
        <a:graphic>
          <a:graphicData uri="http://schemas.openxmlformats.org/drawingml/2006/table">
            <a:tbl>
              <a:tblPr>
                <a:tableStyleId>{5C22544A-7EE6-4342-B048-85BDC9FD1C3A}</a:tableStyleId>
              </a:tblPr>
              <a:tblGrid>
                <a:gridCol w="2331490"/>
                <a:gridCol w="230720"/>
                <a:gridCol w="777162"/>
                <a:gridCol w="230720"/>
                <a:gridCol w="1230507"/>
              </a:tblGrid>
              <a:tr h="352975">
                <a:tc>
                  <a:txBody>
                    <a:bodyPr/>
                    <a:lstStyle/>
                    <a:p>
                      <a:pPr algn="ctr"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2009</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Projected 2010</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lvl="1" algn="l" fontAlgn="b"/>
                      <a:r>
                        <a:rPr lang="en-US" sz="1100" u="none" strike="noStrike" dirty="0">
                          <a:solidFill>
                            <a:srgbClr val="00B050"/>
                          </a:solidFill>
                          <a:effectLst/>
                        </a:rPr>
                        <a:t>Liquidity Ratios</a:t>
                      </a:r>
                      <a:endParaRPr lang="en-US" sz="1100" b="0" i="0" u="none" strike="noStrike" dirty="0">
                        <a:solidFill>
                          <a:srgbClr val="00B05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050" b="0" i="0" u="none" strike="noStrike" dirty="0">
                        <a:solidFill>
                          <a:schemeClr val="tx1"/>
                        </a:solidFill>
                        <a:effectLst/>
                        <a:latin typeface="Calibri"/>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050" b="0" i="0" u="none" strike="noStrike" dirty="0">
                        <a:solidFill>
                          <a:srgbClr val="0070C0"/>
                        </a:solidFill>
                        <a:effectLst/>
                        <a:latin typeface="Calibri"/>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Current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2.97</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3.06</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Quick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2.25</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2.26</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Leverage Ratios</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Debt to total assets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0.06</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0.06</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Debt to equity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0.09</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0.09</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Long-term debt to equity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0.05</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0.04</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52975">
                <a:tc>
                  <a:txBody>
                    <a:bodyPr/>
                    <a:lstStyle/>
                    <a:p>
                      <a:pPr algn="l" fontAlgn="b"/>
                      <a:r>
                        <a:rPr lang="en-US" sz="1100" u="none" strike="noStrike" dirty="0">
                          <a:solidFill>
                            <a:schemeClr val="tx1"/>
                          </a:solidFill>
                          <a:effectLst/>
                        </a:rPr>
                        <a:t>Times-interest-earned ratio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48.55</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65.66</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lvl="1" algn="l" fontAlgn="b"/>
                      <a:r>
                        <a:rPr lang="en-US" sz="1100" u="none" strike="noStrike" dirty="0">
                          <a:solidFill>
                            <a:srgbClr val="00B050"/>
                          </a:solidFill>
                          <a:effectLst/>
                        </a:rPr>
                        <a:t>Activity Ratios</a:t>
                      </a:r>
                      <a:endParaRPr lang="en-US" sz="1100" b="0" i="0" u="none" strike="noStrike" dirty="0">
                        <a:solidFill>
                          <a:srgbClr val="00B05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Fixed Assets Turnover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9.8</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9.87</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Total Assets Turnover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1.45</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1.43</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Inventory Turnover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8.14</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7.41</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lvl="1" algn="l" fontAlgn="b"/>
                      <a:r>
                        <a:rPr lang="en-US" sz="1100" u="none" strike="noStrike" dirty="0">
                          <a:solidFill>
                            <a:srgbClr val="00B050"/>
                          </a:solidFill>
                          <a:effectLst/>
                        </a:rPr>
                        <a:t>Profitability Ratios </a:t>
                      </a:r>
                      <a:endParaRPr lang="en-US" sz="1100" b="0" i="0" u="none" strike="noStrike" dirty="0">
                        <a:solidFill>
                          <a:srgbClr val="00B05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Gross profit margin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0.45</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0.45</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Operating profit margin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0.1</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0.12</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Net profit margin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0.08</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0.09</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Return on assets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0.11</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0.14</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Return on equity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0.17</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0.20</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Price-earnings ratio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18.83</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17.83</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EPS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3.03</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3.20</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ctr"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lvl="1" algn="l" fontAlgn="b"/>
                      <a:r>
                        <a:rPr lang="en-US" sz="1100" u="none" strike="noStrike" dirty="0">
                          <a:solidFill>
                            <a:srgbClr val="00B050"/>
                          </a:solidFill>
                          <a:effectLst/>
                        </a:rPr>
                        <a:t>Growth Ratios</a:t>
                      </a:r>
                      <a:endParaRPr lang="en-US" sz="1100" b="0" i="0" u="none" strike="noStrike" dirty="0">
                        <a:solidFill>
                          <a:srgbClr val="00B05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3 Years</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1 Year</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Sales Growth%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0.28226</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1.50</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180465">
                <a:tc>
                  <a:txBody>
                    <a:bodyPr/>
                    <a:lstStyle/>
                    <a:p>
                      <a:pPr algn="l" fontAlgn="b"/>
                      <a:r>
                        <a:rPr lang="en-US" sz="1100" u="none" strike="noStrike" dirty="0">
                          <a:solidFill>
                            <a:schemeClr val="tx1"/>
                          </a:solidFill>
                          <a:effectLst/>
                        </a:rPr>
                        <a:t>Net Income Growth%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0.06803</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24.20</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52975">
                <a:tc>
                  <a:txBody>
                    <a:bodyPr/>
                    <a:lstStyle/>
                    <a:p>
                      <a:pPr algn="l" fontAlgn="b"/>
                      <a:r>
                        <a:rPr lang="en-US" sz="1100" u="none" strike="noStrike" dirty="0">
                          <a:solidFill>
                            <a:schemeClr val="tx1"/>
                          </a:solidFill>
                          <a:effectLst/>
                        </a:rPr>
                        <a:t>Earnings per share Growth%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-0.4261</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4.23</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352975">
                <a:tc>
                  <a:txBody>
                    <a:bodyPr/>
                    <a:lstStyle/>
                    <a:p>
                      <a:pPr algn="l" fontAlgn="b"/>
                      <a:r>
                        <a:rPr lang="en-US" sz="1100" u="none" strike="noStrike" dirty="0">
                          <a:solidFill>
                            <a:schemeClr val="tx1"/>
                          </a:solidFill>
                          <a:effectLst/>
                        </a:rPr>
                        <a:t>Dividends per share Growth% </a:t>
                      </a:r>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chemeClr val="tx1"/>
                          </a:solidFill>
                          <a:effectLst/>
                        </a:rPr>
                        <a:t>-0.1695</a:t>
                      </a:r>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fontAlgn="b"/>
                      <a:endParaRPr lang="en-US" sz="1100" b="0" i="0" u="none" strike="noStrike" dirty="0">
                        <a:solidFill>
                          <a:schemeClr val="tx1"/>
                        </a:solidFill>
                        <a:effectLst/>
                        <a:latin typeface="Times New Roman"/>
                      </a:endParaRPr>
                    </a:p>
                  </a:txBody>
                  <a:tcPr marL="7731" marR="7731" marT="7731" marB="0" anchor="b">
                    <a:lnL w="12700" cap="flat" cmpd="sng" algn="ctr">
                      <a:no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1100" u="none" strike="noStrike" dirty="0">
                          <a:solidFill>
                            <a:srgbClr val="0070C0"/>
                          </a:solidFill>
                          <a:effectLst/>
                        </a:rPr>
                        <a:t>2.04</a:t>
                      </a:r>
                      <a:endParaRPr lang="en-US" sz="1100" b="0" i="0" u="none" strike="noStrike" dirty="0">
                        <a:solidFill>
                          <a:srgbClr val="0070C0"/>
                        </a:solidFill>
                        <a:effectLst/>
                        <a:latin typeface="Times New Roman"/>
                      </a:endParaRPr>
                    </a:p>
                  </a:txBody>
                  <a:tcPr marL="7731" marR="7731" marT="7731"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
        <p:nvSpPr>
          <p:cNvPr id="5" name="Slide Number Placeholder 4"/>
          <p:cNvSpPr>
            <a:spLocks noGrp="1"/>
          </p:cNvSpPr>
          <p:nvPr>
            <p:ph type="sldNum" sz="quarter" idx="12"/>
          </p:nvPr>
        </p:nvSpPr>
        <p:spPr/>
        <p:txBody>
          <a:bodyPr/>
          <a:lstStyle/>
          <a:p>
            <a:fld id="{F4E5A6A1-7ACC-4B96-BE19-088CA1827282}" type="slidenum">
              <a:rPr lang="en-US" smtClean="0"/>
              <a:t>37</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219673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 y="2347953"/>
            <a:ext cx="7772400" cy="4499811"/>
          </a:xfrm>
          <a:prstGeom prst="rect">
            <a:avLst/>
          </a:prstGeom>
        </p:spPr>
      </p:pic>
      <p:sp>
        <p:nvSpPr>
          <p:cNvPr id="6" name="Title 5"/>
          <p:cNvSpPr>
            <a:spLocks noGrp="1"/>
          </p:cNvSpPr>
          <p:nvPr>
            <p:ph type="ctrTitle"/>
          </p:nvPr>
        </p:nvSpPr>
        <p:spPr>
          <a:xfrm>
            <a:off x="784746" y="2362200"/>
            <a:ext cx="7772400" cy="1470025"/>
          </a:xfrm>
          <a:effectLst>
            <a:glow rad="63500">
              <a:schemeClr val="accent2">
                <a:satMod val="175000"/>
                <a:alpha val="40000"/>
              </a:schemeClr>
            </a:glow>
          </a:effectLst>
        </p:spPr>
        <p:txBody>
          <a:bodyPr>
            <a:normAutofit/>
          </a:bodyPr>
          <a:lstStyle/>
          <a:p>
            <a:r>
              <a:rPr lang="en-US" sz="8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rPr>
              <a:t>EVALUATION</a:t>
            </a:r>
            <a:endParaRPr lang="en-US" sz="8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38</a:t>
            </a:fld>
            <a:endParaRPr lang="en-US" dirty="0"/>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9447" t="30588" r="19973" b="30686"/>
          <a:stretch/>
        </p:blipFill>
        <p:spPr bwMode="auto">
          <a:xfrm>
            <a:off x="3886200" y="1066800"/>
            <a:ext cx="1569492" cy="68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5252789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993" y="-114300"/>
            <a:ext cx="8229600" cy="1143000"/>
          </a:xfrm>
        </p:spPr>
        <p:txBody>
          <a:bodyPr>
            <a:normAutofit/>
          </a:bodyPr>
          <a:lstStyle/>
          <a:p>
            <a:r>
              <a:rPr lang="en-US" sz="3200" dirty="0" smtClean="0">
                <a:ln>
                  <a:solidFill>
                    <a:schemeClr val="accent6">
                      <a:lumMod val="75000"/>
                    </a:schemeClr>
                  </a:solidFill>
                </a:ln>
                <a:latin typeface="Arial Black" pitchFamily="34" charset="0"/>
              </a:rPr>
              <a:t>BALANCED SCORECARD</a:t>
            </a:r>
            <a:endParaRPr lang="en-US" sz="3200" dirty="0">
              <a:ln>
                <a:solidFill>
                  <a:schemeClr val="accent6">
                    <a:lumMod val="75000"/>
                  </a:schemeClr>
                </a:solidFill>
              </a:ln>
              <a:latin typeface="Arial Black" pitchFamily="34" charset="0"/>
            </a:endParaRPr>
          </a:p>
        </p:txBody>
      </p:sp>
      <p:sp>
        <p:nvSpPr>
          <p:cNvPr id="5" name="Slide Number Placeholder 4"/>
          <p:cNvSpPr>
            <a:spLocks noGrp="1"/>
          </p:cNvSpPr>
          <p:nvPr>
            <p:ph type="sldNum" sz="quarter" idx="12"/>
          </p:nvPr>
        </p:nvSpPr>
        <p:spPr/>
        <p:txBody>
          <a:bodyPr/>
          <a:lstStyle/>
          <a:p>
            <a:fld id="{F4E5A6A1-7ACC-4B96-BE19-088CA1827282}" type="slidenum">
              <a:rPr lang="en-US" smtClean="0"/>
              <a:t>39</a:t>
            </a:fld>
            <a:endParaRPr lang="en-US" dirty="0"/>
          </a:p>
        </p:txBody>
      </p:sp>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9447" t="30588" r="19973" b="30686"/>
          <a:stretch/>
        </p:blipFill>
        <p:spPr bwMode="auto">
          <a:xfrm>
            <a:off x="8088896" y="228600"/>
            <a:ext cx="105156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4" name="Table 3"/>
          <p:cNvGraphicFramePr>
            <a:graphicFrameLocks noGrp="1"/>
          </p:cNvGraphicFramePr>
          <p:nvPr>
            <p:extLst>
              <p:ext uri="{D42A27DB-BD31-4B8C-83A1-F6EECF244321}">
                <p14:modId xmlns:p14="http://schemas.microsoft.com/office/powerpoint/2010/main" val="2231106575"/>
              </p:ext>
            </p:extLst>
          </p:nvPr>
        </p:nvGraphicFramePr>
        <p:xfrm>
          <a:off x="76200" y="914400"/>
          <a:ext cx="8915400" cy="5562600"/>
        </p:xfrm>
        <a:graphic>
          <a:graphicData uri="http://schemas.openxmlformats.org/drawingml/2006/table">
            <a:tbl>
              <a:tblPr>
                <a:tableStyleId>{5C22544A-7EE6-4342-B048-85BDC9FD1C3A}</a:tableStyleId>
              </a:tblPr>
              <a:tblGrid>
                <a:gridCol w="2286000"/>
                <a:gridCol w="3043342"/>
                <a:gridCol w="1678395"/>
                <a:gridCol w="1907663"/>
              </a:tblGrid>
              <a:tr h="136814">
                <a:tc>
                  <a:txBody>
                    <a:bodyPr/>
                    <a:lstStyle/>
                    <a:p>
                      <a:pPr algn="ctr" fontAlgn="b"/>
                      <a:r>
                        <a:rPr lang="en-US" sz="1200" b="1" u="none" strike="noStrike" dirty="0">
                          <a:solidFill>
                            <a:schemeClr val="tx1"/>
                          </a:solidFill>
                          <a:effectLst/>
                          <a:latin typeface="Arial" pitchFamily="34" charset="0"/>
                          <a:cs typeface="Arial" pitchFamily="34" charset="0"/>
                        </a:rPr>
                        <a:t>Area of Objectives</a:t>
                      </a:r>
                      <a:endParaRPr lang="en-US" sz="1200" b="1" i="0" u="none" strike="noStrike" dirty="0">
                        <a:solidFill>
                          <a:schemeClr val="tx1"/>
                        </a:solidFill>
                        <a:effectLst/>
                        <a:latin typeface="Arial" pitchFamily="34" charset="0"/>
                        <a:cs typeface="Arial" pitchFamily="34" charset="0"/>
                      </a:endParaRPr>
                    </a:p>
                  </a:txBody>
                  <a:tcPr marL="5143" marR="5143" marT="5143"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u="none" strike="noStrike" dirty="0">
                          <a:solidFill>
                            <a:schemeClr val="tx1"/>
                          </a:solidFill>
                          <a:effectLst/>
                          <a:latin typeface="Arial" pitchFamily="34" charset="0"/>
                          <a:cs typeface="Arial" pitchFamily="34" charset="0"/>
                        </a:rPr>
                        <a:t>Measure</a:t>
                      </a:r>
                      <a:endParaRPr lang="en-US" sz="1200" b="1" i="0" u="none" strike="noStrike" dirty="0">
                        <a:solidFill>
                          <a:schemeClr val="tx1"/>
                        </a:solidFill>
                        <a:effectLst/>
                        <a:latin typeface="Arial" pitchFamily="34" charset="0"/>
                        <a:cs typeface="Arial" pitchFamily="34" charset="0"/>
                      </a:endParaRPr>
                    </a:p>
                  </a:txBody>
                  <a:tcPr marL="5143" marR="5143" marT="5143"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u="none" strike="noStrike" dirty="0">
                          <a:solidFill>
                            <a:schemeClr val="tx1"/>
                          </a:solidFill>
                          <a:effectLst/>
                          <a:latin typeface="Arial" pitchFamily="34" charset="0"/>
                          <a:cs typeface="Arial" pitchFamily="34" charset="0"/>
                        </a:rPr>
                        <a:t>Time Expectation</a:t>
                      </a:r>
                      <a:endParaRPr lang="en-US" sz="1200" b="1" i="0" u="none" strike="noStrike" dirty="0">
                        <a:solidFill>
                          <a:schemeClr val="tx1"/>
                        </a:solidFill>
                        <a:effectLst/>
                        <a:latin typeface="Arial" pitchFamily="34" charset="0"/>
                        <a:cs typeface="Arial" pitchFamily="34" charset="0"/>
                      </a:endParaRPr>
                    </a:p>
                  </a:txBody>
                  <a:tcPr marL="5143" marR="5143" marT="5143"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b"/>
                      <a:r>
                        <a:rPr lang="en-US" sz="1200" b="1" u="none" strike="noStrike" dirty="0">
                          <a:solidFill>
                            <a:schemeClr val="tx1"/>
                          </a:solidFill>
                          <a:effectLst/>
                          <a:latin typeface="Arial" pitchFamily="34" charset="0"/>
                          <a:cs typeface="Arial" pitchFamily="34" charset="0"/>
                        </a:rPr>
                        <a:t>Primary Responsibility</a:t>
                      </a:r>
                      <a:endParaRPr lang="en-US" sz="1200" b="1" i="0" u="none" strike="noStrike" dirty="0">
                        <a:solidFill>
                          <a:schemeClr val="tx1"/>
                        </a:solidFill>
                        <a:effectLst/>
                        <a:latin typeface="Arial" pitchFamily="34" charset="0"/>
                        <a:cs typeface="Arial" pitchFamily="34" charset="0"/>
                      </a:endParaRPr>
                    </a:p>
                  </a:txBody>
                  <a:tcPr marL="5143" marR="5143" marT="5143"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36814">
                <a:tc>
                  <a:txBody>
                    <a:bodyPr/>
                    <a:lstStyle/>
                    <a:p>
                      <a:pPr algn="l" fontAlgn="b"/>
                      <a:r>
                        <a:rPr lang="en-US" sz="1200" b="1" u="none" strike="noStrike" dirty="0">
                          <a:solidFill>
                            <a:schemeClr val="tx1"/>
                          </a:solidFill>
                          <a:effectLst/>
                          <a:latin typeface="Arial" pitchFamily="34" charset="0"/>
                          <a:cs typeface="Arial" pitchFamily="34" charset="0"/>
                        </a:rPr>
                        <a:t>Customers</a:t>
                      </a:r>
                      <a:endParaRPr lang="en-US" sz="1200" b="1" i="0" u="none" strike="noStrike" dirty="0">
                        <a:solidFill>
                          <a:schemeClr val="tx1"/>
                        </a:solidFill>
                        <a:effectLst/>
                        <a:latin typeface="Arial" pitchFamily="34" charset="0"/>
                        <a:cs typeface="Arial" pitchFamily="34" charset="0"/>
                      </a:endParaRPr>
                    </a:p>
                  </a:txBody>
                  <a:tcPr marL="5143" marR="5143" marT="5143"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nchor="b">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73627">
                <a:tc>
                  <a:txBody>
                    <a:bodyPr/>
                    <a:lstStyle/>
                    <a:p>
                      <a:pPr algn="l" fontAlgn="ctr"/>
                      <a:r>
                        <a:rPr lang="en-US" sz="1200" u="none" strike="noStrike" dirty="0">
                          <a:solidFill>
                            <a:schemeClr val="tx1"/>
                          </a:solidFill>
                          <a:effectLst/>
                          <a:latin typeface="Arial" pitchFamily="34" charset="0"/>
                          <a:cs typeface="Arial" pitchFamily="34" charset="0"/>
                        </a:rPr>
                        <a:t>1. Customer satisfaction</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t"/>
                      <a:r>
                        <a:rPr lang="en-US" sz="1200" u="none" strike="noStrike" dirty="0">
                          <a:solidFill>
                            <a:schemeClr val="tx1"/>
                          </a:solidFill>
                          <a:effectLst/>
                          <a:latin typeface="Arial" pitchFamily="34" charset="0"/>
                          <a:cs typeface="Arial" pitchFamily="34" charset="0"/>
                        </a:rPr>
                        <a:t>Customer and online surveys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smtClean="0">
                          <a:solidFill>
                            <a:schemeClr val="tx1"/>
                          </a:solidFill>
                          <a:effectLst/>
                          <a:latin typeface="Arial" pitchFamily="34" charset="0"/>
                          <a:cs typeface="Arial" pitchFamily="34" charset="0"/>
                        </a:rPr>
                        <a:t>Quarterly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Managers/ Marketing</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401885">
                <a:tc>
                  <a:txBody>
                    <a:bodyPr/>
                    <a:lstStyle/>
                    <a:p>
                      <a:pPr algn="l" fontAlgn="ctr"/>
                      <a:r>
                        <a:rPr lang="en-US" sz="1200" u="none" strike="noStrike" dirty="0">
                          <a:solidFill>
                            <a:schemeClr val="tx1"/>
                          </a:solidFill>
                          <a:effectLst/>
                          <a:latin typeface="Arial" pitchFamily="34" charset="0"/>
                          <a:cs typeface="Arial" pitchFamily="34" charset="0"/>
                        </a:rPr>
                        <a:t>2. Customer Loyalty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Product and purchasing reviews. Memberships and number of returning and new customers.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smtClean="0">
                          <a:solidFill>
                            <a:schemeClr val="tx1"/>
                          </a:solidFill>
                          <a:effectLst/>
                          <a:latin typeface="Arial" pitchFamily="34" charset="0"/>
                          <a:cs typeface="Arial" pitchFamily="34" charset="0"/>
                        </a:rPr>
                        <a:t>Quarterly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Marketing</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8600">
                <a:tc>
                  <a:txBody>
                    <a:bodyPr/>
                    <a:lstStyle/>
                    <a:p>
                      <a:pPr algn="l" fontAlgn="ctr"/>
                      <a:r>
                        <a:rPr lang="en-US" sz="1200" u="none" strike="noStrike" dirty="0">
                          <a:solidFill>
                            <a:schemeClr val="tx1"/>
                          </a:solidFill>
                          <a:effectLst/>
                          <a:latin typeface="Arial" pitchFamily="34" charset="0"/>
                          <a:cs typeface="Arial" pitchFamily="34" charset="0"/>
                        </a:rPr>
                        <a:t>3. Accessibility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Open more stores in various countries.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Biannually- Annually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Marketing</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36814">
                <a:tc>
                  <a:txBody>
                    <a:bodyPr/>
                    <a:lstStyle/>
                    <a:p>
                      <a:pPr algn="l" fontAlgn="b"/>
                      <a:r>
                        <a:rPr lang="en-US" sz="1200" b="1" u="none" strike="noStrike" dirty="0">
                          <a:solidFill>
                            <a:schemeClr val="tx1"/>
                          </a:solidFill>
                          <a:effectLst/>
                          <a:latin typeface="Arial" pitchFamily="34" charset="0"/>
                          <a:cs typeface="Arial" pitchFamily="34" charset="0"/>
                        </a:rPr>
                        <a:t>Managers/Employees</a:t>
                      </a:r>
                      <a:endParaRPr lang="en-US" sz="1200" b="1"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3457">
                <a:tc>
                  <a:txBody>
                    <a:bodyPr/>
                    <a:lstStyle/>
                    <a:p>
                      <a:pPr algn="l" fontAlgn="ctr"/>
                      <a:r>
                        <a:rPr lang="en-US" sz="1200" u="none" strike="noStrike" dirty="0">
                          <a:solidFill>
                            <a:schemeClr val="tx1"/>
                          </a:solidFill>
                          <a:effectLst/>
                          <a:latin typeface="Arial" pitchFamily="34" charset="0"/>
                          <a:cs typeface="Arial" pitchFamily="34" charset="0"/>
                        </a:rPr>
                        <a:t>1. Improve working conditions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Increase in productivity, employee surveys.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smtClean="0">
                          <a:solidFill>
                            <a:schemeClr val="tx1"/>
                          </a:solidFill>
                          <a:effectLst/>
                          <a:latin typeface="Arial" pitchFamily="34" charset="0"/>
                          <a:cs typeface="Arial" pitchFamily="34" charset="0"/>
                        </a:rPr>
                        <a:t>Quarterly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CEO</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04800">
                <a:tc>
                  <a:txBody>
                    <a:bodyPr/>
                    <a:lstStyle/>
                    <a:p>
                      <a:pPr algn="l" fontAlgn="ctr"/>
                      <a:r>
                        <a:rPr lang="en-US" sz="1200" u="none" strike="noStrike" dirty="0">
                          <a:solidFill>
                            <a:schemeClr val="tx1"/>
                          </a:solidFill>
                          <a:effectLst/>
                          <a:latin typeface="Arial" pitchFamily="34" charset="0"/>
                          <a:cs typeface="Arial" pitchFamily="34" charset="0"/>
                        </a:rPr>
                        <a:t>2. Improve employee training</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Increase in productivity and overall operating </a:t>
                      </a:r>
                      <a:r>
                        <a:rPr lang="en-US" sz="1200" u="none" strike="noStrike" dirty="0" smtClean="0">
                          <a:solidFill>
                            <a:schemeClr val="tx1"/>
                          </a:solidFill>
                          <a:effectLst/>
                          <a:latin typeface="Arial" pitchFamily="34" charset="0"/>
                          <a:cs typeface="Arial" pitchFamily="34" charset="0"/>
                        </a:rPr>
                        <a:t>efficiency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smtClean="0">
                          <a:solidFill>
                            <a:schemeClr val="tx1"/>
                          </a:solidFill>
                          <a:effectLst/>
                          <a:latin typeface="Arial" pitchFamily="34" charset="0"/>
                          <a:cs typeface="Arial" pitchFamily="34" charset="0"/>
                        </a:rPr>
                        <a:t>Quarterly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Human Resources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36814">
                <a:tc>
                  <a:txBody>
                    <a:bodyPr/>
                    <a:lstStyle/>
                    <a:p>
                      <a:pPr algn="l" fontAlgn="b"/>
                      <a:r>
                        <a:rPr lang="en-US" sz="1200" u="none" strike="noStrike" dirty="0">
                          <a:solidFill>
                            <a:schemeClr val="tx1"/>
                          </a:solidFill>
                          <a:effectLst/>
                          <a:latin typeface="Arial" pitchFamily="34" charset="0"/>
                          <a:cs typeface="Arial" pitchFamily="34" charset="0"/>
                        </a:rPr>
                        <a:t>Community/Social Responsibility</a:t>
                      </a:r>
                      <a:endParaRPr lang="en-US" sz="1200" b="1"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70714">
                <a:tc>
                  <a:txBody>
                    <a:bodyPr/>
                    <a:lstStyle/>
                    <a:p>
                      <a:pPr algn="l" fontAlgn="ctr"/>
                      <a:r>
                        <a:rPr lang="en-US" sz="1200" u="none" strike="noStrike" dirty="0">
                          <a:solidFill>
                            <a:schemeClr val="tx1"/>
                          </a:solidFill>
                          <a:effectLst/>
                          <a:latin typeface="Arial" pitchFamily="34" charset="0"/>
                          <a:cs typeface="Arial" pitchFamily="34" charset="0"/>
                        </a:rPr>
                        <a:t>1. Business Ethics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Endorse positive role model athlete`s.  Increase promotion of sports and wellness.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smtClean="0">
                          <a:solidFill>
                            <a:schemeClr val="tx1"/>
                          </a:solidFill>
                          <a:effectLst/>
                          <a:latin typeface="Arial" pitchFamily="34" charset="0"/>
                          <a:cs typeface="Arial" pitchFamily="34" charset="0"/>
                        </a:rPr>
                        <a:t>Annually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CEO</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81000">
                <a:tc>
                  <a:txBody>
                    <a:bodyPr/>
                    <a:lstStyle/>
                    <a:p>
                      <a:pPr algn="l" fontAlgn="ctr"/>
                      <a:r>
                        <a:rPr lang="en-US" sz="1200" u="none" strike="noStrike" dirty="0">
                          <a:solidFill>
                            <a:schemeClr val="tx1"/>
                          </a:solidFill>
                          <a:effectLst/>
                          <a:latin typeface="Arial" pitchFamily="34" charset="0"/>
                          <a:cs typeface="Arial" pitchFamily="34" charset="0"/>
                        </a:rPr>
                        <a:t>2. Environmentally Friendly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Recycle materials, improve reputation and customer perspective.</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Biannually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CEO</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381000">
                <a:tc>
                  <a:txBody>
                    <a:bodyPr/>
                    <a:lstStyle/>
                    <a:p>
                      <a:pPr algn="l" fontAlgn="ctr"/>
                      <a:r>
                        <a:rPr lang="en-US" sz="1200" u="none" strike="noStrike" dirty="0">
                          <a:solidFill>
                            <a:schemeClr val="tx1"/>
                          </a:solidFill>
                          <a:effectLst/>
                          <a:latin typeface="Arial" pitchFamily="34" charset="0"/>
                          <a:cs typeface="Arial" pitchFamily="34" charset="0"/>
                        </a:rPr>
                        <a:t>3. Community involvement</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ctr"/>
                      <a:r>
                        <a:rPr lang="en-US" sz="1200" u="none" strike="noStrike" dirty="0">
                          <a:solidFill>
                            <a:schemeClr val="tx1"/>
                          </a:solidFill>
                          <a:effectLst/>
                          <a:latin typeface="Arial" pitchFamily="34" charset="0"/>
                          <a:cs typeface="Arial" pitchFamily="34" charset="0"/>
                        </a:rPr>
                        <a:t>Run local sports camps, community/ city events- increase customer awareness.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Biannually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Regional Managers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36814">
                <a:tc>
                  <a:txBody>
                    <a:bodyPr/>
                    <a:lstStyle/>
                    <a:p>
                      <a:pPr algn="l" fontAlgn="b"/>
                      <a:r>
                        <a:rPr lang="en-US" sz="1200" b="1" u="none" strike="noStrike" dirty="0">
                          <a:solidFill>
                            <a:schemeClr val="tx1"/>
                          </a:solidFill>
                          <a:effectLst/>
                          <a:latin typeface="Arial" pitchFamily="34" charset="0"/>
                          <a:cs typeface="Arial" pitchFamily="34" charset="0"/>
                        </a:rPr>
                        <a:t>Operations/ Processes</a:t>
                      </a:r>
                      <a:endParaRPr lang="en-US" sz="1200" b="1"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3457">
                <a:tc>
                  <a:txBody>
                    <a:bodyPr/>
                    <a:lstStyle/>
                    <a:p>
                      <a:pPr algn="l" fontAlgn="ctr"/>
                      <a:r>
                        <a:rPr lang="en-US" sz="1200" u="none" strike="noStrike" dirty="0">
                          <a:solidFill>
                            <a:schemeClr val="tx1"/>
                          </a:solidFill>
                          <a:effectLst/>
                          <a:latin typeface="Arial" pitchFamily="34" charset="0"/>
                          <a:cs typeface="Arial" pitchFamily="34" charset="0"/>
                        </a:rPr>
                        <a:t>1. Improve Brand Image</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t"/>
                      <a:r>
                        <a:rPr lang="en-US" sz="1200" u="none" strike="noStrike" dirty="0">
                          <a:solidFill>
                            <a:schemeClr val="tx1"/>
                          </a:solidFill>
                          <a:effectLst/>
                          <a:latin typeface="Arial" pitchFamily="34" charset="0"/>
                          <a:cs typeface="Arial" pitchFamily="34" charset="0"/>
                        </a:rPr>
                        <a:t>Increase in sales and customer recommendations.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smtClean="0">
                          <a:solidFill>
                            <a:schemeClr val="tx1"/>
                          </a:solidFill>
                          <a:effectLst/>
                          <a:latin typeface="Arial" pitchFamily="34" charset="0"/>
                          <a:cs typeface="Arial" pitchFamily="34" charset="0"/>
                        </a:rPr>
                        <a:t>Quarterly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CEO</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8600">
                <a:tc>
                  <a:txBody>
                    <a:bodyPr/>
                    <a:lstStyle/>
                    <a:p>
                      <a:pPr algn="l" fontAlgn="ctr"/>
                      <a:r>
                        <a:rPr lang="en-US" sz="1200" u="none" strike="noStrike" dirty="0">
                          <a:solidFill>
                            <a:schemeClr val="tx1"/>
                          </a:solidFill>
                          <a:effectLst/>
                          <a:latin typeface="Arial" pitchFamily="34" charset="0"/>
                          <a:cs typeface="Arial" pitchFamily="34" charset="0"/>
                        </a:rPr>
                        <a:t>2. Product Innovation</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Number of new stores, products and marketing</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smtClean="0">
                          <a:solidFill>
                            <a:schemeClr val="tx1"/>
                          </a:solidFill>
                          <a:effectLst/>
                          <a:latin typeface="Arial" pitchFamily="34" charset="0"/>
                          <a:cs typeface="Arial" pitchFamily="34" charset="0"/>
                        </a:rPr>
                        <a:t>Quarterly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CEO/ Marketing</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28600">
                <a:tc>
                  <a:txBody>
                    <a:bodyPr/>
                    <a:lstStyle/>
                    <a:p>
                      <a:pPr algn="l" fontAlgn="ctr"/>
                      <a:r>
                        <a:rPr lang="en-US" sz="1200" u="none" strike="noStrike" dirty="0">
                          <a:solidFill>
                            <a:schemeClr val="tx1"/>
                          </a:solidFill>
                          <a:effectLst/>
                          <a:latin typeface="Arial" pitchFamily="34" charset="0"/>
                          <a:cs typeface="Arial" pitchFamily="34" charset="0"/>
                        </a:rPr>
                        <a:t>3. Market Penetration</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Number of stores and sales in new/ other countries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Annually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Marketing</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136814">
                <a:tc>
                  <a:txBody>
                    <a:bodyPr/>
                    <a:lstStyle/>
                    <a:p>
                      <a:pPr algn="l" fontAlgn="b"/>
                      <a:r>
                        <a:rPr lang="en-US" sz="1200" b="1" u="none" strike="noStrike" dirty="0">
                          <a:solidFill>
                            <a:schemeClr val="tx1"/>
                          </a:solidFill>
                          <a:effectLst/>
                          <a:latin typeface="Arial" pitchFamily="34" charset="0"/>
                          <a:cs typeface="Arial" pitchFamily="34" charset="0"/>
                        </a:rPr>
                        <a:t>Financial</a:t>
                      </a:r>
                      <a:endParaRPr lang="en-US" sz="1200" b="1"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 </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73627">
                <a:tc>
                  <a:txBody>
                    <a:bodyPr/>
                    <a:lstStyle/>
                    <a:p>
                      <a:pPr algn="l" fontAlgn="ctr"/>
                      <a:r>
                        <a:rPr lang="en-US" sz="1200" u="none" strike="noStrike" dirty="0">
                          <a:solidFill>
                            <a:schemeClr val="tx1"/>
                          </a:solidFill>
                          <a:effectLst/>
                          <a:latin typeface="Arial" pitchFamily="34" charset="0"/>
                          <a:cs typeface="Arial" pitchFamily="34" charset="0"/>
                        </a:rPr>
                        <a:t>1. Reduce Cost of production</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Decrease in production expenses.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smtClean="0">
                          <a:solidFill>
                            <a:schemeClr val="tx1"/>
                          </a:solidFill>
                          <a:effectLst/>
                          <a:latin typeface="Arial" pitchFamily="34" charset="0"/>
                          <a:cs typeface="Arial" pitchFamily="34" charset="0"/>
                        </a:rPr>
                        <a:t>Annually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CFO</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r h="264853">
                <a:tc>
                  <a:txBody>
                    <a:bodyPr/>
                    <a:lstStyle/>
                    <a:p>
                      <a:pPr algn="l" fontAlgn="ctr"/>
                      <a:r>
                        <a:rPr lang="en-US" sz="1200" u="none" strike="noStrike" dirty="0">
                          <a:solidFill>
                            <a:schemeClr val="tx1"/>
                          </a:solidFill>
                          <a:effectLst/>
                          <a:latin typeface="Arial" pitchFamily="34" charset="0"/>
                          <a:cs typeface="Arial" pitchFamily="34" charset="0"/>
                        </a:rPr>
                        <a:t>2. Increase Revenue</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l" fontAlgn="b"/>
                      <a:r>
                        <a:rPr lang="en-US" sz="1200" u="none" strike="noStrike" dirty="0">
                          <a:solidFill>
                            <a:schemeClr val="tx1"/>
                          </a:solidFill>
                          <a:effectLst/>
                          <a:latin typeface="Arial" pitchFamily="34" charset="0"/>
                          <a:cs typeface="Arial" pitchFamily="34" charset="0"/>
                        </a:rPr>
                        <a:t>Increase in annual sales</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Annually</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c>
                  <a:txBody>
                    <a:bodyPr/>
                    <a:lstStyle/>
                    <a:p>
                      <a:pPr algn="ctr" fontAlgn="ctr"/>
                      <a:r>
                        <a:rPr lang="en-US" sz="1200" u="none" strike="noStrike" dirty="0">
                          <a:solidFill>
                            <a:schemeClr val="tx1"/>
                          </a:solidFill>
                          <a:effectLst/>
                          <a:latin typeface="Arial" pitchFamily="34" charset="0"/>
                          <a:cs typeface="Arial" pitchFamily="34" charset="0"/>
                        </a:rPr>
                        <a:t>CFO</a:t>
                      </a:r>
                      <a:endParaRPr lang="en-US" sz="1200" b="0" i="0" u="none" strike="noStrike" dirty="0">
                        <a:solidFill>
                          <a:schemeClr val="tx1"/>
                        </a:solidFill>
                        <a:effectLst/>
                        <a:latin typeface="Arial" pitchFamily="34" charset="0"/>
                        <a:cs typeface="Arial" pitchFamily="34" charset="0"/>
                      </a:endParaRPr>
                    </a:p>
                  </a:txBody>
                  <a:tcPr marL="5143" marR="5143" marT="5143" marB="0">
                    <a:lnL w="12700" cap="flat" cmpd="sng" algn="ctr">
                      <a:solidFill>
                        <a:schemeClr val="accent6">
                          <a:lumMod val="75000"/>
                        </a:schemeClr>
                      </a:solidFill>
                      <a:prstDash val="solid"/>
                      <a:round/>
                      <a:headEnd type="none" w="med" len="med"/>
                      <a:tailEnd type="none" w="med" len="med"/>
                    </a:lnL>
                    <a:lnR w="12700" cap="flat" cmpd="sng" algn="ctr">
                      <a:solidFill>
                        <a:schemeClr val="accent6">
                          <a:lumMod val="75000"/>
                        </a:schemeClr>
                      </a:solidFill>
                      <a:prstDash val="solid"/>
                      <a:round/>
                      <a:headEnd type="none" w="med" len="med"/>
                      <a:tailEnd type="none" w="med" len="med"/>
                    </a:lnR>
                    <a:lnT w="12700" cap="flat" cmpd="sng" algn="ctr">
                      <a:solidFill>
                        <a:schemeClr val="accent6">
                          <a:lumMod val="75000"/>
                        </a:schemeClr>
                      </a:solidFill>
                      <a:prstDash val="solid"/>
                      <a:round/>
                      <a:headEnd type="none" w="med" len="med"/>
                      <a:tailEnd type="none" w="med" len="med"/>
                    </a:lnT>
                    <a:lnB w="12700" cap="flat" cmpd="sng" algn="ctr">
                      <a:solidFill>
                        <a:schemeClr val="accent6">
                          <a:lumMod val="75000"/>
                        </a:schemeClr>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82717301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a:hlinkClick r:id="rId2"/>
              </a:rPr>
              <a:t>http://www.youtube.com/watch?v=4Uugz5Y7u6M</a:t>
            </a:r>
            <a:endParaRPr lang="en-US" dirty="0"/>
          </a:p>
        </p:txBody>
      </p:sp>
      <p:sp>
        <p:nvSpPr>
          <p:cNvPr id="4" name="Slide Number Placeholder 3"/>
          <p:cNvSpPr>
            <a:spLocks noGrp="1"/>
          </p:cNvSpPr>
          <p:nvPr>
            <p:ph type="sldNum" sz="quarter" idx="12"/>
          </p:nvPr>
        </p:nvSpPr>
        <p:spPr/>
        <p:txBody>
          <a:bodyPr/>
          <a:lstStyle/>
          <a:p>
            <a:fld id="{F4E5A6A1-7ACC-4B96-BE19-088CA1827282}" type="slidenum">
              <a:rPr lang="en-US" smtClean="0"/>
              <a:t>40</a:t>
            </a:fld>
            <a:endParaRPr lang="en-US" dirty="0"/>
          </a:p>
        </p:txBody>
      </p:sp>
    </p:spTree>
    <p:extLst>
      <p:ext uri="{BB962C8B-B14F-4D97-AF65-F5344CB8AC3E}">
        <p14:creationId xmlns:p14="http://schemas.microsoft.com/office/powerpoint/2010/main" val="162529634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717</TotalTime>
  <Words>4581</Words>
  <Application>Microsoft Office PowerPoint</Application>
  <PresentationFormat>On-screen Show (4:3)</PresentationFormat>
  <Paragraphs>1632</Paragraphs>
  <Slides>40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Arial Black</vt:lpstr>
      <vt:lpstr>Calibri</vt:lpstr>
      <vt:lpstr>Courier New</vt:lpstr>
      <vt:lpstr>Times New Roman</vt:lpstr>
      <vt:lpstr>Office Theme</vt:lpstr>
      <vt:lpstr>PowerPoint Presentation</vt:lpstr>
      <vt:lpstr>OVERVIEW</vt:lpstr>
      <vt:lpstr>HISTORY</vt:lpstr>
      <vt:lpstr>MAJOR MILESTONES</vt:lpstr>
      <vt:lpstr>CURRENT VISION STATEMENT</vt:lpstr>
      <vt:lpstr>CURRENT MISSION STATEMENT</vt:lpstr>
      <vt:lpstr>PROPOSED VISION STATEMENT</vt:lpstr>
      <vt:lpstr>PROPOSED MISSION STATEMENT</vt:lpstr>
      <vt:lpstr>EXTERNAL ASSESSMENT</vt:lpstr>
      <vt:lpstr>POSITIONING MAP</vt:lpstr>
      <vt:lpstr>CPM MATRIX</vt:lpstr>
      <vt:lpstr>OPPORTUNITIES</vt:lpstr>
      <vt:lpstr>THREATS</vt:lpstr>
      <vt:lpstr>EFE MATRIX</vt:lpstr>
      <vt:lpstr>INTERNAL ASSESSMENT</vt:lpstr>
      <vt:lpstr>ORGANIZATIONAL CHART</vt:lpstr>
      <vt:lpstr>2009 INCOME STATEMENT</vt:lpstr>
      <vt:lpstr>2009 BALANCE SHEET</vt:lpstr>
      <vt:lpstr>2009 FINANCIAL RATIOS</vt:lpstr>
      <vt:lpstr>FINANCIAL TRENDS</vt:lpstr>
      <vt:lpstr>STRENGTHS</vt:lpstr>
      <vt:lpstr>WEAKNESSES</vt:lpstr>
      <vt:lpstr>IFE MATRIX</vt:lpstr>
      <vt:lpstr>STRATEGIC ASSESSMENT</vt:lpstr>
      <vt:lpstr>SWOT MATRIX</vt:lpstr>
      <vt:lpstr>SPACE MATRIX</vt:lpstr>
      <vt:lpstr>GRAND STRATEGY MATRIX</vt:lpstr>
      <vt:lpstr>BCG MATRIX</vt:lpstr>
      <vt:lpstr>IE MATRIX</vt:lpstr>
      <vt:lpstr>MATRIX ANALYSIS</vt:lpstr>
      <vt:lpstr>QSPM</vt:lpstr>
      <vt:lpstr>RECOMMENDATIONS</vt:lpstr>
      <vt:lpstr>OBJECTIVES</vt:lpstr>
      <vt:lpstr>STRATEGIC IMPLEMENTATION</vt:lpstr>
      <vt:lpstr>PROJECTED INCOME</vt:lpstr>
      <vt:lpstr>PROJECTED BALANCE SHEET</vt:lpstr>
      <vt:lpstr>PROJECTED FINANCIAL RATIOS</vt:lpstr>
      <vt:lpstr>EVALUATION</vt:lpstr>
      <vt:lpstr>BALANCED SCORECARD</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Master Bruce</dc:creator>
  <cp:lastModifiedBy>L0237_User</cp:lastModifiedBy>
  <cp:revision>76</cp:revision>
  <dcterms:created xsi:type="dcterms:W3CDTF">2012-04-24T21:41:22Z</dcterms:created>
  <dcterms:modified xsi:type="dcterms:W3CDTF">2017-02-14T15:35:20Z</dcterms:modified>
</cp:coreProperties>
</file>