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9" r:id="rId17"/>
    <p:sldId id="281" r:id="rId18"/>
    <p:sldId id="282" r:id="rId19"/>
    <p:sldId id="283" r:id="rId20"/>
    <p:sldId id="284" r:id="rId21"/>
    <p:sldId id="285" r:id="rId22"/>
    <p:sldId id="286" r:id="rId23"/>
    <p:sldId id="272" r:id="rId24"/>
    <p:sldId id="287" r:id="rId25"/>
    <p:sldId id="288" r:id="rId26"/>
    <p:sldId id="273" r:id="rId27"/>
    <p:sldId id="274" r:id="rId28"/>
    <p:sldId id="275" r:id="rId29"/>
    <p:sldId id="276" r:id="rId30"/>
    <p:sldId id="277" r:id="rId31"/>
    <p:sldId id="278" r:id="rId3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3" autoAdjust="0"/>
    <p:restoredTop sz="94610"/>
  </p:normalViewPr>
  <p:slideViewPr>
    <p:cSldViewPr snapToGrid="0" snapToObjects="1">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7805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274320" y="237931"/>
            <a:ext cx="11640312" cy="6400800"/>
          </a:xfrm>
          <a:prstGeom prst="rect">
            <a:avLst/>
          </a:prstGeom>
          <a:solidFill>
            <a:srgbClr val="000000"/>
          </a:solidFill>
          <a:ln w="19050">
            <a:solidFill>
              <a:srgbClr val="F5A623"/>
            </a:solidFill>
            <a:prstDash val="solid"/>
          </a:ln>
        </p:spPr>
        <p:txBody>
          <a:bodyPr/>
          <a:lstStyle/>
          <a:p>
            <a:endParaRPr lang="en-GB"/>
          </a:p>
        </p:txBody>
      </p:sp>
      <p:pic>
        <p:nvPicPr>
          <p:cNvPr id="4" name="Image 1" descr="preencoded.png"/>
          <p:cNvPicPr>
            <a:picLocks noChangeAspect="1"/>
          </p:cNvPicPr>
          <p:nvPr/>
        </p:nvPicPr>
        <p:blipFill>
          <a:blip r:embed="rId3"/>
          <a:stretch>
            <a:fillRect/>
          </a:stretch>
        </p:blipFill>
        <p:spPr>
          <a:xfrm>
            <a:off x="10206744" y="347472"/>
            <a:ext cx="1479287" cy="433924"/>
          </a:xfrm>
          <a:prstGeom prst="rect">
            <a:avLst/>
          </a:prstGeom>
        </p:spPr>
      </p:pic>
      <p:sp>
        <p:nvSpPr>
          <p:cNvPr id="5" name="Text 1"/>
          <p:cNvSpPr/>
          <p:nvPr/>
        </p:nvSpPr>
        <p:spPr>
          <a:xfrm>
            <a:off x="1371600" y="1371600"/>
            <a:ext cx="9445752" cy="1828800"/>
          </a:xfrm>
          <a:prstGeom prst="rect">
            <a:avLst/>
          </a:prstGeom>
          <a:noFill/>
          <a:ln/>
        </p:spPr>
        <p:txBody>
          <a:bodyPr wrap="square" lIns="0" tIns="0" rIns="0" bIns="0" rtlCol="0" anchor="ctr"/>
          <a:lstStyle/>
          <a:p>
            <a:pPr marL="0" indent="0" algn="ctr">
              <a:buNone/>
            </a:pPr>
            <a:r>
              <a:rPr lang="en-US" sz="3600" b="1" dirty="0">
                <a:solidFill>
                  <a:srgbClr val="FFFFFF"/>
                </a:solidFill>
                <a:latin typeface="Georgia" pitchFamily="34" charset="0"/>
                <a:ea typeface="Georgia" pitchFamily="34" charset="-122"/>
                <a:cs typeface="Georgia" pitchFamily="34" charset="-120"/>
              </a:rPr>
              <a:t>Development of a Secure &amp;</a:t>
            </a:r>
            <a:endParaRPr lang="en-US" sz="3600" dirty="0"/>
          </a:p>
          <a:p>
            <a:pPr marL="0" indent="0" algn="ctr">
              <a:buNone/>
            </a:pPr>
            <a:r>
              <a:rPr lang="en-US" sz="3600" b="1" dirty="0">
                <a:solidFill>
                  <a:srgbClr val="FFFFFF"/>
                </a:solidFill>
                <a:latin typeface="Georgia" pitchFamily="34" charset="0"/>
                <a:ea typeface="Georgia" pitchFamily="34" charset="-122"/>
                <a:cs typeface="Georgia" pitchFamily="34" charset="-120"/>
              </a:rPr>
              <a:t>Accessible Online Booking System for SMEs</a:t>
            </a:r>
            <a:endParaRPr lang="en-US" sz="3600" dirty="0"/>
          </a:p>
        </p:txBody>
      </p:sp>
      <p:sp>
        <p:nvSpPr>
          <p:cNvPr id="6" name="Text 2"/>
          <p:cNvSpPr/>
          <p:nvPr/>
        </p:nvSpPr>
        <p:spPr>
          <a:xfrm>
            <a:off x="1371600" y="3127248"/>
            <a:ext cx="9445752" cy="365760"/>
          </a:xfrm>
          <a:prstGeom prst="rect">
            <a:avLst/>
          </a:prstGeom>
          <a:noFill/>
          <a:ln/>
        </p:spPr>
        <p:txBody>
          <a:bodyPr wrap="square" lIns="0" tIns="0" rIns="0" bIns="0" rtlCol="0" anchor="ctr"/>
          <a:lstStyle/>
          <a:p>
            <a:pPr marL="0" indent="0" algn="ctr">
              <a:buNone/>
            </a:pPr>
            <a:r>
              <a:rPr lang="en-US" sz="1500" i="1" dirty="0">
                <a:solidFill>
                  <a:srgbClr val="AABBCC"/>
                </a:solidFill>
                <a:latin typeface="Calibri" pitchFamily="34" charset="0"/>
                <a:ea typeface="Calibri" pitchFamily="34" charset="-122"/>
                <a:cs typeface="Calibri" pitchFamily="34" charset="-120"/>
              </a:rPr>
              <a:t>Case Study — Nash Tyres &amp; Car Wash, Sparkbrook, Birmingham</a:t>
            </a:r>
            <a:endParaRPr lang="en-US" sz="1500" dirty="0"/>
          </a:p>
        </p:txBody>
      </p:sp>
      <p:sp>
        <p:nvSpPr>
          <p:cNvPr id="7" name="Shape 3"/>
          <p:cNvSpPr/>
          <p:nvPr/>
        </p:nvSpPr>
        <p:spPr>
          <a:xfrm>
            <a:off x="2286000" y="3566160"/>
            <a:ext cx="7616952" cy="27432"/>
          </a:xfrm>
          <a:prstGeom prst="rect">
            <a:avLst/>
          </a:prstGeom>
          <a:solidFill>
            <a:srgbClr val="F5A623"/>
          </a:solidFill>
          <a:ln w="12700">
            <a:solidFill>
              <a:srgbClr val="F5A623"/>
            </a:solidFill>
            <a:prstDash val="solid"/>
          </a:ln>
        </p:spPr>
        <p:txBody>
          <a:bodyPr/>
          <a:lstStyle/>
          <a:p>
            <a:endParaRPr lang="en-GB"/>
          </a:p>
        </p:txBody>
      </p:sp>
      <p:sp>
        <p:nvSpPr>
          <p:cNvPr id="8" name="Text 4"/>
          <p:cNvSpPr/>
          <p:nvPr/>
        </p:nvSpPr>
        <p:spPr>
          <a:xfrm>
            <a:off x="1371600" y="3675888"/>
            <a:ext cx="9445752" cy="274320"/>
          </a:xfrm>
          <a:prstGeom prst="rect">
            <a:avLst/>
          </a:prstGeom>
          <a:noFill/>
          <a:ln/>
        </p:spPr>
        <p:txBody>
          <a:bodyPr wrap="square" lIns="0" tIns="0" rIns="0" bIns="0" rtlCol="0" anchor="ctr"/>
          <a:lstStyle/>
          <a:p>
            <a:pPr marL="0" indent="0" algn="ctr">
              <a:buNone/>
            </a:pPr>
            <a:r>
              <a:rPr lang="en-US" sz="1400" i="1" dirty="0">
                <a:solidFill>
                  <a:srgbClr val="F5A623"/>
                </a:solidFill>
                <a:latin typeface="Calibri" pitchFamily="34" charset="0"/>
                <a:ea typeface="Calibri" pitchFamily="34" charset="-122"/>
                <a:cs typeface="Calibri" pitchFamily="34" charset="-120"/>
              </a:rPr>
              <a:t>ACCA6020 Final Year  Indepenent Project</a:t>
            </a:r>
            <a:endParaRPr lang="en-US" sz="1400" dirty="0"/>
          </a:p>
        </p:txBody>
      </p:sp>
      <p:sp>
        <p:nvSpPr>
          <p:cNvPr id="9" name="Text 5"/>
          <p:cNvSpPr/>
          <p:nvPr/>
        </p:nvSpPr>
        <p:spPr>
          <a:xfrm>
            <a:off x="1371600" y="3968496"/>
            <a:ext cx="9445752" cy="274320"/>
          </a:xfrm>
          <a:prstGeom prst="rect">
            <a:avLst/>
          </a:prstGeom>
          <a:noFill/>
          <a:ln/>
        </p:spPr>
        <p:txBody>
          <a:bodyPr wrap="square" lIns="0" tIns="0" rIns="0" bIns="0" rtlCol="0" anchor="ctr"/>
          <a:lstStyle/>
          <a:p>
            <a:pPr marL="0" indent="0" algn="ctr">
              <a:buNone/>
            </a:pPr>
            <a:r>
              <a:rPr lang="en-US" sz="1350" dirty="0">
                <a:solidFill>
                  <a:srgbClr val="FFFFFF"/>
                </a:solidFill>
                <a:latin typeface="Calibri" pitchFamily="34" charset="0"/>
                <a:ea typeface="Calibri" pitchFamily="34" charset="-122"/>
                <a:cs typeface="Calibri" pitchFamily="34" charset="-120"/>
              </a:rPr>
              <a:t>Sobia Tabassam  |  Student ID: 2222632  |  March 2026</a:t>
            </a:r>
            <a:endParaRPr lang="en-US" sz="1350" dirty="0"/>
          </a:p>
        </p:txBody>
      </p:sp>
      <p:sp>
        <p:nvSpPr>
          <p:cNvPr id="10" name="Text 6"/>
          <p:cNvSpPr/>
          <p:nvPr/>
        </p:nvSpPr>
        <p:spPr>
          <a:xfrm>
            <a:off x="1371600" y="4242816"/>
            <a:ext cx="9445752" cy="256032"/>
          </a:xfrm>
          <a:prstGeom prst="rect">
            <a:avLst/>
          </a:prstGeom>
          <a:noFill/>
          <a:ln/>
        </p:spPr>
        <p:txBody>
          <a:bodyPr wrap="square" lIns="0" tIns="0" rIns="0" bIns="0" rtlCol="0" anchor="ctr"/>
          <a:lstStyle/>
          <a:p>
            <a:pPr marL="0" indent="0" algn="ctr">
              <a:buNone/>
            </a:pPr>
            <a:r>
              <a:rPr lang="en-US" sz="1300" dirty="0">
                <a:solidFill>
                  <a:srgbClr val="889AAA"/>
                </a:solidFill>
                <a:latin typeface="Calibri" pitchFamily="34" charset="0"/>
                <a:ea typeface="Calibri" pitchFamily="34" charset="-122"/>
                <a:cs typeface="Calibri" pitchFamily="34" charset="-120"/>
              </a:rPr>
              <a:t>Supervisor: Md Abrar Jahin Almazi Bipon  |  University of Wales Trinity Saint David</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Shape 1"/>
          <p:cNvSpPr/>
          <p:nvPr/>
        </p:nvSpPr>
        <p:spPr>
          <a:xfrm>
            <a:off x="0" y="0"/>
            <a:ext cx="12188952" cy="64008"/>
          </a:xfrm>
          <a:prstGeom prst="rect">
            <a:avLst/>
          </a:prstGeom>
          <a:solidFill>
            <a:srgbClr val="F5A623"/>
          </a:solidFill>
          <a:ln w="12700">
            <a:solidFill>
              <a:srgbClr val="F5A623"/>
            </a:solidFill>
            <a:prstDash val="solid"/>
          </a:ln>
        </p:spPr>
        <p:txBody>
          <a:bodyPr/>
          <a:lstStyle/>
          <a:p>
            <a:endParaRPr lang="en-GB"/>
          </a:p>
        </p:txBody>
      </p:sp>
      <p:sp>
        <p:nvSpPr>
          <p:cNvPr id="4" name="Text 2"/>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5" name="Text 3"/>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Presentation Overview</a:t>
            </a:r>
            <a:endParaRPr lang="en-US" sz="3200" dirty="0"/>
          </a:p>
        </p:txBody>
      </p:sp>
      <p:sp>
        <p:nvSpPr>
          <p:cNvPr id="6" name="Shape 4"/>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7" name="Shape 5"/>
          <p:cNvSpPr/>
          <p:nvPr/>
        </p:nvSpPr>
        <p:spPr>
          <a:xfrm>
            <a:off x="365760" y="147218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8" name="Shape 6"/>
          <p:cNvSpPr/>
          <p:nvPr/>
        </p:nvSpPr>
        <p:spPr>
          <a:xfrm>
            <a:off x="365760" y="1472184"/>
            <a:ext cx="3697224" cy="54864"/>
          </a:xfrm>
          <a:prstGeom prst="rect">
            <a:avLst/>
          </a:prstGeom>
          <a:solidFill>
            <a:srgbClr val="F5A623"/>
          </a:solidFill>
          <a:ln w="12700">
            <a:solidFill>
              <a:srgbClr val="F5A623"/>
            </a:solidFill>
            <a:prstDash val="solid"/>
          </a:ln>
        </p:spPr>
        <p:txBody>
          <a:bodyPr/>
          <a:lstStyle/>
          <a:p>
            <a:endParaRPr lang="en-GB"/>
          </a:p>
        </p:txBody>
      </p:sp>
      <p:sp>
        <p:nvSpPr>
          <p:cNvPr id="9" name="Shape 7"/>
          <p:cNvSpPr/>
          <p:nvPr/>
        </p:nvSpPr>
        <p:spPr>
          <a:xfrm>
            <a:off x="365760" y="1527048"/>
            <a:ext cx="566928" cy="1131570"/>
          </a:xfrm>
          <a:prstGeom prst="rect">
            <a:avLst/>
          </a:prstGeom>
          <a:solidFill>
            <a:srgbClr val="1A2D3F"/>
          </a:solidFill>
          <a:ln w="12700">
            <a:solidFill>
              <a:srgbClr val="1A2D3F"/>
            </a:solidFill>
            <a:prstDash val="solid"/>
          </a:ln>
        </p:spPr>
        <p:txBody>
          <a:bodyPr/>
          <a:lstStyle/>
          <a:p>
            <a:endParaRPr lang="en-GB"/>
          </a:p>
        </p:txBody>
      </p:sp>
      <p:sp>
        <p:nvSpPr>
          <p:cNvPr id="10" name="Text 8"/>
          <p:cNvSpPr/>
          <p:nvPr/>
        </p:nvSpPr>
        <p:spPr>
          <a:xfrm>
            <a:off x="365760" y="160020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01</a:t>
            </a:r>
            <a:endParaRPr lang="en-US" sz="2000" dirty="0"/>
          </a:p>
        </p:txBody>
      </p:sp>
      <p:pic>
        <p:nvPicPr>
          <p:cNvPr id="11" name="Image 0" descr="preencoded.png"/>
          <p:cNvPicPr>
            <a:picLocks noChangeAspect="1"/>
          </p:cNvPicPr>
          <p:nvPr/>
        </p:nvPicPr>
        <p:blipFill>
          <a:blip r:embed="rId3"/>
          <a:stretch>
            <a:fillRect/>
          </a:stretch>
        </p:blipFill>
        <p:spPr>
          <a:xfrm>
            <a:off x="475488" y="2183130"/>
            <a:ext cx="329184" cy="329184"/>
          </a:xfrm>
          <a:prstGeom prst="rect">
            <a:avLst/>
          </a:prstGeom>
        </p:spPr>
      </p:pic>
      <p:sp>
        <p:nvSpPr>
          <p:cNvPr id="12" name="Text 9"/>
          <p:cNvSpPr/>
          <p:nvPr/>
        </p:nvSpPr>
        <p:spPr>
          <a:xfrm>
            <a:off x="1042416" y="158191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Introduction</a:t>
            </a:r>
            <a:endParaRPr lang="en-US" sz="1400" dirty="0"/>
          </a:p>
        </p:txBody>
      </p:sp>
      <p:sp>
        <p:nvSpPr>
          <p:cNvPr id="13" name="Text 10"/>
          <p:cNvSpPr/>
          <p:nvPr/>
        </p:nvSpPr>
        <p:spPr>
          <a:xfrm>
            <a:off x="1042416" y="196596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SME context &amp; problem statement</a:t>
            </a:r>
            <a:endParaRPr lang="en-US" sz="1200" dirty="0"/>
          </a:p>
        </p:txBody>
      </p:sp>
      <p:sp>
        <p:nvSpPr>
          <p:cNvPr id="14" name="Shape 11"/>
          <p:cNvSpPr/>
          <p:nvPr/>
        </p:nvSpPr>
        <p:spPr>
          <a:xfrm>
            <a:off x="4245864" y="147218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15" name="Shape 12"/>
          <p:cNvSpPr/>
          <p:nvPr/>
        </p:nvSpPr>
        <p:spPr>
          <a:xfrm>
            <a:off x="4245864" y="1472184"/>
            <a:ext cx="3697224" cy="54864"/>
          </a:xfrm>
          <a:prstGeom prst="rect">
            <a:avLst/>
          </a:prstGeom>
          <a:solidFill>
            <a:srgbClr val="F5A623"/>
          </a:solidFill>
          <a:ln w="12700">
            <a:solidFill>
              <a:srgbClr val="F5A623"/>
            </a:solidFill>
            <a:prstDash val="solid"/>
          </a:ln>
        </p:spPr>
        <p:txBody>
          <a:bodyPr/>
          <a:lstStyle/>
          <a:p>
            <a:endParaRPr lang="en-GB"/>
          </a:p>
        </p:txBody>
      </p:sp>
      <p:sp>
        <p:nvSpPr>
          <p:cNvPr id="16" name="Shape 13"/>
          <p:cNvSpPr/>
          <p:nvPr/>
        </p:nvSpPr>
        <p:spPr>
          <a:xfrm>
            <a:off x="4245864" y="1527048"/>
            <a:ext cx="566928" cy="1131570"/>
          </a:xfrm>
          <a:prstGeom prst="rect">
            <a:avLst/>
          </a:prstGeom>
          <a:solidFill>
            <a:srgbClr val="1A2D3F"/>
          </a:solidFill>
          <a:ln w="12700">
            <a:solidFill>
              <a:srgbClr val="1A2D3F"/>
            </a:solidFill>
            <a:prstDash val="solid"/>
          </a:ln>
        </p:spPr>
        <p:txBody>
          <a:bodyPr/>
          <a:lstStyle/>
          <a:p>
            <a:endParaRPr lang="en-GB"/>
          </a:p>
        </p:txBody>
      </p:sp>
      <p:sp>
        <p:nvSpPr>
          <p:cNvPr id="17" name="Text 14"/>
          <p:cNvSpPr/>
          <p:nvPr/>
        </p:nvSpPr>
        <p:spPr>
          <a:xfrm>
            <a:off x="4245864" y="160020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02</a:t>
            </a:r>
            <a:endParaRPr lang="en-US" sz="2000" dirty="0"/>
          </a:p>
        </p:txBody>
      </p:sp>
      <p:pic>
        <p:nvPicPr>
          <p:cNvPr id="18" name="Image 1" descr="preencoded.png"/>
          <p:cNvPicPr>
            <a:picLocks noChangeAspect="1"/>
          </p:cNvPicPr>
          <p:nvPr/>
        </p:nvPicPr>
        <p:blipFill>
          <a:blip r:embed="rId4"/>
          <a:stretch>
            <a:fillRect/>
          </a:stretch>
        </p:blipFill>
        <p:spPr>
          <a:xfrm>
            <a:off x="4355592" y="2183130"/>
            <a:ext cx="329184" cy="329184"/>
          </a:xfrm>
          <a:prstGeom prst="rect">
            <a:avLst/>
          </a:prstGeom>
        </p:spPr>
      </p:pic>
      <p:sp>
        <p:nvSpPr>
          <p:cNvPr id="19" name="Text 15"/>
          <p:cNvSpPr/>
          <p:nvPr/>
        </p:nvSpPr>
        <p:spPr>
          <a:xfrm>
            <a:off x="4922520" y="158191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Motivation &amp; Goals</a:t>
            </a:r>
            <a:endParaRPr lang="en-US" sz="1400" dirty="0"/>
          </a:p>
        </p:txBody>
      </p:sp>
      <p:sp>
        <p:nvSpPr>
          <p:cNvPr id="20" name="Text 16"/>
          <p:cNvSpPr/>
          <p:nvPr/>
        </p:nvSpPr>
        <p:spPr>
          <a:xfrm>
            <a:off x="4922520" y="196596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Why this matters — legal, academic, SME</a:t>
            </a:r>
            <a:endParaRPr lang="en-US" sz="1200" dirty="0"/>
          </a:p>
        </p:txBody>
      </p:sp>
      <p:sp>
        <p:nvSpPr>
          <p:cNvPr id="21" name="Shape 17"/>
          <p:cNvSpPr/>
          <p:nvPr/>
        </p:nvSpPr>
        <p:spPr>
          <a:xfrm>
            <a:off x="8125968" y="147218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22" name="Shape 18"/>
          <p:cNvSpPr/>
          <p:nvPr/>
        </p:nvSpPr>
        <p:spPr>
          <a:xfrm>
            <a:off x="8125968" y="1472184"/>
            <a:ext cx="3697224" cy="54864"/>
          </a:xfrm>
          <a:prstGeom prst="rect">
            <a:avLst/>
          </a:prstGeom>
          <a:solidFill>
            <a:srgbClr val="F5A623"/>
          </a:solidFill>
          <a:ln w="12700">
            <a:solidFill>
              <a:srgbClr val="F5A623"/>
            </a:solidFill>
            <a:prstDash val="solid"/>
          </a:ln>
        </p:spPr>
        <p:txBody>
          <a:bodyPr/>
          <a:lstStyle/>
          <a:p>
            <a:endParaRPr lang="en-GB"/>
          </a:p>
        </p:txBody>
      </p:sp>
      <p:sp>
        <p:nvSpPr>
          <p:cNvPr id="23" name="Shape 19"/>
          <p:cNvSpPr/>
          <p:nvPr/>
        </p:nvSpPr>
        <p:spPr>
          <a:xfrm>
            <a:off x="8125968" y="1527048"/>
            <a:ext cx="566928" cy="1131570"/>
          </a:xfrm>
          <a:prstGeom prst="rect">
            <a:avLst/>
          </a:prstGeom>
          <a:solidFill>
            <a:srgbClr val="1A2D3F"/>
          </a:solidFill>
          <a:ln w="12700">
            <a:solidFill>
              <a:srgbClr val="1A2D3F"/>
            </a:solidFill>
            <a:prstDash val="solid"/>
          </a:ln>
        </p:spPr>
        <p:txBody>
          <a:bodyPr/>
          <a:lstStyle/>
          <a:p>
            <a:endParaRPr lang="en-GB"/>
          </a:p>
        </p:txBody>
      </p:sp>
      <p:sp>
        <p:nvSpPr>
          <p:cNvPr id="24" name="Text 20"/>
          <p:cNvSpPr/>
          <p:nvPr/>
        </p:nvSpPr>
        <p:spPr>
          <a:xfrm>
            <a:off x="8125968" y="160020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03</a:t>
            </a:r>
            <a:endParaRPr lang="en-US" sz="2000" dirty="0"/>
          </a:p>
        </p:txBody>
      </p:sp>
      <p:pic>
        <p:nvPicPr>
          <p:cNvPr id="25" name="Image 2" descr="preencoded.png"/>
          <p:cNvPicPr>
            <a:picLocks noChangeAspect="1"/>
          </p:cNvPicPr>
          <p:nvPr/>
        </p:nvPicPr>
        <p:blipFill>
          <a:blip r:embed="rId5"/>
          <a:stretch>
            <a:fillRect/>
          </a:stretch>
        </p:blipFill>
        <p:spPr>
          <a:xfrm>
            <a:off x="8235696" y="2183130"/>
            <a:ext cx="329184" cy="329184"/>
          </a:xfrm>
          <a:prstGeom prst="rect">
            <a:avLst/>
          </a:prstGeom>
        </p:spPr>
      </p:pic>
      <p:sp>
        <p:nvSpPr>
          <p:cNvPr id="26" name="Text 21"/>
          <p:cNvSpPr/>
          <p:nvPr/>
        </p:nvSpPr>
        <p:spPr>
          <a:xfrm>
            <a:off x="8802624" y="158191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Aim &amp; Objectives</a:t>
            </a:r>
            <a:endParaRPr lang="en-US" sz="1400" dirty="0"/>
          </a:p>
        </p:txBody>
      </p:sp>
      <p:sp>
        <p:nvSpPr>
          <p:cNvPr id="27" name="Text 22"/>
          <p:cNvSpPr/>
          <p:nvPr/>
        </p:nvSpPr>
        <p:spPr>
          <a:xfrm>
            <a:off x="8802624" y="196596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Research aim and six project objectives</a:t>
            </a:r>
            <a:endParaRPr lang="en-US" sz="1200" dirty="0"/>
          </a:p>
        </p:txBody>
      </p:sp>
      <p:sp>
        <p:nvSpPr>
          <p:cNvPr id="28" name="Shape 23"/>
          <p:cNvSpPr/>
          <p:nvPr/>
        </p:nvSpPr>
        <p:spPr>
          <a:xfrm>
            <a:off x="365760" y="278663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29" name="Shape 24"/>
          <p:cNvSpPr/>
          <p:nvPr/>
        </p:nvSpPr>
        <p:spPr>
          <a:xfrm>
            <a:off x="365760" y="2786634"/>
            <a:ext cx="3697224" cy="54864"/>
          </a:xfrm>
          <a:prstGeom prst="rect">
            <a:avLst/>
          </a:prstGeom>
          <a:solidFill>
            <a:srgbClr val="F5A623"/>
          </a:solidFill>
          <a:ln w="12700">
            <a:solidFill>
              <a:srgbClr val="F5A623"/>
            </a:solidFill>
            <a:prstDash val="solid"/>
          </a:ln>
        </p:spPr>
        <p:txBody>
          <a:bodyPr/>
          <a:lstStyle/>
          <a:p>
            <a:endParaRPr lang="en-GB"/>
          </a:p>
        </p:txBody>
      </p:sp>
      <p:sp>
        <p:nvSpPr>
          <p:cNvPr id="30" name="Shape 25"/>
          <p:cNvSpPr/>
          <p:nvPr/>
        </p:nvSpPr>
        <p:spPr>
          <a:xfrm>
            <a:off x="365760" y="2841498"/>
            <a:ext cx="566928" cy="1131570"/>
          </a:xfrm>
          <a:prstGeom prst="rect">
            <a:avLst/>
          </a:prstGeom>
          <a:solidFill>
            <a:srgbClr val="1A2D3F"/>
          </a:solidFill>
          <a:ln w="12700">
            <a:solidFill>
              <a:srgbClr val="1A2D3F"/>
            </a:solidFill>
            <a:prstDash val="solid"/>
          </a:ln>
        </p:spPr>
        <p:txBody>
          <a:bodyPr/>
          <a:lstStyle/>
          <a:p>
            <a:endParaRPr lang="en-GB"/>
          </a:p>
        </p:txBody>
      </p:sp>
      <p:sp>
        <p:nvSpPr>
          <p:cNvPr id="31" name="Text 26"/>
          <p:cNvSpPr/>
          <p:nvPr/>
        </p:nvSpPr>
        <p:spPr>
          <a:xfrm>
            <a:off x="365760" y="291465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04</a:t>
            </a:r>
            <a:endParaRPr lang="en-US" sz="2000" dirty="0"/>
          </a:p>
        </p:txBody>
      </p:sp>
      <p:pic>
        <p:nvPicPr>
          <p:cNvPr id="32" name="Image 3" descr="preencoded.png"/>
          <p:cNvPicPr>
            <a:picLocks noChangeAspect="1"/>
          </p:cNvPicPr>
          <p:nvPr/>
        </p:nvPicPr>
        <p:blipFill>
          <a:blip r:embed="rId6"/>
          <a:stretch>
            <a:fillRect/>
          </a:stretch>
        </p:blipFill>
        <p:spPr>
          <a:xfrm>
            <a:off x="475488" y="3497580"/>
            <a:ext cx="329184" cy="329184"/>
          </a:xfrm>
          <a:prstGeom prst="rect">
            <a:avLst/>
          </a:prstGeom>
        </p:spPr>
      </p:pic>
      <p:sp>
        <p:nvSpPr>
          <p:cNvPr id="33" name="Text 27"/>
          <p:cNvSpPr/>
          <p:nvPr/>
        </p:nvSpPr>
        <p:spPr>
          <a:xfrm>
            <a:off x="1042416" y="289636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Literature Review</a:t>
            </a:r>
            <a:endParaRPr lang="en-US" sz="1400" dirty="0"/>
          </a:p>
        </p:txBody>
      </p:sp>
      <p:sp>
        <p:nvSpPr>
          <p:cNvPr id="34" name="Text 28"/>
          <p:cNvSpPr/>
          <p:nvPr/>
        </p:nvSpPr>
        <p:spPr>
          <a:xfrm>
            <a:off x="1042416" y="328041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WCAG 2.1, OWASP, SME digital transformation</a:t>
            </a:r>
            <a:endParaRPr lang="en-US" sz="1200" dirty="0"/>
          </a:p>
        </p:txBody>
      </p:sp>
      <p:sp>
        <p:nvSpPr>
          <p:cNvPr id="35" name="Shape 29"/>
          <p:cNvSpPr/>
          <p:nvPr/>
        </p:nvSpPr>
        <p:spPr>
          <a:xfrm>
            <a:off x="4245864" y="278663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36" name="Shape 30"/>
          <p:cNvSpPr/>
          <p:nvPr/>
        </p:nvSpPr>
        <p:spPr>
          <a:xfrm>
            <a:off x="4245864" y="2786634"/>
            <a:ext cx="3697224" cy="54864"/>
          </a:xfrm>
          <a:prstGeom prst="rect">
            <a:avLst/>
          </a:prstGeom>
          <a:solidFill>
            <a:srgbClr val="F5A623"/>
          </a:solidFill>
          <a:ln w="12700">
            <a:solidFill>
              <a:srgbClr val="F5A623"/>
            </a:solidFill>
            <a:prstDash val="solid"/>
          </a:ln>
        </p:spPr>
        <p:txBody>
          <a:bodyPr/>
          <a:lstStyle/>
          <a:p>
            <a:endParaRPr lang="en-GB"/>
          </a:p>
        </p:txBody>
      </p:sp>
      <p:sp>
        <p:nvSpPr>
          <p:cNvPr id="37" name="Shape 31"/>
          <p:cNvSpPr/>
          <p:nvPr/>
        </p:nvSpPr>
        <p:spPr>
          <a:xfrm>
            <a:off x="4245864" y="2841498"/>
            <a:ext cx="566928" cy="1131570"/>
          </a:xfrm>
          <a:prstGeom prst="rect">
            <a:avLst/>
          </a:prstGeom>
          <a:solidFill>
            <a:srgbClr val="1A2D3F"/>
          </a:solidFill>
          <a:ln w="12700">
            <a:solidFill>
              <a:srgbClr val="1A2D3F"/>
            </a:solidFill>
            <a:prstDash val="solid"/>
          </a:ln>
        </p:spPr>
        <p:txBody>
          <a:bodyPr/>
          <a:lstStyle/>
          <a:p>
            <a:endParaRPr lang="en-GB"/>
          </a:p>
        </p:txBody>
      </p:sp>
      <p:sp>
        <p:nvSpPr>
          <p:cNvPr id="38" name="Text 32"/>
          <p:cNvSpPr/>
          <p:nvPr/>
        </p:nvSpPr>
        <p:spPr>
          <a:xfrm>
            <a:off x="4245864" y="291465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05</a:t>
            </a:r>
            <a:endParaRPr lang="en-US" sz="2000" dirty="0"/>
          </a:p>
        </p:txBody>
      </p:sp>
      <p:pic>
        <p:nvPicPr>
          <p:cNvPr id="39" name="Image 4" descr="preencoded.png"/>
          <p:cNvPicPr>
            <a:picLocks noChangeAspect="1"/>
          </p:cNvPicPr>
          <p:nvPr/>
        </p:nvPicPr>
        <p:blipFill>
          <a:blip r:embed="rId7"/>
          <a:stretch>
            <a:fillRect/>
          </a:stretch>
        </p:blipFill>
        <p:spPr>
          <a:xfrm>
            <a:off x="4355592" y="3497580"/>
            <a:ext cx="329184" cy="329184"/>
          </a:xfrm>
          <a:prstGeom prst="rect">
            <a:avLst/>
          </a:prstGeom>
        </p:spPr>
      </p:pic>
      <p:sp>
        <p:nvSpPr>
          <p:cNvPr id="40" name="Text 33"/>
          <p:cNvSpPr/>
          <p:nvPr/>
        </p:nvSpPr>
        <p:spPr>
          <a:xfrm>
            <a:off x="4922520" y="289636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Methodology</a:t>
            </a:r>
            <a:endParaRPr lang="en-US" sz="1400" dirty="0"/>
          </a:p>
        </p:txBody>
      </p:sp>
      <p:sp>
        <p:nvSpPr>
          <p:cNvPr id="41" name="Text 34"/>
          <p:cNvSpPr/>
          <p:nvPr/>
        </p:nvSpPr>
        <p:spPr>
          <a:xfrm>
            <a:off x="4922520" y="328041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Iterative Waterfall, 3-tier architecture</a:t>
            </a:r>
            <a:endParaRPr lang="en-US" sz="1200" dirty="0"/>
          </a:p>
        </p:txBody>
      </p:sp>
      <p:sp>
        <p:nvSpPr>
          <p:cNvPr id="42" name="Shape 35"/>
          <p:cNvSpPr/>
          <p:nvPr/>
        </p:nvSpPr>
        <p:spPr>
          <a:xfrm>
            <a:off x="8125968" y="278663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43" name="Shape 36"/>
          <p:cNvSpPr/>
          <p:nvPr/>
        </p:nvSpPr>
        <p:spPr>
          <a:xfrm>
            <a:off x="8125968" y="2786634"/>
            <a:ext cx="3697224" cy="54864"/>
          </a:xfrm>
          <a:prstGeom prst="rect">
            <a:avLst/>
          </a:prstGeom>
          <a:solidFill>
            <a:srgbClr val="F5A623"/>
          </a:solidFill>
          <a:ln w="12700">
            <a:solidFill>
              <a:srgbClr val="F5A623"/>
            </a:solidFill>
            <a:prstDash val="solid"/>
          </a:ln>
        </p:spPr>
        <p:txBody>
          <a:bodyPr/>
          <a:lstStyle/>
          <a:p>
            <a:endParaRPr lang="en-GB"/>
          </a:p>
        </p:txBody>
      </p:sp>
      <p:sp>
        <p:nvSpPr>
          <p:cNvPr id="44" name="Shape 37"/>
          <p:cNvSpPr/>
          <p:nvPr/>
        </p:nvSpPr>
        <p:spPr>
          <a:xfrm>
            <a:off x="8125968" y="2841498"/>
            <a:ext cx="566928" cy="1131570"/>
          </a:xfrm>
          <a:prstGeom prst="rect">
            <a:avLst/>
          </a:prstGeom>
          <a:solidFill>
            <a:srgbClr val="1A2D3F"/>
          </a:solidFill>
          <a:ln w="12700">
            <a:solidFill>
              <a:srgbClr val="1A2D3F"/>
            </a:solidFill>
            <a:prstDash val="solid"/>
          </a:ln>
        </p:spPr>
        <p:txBody>
          <a:bodyPr/>
          <a:lstStyle/>
          <a:p>
            <a:endParaRPr lang="en-GB"/>
          </a:p>
        </p:txBody>
      </p:sp>
      <p:sp>
        <p:nvSpPr>
          <p:cNvPr id="45" name="Text 38"/>
          <p:cNvSpPr/>
          <p:nvPr/>
        </p:nvSpPr>
        <p:spPr>
          <a:xfrm>
            <a:off x="8125968" y="291465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06</a:t>
            </a:r>
            <a:endParaRPr lang="en-US" sz="2000" dirty="0"/>
          </a:p>
        </p:txBody>
      </p:sp>
      <p:pic>
        <p:nvPicPr>
          <p:cNvPr id="46" name="Image 5" descr="preencoded.png"/>
          <p:cNvPicPr>
            <a:picLocks noChangeAspect="1"/>
          </p:cNvPicPr>
          <p:nvPr/>
        </p:nvPicPr>
        <p:blipFill>
          <a:blip r:embed="rId8"/>
          <a:stretch>
            <a:fillRect/>
          </a:stretch>
        </p:blipFill>
        <p:spPr>
          <a:xfrm>
            <a:off x="8235696" y="3497580"/>
            <a:ext cx="329184" cy="329184"/>
          </a:xfrm>
          <a:prstGeom prst="rect">
            <a:avLst/>
          </a:prstGeom>
        </p:spPr>
      </p:pic>
      <p:sp>
        <p:nvSpPr>
          <p:cNvPr id="47" name="Text 39"/>
          <p:cNvSpPr/>
          <p:nvPr/>
        </p:nvSpPr>
        <p:spPr>
          <a:xfrm>
            <a:off x="8802624" y="289636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Design Overview</a:t>
            </a:r>
            <a:endParaRPr lang="en-US" sz="1400" dirty="0"/>
          </a:p>
        </p:txBody>
      </p:sp>
      <p:sp>
        <p:nvSpPr>
          <p:cNvPr id="48" name="Text 40"/>
          <p:cNvSpPr/>
          <p:nvPr/>
        </p:nvSpPr>
        <p:spPr>
          <a:xfrm>
            <a:off x="8802624" y="328041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Booking wizard, admin portal, DB schema</a:t>
            </a:r>
            <a:endParaRPr lang="en-US" sz="1200" dirty="0"/>
          </a:p>
        </p:txBody>
      </p:sp>
      <p:sp>
        <p:nvSpPr>
          <p:cNvPr id="49" name="Shape 41"/>
          <p:cNvSpPr/>
          <p:nvPr/>
        </p:nvSpPr>
        <p:spPr>
          <a:xfrm>
            <a:off x="365760" y="410108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50" name="Shape 42"/>
          <p:cNvSpPr/>
          <p:nvPr/>
        </p:nvSpPr>
        <p:spPr>
          <a:xfrm>
            <a:off x="365760" y="4101084"/>
            <a:ext cx="3697224" cy="54864"/>
          </a:xfrm>
          <a:prstGeom prst="rect">
            <a:avLst/>
          </a:prstGeom>
          <a:solidFill>
            <a:srgbClr val="F5A623"/>
          </a:solidFill>
          <a:ln w="12700">
            <a:solidFill>
              <a:srgbClr val="F5A623"/>
            </a:solidFill>
            <a:prstDash val="solid"/>
          </a:ln>
        </p:spPr>
        <p:txBody>
          <a:bodyPr/>
          <a:lstStyle/>
          <a:p>
            <a:endParaRPr lang="en-GB"/>
          </a:p>
        </p:txBody>
      </p:sp>
      <p:sp>
        <p:nvSpPr>
          <p:cNvPr id="51" name="Shape 43"/>
          <p:cNvSpPr/>
          <p:nvPr/>
        </p:nvSpPr>
        <p:spPr>
          <a:xfrm>
            <a:off x="365760" y="4155948"/>
            <a:ext cx="566928" cy="1131570"/>
          </a:xfrm>
          <a:prstGeom prst="rect">
            <a:avLst/>
          </a:prstGeom>
          <a:solidFill>
            <a:srgbClr val="1A2D3F"/>
          </a:solidFill>
          <a:ln w="12700">
            <a:solidFill>
              <a:srgbClr val="1A2D3F"/>
            </a:solidFill>
            <a:prstDash val="solid"/>
          </a:ln>
        </p:spPr>
        <p:txBody>
          <a:bodyPr/>
          <a:lstStyle/>
          <a:p>
            <a:endParaRPr lang="en-GB"/>
          </a:p>
        </p:txBody>
      </p:sp>
      <p:sp>
        <p:nvSpPr>
          <p:cNvPr id="52" name="Text 44"/>
          <p:cNvSpPr/>
          <p:nvPr/>
        </p:nvSpPr>
        <p:spPr>
          <a:xfrm>
            <a:off x="365760" y="422910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07</a:t>
            </a:r>
            <a:endParaRPr lang="en-US" sz="2000" dirty="0"/>
          </a:p>
        </p:txBody>
      </p:sp>
      <p:pic>
        <p:nvPicPr>
          <p:cNvPr id="53" name="Image 6" descr="preencoded.png"/>
          <p:cNvPicPr>
            <a:picLocks noChangeAspect="1"/>
          </p:cNvPicPr>
          <p:nvPr/>
        </p:nvPicPr>
        <p:blipFill>
          <a:blip r:embed="rId9"/>
          <a:stretch>
            <a:fillRect/>
          </a:stretch>
        </p:blipFill>
        <p:spPr>
          <a:xfrm>
            <a:off x="475488" y="4812030"/>
            <a:ext cx="329184" cy="329184"/>
          </a:xfrm>
          <a:prstGeom prst="rect">
            <a:avLst/>
          </a:prstGeom>
        </p:spPr>
      </p:pic>
      <p:sp>
        <p:nvSpPr>
          <p:cNvPr id="54" name="Text 45"/>
          <p:cNvSpPr/>
          <p:nvPr/>
        </p:nvSpPr>
        <p:spPr>
          <a:xfrm>
            <a:off x="1042416" y="421081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Demo</a:t>
            </a:r>
            <a:endParaRPr lang="en-US" sz="1400" dirty="0"/>
          </a:p>
        </p:txBody>
      </p:sp>
      <p:sp>
        <p:nvSpPr>
          <p:cNvPr id="55" name="Text 46"/>
          <p:cNvSpPr/>
          <p:nvPr/>
        </p:nvSpPr>
        <p:spPr>
          <a:xfrm>
            <a:off x="1042416" y="459486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Security · Accessibility · Usability features</a:t>
            </a:r>
            <a:endParaRPr lang="en-US" sz="1200" dirty="0"/>
          </a:p>
        </p:txBody>
      </p:sp>
      <p:sp>
        <p:nvSpPr>
          <p:cNvPr id="56" name="Shape 47"/>
          <p:cNvSpPr/>
          <p:nvPr/>
        </p:nvSpPr>
        <p:spPr>
          <a:xfrm>
            <a:off x="4245864" y="410108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57" name="Shape 48"/>
          <p:cNvSpPr/>
          <p:nvPr/>
        </p:nvSpPr>
        <p:spPr>
          <a:xfrm>
            <a:off x="4245864" y="4101084"/>
            <a:ext cx="3697224" cy="54864"/>
          </a:xfrm>
          <a:prstGeom prst="rect">
            <a:avLst/>
          </a:prstGeom>
          <a:solidFill>
            <a:srgbClr val="F5A623"/>
          </a:solidFill>
          <a:ln w="12700">
            <a:solidFill>
              <a:srgbClr val="F5A623"/>
            </a:solidFill>
            <a:prstDash val="solid"/>
          </a:ln>
        </p:spPr>
        <p:txBody>
          <a:bodyPr/>
          <a:lstStyle/>
          <a:p>
            <a:endParaRPr lang="en-GB"/>
          </a:p>
        </p:txBody>
      </p:sp>
      <p:sp>
        <p:nvSpPr>
          <p:cNvPr id="58" name="Shape 49"/>
          <p:cNvSpPr/>
          <p:nvPr/>
        </p:nvSpPr>
        <p:spPr>
          <a:xfrm>
            <a:off x="4245864" y="4155948"/>
            <a:ext cx="566928" cy="1131570"/>
          </a:xfrm>
          <a:prstGeom prst="rect">
            <a:avLst/>
          </a:prstGeom>
          <a:solidFill>
            <a:srgbClr val="1A2D3F"/>
          </a:solidFill>
          <a:ln w="12700">
            <a:solidFill>
              <a:srgbClr val="1A2D3F"/>
            </a:solidFill>
            <a:prstDash val="solid"/>
          </a:ln>
        </p:spPr>
        <p:txBody>
          <a:bodyPr/>
          <a:lstStyle/>
          <a:p>
            <a:endParaRPr lang="en-GB"/>
          </a:p>
        </p:txBody>
      </p:sp>
      <p:sp>
        <p:nvSpPr>
          <p:cNvPr id="59" name="Text 50"/>
          <p:cNvSpPr/>
          <p:nvPr/>
        </p:nvSpPr>
        <p:spPr>
          <a:xfrm>
            <a:off x="4245864" y="422910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08</a:t>
            </a:r>
            <a:endParaRPr lang="en-US" sz="2000" dirty="0"/>
          </a:p>
        </p:txBody>
      </p:sp>
      <p:pic>
        <p:nvPicPr>
          <p:cNvPr id="60" name="Image 7" descr="preencoded.png"/>
          <p:cNvPicPr>
            <a:picLocks noChangeAspect="1"/>
          </p:cNvPicPr>
          <p:nvPr/>
        </p:nvPicPr>
        <p:blipFill>
          <a:blip r:embed="rId10"/>
          <a:stretch>
            <a:fillRect/>
          </a:stretch>
        </p:blipFill>
        <p:spPr>
          <a:xfrm>
            <a:off x="4355592" y="4812030"/>
            <a:ext cx="329184" cy="329184"/>
          </a:xfrm>
          <a:prstGeom prst="rect">
            <a:avLst/>
          </a:prstGeom>
        </p:spPr>
      </p:pic>
      <p:sp>
        <p:nvSpPr>
          <p:cNvPr id="61" name="Text 51"/>
          <p:cNvSpPr/>
          <p:nvPr/>
        </p:nvSpPr>
        <p:spPr>
          <a:xfrm>
            <a:off x="4922520" y="421081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Gantt Chart</a:t>
            </a:r>
            <a:endParaRPr lang="en-US" sz="1400" dirty="0"/>
          </a:p>
        </p:txBody>
      </p:sp>
      <p:sp>
        <p:nvSpPr>
          <p:cNvPr id="62" name="Text 52"/>
          <p:cNvSpPr/>
          <p:nvPr/>
        </p:nvSpPr>
        <p:spPr>
          <a:xfrm>
            <a:off x="4922520" y="459486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Project timeline — Sept 2025 to Mar 2026</a:t>
            </a:r>
            <a:endParaRPr lang="en-US" sz="1200" dirty="0"/>
          </a:p>
        </p:txBody>
      </p:sp>
      <p:sp>
        <p:nvSpPr>
          <p:cNvPr id="63" name="Shape 53"/>
          <p:cNvSpPr/>
          <p:nvPr/>
        </p:nvSpPr>
        <p:spPr>
          <a:xfrm>
            <a:off x="8125968" y="4101084"/>
            <a:ext cx="3697224" cy="1186434"/>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64" name="Shape 54"/>
          <p:cNvSpPr/>
          <p:nvPr/>
        </p:nvSpPr>
        <p:spPr>
          <a:xfrm>
            <a:off x="8125968" y="4101084"/>
            <a:ext cx="3697224" cy="54864"/>
          </a:xfrm>
          <a:prstGeom prst="rect">
            <a:avLst/>
          </a:prstGeom>
          <a:solidFill>
            <a:srgbClr val="F5A623"/>
          </a:solidFill>
          <a:ln w="12700">
            <a:solidFill>
              <a:srgbClr val="F5A623"/>
            </a:solidFill>
            <a:prstDash val="solid"/>
          </a:ln>
        </p:spPr>
        <p:txBody>
          <a:bodyPr/>
          <a:lstStyle/>
          <a:p>
            <a:endParaRPr lang="en-GB"/>
          </a:p>
        </p:txBody>
      </p:sp>
      <p:sp>
        <p:nvSpPr>
          <p:cNvPr id="65" name="Shape 55"/>
          <p:cNvSpPr/>
          <p:nvPr/>
        </p:nvSpPr>
        <p:spPr>
          <a:xfrm>
            <a:off x="8125968" y="4155948"/>
            <a:ext cx="566928" cy="1131570"/>
          </a:xfrm>
          <a:prstGeom prst="rect">
            <a:avLst/>
          </a:prstGeom>
          <a:solidFill>
            <a:srgbClr val="1A2D3F"/>
          </a:solidFill>
          <a:ln w="12700">
            <a:solidFill>
              <a:srgbClr val="1A2D3F"/>
            </a:solidFill>
            <a:prstDash val="solid"/>
          </a:ln>
        </p:spPr>
        <p:txBody>
          <a:bodyPr/>
          <a:lstStyle/>
          <a:p>
            <a:endParaRPr lang="en-GB"/>
          </a:p>
        </p:txBody>
      </p:sp>
      <p:sp>
        <p:nvSpPr>
          <p:cNvPr id="66" name="Text 56"/>
          <p:cNvSpPr/>
          <p:nvPr/>
        </p:nvSpPr>
        <p:spPr>
          <a:xfrm>
            <a:off x="8125968" y="422910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09</a:t>
            </a:r>
            <a:endParaRPr lang="en-US" sz="2000" dirty="0"/>
          </a:p>
        </p:txBody>
      </p:sp>
      <p:pic>
        <p:nvPicPr>
          <p:cNvPr id="67" name="Image 8" descr="preencoded.png"/>
          <p:cNvPicPr>
            <a:picLocks noChangeAspect="1"/>
          </p:cNvPicPr>
          <p:nvPr/>
        </p:nvPicPr>
        <p:blipFill>
          <a:blip r:embed="rId11"/>
          <a:stretch>
            <a:fillRect/>
          </a:stretch>
        </p:blipFill>
        <p:spPr>
          <a:xfrm>
            <a:off x="8235696" y="4812030"/>
            <a:ext cx="329184" cy="329184"/>
          </a:xfrm>
          <a:prstGeom prst="rect">
            <a:avLst/>
          </a:prstGeom>
        </p:spPr>
      </p:pic>
      <p:sp>
        <p:nvSpPr>
          <p:cNvPr id="68" name="Text 57"/>
          <p:cNvSpPr/>
          <p:nvPr/>
        </p:nvSpPr>
        <p:spPr>
          <a:xfrm>
            <a:off x="8802624" y="421081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Conclusion</a:t>
            </a:r>
            <a:endParaRPr lang="en-US" sz="1400" dirty="0"/>
          </a:p>
        </p:txBody>
      </p:sp>
      <p:sp>
        <p:nvSpPr>
          <p:cNvPr id="69" name="Text 58"/>
          <p:cNvSpPr/>
          <p:nvPr/>
        </p:nvSpPr>
        <p:spPr>
          <a:xfrm>
            <a:off x="8802624" y="459486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Key results and future recommendations</a:t>
            </a:r>
            <a:endParaRPr lang="en-US" sz="1200" dirty="0"/>
          </a:p>
        </p:txBody>
      </p:sp>
      <p:sp>
        <p:nvSpPr>
          <p:cNvPr id="70" name="Shape 59"/>
          <p:cNvSpPr/>
          <p:nvPr/>
        </p:nvSpPr>
        <p:spPr>
          <a:xfrm>
            <a:off x="365760" y="5415534"/>
            <a:ext cx="3697224" cy="1113282"/>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71" name="Shape 60"/>
          <p:cNvSpPr/>
          <p:nvPr/>
        </p:nvSpPr>
        <p:spPr>
          <a:xfrm>
            <a:off x="365760" y="5415534"/>
            <a:ext cx="3697224" cy="54864"/>
          </a:xfrm>
          <a:prstGeom prst="rect">
            <a:avLst/>
          </a:prstGeom>
          <a:solidFill>
            <a:srgbClr val="F5A623"/>
          </a:solidFill>
          <a:ln w="12700">
            <a:solidFill>
              <a:srgbClr val="F5A623"/>
            </a:solidFill>
            <a:prstDash val="solid"/>
          </a:ln>
        </p:spPr>
        <p:txBody>
          <a:bodyPr/>
          <a:lstStyle/>
          <a:p>
            <a:endParaRPr lang="en-GB"/>
          </a:p>
        </p:txBody>
      </p:sp>
      <p:sp>
        <p:nvSpPr>
          <p:cNvPr id="72" name="Shape 61"/>
          <p:cNvSpPr/>
          <p:nvPr/>
        </p:nvSpPr>
        <p:spPr>
          <a:xfrm>
            <a:off x="365760" y="5470398"/>
            <a:ext cx="566928" cy="1021842"/>
          </a:xfrm>
          <a:prstGeom prst="rect">
            <a:avLst/>
          </a:prstGeom>
          <a:solidFill>
            <a:srgbClr val="1A2D3F"/>
          </a:solidFill>
          <a:ln w="12700">
            <a:solidFill>
              <a:srgbClr val="1A2D3F"/>
            </a:solidFill>
            <a:prstDash val="solid"/>
          </a:ln>
        </p:spPr>
        <p:txBody>
          <a:bodyPr/>
          <a:lstStyle/>
          <a:p>
            <a:endParaRPr lang="en-GB"/>
          </a:p>
        </p:txBody>
      </p:sp>
      <p:sp>
        <p:nvSpPr>
          <p:cNvPr id="73" name="Text 62"/>
          <p:cNvSpPr/>
          <p:nvPr/>
        </p:nvSpPr>
        <p:spPr>
          <a:xfrm>
            <a:off x="365760" y="554355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10</a:t>
            </a:r>
            <a:endParaRPr lang="en-US" sz="2000" dirty="0"/>
          </a:p>
        </p:txBody>
      </p:sp>
      <p:pic>
        <p:nvPicPr>
          <p:cNvPr id="74" name="Image 9" descr="preencoded.png"/>
          <p:cNvPicPr>
            <a:picLocks noChangeAspect="1"/>
          </p:cNvPicPr>
          <p:nvPr/>
        </p:nvPicPr>
        <p:blipFill>
          <a:blip r:embed="rId12"/>
          <a:stretch>
            <a:fillRect/>
          </a:stretch>
        </p:blipFill>
        <p:spPr>
          <a:xfrm>
            <a:off x="475488" y="6126480"/>
            <a:ext cx="329184" cy="329184"/>
          </a:xfrm>
          <a:prstGeom prst="rect">
            <a:avLst/>
          </a:prstGeom>
        </p:spPr>
      </p:pic>
      <p:sp>
        <p:nvSpPr>
          <p:cNvPr id="75" name="Text 63"/>
          <p:cNvSpPr/>
          <p:nvPr/>
        </p:nvSpPr>
        <p:spPr>
          <a:xfrm>
            <a:off x="1042416" y="552526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Thank You  /  Q&amp;A</a:t>
            </a:r>
            <a:endParaRPr lang="en-US" sz="1400" dirty="0"/>
          </a:p>
        </p:txBody>
      </p:sp>
      <p:sp>
        <p:nvSpPr>
          <p:cNvPr id="76" name="Text 64"/>
          <p:cNvSpPr/>
          <p:nvPr/>
        </p:nvSpPr>
        <p:spPr>
          <a:xfrm>
            <a:off x="1042416" y="590931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Questions and discussion</a:t>
            </a:r>
            <a:endParaRPr lang="en-US" sz="1200" dirty="0"/>
          </a:p>
        </p:txBody>
      </p:sp>
      <p:sp>
        <p:nvSpPr>
          <p:cNvPr id="77" name="Shape 65"/>
          <p:cNvSpPr/>
          <p:nvPr/>
        </p:nvSpPr>
        <p:spPr>
          <a:xfrm>
            <a:off x="4245864" y="5415534"/>
            <a:ext cx="3697224" cy="1113282"/>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78" name="Shape 66"/>
          <p:cNvSpPr/>
          <p:nvPr/>
        </p:nvSpPr>
        <p:spPr>
          <a:xfrm>
            <a:off x="4245864" y="5415534"/>
            <a:ext cx="3697224" cy="54864"/>
          </a:xfrm>
          <a:prstGeom prst="rect">
            <a:avLst/>
          </a:prstGeom>
          <a:solidFill>
            <a:srgbClr val="F5A623"/>
          </a:solidFill>
          <a:ln w="12700">
            <a:solidFill>
              <a:srgbClr val="F5A623"/>
            </a:solidFill>
            <a:prstDash val="solid"/>
          </a:ln>
        </p:spPr>
        <p:txBody>
          <a:bodyPr/>
          <a:lstStyle/>
          <a:p>
            <a:endParaRPr lang="en-GB"/>
          </a:p>
        </p:txBody>
      </p:sp>
      <p:sp>
        <p:nvSpPr>
          <p:cNvPr id="79" name="Shape 67"/>
          <p:cNvSpPr/>
          <p:nvPr/>
        </p:nvSpPr>
        <p:spPr>
          <a:xfrm>
            <a:off x="4245864" y="5470398"/>
            <a:ext cx="566928" cy="1058418"/>
          </a:xfrm>
          <a:prstGeom prst="rect">
            <a:avLst/>
          </a:prstGeom>
          <a:solidFill>
            <a:srgbClr val="1A2D3F"/>
          </a:solidFill>
          <a:ln w="12700">
            <a:solidFill>
              <a:srgbClr val="1A2D3F"/>
            </a:solidFill>
            <a:prstDash val="solid"/>
          </a:ln>
        </p:spPr>
        <p:txBody>
          <a:bodyPr/>
          <a:lstStyle/>
          <a:p>
            <a:endParaRPr lang="en-GB"/>
          </a:p>
        </p:txBody>
      </p:sp>
      <p:sp>
        <p:nvSpPr>
          <p:cNvPr id="80" name="Text 68"/>
          <p:cNvSpPr/>
          <p:nvPr/>
        </p:nvSpPr>
        <p:spPr>
          <a:xfrm>
            <a:off x="4245864" y="5543550"/>
            <a:ext cx="566928" cy="985266"/>
          </a:xfrm>
          <a:prstGeom prst="rect">
            <a:avLst/>
          </a:prstGeom>
          <a:noFill/>
          <a:ln/>
        </p:spPr>
        <p:txBody>
          <a:bodyPr wrap="square" lIns="0" tIns="0" rIns="0" bIns="0" rtlCol="0" anchor="t"/>
          <a:lstStyle/>
          <a:p>
            <a:pPr marL="0" indent="0" algn="ctr">
              <a:buNone/>
            </a:pPr>
            <a:r>
              <a:rPr lang="en-US" sz="2000" b="1" dirty="0">
                <a:solidFill>
                  <a:srgbClr val="F5A623"/>
                </a:solidFill>
                <a:latin typeface="Georgia" pitchFamily="34" charset="0"/>
                <a:ea typeface="Georgia" pitchFamily="34" charset="-122"/>
                <a:cs typeface="Georgia" pitchFamily="34" charset="-120"/>
              </a:rPr>
              <a:t>11</a:t>
            </a:r>
            <a:endParaRPr lang="en-US" sz="2000" dirty="0"/>
          </a:p>
        </p:txBody>
      </p:sp>
      <p:pic>
        <p:nvPicPr>
          <p:cNvPr id="81" name="Image 10" descr="preencoded.png"/>
          <p:cNvPicPr>
            <a:picLocks noChangeAspect="1"/>
          </p:cNvPicPr>
          <p:nvPr/>
        </p:nvPicPr>
        <p:blipFill>
          <a:blip r:embed="rId13"/>
          <a:stretch>
            <a:fillRect/>
          </a:stretch>
        </p:blipFill>
        <p:spPr>
          <a:xfrm>
            <a:off x="4355592" y="6126480"/>
            <a:ext cx="329184" cy="329184"/>
          </a:xfrm>
          <a:prstGeom prst="rect">
            <a:avLst/>
          </a:prstGeom>
        </p:spPr>
      </p:pic>
      <p:sp>
        <p:nvSpPr>
          <p:cNvPr id="82" name="Text 69"/>
          <p:cNvSpPr/>
          <p:nvPr/>
        </p:nvSpPr>
        <p:spPr>
          <a:xfrm>
            <a:off x="4922520" y="5525262"/>
            <a:ext cx="2929128" cy="402336"/>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References</a:t>
            </a:r>
            <a:endParaRPr lang="en-US" sz="1400" dirty="0"/>
          </a:p>
        </p:txBody>
      </p:sp>
      <p:sp>
        <p:nvSpPr>
          <p:cNvPr id="83" name="Text 70"/>
          <p:cNvSpPr/>
          <p:nvPr/>
        </p:nvSpPr>
        <p:spPr>
          <a:xfrm>
            <a:off x="4922520" y="5909310"/>
            <a:ext cx="2929128" cy="582930"/>
          </a:xfrm>
          <a:prstGeom prst="rect">
            <a:avLst/>
          </a:prstGeom>
          <a:noFill/>
          <a:ln/>
        </p:spPr>
        <p:txBody>
          <a:bodyPr wrap="square" lIns="0" tIns="0" rIns="0" bIns="0" rtlCol="0" anchor="t"/>
          <a:lstStyle/>
          <a:p>
            <a:pPr marL="0" indent="0">
              <a:buNone/>
            </a:pPr>
            <a:r>
              <a:rPr lang="en-US" sz="1200" dirty="0">
                <a:solidFill>
                  <a:srgbClr val="8899BB"/>
                </a:solidFill>
                <a:latin typeface="Calibri" pitchFamily="34" charset="0"/>
                <a:ea typeface="Calibri" pitchFamily="34" charset="-122"/>
                <a:cs typeface="Calibri" pitchFamily="34" charset="-120"/>
              </a:rPr>
              <a:t>16 cited sources — IEEE format</a:t>
            </a:r>
            <a:endParaRPr lang="en-US" sz="1200" dirty="0"/>
          </a:p>
        </p:txBody>
      </p:sp>
      <p:sp>
        <p:nvSpPr>
          <p:cNvPr id="84" name="Shape 71"/>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85" name="Text 72"/>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86" name="Text 73"/>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2 / 31</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Introduction &amp; Background</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508760"/>
            <a:ext cx="559155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7" name="Image 0" descr="preencoded.png"/>
          <p:cNvPicPr>
            <a:picLocks noChangeAspect="1"/>
          </p:cNvPicPr>
          <p:nvPr/>
        </p:nvPicPr>
        <p:blipFill>
          <a:blip r:embed="rId3"/>
          <a:stretch>
            <a:fillRect/>
          </a:stretch>
        </p:blipFill>
        <p:spPr>
          <a:xfrm>
            <a:off x="548640" y="1691640"/>
            <a:ext cx="457200" cy="457200"/>
          </a:xfrm>
          <a:prstGeom prst="rect">
            <a:avLst/>
          </a:prstGeom>
        </p:spPr>
      </p:pic>
      <p:sp>
        <p:nvSpPr>
          <p:cNvPr id="8" name="Text 5"/>
          <p:cNvSpPr/>
          <p:nvPr/>
        </p:nvSpPr>
        <p:spPr>
          <a:xfrm>
            <a:off x="1115568" y="1709928"/>
            <a:ext cx="4677156" cy="347472"/>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The Problem</a:t>
            </a:r>
            <a:endParaRPr lang="en-US" dirty="0"/>
          </a:p>
        </p:txBody>
      </p:sp>
      <p:sp>
        <p:nvSpPr>
          <p:cNvPr id="9" name="Text 6"/>
          <p:cNvSpPr/>
          <p:nvPr/>
        </p:nvSpPr>
        <p:spPr>
          <a:xfrm>
            <a:off x="548640" y="2221992"/>
            <a:ext cx="5244084" cy="1554480"/>
          </a:xfrm>
          <a:prstGeom prst="rect">
            <a:avLst/>
          </a:prstGeom>
          <a:noFill/>
          <a:ln/>
        </p:spPr>
        <p:txBody>
          <a:bodyPr wrap="square" lIns="0" tIns="0" rIns="0" bIns="0" rtlCol="0" anchor="ctr"/>
          <a:lstStyle/>
          <a:p>
            <a:pPr marL="0" indent="0">
              <a:buNone/>
            </a:pPr>
            <a:r>
              <a:rPr lang="en-US" sz="1400" dirty="0">
                <a:solidFill>
                  <a:srgbClr val="334455"/>
                </a:solidFill>
                <a:latin typeface="Calibri" pitchFamily="34" charset="0"/>
                <a:ea typeface="Calibri" pitchFamily="34" charset="-122"/>
                <a:cs typeface="Calibri" pitchFamily="34" charset="-120"/>
              </a:rPr>
              <a:t>SMEs frequently lack the financial, technical, and organisational capacity to implement secure and accessible digital platforms. Security, accessibility and privacy are treated as isolated add-ons rather than core architectural qualities [1], [2], [3].</a:t>
            </a:r>
            <a:endParaRPr lang="en-US" sz="1400" dirty="0"/>
          </a:p>
        </p:txBody>
      </p:sp>
      <p:sp>
        <p:nvSpPr>
          <p:cNvPr id="10" name="Shape 7"/>
          <p:cNvSpPr/>
          <p:nvPr/>
        </p:nvSpPr>
        <p:spPr>
          <a:xfrm>
            <a:off x="6231636" y="1508760"/>
            <a:ext cx="559155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11" name="Image 1" descr="preencoded.png"/>
          <p:cNvPicPr>
            <a:picLocks noChangeAspect="1"/>
          </p:cNvPicPr>
          <p:nvPr/>
        </p:nvPicPr>
        <p:blipFill>
          <a:blip r:embed="rId4"/>
          <a:stretch>
            <a:fillRect/>
          </a:stretch>
        </p:blipFill>
        <p:spPr>
          <a:xfrm>
            <a:off x="6414516" y="1691640"/>
            <a:ext cx="457200" cy="457200"/>
          </a:xfrm>
          <a:prstGeom prst="rect">
            <a:avLst/>
          </a:prstGeom>
        </p:spPr>
      </p:pic>
      <p:sp>
        <p:nvSpPr>
          <p:cNvPr id="12" name="Text 8"/>
          <p:cNvSpPr/>
          <p:nvPr/>
        </p:nvSpPr>
        <p:spPr>
          <a:xfrm>
            <a:off x="6981444" y="1709928"/>
            <a:ext cx="4677156" cy="347472"/>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Background &amp; Context</a:t>
            </a:r>
            <a:endParaRPr lang="en-US" dirty="0"/>
          </a:p>
        </p:txBody>
      </p:sp>
      <p:sp>
        <p:nvSpPr>
          <p:cNvPr id="13" name="Text 9"/>
          <p:cNvSpPr/>
          <p:nvPr/>
        </p:nvSpPr>
        <p:spPr>
          <a:xfrm>
            <a:off x="6414516" y="2221992"/>
            <a:ext cx="5244084" cy="1554480"/>
          </a:xfrm>
          <a:prstGeom prst="rect">
            <a:avLst/>
          </a:prstGeom>
          <a:noFill/>
          <a:ln/>
        </p:spPr>
        <p:txBody>
          <a:bodyPr wrap="square" lIns="0" tIns="0" rIns="0" bIns="0" rtlCol="0" anchor="ctr"/>
          <a:lstStyle/>
          <a:p>
            <a:pPr marL="0" indent="0">
              <a:buNone/>
            </a:pPr>
            <a:r>
              <a:rPr lang="en-US" sz="1400" dirty="0">
                <a:solidFill>
                  <a:srgbClr val="334455"/>
                </a:solidFill>
                <a:latin typeface="Calibri" pitchFamily="34" charset="0"/>
                <a:ea typeface="Calibri" pitchFamily="34" charset="-122"/>
                <a:cs typeface="Calibri" pitchFamily="34" charset="-120"/>
              </a:rPr>
              <a:t>The UK Accessibility Regulations 2018 [6] and WCAG 2.1 [5] place legal obligations on digital service providers. UK GDPR [11] mandates data minimisation, consent and secure storage. Nash Tyres &amp; Car Wash currently operates without a digital booking system.</a:t>
            </a:r>
            <a:endParaRPr lang="en-US" sz="1400" dirty="0"/>
          </a:p>
        </p:txBody>
      </p:sp>
      <p:sp>
        <p:nvSpPr>
          <p:cNvPr id="14" name="Shape 10"/>
          <p:cNvSpPr/>
          <p:nvPr/>
        </p:nvSpPr>
        <p:spPr>
          <a:xfrm>
            <a:off x="365760" y="4023360"/>
            <a:ext cx="559155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15" name="Image 2" descr="preencoded.png"/>
          <p:cNvPicPr>
            <a:picLocks noChangeAspect="1"/>
          </p:cNvPicPr>
          <p:nvPr/>
        </p:nvPicPr>
        <p:blipFill>
          <a:blip r:embed="rId5"/>
          <a:stretch>
            <a:fillRect/>
          </a:stretch>
        </p:blipFill>
        <p:spPr>
          <a:xfrm>
            <a:off x="548640" y="4206240"/>
            <a:ext cx="457200" cy="457200"/>
          </a:xfrm>
          <a:prstGeom prst="rect">
            <a:avLst/>
          </a:prstGeom>
        </p:spPr>
      </p:pic>
      <p:sp>
        <p:nvSpPr>
          <p:cNvPr id="16" name="Text 11"/>
          <p:cNvSpPr/>
          <p:nvPr/>
        </p:nvSpPr>
        <p:spPr>
          <a:xfrm>
            <a:off x="1115568" y="4224528"/>
            <a:ext cx="4677156" cy="347472"/>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Core Deliverable</a:t>
            </a:r>
            <a:endParaRPr lang="en-US" dirty="0"/>
          </a:p>
        </p:txBody>
      </p:sp>
      <p:sp>
        <p:nvSpPr>
          <p:cNvPr id="17" name="Text 12"/>
          <p:cNvSpPr/>
          <p:nvPr/>
        </p:nvSpPr>
        <p:spPr>
          <a:xfrm>
            <a:off x="548640" y="4736592"/>
            <a:ext cx="5244084" cy="1554480"/>
          </a:xfrm>
          <a:prstGeom prst="rect">
            <a:avLst/>
          </a:prstGeom>
          <a:noFill/>
          <a:ln/>
        </p:spPr>
        <p:txBody>
          <a:bodyPr wrap="square" lIns="0" tIns="0" rIns="0" bIns="0" rtlCol="0" anchor="ctr"/>
          <a:lstStyle/>
          <a:p>
            <a:pPr marL="0" indent="0">
              <a:buNone/>
            </a:pPr>
            <a:r>
              <a:rPr lang="en-US" sz="1400" dirty="0">
                <a:solidFill>
                  <a:srgbClr val="334455"/>
                </a:solidFill>
                <a:latin typeface="Calibri" pitchFamily="34" charset="0"/>
                <a:ea typeface="Calibri" pitchFamily="34" charset="-122"/>
                <a:cs typeface="Calibri" pitchFamily="34" charset="-120"/>
              </a:rPr>
              <a:t>A 3-step booking wizard with server-side validation, cryptographically secure references (NT-XXXXXX), honeypot bot protection, and a full staff admin portal at /admin-portal/.</a:t>
            </a:r>
            <a:endParaRPr lang="en-US" sz="1400" dirty="0"/>
          </a:p>
        </p:txBody>
      </p:sp>
      <p:sp>
        <p:nvSpPr>
          <p:cNvPr id="18" name="Shape 13"/>
          <p:cNvSpPr/>
          <p:nvPr/>
        </p:nvSpPr>
        <p:spPr>
          <a:xfrm>
            <a:off x="6231636" y="4023360"/>
            <a:ext cx="559155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19" name="Image 3" descr="preencoded.png"/>
          <p:cNvPicPr>
            <a:picLocks noChangeAspect="1"/>
          </p:cNvPicPr>
          <p:nvPr/>
        </p:nvPicPr>
        <p:blipFill>
          <a:blip r:embed="rId6"/>
          <a:stretch>
            <a:fillRect/>
          </a:stretch>
        </p:blipFill>
        <p:spPr>
          <a:xfrm>
            <a:off x="6414516" y="4206240"/>
            <a:ext cx="457200" cy="457200"/>
          </a:xfrm>
          <a:prstGeom prst="rect">
            <a:avLst/>
          </a:prstGeom>
        </p:spPr>
      </p:pic>
      <p:sp>
        <p:nvSpPr>
          <p:cNvPr id="20" name="Text 14"/>
          <p:cNvSpPr/>
          <p:nvPr/>
        </p:nvSpPr>
        <p:spPr>
          <a:xfrm>
            <a:off x="6981444" y="4224528"/>
            <a:ext cx="4677156" cy="347472"/>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Key Outcomes</a:t>
            </a:r>
            <a:endParaRPr lang="en-US" dirty="0"/>
          </a:p>
        </p:txBody>
      </p:sp>
      <p:sp>
        <p:nvSpPr>
          <p:cNvPr id="21" name="Text 15"/>
          <p:cNvSpPr/>
          <p:nvPr/>
        </p:nvSpPr>
        <p:spPr>
          <a:xfrm>
            <a:off x="6414516" y="4736592"/>
            <a:ext cx="5244084" cy="1554480"/>
          </a:xfrm>
          <a:prstGeom prst="rect">
            <a:avLst/>
          </a:prstGeom>
          <a:noFill/>
          <a:ln/>
        </p:spPr>
        <p:txBody>
          <a:bodyPr wrap="square" lIns="0" tIns="0" rIns="0" bIns="0" rtlCol="0" anchor="ctr"/>
          <a:lstStyle/>
          <a:p>
            <a:pPr marL="0" indent="0">
              <a:buNone/>
            </a:pPr>
            <a:r>
              <a:rPr lang="en-US" sz="1400" dirty="0">
                <a:solidFill>
                  <a:srgbClr val="334455"/>
                </a:solidFill>
                <a:latin typeface="Calibri" pitchFamily="34" charset="0"/>
                <a:ea typeface="Calibri" pitchFamily="34" charset="-122"/>
                <a:cs typeface="Calibri" pitchFamily="34" charset="-120"/>
              </a:rPr>
              <a:t>Lighthouse 94/100 accessibility · 0 critical vulnerabilities (OWASP ZAP) · 100% usability task completion · All 38 WCAG 2.1 AA criteria verified as met.</a:t>
            </a:r>
            <a:endParaRPr lang="en-US" sz="1400" dirty="0"/>
          </a:p>
        </p:txBody>
      </p:sp>
      <p:sp>
        <p:nvSpPr>
          <p:cNvPr id="22" name="Shape 16"/>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3" name="Text 17"/>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4" name="Text 18"/>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3 / 31</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Motivation and Goals</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508760"/>
            <a:ext cx="566013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7" name="Image 0" descr="preencoded.png"/>
          <p:cNvPicPr>
            <a:picLocks noChangeAspect="1"/>
          </p:cNvPicPr>
          <p:nvPr/>
        </p:nvPicPr>
        <p:blipFill>
          <a:blip r:embed="rId3"/>
          <a:stretch>
            <a:fillRect/>
          </a:stretch>
        </p:blipFill>
        <p:spPr>
          <a:xfrm>
            <a:off x="548640" y="1673352"/>
            <a:ext cx="438912" cy="438912"/>
          </a:xfrm>
          <a:prstGeom prst="rect">
            <a:avLst/>
          </a:prstGeom>
        </p:spPr>
      </p:pic>
      <p:sp>
        <p:nvSpPr>
          <p:cNvPr id="8" name="Text 5"/>
          <p:cNvSpPr/>
          <p:nvPr/>
        </p:nvSpPr>
        <p:spPr>
          <a:xfrm>
            <a:off x="1097280" y="1691640"/>
            <a:ext cx="4745736" cy="329184"/>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Academic Context</a:t>
            </a:r>
            <a:endParaRPr lang="en-US" dirty="0"/>
          </a:p>
        </p:txBody>
      </p:sp>
      <p:sp>
        <p:nvSpPr>
          <p:cNvPr id="9" name="Text 6"/>
          <p:cNvSpPr/>
          <p:nvPr/>
        </p:nvSpPr>
        <p:spPr>
          <a:xfrm>
            <a:off x="548640" y="2203704"/>
            <a:ext cx="5312664" cy="1572768"/>
          </a:xfrm>
          <a:prstGeom prst="rect">
            <a:avLst/>
          </a:prstGeom>
          <a:noFill/>
          <a:ln/>
        </p:spPr>
        <p:txBody>
          <a:bodyPr wrap="square" lIns="0" tIns="0" rIns="0" bIns="0" rtlCol="0" anchor="ctr"/>
          <a:lstStyle/>
          <a:p>
            <a:pPr marL="0" indent="0">
              <a:buNone/>
            </a:pPr>
            <a:r>
              <a:rPr lang="en-US" sz="1350" dirty="0">
                <a:solidFill>
                  <a:srgbClr val="334455"/>
                </a:solidFill>
                <a:latin typeface="Calibri" pitchFamily="34" charset="0"/>
                <a:ea typeface="Calibri" pitchFamily="34" charset="-122"/>
                <a:cs typeface="Calibri" pitchFamily="34" charset="-120"/>
              </a:rPr>
              <a:t>Final year project, ACCA6020. Addresses a real-world gap: no practical architecture-level guidance for embedding security + accessibility together in SME-scale systems [1]–[4].</a:t>
            </a:r>
            <a:endParaRPr lang="en-US" sz="1350" dirty="0"/>
          </a:p>
        </p:txBody>
      </p:sp>
      <p:sp>
        <p:nvSpPr>
          <p:cNvPr id="10" name="Shape 7"/>
          <p:cNvSpPr/>
          <p:nvPr/>
        </p:nvSpPr>
        <p:spPr>
          <a:xfrm>
            <a:off x="6163056" y="1508760"/>
            <a:ext cx="566013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11" name="Image 1" descr="preencoded.png"/>
          <p:cNvPicPr>
            <a:picLocks noChangeAspect="1"/>
          </p:cNvPicPr>
          <p:nvPr/>
        </p:nvPicPr>
        <p:blipFill>
          <a:blip r:embed="rId4"/>
          <a:stretch>
            <a:fillRect/>
          </a:stretch>
        </p:blipFill>
        <p:spPr>
          <a:xfrm>
            <a:off x="6345936" y="1673352"/>
            <a:ext cx="438912" cy="438912"/>
          </a:xfrm>
          <a:prstGeom prst="rect">
            <a:avLst/>
          </a:prstGeom>
        </p:spPr>
      </p:pic>
      <p:sp>
        <p:nvSpPr>
          <p:cNvPr id="12" name="Text 8"/>
          <p:cNvSpPr/>
          <p:nvPr/>
        </p:nvSpPr>
        <p:spPr>
          <a:xfrm>
            <a:off x="6894576" y="1691640"/>
            <a:ext cx="4745736" cy="329184"/>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Real SME Need</a:t>
            </a:r>
            <a:endParaRPr lang="en-US" dirty="0"/>
          </a:p>
        </p:txBody>
      </p:sp>
      <p:sp>
        <p:nvSpPr>
          <p:cNvPr id="13" name="Text 9"/>
          <p:cNvSpPr/>
          <p:nvPr/>
        </p:nvSpPr>
        <p:spPr>
          <a:xfrm>
            <a:off x="6345936" y="2203704"/>
            <a:ext cx="5312664" cy="1572768"/>
          </a:xfrm>
          <a:prstGeom prst="rect">
            <a:avLst/>
          </a:prstGeom>
          <a:noFill/>
          <a:ln/>
        </p:spPr>
        <p:txBody>
          <a:bodyPr wrap="square" lIns="0" tIns="0" rIns="0" bIns="0" rtlCol="0" anchor="ctr"/>
          <a:lstStyle/>
          <a:p>
            <a:pPr marL="0" indent="0">
              <a:buNone/>
            </a:pPr>
            <a:r>
              <a:rPr lang="en-US" sz="1350" dirty="0">
                <a:solidFill>
                  <a:srgbClr val="334455"/>
                </a:solidFill>
                <a:latin typeface="Calibri" pitchFamily="34" charset="0"/>
                <a:ea typeface="Calibri" pitchFamily="34" charset="-122"/>
                <a:cs typeface="Calibri" pitchFamily="34" charset="-120"/>
              </a:rPr>
              <a:t>Nash Tyres &amp; Car Wash operates without a digital booking system. Customers must call or walk in. A bookable, accessible online presence directly benefits the business and its customers.</a:t>
            </a:r>
            <a:endParaRPr lang="en-US" sz="1350" dirty="0"/>
          </a:p>
        </p:txBody>
      </p:sp>
      <p:sp>
        <p:nvSpPr>
          <p:cNvPr id="14" name="Shape 10"/>
          <p:cNvSpPr/>
          <p:nvPr/>
        </p:nvSpPr>
        <p:spPr>
          <a:xfrm>
            <a:off x="365760" y="4023360"/>
            <a:ext cx="566013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15" name="Image 2" descr="preencoded.png"/>
          <p:cNvPicPr>
            <a:picLocks noChangeAspect="1"/>
          </p:cNvPicPr>
          <p:nvPr/>
        </p:nvPicPr>
        <p:blipFill>
          <a:blip r:embed="rId5"/>
          <a:stretch>
            <a:fillRect/>
          </a:stretch>
        </p:blipFill>
        <p:spPr>
          <a:xfrm>
            <a:off x="548640" y="4187952"/>
            <a:ext cx="438912" cy="438912"/>
          </a:xfrm>
          <a:prstGeom prst="rect">
            <a:avLst/>
          </a:prstGeom>
        </p:spPr>
      </p:pic>
      <p:sp>
        <p:nvSpPr>
          <p:cNvPr id="16" name="Text 11"/>
          <p:cNvSpPr/>
          <p:nvPr/>
        </p:nvSpPr>
        <p:spPr>
          <a:xfrm>
            <a:off x="1097280" y="4206240"/>
            <a:ext cx="4745736" cy="329184"/>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Legal &amp; Regulatory Pressure</a:t>
            </a:r>
            <a:endParaRPr lang="en-US" dirty="0"/>
          </a:p>
        </p:txBody>
      </p:sp>
      <p:sp>
        <p:nvSpPr>
          <p:cNvPr id="17" name="Text 12"/>
          <p:cNvSpPr/>
          <p:nvPr/>
        </p:nvSpPr>
        <p:spPr>
          <a:xfrm>
            <a:off x="548640" y="4718304"/>
            <a:ext cx="5312664" cy="1572768"/>
          </a:xfrm>
          <a:prstGeom prst="rect">
            <a:avLst/>
          </a:prstGeom>
          <a:noFill/>
          <a:ln/>
        </p:spPr>
        <p:txBody>
          <a:bodyPr wrap="square" lIns="0" tIns="0" rIns="0" bIns="0" rtlCol="0" anchor="ctr"/>
          <a:lstStyle/>
          <a:p>
            <a:pPr marL="0" indent="0">
              <a:buNone/>
            </a:pPr>
            <a:r>
              <a:rPr lang="en-US" sz="1350" dirty="0">
                <a:solidFill>
                  <a:srgbClr val="334455"/>
                </a:solidFill>
                <a:latin typeface="Calibri" pitchFamily="34" charset="0"/>
                <a:ea typeface="Calibri" pitchFamily="34" charset="-122"/>
                <a:cs typeface="Calibri" pitchFamily="34" charset="-120"/>
              </a:rPr>
              <a:t>UK Accessibility Regulations 2018 [6] require WCAG 2.1 compliance [5]. UK GDPR [11] mandates data minimisation, consent, and secure storage. Non-compliance risks fines up to 4% of global annual turnover.</a:t>
            </a:r>
            <a:endParaRPr lang="en-US" sz="1350" dirty="0"/>
          </a:p>
        </p:txBody>
      </p:sp>
      <p:sp>
        <p:nvSpPr>
          <p:cNvPr id="18" name="Shape 13"/>
          <p:cNvSpPr/>
          <p:nvPr/>
        </p:nvSpPr>
        <p:spPr>
          <a:xfrm>
            <a:off x="6163056" y="4023360"/>
            <a:ext cx="5660136" cy="23774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19" name="Image 3" descr="preencoded.png"/>
          <p:cNvPicPr>
            <a:picLocks noChangeAspect="1"/>
          </p:cNvPicPr>
          <p:nvPr/>
        </p:nvPicPr>
        <p:blipFill>
          <a:blip r:embed="rId6"/>
          <a:stretch>
            <a:fillRect/>
          </a:stretch>
        </p:blipFill>
        <p:spPr>
          <a:xfrm>
            <a:off x="6345936" y="4187952"/>
            <a:ext cx="438912" cy="438912"/>
          </a:xfrm>
          <a:prstGeom prst="rect">
            <a:avLst/>
          </a:prstGeom>
        </p:spPr>
      </p:pic>
      <p:sp>
        <p:nvSpPr>
          <p:cNvPr id="20" name="Text 14"/>
          <p:cNvSpPr/>
          <p:nvPr/>
        </p:nvSpPr>
        <p:spPr>
          <a:xfrm>
            <a:off x="6894576" y="4206240"/>
            <a:ext cx="4745736" cy="329184"/>
          </a:xfrm>
          <a:prstGeom prst="rect">
            <a:avLst/>
          </a:prstGeom>
          <a:noFill/>
          <a:ln/>
        </p:spPr>
        <p:txBody>
          <a:bodyPr wrap="square" lIns="0" tIns="0" rIns="0" bIns="0" rtlCol="0" anchor="ctr"/>
          <a:lstStyle/>
          <a:p>
            <a:pPr marL="0" indent="0">
              <a:buNone/>
            </a:pPr>
            <a:r>
              <a:rPr lang="en-US" b="1" dirty="0">
                <a:solidFill>
                  <a:srgbClr val="0D1B2A"/>
                </a:solidFill>
                <a:latin typeface="Calibri" pitchFamily="34" charset="0"/>
                <a:ea typeface="Calibri" pitchFamily="34" charset="-122"/>
                <a:cs typeface="Calibri" pitchFamily="34" charset="-120"/>
              </a:rPr>
              <a:t>Transferable Prototype</a:t>
            </a:r>
            <a:endParaRPr lang="en-US" dirty="0"/>
          </a:p>
        </p:txBody>
      </p:sp>
      <p:sp>
        <p:nvSpPr>
          <p:cNvPr id="21" name="Text 15"/>
          <p:cNvSpPr/>
          <p:nvPr/>
        </p:nvSpPr>
        <p:spPr>
          <a:xfrm>
            <a:off x="6345936" y="4718304"/>
            <a:ext cx="5312664" cy="1572768"/>
          </a:xfrm>
          <a:prstGeom prst="rect">
            <a:avLst/>
          </a:prstGeom>
          <a:noFill/>
          <a:ln/>
        </p:spPr>
        <p:txBody>
          <a:bodyPr wrap="square" lIns="0" tIns="0" rIns="0" bIns="0" rtlCol="0" anchor="ctr"/>
          <a:lstStyle/>
          <a:p>
            <a:pPr marL="0" indent="0">
              <a:buNone/>
            </a:pPr>
            <a:r>
              <a:rPr lang="en-US" sz="1350" dirty="0">
                <a:solidFill>
                  <a:srgbClr val="334455"/>
                </a:solidFill>
                <a:latin typeface="Calibri" pitchFamily="34" charset="0"/>
                <a:ea typeface="Calibri" pitchFamily="34" charset="-122"/>
                <a:cs typeface="Calibri" pitchFamily="34" charset="-120"/>
              </a:rPr>
              <a:t>System is architected to be reusable for any SME in the service sector — tyre shops, salons, clinics. Demonstrates that secure, accessible booking is achievable without enterprise resources.</a:t>
            </a:r>
            <a:endParaRPr lang="en-US" sz="1350" dirty="0"/>
          </a:p>
        </p:txBody>
      </p:sp>
      <p:sp>
        <p:nvSpPr>
          <p:cNvPr id="22" name="Shape 16"/>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3" name="Text 17"/>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4" name="Text 18"/>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4 / 31</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Aim and Objectives</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508760"/>
            <a:ext cx="11457432" cy="1188720"/>
          </a:xfrm>
          <a:prstGeom prst="rect">
            <a:avLst/>
          </a:prstGeom>
          <a:solidFill>
            <a:srgbClr val="EAF4F0"/>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7" name="Shape 5"/>
          <p:cNvSpPr/>
          <p:nvPr/>
        </p:nvSpPr>
        <p:spPr>
          <a:xfrm>
            <a:off x="365760" y="1508760"/>
            <a:ext cx="73152" cy="1188720"/>
          </a:xfrm>
          <a:prstGeom prst="rect">
            <a:avLst/>
          </a:prstGeom>
          <a:solidFill>
            <a:srgbClr val="1F6B50"/>
          </a:solidFill>
          <a:ln w="12700">
            <a:solidFill>
              <a:srgbClr val="1F6B50"/>
            </a:solidFill>
            <a:prstDash val="solid"/>
          </a:ln>
        </p:spPr>
        <p:txBody>
          <a:bodyPr/>
          <a:lstStyle/>
          <a:p>
            <a:endParaRPr lang="en-GB"/>
          </a:p>
        </p:txBody>
      </p:sp>
      <p:sp>
        <p:nvSpPr>
          <p:cNvPr id="8" name="Text 6"/>
          <p:cNvSpPr/>
          <p:nvPr/>
        </p:nvSpPr>
        <p:spPr>
          <a:xfrm>
            <a:off x="566928" y="1581912"/>
            <a:ext cx="2286000" cy="274320"/>
          </a:xfrm>
          <a:prstGeom prst="rect">
            <a:avLst/>
          </a:prstGeom>
          <a:noFill/>
          <a:ln/>
        </p:spPr>
        <p:txBody>
          <a:bodyPr wrap="square" lIns="0" tIns="0" rIns="0" bIns="0" rtlCol="0" anchor="ctr"/>
          <a:lstStyle/>
          <a:p>
            <a:pPr marL="0" indent="0">
              <a:buNone/>
            </a:pPr>
            <a:r>
              <a:rPr lang="en-US" sz="1200" b="1" kern="0" spc="200" dirty="0">
                <a:solidFill>
                  <a:srgbClr val="1F6B50"/>
                </a:solidFill>
                <a:latin typeface="Calibri" pitchFamily="34" charset="0"/>
                <a:ea typeface="Calibri" pitchFamily="34" charset="-122"/>
                <a:cs typeface="Calibri" pitchFamily="34" charset="-120"/>
              </a:rPr>
              <a:t>PROJECT AIM</a:t>
            </a:r>
            <a:endParaRPr lang="en-US" sz="1200" dirty="0"/>
          </a:p>
        </p:txBody>
      </p:sp>
      <p:sp>
        <p:nvSpPr>
          <p:cNvPr id="9" name="Text 7"/>
          <p:cNvSpPr/>
          <p:nvPr/>
        </p:nvSpPr>
        <p:spPr>
          <a:xfrm>
            <a:off x="566928" y="1856232"/>
            <a:ext cx="11183112" cy="777240"/>
          </a:xfrm>
          <a:prstGeom prst="rect">
            <a:avLst/>
          </a:prstGeom>
          <a:noFill/>
          <a:ln/>
        </p:spPr>
        <p:txBody>
          <a:bodyPr wrap="square" lIns="0" tIns="0" rIns="0" bIns="0" rtlCol="0" anchor="ctr"/>
          <a:lstStyle/>
          <a:p>
            <a:pPr marL="0" indent="0">
              <a:buNone/>
            </a:pPr>
            <a:r>
              <a:rPr lang="en-US" sz="1400" dirty="0">
                <a:solidFill>
                  <a:srgbClr val="0D1B2A"/>
                </a:solidFill>
                <a:latin typeface="Calibri" pitchFamily="34" charset="0"/>
                <a:ea typeface="Calibri" pitchFamily="34" charset="-122"/>
                <a:cs typeface="Calibri" pitchFamily="34" charset="-120"/>
              </a:rPr>
              <a:t>To design, develop and evaluate a secure, accessible, and GDPR-compliant online booking system for Nash Tyres &amp; Car Wash, embedding WCAG 2.1 Level AA compliance, OWASP-aligned cybersecurity controls, and UK GDPR data handling within a single, unified system architecture.</a:t>
            </a:r>
            <a:endParaRPr lang="en-US" sz="1400" dirty="0"/>
          </a:p>
        </p:txBody>
      </p:sp>
      <p:sp>
        <p:nvSpPr>
          <p:cNvPr id="10" name="Shape 8"/>
          <p:cNvSpPr/>
          <p:nvPr/>
        </p:nvSpPr>
        <p:spPr>
          <a:xfrm>
            <a:off x="365760" y="2862072"/>
            <a:ext cx="5660136" cy="886968"/>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1" name="Shape 9"/>
          <p:cNvSpPr/>
          <p:nvPr/>
        </p:nvSpPr>
        <p:spPr>
          <a:xfrm>
            <a:off x="365760" y="2862072"/>
            <a:ext cx="502920" cy="886968"/>
          </a:xfrm>
          <a:prstGeom prst="rect">
            <a:avLst/>
          </a:prstGeom>
          <a:solidFill>
            <a:srgbClr val="1F6B50"/>
          </a:solidFill>
          <a:ln w="12700">
            <a:solidFill>
              <a:srgbClr val="1F6B50"/>
            </a:solidFill>
            <a:prstDash val="solid"/>
          </a:ln>
        </p:spPr>
        <p:txBody>
          <a:bodyPr/>
          <a:lstStyle/>
          <a:p>
            <a:endParaRPr lang="en-GB"/>
          </a:p>
        </p:txBody>
      </p:sp>
      <p:sp>
        <p:nvSpPr>
          <p:cNvPr id="12" name="Text 10"/>
          <p:cNvSpPr/>
          <p:nvPr/>
        </p:nvSpPr>
        <p:spPr>
          <a:xfrm>
            <a:off x="365760" y="304495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O1</a:t>
            </a:r>
            <a:endParaRPr lang="en-US" sz="1600" dirty="0"/>
          </a:p>
        </p:txBody>
      </p:sp>
      <p:sp>
        <p:nvSpPr>
          <p:cNvPr id="13" name="Text 11"/>
          <p:cNvSpPr/>
          <p:nvPr/>
        </p:nvSpPr>
        <p:spPr>
          <a:xfrm>
            <a:off x="960120" y="2953512"/>
            <a:ext cx="4974336" cy="740664"/>
          </a:xfrm>
          <a:prstGeom prst="rect">
            <a:avLst/>
          </a:prstGeom>
          <a:noFill/>
          <a:ln/>
        </p:spPr>
        <p:txBody>
          <a:bodyPr wrap="square" lIns="0" tIns="0" rIns="0" bIns="0" rtlCol="0" anchor="ctr"/>
          <a:lstStyle/>
          <a:p>
            <a:pPr marL="0" indent="0">
              <a:buNone/>
            </a:pPr>
            <a:r>
              <a:rPr lang="en-US" sz="1250" dirty="0">
                <a:solidFill>
                  <a:srgbClr val="334455"/>
                </a:solidFill>
                <a:latin typeface="Calibri" pitchFamily="34" charset="0"/>
                <a:ea typeface="Calibri" pitchFamily="34" charset="-122"/>
                <a:cs typeface="Calibri" pitchFamily="34" charset="-120"/>
              </a:rPr>
              <a:t>Investigate SME digital transformation barriers and literature on accessibility, security and inclusive design.</a:t>
            </a:r>
            <a:endParaRPr lang="en-US" sz="1250" dirty="0"/>
          </a:p>
        </p:txBody>
      </p:sp>
      <p:sp>
        <p:nvSpPr>
          <p:cNvPr id="14" name="Shape 12"/>
          <p:cNvSpPr/>
          <p:nvPr/>
        </p:nvSpPr>
        <p:spPr>
          <a:xfrm>
            <a:off x="6163056" y="2862072"/>
            <a:ext cx="5660136" cy="886968"/>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5" name="Shape 13"/>
          <p:cNvSpPr/>
          <p:nvPr/>
        </p:nvSpPr>
        <p:spPr>
          <a:xfrm>
            <a:off x="6163056" y="2862072"/>
            <a:ext cx="502920" cy="886968"/>
          </a:xfrm>
          <a:prstGeom prst="rect">
            <a:avLst/>
          </a:prstGeom>
          <a:solidFill>
            <a:srgbClr val="1F6B50"/>
          </a:solidFill>
          <a:ln w="12700">
            <a:solidFill>
              <a:srgbClr val="1F6B50"/>
            </a:solidFill>
            <a:prstDash val="solid"/>
          </a:ln>
        </p:spPr>
        <p:txBody>
          <a:bodyPr/>
          <a:lstStyle/>
          <a:p>
            <a:endParaRPr lang="en-GB"/>
          </a:p>
        </p:txBody>
      </p:sp>
      <p:sp>
        <p:nvSpPr>
          <p:cNvPr id="16" name="Text 14"/>
          <p:cNvSpPr/>
          <p:nvPr/>
        </p:nvSpPr>
        <p:spPr>
          <a:xfrm>
            <a:off x="6163056" y="304495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O2</a:t>
            </a:r>
            <a:endParaRPr lang="en-US" sz="1600" dirty="0"/>
          </a:p>
        </p:txBody>
      </p:sp>
      <p:sp>
        <p:nvSpPr>
          <p:cNvPr id="17" name="Text 15"/>
          <p:cNvSpPr/>
          <p:nvPr/>
        </p:nvSpPr>
        <p:spPr>
          <a:xfrm>
            <a:off x="6757416" y="2953512"/>
            <a:ext cx="4974336" cy="740664"/>
          </a:xfrm>
          <a:prstGeom prst="rect">
            <a:avLst/>
          </a:prstGeom>
          <a:noFill/>
          <a:ln/>
        </p:spPr>
        <p:txBody>
          <a:bodyPr wrap="square" lIns="0" tIns="0" rIns="0" bIns="0" rtlCol="0" anchor="ctr"/>
          <a:lstStyle/>
          <a:p>
            <a:pPr marL="0" indent="0">
              <a:buNone/>
            </a:pPr>
            <a:r>
              <a:rPr lang="en-US" sz="1250" dirty="0">
                <a:solidFill>
                  <a:srgbClr val="334455"/>
                </a:solidFill>
                <a:latin typeface="Calibri" pitchFamily="34" charset="0"/>
                <a:ea typeface="Calibri" pitchFamily="34" charset="-122"/>
                <a:cs typeface="Calibri" pitchFamily="34" charset="-120"/>
              </a:rPr>
              <a:t>Capture functional and non-functional requirements across accessibility (NFR-A), security (NFR-S) and data protection (NFR-D).</a:t>
            </a:r>
            <a:endParaRPr lang="en-US" sz="1250" dirty="0"/>
          </a:p>
        </p:txBody>
      </p:sp>
      <p:sp>
        <p:nvSpPr>
          <p:cNvPr id="18" name="Shape 16"/>
          <p:cNvSpPr/>
          <p:nvPr/>
        </p:nvSpPr>
        <p:spPr>
          <a:xfrm>
            <a:off x="365760" y="3822192"/>
            <a:ext cx="5660136" cy="886968"/>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9" name="Shape 17"/>
          <p:cNvSpPr/>
          <p:nvPr/>
        </p:nvSpPr>
        <p:spPr>
          <a:xfrm>
            <a:off x="365760" y="3822192"/>
            <a:ext cx="502920" cy="886968"/>
          </a:xfrm>
          <a:prstGeom prst="rect">
            <a:avLst/>
          </a:prstGeom>
          <a:solidFill>
            <a:srgbClr val="1F6B50"/>
          </a:solidFill>
          <a:ln w="12700">
            <a:solidFill>
              <a:srgbClr val="1F6B50"/>
            </a:solidFill>
            <a:prstDash val="solid"/>
          </a:ln>
        </p:spPr>
        <p:txBody>
          <a:bodyPr/>
          <a:lstStyle/>
          <a:p>
            <a:endParaRPr lang="en-GB"/>
          </a:p>
        </p:txBody>
      </p:sp>
      <p:sp>
        <p:nvSpPr>
          <p:cNvPr id="20" name="Text 18"/>
          <p:cNvSpPr/>
          <p:nvPr/>
        </p:nvSpPr>
        <p:spPr>
          <a:xfrm>
            <a:off x="365760" y="400507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O3</a:t>
            </a:r>
            <a:endParaRPr lang="en-US" sz="1600" dirty="0"/>
          </a:p>
        </p:txBody>
      </p:sp>
      <p:sp>
        <p:nvSpPr>
          <p:cNvPr id="21" name="Text 19"/>
          <p:cNvSpPr/>
          <p:nvPr/>
        </p:nvSpPr>
        <p:spPr>
          <a:xfrm>
            <a:off x="960120" y="3913632"/>
            <a:ext cx="4974336" cy="740664"/>
          </a:xfrm>
          <a:prstGeom prst="rect">
            <a:avLst/>
          </a:prstGeom>
          <a:noFill/>
          <a:ln/>
        </p:spPr>
        <p:txBody>
          <a:bodyPr wrap="square" lIns="0" tIns="0" rIns="0" bIns="0" rtlCol="0" anchor="ctr"/>
          <a:lstStyle/>
          <a:p>
            <a:pPr marL="0" indent="0">
              <a:buNone/>
            </a:pPr>
            <a:r>
              <a:rPr lang="en-US" sz="1250" dirty="0">
                <a:solidFill>
                  <a:srgbClr val="334455"/>
                </a:solidFill>
                <a:latin typeface="Calibri" pitchFamily="34" charset="0"/>
                <a:ea typeface="Calibri" pitchFamily="34" charset="-122"/>
                <a:cs typeface="Calibri" pitchFamily="34" charset="-120"/>
              </a:rPr>
              <a:t>Design a three-tier architecture with a 3-step booking wizard, secure admin portal and GDPR-aligned data model.</a:t>
            </a:r>
            <a:endParaRPr lang="en-US" sz="1250" dirty="0"/>
          </a:p>
        </p:txBody>
      </p:sp>
      <p:sp>
        <p:nvSpPr>
          <p:cNvPr id="22" name="Shape 20"/>
          <p:cNvSpPr/>
          <p:nvPr/>
        </p:nvSpPr>
        <p:spPr>
          <a:xfrm>
            <a:off x="6163056" y="3822192"/>
            <a:ext cx="5660136" cy="886968"/>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23" name="Shape 21"/>
          <p:cNvSpPr/>
          <p:nvPr/>
        </p:nvSpPr>
        <p:spPr>
          <a:xfrm>
            <a:off x="6163056" y="3822192"/>
            <a:ext cx="502920" cy="886968"/>
          </a:xfrm>
          <a:prstGeom prst="rect">
            <a:avLst/>
          </a:prstGeom>
          <a:solidFill>
            <a:srgbClr val="1F6B50"/>
          </a:solidFill>
          <a:ln w="12700">
            <a:solidFill>
              <a:srgbClr val="1F6B50"/>
            </a:solidFill>
            <a:prstDash val="solid"/>
          </a:ln>
        </p:spPr>
        <p:txBody>
          <a:bodyPr/>
          <a:lstStyle/>
          <a:p>
            <a:endParaRPr lang="en-GB"/>
          </a:p>
        </p:txBody>
      </p:sp>
      <p:sp>
        <p:nvSpPr>
          <p:cNvPr id="24" name="Text 22"/>
          <p:cNvSpPr/>
          <p:nvPr/>
        </p:nvSpPr>
        <p:spPr>
          <a:xfrm>
            <a:off x="6163056" y="400507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O4</a:t>
            </a:r>
            <a:endParaRPr lang="en-US" sz="1600" dirty="0"/>
          </a:p>
        </p:txBody>
      </p:sp>
      <p:sp>
        <p:nvSpPr>
          <p:cNvPr id="25" name="Text 23"/>
          <p:cNvSpPr/>
          <p:nvPr/>
        </p:nvSpPr>
        <p:spPr>
          <a:xfrm>
            <a:off x="6757416" y="3913632"/>
            <a:ext cx="4974336" cy="740664"/>
          </a:xfrm>
          <a:prstGeom prst="rect">
            <a:avLst/>
          </a:prstGeom>
          <a:noFill/>
          <a:ln/>
        </p:spPr>
        <p:txBody>
          <a:bodyPr wrap="square" lIns="0" tIns="0" rIns="0" bIns="0" rtlCol="0" anchor="ctr"/>
          <a:lstStyle/>
          <a:p>
            <a:pPr marL="0" indent="0">
              <a:buNone/>
            </a:pPr>
            <a:r>
              <a:rPr lang="en-US" sz="1250" dirty="0">
                <a:solidFill>
                  <a:srgbClr val="334455"/>
                </a:solidFill>
                <a:latin typeface="Calibri" pitchFamily="34" charset="0"/>
                <a:ea typeface="Calibri" pitchFamily="34" charset="-122"/>
                <a:cs typeface="Calibri" pitchFamily="34" charset="-120"/>
              </a:rPr>
              <a:t>Implement OWASP-aligned security controls: CSRF, honeypot, CSP, brute-force lockout, ORM parameterisation and audit logging.</a:t>
            </a:r>
            <a:endParaRPr lang="en-US" sz="1250" dirty="0"/>
          </a:p>
        </p:txBody>
      </p:sp>
      <p:sp>
        <p:nvSpPr>
          <p:cNvPr id="26" name="Shape 24"/>
          <p:cNvSpPr/>
          <p:nvPr/>
        </p:nvSpPr>
        <p:spPr>
          <a:xfrm>
            <a:off x="365760" y="4782312"/>
            <a:ext cx="5660136" cy="886968"/>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27" name="Shape 25"/>
          <p:cNvSpPr/>
          <p:nvPr/>
        </p:nvSpPr>
        <p:spPr>
          <a:xfrm>
            <a:off x="365760" y="4782312"/>
            <a:ext cx="502920" cy="886968"/>
          </a:xfrm>
          <a:prstGeom prst="rect">
            <a:avLst/>
          </a:prstGeom>
          <a:solidFill>
            <a:srgbClr val="1F6B50"/>
          </a:solidFill>
          <a:ln w="12700">
            <a:solidFill>
              <a:srgbClr val="1F6B50"/>
            </a:solidFill>
            <a:prstDash val="solid"/>
          </a:ln>
        </p:spPr>
        <p:txBody>
          <a:bodyPr/>
          <a:lstStyle/>
          <a:p>
            <a:endParaRPr lang="en-GB"/>
          </a:p>
        </p:txBody>
      </p:sp>
      <p:sp>
        <p:nvSpPr>
          <p:cNvPr id="28" name="Text 26"/>
          <p:cNvSpPr/>
          <p:nvPr/>
        </p:nvSpPr>
        <p:spPr>
          <a:xfrm>
            <a:off x="365760" y="496519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O5</a:t>
            </a:r>
            <a:endParaRPr lang="en-US" sz="1600" dirty="0"/>
          </a:p>
        </p:txBody>
      </p:sp>
      <p:sp>
        <p:nvSpPr>
          <p:cNvPr id="29" name="Text 27"/>
          <p:cNvSpPr/>
          <p:nvPr/>
        </p:nvSpPr>
        <p:spPr>
          <a:xfrm>
            <a:off x="960120" y="4873752"/>
            <a:ext cx="4974336" cy="740664"/>
          </a:xfrm>
          <a:prstGeom prst="rect">
            <a:avLst/>
          </a:prstGeom>
          <a:noFill/>
          <a:ln/>
        </p:spPr>
        <p:txBody>
          <a:bodyPr wrap="square" lIns="0" tIns="0" rIns="0" bIns="0" rtlCol="0" anchor="ctr"/>
          <a:lstStyle/>
          <a:p>
            <a:pPr marL="0" indent="0">
              <a:buNone/>
            </a:pPr>
            <a:r>
              <a:rPr lang="en-US" sz="1250" dirty="0">
                <a:solidFill>
                  <a:srgbClr val="334455"/>
                </a:solidFill>
                <a:latin typeface="Calibri" pitchFamily="34" charset="0"/>
                <a:ea typeface="Calibri" pitchFamily="34" charset="-122"/>
                <a:cs typeface="Calibri" pitchFamily="34" charset="-120"/>
              </a:rPr>
              <a:t>Implement WCAG 2.1 AA features: ARIA live regions, keyboard navigation, colour contrast ≥4.5:1 and screen reader compatibility.</a:t>
            </a:r>
            <a:endParaRPr lang="en-US" sz="1250" dirty="0"/>
          </a:p>
        </p:txBody>
      </p:sp>
      <p:sp>
        <p:nvSpPr>
          <p:cNvPr id="30" name="Shape 28"/>
          <p:cNvSpPr/>
          <p:nvPr/>
        </p:nvSpPr>
        <p:spPr>
          <a:xfrm>
            <a:off x="6163056" y="4782312"/>
            <a:ext cx="5660136" cy="886968"/>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31" name="Shape 29"/>
          <p:cNvSpPr/>
          <p:nvPr/>
        </p:nvSpPr>
        <p:spPr>
          <a:xfrm>
            <a:off x="6163056" y="4782312"/>
            <a:ext cx="502920" cy="886968"/>
          </a:xfrm>
          <a:prstGeom prst="rect">
            <a:avLst/>
          </a:prstGeom>
          <a:solidFill>
            <a:srgbClr val="1F6B50"/>
          </a:solidFill>
          <a:ln w="12700">
            <a:solidFill>
              <a:srgbClr val="1F6B50"/>
            </a:solidFill>
            <a:prstDash val="solid"/>
          </a:ln>
        </p:spPr>
        <p:txBody>
          <a:bodyPr/>
          <a:lstStyle/>
          <a:p>
            <a:endParaRPr lang="en-GB"/>
          </a:p>
        </p:txBody>
      </p:sp>
      <p:sp>
        <p:nvSpPr>
          <p:cNvPr id="32" name="Text 30"/>
          <p:cNvSpPr/>
          <p:nvPr/>
        </p:nvSpPr>
        <p:spPr>
          <a:xfrm>
            <a:off x="6163056" y="496519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O6</a:t>
            </a:r>
            <a:endParaRPr lang="en-US" sz="1600" dirty="0"/>
          </a:p>
        </p:txBody>
      </p:sp>
      <p:sp>
        <p:nvSpPr>
          <p:cNvPr id="33" name="Text 31"/>
          <p:cNvSpPr/>
          <p:nvPr/>
        </p:nvSpPr>
        <p:spPr>
          <a:xfrm>
            <a:off x="6757416" y="4873752"/>
            <a:ext cx="4974336" cy="740664"/>
          </a:xfrm>
          <a:prstGeom prst="rect">
            <a:avLst/>
          </a:prstGeom>
          <a:noFill/>
          <a:ln/>
        </p:spPr>
        <p:txBody>
          <a:bodyPr wrap="square" lIns="0" tIns="0" rIns="0" bIns="0" rtlCol="0" anchor="ctr"/>
          <a:lstStyle/>
          <a:p>
            <a:pPr marL="0" indent="0">
              <a:buNone/>
            </a:pPr>
            <a:r>
              <a:rPr lang="en-US" sz="1250" dirty="0">
                <a:solidFill>
                  <a:srgbClr val="334455"/>
                </a:solidFill>
                <a:latin typeface="Calibri" pitchFamily="34" charset="0"/>
                <a:ea typeface="Calibri" pitchFamily="34" charset="-122"/>
                <a:cs typeface="Calibri" pitchFamily="34" charset="-120"/>
              </a:rPr>
              <a:t>Evaluate using automated tools (WAVE, Axe, Lighthouse, OWASP ZAP) and internal usability task-based testing.</a:t>
            </a:r>
            <a:endParaRPr lang="en-US" sz="1250" dirty="0"/>
          </a:p>
        </p:txBody>
      </p:sp>
      <p:sp>
        <p:nvSpPr>
          <p:cNvPr id="34" name="Shape 32"/>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35" name="Text 33"/>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36" name="Text 34"/>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5 / 31</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Literature Review — Key Findings</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53896"/>
            <a:ext cx="5660136" cy="2487168"/>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7" name="Shape 5"/>
          <p:cNvSpPr/>
          <p:nvPr/>
        </p:nvSpPr>
        <p:spPr>
          <a:xfrm>
            <a:off x="365760" y="1453896"/>
            <a:ext cx="5660136" cy="384048"/>
          </a:xfrm>
          <a:prstGeom prst="rect">
            <a:avLst/>
          </a:prstGeom>
          <a:solidFill>
            <a:srgbClr val="1E3348"/>
          </a:solidFill>
          <a:ln w="12700">
            <a:solidFill>
              <a:srgbClr val="1E3348"/>
            </a:solidFill>
            <a:prstDash val="solid"/>
          </a:ln>
        </p:spPr>
        <p:txBody>
          <a:bodyPr/>
          <a:lstStyle/>
          <a:p>
            <a:endParaRPr lang="en-GB"/>
          </a:p>
        </p:txBody>
      </p:sp>
      <p:sp>
        <p:nvSpPr>
          <p:cNvPr id="8" name="Shape 6"/>
          <p:cNvSpPr/>
          <p:nvPr/>
        </p:nvSpPr>
        <p:spPr>
          <a:xfrm>
            <a:off x="365760" y="1453896"/>
            <a:ext cx="54864" cy="384048"/>
          </a:xfrm>
          <a:prstGeom prst="rect">
            <a:avLst/>
          </a:prstGeom>
          <a:solidFill>
            <a:srgbClr val="F5A623"/>
          </a:solidFill>
          <a:ln w="12700">
            <a:solidFill>
              <a:srgbClr val="F5A623"/>
            </a:solidFill>
            <a:prstDash val="solid"/>
          </a:ln>
        </p:spPr>
        <p:txBody>
          <a:bodyPr/>
          <a:lstStyle/>
          <a:p>
            <a:endParaRPr lang="en-GB"/>
          </a:p>
        </p:txBody>
      </p:sp>
      <p:sp>
        <p:nvSpPr>
          <p:cNvPr id="9" name="Text 7"/>
          <p:cNvSpPr/>
          <p:nvPr/>
        </p:nvSpPr>
        <p:spPr>
          <a:xfrm>
            <a:off x="512064" y="1517904"/>
            <a:ext cx="5440680"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SME Digital Transformation</a:t>
            </a:r>
            <a:endParaRPr lang="en-US" sz="1400" dirty="0"/>
          </a:p>
        </p:txBody>
      </p:sp>
      <p:pic>
        <p:nvPicPr>
          <p:cNvPr id="10" name="Image 0" descr="preencoded.png"/>
          <p:cNvPicPr>
            <a:picLocks noChangeAspect="1"/>
          </p:cNvPicPr>
          <p:nvPr/>
        </p:nvPicPr>
        <p:blipFill>
          <a:blip r:embed="rId3"/>
          <a:stretch>
            <a:fillRect/>
          </a:stretch>
        </p:blipFill>
        <p:spPr>
          <a:xfrm>
            <a:off x="475488" y="1929384"/>
            <a:ext cx="219456" cy="219456"/>
          </a:xfrm>
          <a:prstGeom prst="rect">
            <a:avLst/>
          </a:prstGeom>
        </p:spPr>
      </p:pic>
      <p:sp>
        <p:nvSpPr>
          <p:cNvPr id="11" name="Text 8"/>
          <p:cNvSpPr/>
          <p:nvPr/>
        </p:nvSpPr>
        <p:spPr>
          <a:xfrm>
            <a:off x="749808" y="1901952"/>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Romero &amp; Mammadov [1]: digital transformation reduces transactional friction and strengthens SME competitiveness.</a:t>
            </a:r>
            <a:endParaRPr lang="en-US" sz="1250" dirty="0"/>
          </a:p>
        </p:txBody>
      </p:sp>
      <p:pic>
        <p:nvPicPr>
          <p:cNvPr id="12" name="Image 1" descr="preencoded.png"/>
          <p:cNvPicPr>
            <a:picLocks noChangeAspect="1"/>
          </p:cNvPicPr>
          <p:nvPr/>
        </p:nvPicPr>
        <p:blipFill>
          <a:blip r:embed="rId3"/>
          <a:stretch>
            <a:fillRect/>
          </a:stretch>
        </p:blipFill>
        <p:spPr>
          <a:xfrm>
            <a:off x="475488" y="2423160"/>
            <a:ext cx="219456" cy="219456"/>
          </a:xfrm>
          <a:prstGeom prst="rect">
            <a:avLst/>
          </a:prstGeom>
        </p:spPr>
      </p:pic>
      <p:sp>
        <p:nvSpPr>
          <p:cNvPr id="13" name="Text 9"/>
          <p:cNvSpPr/>
          <p:nvPr/>
        </p:nvSpPr>
        <p:spPr>
          <a:xfrm>
            <a:off x="749808" y="2395728"/>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Petropoulou et al. [2]: COVID-19 accelerated digital adoption but produced fragmented, insecure systems.</a:t>
            </a:r>
            <a:endParaRPr lang="en-US" sz="1250" dirty="0"/>
          </a:p>
        </p:txBody>
      </p:sp>
      <p:pic>
        <p:nvPicPr>
          <p:cNvPr id="14" name="Image 2" descr="preencoded.png"/>
          <p:cNvPicPr>
            <a:picLocks noChangeAspect="1"/>
          </p:cNvPicPr>
          <p:nvPr/>
        </p:nvPicPr>
        <p:blipFill>
          <a:blip r:embed="rId3"/>
          <a:stretch>
            <a:fillRect/>
          </a:stretch>
        </p:blipFill>
        <p:spPr>
          <a:xfrm>
            <a:off x="475488" y="2916936"/>
            <a:ext cx="219456" cy="219456"/>
          </a:xfrm>
          <a:prstGeom prst="rect">
            <a:avLst/>
          </a:prstGeom>
        </p:spPr>
      </p:pic>
      <p:sp>
        <p:nvSpPr>
          <p:cNvPr id="15" name="Text 10"/>
          <p:cNvSpPr/>
          <p:nvPr/>
        </p:nvSpPr>
        <p:spPr>
          <a:xfrm>
            <a:off x="749808" y="2889504"/>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Restrepo-Morales et al. [3] and Raes [4]: no single strategy universally applicable to SME heterogeneity.</a:t>
            </a:r>
            <a:endParaRPr lang="en-US" sz="1250" dirty="0"/>
          </a:p>
        </p:txBody>
      </p:sp>
      <p:pic>
        <p:nvPicPr>
          <p:cNvPr id="16" name="Image 3" descr="preencoded.png"/>
          <p:cNvPicPr>
            <a:picLocks noChangeAspect="1"/>
          </p:cNvPicPr>
          <p:nvPr/>
        </p:nvPicPr>
        <p:blipFill>
          <a:blip r:embed="rId3"/>
          <a:stretch>
            <a:fillRect/>
          </a:stretch>
        </p:blipFill>
        <p:spPr>
          <a:xfrm>
            <a:off x="475488" y="3410712"/>
            <a:ext cx="219456" cy="219456"/>
          </a:xfrm>
          <a:prstGeom prst="rect">
            <a:avLst/>
          </a:prstGeom>
        </p:spPr>
      </p:pic>
      <p:sp>
        <p:nvSpPr>
          <p:cNvPr id="17" name="Text 11"/>
          <p:cNvSpPr/>
          <p:nvPr/>
        </p:nvSpPr>
        <p:spPr>
          <a:xfrm>
            <a:off x="749808" y="3383280"/>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Research gap [1]–[4]: no practical architecture-level guidance for embedding security + accessibility together.</a:t>
            </a:r>
            <a:endParaRPr lang="en-US" sz="1250" dirty="0"/>
          </a:p>
        </p:txBody>
      </p:sp>
      <p:sp>
        <p:nvSpPr>
          <p:cNvPr id="18" name="Shape 12"/>
          <p:cNvSpPr/>
          <p:nvPr/>
        </p:nvSpPr>
        <p:spPr>
          <a:xfrm>
            <a:off x="6163056" y="1453896"/>
            <a:ext cx="5660136" cy="2487168"/>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19" name="Shape 13"/>
          <p:cNvSpPr/>
          <p:nvPr/>
        </p:nvSpPr>
        <p:spPr>
          <a:xfrm>
            <a:off x="6163056" y="1453896"/>
            <a:ext cx="5660136" cy="384048"/>
          </a:xfrm>
          <a:prstGeom prst="rect">
            <a:avLst/>
          </a:prstGeom>
          <a:solidFill>
            <a:srgbClr val="1E3348"/>
          </a:solidFill>
          <a:ln w="12700">
            <a:solidFill>
              <a:srgbClr val="1E3348"/>
            </a:solidFill>
            <a:prstDash val="solid"/>
          </a:ln>
        </p:spPr>
        <p:txBody>
          <a:bodyPr/>
          <a:lstStyle/>
          <a:p>
            <a:endParaRPr lang="en-GB"/>
          </a:p>
        </p:txBody>
      </p:sp>
      <p:sp>
        <p:nvSpPr>
          <p:cNvPr id="20" name="Shape 14"/>
          <p:cNvSpPr/>
          <p:nvPr/>
        </p:nvSpPr>
        <p:spPr>
          <a:xfrm>
            <a:off x="6163056" y="1453896"/>
            <a:ext cx="54864" cy="384048"/>
          </a:xfrm>
          <a:prstGeom prst="rect">
            <a:avLst/>
          </a:prstGeom>
          <a:solidFill>
            <a:srgbClr val="F5A623"/>
          </a:solidFill>
          <a:ln w="12700">
            <a:solidFill>
              <a:srgbClr val="F5A623"/>
            </a:solidFill>
            <a:prstDash val="solid"/>
          </a:ln>
        </p:spPr>
        <p:txBody>
          <a:bodyPr/>
          <a:lstStyle/>
          <a:p>
            <a:endParaRPr lang="en-GB"/>
          </a:p>
        </p:txBody>
      </p:sp>
      <p:sp>
        <p:nvSpPr>
          <p:cNvPr id="21" name="Text 15"/>
          <p:cNvSpPr/>
          <p:nvPr/>
        </p:nvSpPr>
        <p:spPr>
          <a:xfrm>
            <a:off x="6309360" y="1517904"/>
            <a:ext cx="5440680"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Web Accessibility — WCAG 2.1</a:t>
            </a:r>
            <a:endParaRPr lang="en-US" sz="1400" dirty="0"/>
          </a:p>
        </p:txBody>
      </p:sp>
      <p:pic>
        <p:nvPicPr>
          <p:cNvPr id="22" name="Image 4" descr="preencoded.png"/>
          <p:cNvPicPr>
            <a:picLocks noChangeAspect="1"/>
          </p:cNvPicPr>
          <p:nvPr/>
        </p:nvPicPr>
        <p:blipFill>
          <a:blip r:embed="rId3"/>
          <a:stretch>
            <a:fillRect/>
          </a:stretch>
        </p:blipFill>
        <p:spPr>
          <a:xfrm>
            <a:off x="6272784" y="1929384"/>
            <a:ext cx="219456" cy="219456"/>
          </a:xfrm>
          <a:prstGeom prst="rect">
            <a:avLst/>
          </a:prstGeom>
        </p:spPr>
      </p:pic>
      <p:sp>
        <p:nvSpPr>
          <p:cNvPr id="23" name="Text 16"/>
          <p:cNvSpPr/>
          <p:nvPr/>
        </p:nvSpPr>
        <p:spPr>
          <a:xfrm>
            <a:off x="6547104" y="1901952"/>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W3C WCAG 2.1 [5] and UK Accessibility Regulations 2018 [6] establish AA compliance as the legal minimum.</a:t>
            </a:r>
            <a:endParaRPr lang="en-US" sz="1250" dirty="0"/>
          </a:p>
        </p:txBody>
      </p:sp>
      <p:pic>
        <p:nvPicPr>
          <p:cNvPr id="24" name="Image 5" descr="preencoded.png"/>
          <p:cNvPicPr>
            <a:picLocks noChangeAspect="1"/>
          </p:cNvPicPr>
          <p:nvPr/>
        </p:nvPicPr>
        <p:blipFill>
          <a:blip r:embed="rId3"/>
          <a:stretch>
            <a:fillRect/>
          </a:stretch>
        </p:blipFill>
        <p:spPr>
          <a:xfrm>
            <a:off x="6272784" y="2423160"/>
            <a:ext cx="219456" cy="219456"/>
          </a:xfrm>
          <a:prstGeom prst="rect">
            <a:avLst/>
          </a:prstGeom>
        </p:spPr>
      </p:pic>
      <p:sp>
        <p:nvSpPr>
          <p:cNvPr id="25" name="Text 17"/>
          <p:cNvSpPr/>
          <p:nvPr/>
        </p:nvSpPr>
        <p:spPr>
          <a:xfrm>
            <a:off x="6547104" y="2395728"/>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Paul [7] and Alcaraz-Martínez et al. [8]: automated tools (WAVE, Axe) detect only 30–50% of violations.</a:t>
            </a:r>
            <a:endParaRPr lang="en-US" sz="1250" dirty="0"/>
          </a:p>
        </p:txBody>
      </p:sp>
      <p:pic>
        <p:nvPicPr>
          <p:cNvPr id="26" name="Image 6" descr="preencoded.png"/>
          <p:cNvPicPr>
            <a:picLocks noChangeAspect="1"/>
          </p:cNvPicPr>
          <p:nvPr/>
        </p:nvPicPr>
        <p:blipFill>
          <a:blip r:embed="rId3"/>
          <a:stretch>
            <a:fillRect/>
          </a:stretch>
        </p:blipFill>
        <p:spPr>
          <a:xfrm>
            <a:off x="6272784" y="2916936"/>
            <a:ext cx="219456" cy="219456"/>
          </a:xfrm>
          <a:prstGeom prst="rect">
            <a:avLst/>
          </a:prstGeom>
        </p:spPr>
      </p:pic>
      <p:sp>
        <p:nvSpPr>
          <p:cNvPr id="27" name="Text 18"/>
          <p:cNvSpPr/>
          <p:nvPr/>
        </p:nvSpPr>
        <p:spPr>
          <a:xfrm>
            <a:off x="6547104" y="2889504"/>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Moreno Martínez et al. [9]: accessibility must be embedded in design — not retrofitted post-development.</a:t>
            </a:r>
            <a:endParaRPr lang="en-US" sz="1250" dirty="0"/>
          </a:p>
        </p:txBody>
      </p:sp>
      <p:pic>
        <p:nvPicPr>
          <p:cNvPr id="28" name="Image 7" descr="preencoded.png"/>
          <p:cNvPicPr>
            <a:picLocks noChangeAspect="1"/>
          </p:cNvPicPr>
          <p:nvPr/>
        </p:nvPicPr>
        <p:blipFill>
          <a:blip r:embed="rId3"/>
          <a:stretch>
            <a:fillRect/>
          </a:stretch>
        </p:blipFill>
        <p:spPr>
          <a:xfrm>
            <a:off x="6272784" y="3410712"/>
            <a:ext cx="219456" cy="219456"/>
          </a:xfrm>
          <a:prstGeom prst="rect">
            <a:avLst/>
          </a:prstGeom>
        </p:spPr>
      </p:pic>
      <p:sp>
        <p:nvSpPr>
          <p:cNvPr id="29" name="Text 19"/>
          <p:cNvSpPr/>
          <p:nvPr/>
        </p:nvSpPr>
        <p:spPr>
          <a:xfrm>
            <a:off x="6547104" y="3383280"/>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Project adopts hybrid evaluation strategy: automated tools + expert heuristic review [8].</a:t>
            </a:r>
            <a:endParaRPr lang="en-US" sz="1250" dirty="0"/>
          </a:p>
        </p:txBody>
      </p:sp>
      <p:sp>
        <p:nvSpPr>
          <p:cNvPr id="30" name="Shape 20"/>
          <p:cNvSpPr/>
          <p:nvPr/>
        </p:nvSpPr>
        <p:spPr>
          <a:xfrm>
            <a:off x="365760" y="4050792"/>
            <a:ext cx="5660136" cy="2487168"/>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31" name="Shape 21"/>
          <p:cNvSpPr/>
          <p:nvPr/>
        </p:nvSpPr>
        <p:spPr>
          <a:xfrm>
            <a:off x="365760" y="4050792"/>
            <a:ext cx="5660136" cy="384048"/>
          </a:xfrm>
          <a:prstGeom prst="rect">
            <a:avLst/>
          </a:prstGeom>
          <a:solidFill>
            <a:srgbClr val="1E3348"/>
          </a:solidFill>
          <a:ln w="12700">
            <a:solidFill>
              <a:srgbClr val="1E3348"/>
            </a:solidFill>
            <a:prstDash val="solid"/>
          </a:ln>
        </p:spPr>
        <p:txBody>
          <a:bodyPr/>
          <a:lstStyle/>
          <a:p>
            <a:endParaRPr lang="en-GB"/>
          </a:p>
        </p:txBody>
      </p:sp>
      <p:sp>
        <p:nvSpPr>
          <p:cNvPr id="32" name="Shape 22"/>
          <p:cNvSpPr/>
          <p:nvPr/>
        </p:nvSpPr>
        <p:spPr>
          <a:xfrm>
            <a:off x="365760" y="4050792"/>
            <a:ext cx="54864" cy="384048"/>
          </a:xfrm>
          <a:prstGeom prst="rect">
            <a:avLst/>
          </a:prstGeom>
          <a:solidFill>
            <a:srgbClr val="F5A623"/>
          </a:solidFill>
          <a:ln w="12700">
            <a:solidFill>
              <a:srgbClr val="F5A623"/>
            </a:solidFill>
            <a:prstDash val="solid"/>
          </a:ln>
        </p:spPr>
        <p:txBody>
          <a:bodyPr/>
          <a:lstStyle/>
          <a:p>
            <a:endParaRPr lang="en-GB"/>
          </a:p>
        </p:txBody>
      </p:sp>
      <p:sp>
        <p:nvSpPr>
          <p:cNvPr id="33" name="Text 23"/>
          <p:cNvSpPr/>
          <p:nvPr/>
        </p:nvSpPr>
        <p:spPr>
          <a:xfrm>
            <a:off x="512064" y="4114800"/>
            <a:ext cx="5440680"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Cybersecurity for SMEs</a:t>
            </a:r>
            <a:endParaRPr lang="en-US" sz="1400" dirty="0"/>
          </a:p>
        </p:txBody>
      </p:sp>
      <p:pic>
        <p:nvPicPr>
          <p:cNvPr id="34" name="Image 8" descr="preencoded.png"/>
          <p:cNvPicPr>
            <a:picLocks noChangeAspect="1"/>
          </p:cNvPicPr>
          <p:nvPr/>
        </p:nvPicPr>
        <p:blipFill>
          <a:blip r:embed="rId3"/>
          <a:stretch>
            <a:fillRect/>
          </a:stretch>
        </p:blipFill>
        <p:spPr>
          <a:xfrm>
            <a:off x="475488" y="4526280"/>
            <a:ext cx="219456" cy="219456"/>
          </a:xfrm>
          <a:prstGeom prst="rect">
            <a:avLst/>
          </a:prstGeom>
        </p:spPr>
      </p:pic>
      <p:sp>
        <p:nvSpPr>
          <p:cNvPr id="35" name="Text 24"/>
          <p:cNvSpPr/>
          <p:nvPr/>
        </p:nvSpPr>
        <p:spPr>
          <a:xfrm>
            <a:off x="749808" y="4498848"/>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Junior et al. [10]: SMEs are disproportionately targeted — phishing remains the most common attack vector.</a:t>
            </a:r>
            <a:endParaRPr lang="en-US" sz="1250" dirty="0"/>
          </a:p>
        </p:txBody>
      </p:sp>
      <p:pic>
        <p:nvPicPr>
          <p:cNvPr id="36" name="Image 9" descr="preencoded.png"/>
          <p:cNvPicPr>
            <a:picLocks noChangeAspect="1"/>
          </p:cNvPicPr>
          <p:nvPr/>
        </p:nvPicPr>
        <p:blipFill>
          <a:blip r:embed="rId3"/>
          <a:stretch>
            <a:fillRect/>
          </a:stretch>
        </p:blipFill>
        <p:spPr>
          <a:xfrm>
            <a:off x="475488" y="5020056"/>
            <a:ext cx="219456" cy="219456"/>
          </a:xfrm>
          <a:prstGeom prst="rect">
            <a:avLst/>
          </a:prstGeom>
        </p:spPr>
      </p:pic>
      <p:sp>
        <p:nvSpPr>
          <p:cNvPr id="37" name="Text 25"/>
          <p:cNvSpPr/>
          <p:nvPr/>
        </p:nvSpPr>
        <p:spPr>
          <a:xfrm>
            <a:off x="749808" y="4992624"/>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UK GDPR [11] and Bygrave [12]: data minimisation, secure storage, right to erasure — fines up to 4% turnover.</a:t>
            </a:r>
            <a:endParaRPr lang="en-US" sz="1250" dirty="0"/>
          </a:p>
        </p:txBody>
      </p:sp>
      <p:pic>
        <p:nvPicPr>
          <p:cNvPr id="38" name="Image 10" descr="preencoded.png"/>
          <p:cNvPicPr>
            <a:picLocks noChangeAspect="1"/>
          </p:cNvPicPr>
          <p:nvPr/>
        </p:nvPicPr>
        <p:blipFill>
          <a:blip r:embed="rId3"/>
          <a:stretch>
            <a:fillRect/>
          </a:stretch>
        </p:blipFill>
        <p:spPr>
          <a:xfrm>
            <a:off x="475488" y="5513832"/>
            <a:ext cx="219456" cy="219456"/>
          </a:xfrm>
          <a:prstGeom prst="rect">
            <a:avLst/>
          </a:prstGeom>
        </p:spPr>
      </p:pic>
      <p:sp>
        <p:nvSpPr>
          <p:cNvPr id="39" name="Text 26"/>
          <p:cNvSpPr/>
          <p:nvPr/>
        </p:nvSpPr>
        <p:spPr>
          <a:xfrm>
            <a:off x="749808" y="5486400"/>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NCSC Small Business Guide [13]: OWASP Top Ten forms the basis of security controls in this project.</a:t>
            </a:r>
            <a:endParaRPr lang="en-US" sz="1250" dirty="0"/>
          </a:p>
        </p:txBody>
      </p:sp>
      <p:pic>
        <p:nvPicPr>
          <p:cNvPr id="40" name="Image 11" descr="preencoded.png"/>
          <p:cNvPicPr>
            <a:picLocks noChangeAspect="1"/>
          </p:cNvPicPr>
          <p:nvPr/>
        </p:nvPicPr>
        <p:blipFill>
          <a:blip r:embed="rId3"/>
          <a:stretch>
            <a:fillRect/>
          </a:stretch>
        </p:blipFill>
        <p:spPr>
          <a:xfrm>
            <a:off x="475488" y="6007608"/>
            <a:ext cx="219456" cy="219456"/>
          </a:xfrm>
          <a:prstGeom prst="rect">
            <a:avLst/>
          </a:prstGeom>
        </p:spPr>
      </p:pic>
      <p:sp>
        <p:nvSpPr>
          <p:cNvPr id="41" name="Text 27"/>
          <p:cNvSpPr/>
          <p:nvPr/>
        </p:nvSpPr>
        <p:spPr>
          <a:xfrm>
            <a:off x="749808" y="5980176"/>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Gibb &amp; Bednar [14]: SME-appropriate safeguards must align with organisational culture, not just technical controls.</a:t>
            </a:r>
            <a:endParaRPr lang="en-US" sz="1250" dirty="0"/>
          </a:p>
        </p:txBody>
      </p:sp>
      <p:sp>
        <p:nvSpPr>
          <p:cNvPr id="42" name="Shape 28"/>
          <p:cNvSpPr/>
          <p:nvPr/>
        </p:nvSpPr>
        <p:spPr>
          <a:xfrm>
            <a:off x="6163056" y="4050792"/>
            <a:ext cx="5660136" cy="2487168"/>
          </a:xfrm>
          <a:prstGeom prst="rect">
            <a:avLst/>
          </a:prstGeom>
          <a:solidFill>
            <a:srgbClr val="152236"/>
          </a:solidFill>
          <a:ln w="6350">
            <a:solidFill>
              <a:srgbClr val="2A3A4A"/>
            </a:solidFill>
            <a:prstDash val="solid"/>
          </a:ln>
          <a:effectLst>
            <a:outerShdw blurRad="76200" dist="25400" dir="8100000" algn="bl" rotWithShape="0">
              <a:srgbClr val="000000">
                <a:alpha val="15000"/>
              </a:srgbClr>
            </a:outerShdw>
          </a:effectLst>
        </p:spPr>
        <p:txBody>
          <a:bodyPr/>
          <a:lstStyle/>
          <a:p>
            <a:endParaRPr lang="en-GB"/>
          </a:p>
        </p:txBody>
      </p:sp>
      <p:sp>
        <p:nvSpPr>
          <p:cNvPr id="43" name="Shape 29"/>
          <p:cNvSpPr/>
          <p:nvPr/>
        </p:nvSpPr>
        <p:spPr>
          <a:xfrm>
            <a:off x="6163056" y="4050792"/>
            <a:ext cx="5660136" cy="384048"/>
          </a:xfrm>
          <a:prstGeom prst="rect">
            <a:avLst/>
          </a:prstGeom>
          <a:solidFill>
            <a:srgbClr val="1E3348"/>
          </a:solidFill>
          <a:ln w="12700">
            <a:solidFill>
              <a:srgbClr val="1E3348"/>
            </a:solidFill>
            <a:prstDash val="solid"/>
          </a:ln>
        </p:spPr>
        <p:txBody>
          <a:bodyPr/>
          <a:lstStyle/>
          <a:p>
            <a:endParaRPr lang="en-GB"/>
          </a:p>
        </p:txBody>
      </p:sp>
      <p:sp>
        <p:nvSpPr>
          <p:cNvPr id="44" name="Shape 30"/>
          <p:cNvSpPr/>
          <p:nvPr/>
        </p:nvSpPr>
        <p:spPr>
          <a:xfrm>
            <a:off x="6163056" y="4050792"/>
            <a:ext cx="54864" cy="384048"/>
          </a:xfrm>
          <a:prstGeom prst="rect">
            <a:avLst/>
          </a:prstGeom>
          <a:solidFill>
            <a:srgbClr val="F5A623"/>
          </a:solidFill>
          <a:ln w="12700">
            <a:solidFill>
              <a:srgbClr val="F5A623"/>
            </a:solidFill>
            <a:prstDash val="solid"/>
          </a:ln>
        </p:spPr>
        <p:txBody>
          <a:bodyPr/>
          <a:lstStyle/>
          <a:p>
            <a:endParaRPr lang="en-GB"/>
          </a:p>
        </p:txBody>
      </p:sp>
      <p:sp>
        <p:nvSpPr>
          <p:cNvPr id="45" name="Text 31"/>
          <p:cNvSpPr/>
          <p:nvPr/>
        </p:nvSpPr>
        <p:spPr>
          <a:xfrm>
            <a:off x="6309360" y="4114800"/>
            <a:ext cx="5440680"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Inclusive Design &amp; Booking UX</a:t>
            </a:r>
            <a:endParaRPr lang="en-US" sz="1400" dirty="0"/>
          </a:p>
        </p:txBody>
      </p:sp>
      <p:pic>
        <p:nvPicPr>
          <p:cNvPr id="46" name="Image 12" descr="preencoded.png"/>
          <p:cNvPicPr>
            <a:picLocks noChangeAspect="1"/>
          </p:cNvPicPr>
          <p:nvPr/>
        </p:nvPicPr>
        <p:blipFill>
          <a:blip r:embed="rId3"/>
          <a:stretch>
            <a:fillRect/>
          </a:stretch>
        </p:blipFill>
        <p:spPr>
          <a:xfrm>
            <a:off x="6272784" y="4526280"/>
            <a:ext cx="219456" cy="219456"/>
          </a:xfrm>
          <a:prstGeom prst="rect">
            <a:avLst/>
          </a:prstGeom>
        </p:spPr>
      </p:pic>
      <p:sp>
        <p:nvSpPr>
          <p:cNvPr id="47" name="Text 32"/>
          <p:cNvSpPr/>
          <p:nvPr/>
        </p:nvSpPr>
        <p:spPr>
          <a:xfrm>
            <a:off x="6547104" y="4498848"/>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Moreno Martínez et al. [9]: the RiD model embeds flexibility and accessibility within the core design phase.</a:t>
            </a:r>
            <a:endParaRPr lang="en-US" sz="1250" dirty="0"/>
          </a:p>
        </p:txBody>
      </p:sp>
      <p:pic>
        <p:nvPicPr>
          <p:cNvPr id="48" name="Image 13" descr="preencoded.png"/>
          <p:cNvPicPr>
            <a:picLocks noChangeAspect="1"/>
          </p:cNvPicPr>
          <p:nvPr/>
        </p:nvPicPr>
        <p:blipFill>
          <a:blip r:embed="rId3"/>
          <a:stretch>
            <a:fillRect/>
          </a:stretch>
        </p:blipFill>
        <p:spPr>
          <a:xfrm>
            <a:off x="6272784" y="5020056"/>
            <a:ext cx="219456" cy="219456"/>
          </a:xfrm>
          <a:prstGeom prst="rect">
            <a:avLst/>
          </a:prstGeom>
        </p:spPr>
      </p:pic>
      <p:sp>
        <p:nvSpPr>
          <p:cNvPr id="49" name="Text 33"/>
          <p:cNvSpPr/>
          <p:nvPr/>
        </p:nvSpPr>
        <p:spPr>
          <a:xfrm>
            <a:off x="6547104" y="4992624"/>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Alcaraz-Martínez et al. [8]: booking systems are cognitively pressured — clear error handling is critical.</a:t>
            </a:r>
            <a:endParaRPr lang="en-US" sz="1250" dirty="0"/>
          </a:p>
        </p:txBody>
      </p:sp>
      <p:pic>
        <p:nvPicPr>
          <p:cNvPr id="50" name="Image 14" descr="preencoded.png"/>
          <p:cNvPicPr>
            <a:picLocks noChangeAspect="1"/>
          </p:cNvPicPr>
          <p:nvPr/>
        </p:nvPicPr>
        <p:blipFill>
          <a:blip r:embed="rId3"/>
          <a:stretch>
            <a:fillRect/>
          </a:stretch>
        </p:blipFill>
        <p:spPr>
          <a:xfrm>
            <a:off x="6272784" y="5513832"/>
            <a:ext cx="219456" cy="219456"/>
          </a:xfrm>
          <a:prstGeom prst="rect">
            <a:avLst/>
          </a:prstGeom>
        </p:spPr>
      </p:pic>
      <p:sp>
        <p:nvSpPr>
          <p:cNvPr id="51" name="Text 34"/>
          <p:cNvSpPr/>
          <p:nvPr/>
        </p:nvSpPr>
        <p:spPr>
          <a:xfrm>
            <a:off x="6547104" y="5486400"/>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Mishra &amp; Alzoubi [15] and Fawareh et al. [16]: Iterative Waterfall balances structure with staged feedback loops.</a:t>
            </a:r>
            <a:endParaRPr lang="en-US" sz="1250" dirty="0"/>
          </a:p>
        </p:txBody>
      </p:sp>
      <p:pic>
        <p:nvPicPr>
          <p:cNvPr id="52" name="Image 15" descr="preencoded.png"/>
          <p:cNvPicPr>
            <a:picLocks noChangeAspect="1"/>
          </p:cNvPicPr>
          <p:nvPr/>
        </p:nvPicPr>
        <p:blipFill>
          <a:blip r:embed="rId3"/>
          <a:stretch>
            <a:fillRect/>
          </a:stretch>
        </p:blipFill>
        <p:spPr>
          <a:xfrm>
            <a:off x="6272784" y="6007608"/>
            <a:ext cx="219456" cy="219456"/>
          </a:xfrm>
          <a:prstGeom prst="rect">
            <a:avLst/>
          </a:prstGeom>
        </p:spPr>
      </p:pic>
      <p:sp>
        <p:nvSpPr>
          <p:cNvPr id="53" name="Text 35"/>
          <p:cNvSpPr/>
          <p:nvPr/>
        </p:nvSpPr>
        <p:spPr>
          <a:xfrm>
            <a:off x="6547104" y="5980176"/>
            <a:ext cx="5166360" cy="457200"/>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GDS [11]: public sector accessibility requirements inform the WCAG 2.1 AA benchmark adopted throughout.</a:t>
            </a:r>
            <a:endParaRPr lang="en-US" sz="1250" dirty="0"/>
          </a:p>
        </p:txBody>
      </p:sp>
      <p:sp>
        <p:nvSpPr>
          <p:cNvPr id="54" name="Shape 36"/>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55" name="Text 37"/>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56" name="Text 38"/>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6 / 31</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2E6844"/>
          </a:solidFill>
          <a:ln w="12700">
            <a:solidFill>
              <a:srgbClr val="2E6844"/>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Methodology &amp; System Architecture</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527048"/>
            <a:ext cx="5303520" cy="768096"/>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7" name="Shape 5"/>
          <p:cNvSpPr/>
          <p:nvPr/>
        </p:nvSpPr>
        <p:spPr>
          <a:xfrm>
            <a:off x="365760" y="1527048"/>
            <a:ext cx="566928" cy="768096"/>
          </a:xfrm>
          <a:prstGeom prst="rect">
            <a:avLst/>
          </a:prstGeom>
          <a:solidFill>
            <a:srgbClr val="1F6B50"/>
          </a:solidFill>
          <a:ln w="12700">
            <a:solidFill>
              <a:srgbClr val="1F6B50"/>
            </a:solidFill>
            <a:prstDash val="solid"/>
          </a:ln>
        </p:spPr>
        <p:txBody>
          <a:bodyPr/>
          <a:lstStyle/>
          <a:p>
            <a:endParaRPr lang="en-GB"/>
          </a:p>
        </p:txBody>
      </p:sp>
      <p:sp>
        <p:nvSpPr>
          <p:cNvPr id="8" name="Text 6"/>
          <p:cNvSpPr/>
          <p:nvPr/>
        </p:nvSpPr>
        <p:spPr>
          <a:xfrm>
            <a:off x="365760" y="1618488"/>
            <a:ext cx="566928" cy="585216"/>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1</a:t>
            </a:r>
            <a:endParaRPr lang="en-US" sz="2200" dirty="0"/>
          </a:p>
        </p:txBody>
      </p:sp>
      <p:sp>
        <p:nvSpPr>
          <p:cNvPr id="9" name="Text 7"/>
          <p:cNvSpPr/>
          <p:nvPr/>
        </p:nvSpPr>
        <p:spPr>
          <a:xfrm>
            <a:off x="1060704" y="1618488"/>
            <a:ext cx="4480560" cy="292608"/>
          </a:xfrm>
          <a:prstGeom prst="rect">
            <a:avLst/>
          </a:prstGeom>
          <a:noFill/>
          <a:ln/>
        </p:spPr>
        <p:txBody>
          <a:bodyPr wrap="square" lIns="0" tIns="0" rIns="0" bIns="0" rtlCol="0" anchor="ctr"/>
          <a:lstStyle/>
          <a:p>
            <a:pPr marL="0" indent="0">
              <a:buNone/>
            </a:pPr>
            <a:r>
              <a:rPr lang="en-US" sz="1400" b="1" dirty="0">
                <a:solidFill>
                  <a:srgbClr val="0D1B2A"/>
                </a:solidFill>
                <a:latin typeface="Calibri" pitchFamily="34" charset="0"/>
                <a:ea typeface="Calibri" pitchFamily="34" charset="-122"/>
                <a:cs typeface="Calibri" pitchFamily="34" charset="-120"/>
              </a:rPr>
              <a:t>Requirements Analysis</a:t>
            </a:r>
            <a:endParaRPr lang="en-US" sz="1400" dirty="0"/>
          </a:p>
        </p:txBody>
      </p:sp>
      <p:sp>
        <p:nvSpPr>
          <p:cNvPr id="10" name="Text 8"/>
          <p:cNvSpPr/>
          <p:nvPr/>
        </p:nvSpPr>
        <p:spPr>
          <a:xfrm>
            <a:off x="1060704" y="1911096"/>
            <a:ext cx="4480560" cy="365760"/>
          </a:xfrm>
          <a:prstGeom prst="rect">
            <a:avLst/>
          </a:prstGeom>
          <a:noFill/>
          <a:ln/>
        </p:spPr>
        <p:txBody>
          <a:bodyPr wrap="square" lIns="0" tIns="0" rIns="0" bIns="0" rtlCol="0" anchor="ctr"/>
          <a:lstStyle/>
          <a:p>
            <a:pPr marL="0" indent="0">
              <a:buNone/>
            </a:pPr>
            <a:r>
              <a:rPr lang="en-US" sz="1250" dirty="0">
                <a:solidFill>
                  <a:srgbClr val="445566"/>
                </a:solidFill>
                <a:latin typeface="Calibri" pitchFamily="34" charset="0"/>
                <a:ea typeface="Calibri" pitchFamily="34" charset="-122"/>
                <a:cs typeface="Calibri" pitchFamily="34" charset="-120"/>
              </a:rPr>
              <a:t>SRS — FR, NFR-A, NFR-S, NFR-D, NFR-M requirements</a:t>
            </a:r>
            <a:endParaRPr lang="en-US" sz="1250" dirty="0"/>
          </a:p>
        </p:txBody>
      </p:sp>
      <p:sp>
        <p:nvSpPr>
          <p:cNvPr id="11" name="Shape 9"/>
          <p:cNvSpPr/>
          <p:nvPr/>
        </p:nvSpPr>
        <p:spPr>
          <a:xfrm>
            <a:off x="365760" y="2386584"/>
            <a:ext cx="5303520" cy="768096"/>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2" name="Shape 10"/>
          <p:cNvSpPr/>
          <p:nvPr/>
        </p:nvSpPr>
        <p:spPr>
          <a:xfrm>
            <a:off x="365760" y="2386584"/>
            <a:ext cx="566928" cy="768096"/>
          </a:xfrm>
          <a:prstGeom prst="rect">
            <a:avLst/>
          </a:prstGeom>
          <a:solidFill>
            <a:srgbClr val="1A5A42"/>
          </a:solidFill>
          <a:ln w="12700">
            <a:solidFill>
              <a:srgbClr val="1A5A42"/>
            </a:solidFill>
            <a:prstDash val="solid"/>
          </a:ln>
        </p:spPr>
        <p:txBody>
          <a:bodyPr/>
          <a:lstStyle/>
          <a:p>
            <a:endParaRPr lang="en-GB"/>
          </a:p>
        </p:txBody>
      </p:sp>
      <p:sp>
        <p:nvSpPr>
          <p:cNvPr id="13" name="Text 11"/>
          <p:cNvSpPr/>
          <p:nvPr/>
        </p:nvSpPr>
        <p:spPr>
          <a:xfrm>
            <a:off x="365760" y="2478024"/>
            <a:ext cx="566928" cy="585216"/>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2</a:t>
            </a:r>
            <a:endParaRPr lang="en-US" sz="2200" dirty="0"/>
          </a:p>
        </p:txBody>
      </p:sp>
      <p:sp>
        <p:nvSpPr>
          <p:cNvPr id="14" name="Text 12"/>
          <p:cNvSpPr/>
          <p:nvPr/>
        </p:nvSpPr>
        <p:spPr>
          <a:xfrm>
            <a:off x="1060704" y="2478024"/>
            <a:ext cx="4480560" cy="292608"/>
          </a:xfrm>
          <a:prstGeom prst="rect">
            <a:avLst/>
          </a:prstGeom>
          <a:noFill/>
          <a:ln/>
        </p:spPr>
        <p:txBody>
          <a:bodyPr wrap="square" lIns="0" tIns="0" rIns="0" bIns="0" rtlCol="0" anchor="ctr"/>
          <a:lstStyle/>
          <a:p>
            <a:pPr marL="0" indent="0">
              <a:buNone/>
            </a:pPr>
            <a:r>
              <a:rPr lang="en-US" sz="1400" b="1" dirty="0">
                <a:solidFill>
                  <a:srgbClr val="0D1B2A"/>
                </a:solidFill>
                <a:latin typeface="Calibri" pitchFamily="34" charset="0"/>
                <a:ea typeface="Calibri" pitchFamily="34" charset="-122"/>
                <a:cs typeface="Calibri" pitchFamily="34" charset="-120"/>
              </a:rPr>
              <a:t>System Design</a:t>
            </a:r>
            <a:endParaRPr lang="en-US" sz="1400" dirty="0"/>
          </a:p>
        </p:txBody>
      </p:sp>
      <p:sp>
        <p:nvSpPr>
          <p:cNvPr id="15" name="Text 13"/>
          <p:cNvSpPr/>
          <p:nvPr/>
        </p:nvSpPr>
        <p:spPr>
          <a:xfrm>
            <a:off x="1060704" y="2770632"/>
            <a:ext cx="4480560" cy="365760"/>
          </a:xfrm>
          <a:prstGeom prst="rect">
            <a:avLst/>
          </a:prstGeom>
          <a:noFill/>
          <a:ln/>
        </p:spPr>
        <p:txBody>
          <a:bodyPr wrap="square" lIns="0" tIns="0" rIns="0" bIns="0" rtlCol="0" anchor="ctr"/>
          <a:lstStyle/>
          <a:p>
            <a:pPr marL="0" indent="0">
              <a:buNone/>
            </a:pPr>
            <a:r>
              <a:rPr lang="en-US" sz="1250" dirty="0">
                <a:solidFill>
                  <a:srgbClr val="445566"/>
                </a:solidFill>
                <a:latin typeface="Calibri" pitchFamily="34" charset="0"/>
                <a:ea typeface="Calibri" pitchFamily="34" charset="-122"/>
                <a:cs typeface="Calibri" pitchFamily="34" charset="-120"/>
              </a:rPr>
              <a:t>3-tier architecture, wireframes, DB schema, accessibility mapping</a:t>
            </a:r>
            <a:endParaRPr lang="en-US" sz="1250" dirty="0"/>
          </a:p>
        </p:txBody>
      </p:sp>
      <p:sp>
        <p:nvSpPr>
          <p:cNvPr id="16" name="Shape 14"/>
          <p:cNvSpPr/>
          <p:nvPr/>
        </p:nvSpPr>
        <p:spPr>
          <a:xfrm>
            <a:off x="365760" y="3246120"/>
            <a:ext cx="5303520" cy="768096"/>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7" name="Shape 15"/>
          <p:cNvSpPr/>
          <p:nvPr/>
        </p:nvSpPr>
        <p:spPr>
          <a:xfrm>
            <a:off x="365760" y="3246120"/>
            <a:ext cx="566928" cy="768096"/>
          </a:xfrm>
          <a:prstGeom prst="rect">
            <a:avLst/>
          </a:prstGeom>
          <a:solidFill>
            <a:srgbClr val="8B5E1A"/>
          </a:solidFill>
          <a:ln w="12700">
            <a:solidFill>
              <a:srgbClr val="8B5E1A"/>
            </a:solidFill>
            <a:prstDash val="solid"/>
          </a:ln>
        </p:spPr>
        <p:txBody>
          <a:bodyPr/>
          <a:lstStyle/>
          <a:p>
            <a:endParaRPr lang="en-GB"/>
          </a:p>
        </p:txBody>
      </p:sp>
      <p:sp>
        <p:nvSpPr>
          <p:cNvPr id="18" name="Text 16"/>
          <p:cNvSpPr/>
          <p:nvPr/>
        </p:nvSpPr>
        <p:spPr>
          <a:xfrm>
            <a:off x="365760" y="3337560"/>
            <a:ext cx="566928" cy="585216"/>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3</a:t>
            </a:r>
            <a:endParaRPr lang="en-US" sz="2200" dirty="0"/>
          </a:p>
        </p:txBody>
      </p:sp>
      <p:sp>
        <p:nvSpPr>
          <p:cNvPr id="19" name="Text 17"/>
          <p:cNvSpPr/>
          <p:nvPr/>
        </p:nvSpPr>
        <p:spPr>
          <a:xfrm>
            <a:off x="1060704" y="3337560"/>
            <a:ext cx="4480560" cy="292608"/>
          </a:xfrm>
          <a:prstGeom prst="rect">
            <a:avLst/>
          </a:prstGeom>
          <a:noFill/>
          <a:ln/>
        </p:spPr>
        <p:txBody>
          <a:bodyPr wrap="square" lIns="0" tIns="0" rIns="0" bIns="0" rtlCol="0" anchor="ctr"/>
          <a:lstStyle/>
          <a:p>
            <a:pPr marL="0" indent="0">
              <a:buNone/>
            </a:pPr>
            <a:r>
              <a:rPr lang="en-US" sz="1400" b="1" dirty="0">
                <a:solidFill>
                  <a:srgbClr val="0D1B2A"/>
                </a:solidFill>
                <a:latin typeface="Calibri" pitchFamily="34" charset="0"/>
                <a:ea typeface="Calibri" pitchFamily="34" charset="-122"/>
                <a:cs typeface="Calibri" pitchFamily="34" charset="-120"/>
              </a:rPr>
              <a:t>Implementation</a:t>
            </a:r>
            <a:endParaRPr lang="en-US" sz="1400" dirty="0"/>
          </a:p>
        </p:txBody>
      </p:sp>
      <p:sp>
        <p:nvSpPr>
          <p:cNvPr id="20" name="Text 18"/>
          <p:cNvSpPr/>
          <p:nvPr/>
        </p:nvSpPr>
        <p:spPr>
          <a:xfrm>
            <a:off x="1060704" y="3630168"/>
            <a:ext cx="4480560" cy="365760"/>
          </a:xfrm>
          <a:prstGeom prst="rect">
            <a:avLst/>
          </a:prstGeom>
          <a:noFill/>
          <a:ln/>
        </p:spPr>
        <p:txBody>
          <a:bodyPr wrap="square" lIns="0" tIns="0" rIns="0" bIns="0" rtlCol="0" anchor="ctr"/>
          <a:lstStyle/>
          <a:p>
            <a:pPr marL="0" indent="0">
              <a:buNone/>
            </a:pPr>
            <a:r>
              <a:rPr lang="en-US" sz="1250" dirty="0">
                <a:solidFill>
                  <a:srgbClr val="445566"/>
                </a:solidFill>
                <a:latin typeface="Calibri" pitchFamily="34" charset="0"/>
                <a:ea typeface="Calibri" pitchFamily="34" charset="-122"/>
                <a:cs typeface="Calibri" pitchFamily="34" charset="-120"/>
              </a:rPr>
              <a:t>HTML/CSS/JS front-end · Django backend · SQLite database</a:t>
            </a:r>
            <a:endParaRPr lang="en-US" sz="1250" dirty="0"/>
          </a:p>
        </p:txBody>
      </p:sp>
      <p:sp>
        <p:nvSpPr>
          <p:cNvPr id="21" name="Shape 19"/>
          <p:cNvSpPr/>
          <p:nvPr/>
        </p:nvSpPr>
        <p:spPr>
          <a:xfrm>
            <a:off x="365760" y="4105656"/>
            <a:ext cx="5303520" cy="768096"/>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22" name="Shape 20"/>
          <p:cNvSpPr/>
          <p:nvPr/>
        </p:nvSpPr>
        <p:spPr>
          <a:xfrm>
            <a:off x="365760" y="4105656"/>
            <a:ext cx="566928" cy="768096"/>
          </a:xfrm>
          <a:prstGeom prst="rect">
            <a:avLst/>
          </a:prstGeom>
          <a:solidFill>
            <a:srgbClr val="4A1E8B"/>
          </a:solidFill>
          <a:ln w="12700">
            <a:solidFill>
              <a:srgbClr val="4A1E8B"/>
            </a:solidFill>
            <a:prstDash val="solid"/>
          </a:ln>
        </p:spPr>
        <p:txBody>
          <a:bodyPr/>
          <a:lstStyle/>
          <a:p>
            <a:endParaRPr lang="en-GB"/>
          </a:p>
        </p:txBody>
      </p:sp>
      <p:sp>
        <p:nvSpPr>
          <p:cNvPr id="23" name="Text 21"/>
          <p:cNvSpPr/>
          <p:nvPr/>
        </p:nvSpPr>
        <p:spPr>
          <a:xfrm>
            <a:off x="365760" y="4197096"/>
            <a:ext cx="566928" cy="585216"/>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4</a:t>
            </a:r>
            <a:endParaRPr lang="en-US" sz="2200" dirty="0"/>
          </a:p>
        </p:txBody>
      </p:sp>
      <p:sp>
        <p:nvSpPr>
          <p:cNvPr id="24" name="Text 22"/>
          <p:cNvSpPr/>
          <p:nvPr/>
        </p:nvSpPr>
        <p:spPr>
          <a:xfrm>
            <a:off x="1060704" y="4197096"/>
            <a:ext cx="4480560" cy="292608"/>
          </a:xfrm>
          <a:prstGeom prst="rect">
            <a:avLst/>
          </a:prstGeom>
          <a:noFill/>
          <a:ln/>
        </p:spPr>
        <p:txBody>
          <a:bodyPr wrap="square" lIns="0" tIns="0" rIns="0" bIns="0" rtlCol="0" anchor="ctr"/>
          <a:lstStyle/>
          <a:p>
            <a:pPr marL="0" indent="0">
              <a:buNone/>
            </a:pPr>
            <a:r>
              <a:rPr lang="en-US" sz="1400" b="1" dirty="0">
                <a:solidFill>
                  <a:srgbClr val="0D1B2A"/>
                </a:solidFill>
                <a:latin typeface="Calibri" pitchFamily="34" charset="0"/>
                <a:ea typeface="Calibri" pitchFamily="34" charset="-122"/>
                <a:cs typeface="Calibri" pitchFamily="34" charset="-120"/>
              </a:rPr>
              <a:t>Testing &amp; Evaluation</a:t>
            </a:r>
            <a:endParaRPr lang="en-US" sz="1400" dirty="0"/>
          </a:p>
        </p:txBody>
      </p:sp>
      <p:sp>
        <p:nvSpPr>
          <p:cNvPr id="25" name="Text 23"/>
          <p:cNvSpPr/>
          <p:nvPr/>
        </p:nvSpPr>
        <p:spPr>
          <a:xfrm>
            <a:off x="1060704" y="4489704"/>
            <a:ext cx="4480560" cy="365760"/>
          </a:xfrm>
          <a:prstGeom prst="rect">
            <a:avLst/>
          </a:prstGeom>
          <a:noFill/>
          <a:ln/>
        </p:spPr>
        <p:txBody>
          <a:bodyPr wrap="square" lIns="0" tIns="0" rIns="0" bIns="0" rtlCol="0" anchor="ctr"/>
          <a:lstStyle/>
          <a:p>
            <a:pPr marL="0" indent="0">
              <a:buNone/>
            </a:pPr>
            <a:r>
              <a:rPr lang="en-US" sz="1250" dirty="0">
                <a:solidFill>
                  <a:srgbClr val="445566"/>
                </a:solidFill>
                <a:latin typeface="Calibri" pitchFamily="34" charset="0"/>
                <a:ea typeface="Calibri" pitchFamily="34" charset="-122"/>
                <a:cs typeface="Calibri" pitchFamily="34" charset="-120"/>
              </a:rPr>
              <a:t>WAVE · Axe · Lighthouse · OWASP ZAP · heuristic review</a:t>
            </a:r>
            <a:endParaRPr lang="en-US" sz="1250" dirty="0"/>
          </a:p>
        </p:txBody>
      </p:sp>
      <p:sp>
        <p:nvSpPr>
          <p:cNvPr id="26" name="Shape 24"/>
          <p:cNvSpPr/>
          <p:nvPr/>
        </p:nvSpPr>
        <p:spPr>
          <a:xfrm>
            <a:off x="365760" y="4965192"/>
            <a:ext cx="5303520" cy="768096"/>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27" name="Shape 25"/>
          <p:cNvSpPr/>
          <p:nvPr/>
        </p:nvSpPr>
        <p:spPr>
          <a:xfrm>
            <a:off x="365760" y="4965192"/>
            <a:ext cx="566928" cy="768096"/>
          </a:xfrm>
          <a:prstGeom prst="rect">
            <a:avLst/>
          </a:prstGeom>
          <a:solidFill>
            <a:srgbClr val="1A5A8B"/>
          </a:solidFill>
          <a:ln w="12700">
            <a:solidFill>
              <a:srgbClr val="1A5A8B"/>
            </a:solidFill>
            <a:prstDash val="solid"/>
          </a:ln>
        </p:spPr>
        <p:txBody>
          <a:bodyPr/>
          <a:lstStyle/>
          <a:p>
            <a:endParaRPr lang="en-GB"/>
          </a:p>
        </p:txBody>
      </p:sp>
      <p:sp>
        <p:nvSpPr>
          <p:cNvPr id="28" name="Text 26"/>
          <p:cNvSpPr/>
          <p:nvPr/>
        </p:nvSpPr>
        <p:spPr>
          <a:xfrm>
            <a:off x="365760" y="5056632"/>
            <a:ext cx="566928" cy="585216"/>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5</a:t>
            </a:r>
            <a:endParaRPr lang="en-US" sz="2200" dirty="0"/>
          </a:p>
        </p:txBody>
      </p:sp>
      <p:sp>
        <p:nvSpPr>
          <p:cNvPr id="29" name="Text 27"/>
          <p:cNvSpPr/>
          <p:nvPr/>
        </p:nvSpPr>
        <p:spPr>
          <a:xfrm>
            <a:off x="1060704" y="5056632"/>
            <a:ext cx="4480560" cy="292608"/>
          </a:xfrm>
          <a:prstGeom prst="rect">
            <a:avLst/>
          </a:prstGeom>
          <a:noFill/>
          <a:ln/>
        </p:spPr>
        <p:txBody>
          <a:bodyPr wrap="square" lIns="0" tIns="0" rIns="0" bIns="0" rtlCol="0" anchor="ctr"/>
          <a:lstStyle/>
          <a:p>
            <a:pPr marL="0" indent="0">
              <a:buNone/>
            </a:pPr>
            <a:r>
              <a:rPr lang="en-US" sz="1400" b="1" dirty="0">
                <a:solidFill>
                  <a:srgbClr val="0D1B2A"/>
                </a:solidFill>
                <a:latin typeface="Calibri" pitchFamily="34" charset="0"/>
                <a:ea typeface="Calibri" pitchFamily="34" charset="-122"/>
                <a:cs typeface="Calibri" pitchFamily="34" charset="-120"/>
              </a:rPr>
              <a:t>Deployment &amp; Docs</a:t>
            </a:r>
            <a:endParaRPr lang="en-US" sz="1400" dirty="0"/>
          </a:p>
        </p:txBody>
      </p:sp>
      <p:sp>
        <p:nvSpPr>
          <p:cNvPr id="30" name="Text 28"/>
          <p:cNvSpPr/>
          <p:nvPr/>
        </p:nvSpPr>
        <p:spPr>
          <a:xfrm>
            <a:off x="1060704" y="5349240"/>
            <a:ext cx="4480560" cy="365760"/>
          </a:xfrm>
          <a:prstGeom prst="rect">
            <a:avLst/>
          </a:prstGeom>
          <a:noFill/>
          <a:ln/>
        </p:spPr>
        <p:txBody>
          <a:bodyPr wrap="square" lIns="0" tIns="0" rIns="0" bIns="0" rtlCol="0" anchor="ctr"/>
          <a:lstStyle/>
          <a:p>
            <a:pPr marL="0" indent="0">
              <a:buNone/>
            </a:pPr>
            <a:r>
              <a:rPr lang="en-US" sz="1250" dirty="0">
                <a:solidFill>
                  <a:srgbClr val="445566"/>
                </a:solidFill>
                <a:latin typeface="Calibri" pitchFamily="34" charset="0"/>
                <a:ea typeface="Calibri" pitchFamily="34" charset="-122"/>
                <a:cs typeface="Calibri" pitchFamily="34" charset="-120"/>
              </a:rPr>
              <a:t>Prototype demo, project documentation, future recommendations</a:t>
            </a:r>
            <a:endParaRPr lang="en-US" sz="1250" dirty="0"/>
          </a:p>
        </p:txBody>
      </p:sp>
      <p:sp>
        <p:nvSpPr>
          <p:cNvPr id="31" name="Text 29"/>
          <p:cNvSpPr/>
          <p:nvPr/>
        </p:nvSpPr>
        <p:spPr>
          <a:xfrm>
            <a:off x="6035040" y="1527048"/>
            <a:ext cx="5833872" cy="329184"/>
          </a:xfrm>
          <a:prstGeom prst="rect">
            <a:avLst/>
          </a:prstGeom>
          <a:noFill/>
          <a:ln/>
        </p:spPr>
        <p:txBody>
          <a:bodyPr wrap="square" lIns="0" tIns="0" rIns="0" bIns="0" rtlCol="0" anchor="ctr"/>
          <a:lstStyle/>
          <a:p>
            <a:pPr marL="0" indent="0">
              <a:buNone/>
            </a:pPr>
            <a:r>
              <a:rPr lang="en-US" sz="1400" b="1" dirty="0">
                <a:solidFill>
                  <a:srgbClr val="0D1B2A"/>
                </a:solidFill>
                <a:latin typeface="Calibri" pitchFamily="34" charset="0"/>
                <a:ea typeface="Calibri" pitchFamily="34" charset="-122"/>
                <a:cs typeface="Calibri" pitchFamily="34" charset="-120"/>
              </a:rPr>
              <a:t>Three-Tier Architecture</a:t>
            </a:r>
            <a:endParaRPr lang="en-US" sz="1400" dirty="0"/>
          </a:p>
        </p:txBody>
      </p:sp>
      <p:sp>
        <p:nvSpPr>
          <p:cNvPr id="32" name="Shape 30"/>
          <p:cNvSpPr/>
          <p:nvPr/>
        </p:nvSpPr>
        <p:spPr>
          <a:xfrm>
            <a:off x="6035040" y="1929384"/>
            <a:ext cx="5833872" cy="1371600"/>
          </a:xfrm>
          <a:prstGeom prst="rect">
            <a:avLst/>
          </a:prstGeom>
          <a:solidFill>
            <a:srgbClr val="1F6B50"/>
          </a:solidFill>
          <a:ln w="6350">
            <a:solidFill>
              <a:srgbClr val="000000"/>
            </a:solidFill>
            <a:prstDash val="solid"/>
          </a:ln>
          <a:effectLst>
            <a:outerShdw blurRad="76200" dist="25400" dir="8100000" algn="bl" rotWithShape="0">
              <a:srgbClr val="000000">
                <a:alpha val="15000"/>
              </a:srgbClr>
            </a:outerShdw>
          </a:effectLst>
        </p:spPr>
        <p:txBody>
          <a:bodyPr/>
          <a:lstStyle/>
          <a:p>
            <a:endParaRPr lang="en-GB"/>
          </a:p>
        </p:txBody>
      </p:sp>
      <p:sp>
        <p:nvSpPr>
          <p:cNvPr id="33" name="Text 31"/>
          <p:cNvSpPr/>
          <p:nvPr/>
        </p:nvSpPr>
        <p:spPr>
          <a:xfrm>
            <a:off x="6217920" y="2093976"/>
            <a:ext cx="5559552" cy="347472"/>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Tier 1 — Presentation Layer</a:t>
            </a:r>
            <a:endParaRPr lang="en-US" sz="1400" dirty="0"/>
          </a:p>
        </p:txBody>
      </p:sp>
      <p:sp>
        <p:nvSpPr>
          <p:cNvPr id="34" name="Text 32"/>
          <p:cNvSpPr/>
          <p:nvPr/>
        </p:nvSpPr>
        <p:spPr>
          <a:xfrm>
            <a:off x="6217920" y="2478024"/>
            <a:ext cx="5559552" cy="658368"/>
          </a:xfrm>
          <a:prstGeom prst="rect">
            <a:avLst/>
          </a:prstGeom>
          <a:noFill/>
          <a:ln/>
        </p:spPr>
        <p:txBody>
          <a:bodyPr wrap="square" lIns="0" tIns="0" rIns="0" bIns="0" rtlCol="0" anchor="ctr"/>
          <a:lstStyle/>
          <a:p>
            <a:pPr marL="0" indent="0">
              <a:buNone/>
            </a:pPr>
            <a:r>
              <a:rPr lang="en-US" sz="1350" dirty="0">
                <a:solidFill>
                  <a:srgbClr val="D0E8F0"/>
                </a:solidFill>
                <a:latin typeface="Calibri" pitchFamily="34" charset="0"/>
                <a:ea typeface="Calibri" pitchFamily="34" charset="-122"/>
                <a:cs typeface="Calibri" pitchFamily="34" charset="-120"/>
              </a:rPr>
              <a:t>HTML5 · CSS3 · JavaScript</a:t>
            </a:r>
            <a:endParaRPr lang="en-US" sz="1350" dirty="0"/>
          </a:p>
          <a:p>
            <a:pPr marL="0" indent="0">
              <a:buNone/>
            </a:pPr>
            <a:r>
              <a:rPr lang="en-US" sz="1350" dirty="0">
                <a:solidFill>
                  <a:srgbClr val="D0E8F0"/>
                </a:solidFill>
                <a:latin typeface="Calibri" pitchFamily="34" charset="0"/>
                <a:ea typeface="Calibri" pitchFamily="34" charset="-122"/>
                <a:cs typeface="Calibri" pitchFamily="34" charset="-120"/>
              </a:rPr>
              <a:t>Booking Wizard · Public Pages</a:t>
            </a:r>
            <a:endParaRPr lang="en-US" sz="1350" dirty="0"/>
          </a:p>
        </p:txBody>
      </p:sp>
      <p:sp>
        <p:nvSpPr>
          <p:cNvPr id="35" name="Shape 33"/>
          <p:cNvSpPr/>
          <p:nvPr/>
        </p:nvSpPr>
        <p:spPr>
          <a:xfrm>
            <a:off x="8915400" y="3300984"/>
            <a:ext cx="73152" cy="201168"/>
          </a:xfrm>
          <a:prstGeom prst="rect">
            <a:avLst/>
          </a:prstGeom>
          <a:solidFill>
            <a:srgbClr val="8899AA"/>
          </a:solidFill>
          <a:ln w="12700">
            <a:solidFill>
              <a:srgbClr val="8899AA"/>
            </a:solidFill>
            <a:prstDash val="solid"/>
          </a:ln>
        </p:spPr>
        <p:txBody>
          <a:bodyPr/>
          <a:lstStyle/>
          <a:p>
            <a:endParaRPr lang="en-GB"/>
          </a:p>
        </p:txBody>
      </p:sp>
      <p:sp>
        <p:nvSpPr>
          <p:cNvPr id="36" name="Shape 34"/>
          <p:cNvSpPr/>
          <p:nvPr/>
        </p:nvSpPr>
        <p:spPr>
          <a:xfrm>
            <a:off x="6035040" y="3502152"/>
            <a:ext cx="5833872" cy="1371600"/>
          </a:xfrm>
          <a:prstGeom prst="rect">
            <a:avLst/>
          </a:prstGeom>
          <a:solidFill>
            <a:srgbClr val="2B6CB0"/>
          </a:solidFill>
          <a:ln w="6350">
            <a:solidFill>
              <a:srgbClr val="000000"/>
            </a:solidFill>
            <a:prstDash val="solid"/>
          </a:ln>
          <a:effectLst>
            <a:outerShdw blurRad="76200" dist="25400" dir="8100000" algn="bl" rotWithShape="0">
              <a:srgbClr val="000000">
                <a:alpha val="15000"/>
              </a:srgbClr>
            </a:outerShdw>
          </a:effectLst>
        </p:spPr>
        <p:txBody>
          <a:bodyPr/>
          <a:lstStyle/>
          <a:p>
            <a:endParaRPr lang="en-GB"/>
          </a:p>
        </p:txBody>
      </p:sp>
      <p:sp>
        <p:nvSpPr>
          <p:cNvPr id="37" name="Text 35"/>
          <p:cNvSpPr/>
          <p:nvPr/>
        </p:nvSpPr>
        <p:spPr>
          <a:xfrm>
            <a:off x="6217920" y="3666744"/>
            <a:ext cx="5559552" cy="347472"/>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Tier 2 — Application Layer</a:t>
            </a:r>
            <a:endParaRPr lang="en-US" sz="1400" dirty="0"/>
          </a:p>
        </p:txBody>
      </p:sp>
      <p:sp>
        <p:nvSpPr>
          <p:cNvPr id="38" name="Text 36"/>
          <p:cNvSpPr/>
          <p:nvPr/>
        </p:nvSpPr>
        <p:spPr>
          <a:xfrm>
            <a:off x="6217920" y="4050792"/>
            <a:ext cx="5559552" cy="658368"/>
          </a:xfrm>
          <a:prstGeom prst="rect">
            <a:avLst/>
          </a:prstGeom>
          <a:noFill/>
          <a:ln/>
        </p:spPr>
        <p:txBody>
          <a:bodyPr wrap="square" lIns="0" tIns="0" rIns="0" bIns="0" rtlCol="0" anchor="ctr"/>
          <a:lstStyle/>
          <a:p>
            <a:pPr marL="0" indent="0">
              <a:buNone/>
            </a:pPr>
            <a:r>
              <a:rPr lang="en-US" sz="1350" dirty="0">
                <a:solidFill>
                  <a:srgbClr val="D0E8F0"/>
                </a:solidFill>
                <a:latin typeface="Calibri" pitchFamily="34" charset="0"/>
                <a:ea typeface="Calibri" pitchFamily="34" charset="-122"/>
                <a:cs typeface="Calibri" pitchFamily="34" charset="-120"/>
              </a:rPr>
              <a:t>Django 5.2 (Python)</a:t>
            </a:r>
            <a:endParaRPr lang="en-US" sz="1350" dirty="0"/>
          </a:p>
          <a:p>
            <a:pPr marL="0" indent="0">
              <a:buNone/>
            </a:pPr>
            <a:r>
              <a:rPr lang="en-US" sz="1350" dirty="0">
                <a:solidFill>
                  <a:srgbClr val="D0E8F0"/>
                </a:solidFill>
                <a:latin typeface="Calibri" pitchFamily="34" charset="0"/>
                <a:ea typeface="Calibri" pitchFamily="34" charset="-122"/>
                <a:cs typeface="Calibri" pitchFamily="34" charset="-120"/>
              </a:rPr>
              <a:t>CSRF · Auth · ORM · Middleware</a:t>
            </a:r>
            <a:endParaRPr lang="en-US" sz="1350" dirty="0"/>
          </a:p>
        </p:txBody>
      </p:sp>
      <p:sp>
        <p:nvSpPr>
          <p:cNvPr id="39" name="Shape 37"/>
          <p:cNvSpPr/>
          <p:nvPr/>
        </p:nvSpPr>
        <p:spPr>
          <a:xfrm>
            <a:off x="8915400" y="4873752"/>
            <a:ext cx="73152" cy="201168"/>
          </a:xfrm>
          <a:prstGeom prst="rect">
            <a:avLst/>
          </a:prstGeom>
          <a:solidFill>
            <a:srgbClr val="8899AA"/>
          </a:solidFill>
          <a:ln w="12700">
            <a:solidFill>
              <a:srgbClr val="8899AA"/>
            </a:solidFill>
            <a:prstDash val="solid"/>
          </a:ln>
        </p:spPr>
        <p:txBody>
          <a:bodyPr/>
          <a:lstStyle/>
          <a:p>
            <a:endParaRPr lang="en-GB"/>
          </a:p>
        </p:txBody>
      </p:sp>
      <p:sp>
        <p:nvSpPr>
          <p:cNvPr id="40" name="Shape 38"/>
          <p:cNvSpPr/>
          <p:nvPr/>
        </p:nvSpPr>
        <p:spPr>
          <a:xfrm>
            <a:off x="6035040" y="5074920"/>
            <a:ext cx="5833872" cy="1371600"/>
          </a:xfrm>
          <a:prstGeom prst="rect">
            <a:avLst/>
          </a:prstGeom>
          <a:solidFill>
            <a:srgbClr val="6B21A8"/>
          </a:solidFill>
          <a:ln w="6350">
            <a:solidFill>
              <a:srgbClr val="000000"/>
            </a:solidFill>
            <a:prstDash val="solid"/>
          </a:ln>
          <a:effectLst>
            <a:outerShdw blurRad="76200" dist="25400" dir="8100000" algn="bl" rotWithShape="0">
              <a:srgbClr val="000000">
                <a:alpha val="15000"/>
              </a:srgbClr>
            </a:outerShdw>
          </a:effectLst>
        </p:spPr>
        <p:txBody>
          <a:bodyPr/>
          <a:lstStyle/>
          <a:p>
            <a:endParaRPr lang="en-GB"/>
          </a:p>
        </p:txBody>
      </p:sp>
      <p:sp>
        <p:nvSpPr>
          <p:cNvPr id="41" name="Text 39"/>
          <p:cNvSpPr/>
          <p:nvPr/>
        </p:nvSpPr>
        <p:spPr>
          <a:xfrm>
            <a:off x="6217920" y="5239512"/>
            <a:ext cx="5559552" cy="347472"/>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Tier 3 — Data Layer</a:t>
            </a:r>
            <a:endParaRPr lang="en-US" sz="1400" dirty="0"/>
          </a:p>
        </p:txBody>
      </p:sp>
      <p:sp>
        <p:nvSpPr>
          <p:cNvPr id="42" name="Text 40"/>
          <p:cNvSpPr/>
          <p:nvPr/>
        </p:nvSpPr>
        <p:spPr>
          <a:xfrm>
            <a:off x="6217920" y="5623560"/>
            <a:ext cx="5559552" cy="658368"/>
          </a:xfrm>
          <a:prstGeom prst="rect">
            <a:avLst/>
          </a:prstGeom>
          <a:noFill/>
          <a:ln/>
        </p:spPr>
        <p:txBody>
          <a:bodyPr wrap="square" lIns="0" tIns="0" rIns="0" bIns="0" rtlCol="0" anchor="ctr"/>
          <a:lstStyle/>
          <a:p>
            <a:pPr marL="0" indent="0">
              <a:buNone/>
            </a:pPr>
            <a:r>
              <a:rPr lang="en-US" sz="1350" dirty="0">
                <a:solidFill>
                  <a:srgbClr val="D0E8F0"/>
                </a:solidFill>
                <a:latin typeface="Calibri" pitchFamily="34" charset="0"/>
                <a:ea typeface="Calibri" pitchFamily="34" charset="-122"/>
                <a:cs typeface="Calibri" pitchFamily="34" charset="-120"/>
              </a:rPr>
              <a:t>SQLite (dev) → PostgreSQL (prod)</a:t>
            </a:r>
            <a:endParaRPr lang="en-US" sz="1350" dirty="0"/>
          </a:p>
          <a:p>
            <a:pPr marL="0" indent="0">
              <a:buNone/>
            </a:pPr>
            <a:r>
              <a:rPr lang="en-US" sz="1350" dirty="0">
                <a:solidFill>
                  <a:srgbClr val="D0E8F0"/>
                </a:solidFill>
                <a:latin typeface="Calibri" pitchFamily="34" charset="0"/>
                <a:ea typeface="Calibri" pitchFamily="34" charset="-122"/>
                <a:cs typeface="Calibri" pitchFamily="34" charset="-120"/>
              </a:rPr>
              <a:t>ORM parameterised queries · GDPR</a:t>
            </a:r>
            <a:endParaRPr lang="en-US" sz="1350" dirty="0"/>
          </a:p>
        </p:txBody>
      </p:sp>
      <p:sp>
        <p:nvSpPr>
          <p:cNvPr id="43" name="Shape 41"/>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44" name="Text 42"/>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45" name="Text 43"/>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7 / 31</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Design Overview — Booking Wizard &amp; Admin Portal</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508760"/>
            <a:ext cx="3727704" cy="301752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7" name="Shape 5"/>
          <p:cNvSpPr/>
          <p:nvPr/>
        </p:nvSpPr>
        <p:spPr>
          <a:xfrm>
            <a:off x="365760" y="1508760"/>
            <a:ext cx="3727704" cy="475488"/>
          </a:xfrm>
          <a:prstGeom prst="rect">
            <a:avLst/>
          </a:prstGeom>
          <a:solidFill>
            <a:srgbClr val="0D1B2A"/>
          </a:solidFill>
          <a:ln w="12700">
            <a:solidFill>
              <a:srgbClr val="0D1B2A"/>
            </a:solidFill>
            <a:prstDash val="solid"/>
          </a:ln>
        </p:spPr>
        <p:txBody>
          <a:bodyPr/>
          <a:lstStyle/>
          <a:p>
            <a:endParaRPr lang="en-GB"/>
          </a:p>
        </p:txBody>
      </p:sp>
      <p:sp>
        <p:nvSpPr>
          <p:cNvPr id="8" name="Text 6"/>
          <p:cNvSpPr/>
          <p:nvPr/>
        </p:nvSpPr>
        <p:spPr>
          <a:xfrm>
            <a:off x="457200" y="1563624"/>
            <a:ext cx="548640" cy="365760"/>
          </a:xfrm>
          <a:prstGeom prst="rect">
            <a:avLst/>
          </a:prstGeom>
          <a:noFill/>
          <a:ln/>
        </p:spPr>
        <p:txBody>
          <a:bodyPr wrap="square" lIns="0" tIns="0" rIns="0" bIns="0" rtlCol="0" anchor="ctr"/>
          <a:lstStyle/>
          <a:p>
            <a:pPr marL="0" indent="0">
              <a:buNone/>
            </a:pPr>
            <a:r>
              <a:rPr lang="en-US" sz="2000" b="1" dirty="0">
                <a:solidFill>
                  <a:srgbClr val="F5A623"/>
                </a:solidFill>
                <a:latin typeface="Georgia" pitchFamily="34" charset="0"/>
                <a:ea typeface="Georgia" pitchFamily="34" charset="-122"/>
                <a:cs typeface="Georgia" pitchFamily="34" charset="-120"/>
              </a:rPr>
              <a:t>01</a:t>
            </a:r>
            <a:endParaRPr lang="en-US" sz="2000" dirty="0"/>
          </a:p>
        </p:txBody>
      </p:sp>
      <p:sp>
        <p:nvSpPr>
          <p:cNvPr id="9" name="Text 7"/>
          <p:cNvSpPr/>
          <p:nvPr/>
        </p:nvSpPr>
        <p:spPr>
          <a:xfrm>
            <a:off x="960120" y="1600200"/>
            <a:ext cx="3041904" cy="310896"/>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Service Selection</a:t>
            </a:r>
            <a:endParaRPr lang="en-US" sz="1400" dirty="0"/>
          </a:p>
        </p:txBody>
      </p:sp>
      <p:pic>
        <p:nvPicPr>
          <p:cNvPr id="10" name="Image 0" descr="preencoded.png"/>
          <p:cNvPicPr>
            <a:picLocks noChangeAspect="1"/>
          </p:cNvPicPr>
          <p:nvPr/>
        </p:nvPicPr>
        <p:blipFill>
          <a:blip r:embed="rId3"/>
          <a:stretch>
            <a:fillRect/>
          </a:stretch>
        </p:blipFill>
        <p:spPr>
          <a:xfrm>
            <a:off x="475488" y="2075688"/>
            <a:ext cx="219456" cy="219456"/>
          </a:xfrm>
          <a:prstGeom prst="rect">
            <a:avLst/>
          </a:prstGeom>
        </p:spPr>
      </p:pic>
      <p:sp>
        <p:nvSpPr>
          <p:cNvPr id="11" name="Text 8"/>
          <p:cNvSpPr/>
          <p:nvPr/>
        </p:nvSpPr>
        <p:spPr>
          <a:xfrm>
            <a:off x="749808" y="205740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8 service cards (Tyre + Car Wash)</a:t>
            </a:r>
            <a:endParaRPr lang="en-US" sz="1300" dirty="0"/>
          </a:p>
        </p:txBody>
      </p:sp>
      <p:pic>
        <p:nvPicPr>
          <p:cNvPr id="12" name="Image 1" descr="preencoded.png"/>
          <p:cNvPicPr>
            <a:picLocks noChangeAspect="1"/>
          </p:cNvPicPr>
          <p:nvPr/>
        </p:nvPicPr>
        <p:blipFill>
          <a:blip r:embed="rId3"/>
          <a:stretch>
            <a:fillRect/>
          </a:stretch>
        </p:blipFill>
        <p:spPr>
          <a:xfrm>
            <a:off x="475488" y="2670048"/>
            <a:ext cx="219456" cy="219456"/>
          </a:xfrm>
          <a:prstGeom prst="rect">
            <a:avLst/>
          </a:prstGeom>
        </p:spPr>
      </p:pic>
      <p:sp>
        <p:nvSpPr>
          <p:cNvPr id="13" name="Text 9"/>
          <p:cNvSpPr/>
          <p:nvPr/>
        </p:nvSpPr>
        <p:spPr>
          <a:xfrm>
            <a:off x="749808" y="265176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Icon, duration, price per card</a:t>
            </a:r>
            <a:endParaRPr lang="en-US" sz="1300" dirty="0"/>
          </a:p>
        </p:txBody>
      </p:sp>
      <p:pic>
        <p:nvPicPr>
          <p:cNvPr id="14" name="Image 2" descr="preencoded.png"/>
          <p:cNvPicPr>
            <a:picLocks noChangeAspect="1"/>
          </p:cNvPicPr>
          <p:nvPr/>
        </p:nvPicPr>
        <p:blipFill>
          <a:blip r:embed="rId3"/>
          <a:stretch>
            <a:fillRect/>
          </a:stretch>
        </p:blipFill>
        <p:spPr>
          <a:xfrm>
            <a:off x="475488" y="3264408"/>
            <a:ext cx="219456" cy="219456"/>
          </a:xfrm>
          <a:prstGeom prst="rect">
            <a:avLst/>
          </a:prstGeom>
        </p:spPr>
      </p:pic>
      <p:sp>
        <p:nvSpPr>
          <p:cNvPr id="15" name="Text 10"/>
          <p:cNvSpPr/>
          <p:nvPr/>
        </p:nvSpPr>
        <p:spPr>
          <a:xfrm>
            <a:off x="749808" y="324612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Keyboard-operable; ARIA radiogroup</a:t>
            </a:r>
            <a:endParaRPr lang="en-US" sz="1300" dirty="0"/>
          </a:p>
        </p:txBody>
      </p:sp>
      <p:pic>
        <p:nvPicPr>
          <p:cNvPr id="16" name="Image 3" descr="preencoded.png"/>
          <p:cNvPicPr>
            <a:picLocks noChangeAspect="1"/>
          </p:cNvPicPr>
          <p:nvPr/>
        </p:nvPicPr>
        <p:blipFill>
          <a:blip r:embed="rId3"/>
          <a:stretch>
            <a:fillRect/>
          </a:stretch>
        </p:blipFill>
        <p:spPr>
          <a:xfrm>
            <a:off x="475488" y="3858768"/>
            <a:ext cx="219456" cy="219456"/>
          </a:xfrm>
          <a:prstGeom prst="rect">
            <a:avLst/>
          </a:prstGeom>
        </p:spPr>
      </p:pic>
      <p:sp>
        <p:nvSpPr>
          <p:cNvPr id="17" name="Text 11"/>
          <p:cNvSpPr/>
          <p:nvPr/>
        </p:nvSpPr>
        <p:spPr>
          <a:xfrm>
            <a:off x="749808" y="384048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Error shown if user skips step</a:t>
            </a:r>
            <a:endParaRPr lang="en-US" sz="1300" dirty="0"/>
          </a:p>
        </p:txBody>
      </p:sp>
      <p:sp>
        <p:nvSpPr>
          <p:cNvPr id="18" name="Shape 12"/>
          <p:cNvSpPr/>
          <p:nvPr/>
        </p:nvSpPr>
        <p:spPr>
          <a:xfrm>
            <a:off x="4258056" y="1508760"/>
            <a:ext cx="3727704" cy="301752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9" name="Shape 13"/>
          <p:cNvSpPr/>
          <p:nvPr/>
        </p:nvSpPr>
        <p:spPr>
          <a:xfrm>
            <a:off x="4258056" y="1508760"/>
            <a:ext cx="3727704" cy="475488"/>
          </a:xfrm>
          <a:prstGeom prst="rect">
            <a:avLst/>
          </a:prstGeom>
          <a:solidFill>
            <a:srgbClr val="0D1B2A"/>
          </a:solidFill>
          <a:ln w="12700">
            <a:solidFill>
              <a:srgbClr val="0D1B2A"/>
            </a:solidFill>
            <a:prstDash val="solid"/>
          </a:ln>
        </p:spPr>
        <p:txBody>
          <a:bodyPr/>
          <a:lstStyle/>
          <a:p>
            <a:endParaRPr lang="en-GB"/>
          </a:p>
        </p:txBody>
      </p:sp>
      <p:sp>
        <p:nvSpPr>
          <p:cNvPr id="20" name="Text 14"/>
          <p:cNvSpPr/>
          <p:nvPr/>
        </p:nvSpPr>
        <p:spPr>
          <a:xfrm>
            <a:off x="4349496" y="1563624"/>
            <a:ext cx="548640" cy="365760"/>
          </a:xfrm>
          <a:prstGeom prst="rect">
            <a:avLst/>
          </a:prstGeom>
          <a:noFill/>
          <a:ln/>
        </p:spPr>
        <p:txBody>
          <a:bodyPr wrap="square" lIns="0" tIns="0" rIns="0" bIns="0" rtlCol="0" anchor="ctr"/>
          <a:lstStyle/>
          <a:p>
            <a:pPr marL="0" indent="0">
              <a:buNone/>
            </a:pPr>
            <a:r>
              <a:rPr lang="en-US" sz="2000" b="1" dirty="0">
                <a:solidFill>
                  <a:srgbClr val="F5A623"/>
                </a:solidFill>
                <a:latin typeface="Georgia" pitchFamily="34" charset="0"/>
                <a:ea typeface="Georgia" pitchFamily="34" charset="-122"/>
                <a:cs typeface="Georgia" pitchFamily="34" charset="-120"/>
              </a:rPr>
              <a:t>02</a:t>
            </a:r>
            <a:endParaRPr lang="en-US" sz="2000" dirty="0"/>
          </a:p>
        </p:txBody>
      </p:sp>
      <p:sp>
        <p:nvSpPr>
          <p:cNvPr id="21" name="Text 15"/>
          <p:cNvSpPr/>
          <p:nvPr/>
        </p:nvSpPr>
        <p:spPr>
          <a:xfrm>
            <a:off x="4852416" y="1600200"/>
            <a:ext cx="3041904" cy="310896"/>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Customer Details</a:t>
            </a:r>
            <a:endParaRPr lang="en-US" sz="1400" dirty="0"/>
          </a:p>
        </p:txBody>
      </p:sp>
      <p:pic>
        <p:nvPicPr>
          <p:cNvPr id="22" name="Image 4" descr="preencoded.png"/>
          <p:cNvPicPr>
            <a:picLocks noChangeAspect="1"/>
          </p:cNvPicPr>
          <p:nvPr/>
        </p:nvPicPr>
        <p:blipFill>
          <a:blip r:embed="rId3"/>
          <a:stretch>
            <a:fillRect/>
          </a:stretch>
        </p:blipFill>
        <p:spPr>
          <a:xfrm>
            <a:off x="4367784" y="2075688"/>
            <a:ext cx="219456" cy="219456"/>
          </a:xfrm>
          <a:prstGeom prst="rect">
            <a:avLst/>
          </a:prstGeom>
        </p:spPr>
      </p:pic>
      <p:sp>
        <p:nvSpPr>
          <p:cNvPr id="23" name="Text 16"/>
          <p:cNvSpPr/>
          <p:nvPr/>
        </p:nvSpPr>
        <p:spPr>
          <a:xfrm>
            <a:off x="4642104" y="205740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Name, email, phone, vehicle reg</a:t>
            </a:r>
            <a:endParaRPr lang="en-US" sz="1300" dirty="0"/>
          </a:p>
        </p:txBody>
      </p:sp>
      <p:pic>
        <p:nvPicPr>
          <p:cNvPr id="24" name="Image 5" descr="preencoded.png"/>
          <p:cNvPicPr>
            <a:picLocks noChangeAspect="1"/>
          </p:cNvPicPr>
          <p:nvPr/>
        </p:nvPicPr>
        <p:blipFill>
          <a:blip r:embed="rId3"/>
          <a:stretch>
            <a:fillRect/>
          </a:stretch>
        </p:blipFill>
        <p:spPr>
          <a:xfrm>
            <a:off x="4367784" y="2670048"/>
            <a:ext cx="219456" cy="219456"/>
          </a:xfrm>
          <a:prstGeom prst="rect">
            <a:avLst/>
          </a:prstGeom>
        </p:spPr>
      </p:pic>
      <p:sp>
        <p:nvSpPr>
          <p:cNvPr id="25" name="Text 17"/>
          <p:cNvSpPr/>
          <p:nvPr/>
        </p:nvSpPr>
        <p:spPr>
          <a:xfrm>
            <a:off x="4642104" y="265176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Date, time, optional notes</a:t>
            </a:r>
            <a:endParaRPr lang="en-US" sz="1300" dirty="0"/>
          </a:p>
        </p:txBody>
      </p:sp>
      <p:pic>
        <p:nvPicPr>
          <p:cNvPr id="26" name="Image 6" descr="preencoded.png"/>
          <p:cNvPicPr>
            <a:picLocks noChangeAspect="1"/>
          </p:cNvPicPr>
          <p:nvPr/>
        </p:nvPicPr>
        <p:blipFill>
          <a:blip r:embed="rId3"/>
          <a:stretch>
            <a:fillRect/>
          </a:stretch>
        </p:blipFill>
        <p:spPr>
          <a:xfrm>
            <a:off x="4367784" y="3264408"/>
            <a:ext cx="219456" cy="219456"/>
          </a:xfrm>
          <a:prstGeom prst="rect">
            <a:avLst/>
          </a:prstGeom>
        </p:spPr>
      </p:pic>
      <p:sp>
        <p:nvSpPr>
          <p:cNvPr id="27" name="Text 18"/>
          <p:cNvSpPr/>
          <p:nvPr/>
        </p:nvSpPr>
        <p:spPr>
          <a:xfrm>
            <a:off x="4642104" y="324612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GDPR Privacy Notice linked inline</a:t>
            </a:r>
            <a:endParaRPr lang="en-US" sz="1300" dirty="0"/>
          </a:p>
        </p:txBody>
      </p:sp>
      <p:pic>
        <p:nvPicPr>
          <p:cNvPr id="28" name="Image 7" descr="preencoded.png"/>
          <p:cNvPicPr>
            <a:picLocks noChangeAspect="1"/>
          </p:cNvPicPr>
          <p:nvPr/>
        </p:nvPicPr>
        <p:blipFill>
          <a:blip r:embed="rId3"/>
          <a:stretch>
            <a:fillRect/>
          </a:stretch>
        </p:blipFill>
        <p:spPr>
          <a:xfrm>
            <a:off x="4367784" y="3858768"/>
            <a:ext cx="219456" cy="219456"/>
          </a:xfrm>
          <a:prstGeom prst="rect">
            <a:avLst/>
          </a:prstGeom>
        </p:spPr>
      </p:pic>
      <p:sp>
        <p:nvSpPr>
          <p:cNvPr id="29" name="Text 19"/>
          <p:cNvSpPr/>
          <p:nvPr/>
        </p:nvSpPr>
        <p:spPr>
          <a:xfrm>
            <a:off x="4642104" y="384048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sessionStorage draft auto-save</a:t>
            </a:r>
            <a:endParaRPr lang="en-US" sz="1300" dirty="0"/>
          </a:p>
        </p:txBody>
      </p:sp>
      <p:sp>
        <p:nvSpPr>
          <p:cNvPr id="30" name="Shape 20"/>
          <p:cNvSpPr/>
          <p:nvPr/>
        </p:nvSpPr>
        <p:spPr>
          <a:xfrm>
            <a:off x="8150352" y="1508760"/>
            <a:ext cx="3727704" cy="301752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31" name="Shape 21"/>
          <p:cNvSpPr/>
          <p:nvPr/>
        </p:nvSpPr>
        <p:spPr>
          <a:xfrm>
            <a:off x="8150352" y="1508760"/>
            <a:ext cx="3727704" cy="475488"/>
          </a:xfrm>
          <a:prstGeom prst="rect">
            <a:avLst/>
          </a:prstGeom>
          <a:solidFill>
            <a:srgbClr val="0D1B2A"/>
          </a:solidFill>
          <a:ln w="12700">
            <a:solidFill>
              <a:srgbClr val="0D1B2A"/>
            </a:solidFill>
            <a:prstDash val="solid"/>
          </a:ln>
        </p:spPr>
        <p:txBody>
          <a:bodyPr/>
          <a:lstStyle/>
          <a:p>
            <a:endParaRPr lang="en-GB"/>
          </a:p>
        </p:txBody>
      </p:sp>
      <p:sp>
        <p:nvSpPr>
          <p:cNvPr id="32" name="Text 22"/>
          <p:cNvSpPr/>
          <p:nvPr/>
        </p:nvSpPr>
        <p:spPr>
          <a:xfrm>
            <a:off x="8241792" y="1563624"/>
            <a:ext cx="548640" cy="365760"/>
          </a:xfrm>
          <a:prstGeom prst="rect">
            <a:avLst/>
          </a:prstGeom>
          <a:noFill/>
          <a:ln/>
        </p:spPr>
        <p:txBody>
          <a:bodyPr wrap="square" lIns="0" tIns="0" rIns="0" bIns="0" rtlCol="0" anchor="ctr"/>
          <a:lstStyle/>
          <a:p>
            <a:pPr marL="0" indent="0">
              <a:buNone/>
            </a:pPr>
            <a:r>
              <a:rPr lang="en-US" sz="2000" b="1" dirty="0">
                <a:solidFill>
                  <a:srgbClr val="F5A623"/>
                </a:solidFill>
                <a:latin typeface="Georgia" pitchFamily="34" charset="0"/>
                <a:ea typeface="Georgia" pitchFamily="34" charset="-122"/>
                <a:cs typeface="Georgia" pitchFamily="34" charset="-120"/>
              </a:rPr>
              <a:t>03</a:t>
            </a:r>
            <a:endParaRPr lang="en-US" sz="2000" dirty="0"/>
          </a:p>
        </p:txBody>
      </p:sp>
      <p:sp>
        <p:nvSpPr>
          <p:cNvPr id="33" name="Text 23"/>
          <p:cNvSpPr/>
          <p:nvPr/>
        </p:nvSpPr>
        <p:spPr>
          <a:xfrm>
            <a:off x="8744712" y="1600200"/>
            <a:ext cx="3041904" cy="310896"/>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Review &amp; Confirm</a:t>
            </a:r>
            <a:endParaRPr lang="en-US" sz="1400" dirty="0"/>
          </a:p>
        </p:txBody>
      </p:sp>
      <p:pic>
        <p:nvPicPr>
          <p:cNvPr id="34" name="Image 8" descr="preencoded.png"/>
          <p:cNvPicPr>
            <a:picLocks noChangeAspect="1"/>
          </p:cNvPicPr>
          <p:nvPr/>
        </p:nvPicPr>
        <p:blipFill>
          <a:blip r:embed="rId3"/>
          <a:stretch>
            <a:fillRect/>
          </a:stretch>
        </p:blipFill>
        <p:spPr>
          <a:xfrm>
            <a:off x="8260080" y="2075688"/>
            <a:ext cx="219456" cy="219456"/>
          </a:xfrm>
          <a:prstGeom prst="rect">
            <a:avLst/>
          </a:prstGeom>
        </p:spPr>
      </p:pic>
      <p:sp>
        <p:nvSpPr>
          <p:cNvPr id="35" name="Text 24"/>
          <p:cNvSpPr/>
          <p:nvPr/>
        </p:nvSpPr>
        <p:spPr>
          <a:xfrm>
            <a:off x="8534400" y="205740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Full booking summary displayed</a:t>
            </a:r>
            <a:endParaRPr lang="en-US" sz="1300" dirty="0"/>
          </a:p>
        </p:txBody>
      </p:sp>
      <p:pic>
        <p:nvPicPr>
          <p:cNvPr id="36" name="Image 9" descr="preencoded.png"/>
          <p:cNvPicPr>
            <a:picLocks noChangeAspect="1"/>
          </p:cNvPicPr>
          <p:nvPr/>
        </p:nvPicPr>
        <p:blipFill>
          <a:blip r:embed="rId3"/>
          <a:stretch>
            <a:fillRect/>
          </a:stretch>
        </p:blipFill>
        <p:spPr>
          <a:xfrm>
            <a:off x="8260080" y="2670048"/>
            <a:ext cx="219456" cy="219456"/>
          </a:xfrm>
          <a:prstGeom prst="rect">
            <a:avLst/>
          </a:prstGeom>
        </p:spPr>
      </p:pic>
      <p:sp>
        <p:nvSpPr>
          <p:cNvPr id="37" name="Text 25"/>
          <p:cNvSpPr/>
          <p:nvPr/>
        </p:nvSpPr>
        <p:spPr>
          <a:xfrm>
            <a:off x="8534400" y="265176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User can navigate back to edit</a:t>
            </a:r>
            <a:endParaRPr lang="en-US" sz="1300" dirty="0"/>
          </a:p>
        </p:txBody>
      </p:sp>
      <p:pic>
        <p:nvPicPr>
          <p:cNvPr id="38" name="Image 10" descr="preencoded.png"/>
          <p:cNvPicPr>
            <a:picLocks noChangeAspect="1"/>
          </p:cNvPicPr>
          <p:nvPr/>
        </p:nvPicPr>
        <p:blipFill>
          <a:blip r:embed="rId3"/>
          <a:stretch>
            <a:fillRect/>
          </a:stretch>
        </p:blipFill>
        <p:spPr>
          <a:xfrm>
            <a:off x="8260080" y="3264408"/>
            <a:ext cx="219456" cy="219456"/>
          </a:xfrm>
          <a:prstGeom prst="rect">
            <a:avLst/>
          </a:prstGeom>
        </p:spPr>
      </p:pic>
      <p:sp>
        <p:nvSpPr>
          <p:cNvPr id="39" name="Text 26"/>
          <p:cNvSpPr/>
          <p:nvPr/>
        </p:nvSpPr>
        <p:spPr>
          <a:xfrm>
            <a:off x="8534400" y="324612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CSRF token validated on POST</a:t>
            </a:r>
            <a:endParaRPr lang="en-US" sz="1300" dirty="0"/>
          </a:p>
        </p:txBody>
      </p:sp>
      <p:pic>
        <p:nvPicPr>
          <p:cNvPr id="40" name="Image 11" descr="preencoded.png"/>
          <p:cNvPicPr>
            <a:picLocks noChangeAspect="1"/>
          </p:cNvPicPr>
          <p:nvPr/>
        </p:nvPicPr>
        <p:blipFill>
          <a:blip r:embed="rId3"/>
          <a:stretch>
            <a:fillRect/>
          </a:stretch>
        </p:blipFill>
        <p:spPr>
          <a:xfrm>
            <a:off x="8260080" y="3858768"/>
            <a:ext cx="219456" cy="219456"/>
          </a:xfrm>
          <a:prstGeom prst="rect">
            <a:avLst/>
          </a:prstGeom>
        </p:spPr>
      </p:pic>
      <p:sp>
        <p:nvSpPr>
          <p:cNvPr id="41" name="Text 27"/>
          <p:cNvSpPr/>
          <p:nvPr/>
        </p:nvSpPr>
        <p:spPr>
          <a:xfrm>
            <a:off x="8534400" y="3840480"/>
            <a:ext cx="3252216" cy="502920"/>
          </a:xfrm>
          <a:prstGeom prst="rect">
            <a:avLst/>
          </a:prstGeom>
          <a:noFill/>
          <a:ln/>
        </p:spPr>
        <p:txBody>
          <a:bodyPr wrap="square" lIns="0" tIns="0" rIns="0" bIns="0" rtlCol="0" anchor="ctr"/>
          <a:lstStyle/>
          <a:p>
            <a:pPr marL="0" indent="0">
              <a:buNone/>
            </a:pPr>
            <a:r>
              <a:rPr lang="en-US" sz="1300" dirty="0">
                <a:solidFill>
                  <a:srgbClr val="334455"/>
                </a:solidFill>
                <a:latin typeface="Calibri" pitchFamily="34" charset="0"/>
                <a:ea typeface="Calibri" pitchFamily="34" charset="-122"/>
                <a:cs typeface="Calibri" pitchFamily="34" charset="-120"/>
              </a:rPr>
              <a:t>NT-XXXXXX reference generated</a:t>
            </a:r>
            <a:endParaRPr lang="en-US" sz="1300" dirty="0"/>
          </a:p>
        </p:txBody>
      </p:sp>
      <p:sp>
        <p:nvSpPr>
          <p:cNvPr id="42" name="Shape 28"/>
          <p:cNvSpPr/>
          <p:nvPr/>
        </p:nvSpPr>
        <p:spPr>
          <a:xfrm>
            <a:off x="365760" y="4663440"/>
            <a:ext cx="11457432" cy="310896"/>
          </a:xfrm>
          <a:prstGeom prst="rect">
            <a:avLst/>
          </a:prstGeom>
          <a:solidFill>
            <a:srgbClr val="0D1B2A"/>
          </a:solidFill>
          <a:ln w="12700">
            <a:solidFill>
              <a:srgbClr val="0D1B2A"/>
            </a:solidFill>
            <a:prstDash val="solid"/>
          </a:ln>
        </p:spPr>
        <p:txBody>
          <a:bodyPr/>
          <a:lstStyle/>
          <a:p>
            <a:endParaRPr lang="en-GB"/>
          </a:p>
        </p:txBody>
      </p:sp>
      <p:sp>
        <p:nvSpPr>
          <p:cNvPr id="43" name="Text 29"/>
          <p:cNvSpPr/>
          <p:nvPr/>
        </p:nvSpPr>
        <p:spPr>
          <a:xfrm>
            <a:off x="502920" y="4700016"/>
            <a:ext cx="3657600" cy="237744"/>
          </a:xfrm>
          <a:prstGeom prst="rect">
            <a:avLst/>
          </a:prstGeom>
          <a:noFill/>
          <a:ln/>
        </p:spPr>
        <p:txBody>
          <a:bodyPr wrap="square" lIns="0" tIns="0" rIns="0" bIns="0" rtlCol="0" anchor="ctr"/>
          <a:lstStyle/>
          <a:p>
            <a:pPr marL="0" indent="0">
              <a:buNone/>
            </a:pPr>
            <a:r>
              <a:rPr lang="en-US" sz="1350" b="1" dirty="0">
                <a:solidFill>
                  <a:srgbClr val="F5A623"/>
                </a:solidFill>
                <a:latin typeface="Calibri" pitchFamily="34" charset="0"/>
                <a:ea typeface="Calibri" pitchFamily="34" charset="-122"/>
                <a:cs typeface="Calibri" pitchFamily="34" charset="-120"/>
              </a:rPr>
              <a:t>Admin Portal — /admin-portal/</a:t>
            </a:r>
            <a:endParaRPr lang="en-US" sz="1350" dirty="0"/>
          </a:p>
        </p:txBody>
      </p:sp>
      <p:sp>
        <p:nvSpPr>
          <p:cNvPr id="44" name="Shape 30"/>
          <p:cNvSpPr/>
          <p:nvPr/>
        </p:nvSpPr>
        <p:spPr>
          <a:xfrm>
            <a:off x="365760" y="507492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45" name="Image 12" descr="preencoded.png"/>
          <p:cNvPicPr>
            <a:picLocks noChangeAspect="1"/>
          </p:cNvPicPr>
          <p:nvPr/>
        </p:nvPicPr>
        <p:blipFill>
          <a:blip r:embed="rId3"/>
          <a:stretch>
            <a:fillRect/>
          </a:stretch>
        </p:blipFill>
        <p:spPr>
          <a:xfrm>
            <a:off x="457200" y="5230368"/>
            <a:ext cx="201168" cy="201168"/>
          </a:xfrm>
          <a:prstGeom prst="rect">
            <a:avLst/>
          </a:prstGeom>
        </p:spPr>
      </p:pic>
      <p:sp>
        <p:nvSpPr>
          <p:cNvPr id="46" name="Text 31"/>
          <p:cNvSpPr/>
          <p:nvPr/>
        </p:nvSpPr>
        <p:spPr>
          <a:xfrm>
            <a:off x="713232" y="516636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Custom URL (non-default)</a:t>
            </a:r>
            <a:endParaRPr lang="en-US" sz="1250" dirty="0"/>
          </a:p>
        </p:txBody>
      </p:sp>
      <p:sp>
        <p:nvSpPr>
          <p:cNvPr id="47" name="Shape 32"/>
          <p:cNvSpPr/>
          <p:nvPr/>
        </p:nvSpPr>
        <p:spPr>
          <a:xfrm>
            <a:off x="3246120" y="507492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48" name="Image 13" descr="preencoded.png"/>
          <p:cNvPicPr>
            <a:picLocks noChangeAspect="1"/>
          </p:cNvPicPr>
          <p:nvPr/>
        </p:nvPicPr>
        <p:blipFill>
          <a:blip r:embed="rId3"/>
          <a:stretch>
            <a:fillRect/>
          </a:stretch>
        </p:blipFill>
        <p:spPr>
          <a:xfrm>
            <a:off x="3337560" y="5230368"/>
            <a:ext cx="201168" cy="201168"/>
          </a:xfrm>
          <a:prstGeom prst="rect">
            <a:avLst/>
          </a:prstGeom>
        </p:spPr>
      </p:pic>
      <p:sp>
        <p:nvSpPr>
          <p:cNvPr id="49" name="Text 33"/>
          <p:cNvSpPr/>
          <p:nvPr/>
        </p:nvSpPr>
        <p:spPr>
          <a:xfrm>
            <a:off x="3593592" y="516636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login_required + is_staff check</a:t>
            </a:r>
            <a:endParaRPr lang="en-US" sz="1250" dirty="0"/>
          </a:p>
        </p:txBody>
      </p:sp>
      <p:sp>
        <p:nvSpPr>
          <p:cNvPr id="50" name="Shape 34"/>
          <p:cNvSpPr/>
          <p:nvPr/>
        </p:nvSpPr>
        <p:spPr>
          <a:xfrm>
            <a:off x="6126480" y="507492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51" name="Image 14" descr="preencoded.png"/>
          <p:cNvPicPr>
            <a:picLocks noChangeAspect="1"/>
          </p:cNvPicPr>
          <p:nvPr/>
        </p:nvPicPr>
        <p:blipFill>
          <a:blip r:embed="rId3"/>
          <a:stretch>
            <a:fillRect/>
          </a:stretch>
        </p:blipFill>
        <p:spPr>
          <a:xfrm>
            <a:off x="6217920" y="5230368"/>
            <a:ext cx="201168" cy="201168"/>
          </a:xfrm>
          <a:prstGeom prst="rect">
            <a:avLst/>
          </a:prstGeom>
        </p:spPr>
      </p:pic>
      <p:sp>
        <p:nvSpPr>
          <p:cNvPr id="52" name="Text 35"/>
          <p:cNvSpPr/>
          <p:nvPr/>
        </p:nvSpPr>
        <p:spPr>
          <a:xfrm>
            <a:off x="6473952" y="516636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Brute-force lockout (5 attempts)</a:t>
            </a:r>
            <a:endParaRPr lang="en-US" sz="1250" dirty="0"/>
          </a:p>
        </p:txBody>
      </p:sp>
      <p:sp>
        <p:nvSpPr>
          <p:cNvPr id="53" name="Shape 36"/>
          <p:cNvSpPr/>
          <p:nvPr/>
        </p:nvSpPr>
        <p:spPr>
          <a:xfrm>
            <a:off x="9006840" y="507492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54" name="Image 15" descr="preencoded.png"/>
          <p:cNvPicPr>
            <a:picLocks noChangeAspect="1"/>
          </p:cNvPicPr>
          <p:nvPr/>
        </p:nvPicPr>
        <p:blipFill>
          <a:blip r:embed="rId3"/>
          <a:stretch>
            <a:fillRect/>
          </a:stretch>
        </p:blipFill>
        <p:spPr>
          <a:xfrm>
            <a:off x="9098280" y="5230368"/>
            <a:ext cx="201168" cy="201168"/>
          </a:xfrm>
          <a:prstGeom prst="rect">
            <a:avLst/>
          </a:prstGeom>
        </p:spPr>
      </p:pic>
      <p:sp>
        <p:nvSpPr>
          <p:cNvPr id="55" name="Text 37"/>
          <p:cNvSpPr/>
          <p:nvPr/>
        </p:nvSpPr>
        <p:spPr>
          <a:xfrm>
            <a:off x="9354312" y="516636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Dashboard: live booking stats</a:t>
            </a:r>
            <a:endParaRPr lang="en-US" sz="1250" dirty="0"/>
          </a:p>
        </p:txBody>
      </p:sp>
      <p:sp>
        <p:nvSpPr>
          <p:cNvPr id="56" name="Shape 38"/>
          <p:cNvSpPr/>
          <p:nvPr/>
        </p:nvSpPr>
        <p:spPr>
          <a:xfrm>
            <a:off x="365760" y="571500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57" name="Image 16" descr="preencoded.png"/>
          <p:cNvPicPr>
            <a:picLocks noChangeAspect="1"/>
          </p:cNvPicPr>
          <p:nvPr/>
        </p:nvPicPr>
        <p:blipFill>
          <a:blip r:embed="rId3"/>
          <a:stretch>
            <a:fillRect/>
          </a:stretch>
        </p:blipFill>
        <p:spPr>
          <a:xfrm>
            <a:off x="457200" y="5870448"/>
            <a:ext cx="201168" cy="201168"/>
          </a:xfrm>
          <a:prstGeom prst="rect">
            <a:avLst/>
          </a:prstGeom>
        </p:spPr>
      </p:pic>
      <p:sp>
        <p:nvSpPr>
          <p:cNvPr id="58" name="Text 39"/>
          <p:cNvSpPr/>
          <p:nvPr/>
        </p:nvSpPr>
        <p:spPr>
          <a:xfrm>
            <a:off x="713232" y="580644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Search / Filter / Edit / Delete</a:t>
            </a:r>
            <a:endParaRPr lang="en-US" sz="1250" dirty="0"/>
          </a:p>
        </p:txBody>
      </p:sp>
      <p:sp>
        <p:nvSpPr>
          <p:cNvPr id="59" name="Shape 40"/>
          <p:cNvSpPr/>
          <p:nvPr/>
        </p:nvSpPr>
        <p:spPr>
          <a:xfrm>
            <a:off x="3246120" y="571500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60" name="Image 17" descr="preencoded.png"/>
          <p:cNvPicPr>
            <a:picLocks noChangeAspect="1"/>
          </p:cNvPicPr>
          <p:nvPr/>
        </p:nvPicPr>
        <p:blipFill>
          <a:blip r:embed="rId3"/>
          <a:stretch>
            <a:fillRect/>
          </a:stretch>
        </p:blipFill>
        <p:spPr>
          <a:xfrm>
            <a:off x="3337560" y="5870448"/>
            <a:ext cx="201168" cy="201168"/>
          </a:xfrm>
          <a:prstGeom prst="rect">
            <a:avLst/>
          </a:prstGeom>
        </p:spPr>
      </p:pic>
      <p:sp>
        <p:nvSpPr>
          <p:cNvPr id="61" name="Text 41"/>
          <p:cNvSpPr/>
          <p:nvPr/>
        </p:nvSpPr>
        <p:spPr>
          <a:xfrm>
            <a:off x="3593592" y="580644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CSRF on all POST actions</a:t>
            </a:r>
            <a:endParaRPr lang="en-US" sz="1250" dirty="0"/>
          </a:p>
        </p:txBody>
      </p:sp>
      <p:sp>
        <p:nvSpPr>
          <p:cNvPr id="62" name="Shape 42"/>
          <p:cNvSpPr/>
          <p:nvPr/>
        </p:nvSpPr>
        <p:spPr>
          <a:xfrm>
            <a:off x="6126480" y="571500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63" name="Image 18" descr="preencoded.png"/>
          <p:cNvPicPr>
            <a:picLocks noChangeAspect="1"/>
          </p:cNvPicPr>
          <p:nvPr/>
        </p:nvPicPr>
        <p:blipFill>
          <a:blip r:embed="rId3"/>
          <a:stretch>
            <a:fillRect/>
          </a:stretch>
        </p:blipFill>
        <p:spPr>
          <a:xfrm>
            <a:off x="6217920" y="5870448"/>
            <a:ext cx="201168" cy="201168"/>
          </a:xfrm>
          <a:prstGeom prst="rect">
            <a:avLst/>
          </a:prstGeom>
        </p:spPr>
      </p:pic>
      <p:sp>
        <p:nvSpPr>
          <p:cNvPr id="64" name="Text 43"/>
          <p:cNvSpPr/>
          <p:nvPr/>
        </p:nvSpPr>
        <p:spPr>
          <a:xfrm>
            <a:off x="6473952" y="580644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updated_at audit timestamps</a:t>
            </a:r>
            <a:endParaRPr lang="en-US" sz="1250" dirty="0"/>
          </a:p>
        </p:txBody>
      </p:sp>
      <p:sp>
        <p:nvSpPr>
          <p:cNvPr id="65" name="Shape 44"/>
          <p:cNvSpPr/>
          <p:nvPr/>
        </p:nvSpPr>
        <p:spPr>
          <a:xfrm>
            <a:off x="9006840" y="5715000"/>
            <a:ext cx="2743200" cy="548640"/>
          </a:xfrm>
          <a:prstGeom prst="rect">
            <a:avLst/>
          </a:prstGeom>
          <a:solidFill>
            <a:srgbClr val="FFFFFF"/>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pic>
        <p:nvPicPr>
          <p:cNvPr id="66" name="Image 19" descr="preencoded.png"/>
          <p:cNvPicPr>
            <a:picLocks noChangeAspect="1"/>
          </p:cNvPicPr>
          <p:nvPr/>
        </p:nvPicPr>
        <p:blipFill>
          <a:blip r:embed="rId3"/>
          <a:stretch>
            <a:fillRect/>
          </a:stretch>
        </p:blipFill>
        <p:spPr>
          <a:xfrm>
            <a:off x="9098280" y="5870448"/>
            <a:ext cx="201168" cy="201168"/>
          </a:xfrm>
          <a:prstGeom prst="rect">
            <a:avLst/>
          </a:prstGeom>
        </p:spPr>
      </p:pic>
      <p:sp>
        <p:nvSpPr>
          <p:cNvPr id="67" name="Text 45"/>
          <p:cNvSpPr/>
          <p:nvPr/>
        </p:nvSpPr>
        <p:spPr>
          <a:xfrm>
            <a:off x="9354312" y="5806440"/>
            <a:ext cx="2304288" cy="384048"/>
          </a:xfrm>
          <a:prstGeom prst="rect">
            <a:avLst/>
          </a:prstGeom>
          <a:noFill/>
          <a:ln/>
        </p:spPr>
        <p:txBody>
          <a:bodyPr wrap="square" lIns="0" tIns="0" rIns="0" bIns="0" rtlCol="0" anchor="ctr"/>
          <a:lstStyle/>
          <a:p>
            <a:pPr marL="0" indent="0">
              <a:buNone/>
            </a:pPr>
            <a:r>
              <a:rPr lang="en-US" sz="1250" dirty="0">
                <a:solidFill>
                  <a:srgbClr val="0D1B2A"/>
                </a:solidFill>
                <a:latin typeface="Calibri" pitchFamily="34" charset="0"/>
                <a:ea typeface="Calibri" pitchFamily="34" charset="-122"/>
                <a:cs typeface="Calibri" pitchFamily="34" charset="-120"/>
              </a:rPr>
              <a:t>SESSION_COOKIE_AGE = 1800s</a:t>
            </a:r>
            <a:endParaRPr lang="en-US" sz="1250" dirty="0"/>
          </a:p>
        </p:txBody>
      </p:sp>
      <p:sp>
        <p:nvSpPr>
          <p:cNvPr id="68" name="Shape 46"/>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69" name="Text 47"/>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70" name="Text 48"/>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8 / 31</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201168" cy="6858000"/>
          </a:xfrm>
          <a:prstGeom prst="rect">
            <a:avLst/>
          </a:prstGeom>
          <a:solidFill>
            <a:srgbClr val="F5A623"/>
          </a:solidFill>
          <a:ln w="12700">
            <a:solidFill>
              <a:srgbClr val="F5A623"/>
            </a:solidFill>
            <a:prstDash val="solid"/>
          </a:ln>
        </p:spPr>
        <p:txBody>
          <a:bodyPr/>
          <a:lstStyle/>
          <a:p>
            <a:endParaRPr lang="en-GB"/>
          </a:p>
        </p:txBody>
      </p:sp>
      <p:sp>
        <p:nvSpPr>
          <p:cNvPr id="3" name="Shape 1"/>
          <p:cNvSpPr/>
          <p:nvPr/>
        </p:nvSpPr>
        <p:spPr>
          <a:xfrm>
            <a:off x="107862" y="-237744"/>
            <a:ext cx="11987784" cy="6858000"/>
          </a:xfrm>
          <a:prstGeom prst="rect">
            <a:avLst/>
          </a:prstGeom>
          <a:solidFill>
            <a:srgbClr val="0D1B2A"/>
          </a:solidFill>
          <a:ln w="12700">
            <a:solidFill>
              <a:srgbClr val="0D1B2A"/>
            </a:solidFill>
            <a:prstDash val="solid"/>
          </a:ln>
        </p:spPr>
        <p:txBody>
          <a:bodyPr/>
          <a:lstStyle/>
          <a:p>
            <a:endParaRPr lang="en-GB"/>
          </a:p>
        </p:txBody>
      </p:sp>
      <p:sp>
        <p:nvSpPr>
          <p:cNvPr id="4" name="Text 2"/>
          <p:cNvSpPr/>
          <p:nvPr/>
        </p:nvSpPr>
        <p:spPr>
          <a:xfrm>
            <a:off x="502920" y="502920"/>
            <a:ext cx="11457432" cy="457200"/>
          </a:xfrm>
          <a:prstGeom prst="rect">
            <a:avLst/>
          </a:prstGeom>
          <a:noFill/>
          <a:ln/>
        </p:spPr>
        <p:txBody>
          <a:bodyPr wrap="square" lIns="0" tIns="0" rIns="0" bIns="0" rtlCol="0" anchor="ctr"/>
          <a:lstStyle/>
          <a:p>
            <a:pPr marL="0" indent="0" algn="ctr">
              <a:buNone/>
            </a:pPr>
            <a:endParaRPr lang="en-US" sz="1400" dirty="0"/>
          </a:p>
        </p:txBody>
      </p:sp>
      <p:sp>
        <p:nvSpPr>
          <p:cNvPr id="5" name="Text 3"/>
          <p:cNvSpPr/>
          <p:nvPr/>
        </p:nvSpPr>
        <p:spPr>
          <a:xfrm>
            <a:off x="381622" y="736187"/>
            <a:ext cx="11365992" cy="719390"/>
          </a:xfrm>
          <a:prstGeom prst="rect">
            <a:avLst/>
          </a:prstGeom>
          <a:noFill/>
          <a:ln/>
        </p:spPr>
        <p:txBody>
          <a:bodyPr wrap="square" lIns="0" tIns="0" rIns="0" bIns="0" rtlCol="0" anchor="ctr"/>
          <a:lstStyle/>
          <a:p>
            <a:pPr marL="0" indent="0" algn="ctr">
              <a:buNone/>
            </a:pPr>
            <a:r>
              <a:rPr lang="en-US" sz="4800" b="1" dirty="0">
                <a:solidFill>
                  <a:srgbClr val="FFFFFF"/>
                </a:solidFill>
                <a:latin typeface="Georgia" pitchFamily="34" charset="0"/>
                <a:ea typeface="Georgia" pitchFamily="34" charset="-122"/>
                <a:cs typeface="Georgia" pitchFamily="34" charset="-120"/>
              </a:rPr>
              <a:t>System</a:t>
            </a:r>
            <a:r>
              <a:rPr lang="en-US" sz="4800" dirty="0"/>
              <a:t> </a:t>
            </a:r>
            <a:r>
              <a:rPr lang="en-US" sz="4800" b="1" dirty="0">
                <a:solidFill>
                  <a:srgbClr val="FFFFFF"/>
                </a:solidFill>
                <a:latin typeface="Georgia" pitchFamily="34" charset="0"/>
                <a:ea typeface="Georgia" pitchFamily="34" charset="-122"/>
                <a:cs typeface="Georgia" pitchFamily="34" charset="-120"/>
              </a:rPr>
              <a:t>Demonstration</a:t>
            </a:r>
            <a:endParaRPr lang="en-US" sz="4800" dirty="0"/>
          </a:p>
        </p:txBody>
      </p:sp>
      <p:sp>
        <p:nvSpPr>
          <p:cNvPr id="6" name="Shape 4"/>
          <p:cNvSpPr/>
          <p:nvPr/>
        </p:nvSpPr>
        <p:spPr>
          <a:xfrm>
            <a:off x="502920" y="1707502"/>
            <a:ext cx="11365992" cy="45720"/>
          </a:xfrm>
          <a:prstGeom prst="rect">
            <a:avLst/>
          </a:prstGeom>
          <a:solidFill>
            <a:srgbClr val="F5A623"/>
          </a:solidFill>
          <a:ln w="12700">
            <a:solidFill>
              <a:srgbClr val="F5A623"/>
            </a:solidFill>
            <a:prstDash val="solid"/>
          </a:ln>
        </p:spPr>
        <p:txBody>
          <a:bodyPr/>
          <a:lstStyle/>
          <a:p>
            <a:endParaRPr lang="en-GB"/>
          </a:p>
        </p:txBody>
      </p:sp>
      <p:sp>
        <p:nvSpPr>
          <p:cNvPr id="7" name="Shape 5"/>
          <p:cNvSpPr/>
          <p:nvPr/>
        </p:nvSpPr>
        <p:spPr>
          <a:xfrm>
            <a:off x="502920" y="2189708"/>
            <a:ext cx="11365992" cy="786384"/>
          </a:xfrm>
          <a:prstGeom prst="rect">
            <a:avLst/>
          </a:prstGeom>
          <a:solidFill>
            <a:srgbClr val="152236"/>
          </a:solidFill>
          <a:ln w="6350">
            <a:solidFill>
              <a:srgbClr val="2A3A4A"/>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565995" y="2317724"/>
            <a:ext cx="402336" cy="402336"/>
          </a:xfrm>
          <a:prstGeom prst="rect">
            <a:avLst/>
          </a:prstGeom>
        </p:spPr>
      </p:pic>
      <p:sp>
        <p:nvSpPr>
          <p:cNvPr id="9" name="Text 6"/>
          <p:cNvSpPr/>
          <p:nvPr/>
        </p:nvSpPr>
        <p:spPr>
          <a:xfrm>
            <a:off x="1115568" y="2189708"/>
            <a:ext cx="2743200" cy="329184"/>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Security Features</a:t>
            </a:r>
            <a:endParaRPr lang="en-US" sz="1400" dirty="0"/>
          </a:p>
        </p:txBody>
      </p:sp>
      <p:sp>
        <p:nvSpPr>
          <p:cNvPr id="10" name="Text 7"/>
          <p:cNvSpPr/>
          <p:nvPr/>
        </p:nvSpPr>
        <p:spPr>
          <a:xfrm>
            <a:off x="1117438" y="2518892"/>
            <a:ext cx="10360152" cy="329184"/>
          </a:xfrm>
          <a:prstGeom prst="rect">
            <a:avLst/>
          </a:prstGeom>
          <a:noFill/>
          <a:ln/>
        </p:spPr>
        <p:txBody>
          <a:bodyPr wrap="square" lIns="0" tIns="0" rIns="0" bIns="0" rtlCol="0" anchor="ctr"/>
          <a:lstStyle/>
          <a:p>
            <a:pPr marL="0" indent="0">
              <a:buNone/>
            </a:pPr>
            <a:r>
              <a:rPr lang="en-US" sz="1400" dirty="0">
                <a:solidFill>
                  <a:srgbClr val="AABBCC"/>
                </a:solidFill>
                <a:latin typeface="Calibri" pitchFamily="34" charset="0"/>
                <a:ea typeface="Calibri" pitchFamily="34" charset="-122"/>
                <a:cs typeface="Calibri" pitchFamily="34" charset="-120"/>
              </a:rPr>
              <a:t>OWASP-aligned controls · CSRF · Honeypot · CSP · Brute-force lockout · Input validation</a:t>
            </a:r>
            <a:endParaRPr lang="en-US" sz="1400" dirty="0"/>
          </a:p>
        </p:txBody>
      </p:sp>
      <p:sp>
        <p:nvSpPr>
          <p:cNvPr id="11" name="Shape 8"/>
          <p:cNvSpPr/>
          <p:nvPr/>
        </p:nvSpPr>
        <p:spPr>
          <a:xfrm>
            <a:off x="502920" y="3269073"/>
            <a:ext cx="11365992" cy="786384"/>
          </a:xfrm>
          <a:prstGeom prst="rect">
            <a:avLst/>
          </a:prstGeom>
          <a:solidFill>
            <a:srgbClr val="152236"/>
          </a:solidFill>
          <a:ln w="6350">
            <a:solidFill>
              <a:srgbClr val="2A3A4A"/>
            </a:solidFill>
            <a:prstDash val="solid"/>
          </a:ln>
        </p:spPr>
        <p:txBody>
          <a:bodyPr/>
          <a:lstStyle/>
          <a:p>
            <a:endParaRPr lang="en-GB"/>
          </a:p>
        </p:txBody>
      </p:sp>
      <p:pic>
        <p:nvPicPr>
          <p:cNvPr id="12" name="Image 1" descr="preencoded.png"/>
          <p:cNvPicPr>
            <a:picLocks noChangeAspect="1"/>
          </p:cNvPicPr>
          <p:nvPr/>
        </p:nvPicPr>
        <p:blipFill>
          <a:blip r:embed="rId4"/>
          <a:stretch>
            <a:fillRect/>
          </a:stretch>
        </p:blipFill>
        <p:spPr>
          <a:xfrm>
            <a:off x="621792" y="3421722"/>
            <a:ext cx="402336" cy="402336"/>
          </a:xfrm>
          <a:prstGeom prst="rect">
            <a:avLst/>
          </a:prstGeom>
        </p:spPr>
      </p:pic>
      <p:sp>
        <p:nvSpPr>
          <p:cNvPr id="13" name="Text 9"/>
          <p:cNvSpPr/>
          <p:nvPr/>
        </p:nvSpPr>
        <p:spPr>
          <a:xfrm>
            <a:off x="1126769" y="3293706"/>
            <a:ext cx="2743200" cy="329184"/>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Accessibility Features</a:t>
            </a:r>
            <a:endParaRPr lang="en-US" sz="1400" dirty="0"/>
          </a:p>
        </p:txBody>
      </p:sp>
      <p:sp>
        <p:nvSpPr>
          <p:cNvPr id="14" name="Text 10"/>
          <p:cNvSpPr/>
          <p:nvPr/>
        </p:nvSpPr>
        <p:spPr>
          <a:xfrm>
            <a:off x="1115568" y="3603482"/>
            <a:ext cx="10360152" cy="329184"/>
          </a:xfrm>
          <a:prstGeom prst="rect">
            <a:avLst/>
          </a:prstGeom>
          <a:noFill/>
          <a:ln/>
        </p:spPr>
        <p:txBody>
          <a:bodyPr wrap="square" lIns="0" tIns="0" rIns="0" bIns="0" rtlCol="0" anchor="ctr"/>
          <a:lstStyle/>
          <a:p>
            <a:pPr marL="0" indent="0">
              <a:buNone/>
            </a:pPr>
            <a:r>
              <a:rPr lang="en-US" sz="1400" dirty="0">
                <a:solidFill>
                  <a:srgbClr val="AABBCC"/>
                </a:solidFill>
                <a:latin typeface="Calibri" pitchFamily="34" charset="0"/>
                <a:ea typeface="Calibri" pitchFamily="34" charset="-122"/>
                <a:cs typeface="Calibri" pitchFamily="34" charset="-120"/>
              </a:rPr>
              <a:t>WCAG 2.1 AA · ARIA · Keyboard navigation · Screen reader · Colour contrast</a:t>
            </a:r>
            <a:endParaRPr lang="en-US" sz="1400" dirty="0"/>
          </a:p>
        </p:txBody>
      </p:sp>
      <p:sp>
        <p:nvSpPr>
          <p:cNvPr id="15" name="Shape 11"/>
          <p:cNvSpPr/>
          <p:nvPr/>
        </p:nvSpPr>
        <p:spPr>
          <a:xfrm>
            <a:off x="502920" y="4389120"/>
            <a:ext cx="11365992" cy="786384"/>
          </a:xfrm>
          <a:prstGeom prst="rect">
            <a:avLst/>
          </a:prstGeom>
          <a:solidFill>
            <a:srgbClr val="152236"/>
          </a:solidFill>
          <a:ln w="6350">
            <a:solidFill>
              <a:srgbClr val="2A3A4A"/>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621792" y="4657468"/>
            <a:ext cx="402336" cy="402336"/>
          </a:xfrm>
          <a:prstGeom prst="rect">
            <a:avLst/>
          </a:prstGeom>
        </p:spPr>
      </p:pic>
      <p:sp>
        <p:nvSpPr>
          <p:cNvPr id="17" name="Text 12"/>
          <p:cNvSpPr/>
          <p:nvPr/>
        </p:nvSpPr>
        <p:spPr>
          <a:xfrm>
            <a:off x="1126769" y="4414126"/>
            <a:ext cx="2743200" cy="329184"/>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Usability Features</a:t>
            </a:r>
            <a:endParaRPr lang="en-US" sz="1400" dirty="0"/>
          </a:p>
        </p:txBody>
      </p:sp>
      <p:sp>
        <p:nvSpPr>
          <p:cNvPr id="18" name="Text 13"/>
          <p:cNvSpPr/>
          <p:nvPr/>
        </p:nvSpPr>
        <p:spPr>
          <a:xfrm>
            <a:off x="1126769" y="4743310"/>
            <a:ext cx="10360152" cy="329184"/>
          </a:xfrm>
          <a:prstGeom prst="rect">
            <a:avLst/>
          </a:prstGeom>
          <a:noFill/>
          <a:ln/>
        </p:spPr>
        <p:txBody>
          <a:bodyPr wrap="square" lIns="0" tIns="0" rIns="0" bIns="0" rtlCol="0" anchor="ctr"/>
          <a:lstStyle/>
          <a:p>
            <a:pPr marL="0" indent="0">
              <a:buNone/>
            </a:pPr>
            <a:r>
              <a:rPr lang="en-US" sz="1400" dirty="0">
                <a:solidFill>
                  <a:srgbClr val="AABBCC"/>
                </a:solidFill>
                <a:latin typeface="Calibri" pitchFamily="34" charset="0"/>
                <a:ea typeface="Calibri" pitchFamily="34" charset="-122"/>
                <a:cs typeface="Calibri" pitchFamily="34" charset="-120"/>
              </a:rPr>
              <a:t>3-step wizard · Draft save · Live validation · Review &amp; confirm · Calendar integration</a:t>
            </a:r>
            <a:endParaRPr lang="en-US" sz="1400" dirty="0"/>
          </a:p>
        </p:txBody>
      </p:sp>
      <p:sp>
        <p:nvSpPr>
          <p:cNvPr id="19" name="Shape 14"/>
          <p:cNvSpPr/>
          <p:nvPr/>
        </p:nvSpPr>
        <p:spPr>
          <a:xfrm>
            <a:off x="502920" y="5484161"/>
            <a:ext cx="11365992" cy="786384"/>
          </a:xfrm>
          <a:prstGeom prst="rect">
            <a:avLst/>
          </a:prstGeom>
          <a:solidFill>
            <a:srgbClr val="152236"/>
          </a:solidFill>
          <a:ln w="6350">
            <a:solidFill>
              <a:srgbClr val="2A3A4A"/>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621792" y="5669280"/>
            <a:ext cx="402336" cy="402336"/>
          </a:xfrm>
          <a:prstGeom prst="rect">
            <a:avLst/>
          </a:prstGeom>
        </p:spPr>
      </p:pic>
      <p:sp>
        <p:nvSpPr>
          <p:cNvPr id="21" name="Text 15"/>
          <p:cNvSpPr/>
          <p:nvPr/>
        </p:nvSpPr>
        <p:spPr>
          <a:xfrm>
            <a:off x="1208874" y="5522976"/>
            <a:ext cx="2743200" cy="329184"/>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Admin Portal</a:t>
            </a:r>
            <a:endParaRPr lang="en-US" sz="1400" dirty="0"/>
          </a:p>
        </p:txBody>
      </p:sp>
      <p:sp>
        <p:nvSpPr>
          <p:cNvPr id="22" name="Text 16"/>
          <p:cNvSpPr/>
          <p:nvPr/>
        </p:nvSpPr>
        <p:spPr>
          <a:xfrm>
            <a:off x="1208874" y="5852160"/>
            <a:ext cx="10360152" cy="329184"/>
          </a:xfrm>
          <a:prstGeom prst="rect">
            <a:avLst/>
          </a:prstGeom>
          <a:noFill/>
          <a:ln/>
        </p:spPr>
        <p:txBody>
          <a:bodyPr wrap="square" lIns="0" tIns="0" rIns="0" bIns="0" rtlCol="0" anchor="ctr"/>
          <a:lstStyle/>
          <a:p>
            <a:pPr marL="0" indent="0">
              <a:buNone/>
            </a:pPr>
            <a:r>
              <a:rPr lang="en-US" sz="1400" dirty="0">
                <a:solidFill>
                  <a:srgbClr val="AABBCC"/>
                </a:solidFill>
                <a:latin typeface="Calibri" pitchFamily="34" charset="0"/>
                <a:ea typeface="Calibri" pitchFamily="34" charset="-122"/>
                <a:cs typeface="Calibri" pitchFamily="34" charset="-120"/>
              </a:rPr>
              <a:t>Secure login · Dashboard · Search &amp; filter · Edit · Delete · Audit trail</a:t>
            </a:r>
            <a:endParaRPr lang="en-US" sz="1400" dirty="0"/>
          </a:p>
        </p:txBody>
      </p:sp>
      <p:sp>
        <p:nvSpPr>
          <p:cNvPr id="23" name="Shape 17"/>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4" name="Text 18"/>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5" name="Text 19"/>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9 /31</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Security Features - OWASP Top 10 Alignment</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11140749" y="444790"/>
            <a:ext cx="523821" cy="523821"/>
          </a:xfrm>
          <a:prstGeom prst="rect">
            <a:avLst/>
          </a:prstGeom>
        </p:spPr>
      </p:pic>
      <p:sp>
        <p:nvSpPr>
          <p:cNvPr id="7" name="Shape 4"/>
          <p:cNvSpPr/>
          <p:nvPr/>
        </p:nvSpPr>
        <p:spPr>
          <a:xfrm>
            <a:off x="365760" y="4480560"/>
            <a:ext cx="5660136" cy="932688"/>
          </a:xfrm>
          <a:prstGeom prst="rect">
            <a:avLst/>
          </a:prstGeom>
          <a:solidFill>
            <a:srgbClr val="1B4F72"/>
          </a:solidFill>
          <a:ln w="6350">
            <a:solidFill>
              <a:srgbClr val="2874A6"/>
            </a:solidFill>
            <a:prstDash val="solid"/>
          </a:ln>
        </p:spPr>
        <p:txBody>
          <a:bodyPr/>
          <a:lstStyle/>
          <a:p>
            <a:endParaRPr lang="en-GB"/>
          </a:p>
        </p:txBody>
      </p:sp>
      <p:sp>
        <p:nvSpPr>
          <p:cNvPr id="8" name="Text 5"/>
          <p:cNvSpPr/>
          <p:nvPr/>
        </p:nvSpPr>
        <p:spPr>
          <a:xfrm>
            <a:off x="493776" y="4553712"/>
            <a:ext cx="4242816" cy="27432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CSRF Protection</a:t>
            </a:r>
            <a:endParaRPr lang="en-US" sz="1600" dirty="0"/>
          </a:p>
        </p:txBody>
      </p:sp>
      <p:sp>
        <p:nvSpPr>
          <p:cNvPr id="10" name="Text 7"/>
          <p:cNvSpPr/>
          <p:nvPr/>
        </p:nvSpPr>
        <p:spPr>
          <a:xfrm>
            <a:off x="4764024" y="4553712"/>
            <a:ext cx="1188720" cy="274320"/>
          </a:xfrm>
          <a:prstGeom prst="rect">
            <a:avLst/>
          </a:prstGeom>
          <a:noFill/>
          <a:ln/>
        </p:spPr>
        <p:txBody>
          <a:bodyPr wrap="square" lIns="0" tIns="0" rIns="0" bIns="0" rtlCol="0" anchor="ctr"/>
          <a:lstStyle/>
          <a:p>
            <a:pPr marL="0" indent="0" algn="ctr">
              <a:buNone/>
            </a:pPr>
            <a:endParaRPr lang="en-US" sz="1100" dirty="0"/>
          </a:p>
        </p:txBody>
      </p:sp>
      <p:sp>
        <p:nvSpPr>
          <p:cNvPr id="11" name="Text 8"/>
          <p:cNvSpPr/>
          <p:nvPr/>
        </p:nvSpPr>
        <p:spPr>
          <a:xfrm>
            <a:off x="493776" y="4846320"/>
            <a:ext cx="5458968" cy="512064"/>
          </a:xfrm>
          <a:prstGeom prst="rect">
            <a:avLst/>
          </a:prstGeom>
          <a:noFill/>
          <a:ln/>
        </p:spPr>
        <p:txBody>
          <a:bodyPr wrap="square" lIns="0" tIns="0" rIns="0" bIns="0" rtlCol="0" anchor="ctr"/>
          <a:lstStyle/>
          <a:p>
            <a:pPr marL="0" indent="0">
              <a:buNone/>
            </a:pPr>
            <a:r>
              <a:rPr lang="en-US" sz="1400" dirty="0">
                <a:solidFill>
                  <a:srgbClr val="AABBCC"/>
                </a:solidFill>
                <a:latin typeface="Calibri" pitchFamily="34" charset="0"/>
                <a:ea typeface="Calibri" pitchFamily="34" charset="-122"/>
                <a:cs typeface="Calibri" pitchFamily="34" charset="-120"/>
              </a:rPr>
              <a:t>Stops attackers from tricking users into submitting actions they did not intend. Every form includes a secret token that must match before the server processes the request.</a:t>
            </a:r>
            <a:endParaRPr lang="en-US" sz="1400" dirty="0"/>
          </a:p>
        </p:txBody>
      </p:sp>
      <p:sp>
        <p:nvSpPr>
          <p:cNvPr id="12" name="Shape 9"/>
          <p:cNvSpPr/>
          <p:nvPr/>
        </p:nvSpPr>
        <p:spPr>
          <a:xfrm>
            <a:off x="6163056" y="4480560"/>
            <a:ext cx="5660136" cy="932688"/>
          </a:xfrm>
          <a:prstGeom prst="rect">
            <a:avLst/>
          </a:prstGeom>
          <a:solidFill>
            <a:srgbClr val="1B4F72"/>
          </a:solidFill>
          <a:ln w="6350">
            <a:solidFill>
              <a:srgbClr val="2874A6"/>
            </a:solidFill>
            <a:prstDash val="solid"/>
          </a:ln>
        </p:spPr>
        <p:txBody>
          <a:bodyPr/>
          <a:lstStyle/>
          <a:p>
            <a:endParaRPr lang="en-GB"/>
          </a:p>
        </p:txBody>
      </p:sp>
      <p:sp>
        <p:nvSpPr>
          <p:cNvPr id="13" name="Text 10"/>
          <p:cNvSpPr/>
          <p:nvPr/>
        </p:nvSpPr>
        <p:spPr>
          <a:xfrm>
            <a:off x="6291072" y="455371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Honeypot Bot Detection</a:t>
            </a:r>
            <a:endParaRPr lang="en-US" sz="1350" dirty="0"/>
          </a:p>
        </p:txBody>
      </p:sp>
      <p:sp>
        <p:nvSpPr>
          <p:cNvPr id="15" name="Text 12"/>
          <p:cNvSpPr/>
          <p:nvPr/>
        </p:nvSpPr>
        <p:spPr>
          <a:xfrm>
            <a:off x="10561320" y="4553712"/>
            <a:ext cx="1188720" cy="274320"/>
          </a:xfrm>
          <a:prstGeom prst="rect">
            <a:avLst/>
          </a:prstGeom>
          <a:noFill/>
          <a:ln/>
        </p:spPr>
        <p:txBody>
          <a:bodyPr wrap="square" lIns="0" tIns="0" rIns="0" bIns="0" rtlCol="0" anchor="ctr"/>
          <a:lstStyle/>
          <a:p>
            <a:pPr marL="0" indent="0" algn="ctr">
              <a:buNone/>
            </a:pPr>
            <a:endParaRPr lang="en-US" sz="1100" dirty="0"/>
          </a:p>
        </p:txBody>
      </p:sp>
      <p:sp>
        <p:nvSpPr>
          <p:cNvPr id="16" name="Text 13"/>
          <p:cNvSpPr/>
          <p:nvPr/>
        </p:nvSpPr>
        <p:spPr>
          <a:xfrm>
            <a:off x="6291072" y="484632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A hidden trap field invisible to real users. Bots automatically fill it in, instantly revealing themselves. The system silently rejects them while logging the attempt.</a:t>
            </a:r>
            <a:endParaRPr lang="en-US" sz="1150" dirty="0"/>
          </a:p>
        </p:txBody>
      </p:sp>
      <p:sp>
        <p:nvSpPr>
          <p:cNvPr id="17" name="Shape 14"/>
          <p:cNvSpPr/>
          <p:nvPr/>
        </p:nvSpPr>
        <p:spPr>
          <a:xfrm>
            <a:off x="365760" y="5486400"/>
            <a:ext cx="5660136" cy="932688"/>
          </a:xfrm>
          <a:prstGeom prst="rect">
            <a:avLst/>
          </a:prstGeom>
          <a:solidFill>
            <a:srgbClr val="1B4F72"/>
          </a:solidFill>
          <a:ln w="6350">
            <a:solidFill>
              <a:srgbClr val="2874A6"/>
            </a:solidFill>
            <a:prstDash val="solid"/>
          </a:ln>
        </p:spPr>
        <p:txBody>
          <a:bodyPr/>
          <a:lstStyle/>
          <a:p>
            <a:endParaRPr lang="en-GB"/>
          </a:p>
        </p:txBody>
      </p:sp>
      <p:sp>
        <p:nvSpPr>
          <p:cNvPr id="18" name="Text 15"/>
          <p:cNvSpPr/>
          <p:nvPr/>
        </p:nvSpPr>
        <p:spPr>
          <a:xfrm>
            <a:off x="493776" y="5559552"/>
            <a:ext cx="4242816" cy="27432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Server-Side Validation</a:t>
            </a:r>
            <a:endParaRPr lang="en-US" sz="1600" dirty="0"/>
          </a:p>
        </p:txBody>
      </p:sp>
      <p:sp>
        <p:nvSpPr>
          <p:cNvPr id="20" name="Text 17"/>
          <p:cNvSpPr/>
          <p:nvPr/>
        </p:nvSpPr>
        <p:spPr>
          <a:xfrm>
            <a:off x="4764024" y="5559552"/>
            <a:ext cx="1188720" cy="274320"/>
          </a:xfrm>
          <a:prstGeom prst="rect">
            <a:avLst/>
          </a:prstGeom>
          <a:noFill/>
          <a:ln/>
        </p:spPr>
        <p:txBody>
          <a:bodyPr wrap="square" lIns="0" tIns="0" rIns="0" bIns="0" rtlCol="0" anchor="ctr"/>
          <a:lstStyle/>
          <a:p>
            <a:pPr marL="0" indent="0" algn="ctr">
              <a:buNone/>
            </a:pPr>
            <a:endParaRPr lang="en-US" sz="1100" dirty="0"/>
          </a:p>
        </p:txBody>
      </p:sp>
      <p:sp>
        <p:nvSpPr>
          <p:cNvPr id="21" name="Text 18"/>
          <p:cNvSpPr/>
          <p:nvPr/>
        </p:nvSpPr>
        <p:spPr>
          <a:xfrm>
            <a:off x="493776" y="5852160"/>
            <a:ext cx="5458968" cy="512064"/>
          </a:xfrm>
          <a:prstGeom prst="rect">
            <a:avLst/>
          </a:prstGeom>
          <a:noFill/>
          <a:ln/>
        </p:spPr>
        <p:txBody>
          <a:bodyPr wrap="square" lIns="0" tIns="0" rIns="0" bIns="0" rtlCol="0" anchor="ctr"/>
          <a:lstStyle/>
          <a:p>
            <a:pPr marL="0" indent="0">
              <a:buNone/>
            </a:pPr>
            <a:r>
              <a:rPr lang="en-US" sz="1400" dirty="0">
                <a:solidFill>
                  <a:srgbClr val="AABBCC"/>
                </a:solidFill>
                <a:latin typeface="Calibri" pitchFamily="34" charset="0"/>
                <a:ea typeface="Calibri" pitchFamily="34" charset="-122"/>
                <a:cs typeface="Calibri" pitchFamily="34" charset="-120"/>
              </a:rPr>
              <a:t>All data submitted through the booking form is checked on the server, not just in the browser. Invalid entries are rejected before they can reach the database.</a:t>
            </a:r>
            <a:endParaRPr lang="en-US" sz="1400" dirty="0"/>
          </a:p>
        </p:txBody>
      </p:sp>
      <p:sp>
        <p:nvSpPr>
          <p:cNvPr id="22" name="Shape 19"/>
          <p:cNvSpPr/>
          <p:nvPr/>
        </p:nvSpPr>
        <p:spPr>
          <a:xfrm>
            <a:off x="6163056" y="5486400"/>
            <a:ext cx="5660136" cy="932688"/>
          </a:xfrm>
          <a:prstGeom prst="rect">
            <a:avLst/>
          </a:prstGeom>
          <a:solidFill>
            <a:srgbClr val="1B4F72"/>
          </a:solidFill>
          <a:ln w="6350">
            <a:solidFill>
              <a:srgbClr val="2874A6"/>
            </a:solidFill>
            <a:prstDash val="solid"/>
          </a:ln>
        </p:spPr>
        <p:txBody>
          <a:bodyPr/>
          <a:lstStyle/>
          <a:p>
            <a:endParaRPr lang="en-GB"/>
          </a:p>
        </p:txBody>
      </p:sp>
      <p:sp>
        <p:nvSpPr>
          <p:cNvPr id="23" name="Text 20"/>
          <p:cNvSpPr/>
          <p:nvPr/>
        </p:nvSpPr>
        <p:spPr>
          <a:xfrm>
            <a:off x="6291072" y="555955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Content Security Policy</a:t>
            </a:r>
            <a:endParaRPr lang="en-US" sz="1350" dirty="0"/>
          </a:p>
        </p:txBody>
      </p:sp>
      <p:sp>
        <p:nvSpPr>
          <p:cNvPr id="25" name="Text 22"/>
          <p:cNvSpPr/>
          <p:nvPr/>
        </p:nvSpPr>
        <p:spPr>
          <a:xfrm>
            <a:off x="10561320" y="5559552"/>
            <a:ext cx="1188720" cy="274320"/>
          </a:xfrm>
          <a:prstGeom prst="rect">
            <a:avLst/>
          </a:prstGeom>
          <a:noFill/>
          <a:ln/>
        </p:spPr>
        <p:txBody>
          <a:bodyPr wrap="square" lIns="0" tIns="0" rIns="0" bIns="0" rtlCol="0" anchor="ctr"/>
          <a:lstStyle/>
          <a:p>
            <a:pPr marL="0" indent="0" algn="ctr">
              <a:buNone/>
            </a:pPr>
            <a:endParaRPr lang="en-US" sz="1100" dirty="0"/>
          </a:p>
        </p:txBody>
      </p:sp>
      <p:sp>
        <p:nvSpPr>
          <p:cNvPr id="26" name="Text 23"/>
          <p:cNvSpPr/>
          <p:nvPr/>
        </p:nvSpPr>
        <p:spPr>
          <a:xfrm>
            <a:off x="6291072" y="585216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Tells the browser exactly which sources of content are trusted. Blocks malicious scripts, rogue iframes, and unauthorised resources from loading on the page.</a:t>
            </a:r>
            <a:endParaRPr lang="en-US" sz="1150" dirty="0"/>
          </a:p>
        </p:txBody>
      </p:sp>
      <p:sp>
        <p:nvSpPr>
          <p:cNvPr id="27" name="Shape 24"/>
          <p:cNvSpPr/>
          <p:nvPr/>
        </p:nvSpPr>
        <p:spPr>
          <a:xfrm>
            <a:off x="365760" y="3474720"/>
            <a:ext cx="5660136" cy="932688"/>
          </a:xfrm>
          <a:prstGeom prst="rect">
            <a:avLst/>
          </a:prstGeom>
          <a:solidFill>
            <a:srgbClr val="152236"/>
          </a:solidFill>
          <a:ln w="6350">
            <a:solidFill>
              <a:srgbClr val="2A3A4A"/>
            </a:solidFill>
            <a:prstDash val="solid"/>
          </a:ln>
        </p:spPr>
        <p:txBody>
          <a:bodyPr/>
          <a:lstStyle/>
          <a:p>
            <a:endParaRPr lang="en-GB"/>
          </a:p>
        </p:txBody>
      </p:sp>
      <p:sp>
        <p:nvSpPr>
          <p:cNvPr id="28" name="Text 25"/>
          <p:cNvSpPr/>
          <p:nvPr/>
        </p:nvSpPr>
        <p:spPr>
          <a:xfrm>
            <a:off x="493776" y="354787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Secure Session Cookies</a:t>
            </a:r>
            <a:endParaRPr lang="en-US" sz="1350" dirty="0"/>
          </a:p>
        </p:txBody>
      </p:sp>
      <p:sp>
        <p:nvSpPr>
          <p:cNvPr id="30" name="Text 27"/>
          <p:cNvSpPr/>
          <p:nvPr/>
        </p:nvSpPr>
        <p:spPr>
          <a:xfrm>
            <a:off x="4764024" y="3547872"/>
            <a:ext cx="1188720" cy="274320"/>
          </a:xfrm>
          <a:prstGeom prst="rect">
            <a:avLst/>
          </a:prstGeom>
          <a:noFill/>
          <a:ln/>
        </p:spPr>
        <p:txBody>
          <a:bodyPr wrap="square" lIns="0" tIns="0" rIns="0" bIns="0" rtlCol="0" anchor="ctr"/>
          <a:lstStyle/>
          <a:p>
            <a:pPr marL="0" indent="0" algn="ctr">
              <a:buNone/>
            </a:pPr>
            <a:endParaRPr lang="en-US" sz="1100" dirty="0"/>
          </a:p>
        </p:txBody>
      </p:sp>
      <p:sp>
        <p:nvSpPr>
          <p:cNvPr id="31" name="Text 28"/>
          <p:cNvSpPr/>
          <p:nvPr/>
        </p:nvSpPr>
        <p:spPr>
          <a:xfrm>
            <a:off x="493776" y="384048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Login sessions are kept private and expire automatically after 30 minutes. Cookies cannot be accessed by scripts and are cleared when the browser closes.</a:t>
            </a:r>
            <a:endParaRPr lang="en-US" sz="1150" dirty="0"/>
          </a:p>
        </p:txBody>
      </p:sp>
      <p:sp>
        <p:nvSpPr>
          <p:cNvPr id="32" name="Shape 29"/>
          <p:cNvSpPr/>
          <p:nvPr/>
        </p:nvSpPr>
        <p:spPr>
          <a:xfrm>
            <a:off x="6163056" y="3474720"/>
            <a:ext cx="5660136" cy="932688"/>
          </a:xfrm>
          <a:prstGeom prst="rect">
            <a:avLst/>
          </a:prstGeom>
          <a:solidFill>
            <a:srgbClr val="152236"/>
          </a:solidFill>
          <a:ln w="6350">
            <a:solidFill>
              <a:srgbClr val="2A3A4A"/>
            </a:solidFill>
            <a:prstDash val="solid"/>
          </a:ln>
        </p:spPr>
        <p:txBody>
          <a:bodyPr/>
          <a:lstStyle/>
          <a:p>
            <a:endParaRPr lang="en-GB"/>
          </a:p>
        </p:txBody>
      </p:sp>
      <p:sp>
        <p:nvSpPr>
          <p:cNvPr id="33" name="Text 30"/>
          <p:cNvSpPr/>
          <p:nvPr/>
        </p:nvSpPr>
        <p:spPr>
          <a:xfrm>
            <a:off x="6291072" y="354787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Staff-Only Admin Portal</a:t>
            </a:r>
            <a:endParaRPr lang="en-US" sz="1350" dirty="0"/>
          </a:p>
        </p:txBody>
      </p:sp>
      <p:sp>
        <p:nvSpPr>
          <p:cNvPr id="35" name="Text 32"/>
          <p:cNvSpPr/>
          <p:nvPr/>
        </p:nvSpPr>
        <p:spPr>
          <a:xfrm>
            <a:off x="10561320" y="3547872"/>
            <a:ext cx="1188720" cy="274320"/>
          </a:xfrm>
          <a:prstGeom prst="rect">
            <a:avLst/>
          </a:prstGeom>
          <a:noFill/>
          <a:ln/>
        </p:spPr>
        <p:txBody>
          <a:bodyPr wrap="square" lIns="0" tIns="0" rIns="0" bIns="0" rtlCol="0" anchor="ctr"/>
          <a:lstStyle/>
          <a:p>
            <a:pPr marL="0" indent="0" algn="ctr">
              <a:buNone/>
            </a:pPr>
            <a:endParaRPr lang="en-US" sz="1100" dirty="0"/>
          </a:p>
        </p:txBody>
      </p:sp>
      <p:sp>
        <p:nvSpPr>
          <p:cNvPr id="36" name="Text 33"/>
          <p:cNvSpPr/>
          <p:nvPr/>
        </p:nvSpPr>
        <p:spPr>
          <a:xfrm>
            <a:off x="6291072" y="384048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The admin area is hidden at a custom URL and restricted to authorised staff only. After 5 failed login attempts the account is locked for 15 minutes.</a:t>
            </a:r>
            <a:endParaRPr lang="en-US" sz="1150" dirty="0"/>
          </a:p>
        </p:txBody>
      </p:sp>
      <p:sp>
        <p:nvSpPr>
          <p:cNvPr id="37" name="Shape 34"/>
          <p:cNvSpPr/>
          <p:nvPr/>
        </p:nvSpPr>
        <p:spPr>
          <a:xfrm>
            <a:off x="365760" y="1463040"/>
            <a:ext cx="5660136" cy="932688"/>
          </a:xfrm>
          <a:prstGeom prst="rect">
            <a:avLst/>
          </a:prstGeom>
          <a:solidFill>
            <a:srgbClr val="152236"/>
          </a:solidFill>
          <a:ln w="6350">
            <a:solidFill>
              <a:srgbClr val="2A3A4A"/>
            </a:solidFill>
            <a:prstDash val="solid"/>
          </a:ln>
        </p:spPr>
        <p:txBody>
          <a:bodyPr/>
          <a:lstStyle/>
          <a:p>
            <a:endParaRPr lang="en-GB"/>
          </a:p>
        </p:txBody>
      </p:sp>
      <p:sp>
        <p:nvSpPr>
          <p:cNvPr id="38" name="Text 35"/>
          <p:cNvSpPr/>
          <p:nvPr/>
        </p:nvSpPr>
        <p:spPr>
          <a:xfrm>
            <a:off x="493776" y="153619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ORM SQL Injection Prevention</a:t>
            </a:r>
            <a:endParaRPr lang="en-US" sz="1350" dirty="0"/>
          </a:p>
        </p:txBody>
      </p:sp>
      <p:sp>
        <p:nvSpPr>
          <p:cNvPr id="40" name="Text 37"/>
          <p:cNvSpPr/>
          <p:nvPr/>
        </p:nvSpPr>
        <p:spPr>
          <a:xfrm>
            <a:off x="4764024" y="1536192"/>
            <a:ext cx="1188720" cy="274320"/>
          </a:xfrm>
          <a:prstGeom prst="rect">
            <a:avLst/>
          </a:prstGeom>
          <a:noFill/>
          <a:ln/>
        </p:spPr>
        <p:txBody>
          <a:bodyPr wrap="square" lIns="0" tIns="0" rIns="0" bIns="0" rtlCol="0" anchor="ctr"/>
          <a:lstStyle/>
          <a:p>
            <a:pPr marL="0" indent="0" algn="ctr">
              <a:buNone/>
            </a:pPr>
            <a:endParaRPr lang="en-US" sz="1100" dirty="0"/>
          </a:p>
        </p:txBody>
      </p:sp>
      <p:sp>
        <p:nvSpPr>
          <p:cNvPr id="41" name="Text 38"/>
          <p:cNvSpPr/>
          <p:nvPr/>
        </p:nvSpPr>
        <p:spPr>
          <a:xfrm>
            <a:off x="493776" y="182880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User input is never inserted directly into database queries. All data is handled safely, preventing attackers from manipulating the database through crafted inputs.</a:t>
            </a:r>
            <a:endParaRPr lang="en-US" sz="1150" dirty="0"/>
          </a:p>
        </p:txBody>
      </p:sp>
      <p:sp>
        <p:nvSpPr>
          <p:cNvPr id="42" name="Shape 39"/>
          <p:cNvSpPr/>
          <p:nvPr/>
        </p:nvSpPr>
        <p:spPr>
          <a:xfrm>
            <a:off x="6163056" y="1463040"/>
            <a:ext cx="5660136" cy="932688"/>
          </a:xfrm>
          <a:prstGeom prst="rect">
            <a:avLst/>
          </a:prstGeom>
          <a:solidFill>
            <a:srgbClr val="152236"/>
          </a:solidFill>
          <a:ln w="6350">
            <a:solidFill>
              <a:srgbClr val="2A3A4A"/>
            </a:solidFill>
            <a:prstDash val="solid"/>
          </a:ln>
        </p:spPr>
        <p:txBody>
          <a:bodyPr/>
          <a:lstStyle/>
          <a:p>
            <a:endParaRPr lang="en-GB"/>
          </a:p>
        </p:txBody>
      </p:sp>
      <p:sp>
        <p:nvSpPr>
          <p:cNvPr id="43" name="Text 40"/>
          <p:cNvSpPr/>
          <p:nvPr/>
        </p:nvSpPr>
        <p:spPr>
          <a:xfrm>
            <a:off x="6291072" y="153619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Audit Logging</a:t>
            </a:r>
            <a:endParaRPr lang="en-US" sz="1350" dirty="0"/>
          </a:p>
        </p:txBody>
      </p:sp>
      <p:sp>
        <p:nvSpPr>
          <p:cNvPr id="45" name="Text 42"/>
          <p:cNvSpPr/>
          <p:nvPr/>
        </p:nvSpPr>
        <p:spPr>
          <a:xfrm>
            <a:off x="10561320" y="1536192"/>
            <a:ext cx="1188720" cy="274320"/>
          </a:xfrm>
          <a:prstGeom prst="rect">
            <a:avLst/>
          </a:prstGeom>
          <a:noFill/>
          <a:ln/>
        </p:spPr>
        <p:txBody>
          <a:bodyPr wrap="square" lIns="0" tIns="0" rIns="0" bIns="0" rtlCol="0" anchor="ctr"/>
          <a:lstStyle/>
          <a:p>
            <a:pPr marL="0" indent="0" algn="ctr">
              <a:buNone/>
            </a:pPr>
            <a:endParaRPr lang="en-US" sz="1100" dirty="0"/>
          </a:p>
        </p:txBody>
      </p:sp>
      <p:sp>
        <p:nvSpPr>
          <p:cNvPr id="46" name="Text 43"/>
          <p:cNvSpPr/>
          <p:nvPr/>
        </p:nvSpPr>
        <p:spPr>
          <a:xfrm>
            <a:off x="6291072" y="182880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Suspicious activity is automatically recorded, including blocked bot attempts, failed submissions, and successful bookings, creating a clear trail for review.</a:t>
            </a:r>
            <a:endParaRPr lang="en-US" sz="1150" dirty="0"/>
          </a:p>
        </p:txBody>
      </p:sp>
      <p:sp>
        <p:nvSpPr>
          <p:cNvPr id="47" name="Shape 44"/>
          <p:cNvSpPr/>
          <p:nvPr/>
        </p:nvSpPr>
        <p:spPr>
          <a:xfrm>
            <a:off x="365760" y="2468880"/>
            <a:ext cx="5660136" cy="932688"/>
          </a:xfrm>
          <a:prstGeom prst="rect">
            <a:avLst/>
          </a:prstGeom>
          <a:solidFill>
            <a:srgbClr val="152236"/>
          </a:solidFill>
          <a:ln w="6350">
            <a:solidFill>
              <a:srgbClr val="2A3A4A"/>
            </a:solidFill>
            <a:prstDash val="solid"/>
          </a:ln>
        </p:spPr>
        <p:txBody>
          <a:bodyPr/>
          <a:lstStyle/>
          <a:p>
            <a:endParaRPr lang="en-GB"/>
          </a:p>
        </p:txBody>
      </p:sp>
      <p:sp>
        <p:nvSpPr>
          <p:cNvPr id="48" name="Text 45"/>
          <p:cNvSpPr/>
          <p:nvPr/>
        </p:nvSpPr>
        <p:spPr>
          <a:xfrm>
            <a:off x="493776" y="254203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nosniff &amp; Referrer Policy</a:t>
            </a:r>
            <a:endParaRPr lang="en-US" sz="1350" dirty="0"/>
          </a:p>
        </p:txBody>
      </p:sp>
      <p:sp>
        <p:nvSpPr>
          <p:cNvPr id="50" name="Text 47"/>
          <p:cNvSpPr/>
          <p:nvPr/>
        </p:nvSpPr>
        <p:spPr>
          <a:xfrm>
            <a:off x="4764024" y="2542032"/>
            <a:ext cx="1188720" cy="274320"/>
          </a:xfrm>
          <a:prstGeom prst="rect">
            <a:avLst/>
          </a:prstGeom>
          <a:noFill/>
          <a:ln/>
        </p:spPr>
        <p:txBody>
          <a:bodyPr wrap="square" lIns="0" tIns="0" rIns="0" bIns="0" rtlCol="0" anchor="ctr"/>
          <a:lstStyle/>
          <a:p>
            <a:pPr marL="0" indent="0" algn="ctr">
              <a:buNone/>
            </a:pPr>
            <a:endParaRPr lang="en-US" sz="1100" dirty="0"/>
          </a:p>
        </p:txBody>
      </p:sp>
      <p:sp>
        <p:nvSpPr>
          <p:cNvPr id="51" name="Text 48"/>
          <p:cNvSpPr/>
          <p:nvPr/>
        </p:nvSpPr>
        <p:spPr>
          <a:xfrm>
            <a:off x="493776" y="283464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Prevents the browser from misinterpreting file types or embedding the site in external pages. Limits how much information is shared when a user follows an outgoing link.</a:t>
            </a:r>
            <a:endParaRPr lang="en-US" sz="1150" dirty="0"/>
          </a:p>
        </p:txBody>
      </p:sp>
      <p:sp>
        <p:nvSpPr>
          <p:cNvPr id="52" name="Shape 49"/>
          <p:cNvSpPr/>
          <p:nvPr/>
        </p:nvSpPr>
        <p:spPr>
          <a:xfrm>
            <a:off x="6163056" y="2468880"/>
            <a:ext cx="5660136" cy="932688"/>
          </a:xfrm>
          <a:prstGeom prst="rect">
            <a:avLst/>
          </a:prstGeom>
          <a:solidFill>
            <a:srgbClr val="152236"/>
          </a:solidFill>
          <a:ln w="6350">
            <a:solidFill>
              <a:srgbClr val="2A3A4A"/>
            </a:solidFill>
            <a:prstDash val="solid"/>
          </a:ln>
        </p:spPr>
        <p:txBody>
          <a:bodyPr/>
          <a:lstStyle/>
          <a:p>
            <a:endParaRPr lang="en-GB"/>
          </a:p>
        </p:txBody>
      </p:sp>
      <p:sp>
        <p:nvSpPr>
          <p:cNvPr id="53" name="Text 50"/>
          <p:cNvSpPr/>
          <p:nvPr/>
        </p:nvSpPr>
        <p:spPr>
          <a:xfrm>
            <a:off x="6291072" y="2542032"/>
            <a:ext cx="424281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Cryptographic Booking Ref</a:t>
            </a:r>
            <a:endParaRPr lang="en-US" sz="1350" dirty="0"/>
          </a:p>
        </p:txBody>
      </p:sp>
      <p:sp>
        <p:nvSpPr>
          <p:cNvPr id="55" name="Text 52"/>
          <p:cNvSpPr/>
          <p:nvPr/>
        </p:nvSpPr>
        <p:spPr>
          <a:xfrm>
            <a:off x="10561320" y="2542032"/>
            <a:ext cx="1188720" cy="274320"/>
          </a:xfrm>
          <a:prstGeom prst="rect">
            <a:avLst/>
          </a:prstGeom>
          <a:noFill/>
          <a:ln/>
        </p:spPr>
        <p:txBody>
          <a:bodyPr wrap="square" lIns="0" tIns="0" rIns="0" bIns="0" rtlCol="0" anchor="ctr"/>
          <a:lstStyle/>
          <a:p>
            <a:pPr marL="0" indent="0" algn="ctr">
              <a:buNone/>
            </a:pPr>
            <a:endParaRPr lang="en-US" sz="1100" dirty="0"/>
          </a:p>
        </p:txBody>
      </p:sp>
      <p:sp>
        <p:nvSpPr>
          <p:cNvPr id="56" name="Text 53"/>
          <p:cNvSpPr/>
          <p:nvPr/>
        </p:nvSpPr>
        <p:spPr>
          <a:xfrm>
            <a:off x="6291072" y="2834640"/>
            <a:ext cx="5458968" cy="512064"/>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Every booking gets a unique, randomly generated reference in the format NT-XXXXXX. It cannot be guessed or predicted, so customers cannot look up other people’s bookings.</a:t>
            </a:r>
            <a:endParaRPr lang="en-US" sz="1150" dirty="0"/>
          </a:p>
        </p:txBody>
      </p:sp>
      <p:sp>
        <p:nvSpPr>
          <p:cNvPr id="57" name="Shape 54"/>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58" name="Text 55"/>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59" name="Text 56"/>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10 / 31</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CSRF Protection - Code Implementation</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90472"/>
            <a:ext cx="3840480" cy="5093208"/>
          </a:xfrm>
          <a:prstGeom prst="rect">
            <a:avLst/>
          </a:prstGeom>
          <a:solidFill>
            <a:srgbClr val="152236"/>
          </a:solidFill>
          <a:ln w="6350">
            <a:solidFill>
              <a:srgbClr val="2A3A4A"/>
            </a:solidFill>
            <a:prstDash val="solid"/>
          </a:ln>
        </p:spPr>
        <p:txBody>
          <a:bodyPr/>
          <a:lstStyle/>
          <a:p>
            <a:endParaRPr lang="en-GB"/>
          </a:p>
        </p:txBody>
      </p:sp>
      <p:sp>
        <p:nvSpPr>
          <p:cNvPr id="7" name="Text 5"/>
          <p:cNvSpPr/>
          <p:nvPr/>
        </p:nvSpPr>
        <p:spPr>
          <a:xfrm>
            <a:off x="548640" y="1618488"/>
            <a:ext cx="3474720" cy="310896"/>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What is CSRF?</a:t>
            </a:r>
            <a:endParaRPr lang="en-US" sz="1400" dirty="0"/>
          </a:p>
        </p:txBody>
      </p:sp>
      <p:sp>
        <p:nvSpPr>
          <p:cNvPr id="8" name="Text 6"/>
          <p:cNvSpPr/>
          <p:nvPr/>
        </p:nvSpPr>
        <p:spPr>
          <a:xfrm>
            <a:off x="548640" y="1965960"/>
            <a:ext cx="3474720" cy="822960"/>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Cross-Site Request Forgery tricks an authenticated user into submitting a malicious request. Django prevents this with a secret token validated on every POST.</a:t>
            </a:r>
            <a:endParaRPr lang="en-US" sz="1300" dirty="0"/>
          </a:p>
        </p:txBody>
      </p:sp>
      <p:sp>
        <p:nvSpPr>
          <p:cNvPr id="9" name="Text 7"/>
          <p:cNvSpPr/>
          <p:nvPr/>
        </p:nvSpPr>
        <p:spPr>
          <a:xfrm>
            <a:off x="548640" y="2843784"/>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Why it was implemented:</a:t>
            </a:r>
            <a:endParaRPr lang="en-US" sz="1350" dirty="0"/>
          </a:p>
        </p:txBody>
      </p:sp>
      <p:pic>
        <p:nvPicPr>
          <p:cNvPr id="10" name="Image 0" descr="preencoded.png"/>
          <p:cNvPicPr>
            <a:picLocks noChangeAspect="1"/>
          </p:cNvPicPr>
          <p:nvPr/>
        </p:nvPicPr>
        <p:blipFill>
          <a:blip r:embed="rId3"/>
          <a:stretch>
            <a:fillRect/>
          </a:stretch>
        </p:blipFill>
        <p:spPr>
          <a:xfrm>
            <a:off x="548640" y="3374136"/>
            <a:ext cx="237744" cy="237744"/>
          </a:xfrm>
          <a:prstGeom prst="rect">
            <a:avLst/>
          </a:prstGeom>
        </p:spPr>
      </p:pic>
      <p:sp>
        <p:nvSpPr>
          <p:cNvPr id="11" name="Text 8"/>
          <p:cNvSpPr/>
          <p:nvPr/>
        </p:nvSpPr>
        <p:spPr>
          <a:xfrm>
            <a:off x="859536" y="3300984"/>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Without this, an attacker could trick a logged-in staff member into unknowingly deleting or changing bookings</a:t>
            </a:r>
            <a:endParaRPr lang="en-US" sz="1300" dirty="0"/>
          </a:p>
        </p:txBody>
      </p:sp>
      <p:pic>
        <p:nvPicPr>
          <p:cNvPr id="12" name="Image 1" descr="preencoded.png"/>
          <p:cNvPicPr>
            <a:picLocks noChangeAspect="1"/>
          </p:cNvPicPr>
          <p:nvPr/>
        </p:nvPicPr>
        <p:blipFill>
          <a:blip r:embed="rId3"/>
          <a:stretch>
            <a:fillRect/>
          </a:stretch>
        </p:blipFill>
        <p:spPr>
          <a:xfrm>
            <a:off x="548640" y="4036610"/>
            <a:ext cx="237744" cy="237744"/>
          </a:xfrm>
          <a:prstGeom prst="rect">
            <a:avLst/>
          </a:prstGeom>
        </p:spPr>
      </p:pic>
      <p:sp>
        <p:nvSpPr>
          <p:cNvPr id="13" name="Text 9"/>
          <p:cNvSpPr/>
          <p:nvPr/>
        </p:nvSpPr>
        <p:spPr>
          <a:xfrm>
            <a:off x="859536" y="4019255"/>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Every form submission includes a secret token — if it is missing or wrong, the request is blocked</a:t>
            </a:r>
            <a:endParaRPr lang="en-US" sz="1300" dirty="0"/>
          </a:p>
        </p:txBody>
      </p:sp>
      <p:pic>
        <p:nvPicPr>
          <p:cNvPr id="14" name="Image 2" descr="preencoded.png"/>
          <p:cNvPicPr>
            <a:picLocks noChangeAspect="1"/>
          </p:cNvPicPr>
          <p:nvPr/>
        </p:nvPicPr>
        <p:blipFill>
          <a:blip r:embed="rId3"/>
          <a:stretch>
            <a:fillRect/>
          </a:stretch>
        </p:blipFill>
        <p:spPr>
          <a:xfrm>
            <a:off x="548640" y="4681728"/>
            <a:ext cx="237744" cy="237744"/>
          </a:xfrm>
          <a:prstGeom prst="rect">
            <a:avLst/>
          </a:prstGeom>
        </p:spPr>
      </p:pic>
      <p:sp>
        <p:nvSpPr>
          <p:cNvPr id="15" name="Text 10"/>
          <p:cNvSpPr/>
          <p:nvPr/>
        </p:nvSpPr>
        <p:spPr>
          <a:xfrm>
            <a:off x="859536" y="4647764"/>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Covers the booking form, admin edits, and all delete actions across the system</a:t>
            </a:r>
            <a:endParaRPr lang="en-US" sz="1300" dirty="0"/>
          </a:p>
        </p:txBody>
      </p:sp>
      <p:pic>
        <p:nvPicPr>
          <p:cNvPr id="16" name="Image 3" descr="preencoded.png"/>
          <p:cNvPicPr>
            <a:picLocks noChangeAspect="1"/>
          </p:cNvPicPr>
          <p:nvPr/>
        </p:nvPicPr>
        <p:blipFill>
          <a:blip r:embed="rId3"/>
          <a:stretch>
            <a:fillRect/>
          </a:stretch>
        </p:blipFill>
        <p:spPr>
          <a:xfrm>
            <a:off x="548640" y="5224583"/>
            <a:ext cx="237744" cy="237744"/>
          </a:xfrm>
          <a:prstGeom prst="rect">
            <a:avLst/>
          </a:prstGeom>
        </p:spPr>
      </p:pic>
      <p:sp>
        <p:nvSpPr>
          <p:cNvPr id="17" name="Text 11"/>
          <p:cNvSpPr/>
          <p:nvPr/>
        </p:nvSpPr>
        <p:spPr>
          <a:xfrm>
            <a:off x="859536" y="5224583"/>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The token cannot be read or stolen by any third-party website</a:t>
            </a:r>
            <a:endParaRPr lang="en-US" sz="1300" dirty="0"/>
          </a:p>
        </p:txBody>
      </p:sp>
      <p:pic>
        <p:nvPicPr>
          <p:cNvPr id="18" name="Image 4" descr="preencoded.png"/>
          <p:cNvPicPr>
            <a:picLocks noChangeAspect="1"/>
          </p:cNvPicPr>
          <p:nvPr/>
        </p:nvPicPr>
        <p:blipFill>
          <a:blip r:embed="rId3"/>
          <a:stretch>
            <a:fillRect/>
          </a:stretch>
        </p:blipFill>
        <p:spPr>
          <a:xfrm>
            <a:off x="548640" y="5813345"/>
            <a:ext cx="237744" cy="237744"/>
          </a:xfrm>
          <a:prstGeom prst="rect">
            <a:avLst/>
          </a:prstGeom>
        </p:spPr>
      </p:pic>
      <p:sp>
        <p:nvSpPr>
          <p:cNvPr id="19" name="Text 12"/>
          <p:cNvSpPr/>
          <p:nvPr/>
        </p:nvSpPr>
        <p:spPr>
          <a:xfrm>
            <a:off x="859536" y="5849921"/>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Aligns with OWASP A07 — protects against cross-site request forgery attacks</a:t>
            </a:r>
            <a:endParaRPr lang="en-US" sz="1300" dirty="0"/>
          </a:p>
        </p:txBody>
      </p:sp>
      <p:sp>
        <p:nvSpPr>
          <p:cNvPr id="20" name="Shape 13"/>
          <p:cNvSpPr/>
          <p:nvPr/>
        </p:nvSpPr>
        <p:spPr>
          <a:xfrm>
            <a:off x="4407408" y="1490472"/>
            <a:ext cx="7461504" cy="1417320"/>
          </a:xfrm>
          <a:prstGeom prst="rect">
            <a:avLst/>
          </a:prstGeom>
          <a:solidFill>
            <a:srgbClr val="1E2D3D"/>
          </a:solidFill>
          <a:ln w="6350">
            <a:solidFill>
              <a:srgbClr val="2A3F55"/>
            </a:solidFill>
            <a:prstDash val="solid"/>
          </a:ln>
        </p:spPr>
        <p:txBody>
          <a:bodyPr/>
          <a:lstStyle/>
          <a:p>
            <a:endParaRPr lang="en-GB"/>
          </a:p>
        </p:txBody>
      </p:sp>
      <p:sp>
        <p:nvSpPr>
          <p:cNvPr id="21" name="Shape 14"/>
          <p:cNvSpPr/>
          <p:nvPr/>
        </p:nvSpPr>
        <p:spPr>
          <a:xfrm>
            <a:off x="4407408" y="1490472"/>
            <a:ext cx="7461504" cy="292608"/>
          </a:xfrm>
          <a:prstGeom prst="rect">
            <a:avLst/>
          </a:prstGeom>
          <a:solidFill>
            <a:srgbClr val="253447"/>
          </a:solidFill>
          <a:ln w="12700">
            <a:solidFill>
              <a:srgbClr val="253447"/>
            </a:solidFill>
            <a:prstDash val="solid"/>
          </a:ln>
        </p:spPr>
        <p:txBody>
          <a:bodyPr/>
          <a:lstStyle/>
          <a:p>
            <a:endParaRPr lang="en-GB"/>
          </a:p>
        </p:txBody>
      </p:sp>
      <p:sp>
        <p:nvSpPr>
          <p:cNvPr id="22" name="Text 15"/>
          <p:cNvSpPr/>
          <p:nvPr/>
        </p:nvSpPr>
        <p:spPr>
          <a:xfrm>
            <a:off x="4517136" y="1527048"/>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settings.py — MIDDLEWARE</a:t>
            </a:r>
            <a:endParaRPr lang="en-US" sz="1100" dirty="0"/>
          </a:p>
        </p:txBody>
      </p:sp>
      <p:sp>
        <p:nvSpPr>
          <p:cNvPr id="23" name="Text 16"/>
          <p:cNvSpPr/>
          <p:nvPr/>
        </p:nvSpPr>
        <p:spPr>
          <a:xfrm>
            <a:off x="4517136" y="1819656"/>
            <a:ext cx="7278624" cy="1014984"/>
          </a:xfrm>
          <a:prstGeom prst="rect">
            <a:avLst/>
          </a:prstGeom>
          <a:noFill/>
          <a:ln/>
        </p:spPr>
        <p:txBody>
          <a:bodyPr wrap="square" lIns="0" tIns="0" rIns="0" bIns="0" rtlCol="0" anchor="t"/>
          <a:lstStyle/>
          <a:p>
            <a:pPr marL="0" indent="0">
              <a:buNone/>
            </a:pPr>
            <a:r>
              <a:rPr lang="en-US" sz="1100" dirty="0">
                <a:solidFill>
                  <a:srgbClr val="D4E0EC"/>
                </a:solidFill>
                <a:latin typeface="Consolas" pitchFamily="34" charset="0"/>
                <a:ea typeface="Consolas" pitchFamily="34" charset="-122"/>
                <a:cs typeface="Consolas" pitchFamily="34" charset="-120"/>
              </a:rPr>
              <a:t>MIDDLEWARE =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'django.middleware.security.SecurityMiddleware',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'nash_tyres.middleware.SecurityHeadersMiddleware',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'django.middleware.csrf.CsrfViewMiddleware',  # CSRF</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a:t>
            </a:r>
            <a:endParaRPr lang="en-US" sz="1100" dirty="0"/>
          </a:p>
        </p:txBody>
      </p:sp>
      <p:sp>
        <p:nvSpPr>
          <p:cNvPr id="24" name="Shape 17"/>
          <p:cNvSpPr/>
          <p:nvPr/>
        </p:nvSpPr>
        <p:spPr>
          <a:xfrm>
            <a:off x="4407408" y="3044952"/>
            <a:ext cx="7461504" cy="1207008"/>
          </a:xfrm>
          <a:prstGeom prst="rect">
            <a:avLst/>
          </a:prstGeom>
          <a:solidFill>
            <a:srgbClr val="1E2D3D"/>
          </a:solidFill>
          <a:ln w="6350">
            <a:solidFill>
              <a:srgbClr val="2A3F55"/>
            </a:solidFill>
            <a:prstDash val="solid"/>
          </a:ln>
        </p:spPr>
        <p:txBody>
          <a:bodyPr/>
          <a:lstStyle/>
          <a:p>
            <a:endParaRPr lang="en-GB"/>
          </a:p>
        </p:txBody>
      </p:sp>
      <p:sp>
        <p:nvSpPr>
          <p:cNvPr id="25" name="Shape 18"/>
          <p:cNvSpPr/>
          <p:nvPr/>
        </p:nvSpPr>
        <p:spPr>
          <a:xfrm>
            <a:off x="4407408" y="3044952"/>
            <a:ext cx="7461504" cy="292608"/>
          </a:xfrm>
          <a:prstGeom prst="rect">
            <a:avLst/>
          </a:prstGeom>
          <a:solidFill>
            <a:srgbClr val="253447"/>
          </a:solidFill>
          <a:ln w="12700">
            <a:solidFill>
              <a:srgbClr val="253447"/>
            </a:solidFill>
            <a:prstDash val="solid"/>
          </a:ln>
        </p:spPr>
        <p:txBody>
          <a:bodyPr/>
          <a:lstStyle/>
          <a:p>
            <a:endParaRPr lang="en-GB"/>
          </a:p>
        </p:txBody>
      </p:sp>
      <p:sp>
        <p:nvSpPr>
          <p:cNvPr id="26" name="Text 19"/>
          <p:cNvSpPr/>
          <p:nvPr/>
        </p:nvSpPr>
        <p:spPr>
          <a:xfrm>
            <a:off x="4517136" y="3081528"/>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index.html — booking form</a:t>
            </a:r>
            <a:endParaRPr lang="en-US" sz="1100" dirty="0"/>
          </a:p>
        </p:txBody>
      </p:sp>
      <p:sp>
        <p:nvSpPr>
          <p:cNvPr id="27" name="Text 20"/>
          <p:cNvSpPr/>
          <p:nvPr/>
        </p:nvSpPr>
        <p:spPr>
          <a:xfrm>
            <a:off x="4517136" y="3374136"/>
            <a:ext cx="7278624" cy="804672"/>
          </a:xfrm>
          <a:prstGeom prst="rect">
            <a:avLst/>
          </a:prstGeom>
          <a:noFill/>
          <a:ln/>
        </p:spPr>
        <p:txBody>
          <a:bodyPr wrap="square" lIns="0" tIns="0" rIns="0" bIns="0" rtlCol="0" anchor="t"/>
          <a:lstStyle/>
          <a:p>
            <a:pPr marL="0" indent="0">
              <a:buNone/>
            </a:pPr>
            <a:r>
              <a:rPr lang="en-US" sz="1100" dirty="0">
                <a:solidFill>
                  <a:srgbClr val="D4E0EC"/>
                </a:solidFill>
                <a:latin typeface="Consolas" pitchFamily="34" charset="0"/>
                <a:ea typeface="Consolas" pitchFamily="34" charset="-122"/>
                <a:cs typeface="Consolas" pitchFamily="34" charset="-120"/>
              </a:rPr>
              <a:t>&lt;form method="post" id="bookingForm"&gt;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 csrf_token %}   {# Django injects hidden token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&lt;/form&gt;</a:t>
            </a:r>
            <a:endParaRPr lang="en-US" sz="1100" dirty="0"/>
          </a:p>
        </p:txBody>
      </p:sp>
      <p:sp>
        <p:nvSpPr>
          <p:cNvPr id="28" name="Shape 21"/>
          <p:cNvSpPr/>
          <p:nvPr/>
        </p:nvSpPr>
        <p:spPr>
          <a:xfrm>
            <a:off x="4407408" y="4389120"/>
            <a:ext cx="7461504" cy="2121408"/>
          </a:xfrm>
          <a:prstGeom prst="rect">
            <a:avLst/>
          </a:prstGeom>
          <a:solidFill>
            <a:srgbClr val="1E2D3D"/>
          </a:solidFill>
          <a:ln w="6350">
            <a:solidFill>
              <a:srgbClr val="2A3F55"/>
            </a:solidFill>
            <a:prstDash val="solid"/>
          </a:ln>
        </p:spPr>
        <p:txBody>
          <a:bodyPr/>
          <a:lstStyle/>
          <a:p>
            <a:endParaRPr lang="en-GB"/>
          </a:p>
        </p:txBody>
      </p:sp>
      <p:sp>
        <p:nvSpPr>
          <p:cNvPr id="29" name="Shape 22"/>
          <p:cNvSpPr/>
          <p:nvPr/>
        </p:nvSpPr>
        <p:spPr>
          <a:xfrm>
            <a:off x="4407408" y="4389120"/>
            <a:ext cx="7461504" cy="292608"/>
          </a:xfrm>
          <a:prstGeom prst="rect">
            <a:avLst/>
          </a:prstGeom>
          <a:solidFill>
            <a:srgbClr val="253447"/>
          </a:solidFill>
          <a:ln w="12700">
            <a:solidFill>
              <a:srgbClr val="253447"/>
            </a:solidFill>
            <a:prstDash val="solid"/>
          </a:ln>
        </p:spPr>
        <p:txBody>
          <a:bodyPr/>
          <a:lstStyle/>
          <a:p>
            <a:endParaRPr lang="en-GB"/>
          </a:p>
        </p:txBody>
      </p:sp>
      <p:sp>
        <p:nvSpPr>
          <p:cNvPr id="30" name="Text 23"/>
          <p:cNvSpPr/>
          <p:nvPr/>
        </p:nvSpPr>
        <p:spPr>
          <a:xfrm>
            <a:off x="4517136" y="4425696"/>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booking.js — getCsrf() + fetch()</a:t>
            </a:r>
            <a:endParaRPr lang="en-US" sz="1100" dirty="0"/>
          </a:p>
        </p:txBody>
      </p:sp>
      <p:sp>
        <p:nvSpPr>
          <p:cNvPr id="31" name="Text 24"/>
          <p:cNvSpPr/>
          <p:nvPr/>
        </p:nvSpPr>
        <p:spPr>
          <a:xfrm>
            <a:off x="4517136" y="4718304"/>
            <a:ext cx="7278624" cy="1719072"/>
          </a:xfrm>
          <a:prstGeom prst="rect">
            <a:avLst/>
          </a:prstGeom>
          <a:noFill/>
          <a:ln/>
        </p:spPr>
        <p:txBody>
          <a:bodyPr wrap="square" lIns="0" tIns="0" rIns="0" bIns="0" rtlCol="0" anchor="t"/>
          <a:lstStyle/>
          <a:p>
            <a:pPr marL="0" indent="0">
              <a:buNone/>
            </a:pPr>
            <a:r>
              <a:rPr lang="en-US" sz="1100" dirty="0">
                <a:solidFill>
                  <a:srgbClr val="D4E0EC"/>
                </a:solidFill>
                <a:latin typeface="Consolas" pitchFamily="34" charset="0"/>
                <a:ea typeface="Consolas" pitchFamily="34" charset="-122"/>
                <a:cs typeface="Consolas" pitchFamily="34" charset="-120"/>
              </a:rPr>
              <a:t>getCsrf()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for(const c of document.cookie.split(';')){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const [k,v] = c.trim().split('=');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if(k==='csrftoken') return decodeURIComponent(v);</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return document.querySelector(</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'[name=csrfmiddlewaretoken]')?.value||'';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Used in fetch:</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headers: { 'X-CSRFToken': this.getCsrf() }</a:t>
            </a:r>
            <a:endParaRPr lang="en-US" sz="1100" dirty="0"/>
          </a:p>
        </p:txBody>
      </p:sp>
      <p:sp>
        <p:nvSpPr>
          <p:cNvPr id="32" name="Shape 25"/>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33" name="Text 26"/>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34" name="Text 27"/>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11 / 31</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Honeypot Bot Detection - Code Implementation</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90472"/>
            <a:ext cx="3840480" cy="5093208"/>
          </a:xfrm>
          <a:prstGeom prst="rect">
            <a:avLst/>
          </a:prstGeom>
          <a:solidFill>
            <a:srgbClr val="152236"/>
          </a:solidFill>
          <a:ln w="6350">
            <a:solidFill>
              <a:srgbClr val="2A3A4A"/>
            </a:solidFill>
            <a:prstDash val="solid"/>
          </a:ln>
        </p:spPr>
        <p:txBody>
          <a:bodyPr/>
          <a:lstStyle/>
          <a:p>
            <a:endParaRPr lang="en-GB"/>
          </a:p>
        </p:txBody>
      </p:sp>
      <p:sp>
        <p:nvSpPr>
          <p:cNvPr id="7" name="Text 5"/>
          <p:cNvSpPr/>
          <p:nvPr/>
        </p:nvSpPr>
        <p:spPr>
          <a:xfrm>
            <a:off x="548640" y="1618488"/>
            <a:ext cx="3474720" cy="310896"/>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How the Honeypot Works</a:t>
            </a:r>
            <a:endParaRPr lang="en-US" sz="1400" dirty="0"/>
          </a:p>
        </p:txBody>
      </p:sp>
      <p:sp>
        <p:nvSpPr>
          <p:cNvPr id="8" name="Text 6"/>
          <p:cNvSpPr/>
          <p:nvPr/>
        </p:nvSpPr>
        <p:spPr>
          <a:xfrm>
            <a:off x="548640" y="1984248"/>
            <a:ext cx="3474720" cy="841248"/>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A hidden input field website_url is placed off-screen in the booking form. Real users never see or fill it. Automated bots scrape and fill all form fields, including this one, exposing themselves.</a:t>
            </a:r>
            <a:endParaRPr lang="en-US" sz="1300" dirty="0"/>
          </a:p>
        </p:txBody>
      </p:sp>
      <p:sp>
        <p:nvSpPr>
          <p:cNvPr id="9" name="Text 7"/>
          <p:cNvSpPr/>
          <p:nvPr/>
        </p:nvSpPr>
        <p:spPr>
          <a:xfrm>
            <a:off x="548640" y="2983001"/>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What it is &amp; why it was implemented:</a:t>
            </a:r>
            <a:endParaRPr lang="en-US" sz="1350" dirty="0"/>
          </a:p>
        </p:txBody>
      </p:sp>
      <p:pic>
        <p:nvPicPr>
          <p:cNvPr id="10" name="Image 0" descr="preencoded.png"/>
          <p:cNvPicPr>
            <a:picLocks noChangeAspect="1"/>
          </p:cNvPicPr>
          <p:nvPr/>
        </p:nvPicPr>
        <p:blipFill>
          <a:blip r:embed="rId3"/>
          <a:stretch>
            <a:fillRect/>
          </a:stretch>
        </p:blipFill>
        <p:spPr>
          <a:xfrm>
            <a:off x="590440" y="3447288"/>
            <a:ext cx="237744" cy="237744"/>
          </a:xfrm>
          <a:prstGeom prst="rect">
            <a:avLst/>
          </a:prstGeom>
        </p:spPr>
      </p:pic>
      <p:sp>
        <p:nvSpPr>
          <p:cNvPr id="11" name="Text 8"/>
          <p:cNvSpPr/>
          <p:nvPr/>
        </p:nvSpPr>
        <p:spPr>
          <a:xfrm>
            <a:off x="934927" y="3404743"/>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Stops automated bots from flooding the system with fake bookings, no CAPTCHA needed for real users</a:t>
            </a:r>
            <a:endParaRPr lang="en-US" sz="1300" dirty="0"/>
          </a:p>
        </p:txBody>
      </p:sp>
      <p:pic>
        <p:nvPicPr>
          <p:cNvPr id="12" name="Image 1" descr="preencoded.png"/>
          <p:cNvPicPr>
            <a:picLocks noChangeAspect="1"/>
          </p:cNvPicPr>
          <p:nvPr/>
        </p:nvPicPr>
        <p:blipFill>
          <a:blip r:embed="rId3"/>
          <a:stretch>
            <a:fillRect/>
          </a:stretch>
        </p:blipFill>
        <p:spPr>
          <a:xfrm>
            <a:off x="590440" y="4169664"/>
            <a:ext cx="237744" cy="237744"/>
          </a:xfrm>
          <a:prstGeom prst="rect">
            <a:avLst/>
          </a:prstGeom>
        </p:spPr>
      </p:pic>
      <p:sp>
        <p:nvSpPr>
          <p:cNvPr id="13" name="Text 9"/>
          <p:cNvSpPr/>
          <p:nvPr/>
        </p:nvSpPr>
        <p:spPr>
          <a:xfrm>
            <a:off x="934927" y="4092041"/>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The bot receives a fake success response, so it does not know it was caught or blocked</a:t>
            </a:r>
            <a:endParaRPr lang="en-US" sz="1300" dirty="0"/>
          </a:p>
        </p:txBody>
      </p:sp>
      <p:pic>
        <p:nvPicPr>
          <p:cNvPr id="14" name="Image 2" descr="preencoded.png"/>
          <p:cNvPicPr>
            <a:picLocks noChangeAspect="1"/>
          </p:cNvPicPr>
          <p:nvPr/>
        </p:nvPicPr>
        <p:blipFill>
          <a:blip r:embed="rId3"/>
          <a:stretch>
            <a:fillRect/>
          </a:stretch>
        </p:blipFill>
        <p:spPr>
          <a:xfrm>
            <a:off x="590440" y="4786975"/>
            <a:ext cx="237744" cy="237744"/>
          </a:xfrm>
          <a:prstGeom prst="rect">
            <a:avLst/>
          </a:prstGeom>
        </p:spPr>
      </p:pic>
      <p:sp>
        <p:nvSpPr>
          <p:cNvPr id="15" name="Text 10"/>
          <p:cNvSpPr/>
          <p:nvPr/>
        </p:nvSpPr>
        <p:spPr>
          <a:xfrm>
            <a:off x="934927" y="4664937"/>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The attacker’s IP is logged, creating an audit trail of suspicious activity</a:t>
            </a:r>
            <a:endParaRPr lang="en-US" sz="1300" dirty="0"/>
          </a:p>
        </p:txBody>
      </p:sp>
      <p:pic>
        <p:nvPicPr>
          <p:cNvPr id="16" name="Image 3" descr="preencoded.png"/>
          <p:cNvPicPr>
            <a:picLocks noChangeAspect="1"/>
          </p:cNvPicPr>
          <p:nvPr/>
        </p:nvPicPr>
        <p:blipFill>
          <a:blip r:embed="rId3"/>
          <a:stretch>
            <a:fillRect/>
          </a:stretch>
        </p:blipFill>
        <p:spPr>
          <a:xfrm>
            <a:off x="548640" y="5331512"/>
            <a:ext cx="237744" cy="237744"/>
          </a:xfrm>
          <a:prstGeom prst="rect">
            <a:avLst/>
          </a:prstGeom>
        </p:spPr>
      </p:pic>
      <p:sp>
        <p:nvSpPr>
          <p:cNvPr id="17" name="Text 11"/>
          <p:cNvSpPr/>
          <p:nvPr/>
        </p:nvSpPr>
        <p:spPr>
          <a:xfrm>
            <a:off x="934927" y="5324612"/>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Unique to this application, not a standard Django feature, added specifically for Nash Tyres</a:t>
            </a:r>
            <a:endParaRPr lang="en-US" sz="1300" dirty="0"/>
          </a:p>
        </p:txBody>
      </p:sp>
      <p:pic>
        <p:nvPicPr>
          <p:cNvPr id="18" name="Image 4" descr="preencoded.png"/>
          <p:cNvPicPr>
            <a:picLocks noChangeAspect="1"/>
          </p:cNvPicPr>
          <p:nvPr/>
        </p:nvPicPr>
        <p:blipFill>
          <a:blip r:embed="rId3"/>
          <a:stretch>
            <a:fillRect/>
          </a:stretch>
        </p:blipFill>
        <p:spPr>
          <a:xfrm>
            <a:off x="548640" y="6051463"/>
            <a:ext cx="237744" cy="237744"/>
          </a:xfrm>
          <a:prstGeom prst="rect">
            <a:avLst/>
          </a:prstGeom>
        </p:spPr>
      </p:pic>
      <p:sp>
        <p:nvSpPr>
          <p:cNvPr id="19" name="Text 12"/>
          <p:cNvSpPr/>
          <p:nvPr/>
        </p:nvSpPr>
        <p:spPr>
          <a:xfrm>
            <a:off x="934927" y="6021233"/>
            <a:ext cx="3200400"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Aligns with OWASP A07,  defends against automated bot-based attacks on the booking form</a:t>
            </a:r>
            <a:endParaRPr lang="en-US" sz="1300" dirty="0"/>
          </a:p>
        </p:txBody>
      </p:sp>
      <p:sp>
        <p:nvSpPr>
          <p:cNvPr id="20" name="Shape 13"/>
          <p:cNvSpPr/>
          <p:nvPr/>
        </p:nvSpPr>
        <p:spPr>
          <a:xfrm>
            <a:off x="4407408" y="1490472"/>
            <a:ext cx="7461504" cy="2377440"/>
          </a:xfrm>
          <a:prstGeom prst="rect">
            <a:avLst/>
          </a:prstGeom>
          <a:solidFill>
            <a:srgbClr val="1E2D3D"/>
          </a:solidFill>
          <a:ln w="6350">
            <a:solidFill>
              <a:srgbClr val="2A3F55"/>
            </a:solidFill>
            <a:prstDash val="solid"/>
          </a:ln>
        </p:spPr>
        <p:txBody>
          <a:bodyPr/>
          <a:lstStyle/>
          <a:p>
            <a:endParaRPr lang="en-GB"/>
          </a:p>
        </p:txBody>
      </p:sp>
      <p:sp>
        <p:nvSpPr>
          <p:cNvPr id="21" name="Shape 14"/>
          <p:cNvSpPr/>
          <p:nvPr/>
        </p:nvSpPr>
        <p:spPr>
          <a:xfrm>
            <a:off x="4407408" y="1490472"/>
            <a:ext cx="7461504" cy="292608"/>
          </a:xfrm>
          <a:prstGeom prst="rect">
            <a:avLst/>
          </a:prstGeom>
          <a:solidFill>
            <a:srgbClr val="253447"/>
          </a:solidFill>
          <a:ln w="12700">
            <a:solidFill>
              <a:srgbClr val="253447"/>
            </a:solidFill>
            <a:prstDash val="solid"/>
          </a:ln>
        </p:spPr>
        <p:txBody>
          <a:bodyPr/>
          <a:lstStyle/>
          <a:p>
            <a:endParaRPr lang="en-GB"/>
          </a:p>
        </p:txBody>
      </p:sp>
      <p:sp>
        <p:nvSpPr>
          <p:cNvPr id="22" name="Text 15"/>
          <p:cNvSpPr/>
          <p:nvPr/>
        </p:nvSpPr>
        <p:spPr>
          <a:xfrm>
            <a:off x="4517136" y="1527048"/>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index.html — honeypot field</a:t>
            </a:r>
            <a:endParaRPr lang="en-US" sz="1100" dirty="0"/>
          </a:p>
        </p:txBody>
      </p:sp>
      <p:sp>
        <p:nvSpPr>
          <p:cNvPr id="23" name="Text 16"/>
          <p:cNvSpPr/>
          <p:nvPr/>
        </p:nvSpPr>
        <p:spPr>
          <a:xfrm>
            <a:off x="4517136" y="1819656"/>
            <a:ext cx="7278624" cy="1975104"/>
          </a:xfrm>
          <a:prstGeom prst="rect">
            <a:avLst/>
          </a:prstGeom>
          <a:noFill/>
          <a:ln/>
        </p:spPr>
        <p:txBody>
          <a:bodyPr wrap="square" lIns="0" tIns="0" rIns="0" bIns="0" rtlCol="0" anchor="t"/>
          <a:lstStyle/>
          <a:p>
            <a:pPr marL="0" indent="0">
              <a:buNone/>
            </a:pPr>
            <a:r>
              <a:rPr lang="en-US" sz="1100" dirty="0">
                <a:solidFill>
                  <a:srgbClr val="D4E0EC"/>
                </a:solidFill>
                <a:latin typeface="Consolas" pitchFamily="34" charset="0"/>
                <a:ea typeface="Consolas" pitchFamily="34" charset="-122"/>
                <a:cs typeface="Consolas" pitchFamily="34" charset="-120"/>
              </a:rPr>
              <a:t>{# ── HONEYPOT — invisible to real users ──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&lt;div style="position:absolute;left:-9999px;</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top:-9999px;width:1px;height:1px;"</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aria-hidden="true"&gt;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&lt;label for="website_url"&gt;Leave this empty&lt;/label&gt;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&lt;input type="text" id="website_url"</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name="website_url" value=""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autocomplete="off" tabindex="-1"&gt;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&lt;/div&gt;</a:t>
            </a:r>
            <a:endParaRPr lang="en-US" sz="1100" dirty="0"/>
          </a:p>
        </p:txBody>
      </p:sp>
      <p:sp>
        <p:nvSpPr>
          <p:cNvPr id="24" name="Shape 17"/>
          <p:cNvSpPr/>
          <p:nvPr/>
        </p:nvSpPr>
        <p:spPr>
          <a:xfrm>
            <a:off x="4407408" y="3995928"/>
            <a:ext cx="7461504" cy="2523744"/>
          </a:xfrm>
          <a:prstGeom prst="rect">
            <a:avLst/>
          </a:prstGeom>
          <a:solidFill>
            <a:srgbClr val="1E2D3D"/>
          </a:solidFill>
          <a:ln w="6350">
            <a:solidFill>
              <a:srgbClr val="2A3F55"/>
            </a:solidFill>
            <a:prstDash val="solid"/>
          </a:ln>
        </p:spPr>
        <p:txBody>
          <a:bodyPr/>
          <a:lstStyle/>
          <a:p>
            <a:endParaRPr lang="en-GB"/>
          </a:p>
        </p:txBody>
      </p:sp>
      <p:sp>
        <p:nvSpPr>
          <p:cNvPr id="25" name="Shape 18"/>
          <p:cNvSpPr/>
          <p:nvPr/>
        </p:nvSpPr>
        <p:spPr>
          <a:xfrm>
            <a:off x="4407408" y="3995928"/>
            <a:ext cx="7461504" cy="292608"/>
          </a:xfrm>
          <a:prstGeom prst="rect">
            <a:avLst/>
          </a:prstGeom>
          <a:solidFill>
            <a:srgbClr val="253447"/>
          </a:solidFill>
          <a:ln w="12700">
            <a:solidFill>
              <a:srgbClr val="253447"/>
            </a:solidFill>
            <a:prstDash val="solid"/>
          </a:ln>
        </p:spPr>
        <p:txBody>
          <a:bodyPr/>
          <a:lstStyle/>
          <a:p>
            <a:endParaRPr lang="en-GB"/>
          </a:p>
        </p:txBody>
      </p:sp>
      <p:sp>
        <p:nvSpPr>
          <p:cNvPr id="26" name="Text 19"/>
          <p:cNvSpPr/>
          <p:nvPr/>
        </p:nvSpPr>
        <p:spPr>
          <a:xfrm>
            <a:off x="4517136" y="4032504"/>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views.py — booking() — honeypot check</a:t>
            </a:r>
            <a:endParaRPr lang="en-US" sz="1100" dirty="0"/>
          </a:p>
        </p:txBody>
      </p:sp>
      <p:sp>
        <p:nvSpPr>
          <p:cNvPr id="27" name="Text 20"/>
          <p:cNvSpPr/>
          <p:nvPr/>
        </p:nvSpPr>
        <p:spPr>
          <a:xfrm>
            <a:off x="4517136" y="4325112"/>
            <a:ext cx="7278624" cy="2121408"/>
          </a:xfrm>
          <a:prstGeom prst="rect">
            <a:avLst/>
          </a:prstGeom>
          <a:noFill/>
          <a:ln/>
        </p:spPr>
        <p:txBody>
          <a:bodyPr wrap="square" lIns="0" tIns="0" rIns="0" bIns="0" rtlCol="0" anchor="t"/>
          <a:lstStyle/>
          <a:p>
            <a:pPr marL="0" indent="0">
              <a:buNone/>
            </a:pPr>
            <a:r>
              <a:rPr lang="en-US" sz="1100" dirty="0">
                <a:solidFill>
                  <a:srgbClr val="D4E0EC"/>
                </a:solidFill>
                <a:latin typeface="Consolas" pitchFamily="34" charset="0"/>
                <a:ea typeface="Consolas" pitchFamily="34" charset="-122"/>
                <a:cs typeface="Consolas" pitchFamily="34" charset="-120"/>
              </a:rPr>
              <a:t>def booking(request):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if request.method == 'POST':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 ── HONEYPOT CHECK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if request.POST.get('website_url',''):</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logger.warning(</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f'Honeypot triggered from IP: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f'{request.META.get("REMOTE_ADDR")}'</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return JsonResponse({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'success': True,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'reference': 'NT-000000'  # fake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t>
            </a:r>
            <a:endParaRPr lang="en-US" sz="1100" dirty="0"/>
          </a:p>
        </p:txBody>
      </p:sp>
      <p:sp>
        <p:nvSpPr>
          <p:cNvPr id="28" name="Shape 21"/>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9" name="Text 22"/>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30" name="Text 23"/>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12/31</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Server-Side Validation - </a:t>
            </a:r>
            <a:r>
              <a:rPr lang="en-US" sz="3200" b="1" dirty="0" err="1">
                <a:solidFill>
                  <a:srgbClr val="FFFFFF"/>
                </a:solidFill>
                <a:latin typeface="Georgia" pitchFamily="34" charset="0"/>
                <a:ea typeface="Georgia" pitchFamily="34" charset="-122"/>
                <a:cs typeface="Georgia" pitchFamily="34" charset="-120"/>
              </a:rPr>
              <a:t>BookingForm</a:t>
            </a:r>
            <a:r>
              <a:rPr lang="en-US" sz="3200" b="1" dirty="0">
                <a:solidFill>
                  <a:srgbClr val="FFFFFF"/>
                </a:solidFill>
                <a:latin typeface="Georgia" pitchFamily="34" charset="0"/>
                <a:ea typeface="Georgia" pitchFamily="34" charset="-122"/>
                <a:cs typeface="Georgia" pitchFamily="34" charset="-120"/>
              </a:rPr>
              <a:t> Code</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90472"/>
            <a:ext cx="5660136" cy="5093208"/>
          </a:xfrm>
          <a:prstGeom prst="rect">
            <a:avLst/>
          </a:prstGeom>
          <a:solidFill>
            <a:srgbClr val="1E2D3D"/>
          </a:solidFill>
          <a:ln w="6350">
            <a:solidFill>
              <a:srgbClr val="2A3F55"/>
            </a:solidFill>
            <a:prstDash val="solid"/>
          </a:ln>
        </p:spPr>
        <p:txBody>
          <a:bodyPr/>
          <a:lstStyle/>
          <a:p>
            <a:endParaRPr lang="en-GB"/>
          </a:p>
        </p:txBody>
      </p:sp>
      <p:sp>
        <p:nvSpPr>
          <p:cNvPr id="7" name="Shape 5"/>
          <p:cNvSpPr/>
          <p:nvPr/>
        </p:nvSpPr>
        <p:spPr>
          <a:xfrm>
            <a:off x="365760" y="1490472"/>
            <a:ext cx="5660136" cy="292608"/>
          </a:xfrm>
          <a:prstGeom prst="rect">
            <a:avLst/>
          </a:prstGeom>
          <a:solidFill>
            <a:srgbClr val="253447"/>
          </a:solidFill>
          <a:ln w="12700">
            <a:solidFill>
              <a:srgbClr val="253447"/>
            </a:solidFill>
            <a:prstDash val="solid"/>
          </a:ln>
        </p:spPr>
        <p:txBody>
          <a:bodyPr/>
          <a:lstStyle/>
          <a:p>
            <a:endParaRPr lang="en-GB"/>
          </a:p>
        </p:txBody>
      </p:sp>
      <p:sp>
        <p:nvSpPr>
          <p:cNvPr id="8" name="Text 6"/>
          <p:cNvSpPr/>
          <p:nvPr/>
        </p:nvSpPr>
        <p:spPr>
          <a:xfrm>
            <a:off x="475488" y="1527048"/>
            <a:ext cx="5477256"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forms.py — BookingForm with custom validators</a:t>
            </a:r>
            <a:endParaRPr lang="en-US" sz="1100" dirty="0"/>
          </a:p>
        </p:txBody>
      </p:sp>
      <p:sp>
        <p:nvSpPr>
          <p:cNvPr id="9" name="Text 7"/>
          <p:cNvSpPr/>
          <p:nvPr/>
        </p:nvSpPr>
        <p:spPr>
          <a:xfrm>
            <a:off x="475488" y="1819656"/>
            <a:ext cx="5477256" cy="4690872"/>
          </a:xfrm>
          <a:prstGeom prst="rect">
            <a:avLst/>
          </a:prstGeom>
          <a:noFill/>
          <a:ln/>
        </p:spPr>
        <p:txBody>
          <a:bodyPr wrap="square" lIns="0" tIns="0" rIns="0" bIns="0" rtlCol="0" anchor="t"/>
          <a:lstStyle/>
          <a:p>
            <a:pPr marL="0" indent="0">
              <a:buNone/>
            </a:pPr>
            <a:r>
              <a:rPr lang="en-US" sz="1000" dirty="0">
                <a:solidFill>
                  <a:srgbClr val="D4E0EC"/>
                </a:solidFill>
                <a:latin typeface="Consolas" pitchFamily="34" charset="0"/>
                <a:ea typeface="Consolas" pitchFamily="34" charset="-122"/>
                <a:cs typeface="Consolas" pitchFamily="34" charset="-120"/>
              </a:rPr>
              <a:t>class BookingForm(forms.ModelForm):</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class Meta:</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model  = Booking</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fields = ['service','name','email',</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'phone','reg','date','time','notes']</a:t>
            </a:r>
            <a:endParaRPr lang="en-US" sz="1000" dirty="0"/>
          </a:p>
          <a:p>
            <a:pPr marL="0" indent="0">
              <a:buNone/>
            </a:pP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def clean_name(self):</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name = self.cleaned_data.get('name','').strip()</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if len(name) &lt; 2 or len(name) &gt; 120:</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raise forms.ValidationError(</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"Name must be 2-120 characters.")</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return name</a:t>
            </a:r>
            <a:endParaRPr lang="en-US" sz="1000" dirty="0"/>
          </a:p>
          <a:p>
            <a:pPr marL="0" indent="0">
              <a:buNone/>
            </a:pP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def clean_phone(self):</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phone = self.cleaned_data.get('phone','')</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if not re.match(r'^[ds+-()]{7,30}$',phone):</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raise forms.ValidationError(</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"Enter a valid phone number.")</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return phone</a:t>
            </a:r>
            <a:endParaRPr lang="en-US" sz="1000" dirty="0"/>
          </a:p>
          <a:p>
            <a:pPr marL="0" indent="0">
              <a:buNone/>
            </a:pP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def clean_reg(self):</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reg = self.cleaned_data.get('reg','').strip().upper()</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if len(reg) &lt; 2 or len(reg) &gt; 20:</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raise forms.ValidationError("Invalid reg plate.")</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return reg</a:t>
            </a:r>
            <a:endParaRPr lang="en-US" sz="1000" dirty="0"/>
          </a:p>
          <a:p>
            <a:pPr marL="0" indent="0">
              <a:buNone/>
            </a:pP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def clean_notes(self):</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notes = self.cleaned_data.get('notes','')</a:t>
            </a:r>
            <a:endParaRPr lang="en-US" sz="1000" dirty="0"/>
          </a:p>
          <a:p>
            <a:pPr marL="0" indent="0">
              <a:buNone/>
            </a:pPr>
            <a:r>
              <a:rPr lang="en-US" sz="1000" dirty="0">
                <a:solidFill>
                  <a:srgbClr val="D4E0EC"/>
                </a:solidFill>
                <a:latin typeface="Consolas" pitchFamily="34" charset="0"/>
                <a:ea typeface="Consolas" pitchFamily="34" charset="-122"/>
                <a:cs typeface="Consolas" pitchFamily="34" charset="-120"/>
              </a:rPr>
              <a:t>        return notes[:500]</a:t>
            </a:r>
            <a:endParaRPr lang="en-US" sz="1000" dirty="0"/>
          </a:p>
        </p:txBody>
      </p:sp>
      <p:sp>
        <p:nvSpPr>
          <p:cNvPr id="10" name="Shape 8"/>
          <p:cNvSpPr/>
          <p:nvPr/>
        </p:nvSpPr>
        <p:spPr>
          <a:xfrm>
            <a:off x="6163056" y="1490472"/>
            <a:ext cx="5660136" cy="2286000"/>
          </a:xfrm>
          <a:prstGeom prst="rect">
            <a:avLst/>
          </a:prstGeom>
          <a:solidFill>
            <a:srgbClr val="1E2D3D"/>
          </a:solidFill>
          <a:ln w="6350">
            <a:solidFill>
              <a:srgbClr val="2A3F55"/>
            </a:solidFill>
            <a:prstDash val="solid"/>
          </a:ln>
        </p:spPr>
        <p:txBody>
          <a:bodyPr/>
          <a:lstStyle/>
          <a:p>
            <a:endParaRPr lang="en-GB"/>
          </a:p>
        </p:txBody>
      </p:sp>
      <p:sp>
        <p:nvSpPr>
          <p:cNvPr id="11" name="Shape 9"/>
          <p:cNvSpPr/>
          <p:nvPr/>
        </p:nvSpPr>
        <p:spPr>
          <a:xfrm>
            <a:off x="6163056" y="1490472"/>
            <a:ext cx="5660136" cy="292608"/>
          </a:xfrm>
          <a:prstGeom prst="rect">
            <a:avLst/>
          </a:prstGeom>
          <a:solidFill>
            <a:srgbClr val="253447"/>
          </a:solidFill>
          <a:ln w="12700">
            <a:solidFill>
              <a:srgbClr val="253447"/>
            </a:solidFill>
            <a:prstDash val="solid"/>
          </a:ln>
        </p:spPr>
        <p:txBody>
          <a:bodyPr/>
          <a:lstStyle/>
          <a:p>
            <a:endParaRPr lang="en-GB"/>
          </a:p>
        </p:txBody>
      </p:sp>
      <p:sp>
        <p:nvSpPr>
          <p:cNvPr id="12" name="Text 10"/>
          <p:cNvSpPr/>
          <p:nvPr/>
        </p:nvSpPr>
        <p:spPr>
          <a:xfrm>
            <a:off x="6272784" y="1527048"/>
            <a:ext cx="5477256"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views.py — validation usage</a:t>
            </a:r>
            <a:endParaRPr lang="en-US" sz="1100" dirty="0"/>
          </a:p>
        </p:txBody>
      </p:sp>
      <p:sp>
        <p:nvSpPr>
          <p:cNvPr id="13" name="Text 11"/>
          <p:cNvSpPr/>
          <p:nvPr/>
        </p:nvSpPr>
        <p:spPr>
          <a:xfrm>
            <a:off x="6272784" y="1819656"/>
            <a:ext cx="5477256" cy="1883664"/>
          </a:xfrm>
          <a:prstGeom prst="rect">
            <a:avLst/>
          </a:prstGeom>
          <a:noFill/>
          <a:ln/>
        </p:spPr>
        <p:txBody>
          <a:bodyPr wrap="square" lIns="0" tIns="0" rIns="0" bIns="0" rtlCol="0" anchor="t"/>
          <a:lstStyle/>
          <a:p>
            <a:pPr marL="0" indent="0">
              <a:buNone/>
            </a:pPr>
            <a:r>
              <a:rPr lang="en-US" sz="800" dirty="0">
                <a:solidFill>
                  <a:srgbClr val="D4E0EC"/>
                </a:solidFill>
                <a:latin typeface="Consolas" pitchFamily="34" charset="0"/>
                <a:ea typeface="Consolas" pitchFamily="34" charset="-122"/>
                <a:cs typeface="Consolas" pitchFamily="34" charset="-120"/>
              </a:rPr>
              <a:t>form = BookingForm(request.POST)</a:t>
            </a:r>
            <a:endParaRPr lang="en-US" sz="800" dirty="0"/>
          </a:p>
          <a:p>
            <a:pPr marL="0" indent="0">
              <a:buNone/>
            </a:pP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if form.is_valid():</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b = form.save()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logger.info(f'Booking: {b.reference}')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return JsonResponse({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'success':   True,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'reference': b.reference,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else: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logger.warning(f'Invalid: {form.errors}')</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return JsonResponse({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'success': False,</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'errors':  form.errors,</a:t>
            </a:r>
            <a:endParaRPr lang="en-US" sz="800" dirty="0"/>
          </a:p>
          <a:p>
            <a:pPr marL="0" indent="0">
              <a:buNone/>
            </a:pPr>
            <a:r>
              <a:rPr lang="en-US" sz="800" dirty="0">
                <a:solidFill>
                  <a:srgbClr val="D4E0EC"/>
                </a:solidFill>
                <a:latin typeface="Consolas" pitchFamily="34" charset="0"/>
                <a:ea typeface="Consolas" pitchFamily="34" charset="-122"/>
                <a:cs typeface="Consolas" pitchFamily="34" charset="-120"/>
              </a:rPr>
              <a:t>    }, status=400)</a:t>
            </a:r>
            <a:endParaRPr lang="en-US" sz="800" dirty="0"/>
          </a:p>
        </p:txBody>
      </p:sp>
      <p:sp>
        <p:nvSpPr>
          <p:cNvPr id="14" name="Shape 12"/>
          <p:cNvSpPr/>
          <p:nvPr/>
        </p:nvSpPr>
        <p:spPr>
          <a:xfrm>
            <a:off x="6163056" y="3904488"/>
            <a:ext cx="5660136" cy="2679192"/>
          </a:xfrm>
          <a:prstGeom prst="rect">
            <a:avLst/>
          </a:prstGeom>
          <a:solidFill>
            <a:srgbClr val="152236"/>
          </a:solidFill>
          <a:ln w="6350">
            <a:solidFill>
              <a:srgbClr val="2A3A4A"/>
            </a:solidFill>
            <a:prstDash val="solid"/>
          </a:ln>
        </p:spPr>
        <p:txBody>
          <a:bodyPr/>
          <a:lstStyle/>
          <a:p>
            <a:endParaRPr lang="en-GB"/>
          </a:p>
        </p:txBody>
      </p:sp>
      <p:sp>
        <p:nvSpPr>
          <p:cNvPr id="15" name="Text 13"/>
          <p:cNvSpPr/>
          <p:nvPr/>
        </p:nvSpPr>
        <p:spPr>
          <a:xfrm>
            <a:off x="6300216" y="4032504"/>
            <a:ext cx="5385816" cy="274320"/>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What it is &amp; why it was implemented:</a:t>
            </a:r>
            <a:endParaRPr lang="en-US" sz="1400" dirty="0"/>
          </a:p>
        </p:txBody>
      </p:sp>
      <p:pic>
        <p:nvPicPr>
          <p:cNvPr id="16" name="Image 0" descr="preencoded.png"/>
          <p:cNvPicPr>
            <a:picLocks noChangeAspect="1"/>
          </p:cNvPicPr>
          <p:nvPr/>
        </p:nvPicPr>
        <p:blipFill>
          <a:blip r:embed="rId3"/>
          <a:stretch>
            <a:fillRect/>
          </a:stretch>
        </p:blipFill>
        <p:spPr>
          <a:xfrm>
            <a:off x="6300216" y="4473281"/>
            <a:ext cx="237744" cy="237744"/>
          </a:xfrm>
          <a:prstGeom prst="rect">
            <a:avLst/>
          </a:prstGeom>
        </p:spPr>
      </p:pic>
      <p:sp>
        <p:nvSpPr>
          <p:cNvPr id="17" name="Text 14"/>
          <p:cNvSpPr/>
          <p:nvPr/>
        </p:nvSpPr>
        <p:spPr>
          <a:xfrm>
            <a:off x="6601968" y="4361688"/>
            <a:ext cx="5111496"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Browser checks can be turned off — server validation ensures data is always checked before saving</a:t>
            </a:r>
            <a:endParaRPr lang="en-US" sz="1300" dirty="0"/>
          </a:p>
        </p:txBody>
      </p:sp>
      <p:pic>
        <p:nvPicPr>
          <p:cNvPr id="18" name="Image 1" descr="preencoded.png"/>
          <p:cNvPicPr>
            <a:picLocks noChangeAspect="1"/>
          </p:cNvPicPr>
          <p:nvPr/>
        </p:nvPicPr>
        <p:blipFill>
          <a:blip r:embed="rId3"/>
          <a:stretch>
            <a:fillRect/>
          </a:stretch>
        </p:blipFill>
        <p:spPr>
          <a:xfrm>
            <a:off x="6300216" y="5014086"/>
            <a:ext cx="237744" cy="237744"/>
          </a:xfrm>
          <a:prstGeom prst="rect">
            <a:avLst/>
          </a:prstGeom>
        </p:spPr>
      </p:pic>
      <p:sp>
        <p:nvSpPr>
          <p:cNvPr id="19" name="Text 15"/>
          <p:cNvSpPr/>
          <p:nvPr/>
        </p:nvSpPr>
        <p:spPr>
          <a:xfrm>
            <a:off x="6601968" y="4911824"/>
            <a:ext cx="5111496"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Forms can be submitted directly without using the website, bypassing all browser checks</a:t>
            </a:r>
            <a:endParaRPr lang="en-US" sz="1300" dirty="0"/>
          </a:p>
        </p:txBody>
      </p:sp>
      <p:pic>
        <p:nvPicPr>
          <p:cNvPr id="20" name="Image 2" descr="preencoded.png"/>
          <p:cNvPicPr>
            <a:picLocks noChangeAspect="1"/>
          </p:cNvPicPr>
          <p:nvPr/>
        </p:nvPicPr>
        <p:blipFill>
          <a:blip r:embed="rId3"/>
          <a:stretch>
            <a:fillRect/>
          </a:stretch>
        </p:blipFill>
        <p:spPr>
          <a:xfrm>
            <a:off x="6300216" y="5554891"/>
            <a:ext cx="237744" cy="237744"/>
          </a:xfrm>
          <a:prstGeom prst="rect">
            <a:avLst/>
          </a:prstGeom>
        </p:spPr>
      </p:pic>
      <p:sp>
        <p:nvSpPr>
          <p:cNvPr id="21" name="Text 16"/>
          <p:cNvSpPr/>
          <p:nvPr/>
        </p:nvSpPr>
        <p:spPr>
          <a:xfrm>
            <a:off x="6601968" y="5471287"/>
            <a:ext cx="5111496"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The server is the last line of defence — bad data must never reach the database</a:t>
            </a:r>
            <a:endParaRPr lang="en-US" sz="1300" dirty="0"/>
          </a:p>
        </p:txBody>
      </p:sp>
      <p:pic>
        <p:nvPicPr>
          <p:cNvPr id="22" name="Image 3" descr="preencoded.png"/>
          <p:cNvPicPr>
            <a:picLocks noChangeAspect="1"/>
          </p:cNvPicPr>
          <p:nvPr/>
        </p:nvPicPr>
        <p:blipFill>
          <a:blip r:embed="rId3"/>
          <a:stretch>
            <a:fillRect/>
          </a:stretch>
        </p:blipFill>
        <p:spPr>
          <a:xfrm>
            <a:off x="6300216" y="6086361"/>
            <a:ext cx="237744" cy="237744"/>
          </a:xfrm>
          <a:prstGeom prst="rect">
            <a:avLst/>
          </a:prstGeom>
        </p:spPr>
      </p:pic>
      <p:sp>
        <p:nvSpPr>
          <p:cNvPr id="23" name="Text 17"/>
          <p:cNvSpPr/>
          <p:nvPr/>
        </p:nvSpPr>
        <p:spPr>
          <a:xfrm>
            <a:off x="6601968" y="6068068"/>
            <a:ext cx="5111496" cy="402336"/>
          </a:xfrm>
          <a:prstGeom prst="rect">
            <a:avLst/>
          </a:prstGeom>
          <a:noFill/>
          <a:ln/>
        </p:spPr>
        <p:txBody>
          <a:bodyPr wrap="square" lIns="0" tIns="0" rIns="0" bIns="0" rtlCol="0" anchor="ctr"/>
          <a:lstStyle/>
          <a:p>
            <a:pPr marL="0" indent="0">
              <a:buNone/>
            </a:pPr>
            <a:r>
              <a:rPr lang="en-US" sz="1300" dirty="0">
                <a:solidFill>
                  <a:srgbClr val="CCDDE0"/>
                </a:solidFill>
                <a:latin typeface="Calibri" pitchFamily="34" charset="0"/>
                <a:ea typeface="Calibri" pitchFamily="34" charset="-122"/>
                <a:cs typeface="Calibri" pitchFamily="34" charset="-120"/>
              </a:rPr>
              <a:t>Validates all six fields — name, email, phone, registration, date and notes — aligns with OWASP A03</a:t>
            </a:r>
            <a:endParaRPr lang="en-US" sz="1300" dirty="0"/>
          </a:p>
        </p:txBody>
      </p:sp>
      <p:sp>
        <p:nvSpPr>
          <p:cNvPr id="24" name="Shape 18"/>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5" name="Text 19"/>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6" name="Text 20"/>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13 / 31</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Security Headers &amp; CSP - Code Implementation</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90472"/>
            <a:ext cx="5660136" cy="5093208"/>
          </a:xfrm>
          <a:prstGeom prst="rect">
            <a:avLst/>
          </a:prstGeom>
          <a:solidFill>
            <a:srgbClr val="1E2D3D"/>
          </a:solidFill>
          <a:ln w="6350">
            <a:solidFill>
              <a:srgbClr val="2A3F55"/>
            </a:solidFill>
            <a:prstDash val="solid"/>
          </a:ln>
        </p:spPr>
        <p:txBody>
          <a:bodyPr/>
          <a:lstStyle/>
          <a:p>
            <a:endParaRPr lang="en-GB"/>
          </a:p>
        </p:txBody>
      </p:sp>
      <p:sp>
        <p:nvSpPr>
          <p:cNvPr id="7" name="Shape 5"/>
          <p:cNvSpPr/>
          <p:nvPr/>
        </p:nvSpPr>
        <p:spPr>
          <a:xfrm>
            <a:off x="365760" y="1490472"/>
            <a:ext cx="5660136" cy="292608"/>
          </a:xfrm>
          <a:prstGeom prst="rect">
            <a:avLst/>
          </a:prstGeom>
          <a:solidFill>
            <a:srgbClr val="253447"/>
          </a:solidFill>
          <a:ln w="12700">
            <a:solidFill>
              <a:srgbClr val="253447"/>
            </a:solidFill>
            <a:prstDash val="solid"/>
          </a:ln>
        </p:spPr>
        <p:txBody>
          <a:bodyPr/>
          <a:lstStyle/>
          <a:p>
            <a:endParaRPr lang="en-GB"/>
          </a:p>
        </p:txBody>
      </p:sp>
      <p:sp>
        <p:nvSpPr>
          <p:cNvPr id="8" name="Text 6"/>
          <p:cNvSpPr/>
          <p:nvPr/>
        </p:nvSpPr>
        <p:spPr>
          <a:xfrm>
            <a:off x="475488" y="1527048"/>
            <a:ext cx="5477256"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middleware.py — SecurityHeadersMiddleware</a:t>
            </a:r>
            <a:endParaRPr lang="en-US" sz="1100" dirty="0"/>
          </a:p>
        </p:txBody>
      </p:sp>
      <p:sp>
        <p:nvSpPr>
          <p:cNvPr id="9" name="Text 7"/>
          <p:cNvSpPr/>
          <p:nvPr/>
        </p:nvSpPr>
        <p:spPr>
          <a:xfrm>
            <a:off x="475488" y="1819656"/>
            <a:ext cx="5477256" cy="4690872"/>
          </a:xfrm>
          <a:prstGeom prst="rect">
            <a:avLst/>
          </a:prstGeom>
          <a:noFill/>
          <a:ln/>
        </p:spPr>
        <p:txBody>
          <a:bodyPr wrap="square" lIns="0" tIns="0" rIns="0" bIns="0" rtlCol="0" anchor="t"/>
          <a:lstStyle/>
          <a:p>
            <a:pPr marL="0" indent="0">
              <a:buNone/>
            </a:pPr>
            <a:r>
              <a:rPr lang="en-US" sz="1100" dirty="0">
                <a:solidFill>
                  <a:srgbClr val="D4E0EC"/>
                </a:solidFill>
                <a:latin typeface="Consolas" pitchFamily="34" charset="0"/>
                <a:ea typeface="Consolas" pitchFamily="34" charset="-122"/>
                <a:cs typeface="Consolas" pitchFamily="34" charset="-120"/>
              </a:rPr>
              <a:t>class SecurityHeadersMiddleware: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def __init__(self, get_response):</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self.get_response = get_response</a:t>
            </a:r>
            <a:endParaRPr lang="en-US" sz="1100" dirty="0"/>
          </a:p>
          <a:p>
            <a:pPr marL="0" indent="0">
              <a:buNone/>
            </a:pP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def __call__(self, request):</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response = self.get_response(request)</a:t>
            </a:r>
            <a:endParaRPr lang="en-US" sz="1100" dirty="0"/>
          </a:p>
          <a:p>
            <a:pPr marL="0" indent="0">
              <a:buNone/>
            </a:pP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response['Content-Security-Policy'] =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"default-src 'self';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"script-src 'self' 'unsafe-inline';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"style-src 'self' 'unsafe-inline'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  https://fonts.googleapis.com;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"img-src 'self' data: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  https://images.unsplash.com;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"font-src 'self' https://fonts.gstatic.com;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"connect-src 'self';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"frame-src https://www.google.com;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"frame-ancestors 'none';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"form-action 'self';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"base-uri 'self';"</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response['X-Content-Type-Options'] = 'nosniff'</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response['X-Frame-Options']        = 'DENY'</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response['Referrer-Policy'] = (</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'strict-origin-when-cross-origin')</a:t>
            </a:r>
            <a:endParaRPr lang="en-US" sz="1100" dirty="0"/>
          </a:p>
          <a:p>
            <a:pPr marL="0" indent="0">
              <a:buNone/>
            </a:pPr>
            <a:r>
              <a:rPr lang="en-US" sz="1100" dirty="0">
                <a:solidFill>
                  <a:srgbClr val="D4E0EC"/>
                </a:solidFill>
                <a:latin typeface="Consolas" pitchFamily="34" charset="0"/>
                <a:ea typeface="Consolas" pitchFamily="34" charset="-122"/>
                <a:cs typeface="Consolas" pitchFamily="34" charset="-120"/>
              </a:rPr>
              <a:t>        return response</a:t>
            </a:r>
            <a:endParaRPr lang="en-US" sz="1100" dirty="0"/>
          </a:p>
        </p:txBody>
      </p:sp>
      <p:sp>
        <p:nvSpPr>
          <p:cNvPr id="10" name="Shape 8"/>
          <p:cNvSpPr/>
          <p:nvPr/>
        </p:nvSpPr>
        <p:spPr>
          <a:xfrm>
            <a:off x="6163056" y="1490472"/>
            <a:ext cx="5660136" cy="969264"/>
          </a:xfrm>
          <a:prstGeom prst="rect">
            <a:avLst/>
          </a:prstGeom>
          <a:solidFill>
            <a:srgbClr val="152236"/>
          </a:solidFill>
          <a:ln w="6350">
            <a:solidFill>
              <a:srgbClr val="2A3A4A"/>
            </a:solidFill>
            <a:prstDash val="solid"/>
          </a:ln>
        </p:spPr>
        <p:txBody>
          <a:bodyPr/>
          <a:lstStyle/>
          <a:p>
            <a:endParaRPr lang="en-GB"/>
          </a:p>
        </p:txBody>
      </p:sp>
      <p:sp>
        <p:nvSpPr>
          <p:cNvPr id="11" name="Text 9"/>
          <p:cNvSpPr/>
          <p:nvPr/>
        </p:nvSpPr>
        <p:spPr>
          <a:xfrm>
            <a:off x="6300216" y="1545336"/>
            <a:ext cx="5385816" cy="274320"/>
          </a:xfrm>
          <a:prstGeom prst="rect">
            <a:avLst/>
          </a:prstGeom>
          <a:noFill/>
          <a:ln/>
        </p:spPr>
        <p:txBody>
          <a:bodyPr wrap="square" lIns="0" tIns="0" rIns="0" bIns="0" rtlCol="0" anchor="ctr"/>
          <a:lstStyle/>
          <a:p>
            <a:pPr marL="0" indent="0">
              <a:buNone/>
            </a:pPr>
            <a:r>
              <a:rPr lang="en-US" sz="1350" b="1" dirty="0">
                <a:solidFill>
                  <a:srgbClr val="F5A623"/>
                </a:solidFill>
                <a:latin typeface="Calibri" pitchFamily="34" charset="0"/>
                <a:ea typeface="Calibri" pitchFamily="34" charset="-122"/>
                <a:cs typeface="Calibri" pitchFamily="34" charset="-120"/>
              </a:rPr>
              <a:t>Content Security Policy</a:t>
            </a:r>
            <a:endParaRPr lang="en-US" sz="1350" dirty="0"/>
          </a:p>
        </p:txBody>
      </p:sp>
      <p:sp>
        <p:nvSpPr>
          <p:cNvPr id="12" name="Text 10"/>
          <p:cNvSpPr/>
          <p:nvPr/>
        </p:nvSpPr>
        <p:spPr>
          <a:xfrm>
            <a:off x="6300216" y="1837944"/>
            <a:ext cx="5385816" cy="548640"/>
          </a:xfrm>
          <a:prstGeom prst="rect">
            <a:avLst/>
          </a:prstGeom>
          <a:noFill/>
          <a:ln/>
        </p:spPr>
        <p:txBody>
          <a:bodyPr wrap="square" lIns="0" tIns="0" rIns="0" bIns="0" rtlCol="0" anchor="ctr"/>
          <a:lstStyle/>
          <a:p>
            <a:pPr marL="0" indent="0">
              <a:buNone/>
            </a:pPr>
            <a:r>
              <a:rPr lang="en-US" sz="1250" dirty="0">
                <a:solidFill>
                  <a:srgbClr val="AABBCC"/>
                </a:solidFill>
                <a:latin typeface="Calibri" pitchFamily="34" charset="0"/>
                <a:ea typeface="Calibri" pitchFamily="34" charset="-122"/>
                <a:cs typeface="Calibri" pitchFamily="34" charset="-120"/>
              </a:rPr>
              <a:t>Tells the browser which sources of content are trusted. Implemented to block malicious injected scripts, rogue iframes and untrusted resources from loading on the page.</a:t>
            </a:r>
            <a:endParaRPr lang="en-US" sz="1250" dirty="0"/>
          </a:p>
        </p:txBody>
      </p:sp>
      <p:sp>
        <p:nvSpPr>
          <p:cNvPr id="13" name="Shape 11"/>
          <p:cNvSpPr/>
          <p:nvPr/>
        </p:nvSpPr>
        <p:spPr>
          <a:xfrm>
            <a:off x="6163056" y="2532888"/>
            <a:ext cx="5660136" cy="969264"/>
          </a:xfrm>
          <a:prstGeom prst="rect">
            <a:avLst/>
          </a:prstGeom>
          <a:solidFill>
            <a:srgbClr val="152236"/>
          </a:solidFill>
          <a:ln w="6350">
            <a:solidFill>
              <a:srgbClr val="2A3A4A"/>
            </a:solidFill>
            <a:prstDash val="solid"/>
          </a:ln>
        </p:spPr>
        <p:txBody>
          <a:bodyPr/>
          <a:lstStyle/>
          <a:p>
            <a:endParaRPr lang="en-GB"/>
          </a:p>
        </p:txBody>
      </p:sp>
      <p:sp>
        <p:nvSpPr>
          <p:cNvPr id="14" name="Text 12"/>
          <p:cNvSpPr/>
          <p:nvPr/>
        </p:nvSpPr>
        <p:spPr>
          <a:xfrm>
            <a:off x="6300216" y="2587752"/>
            <a:ext cx="5385816" cy="274320"/>
          </a:xfrm>
          <a:prstGeom prst="rect">
            <a:avLst/>
          </a:prstGeom>
          <a:noFill/>
          <a:ln/>
        </p:spPr>
        <p:txBody>
          <a:bodyPr wrap="square" lIns="0" tIns="0" rIns="0" bIns="0" rtlCol="0" anchor="ctr"/>
          <a:lstStyle/>
          <a:p>
            <a:pPr marL="0" indent="0">
              <a:buNone/>
            </a:pPr>
            <a:r>
              <a:rPr lang="en-US" sz="1350" b="1" dirty="0">
                <a:solidFill>
                  <a:srgbClr val="F5A623"/>
                </a:solidFill>
                <a:latin typeface="Calibri" pitchFamily="34" charset="0"/>
                <a:ea typeface="Calibri" pitchFamily="34" charset="-122"/>
                <a:cs typeface="Calibri" pitchFamily="34" charset="-120"/>
              </a:rPr>
              <a:t>frame-ancestors</a:t>
            </a:r>
            <a:endParaRPr lang="en-US" sz="1350" dirty="0"/>
          </a:p>
        </p:txBody>
      </p:sp>
      <p:sp>
        <p:nvSpPr>
          <p:cNvPr id="15" name="Text 13"/>
          <p:cNvSpPr/>
          <p:nvPr/>
        </p:nvSpPr>
        <p:spPr>
          <a:xfrm>
            <a:off x="6300216" y="2880360"/>
            <a:ext cx="5385816" cy="548640"/>
          </a:xfrm>
          <a:prstGeom prst="rect">
            <a:avLst/>
          </a:prstGeom>
          <a:noFill/>
          <a:ln/>
        </p:spPr>
        <p:txBody>
          <a:bodyPr wrap="square" lIns="0" tIns="0" rIns="0" bIns="0" rtlCol="0" anchor="ctr"/>
          <a:lstStyle/>
          <a:p>
            <a:pPr marL="0" indent="0">
              <a:buNone/>
            </a:pPr>
            <a:r>
              <a:rPr lang="en-US" sz="1250" dirty="0">
                <a:solidFill>
                  <a:srgbClr val="AABBCC"/>
                </a:solidFill>
                <a:latin typeface="Calibri" pitchFamily="34" charset="0"/>
                <a:ea typeface="Calibri" pitchFamily="34" charset="-122"/>
                <a:cs typeface="Calibri" pitchFamily="34" charset="-120"/>
              </a:rPr>
              <a:t>Prevents the site from being embedded inside another website. Implemented to block clickjacking attacks where an attacker overlays invisible frames to steal user clicks.</a:t>
            </a:r>
            <a:endParaRPr lang="en-US" sz="1250" dirty="0"/>
          </a:p>
        </p:txBody>
      </p:sp>
      <p:sp>
        <p:nvSpPr>
          <p:cNvPr id="16" name="Shape 14"/>
          <p:cNvSpPr/>
          <p:nvPr/>
        </p:nvSpPr>
        <p:spPr>
          <a:xfrm>
            <a:off x="6163056" y="3575304"/>
            <a:ext cx="5660136" cy="969264"/>
          </a:xfrm>
          <a:prstGeom prst="rect">
            <a:avLst/>
          </a:prstGeom>
          <a:solidFill>
            <a:srgbClr val="152236"/>
          </a:solidFill>
          <a:ln w="6350">
            <a:solidFill>
              <a:srgbClr val="2A3A4A"/>
            </a:solidFill>
            <a:prstDash val="solid"/>
          </a:ln>
        </p:spPr>
        <p:txBody>
          <a:bodyPr/>
          <a:lstStyle/>
          <a:p>
            <a:endParaRPr lang="en-GB"/>
          </a:p>
        </p:txBody>
      </p:sp>
      <p:sp>
        <p:nvSpPr>
          <p:cNvPr id="17" name="Text 15"/>
          <p:cNvSpPr/>
          <p:nvPr/>
        </p:nvSpPr>
        <p:spPr>
          <a:xfrm>
            <a:off x="6300216" y="3630168"/>
            <a:ext cx="5385816" cy="274320"/>
          </a:xfrm>
          <a:prstGeom prst="rect">
            <a:avLst/>
          </a:prstGeom>
          <a:noFill/>
          <a:ln/>
        </p:spPr>
        <p:txBody>
          <a:bodyPr wrap="square" lIns="0" tIns="0" rIns="0" bIns="0" rtlCol="0" anchor="ctr"/>
          <a:lstStyle/>
          <a:p>
            <a:pPr marL="0" indent="0">
              <a:buNone/>
            </a:pPr>
            <a:r>
              <a:rPr lang="en-US" sz="1350" b="1" dirty="0">
                <a:solidFill>
                  <a:srgbClr val="F5A623"/>
                </a:solidFill>
                <a:latin typeface="Calibri" pitchFamily="34" charset="0"/>
                <a:ea typeface="Calibri" pitchFamily="34" charset="-122"/>
                <a:cs typeface="Calibri" pitchFamily="34" charset="-120"/>
              </a:rPr>
              <a:t>X-Frame-Options </a:t>
            </a:r>
            <a:endParaRPr lang="en-US" sz="1350" dirty="0"/>
          </a:p>
        </p:txBody>
      </p:sp>
      <p:sp>
        <p:nvSpPr>
          <p:cNvPr id="18" name="Text 16"/>
          <p:cNvSpPr/>
          <p:nvPr/>
        </p:nvSpPr>
        <p:spPr>
          <a:xfrm>
            <a:off x="6300216" y="3922776"/>
            <a:ext cx="5385816" cy="548640"/>
          </a:xfrm>
          <a:prstGeom prst="rect">
            <a:avLst/>
          </a:prstGeom>
          <a:noFill/>
          <a:ln/>
        </p:spPr>
        <p:txBody>
          <a:bodyPr wrap="square" lIns="0" tIns="0" rIns="0" bIns="0" rtlCol="0" anchor="ctr"/>
          <a:lstStyle/>
          <a:p>
            <a:pPr marL="0" indent="0">
              <a:buNone/>
            </a:pPr>
            <a:r>
              <a:rPr lang="en-US" sz="1250" dirty="0">
                <a:solidFill>
                  <a:srgbClr val="AABBCC"/>
                </a:solidFill>
                <a:latin typeface="Calibri" pitchFamily="34" charset="0"/>
                <a:ea typeface="Calibri" pitchFamily="34" charset="-122"/>
                <a:cs typeface="Calibri" pitchFamily="34" charset="-120"/>
              </a:rPr>
              <a:t>A second layer of clickjacking protection. Implemented for older browsers that do not support CSP, ensuring all users are protected regardless of their browser version.</a:t>
            </a:r>
            <a:endParaRPr lang="en-US" sz="1250" dirty="0"/>
          </a:p>
        </p:txBody>
      </p:sp>
      <p:sp>
        <p:nvSpPr>
          <p:cNvPr id="19" name="Shape 17"/>
          <p:cNvSpPr/>
          <p:nvPr/>
        </p:nvSpPr>
        <p:spPr>
          <a:xfrm>
            <a:off x="6163056" y="4617720"/>
            <a:ext cx="5660136" cy="969264"/>
          </a:xfrm>
          <a:prstGeom prst="rect">
            <a:avLst/>
          </a:prstGeom>
          <a:solidFill>
            <a:srgbClr val="152236"/>
          </a:solidFill>
          <a:ln w="6350">
            <a:solidFill>
              <a:srgbClr val="2A3A4A"/>
            </a:solidFill>
            <a:prstDash val="solid"/>
          </a:ln>
        </p:spPr>
        <p:txBody>
          <a:bodyPr/>
          <a:lstStyle/>
          <a:p>
            <a:endParaRPr lang="en-GB"/>
          </a:p>
        </p:txBody>
      </p:sp>
      <p:sp>
        <p:nvSpPr>
          <p:cNvPr id="20" name="Text 18"/>
          <p:cNvSpPr/>
          <p:nvPr/>
        </p:nvSpPr>
        <p:spPr>
          <a:xfrm>
            <a:off x="6300216" y="4672584"/>
            <a:ext cx="5385816" cy="274320"/>
          </a:xfrm>
          <a:prstGeom prst="rect">
            <a:avLst/>
          </a:prstGeom>
          <a:noFill/>
          <a:ln/>
        </p:spPr>
        <p:txBody>
          <a:bodyPr wrap="square" lIns="0" tIns="0" rIns="0" bIns="0" rtlCol="0" anchor="ctr"/>
          <a:lstStyle/>
          <a:p>
            <a:pPr marL="0" indent="0">
              <a:buNone/>
            </a:pPr>
            <a:r>
              <a:rPr lang="en-US" sz="1350" b="1" dirty="0">
                <a:solidFill>
                  <a:srgbClr val="F5A623"/>
                </a:solidFill>
                <a:latin typeface="Calibri" pitchFamily="34" charset="0"/>
                <a:ea typeface="Calibri" pitchFamily="34" charset="-122"/>
                <a:cs typeface="Calibri" pitchFamily="34" charset="-120"/>
              </a:rPr>
              <a:t>X-Content-Type-Options </a:t>
            </a:r>
            <a:endParaRPr lang="en-US" sz="1350" dirty="0"/>
          </a:p>
        </p:txBody>
      </p:sp>
      <p:sp>
        <p:nvSpPr>
          <p:cNvPr id="21" name="Text 19"/>
          <p:cNvSpPr/>
          <p:nvPr/>
        </p:nvSpPr>
        <p:spPr>
          <a:xfrm>
            <a:off x="6300216" y="4965192"/>
            <a:ext cx="5385816" cy="548640"/>
          </a:xfrm>
          <a:prstGeom prst="rect">
            <a:avLst/>
          </a:prstGeom>
          <a:noFill/>
          <a:ln/>
        </p:spPr>
        <p:txBody>
          <a:bodyPr wrap="square" lIns="0" tIns="0" rIns="0" bIns="0" rtlCol="0" anchor="ctr"/>
          <a:lstStyle/>
          <a:p>
            <a:pPr marL="0" indent="0">
              <a:buNone/>
            </a:pPr>
            <a:r>
              <a:rPr lang="en-US" sz="1250" dirty="0">
                <a:solidFill>
                  <a:srgbClr val="AABBCC"/>
                </a:solidFill>
                <a:latin typeface="Calibri" pitchFamily="34" charset="0"/>
                <a:ea typeface="Calibri" pitchFamily="34" charset="-122"/>
                <a:cs typeface="Calibri" pitchFamily="34" charset="-120"/>
              </a:rPr>
              <a:t>Stops the browser from guessing file types. Implemented to prevent an attacker disguising a malicious script as an image and tricking the browser into running it.</a:t>
            </a:r>
            <a:endParaRPr lang="en-US" sz="1250" dirty="0"/>
          </a:p>
        </p:txBody>
      </p:sp>
      <p:sp>
        <p:nvSpPr>
          <p:cNvPr id="22" name="Shape 20"/>
          <p:cNvSpPr/>
          <p:nvPr/>
        </p:nvSpPr>
        <p:spPr>
          <a:xfrm>
            <a:off x="6163056" y="5660136"/>
            <a:ext cx="5660136" cy="969264"/>
          </a:xfrm>
          <a:prstGeom prst="rect">
            <a:avLst/>
          </a:prstGeom>
          <a:solidFill>
            <a:srgbClr val="152236"/>
          </a:solidFill>
          <a:ln w="6350">
            <a:solidFill>
              <a:srgbClr val="2A3A4A"/>
            </a:solidFill>
            <a:prstDash val="solid"/>
          </a:ln>
        </p:spPr>
        <p:txBody>
          <a:bodyPr/>
          <a:lstStyle/>
          <a:p>
            <a:endParaRPr lang="en-GB"/>
          </a:p>
        </p:txBody>
      </p:sp>
      <p:sp>
        <p:nvSpPr>
          <p:cNvPr id="23" name="Text 21"/>
          <p:cNvSpPr/>
          <p:nvPr/>
        </p:nvSpPr>
        <p:spPr>
          <a:xfrm>
            <a:off x="6300216" y="5715000"/>
            <a:ext cx="5385816" cy="274320"/>
          </a:xfrm>
          <a:prstGeom prst="rect">
            <a:avLst/>
          </a:prstGeom>
          <a:noFill/>
          <a:ln/>
        </p:spPr>
        <p:txBody>
          <a:bodyPr wrap="square" lIns="0" tIns="0" rIns="0" bIns="0" rtlCol="0" anchor="ctr"/>
          <a:lstStyle/>
          <a:p>
            <a:pPr marL="0" indent="0">
              <a:buNone/>
            </a:pPr>
            <a:r>
              <a:rPr lang="en-US" sz="1350" b="1" dirty="0">
                <a:solidFill>
                  <a:srgbClr val="F5A623"/>
                </a:solidFill>
                <a:latin typeface="Calibri" pitchFamily="34" charset="0"/>
                <a:ea typeface="Calibri" pitchFamily="34" charset="-122"/>
                <a:cs typeface="Calibri" pitchFamily="34" charset="-120"/>
              </a:rPr>
              <a:t>form-action </a:t>
            </a:r>
            <a:endParaRPr lang="en-US" sz="1350" dirty="0"/>
          </a:p>
        </p:txBody>
      </p:sp>
      <p:sp>
        <p:nvSpPr>
          <p:cNvPr id="24" name="Text 22"/>
          <p:cNvSpPr/>
          <p:nvPr/>
        </p:nvSpPr>
        <p:spPr>
          <a:xfrm>
            <a:off x="6300216" y="6007608"/>
            <a:ext cx="5385816" cy="548640"/>
          </a:xfrm>
          <a:prstGeom prst="rect">
            <a:avLst/>
          </a:prstGeom>
          <a:noFill/>
          <a:ln/>
        </p:spPr>
        <p:txBody>
          <a:bodyPr wrap="square" lIns="0" tIns="0" rIns="0" bIns="0" rtlCol="0" anchor="ctr"/>
          <a:lstStyle/>
          <a:p>
            <a:pPr marL="0" indent="0">
              <a:buNone/>
            </a:pPr>
            <a:r>
              <a:rPr lang="en-US" sz="1250" dirty="0">
                <a:solidFill>
                  <a:srgbClr val="AABBCC"/>
                </a:solidFill>
                <a:latin typeface="Calibri" pitchFamily="34" charset="0"/>
                <a:ea typeface="Calibri" pitchFamily="34" charset="-122"/>
                <a:cs typeface="Calibri" pitchFamily="34" charset="-120"/>
              </a:rPr>
              <a:t>Ensures forms can only submit to the Nash Tyres server. Implemented to prevent an attacker redirecting booking data to an external site to steal customer details.</a:t>
            </a:r>
            <a:endParaRPr lang="en-US" sz="1250" dirty="0"/>
          </a:p>
        </p:txBody>
      </p:sp>
      <p:sp>
        <p:nvSpPr>
          <p:cNvPr id="25" name="Shape 23"/>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6" name="Text 24"/>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7" name="Text 25"/>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14 / 31</a:t>
            </a:r>
            <a:endParaRPr lang="en-US"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kern="0" spc="400" dirty="0">
              <a:solidFill>
                <a:srgbClr val="FFFFFF"/>
              </a:solidFill>
              <a:latin typeface="Calibri" pitchFamily="34" charset="0"/>
            </a:endParaRP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rPr>
              <a:t>Accessibility Features - WCAG 2.1 AA</a:t>
            </a:r>
          </a:p>
        </p:txBody>
      </p:sp>
      <p:sp>
        <p:nvSpPr>
          <p:cNvPr id="5" name="BgContent"/>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11" name="Title11"/>
          <p:cNvSpPr/>
          <p:nvPr/>
        </p:nvSpPr>
        <p:spPr>
          <a:xfrm>
            <a:off x="493776" y="1453152"/>
            <a:ext cx="4242816" cy="274320"/>
          </a:xfrm>
          <a:prstGeom prst="rect">
            <a:avLst/>
          </a:prstGeom>
          <a:noFill/>
          <a:ln/>
        </p:spPr>
        <p:txBody>
          <a:bodyPr wrap="square" lIns="0" tIns="0" rIns="0" bIns="0" rtlCol="0" anchor="ctr"/>
          <a:lstStyle/>
          <a:p>
            <a:pPr marL="0" indent="0">
              <a:buNone/>
            </a:pPr>
            <a:endParaRPr lang="en-US" sz="1400" b="1" dirty="0">
              <a:solidFill>
                <a:srgbClr val="FFFFFF"/>
              </a:solidFill>
              <a:latin typeface="Calibri" pitchFamily="34" charset="0"/>
            </a:endParaRPr>
          </a:p>
        </p:txBody>
      </p:sp>
      <p:sp>
        <p:nvSpPr>
          <p:cNvPr id="12" name="Desc12"/>
          <p:cNvSpPr/>
          <p:nvPr/>
        </p:nvSpPr>
        <p:spPr>
          <a:xfrm>
            <a:off x="493776" y="1745760"/>
            <a:ext cx="5458968" cy="585720"/>
          </a:xfrm>
          <a:prstGeom prst="rect">
            <a:avLst/>
          </a:prstGeom>
          <a:noFill/>
          <a:ln/>
        </p:spPr>
        <p:txBody>
          <a:bodyPr wrap="square" lIns="0" tIns="0" rIns="0" bIns="0" rtlCol="0" anchor="t"/>
          <a:lstStyle/>
          <a:p>
            <a:pPr marL="0" indent="0">
              <a:buNone/>
            </a:pPr>
            <a:endParaRPr lang="en-US" sz="1050" dirty="0">
              <a:solidFill>
                <a:srgbClr val="AABBCC"/>
              </a:solidFill>
              <a:latin typeface="Calibri" pitchFamily="34" charset="0"/>
            </a:endParaRPr>
          </a:p>
        </p:txBody>
      </p:sp>
      <p:sp>
        <p:nvSpPr>
          <p:cNvPr id="13" name="Card13"/>
          <p:cNvSpPr/>
          <p:nvPr/>
        </p:nvSpPr>
        <p:spPr>
          <a:xfrm>
            <a:off x="6163056" y="1380000"/>
            <a:ext cx="5660136" cy="1005840"/>
          </a:xfrm>
          <a:prstGeom prst="rect">
            <a:avLst/>
          </a:prstGeom>
          <a:solidFill>
            <a:srgbClr val="152236"/>
          </a:solidFill>
          <a:ln w="6350">
            <a:solidFill>
              <a:srgbClr val="2A3A4A"/>
            </a:solidFill>
            <a:prstDash val="solid"/>
          </a:ln>
        </p:spPr>
        <p:txBody>
          <a:bodyPr/>
          <a:lstStyle/>
          <a:p>
            <a:endParaRPr lang="en-GB"/>
          </a:p>
        </p:txBody>
      </p:sp>
      <p:sp>
        <p:nvSpPr>
          <p:cNvPr id="14" name="Title14"/>
          <p:cNvSpPr/>
          <p:nvPr/>
        </p:nvSpPr>
        <p:spPr>
          <a:xfrm>
            <a:off x="6291072" y="145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ARIA Roles &amp; Regions</a:t>
            </a:r>
          </a:p>
        </p:txBody>
      </p:sp>
      <p:sp>
        <p:nvSpPr>
          <p:cNvPr id="15" name="Desc15"/>
          <p:cNvSpPr/>
          <p:nvPr/>
        </p:nvSpPr>
        <p:spPr>
          <a:xfrm>
            <a:off x="6291072" y="174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Every section is labelled with its purpose so assistive technology describes it correctly. Why: Without labels, screen readers cannot explain what each part of the page does. For: Screen reader users.</a:t>
            </a:r>
          </a:p>
        </p:txBody>
      </p:sp>
      <p:sp>
        <p:nvSpPr>
          <p:cNvPr id="16" name="Card16"/>
          <p:cNvSpPr/>
          <p:nvPr/>
        </p:nvSpPr>
        <p:spPr>
          <a:xfrm>
            <a:off x="365760" y="2440000"/>
            <a:ext cx="5660136" cy="1005840"/>
          </a:xfrm>
          <a:prstGeom prst="rect">
            <a:avLst/>
          </a:prstGeom>
          <a:solidFill>
            <a:srgbClr val="152236"/>
          </a:solidFill>
          <a:ln w="6350">
            <a:solidFill>
              <a:srgbClr val="2A3A4A"/>
            </a:solidFill>
            <a:prstDash val="solid"/>
          </a:ln>
        </p:spPr>
        <p:txBody>
          <a:bodyPr/>
          <a:lstStyle/>
          <a:p>
            <a:endParaRPr lang="en-GB"/>
          </a:p>
        </p:txBody>
      </p:sp>
      <p:sp>
        <p:nvSpPr>
          <p:cNvPr id="17" name="Title17"/>
          <p:cNvSpPr/>
          <p:nvPr/>
        </p:nvSpPr>
        <p:spPr>
          <a:xfrm>
            <a:off x="493776" y="251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aria-invalid on Errors</a:t>
            </a:r>
          </a:p>
        </p:txBody>
      </p:sp>
      <p:sp>
        <p:nvSpPr>
          <p:cNvPr id="18" name="Desc18"/>
          <p:cNvSpPr/>
          <p:nvPr/>
        </p:nvSpPr>
        <p:spPr>
          <a:xfrm>
            <a:off x="493776" y="2805760"/>
            <a:ext cx="5458968" cy="585720"/>
          </a:xfrm>
          <a:prstGeom prst="rect">
            <a:avLst/>
          </a:prstGeom>
          <a:noFill/>
          <a:ln/>
        </p:spPr>
        <p:txBody>
          <a:bodyPr wrap="square" lIns="0" tIns="0" rIns="0" bIns="0" rtlCol="0" anchor="t"/>
          <a:lstStyle/>
          <a:p>
            <a:pPr marL="0" indent="0">
              <a:buNone/>
            </a:pPr>
            <a:r>
              <a:rPr lang="en-US" sz="1200" dirty="0">
                <a:solidFill>
                  <a:srgbClr val="AABBCC"/>
                </a:solidFill>
                <a:latin typeface="Calibri" pitchFamily="34" charset="0"/>
              </a:rPr>
              <a:t>What: Fields are flagged as invalid the moment they fail — and unflagged when corrected. Why: Ensures errors are announced without relying on colour alone. For: Screen reader and keyboard users.</a:t>
            </a:r>
          </a:p>
        </p:txBody>
      </p:sp>
      <p:sp>
        <p:nvSpPr>
          <p:cNvPr id="19" name="Card19"/>
          <p:cNvSpPr/>
          <p:nvPr/>
        </p:nvSpPr>
        <p:spPr>
          <a:xfrm>
            <a:off x="6163056" y="2440000"/>
            <a:ext cx="5660136" cy="1005840"/>
          </a:xfrm>
          <a:prstGeom prst="rect">
            <a:avLst/>
          </a:prstGeom>
          <a:solidFill>
            <a:srgbClr val="152236"/>
          </a:solidFill>
          <a:ln w="6350">
            <a:solidFill>
              <a:srgbClr val="2A3A4A"/>
            </a:solidFill>
            <a:prstDash val="solid"/>
          </a:ln>
        </p:spPr>
        <p:txBody>
          <a:bodyPr/>
          <a:lstStyle/>
          <a:p>
            <a:endParaRPr lang="en-GB"/>
          </a:p>
        </p:txBody>
      </p:sp>
      <p:sp>
        <p:nvSpPr>
          <p:cNvPr id="20" name="Title20"/>
          <p:cNvSpPr/>
          <p:nvPr/>
        </p:nvSpPr>
        <p:spPr>
          <a:xfrm>
            <a:off x="6291072" y="251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aria-required on Fields</a:t>
            </a:r>
          </a:p>
        </p:txBody>
      </p:sp>
      <p:sp>
        <p:nvSpPr>
          <p:cNvPr id="21" name="Desc21"/>
          <p:cNvSpPr/>
          <p:nvPr/>
        </p:nvSpPr>
        <p:spPr>
          <a:xfrm>
            <a:off x="6291072" y="280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All mandatory fields are marked so screen readers announce them as required. Why: Users need to know what must be filled before they can proceed. For: Screen reader users.</a:t>
            </a:r>
          </a:p>
        </p:txBody>
      </p:sp>
      <p:sp>
        <p:nvSpPr>
          <p:cNvPr id="22" name="Card22"/>
          <p:cNvSpPr/>
          <p:nvPr/>
        </p:nvSpPr>
        <p:spPr>
          <a:xfrm>
            <a:off x="365760" y="3500000"/>
            <a:ext cx="5660136" cy="1005840"/>
          </a:xfrm>
          <a:prstGeom prst="rect">
            <a:avLst/>
          </a:prstGeom>
          <a:solidFill>
            <a:srgbClr val="152236"/>
          </a:solidFill>
          <a:ln w="6350">
            <a:solidFill>
              <a:srgbClr val="2A3A4A"/>
            </a:solidFill>
            <a:prstDash val="solid"/>
          </a:ln>
        </p:spPr>
        <p:txBody>
          <a:bodyPr/>
          <a:lstStyle/>
          <a:p>
            <a:endParaRPr lang="en-GB"/>
          </a:p>
        </p:txBody>
      </p:sp>
      <p:sp>
        <p:nvSpPr>
          <p:cNvPr id="23" name="Title23"/>
          <p:cNvSpPr/>
          <p:nvPr/>
        </p:nvSpPr>
        <p:spPr>
          <a:xfrm>
            <a:off x="493776" y="357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Helpful Field Hints</a:t>
            </a:r>
          </a:p>
        </p:txBody>
      </p:sp>
      <p:sp>
        <p:nvSpPr>
          <p:cNvPr id="24" name="Desc24"/>
          <p:cNvSpPr/>
          <p:nvPr/>
        </p:nvSpPr>
        <p:spPr>
          <a:xfrm>
            <a:off x="493776" y="3865760"/>
            <a:ext cx="5458968" cy="585720"/>
          </a:xfrm>
          <a:prstGeom prst="rect">
            <a:avLst/>
          </a:prstGeom>
          <a:noFill/>
          <a:ln/>
        </p:spPr>
        <p:txBody>
          <a:bodyPr wrap="square" lIns="0" tIns="0" rIns="0" bIns="0" rtlCol="0" anchor="t"/>
          <a:lstStyle/>
          <a:p>
            <a:pPr marL="0" indent="0">
              <a:buNone/>
            </a:pPr>
            <a:r>
              <a:rPr lang="en-US" sz="1200" dirty="0">
                <a:solidFill>
                  <a:srgbClr val="AABBCC"/>
                </a:solidFill>
                <a:latin typeface="Calibri" pitchFamily="34" charset="0"/>
              </a:rPr>
              <a:t>What: Each field has a live hint — phone shows a format guide, date shows opening hours. Why: Reduces errors and confusion before the user submits. For: All users, especially cognitive and low-vision.</a:t>
            </a:r>
          </a:p>
        </p:txBody>
      </p:sp>
      <p:sp>
        <p:nvSpPr>
          <p:cNvPr id="25" name="Card25"/>
          <p:cNvSpPr/>
          <p:nvPr/>
        </p:nvSpPr>
        <p:spPr>
          <a:xfrm>
            <a:off x="6163056" y="3500000"/>
            <a:ext cx="5660136" cy="1005840"/>
          </a:xfrm>
          <a:prstGeom prst="rect">
            <a:avLst/>
          </a:prstGeom>
          <a:solidFill>
            <a:srgbClr val="152236"/>
          </a:solidFill>
          <a:ln w="6350">
            <a:solidFill>
              <a:srgbClr val="2A3A4A"/>
            </a:solidFill>
            <a:prstDash val="solid"/>
          </a:ln>
        </p:spPr>
        <p:txBody>
          <a:bodyPr/>
          <a:lstStyle/>
          <a:p>
            <a:endParaRPr lang="en-GB"/>
          </a:p>
        </p:txBody>
      </p:sp>
      <p:sp>
        <p:nvSpPr>
          <p:cNvPr id="26" name="Title26"/>
          <p:cNvSpPr/>
          <p:nvPr/>
        </p:nvSpPr>
        <p:spPr>
          <a:xfrm>
            <a:off x="6291072" y="357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Focus Management</a:t>
            </a:r>
          </a:p>
        </p:txBody>
      </p:sp>
      <p:sp>
        <p:nvSpPr>
          <p:cNvPr id="27" name="Desc27"/>
          <p:cNvSpPr/>
          <p:nvPr/>
        </p:nvSpPr>
        <p:spPr>
          <a:xfrm>
            <a:off x="6291072" y="386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Keyboard focus moves automatically to the correct place on each step change or error. Why: Keyboard users should never have to hunt for where they are. For: Keyboard and motor-impaired users.</a:t>
            </a:r>
          </a:p>
        </p:txBody>
      </p:sp>
      <p:sp>
        <p:nvSpPr>
          <p:cNvPr id="28" name="Card28"/>
          <p:cNvSpPr/>
          <p:nvPr/>
        </p:nvSpPr>
        <p:spPr>
          <a:xfrm>
            <a:off x="365760" y="4560000"/>
            <a:ext cx="5660136" cy="1005840"/>
          </a:xfrm>
          <a:prstGeom prst="rect">
            <a:avLst/>
          </a:prstGeom>
          <a:solidFill>
            <a:srgbClr val="152236"/>
          </a:solidFill>
          <a:ln w="6350">
            <a:solidFill>
              <a:srgbClr val="2A3A4A"/>
            </a:solidFill>
            <a:prstDash val="solid"/>
          </a:ln>
        </p:spPr>
        <p:txBody>
          <a:bodyPr/>
          <a:lstStyle/>
          <a:p>
            <a:endParaRPr lang="en-GB"/>
          </a:p>
        </p:txBody>
      </p:sp>
      <p:sp>
        <p:nvSpPr>
          <p:cNvPr id="29" name="Title29"/>
          <p:cNvSpPr/>
          <p:nvPr/>
        </p:nvSpPr>
        <p:spPr>
          <a:xfrm>
            <a:off x="493776" y="463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Keyboard Accessible</a:t>
            </a:r>
          </a:p>
        </p:txBody>
      </p:sp>
      <p:sp>
        <p:nvSpPr>
          <p:cNvPr id="30" name="Desc30"/>
          <p:cNvSpPr/>
          <p:nvPr/>
        </p:nvSpPr>
        <p:spPr>
          <a:xfrm>
            <a:off x="493776" y="4925760"/>
            <a:ext cx="5458968" cy="585720"/>
          </a:xfrm>
          <a:prstGeom prst="rect">
            <a:avLst/>
          </a:prstGeom>
          <a:noFill/>
          <a:ln/>
        </p:spPr>
        <p:txBody>
          <a:bodyPr wrap="square" lIns="0" tIns="0" rIns="0" bIns="0" rtlCol="0" anchor="t"/>
          <a:lstStyle/>
          <a:p>
            <a:pPr marL="0" indent="0">
              <a:buNone/>
            </a:pPr>
            <a:r>
              <a:rPr lang="en-US" sz="1200" dirty="0">
                <a:solidFill>
                  <a:srgbClr val="AABBCC"/>
                </a:solidFill>
                <a:latin typeface="Calibri" pitchFamily="34" charset="0"/>
              </a:rPr>
              <a:t>What: Every element on the page can be operated using a keyboard alone. Why: Many users cannot use a mouse due to physical disabilities. For: Motor-impaired and keyboard-only users.</a:t>
            </a:r>
          </a:p>
        </p:txBody>
      </p:sp>
      <p:sp>
        <p:nvSpPr>
          <p:cNvPr id="31" name="Card31"/>
          <p:cNvSpPr/>
          <p:nvPr/>
        </p:nvSpPr>
        <p:spPr>
          <a:xfrm>
            <a:off x="6163056" y="4560000"/>
            <a:ext cx="5660136" cy="1005840"/>
          </a:xfrm>
          <a:prstGeom prst="rect">
            <a:avLst/>
          </a:prstGeom>
          <a:solidFill>
            <a:srgbClr val="152236"/>
          </a:solidFill>
          <a:ln w="6350">
            <a:solidFill>
              <a:srgbClr val="2A3A4A"/>
            </a:solidFill>
            <a:prstDash val="solid"/>
          </a:ln>
        </p:spPr>
        <p:txBody>
          <a:bodyPr/>
          <a:lstStyle/>
          <a:p>
            <a:endParaRPr lang="en-GB"/>
          </a:p>
        </p:txBody>
      </p:sp>
      <p:sp>
        <p:nvSpPr>
          <p:cNvPr id="32" name="Title32"/>
          <p:cNvSpPr/>
          <p:nvPr/>
        </p:nvSpPr>
        <p:spPr>
          <a:xfrm>
            <a:off x="6291072" y="463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Semantic HTML Structure</a:t>
            </a:r>
          </a:p>
        </p:txBody>
      </p:sp>
      <p:sp>
        <p:nvSpPr>
          <p:cNvPr id="33" name="Desc33"/>
          <p:cNvSpPr/>
          <p:nvPr/>
        </p:nvSpPr>
        <p:spPr>
          <a:xfrm>
            <a:off x="6291072" y="492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The page uses correct heading order, labelled sections and a skip-to-content link. Why: Screen readers navigate by structure — bad structure makes pages unusable. For: Screen reader users.</a:t>
            </a:r>
          </a:p>
        </p:txBody>
      </p:sp>
      <p:sp>
        <p:nvSpPr>
          <p:cNvPr id="34" name="Card34"/>
          <p:cNvSpPr/>
          <p:nvPr/>
        </p:nvSpPr>
        <p:spPr>
          <a:xfrm>
            <a:off x="365760" y="5620000"/>
            <a:ext cx="5660136" cy="1005840"/>
          </a:xfrm>
          <a:prstGeom prst="rect">
            <a:avLst/>
          </a:prstGeom>
          <a:solidFill>
            <a:srgbClr val="152236"/>
          </a:solidFill>
          <a:ln w="6350">
            <a:solidFill>
              <a:srgbClr val="2A3A4A"/>
            </a:solidFill>
            <a:prstDash val="solid"/>
          </a:ln>
        </p:spPr>
        <p:txBody>
          <a:bodyPr/>
          <a:lstStyle/>
          <a:p>
            <a:endParaRPr lang="en-GB"/>
          </a:p>
        </p:txBody>
      </p:sp>
      <p:sp>
        <p:nvSpPr>
          <p:cNvPr id="35" name="Title35"/>
          <p:cNvSpPr/>
          <p:nvPr/>
        </p:nvSpPr>
        <p:spPr>
          <a:xfrm>
            <a:off x="493776" y="569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Colour Contrast ≥4.5:1</a:t>
            </a:r>
          </a:p>
        </p:txBody>
      </p:sp>
      <p:sp>
        <p:nvSpPr>
          <p:cNvPr id="36" name="Desc36"/>
          <p:cNvSpPr/>
          <p:nvPr/>
        </p:nvSpPr>
        <p:spPr>
          <a:xfrm>
            <a:off x="493776" y="5985760"/>
            <a:ext cx="5458968" cy="585720"/>
          </a:xfrm>
          <a:prstGeom prst="rect">
            <a:avLst/>
          </a:prstGeom>
          <a:noFill/>
          <a:ln/>
        </p:spPr>
        <p:txBody>
          <a:bodyPr wrap="square" lIns="0" tIns="0" rIns="0" bIns="0" rtlCol="0" anchor="t"/>
          <a:lstStyle/>
          <a:p>
            <a:pPr marL="0" indent="0">
              <a:buNone/>
            </a:pPr>
            <a:r>
              <a:rPr lang="en-US" sz="1200" dirty="0">
                <a:solidFill>
                  <a:srgbClr val="AABBCC"/>
                </a:solidFill>
                <a:latin typeface="Calibri" pitchFamily="34" charset="0"/>
              </a:rPr>
              <a:t>What: All text and interactive elements meet the WCAG minimum contrast ratio. Why: Low contrast makes text unreadable for many users. For: Low-vision and colour-blind users.</a:t>
            </a:r>
          </a:p>
        </p:txBody>
      </p:sp>
      <p:sp>
        <p:nvSpPr>
          <p:cNvPr id="37" name="Card37"/>
          <p:cNvSpPr/>
          <p:nvPr/>
        </p:nvSpPr>
        <p:spPr>
          <a:xfrm>
            <a:off x="6163056" y="5620000"/>
            <a:ext cx="5660136" cy="1005840"/>
          </a:xfrm>
          <a:prstGeom prst="rect">
            <a:avLst/>
          </a:prstGeom>
          <a:solidFill>
            <a:srgbClr val="152236"/>
          </a:solidFill>
          <a:ln w="6350">
            <a:solidFill>
              <a:srgbClr val="2A3A4A"/>
            </a:solidFill>
            <a:prstDash val="solid"/>
          </a:ln>
        </p:spPr>
        <p:txBody>
          <a:bodyPr/>
          <a:lstStyle/>
          <a:p>
            <a:endParaRPr lang="en-GB"/>
          </a:p>
        </p:txBody>
      </p:sp>
      <p:sp>
        <p:nvSpPr>
          <p:cNvPr id="38" name="Title38"/>
          <p:cNvSpPr/>
          <p:nvPr/>
        </p:nvSpPr>
        <p:spPr>
          <a:xfrm>
            <a:off x="6291072" y="569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Colour Modes</a:t>
            </a:r>
          </a:p>
        </p:txBody>
      </p:sp>
      <p:sp>
        <p:nvSpPr>
          <p:cNvPr id="39" name="Desc39"/>
          <p:cNvSpPr/>
          <p:nvPr/>
        </p:nvSpPr>
        <p:spPr>
          <a:xfrm>
            <a:off x="6291072" y="598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Users can switch between Default, High Contrast, Inverted and Greyscale modes. Why: Different conditions require different colour environments. For: Low-vision, photosensitive and colour-blind users.</a:t>
            </a:r>
          </a:p>
        </p:txBody>
      </p:sp>
      <p:sp>
        <p:nvSpPr>
          <p:cNvPr id="200" name="FooterBar"/>
          <p:cNvSpPr/>
          <p:nvPr/>
        </p:nvSpPr>
        <p:spPr>
          <a:xfrm>
            <a:off x="0" y="6601968"/>
            <a:ext cx="12188952" cy="321346"/>
          </a:xfrm>
          <a:prstGeom prst="rect">
            <a:avLst/>
          </a:prstGeom>
          <a:solidFill>
            <a:srgbClr val="0D1B2A"/>
          </a:solidFill>
          <a:ln w="12700">
            <a:solidFill>
              <a:srgbClr val="0D1B2A"/>
            </a:solidFill>
            <a:prstDash val="solid"/>
          </a:ln>
        </p:spPr>
        <p:txBody>
          <a:bodyPr/>
          <a:lstStyle/>
          <a:p>
            <a:pPr algn="r"/>
            <a:r>
              <a:rPr lang="en-US" sz="1050" dirty="0">
                <a:solidFill>
                  <a:srgbClr val="778899"/>
                </a:solidFill>
                <a:latin typeface="Calibri" pitchFamily="34" charset="0"/>
                <a:ea typeface="Calibri" pitchFamily="34" charset="-122"/>
                <a:cs typeface="Calibri" pitchFamily="34" charset="-120"/>
              </a:rPr>
              <a:t>15/ 31</a:t>
            </a:r>
          </a:p>
        </p:txBody>
      </p:sp>
      <p:sp>
        <p:nvSpPr>
          <p:cNvPr id="201" name="FooterText"/>
          <p:cNvSpPr/>
          <p:nvPr/>
        </p:nvSpPr>
        <p:spPr>
          <a:xfrm>
            <a:off x="274320" y="6620256"/>
            <a:ext cx="9144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
        <p:nvSpPr>
          <p:cNvPr id="8" name="Card16">
            <a:extLst>
              <a:ext uri="{FF2B5EF4-FFF2-40B4-BE49-F238E27FC236}">
                <a16:creationId xmlns:a16="http://schemas.microsoft.com/office/drawing/2014/main" id="{E026BE3D-D09B-AF67-090E-1DED277A007A}"/>
              </a:ext>
            </a:extLst>
          </p:cNvPr>
          <p:cNvSpPr/>
          <p:nvPr/>
        </p:nvSpPr>
        <p:spPr>
          <a:xfrm>
            <a:off x="387531" y="1379421"/>
            <a:ext cx="5660136" cy="1005840"/>
          </a:xfrm>
          <a:prstGeom prst="rect">
            <a:avLst/>
          </a:prstGeom>
          <a:solidFill>
            <a:srgbClr val="152236"/>
          </a:solidFill>
          <a:ln w="6350">
            <a:solidFill>
              <a:srgbClr val="2A3A4A"/>
            </a:solidFill>
            <a:prstDash val="solid"/>
          </a:ln>
        </p:spPr>
        <p:txBody>
          <a:bodyPr/>
          <a:lstStyle/>
          <a:p>
            <a:r>
              <a:rPr lang="en-US" sz="1400" b="1" dirty="0">
                <a:solidFill>
                  <a:srgbClr val="FFFFFF"/>
                </a:solidFill>
                <a:latin typeface="Calibri" pitchFamily="34" charset="0"/>
              </a:rPr>
              <a:t>Underline All Links</a:t>
            </a:r>
          </a:p>
          <a:p>
            <a:r>
              <a:rPr lang="en-US" sz="1200" dirty="0">
                <a:solidFill>
                  <a:srgbClr val="AABBCC"/>
                </a:solidFill>
                <a:latin typeface="Calibri" pitchFamily="34" charset="0"/>
              </a:rPr>
              <a:t>What: Makes every link visually underlined regardless of its default style.</a:t>
            </a:r>
          </a:p>
          <a:p>
            <a:r>
              <a:rPr lang="en-US" sz="1200" dirty="0">
                <a:solidFill>
                  <a:srgbClr val="AABBCC"/>
                </a:solidFill>
                <a:latin typeface="Calibri" pitchFamily="34" charset="0"/>
              </a:rPr>
              <a:t>Why: </a:t>
            </a:r>
            <a:r>
              <a:rPr lang="en-US" sz="1200" dirty="0" err="1">
                <a:solidFill>
                  <a:srgbClr val="AABBCC"/>
                </a:solidFill>
                <a:latin typeface="Calibri" pitchFamily="34" charset="0"/>
              </a:rPr>
              <a:t>Colours</a:t>
            </a:r>
            <a:r>
              <a:rPr lang="en-US" sz="1200" dirty="0">
                <a:solidFill>
                  <a:srgbClr val="AABBCC"/>
                </a:solidFill>
                <a:latin typeface="Calibri" pitchFamily="34" charset="0"/>
              </a:rPr>
              <a:t> alone cannot be used to identify links; underlines make them clear to all. </a:t>
            </a:r>
          </a:p>
          <a:p>
            <a:r>
              <a:rPr lang="en-US" sz="1200" dirty="0">
                <a:solidFill>
                  <a:srgbClr val="AABBCC"/>
                </a:solidFill>
                <a:latin typeface="Calibri" pitchFamily="34" charset="0"/>
              </a:rPr>
              <a:t>For: </a:t>
            </a:r>
            <a:r>
              <a:rPr lang="en-US" sz="1200" dirty="0" err="1">
                <a:solidFill>
                  <a:srgbClr val="AABBCC"/>
                </a:solidFill>
                <a:latin typeface="Calibri" pitchFamily="34" charset="0"/>
              </a:rPr>
              <a:t>Colour</a:t>
            </a:r>
            <a:r>
              <a:rPr lang="en-US" sz="1200" dirty="0">
                <a:solidFill>
                  <a:srgbClr val="AABBCC"/>
                </a:solidFill>
                <a:latin typeface="Calibri" pitchFamily="34" charset="0"/>
              </a:rPr>
              <a:t>-blind users and users with cognitive disabilities.</a:t>
            </a:r>
          </a:p>
          <a:p>
            <a:endParaRPr lang="en-US" b="1" dirty="0">
              <a:solidFill>
                <a:srgbClr val="FFFFFF"/>
              </a:solidFill>
              <a:latin typeface="Calibri"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b">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kern="0" spc="400" dirty="0">
              <a:solidFill>
                <a:srgbClr val="FFFFFF"/>
              </a:solidFill>
              <a:latin typeface="Calibri" pitchFamily="34" charset="0"/>
            </a:endParaRP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rPr>
              <a:t>Accessibility Features — Unique Additions</a:t>
            </a:r>
          </a:p>
        </p:txBody>
      </p:sp>
      <p:sp>
        <p:nvSpPr>
          <p:cNvPr id="5" name="BgContent"/>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US" dirty="0">
              <a:solidFill>
                <a:srgbClr val="AABBCC"/>
              </a:solidFill>
              <a:latin typeface="Calibri" pitchFamily="34" charset="0"/>
            </a:endParaRPr>
          </a:p>
        </p:txBody>
      </p:sp>
      <p:sp>
        <p:nvSpPr>
          <p:cNvPr id="10" name="Card10"/>
          <p:cNvSpPr/>
          <p:nvPr/>
        </p:nvSpPr>
        <p:spPr>
          <a:xfrm>
            <a:off x="365760" y="1380000"/>
            <a:ext cx="5660136" cy="1005840"/>
          </a:xfrm>
          <a:prstGeom prst="rect">
            <a:avLst/>
          </a:prstGeom>
          <a:solidFill>
            <a:srgbClr val="152236"/>
          </a:solidFill>
          <a:ln w="6350">
            <a:solidFill>
              <a:srgbClr val="2A3A4A"/>
            </a:solidFill>
            <a:prstDash val="solid"/>
          </a:ln>
        </p:spPr>
        <p:txBody>
          <a:bodyPr/>
          <a:lstStyle/>
          <a:p>
            <a:endParaRPr lang="en-GB"/>
          </a:p>
        </p:txBody>
      </p:sp>
      <p:sp>
        <p:nvSpPr>
          <p:cNvPr id="11" name="Title11"/>
          <p:cNvSpPr/>
          <p:nvPr/>
        </p:nvSpPr>
        <p:spPr>
          <a:xfrm>
            <a:off x="493776" y="145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Text Size &amp; Line Spacing</a:t>
            </a:r>
          </a:p>
        </p:txBody>
      </p:sp>
      <p:sp>
        <p:nvSpPr>
          <p:cNvPr id="12" name="Desc12"/>
          <p:cNvSpPr/>
          <p:nvPr/>
        </p:nvSpPr>
        <p:spPr>
          <a:xfrm>
            <a:off x="493776" y="174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Users can adjust font size from small to large and line/letter spacing. </a:t>
            </a:r>
          </a:p>
          <a:p>
            <a:pPr marL="0" indent="0">
              <a:buNone/>
            </a:pPr>
            <a:r>
              <a:rPr lang="en-US" sz="1050" dirty="0">
                <a:solidFill>
                  <a:srgbClr val="AABBCC"/>
                </a:solidFill>
                <a:latin typeface="Calibri" pitchFamily="34" charset="0"/>
              </a:rPr>
              <a:t>Why: Fixed text sizes exclude users who need larger or more spaced text. </a:t>
            </a:r>
          </a:p>
          <a:p>
            <a:pPr marL="0" indent="0">
              <a:buNone/>
            </a:pPr>
            <a:r>
              <a:rPr lang="en-US" sz="1050" dirty="0">
                <a:solidFill>
                  <a:srgbClr val="AABBCC"/>
                </a:solidFill>
                <a:latin typeface="Calibri" pitchFamily="34" charset="0"/>
              </a:rPr>
              <a:t>For: Low-vision, elderly and dyslexic users.</a:t>
            </a:r>
          </a:p>
        </p:txBody>
      </p:sp>
      <p:sp>
        <p:nvSpPr>
          <p:cNvPr id="13" name="Card13"/>
          <p:cNvSpPr/>
          <p:nvPr/>
        </p:nvSpPr>
        <p:spPr>
          <a:xfrm>
            <a:off x="6163056" y="1380000"/>
            <a:ext cx="5660136" cy="1005840"/>
          </a:xfrm>
          <a:prstGeom prst="rect">
            <a:avLst/>
          </a:prstGeom>
          <a:solidFill>
            <a:srgbClr val="152236"/>
          </a:solidFill>
          <a:ln w="6350">
            <a:solidFill>
              <a:srgbClr val="2A3A4A"/>
            </a:solidFill>
            <a:prstDash val="solid"/>
          </a:ln>
        </p:spPr>
        <p:txBody>
          <a:bodyPr/>
          <a:lstStyle/>
          <a:p>
            <a:endParaRPr lang="en-GB"/>
          </a:p>
        </p:txBody>
      </p:sp>
      <p:sp>
        <p:nvSpPr>
          <p:cNvPr id="14" name="Title14"/>
          <p:cNvSpPr/>
          <p:nvPr/>
        </p:nvSpPr>
        <p:spPr>
          <a:xfrm>
            <a:off x="6291072" y="145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Reduce Motion</a:t>
            </a:r>
          </a:p>
        </p:txBody>
      </p:sp>
      <p:sp>
        <p:nvSpPr>
          <p:cNvPr id="15" name="Desc15"/>
          <p:cNvSpPr/>
          <p:nvPr/>
        </p:nvSpPr>
        <p:spPr>
          <a:xfrm>
            <a:off x="6291072" y="174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Stops all transitions and animations on the page instantly. </a:t>
            </a:r>
          </a:p>
          <a:p>
            <a:pPr marL="0" indent="0">
              <a:buNone/>
            </a:pPr>
            <a:r>
              <a:rPr lang="en-US" sz="1050" dirty="0">
                <a:solidFill>
                  <a:srgbClr val="AABBCC"/>
                </a:solidFill>
                <a:latin typeface="Calibri" pitchFamily="34" charset="0"/>
              </a:rPr>
              <a:t>Why: Moving content can trigger nausea or seizures in some users. </a:t>
            </a:r>
          </a:p>
          <a:p>
            <a:pPr marL="0" indent="0">
              <a:buNone/>
            </a:pPr>
            <a:r>
              <a:rPr lang="en-US" sz="1050" dirty="0">
                <a:solidFill>
                  <a:srgbClr val="AABBCC"/>
                </a:solidFill>
                <a:latin typeface="Calibri" pitchFamily="34" charset="0"/>
              </a:rPr>
              <a:t>For: Users with vestibular disorders or epilepsy.</a:t>
            </a:r>
          </a:p>
        </p:txBody>
      </p:sp>
      <p:sp>
        <p:nvSpPr>
          <p:cNvPr id="16" name="Card16"/>
          <p:cNvSpPr/>
          <p:nvPr/>
        </p:nvSpPr>
        <p:spPr>
          <a:xfrm>
            <a:off x="365760" y="2440000"/>
            <a:ext cx="5660136" cy="1005840"/>
          </a:xfrm>
          <a:prstGeom prst="rect">
            <a:avLst/>
          </a:prstGeom>
          <a:solidFill>
            <a:srgbClr val="1B4F72"/>
          </a:solidFill>
          <a:ln w="6350">
            <a:solidFill>
              <a:srgbClr val="2874A6"/>
            </a:solidFill>
            <a:prstDash val="solid"/>
          </a:ln>
        </p:spPr>
        <p:txBody>
          <a:bodyPr/>
          <a:lstStyle/>
          <a:p>
            <a:endParaRPr lang="en-GB"/>
          </a:p>
        </p:txBody>
      </p:sp>
      <p:sp>
        <p:nvSpPr>
          <p:cNvPr id="17" name="Title17"/>
          <p:cNvSpPr/>
          <p:nvPr/>
        </p:nvSpPr>
        <p:spPr>
          <a:xfrm>
            <a:off x="493776" y="251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Dyslexia-Friendly Font</a:t>
            </a:r>
          </a:p>
        </p:txBody>
      </p:sp>
      <p:sp>
        <p:nvSpPr>
          <p:cNvPr id="18" name="Desc18"/>
          <p:cNvSpPr/>
          <p:nvPr/>
        </p:nvSpPr>
        <p:spPr>
          <a:xfrm>
            <a:off x="493776" y="280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Switches the entire site to Arial — a font with clearer letterforms for dyslexic readers. </a:t>
            </a:r>
          </a:p>
          <a:p>
            <a:pPr marL="0" indent="0">
              <a:buNone/>
            </a:pPr>
            <a:r>
              <a:rPr lang="en-US" sz="1050" dirty="0">
                <a:solidFill>
                  <a:srgbClr val="AABBCC"/>
                </a:solidFill>
                <a:latin typeface="Calibri" pitchFamily="34" charset="0"/>
              </a:rPr>
              <a:t>Why: Certain fonts are significantly harder to read for users with dyslexia and reading difficulties.</a:t>
            </a:r>
          </a:p>
        </p:txBody>
      </p:sp>
      <p:sp>
        <p:nvSpPr>
          <p:cNvPr id="19" name="Card19"/>
          <p:cNvSpPr/>
          <p:nvPr/>
        </p:nvSpPr>
        <p:spPr>
          <a:xfrm>
            <a:off x="6163056" y="2440000"/>
            <a:ext cx="5660136" cy="1005840"/>
          </a:xfrm>
          <a:prstGeom prst="rect">
            <a:avLst/>
          </a:prstGeom>
          <a:solidFill>
            <a:srgbClr val="1B4F72"/>
          </a:solidFill>
          <a:ln w="6350">
            <a:solidFill>
              <a:srgbClr val="2874A6"/>
            </a:solidFill>
            <a:prstDash val="solid"/>
          </a:ln>
        </p:spPr>
        <p:txBody>
          <a:bodyPr/>
          <a:lstStyle/>
          <a:p>
            <a:endParaRPr lang="en-GB"/>
          </a:p>
        </p:txBody>
      </p:sp>
      <p:sp>
        <p:nvSpPr>
          <p:cNvPr id="20" name="Title20"/>
          <p:cNvSpPr/>
          <p:nvPr/>
        </p:nvSpPr>
        <p:spPr>
          <a:xfrm>
            <a:off x="6291072" y="251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Large Cursor</a:t>
            </a:r>
          </a:p>
        </p:txBody>
      </p:sp>
      <p:sp>
        <p:nvSpPr>
          <p:cNvPr id="21" name="Desc21"/>
          <p:cNvSpPr/>
          <p:nvPr/>
        </p:nvSpPr>
        <p:spPr>
          <a:xfrm>
            <a:off x="6291072" y="280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Increases the size of the mouse pointer across the entire site. </a:t>
            </a:r>
          </a:p>
          <a:p>
            <a:pPr marL="0" indent="0">
              <a:buNone/>
            </a:pPr>
            <a:r>
              <a:rPr lang="en-US" sz="1050" dirty="0">
                <a:solidFill>
                  <a:srgbClr val="AABBCC"/>
                </a:solidFill>
                <a:latin typeface="Calibri" pitchFamily="34" charset="0"/>
              </a:rPr>
              <a:t>Why: A standard cursor is too small for users with low vision or limited motor control. </a:t>
            </a:r>
          </a:p>
          <a:p>
            <a:pPr marL="0" indent="0">
              <a:buNone/>
            </a:pPr>
            <a:r>
              <a:rPr lang="en-US" sz="1050" dirty="0">
                <a:solidFill>
                  <a:srgbClr val="AABBCC"/>
                </a:solidFill>
                <a:latin typeface="Calibri" pitchFamily="34" charset="0"/>
              </a:rPr>
              <a:t>For: Low-vision and motor-impaired users.</a:t>
            </a:r>
          </a:p>
        </p:txBody>
      </p:sp>
      <p:sp>
        <p:nvSpPr>
          <p:cNvPr id="22" name="Card22"/>
          <p:cNvSpPr/>
          <p:nvPr/>
        </p:nvSpPr>
        <p:spPr>
          <a:xfrm>
            <a:off x="365760" y="3500000"/>
            <a:ext cx="5660136" cy="1005840"/>
          </a:xfrm>
          <a:prstGeom prst="rect">
            <a:avLst/>
          </a:prstGeom>
          <a:solidFill>
            <a:srgbClr val="1B4F72"/>
          </a:solidFill>
          <a:ln w="6350">
            <a:solidFill>
              <a:srgbClr val="2874A6"/>
            </a:solidFill>
            <a:prstDash val="solid"/>
          </a:ln>
        </p:spPr>
        <p:txBody>
          <a:bodyPr/>
          <a:lstStyle/>
          <a:p>
            <a:endParaRPr lang="en-GB"/>
          </a:p>
        </p:txBody>
      </p:sp>
      <p:sp>
        <p:nvSpPr>
          <p:cNvPr id="23" name="Title23"/>
          <p:cNvSpPr/>
          <p:nvPr/>
        </p:nvSpPr>
        <p:spPr>
          <a:xfrm>
            <a:off x="493776" y="357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Reading Mask</a:t>
            </a:r>
          </a:p>
        </p:txBody>
      </p:sp>
      <p:sp>
        <p:nvSpPr>
          <p:cNvPr id="24" name="Desc24"/>
          <p:cNvSpPr/>
          <p:nvPr/>
        </p:nvSpPr>
        <p:spPr>
          <a:xfrm>
            <a:off x="493776" y="386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Highlights one line at a time following the user’s mouse to help track reading.</a:t>
            </a:r>
          </a:p>
          <a:p>
            <a:pPr marL="0" indent="0">
              <a:buNone/>
            </a:pPr>
            <a:r>
              <a:rPr lang="en-US" sz="1050" dirty="0">
                <a:solidFill>
                  <a:srgbClr val="AABBCC"/>
                </a:solidFill>
                <a:latin typeface="Calibri" pitchFamily="34" charset="0"/>
              </a:rPr>
              <a:t>Why: Many users lose their place when reading long passages.</a:t>
            </a:r>
          </a:p>
          <a:p>
            <a:pPr marL="0" indent="0">
              <a:buNone/>
            </a:pPr>
            <a:r>
              <a:rPr lang="en-US" sz="1050" dirty="0">
                <a:solidFill>
                  <a:srgbClr val="AABBCC"/>
                </a:solidFill>
                <a:latin typeface="Calibri" pitchFamily="34" charset="0"/>
              </a:rPr>
              <a:t>For: Users with dyslexia, ADHD and cognitive disabilities.</a:t>
            </a:r>
          </a:p>
        </p:txBody>
      </p:sp>
      <p:sp>
        <p:nvSpPr>
          <p:cNvPr id="25" name="Card25"/>
          <p:cNvSpPr/>
          <p:nvPr/>
        </p:nvSpPr>
        <p:spPr>
          <a:xfrm>
            <a:off x="6163056" y="3500000"/>
            <a:ext cx="5660136" cy="1005840"/>
          </a:xfrm>
          <a:prstGeom prst="rect">
            <a:avLst/>
          </a:prstGeom>
          <a:solidFill>
            <a:srgbClr val="1B4F72"/>
          </a:solidFill>
          <a:ln w="6350">
            <a:solidFill>
              <a:srgbClr val="2874A6"/>
            </a:solidFill>
            <a:prstDash val="solid"/>
          </a:ln>
        </p:spPr>
        <p:txBody>
          <a:bodyPr/>
          <a:lstStyle/>
          <a:p>
            <a:endParaRPr lang="en-GB"/>
          </a:p>
        </p:txBody>
      </p:sp>
      <p:sp>
        <p:nvSpPr>
          <p:cNvPr id="26" name="Title26"/>
          <p:cNvSpPr/>
          <p:nvPr/>
        </p:nvSpPr>
        <p:spPr>
          <a:xfrm>
            <a:off x="6291072" y="357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Text-to-Speech</a:t>
            </a:r>
          </a:p>
        </p:txBody>
      </p:sp>
      <p:sp>
        <p:nvSpPr>
          <p:cNvPr id="27" name="Desc27"/>
          <p:cNvSpPr/>
          <p:nvPr/>
        </p:nvSpPr>
        <p:spPr>
          <a:xfrm>
            <a:off x="6291072" y="3865761"/>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Click any paragraph to hear it read aloud in a British accent. </a:t>
            </a:r>
          </a:p>
          <a:p>
            <a:pPr marL="0" indent="0">
              <a:buNone/>
            </a:pPr>
            <a:r>
              <a:rPr lang="en-US" sz="1050" dirty="0">
                <a:solidFill>
                  <a:srgbClr val="AABBCC"/>
                </a:solidFill>
                <a:latin typeface="Calibri" pitchFamily="34" charset="0"/>
              </a:rPr>
              <a:t>Why: Not all users can read text comfortably or rely solely on screen reader software. </a:t>
            </a:r>
          </a:p>
          <a:p>
            <a:pPr marL="0" indent="0">
              <a:buNone/>
            </a:pPr>
            <a:r>
              <a:rPr lang="en-US" sz="1050" dirty="0">
                <a:solidFill>
                  <a:srgbClr val="AABBCC"/>
                </a:solidFill>
                <a:latin typeface="Calibri" pitchFamily="34" charset="0"/>
              </a:rPr>
              <a:t>For: Users with dyslexia, low literacy and visual impairments.</a:t>
            </a:r>
          </a:p>
        </p:txBody>
      </p:sp>
      <p:sp>
        <p:nvSpPr>
          <p:cNvPr id="28" name="Card28"/>
          <p:cNvSpPr/>
          <p:nvPr/>
        </p:nvSpPr>
        <p:spPr>
          <a:xfrm>
            <a:off x="365760" y="4560000"/>
            <a:ext cx="5660136" cy="1005840"/>
          </a:xfrm>
          <a:prstGeom prst="rect">
            <a:avLst/>
          </a:prstGeom>
          <a:solidFill>
            <a:srgbClr val="1B4F72"/>
          </a:solidFill>
          <a:ln w="6350">
            <a:solidFill>
              <a:srgbClr val="2874A6"/>
            </a:solidFill>
            <a:prstDash val="solid"/>
          </a:ln>
        </p:spPr>
        <p:txBody>
          <a:bodyPr/>
          <a:lstStyle/>
          <a:p>
            <a:endParaRPr lang="en-GB"/>
          </a:p>
        </p:txBody>
      </p:sp>
      <p:sp>
        <p:nvSpPr>
          <p:cNvPr id="29" name="Title29"/>
          <p:cNvSpPr/>
          <p:nvPr/>
        </p:nvSpPr>
        <p:spPr>
          <a:xfrm>
            <a:off x="493776" y="4633152"/>
            <a:ext cx="4242816"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rPr>
              <a:t>Plain English Mode</a:t>
            </a:r>
          </a:p>
        </p:txBody>
      </p:sp>
      <p:sp>
        <p:nvSpPr>
          <p:cNvPr id="30" name="Desc30"/>
          <p:cNvSpPr/>
          <p:nvPr/>
        </p:nvSpPr>
        <p:spPr>
          <a:xfrm>
            <a:off x="493776" y="4925760"/>
            <a:ext cx="5458968" cy="585720"/>
          </a:xfrm>
          <a:prstGeom prst="rect">
            <a:avLst/>
          </a:prstGeom>
          <a:noFill/>
          <a:ln/>
        </p:spPr>
        <p:txBody>
          <a:bodyPr wrap="square" lIns="0" tIns="0" rIns="0" bIns="0" rtlCol="0" anchor="t"/>
          <a:lstStyle/>
          <a:p>
            <a:pPr marL="0" indent="0">
              <a:buNone/>
            </a:pPr>
            <a:r>
              <a:rPr lang="en-US" sz="1050" dirty="0">
                <a:solidFill>
                  <a:srgbClr val="AABBCC"/>
                </a:solidFill>
                <a:latin typeface="Calibri" pitchFamily="34" charset="0"/>
              </a:rPr>
              <a:t>What: AI-powered feature that simplifies complex language on the page in real time. </a:t>
            </a:r>
          </a:p>
          <a:p>
            <a:pPr marL="0" indent="0">
              <a:buNone/>
            </a:pPr>
            <a:r>
              <a:rPr lang="en-US" sz="1050" dirty="0">
                <a:solidFill>
                  <a:srgbClr val="AABBCC"/>
                </a:solidFill>
                <a:latin typeface="Calibri" pitchFamily="34" charset="0"/>
              </a:rPr>
              <a:t>Why: Technical language excludes users with cognitive disabilities or low literacy.</a:t>
            </a:r>
          </a:p>
          <a:p>
            <a:pPr marL="0" indent="0">
              <a:buNone/>
            </a:pPr>
            <a:r>
              <a:rPr lang="en-US" sz="1050" dirty="0">
                <a:solidFill>
                  <a:srgbClr val="AABBCC"/>
                </a:solidFill>
                <a:latin typeface="Calibri" pitchFamily="34" charset="0"/>
              </a:rPr>
              <a:t>For: Users with cognitive disabilities, dyslexia and non-native speakers.</a:t>
            </a:r>
          </a:p>
        </p:txBody>
      </p:sp>
      <p:sp>
        <p:nvSpPr>
          <p:cNvPr id="32" name="Title32"/>
          <p:cNvSpPr/>
          <p:nvPr/>
        </p:nvSpPr>
        <p:spPr>
          <a:xfrm>
            <a:off x="6291072" y="4633152"/>
            <a:ext cx="4242816" cy="274320"/>
          </a:xfrm>
          <a:prstGeom prst="rect">
            <a:avLst/>
          </a:prstGeom>
          <a:noFill/>
          <a:ln/>
        </p:spPr>
        <p:txBody>
          <a:bodyPr wrap="square" lIns="0" tIns="0" rIns="0" bIns="0" rtlCol="0" anchor="ctr"/>
          <a:lstStyle/>
          <a:p>
            <a:pPr marL="0" indent="0">
              <a:buNone/>
            </a:pPr>
            <a:endParaRPr lang="en-US" sz="1400" b="1" dirty="0">
              <a:solidFill>
                <a:srgbClr val="FFFFFF"/>
              </a:solidFill>
              <a:latin typeface="Calibri" pitchFamily="34" charset="0"/>
            </a:endParaRPr>
          </a:p>
        </p:txBody>
      </p:sp>
      <p:sp>
        <p:nvSpPr>
          <p:cNvPr id="33" name="Desc33"/>
          <p:cNvSpPr/>
          <p:nvPr/>
        </p:nvSpPr>
        <p:spPr>
          <a:xfrm>
            <a:off x="6291072" y="4925760"/>
            <a:ext cx="5458968" cy="585720"/>
          </a:xfrm>
          <a:prstGeom prst="rect">
            <a:avLst/>
          </a:prstGeom>
          <a:noFill/>
          <a:ln/>
        </p:spPr>
        <p:txBody>
          <a:bodyPr wrap="square" lIns="0" tIns="0" rIns="0" bIns="0" rtlCol="0" anchor="t"/>
          <a:lstStyle/>
          <a:p>
            <a:pPr marL="0" indent="0">
              <a:buNone/>
            </a:pPr>
            <a:endParaRPr lang="en-US" sz="1050" dirty="0">
              <a:solidFill>
                <a:srgbClr val="AABBCC"/>
              </a:solidFill>
              <a:latin typeface="Calibri" pitchFamily="34" charset="0"/>
            </a:endParaRPr>
          </a:p>
        </p:txBody>
      </p:sp>
      <p:sp>
        <p:nvSpPr>
          <p:cNvPr id="200" name="FooterBar"/>
          <p:cNvSpPr/>
          <p:nvPr/>
        </p:nvSpPr>
        <p:spPr>
          <a:xfrm>
            <a:off x="0" y="6601968"/>
            <a:ext cx="12188952" cy="256032"/>
          </a:xfrm>
          <a:prstGeom prst="rect">
            <a:avLst/>
          </a:prstGeom>
          <a:solidFill>
            <a:srgbClr val="0D1B2A"/>
          </a:solidFill>
          <a:ln w="12700">
            <a:solidFill>
              <a:srgbClr val="0D1B2A"/>
            </a:solidFill>
            <a:prstDash val="solid"/>
          </a:ln>
        </p:spPr>
        <p:txBody>
          <a:bodyPr/>
          <a:lstStyle/>
          <a:p>
            <a:pPr algn="r"/>
            <a:r>
              <a:rPr lang="en-US" sz="1050" dirty="0">
                <a:solidFill>
                  <a:srgbClr val="778899"/>
                </a:solidFill>
                <a:latin typeface="Calibri" pitchFamily="34" charset="0"/>
                <a:ea typeface="Calibri" pitchFamily="34" charset="-122"/>
                <a:cs typeface="Calibri" pitchFamily="34" charset="-120"/>
              </a:rPr>
              <a:t>16/ 31</a:t>
            </a:r>
            <a:endParaRPr lang="en-US" sz="1050" dirty="0"/>
          </a:p>
        </p:txBody>
      </p:sp>
      <p:sp>
        <p:nvSpPr>
          <p:cNvPr id="201" name="FooterText"/>
          <p:cNvSpPr/>
          <p:nvPr/>
        </p:nvSpPr>
        <p:spPr>
          <a:xfrm>
            <a:off x="274320" y="6620256"/>
            <a:ext cx="9144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
        <p:nvSpPr>
          <p:cNvPr id="8" name="Card19">
            <a:extLst>
              <a:ext uri="{FF2B5EF4-FFF2-40B4-BE49-F238E27FC236}">
                <a16:creationId xmlns:a16="http://schemas.microsoft.com/office/drawing/2014/main" id="{D72C8CFA-68FC-9EFA-76DF-94E052AB50C9}"/>
              </a:ext>
            </a:extLst>
          </p:cNvPr>
          <p:cNvSpPr/>
          <p:nvPr/>
        </p:nvSpPr>
        <p:spPr>
          <a:xfrm>
            <a:off x="6163056" y="4560000"/>
            <a:ext cx="5660136" cy="1005840"/>
          </a:xfrm>
          <a:prstGeom prst="rect">
            <a:avLst/>
          </a:prstGeom>
          <a:solidFill>
            <a:srgbClr val="1B4F72"/>
          </a:solidFill>
          <a:ln w="6350">
            <a:solidFill>
              <a:srgbClr val="2874A6"/>
            </a:solidFill>
            <a:prstDash val="solid"/>
          </a:ln>
        </p:spPr>
        <p:txBody>
          <a:bodyPr/>
          <a:lstStyle/>
          <a:p>
            <a:r>
              <a:rPr lang="en-GB" sz="1400" b="1" dirty="0">
                <a:solidFill>
                  <a:schemeClr val="bg1"/>
                </a:solidFill>
              </a:rPr>
              <a:t>Screen Reader Announcer</a:t>
            </a:r>
            <a:endParaRPr lang="en-US" sz="1400" b="1" dirty="0">
              <a:solidFill>
                <a:schemeClr val="bg1"/>
              </a:solidFill>
              <a:latin typeface="Calibri" pitchFamily="34" charset="0"/>
            </a:endParaRPr>
          </a:p>
          <a:p>
            <a:r>
              <a:rPr lang="en-US" sz="1200" dirty="0">
                <a:solidFill>
                  <a:srgbClr val="AABBCC"/>
                </a:solidFill>
                <a:latin typeface="Calibri" pitchFamily="34" charset="0"/>
              </a:rPr>
              <a:t>What: A hidden element reads out every step change, error and confirmation aloud. Why: Screen reader users need to know what is happening without navigating to find it. For: Blind and visually impaired users.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Dyslexia Font">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6"/>
            <a:ext cx="12188952" cy="1372535"/>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r>
              <a:rPr lang="en-US" sz="1200" kern="0" spc="400" dirty="0">
                <a:solidFill>
                  <a:srgbClr val="FFFFFF"/>
                </a:solidFill>
                <a:latin typeface="Calibri" pitchFamily="34" charset="0"/>
              </a:rPr>
              <a:t>ACCESSIBILITY</a:t>
            </a: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000" b="1" dirty="0">
                <a:solidFill>
                  <a:srgbClr val="FFFFFF"/>
                </a:solidFill>
                <a:latin typeface="Georgia" pitchFamily="34" charset="0"/>
              </a:rPr>
              <a:t>Dyslexia-Friendly Font</a:t>
            </a:r>
          </a:p>
        </p:txBody>
      </p:sp>
      <p:sp>
        <p:nvSpPr>
          <p:cNvPr id="5" name="BgContent"/>
          <p:cNvSpPr/>
          <p:nvPr/>
        </p:nvSpPr>
        <p:spPr>
          <a:xfrm>
            <a:off x="0" y="130683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LeftPanel"/>
          <p:cNvSpPr/>
          <p:nvPr/>
        </p:nvSpPr>
        <p:spPr>
          <a:xfrm>
            <a:off x="274320" y="1483881"/>
            <a:ext cx="3840480" cy="5093208"/>
          </a:xfrm>
          <a:prstGeom prst="rect">
            <a:avLst/>
          </a:prstGeom>
          <a:solidFill>
            <a:srgbClr val="152236"/>
          </a:solidFill>
          <a:ln w="6350">
            <a:solidFill>
              <a:srgbClr val="2A3A4A"/>
            </a:solidFill>
            <a:prstDash val="solid"/>
          </a:ln>
        </p:spPr>
        <p:txBody>
          <a:bodyPr/>
          <a:lstStyle/>
          <a:p>
            <a:endParaRPr lang="en-GB"/>
          </a:p>
        </p:txBody>
      </p:sp>
      <p:sp>
        <p:nvSpPr>
          <p:cNvPr id="7" name="WhatHdr"/>
          <p:cNvSpPr/>
          <p:nvPr/>
        </p:nvSpPr>
        <p:spPr>
          <a:xfrm>
            <a:off x="595280" y="1755923"/>
            <a:ext cx="3474720" cy="274320"/>
          </a:xfrm>
          <a:prstGeom prst="rect">
            <a:avLst/>
          </a:prstGeom>
          <a:noFill/>
          <a:ln/>
        </p:spPr>
        <p:txBody>
          <a:bodyPr wrap="square" lIns="0" tIns="0" rIns="0" bIns="0" rtlCol="0" anchor="ctr"/>
          <a:lstStyle/>
          <a:p>
            <a:pPr marL="0" indent="0">
              <a:buNone/>
            </a:pPr>
            <a:endParaRPr lang="en-US" sz="1400" b="1" dirty="0">
              <a:solidFill>
                <a:srgbClr val="F5A623"/>
              </a:solidFill>
              <a:latin typeface="Calibri" pitchFamily="34" charset="0"/>
            </a:endParaRPr>
          </a:p>
        </p:txBody>
      </p:sp>
      <p:sp>
        <p:nvSpPr>
          <p:cNvPr id="8" name="WhatText"/>
          <p:cNvSpPr/>
          <p:nvPr/>
        </p:nvSpPr>
        <p:spPr>
          <a:xfrm>
            <a:off x="595280" y="1910472"/>
            <a:ext cx="3474720" cy="620000"/>
          </a:xfrm>
          <a:prstGeom prst="rect">
            <a:avLst/>
          </a:prstGeom>
          <a:noFill/>
          <a:ln/>
        </p:spPr>
        <p:txBody>
          <a:bodyPr wrap="square" lIns="0" tIns="0" rIns="0" bIns="0" rtlCol="0" anchor="t"/>
          <a:lstStyle/>
          <a:p>
            <a:pPr marL="0" indent="0">
              <a:buNone/>
            </a:pPr>
            <a:r>
              <a:rPr lang="en-US" sz="1200" dirty="0">
                <a:solidFill>
                  <a:srgbClr val="CCDDE0"/>
                </a:solidFill>
                <a:latin typeface="Calibri" pitchFamily="34" charset="0"/>
              </a:rPr>
              <a:t>When toggled, the entire site switches to Arial — a font with clear, open letterforms. Many standard fonts use similar shapes for letters like b, d, p and q, which dyslexic users frequently confuse.</a:t>
            </a:r>
          </a:p>
        </p:txBody>
      </p:sp>
      <p:sp>
        <p:nvSpPr>
          <p:cNvPr id="9" name="WhyHdr"/>
          <p:cNvSpPr/>
          <p:nvPr/>
        </p:nvSpPr>
        <p:spPr>
          <a:xfrm>
            <a:off x="595280" y="3021519"/>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rPr>
              <a:t>Why it was implemented:</a:t>
            </a:r>
          </a:p>
        </p:txBody>
      </p:sp>
      <p:sp>
        <p:nvSpPr>
          <p:cNvPr id="50" name="Bul0"/>
          <p:cNvSpPr/>
          <p:nvPr/>
        </p:nvSpPr>
        <p:spPr>
          <a:xfrm>
            <a:off x="486918" y="3562975"/>
            <a:ext cx="237744" cy="237744"/>
          </a:xfrm>
          <a:prstGeom prst="ellipse">
            <a:avLst/>
          </a:prstGeom>
          <a:solidFill>
            <a:srgbClr val="F5A623"/>
          </a:solidFill>
          <a:ln>
            <a:noFill/>
          </a:ln>
        </p:spPr>
        <p:txBody>
          <a:bodyPr/>
          <a:lstStyle/>
          <a:p>
            <a:endParaRPr lang="en-GB"/>
          </a:p>
        </p:txBody>
      </p:sp>
      <p:sp>
        <p:nvSpPr>
          <p:cNvPr id="51" name="BulT0"/>
          <p:cNvSpPr/>
          <p:nvPr/>
        </p:nvSpPr>
        <p:spPr>
          <a:xfrm>
            <a:off x="820000" y="3509144"/>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Standard fonts cause confusion for dyslexic readers due to similar letterforms</a:t>
            </a:r>
          </a:p>
        </p:txBody>
      </p:sp>
      <p:sp>
        <p:nvSpPr>
          <p:cNvPr id="52" name="Bul1"/>
          <p:cNvSpPr/>
          <p:nvPr/>
        </p:nvSpPr>
        <p:spPr>
          <a:xfrm>
            <a:off x="491490" y="4204089"/>
            <a:ext cx="237744" cy="237744"/>
          </a:xfrm>
          <a:prstGeom prst="ellipse">
            <a:avLst/>
          </a:prstGeom>
          <a:solidFill>
            <a:srgbClr val="F5A623"/>
          </a:solidFill>
          <a:ln>
            <a:noFill/>
          </a:ln>
        </p:spPr>
        <p:txBody>
          <a:bodyPr/>
          <a:lstStyle/>
          <a:p>
            <a:endParaRPr lang="en-GB"/>
          </a:p>
        </p:txBody>
      </p:sp>
      <p:sp>
        <p:nvSpPr>
          <p:cNvPr id="53" name="BulT1"/>
          <p:cNvSpPr/>
          <p:nvPr/>
        </p:nvSpPr>
        <p:spPr>
          <a:xfrm>
            <a:off x="820000" y="4131952"/>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Arial is widely recommended for dyslexic users — open and unambiguous</a:t>
            </a:r>
          </a:p>
        </p:txBody>
      </p:sp>
      <p:sp>
        <p:nvSpPr>
          <p:cNvPr id="54" name="Bul2"/>
          <p:cNvSpPr/>
          <p:nvPr/>
        </p:nvSpPr>
        <p:spPr>
          <a:xfrm>
            <a:off x="472440" y="4843025"/>
            <a:ext cx="237744" cy="237744"/>
          </a:xfrm>
          <a:prstGeom prst="ellipse">
            <a:avLst/>
          </a:prstGeom>
          <a:solidFill>
            <a:srgbClr val="F5A623"/>
          </a:solidFill>
          <a:ln>
            <a:noFill/>
          </a:ln>
        </p:spPr>
        <p:txBody>
          <a:bodyPr/>
          <a:lstStyle/>
          <a:p>
            <a:endParaRPr lang="en-GB"/>
          </a:p>
        </p:txBody>
      </p:sp>
      <p:sp>
        <p:nvSpPr>
          <p:cNvPr id="55" name="BulT2"/>
          <p:cNvSpPr/>
          <p:nvPr/>
        </p:nvSpPr>
        <p:spPr>
          <a:xfrm>
            <a:off x="820000" y="4781771"/>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Applies instantly across the whole site with no page reload</a:t>
            </a:r>
          </a:p>
        </p:txBody>
      </p:sp>
      <p:sp>
        <p:nvSpPr>
          <p:cNvPr id="56" name="Bul3"/>
          <p:cNvSpPr/>
          <p:nvPr/>
        </p:nvSpPr>
        <p:spPr>
          <a:xfrm>
            <a:off x="477393" y="5402971"/>
            <a:ext cx="237744" cy="237744"/>
          </a:xfrm>
          <a:prstGeom prst="ellipse">
            <a:avLst/>
          </a:prstGeom>
          <a:solidFill>
            <a:srgbClr val="F5A623"/>
          </a:solidFill>
          <a:ln>
            <a:noFill/>
          </a:ln>
        </p:spPr>
        <p:txBody>
          <a:bodyPr/>
          <a:lstStyle/>
          <a:p>
            <a:endParaRPr lang="en-GB"/>
          </a:p>
        </p:txBody>
      </p:sp>
      <p:sp>
        <p:nvSpPr>
          <p:cNvPr id="57" name="BulT3"/>
          <p:cNvSpPr/>
          <p:nvPr/>
        </p:nvSpPr>
        <p:spPr>
          <a:xfrm>
            <a:off x="820000" y="5342877"/>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Goes beyond WCAG — no standard requires a dedicated dyslexia font toggle</a:t>
            </a:r>
          </a:p>
        </p:txBody>
      </p:sp>
      <p:sp>
        <p:nvSpPr>
          <p:cNvPr id="58" name="Bul4"/>
          <p:cNvSpPr/>
          <p:nvPr/>
        </p:nvSpPr>
        <p:spPr>
          <a:xfrm>
            <a:off x="472440" y="5922100"/>
            <a:ext cx="237744" cy="237744"/>
          </a:xfrm>
          <a:prstGeom prst="ellipse">
            <a:avLst/>
          </a:prstGeom>
          <a:solidFill>
            <a:srgbClr val="F5A623"/>
          </a:solidFill>
          <a:ln>
            <a:noFill/>
          </a:ln>
        </p:spPr>
        <p:txBody>
          <a:bodyPr/>
          <a:lstStyle/>
          <a:p>
            <a:endParaRPr lang="en-GB"/>
          </a:p>
        </p:txBody>
      </p:sp>
      <p:sp>
        <p:nvSpPr>
          <p:cNvPr id="59" name="BulT4"/>
          <p:cNvSpPr/>
          <p:nvPr/>
        </p:nvSpPr>
        <p:spPr>
          <a:xfrm>
            <a:off x="820000" y="5865069"/>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User preference is saved so it persists across sessions</a:t>
            </a:r>
          </a:p>
        </p:txBody>
      </p:sp>
      <p:sp>
        <p:nvSpPr>
          <p:cNvPr id="100" name="PBg100"/>
          <p:cNvSpPr/>
          <p:nvPr/>
        </p:nvSpPr>
        <p:spPr>
          <a:xfrm>
            <a:off x="4407408" y="1490472"/>
            <a:ext cx="7461504" cy="1350000"/>
          </a:xfrm>
          <a:prstGeom prst="rect">
            <a:avLst/>
          </a:prstGeom>
          <a:solidFill>
            <a:srgbClr val="1E2D3D"/>
          </a:solidFill>
          <a:ln w="6350">
            <a:solidFill>
              <a:srgbClr val="2A3F55"/>
            </a:solidFill>
            <a:prstDash val="solid"/>
          </a:ln>
        </p:spPr>
        <p:txBody>
          <a:bodyPr/>
          <a:lstStyle/>
          <a:p>
            <a:endParaRPr lang="en-GB"/>
          </a:p>
        </p:txBody>
      </p:sp>
      <p:sp>
        <p:nvSpPr>
          <p:cNvPr id="101" name="PHb100"/>
          <p:cNvSpPr/>
          <p:nvPr/>
        </p:nvSpPr>
        <p:spPr>
          <a:xfrm>
            <a:off x="4407408" y="1490472"/>
            <a:ext cx="7461504" cy="280000"/>
          </a:xfrm>
          <a:prstGeom prst="rect">
            <a:avLst/>
          </a:prstGeom>
          <a:solidFill>
            <a:srgbClr val="253447"/>
          </a:solidFill>
          <a:ln>
            <a:noFill/>
          </a:ln>
        </p:spPr>
        <p:txBody>
          <a:bodyPr/>
          <a:lstStyle/>
          <a:p>
            <a:endParaRPr lang="en-GB"/>
          </a:p>
        </p:txBody>
      </p:sp>
      <p:sp>
        <p:nvSpPr>
          <p:cNvPr id="102" name="PHt100"/>
          <p:cNvSpPr/>
          <p:nvPr/>
        </p:nvSpPr>
        <p:spPr>
          <a:xfrm>
            <a:off x="4517136" y="152047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accessibility-panel.js — apply font</a:t>
            </a:r>
          </a:p>
        </p:txBody>
      </p:sp>
      <p:sp>
        <p:nvSpPr>
          <p:cNvPr id="103" name="Pcd100"/>
          <p:cNvSpPr/>
          <p:nvPr/>
        </p:nvSpPr>
        <p:spPr>
          <a:xfrm>
            <a:off x="4517136" y="1790472"/>
            <a:ext cx="7278624" cy="1040000"/>
          </a:xfrm>
          <a:prstGeom prst="rect">
            <a:avLst/>
          </a:prstGeom>
          <a:noFill/>
          <a:ln/>
        </p:spPr>
        <p:txBody>
          <a:bodyPr wrap="square" lIns="91440" tIns="45720" rIns="91440" bIns="45720" rtlCol="0" anchor="t"/>
          <a:lstStyle/>
          <a:p>
            <a:pPr marL="0" indent="0">
              <a:buNone/>
            </a:pPr>
            <a:r>
              <a:rPr lang="en-US" sz="800" dirty="0">
                <a:solidFill>
                  <a:srgbClr val="D4E0EC"/>
                </a:solidFill>
                <a:latin typeface="Consolas" pitchFamily="34" charset="0"/>
              </a:rPr>
              <a:t>applyDyslexiaFont(active) {</a:t>
            </a:r>
          </a:p>
          <a:p>
            <a:pPr marL="0" indent="0">
              <a:buNone/>
            </a:pPr>
            <a:r>
              <a:rPr lang="en-US" sz="800" dirty="0">
                <a:solidFill>
                  <a:srgbClr val="D4E0EC"/>
                </a:solidFill>
                <a:latin typeface="Consolas" pitchFamily="34" charset="0"/>
              </a:rPr>
              <a:t>  if (active) {</a:t>
            </a:r>
          </a:p>
          <a:p>
            <a:pPr marL="0" indent="0">
              <a:buNone/>
            </a:pPr>
            <a:r>
              <a:rPr lang="en-US" sz="800" dirty="0">
                <a:solidFill>
                  <a:srgbClr val="D4E0EC"/>
                </a:solidFill>
                <a:latin typeface="Consolas" pitchFamily="34" charset="0"/>
              </a:rPr>
              <a:t>    document.body.style</a:t>
            </a:r>
          </a:p>
          <a:p>
            <a:pPr marL="0" indent="0">
              <a:buNone/>
            </a:pPr>
            <a:r>
              <a:rPr lang="en-US" sz="800" dirty="0">
                <a:solidFill>
                  <a:srgbClr val="D4E0EC"/>
                </a:solidFill>
                <a:latin typeface="Consolas" pitchFamily="34" charset="0"/>
              </a:rPr>
              <a:t>      .fontFamily =</a:t>
            </a:r>
          </a:p>
          <a:p>
            <a:pPr marL="0" indent="0">
              <a:buNone/>
            </a:pPr>
            <a:r>
              <a:rPr lang="en-US" sz="800" dirty="0">
                <a:solidFill>
                  <a:srgbClr val="D4E0EC"/>
                </a:solidFill>
                <a:latin typeface="Consolas" pitchFamily="34" charset="0"/>
              </a:rPr>
              <a:t>      'Arial, sans-serif';</a:t>
            </a:r>
          </a:p>
          <a:p>
            <a:pPr marL="0" indent="0">
              <a:buNone/>
            </a:pPr>
            <a:r>
              <a:rPr lang="en-US" sz="800" dirty="0">
                <a:solidFill>
                  <a:srgbClr val="D4E0EC"/>
                </a:solidFill>
                <a:latin typeface="Consolas" pitchFamily="34" charset="0"/>
              </a:rPr>
              <a:t>    localStorage.setItem(</a:t>
            </a:r>
          </a:p>
          <a:p>
            <a:pPr marL="0" indent="0">
              <a:buNone/>
            </a:pPr>
            <a:r>
              <a:rPr lang="en-US" sz="800" dirty="0">
                <a:solidFill>
                  <a:srgbClr val="D4E0EC"/>
                </a:solidFill>
                <a:latin typeface="Consolas" pitchFamily="34" charset="0"/>
              </a:rPr>
              <a:t>      'dyslexiaFont','true');</a:t>
            </a:r>
          </a:p>
          <a:p>
            <a:pPr marL="0" indent="0">
              <a:buNone/>
            </a:pPr>
            <a:r>
              <a:rPr lang="en-US" sz="1000" dirty="0">
                <a:solidFill>
                  <a:srgbClr val="D4E0EC"/>
                </a:solidFill>
                <a:latin typeface="Consolas" pitchFamily="34" charset="0"/>
              </a:rPr>
              <a:t>  } else {</a:t>
            </a:r>
          </a:p>
          <a:p>
            <a:pPr marL="0" indent="0">
              <a:buNone/>
            </a:pPr>
            <a:r>
              <a:rPr lang="en-US" sz="1000" dirty="0">
                <a:solidFill>
                  <a:srgbClr val="D4E0EC"/>
                </a:solidFill>
                <a:latin typeface="Consolas" pitchFamily="34" charset="0"/>
              </a:rPr>
              <a:t>    document.body.style</a:t>
            </a:r>
          </a:p>
          <a:p>
            <a:pPr marL="0" indent="0">
              <a:buNone/>
            </a:pPr>
            <a:r>
              <a:rPr lang="en-US" sz="1000" dirty="0">
                <a:solidFill>
                  <a:srgbClr val="D4E0EC"/>
                </a:solidFill>
                <a:latin typeface="Consolas" pitchFamily="34" charset="0"/>
              </a:rPr>
              <a:t>      .fontFamily = '';</a:t>
            </a:r>
          </a:p>
          <a:p>
            <a:pPr marL="0" indent="0">
              <a:buNone/>
            </a:pPr>
            <a:r>
              <a:rPr lang="en-US" sz="1000" dirty="0">
                <a:solidFill>
                  <a:srgbClr val="D4E0EC"/>
                </a:solidFill>
                <a:latin typeface="Consolas" pitchFamily="34" charset="0"/>
              </a:rPr>
              <a:t>    localStorage</a:t>
            </a:r>
          </a:p>
          <a:p>
            <a:pPr marL="0" indent="0">
              <a:buNone/>
            </a:pPr>
            <a:r>
              <a:rPr lang="en-US" sz="1000" dirty="0">
                <a:solidFill>
                  <a:srgbClr val="D4E0EC"/>
                </a:solidFill>
                <a:latin typeface="Consolas" pitchFamily="34" charset="0"/>
              </a:rPr>
              <a:t>      .removeItem('dyslexiaFont');</a:t>
            </a:r>
          </a:p>
          <a:p>
            <a:pPr marL="0" indent="0">
              <a:buNone/>
            </a:pPr>
            <a:r>
              <a:rPr lang="en-US" sz="1000" dirty="0">
                <a:solidFill>
                  <a:srgbClr val="D4E0EC"/>
                </a:solidFill>
                <a:latin typeface="Consolas" pitchFamily="34" charset="0"/>
              </a:rPr>
              <a:t>  }</a:t>
            </a:r>
          </a:p>
          <a:p>
            <a:pPr marL="0" indent="0">
              <a:buNone/>
            </a:pPr>
            <a:r>
              <a:rPr lang="en-US" sz="1000" dirty="0">
                <a:solidFill>
                  <a:srgbClr val="D4E0EC"/>
                </a:solidFill>
                <a:latin typeface="Consolas" pitchFamily="34" charset="0"/>
              </a:rPr>
              <a:t>}</a:t>
            </a:r>
          </a:p>
        </p:txBody>
      </p:sp>
      <p:sp>
        <p:nvSpPr>
          <p:cNvPr id="110" name="PBg110"/>
          <p:cNvSpPr/>
          <p:nvPr/>
        </p:nvSpPr>
        <p:spPr>
          <a:xfrm>
            <a:off x="4407408" y="3243424"/>
            <a:ext cx="7461504" cy="1528601"/>
          </a:xfrm>
          <a:prstGeom prst="rect">
            <a:avLst/>
          </a:prstGeom>
          <a:solidFill>
            <a:srgbClr val="1E2D3D"/>
          </a:solidFill>
          <a:ln w="6350">
            <a:solidFill>
              <a:srgbClr val="2A3F55"/>
            </a:solidFill>
            <a:prstDash val="solid"/>
          </a:ln>
        </p:spPr>
        <p:txBody>
          <a:bodyPr/>
          <a:lstStyle/>
          <a:p>
            <a:endParaRPr lang="en-GB"/>
          </a:p>
        </p:txBody>
      </p:sp>
      <p:sp>
        <p:nvSpPr>
          <p:cNvPr id="111" name="PHb110"/>
          <p:cNvSpPr/>
          <p:nvPr/>
        </p:nvSpPr>
        <p:spPr>
          <a:xfrm>
            <a:off x="4407408" y="2961912"/>
            <a:ext cx="7461504" cy="280000"/>
          </a:xfrm>
          <a:prstGeom prst="rect">
            <a:avLst/>
          </a:prstGeom>
          <a:solidFill>
            <a:srgbClr val="253447"/>
          </a:solidFill>
          <a:ln>
            <a:noFill/>
          </a:ln>
        </p:spPr>
        <p:txBody>
          <a:bodyPr/>
          <a:lstStyle/>
          <a:p>
            <a:endParaRPr lang="en-GB"/>
          </a:p>
        </p:txBody>
      </p:sp>
      <p:sp>
        <p:nvSpPr>
          <p:cNvPr id="112" name="PHt110"/>
          <p:cNvSpPr/>
          <p:nvPr/>
        </p:nvSpPr>
        <p:spPr>
          <a:xfrm>
            <a:off x="4517136" y="296191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accessibility-panel.html — toggle</a:t>
            </a:r>
          </a:p>
        </p:txBody>
      </p:sp>
      <p:sp>
        <p:nvSpPr>
          <p:cNvPr id="113" name="Pcd110"/>
          <p:cNvSpPr/>
          <p:nvPr/>
        </p:nvSpPr>
        <p:spPr>
          <a:xfrm>
            <a:off x="4517136" y="3231912"/>
            <a:ext cx="7278624" cy="1040000"/>
          </a:xfrm>
          <a:prstGeom prst="rect">
            <a:avLst/>
          </a:prstGeom>
          <a:noFill/>
          <a:ln/>
        </p:spPr>
        <p:txBody>
          <a:bodyPr wrap="square" lIns="91440" tIns="45720" rIns="91440" bIns="45720" rtlCol="0" anchor="t"/>
          <a:lstStyle/>
          <a:p>
            <a:pPr marL="0" indent="0">
              <a:buNone/>
            </a:pPr>
            <a:r>
              <a:rPr lang="en-US" sz="900" dirty="0">
                <a:solidFill>
                  <a:srgbClr val="D4E0EC"/>
                </a:solidFill>
                <a:latin typeface="Consolas" pitchFamily="34" charset="0"/>
              </a:rPr>
              <a:t>&lt;label class='acc-toggle'&gt;</a:t>
            </a:r>
          </a:p>
          <a:p>
            <a:pPr marL="0" indent="0">
              <a:buNone/>
            </a:pPr>
            <a:r>
              <a:rPr lang="en-US" sz="900" dirty="0">
                <a:solidFill>
                  <a:srgbClr val="D4E0EC"/>
                </a:solidFill>
                <a:latin typeface="Consolas" pitchFamily="34" charset="0"/>
              </a:rPr>
              <a:t>  &lt;input type='checkbox'</a:t>
            </a:r>
          </a:p>
          <a:p>
            <a:pPr marL="0" indent="0">
              <a:buNone/>
            </a:pPr>
            <a:r>
              <a:rPr lang="en-US" sz="900" dirty="0">
                <a:solidFill>
                  <a:srgbClr val="D4E0EC"/>
                </a:solidFill>
                <a:latin typeface="Consolas" pitchFamily="34" charset="0"/>
              </a:rPr>
              <a:t>    id='dyslexiaFont'</a:t>
            </a:r>
          </a:p>
          <a:p>
            <a:pPr marL="0" indent="0">
              <a:buNone/>
            </a:pPr>
            <a:r>
              <a:rPr lang="en-US" sz="900" dirty="0">
                <a:solidFill>
                  <a:srgbClr val="D4E0EC"/>
                </a:solidFill>
                <a:latin typeface="Consolas" pitchFamily="34" charset="0"/>
              </a:rPr>
              <a:t>    onchange='panel</a:t>
            </a:r>
          </a:p>
          <a:p>
            <a:pPr marL="0" indent="0">
              <a:buNone/>
            </a:pPr>
            <a:r>
              <a:rPr lang="en-US" sz="900" dirty="0">
                <a:solidFill>
                  <a:srgbClr val="D4E0EC"/>
                </a:solidFill>
                <a:latin typeface="Consolas" pitchFamily="34" charset="0"/>
              </a:rPr>
              <a:t>    .applyDyslexiaFont(</a:t>
            </a:r>
          </a:p>
          <a:p>
            <a:pPr marL="0" indent="0">
              <a:buNone/>
            </a:pPr>
            <a:r>
              <a:rPr lang="en-US" sz="900" dirty="0">
                <a:solidFill>
                  <a:srgbClr val="D4E0EC"/>
                </a:solidFill>
                <a:latin typeface="Consolas" pitchFamily="34" charset="0"/>
              </a:rPr>
              <a:t>      this.checked)'/&gt;</a:t>
            </a:r>
          </a:p>
          <a:p>
            <a:pPr marL="0" indent="0">
              <a:buNone/>
            </a:pPr>
            <a:r>
              <a:rPr lang="en-US" sz="900" dirty="0">
                <a:solidFill>
                  <a:srgbClr val="D4E0EC"/>
                </a:solidFill>
                <a:latin typeface="Consolas" pitchFamily="34" charset="0"/>
              </a:rPr>
              <a:t>  Dyslexia-Friendly Font</a:t>
            </a:r>
          </a:p>
          <a:p>
            <a:pPr marL="0" indent="0">
              <a:buNone/>
            </a:pPr>
            <a:r>
              <a:rPr lang="en-US" sz="900" dirty="0">
                <a:solidFill>
                  <a:srgbClr val="D4E0EC"/>
                </a:solidFill>
                <a:latin typeface="Consolas" pitchFamily="34" charset="0"/>
              </a:rPr>
              <a:t>for dyslexic readers</a:t>
            </a:r>
          </a:p>
          <a:p>
            <a:pPr marL="0" indent="0">
              <a:buNone/>
            </a:pPr>
            <a:r>
              <a:rPr lang="en-US" sz="900" dirty="0">
                <a:solidFill>
                  <a:srgbClr val="D4E0EC"/>
                </a:solidFill>
                <a:latin typeface="Consolas" pitchFamily="34" charset="0"/>
              </a:rPr>
              <a:t>  &lt;/span&gt;</a:t>
            </a:r>
          </a:p>
          <a:p>
            <a:pPr marL="0" indent="0">
              <a:buNone/>
            </a:pPr>
            <a:r>
              <a:rPr lang="en-US" sz="900" dirty="0">
                <a:solidFill>
                  <a:srgbClr val="D4E0EC"/>
                </a:solidFill>
                <a:latin typeface="Consolas" pitchFamily="34" charset="0"/>
              </a:rPr>
              <a:t>&lt;/label&gt;</a:t>
            </a:r>
          </a:p>
        </p:txBody>
      </p:sp>
      <p:sp>
        <p:nvSpPr>
          <p:cNvPr id="120" name="PBg120"/>
          <p:cNvSpPr/>
          <p:nvPr/>
        </p:nvSpPr>
        <p:spPr>
          <a:xfrm>
            <a:off x="4435982" y="4849615"/>
            <a:ext cx="7432929" cy="1727474"/>
          </a:xfrm>
          <a:prstGeom prst="rect">
            <a:avLst/>
          </a:prstGeom>
          <a:solidFill>
            <a:srgbClr val="1E2D3D"/>
          </a:solidFill>
          <a:ln w="6350">
            <a:solidFill>
              <a:srgbClr val="2A3F55"/>
            </a:solidFill>
            <a:prstDash val="solid"/>
          </a:ln>
        </p:spPr>
        <p:txBody>
          <a:bodyPr/>
          <a:lstStyle/>
          <a:p>
            <a:endParaRPr lang="en-GB"/>
          </a:p>
        </p:txBody>
      </p:sp>
      <p:sp>
        <p:nvSpPr>
          <p:cNvPr id="121" name="PHb120"/>
          <p:cNvSpPr/>
          <p:nvPr/>
        </p:nvSpPr>
        <p:spPr>
          <a:xfrm>
            <a:off x="4407408" y="4849615"/>
            <a:ext cx="7415784" cy="280000"/>
          </a:xfrm>
          <a:prstGeom prst="rect">
            <a:avLst/>
          </a:prstGeom>
          <a:solidFill>
            <a:srgbClr val="253447"/>
          </a:solidFill>
          <a:ln>
            <a:noFill/>
          </a:ln>
        </p:spPr>
        <p:txBody>
          <a:bodyPr/>
          <a:lstStyle/>
          <a:p>
            <a:r>
              <a:rPr lang="en-US" sz="1100" dirty="0">
                <a:solidFill>
                  <a:srgbClr val="8899AA"/>
                </a:solidFill>
                <a:latin typeface="Consolas" pitchFamily="34" charset="0"/>
              </a:rPr>
              <a:t>accessibility-panel.js — restore on load</a:t>
            </a:r>
          </a:p>
        </p:txBody>
      </p:sp>
      <p:sp>
        <p:nvSpPr>
          <p:cNvPr id="122" name="PHt120"/>
          <p:cNvSpPr/>
          <p:nvPr/>
        </p:nvSpPr>
        <p:spPr>
          <a:xfrm>
            <a:off x="4517136" y="4403352"/>
            <a:ext cx="7278624" cy="219456"/>
          </a:xfrm>
          <a:prstGeom prst="rect">
            <a:avLst/>
          </a:prstGeom>
          <a:noFill/>
          <a:ln/>
        </p:spPr>
        <p:txBody>
          <a:bodyPr wrap="square" lIns="0" tIns="0" rIns="0" bIns="0" rtlCol="0" anchor="ctr"/>
          <a:lstStyle/>
          <a:p>
            <a:pPr marL="0" indent="0">
              <a:buNone/>
            </a:pPr>
            <a:endParaRPr lang="en-US" sz="1100" dirty="0">
              <a:solidFill>
                <a:srgbClr val="8899AA"/>
              </a:solidFill>
              <a:latin typeface="Consolas" pitchFamily="34" charset="0"/>
            </a:endParaRPr>
          </a:p>
        </p:txBody>
      </p:sp>
      <p:sp>
        <p:nvSpPr>
          <p:cNvPr id="123" name="Pcd120"/>
          <p:cNvSpPr/>
          <p:nvPr/>
        </p:nvSpPr>
        <p:spPr>
          <a:xfrm>
            <a:off x="4517136" y="4673352"/>
            <a:ext cx="7278624" cy="1040000"/>
          </a:xfrm>
          <a:prstGeom prst="rect">
            <a:avLst/>
          </a:prstGeom>
          <a:noFill/>
          <a:ln/>
        </p:spPr>
        <p:txBody>
          <a:bodyPr wrap="square" lIns="91440" tIns="45720" rIns="91440" bIns="45720" rtlCol="0" anchor="t"/>
          <a:lstStyle/>
          <a:p>
            <a:pPr marL="0" indent="0">
              <a:buNone/>
            </a:pPr>
            <a:endParaRPr lang="en-US" sz="1000" dirty="0">
              <a:solidFill>
                <a:srgbClr val="D4E0EC"/>
              </a:solidFill>
              <a:latin typeface="Consolas" pitchFamily="34" charset="0"/>
            </a:endParaRPr>
          </a:p>
          <a:p>
            <a:pPr marL="0" indent="0">
              <a:buNone/>
            </a:pPr>
            <a:endParaRPr lang="en-US" sz="1000" dirty="0">
              <a:solidFill>
                <a:srgbClr val="D4E0EC"/>
              </a:solidFill>
              <a:latin typeface="Consolas" pitchFamily="34" charset="0"/>
            </a:endParaRPr>
          </a:p>
          <a:p>
            <a:pPr marL="0" indent="0">
              <a:buNone/>
            </a:pPr>
            <a:endParaRPr lang="en-US" sz="1000" dirty="0">
              <a:solidFill>
                <a:srgbClr val="D4E0EC"/>
              </a:solidFill>
              <a:latin typeface="Consolas" pitchFamily="34" charset="0"/>
            </a:endParaRPr>
          </a:p>
          <a:p>
            <a:pPr marL="0" indent="0">
              <a:buNone/>
            </a:pPr>
            <a:r>
              <a:rPr lang="en-US" sz="1000" dirty="0">
                <a:solidFill>
                  <a:srgbClr val="D4E0EC"/>
                </a:solidFill>
                <a:latin typeface="Consolas" pitchFamily="34" charset="0"/>
              </a:rPr>
              <a:t>// Restore on page load</a:t>
            </a:r>
          </a:p>
          <a:p>
            <a:pPr marL="0" indent="0">
              <a:buNone/>
            </a:pPr>
            <a:r>
              <a:rPr lang="en-US" sz="1000" dirty="0">
                <a:solidFill>
                  <a:srgbClr val="D4E0EC"/>
                </a:solidFill>
                <a:latin typeface="Consolas" pitchFamily="34" charset="0"/>
              </a:rPr>
              <a:t>if (localStorage.getItem(</a:t>
            </a:r>
          </a:p>
          <a:p>
            <a:pPr marL="0" indent="0">
              <a:buNone/>
            </a:pPr>
            <a:r>
              <a:rPr lang="en-US" sz="1000" dirty="0">
                <a:solidFill>
                  <a:srgbClr val="D4E0EC"/>
                </a:solidFill>
                <a:latin typeface="Consolas" pitchFamily="34" charset="0"/>
              </a:rPr>
              <a:t>  'dyslexiaFont')==='true'){</a:t>
            </a:r>
          </a:p>
          <a:p>
            <a:pPr marL="0" indent="0">
              <a:buNone/>
            </a:pPr>
            <a:r>
              <a:rPr lang="en-US" sz="1000" dirty="0">
                <a:solidFill>
                  <a:srgbClr val="D4E0EC"/>
                </a:solidFill>
                <a:latin typeface="Consolas" pitchFamily="34" charset="0"/>
              </a:rPr>
              <a:t>  document.getElementById(</a:t>
            </a:r>
          </a:p>
          <a:p>
            <a:pPr marL="0" indent="0">
              <a:buNone/>
            </a:pPr>
            <a:r>
              <a:rPr lang="en-US" sz="1000" dirty="0">
                <a:solidFill>
                  <a:srgbClr val="D4E0EC"/>
                </a:solidFill>
                <a:latin typeface="Consolas" pitchFamily="34" charset="0"/>
              </a:rPr>
              <a:t>    'dyslexiaFont')</a:t>
            </a:r>
          </a:p>
          <a:p>
            <a:pPr marL="0" indent="0">
              <a:buNone/>
            </a:pPr>
            <a:r>
              <a:rPr lang="en-US" sz="1000" dirty="0">
                <a:solidFill>
                  <a:srgbClr val="D4E0EC"/>
                </a:solidFill>
                <a:latin typeface="Consolas" pitchFamily="34" charset="0"/>
              </a:rPr>
              <a:t>    .checked = true;</a:t>
            </a:r>
          </a:p>
          <a:p>
            <a:pPr marL="0" indent="0">
              <a:buNone/>
            </a:pPr>
            <a:r>
              <a:rPr lang="en-US" sz="1000" dirty="0">
                <a:solidFill>
                  <a:srgbClr val="D4E0EC"/>
                </a:solidFill>
                <a:latin typeface="Consolas" pitchFamily="34" charset="0"/>
              </a:rPr>
              <a:t>  applyDyslexiaFont(true);</a:t>
            </a:r>
          </a:p>
          <a:p>
            <a:pPr marL="0" indent="0">
              <a:buNone/>
            </a:pPr>
            <a:r>
              <a:rPr lang="en-US" sz="1000" dirty="0">
                <a:solidFill>
                  <a:srgbClr val="D4E0EC"/>
                </a:solidFill>
                <a:latin typeface="Consolas" pitchFamily="34" charset="0"/>
              </a:rPr>
              <a:t>}</a:t>
            </a:r>
          </a:p>
        </p:txBody>
      </p:sp>
      <p:sp>
        <p:nvSpPr>
          <p:cNvPr id="200" name="FooterBar"/>
          <p:cNvSpPr/>
          <p:nvPr/>
        </p:nvSpPr>
        <p:spPr>
          <a:xfrm>
            <a:off x="0" y="6601968"/>
            <a:ext cx="12188952" cy="256032"/>
          </a:xfrm>
          <a:prstGeom prst="rect">
            <a:avLst/>
          </a:prstGeom>
          <a:solidFill>
            <a:srgbClr val="0D1B2A"/>
          </a:solidFill>
          <a:ln w="12700">
            <a:solidFill>
              <a:srgbClr val="0D1B2A"/>
            </a:solidFill>
            <a:prstDash val="solid"/>
          </a:ln>
        </p:spPr>
        <p:txBody>
          <a:bodyPr/>
          <a:lstStyle/>
          <a:p>
            <a:pPr algn="r"/>
            <a:r>
              <a:rPr lang="en-US" sz="1000" dirty="0">
                <a:solidFill>
                  <a:srgbClr val="778899"/>
                </a:solidFill>
                <a:latin typeface="Calibri" pitchFamily="34" charset="0"/>
                <a:ea typeface="Calibri" pitchFamily="34" charset="-122"/>
                <a:cs typeface="Calibri" pitchFamily="34" charset="-120"/>
              </a:rPr>
              <a:t>17/ 31</a:t>
            </a:r>
            <a:endParaRPr lang="en-US" sz="1000" dirty="0"/>
          </a:p>
        </p:txBody>
      </p:sp>
      <p:sp>
        <p:nvSpPr>
          <p:cNvPr id="201" name="FooterTxt"/>
          <p:cNvSpPr/>
          <p:nvPr/>
        </p:nvSpPr>
        <p:spPr>
          <a:xfrm>
            <a:off x="274320" y="6620256"/>
            <a:ext cx="9500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Large Cursor">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r>
              <a:rPr lang="en-US" sz="1200" kern="0" spc="400" dirty="0">
                <a:solidFill>
                  <a:srgbClr val="FFFFFF"/>
                </a:solidFill>
                <a:latin typeface="Calibri" pitchFamily="34" charset="0"/>
              </a:rPr>
              <a:t>ACCESSIBILITY</a:t>
            </a: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000" b="1" dirty="0">
                <a:solidFill>
                  <a:srgbClr val="FFFFFF"/>
                </a:solidFill>
                <a:latin typeface="Georgia" pitchFamily="34" charset="0"/>
              </a:rPr>
              <a:t>Large Cursor</a:t>
            </a:r>
          </a:p>
        </p:txBody>
      </p:sp>
      <p:sp>
        <p:nvSpPr>
          <p:cNvPr id="5" name="BgContent"/>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LeftPanel"/>
          <p:cNvSpPr/>
          <p:nvPr/>
        </p:nvSpPr>
        <p:spPr>
          <a:xfrm>
            <a:off x="365760" y="1490472"/>
            <a:ext cx="3840480" cy="5093208"/>
          </a:xfrm>
          <a:prstGeom prst="rect">
            <a:avLst/>
          </a:prstGeom>
          <a:solidFill>
            <a:srgbClr val="152236"/>
          </a:solidFill>
          <a:ln w="6350">
            <a:solidFill>
              <a:srgbClr val="2A3A4A"/>
            </a:solidFill>
            <a:prstDash val="solid"/>
          </a:ln>
        </p:spPr>
        <p:txBody>
          <a:bodyPr/>
          <a:lstStyle/>
          <a:p>
            <a:endParaRPr lang="en-GB"/>
          </a:p>
        </p:txBody>
      </p:sp>
      <p:sp>
        <p:nvSpPr>
          <p:cNvPr id="7" name="WhatHdr"/>
          <p:cNvSpPr/>
          <p:nvPr/>
        </p:nvSpPr>
        <p:spPr>
          <a:xfrm>
            <a:off x="548640" y="1739928"/>
            <a:ext cx="3474720" cy="274320"/>
          </a:xfrm>
          <a:prstGeom prst="rect">
            <a:avLst/>
          </a:prstGeom>
          <a:noFill/>
          <a:ln/>
        </p:spPr>
        <p:txBody>
          <a:bodyPr wrap="square" lIns="0" tIns="0" rIns="0" bIns="0" rtlCol="0" anchor="ctr"/>
          <a:lstStyle/>
          <a:p>
            <a:pPr marL="0" indent="0">
              <a:buNone/>
            </a:pPr>
            <a:endParaRPr lang="en-US" sz="1400" b="1" dirty="0">
              <a:solidFill>
                <a:srgbClr val="F5A623"/>
              </a:solidFill>
              <a:latin typeface="Calibri" pitchFamily="34" charset="0"/>
            </a:endParaRPr>
          </a:p>
        </p:txBody>
      </p:sp>
      <p:sp>
        <p:nvSpPr>
          <p:cNvPr id="8" name="WhatText"/>
          <p:cNvSpPr/>
          <p:nvPr/>
        </p:nvSpPr>
        <p:spPr>
          <a:xfrm>
            <a:off x="548640" y="2080025"/>
            <a:ext cx="3474720" cy="620000"/>
          </a:xfrm>
          <a:prstGeom prst="rect">
            <a:avLst/>
          </a:prstGeom>
          <a:noFill/>
          <a:ln/>
        </p:spPr>
        <p:txBody>
          <a:bodyPr wrap="square" lIns="0" tIns="0" rIns="0" bIns="0" rtlCol="0" anchor="t"/>
          <a:lstStyle/>
          <a:p>
            <a:pPr marL="0" indent="0">
              <a:buNone/>
            </a:pPr>
            <a:r>
              <a:rPr lang="en-US" sz="1200" dirty="0">
                <a:solidFill>
                  <a:srgbClr val="CCDDE0"/>
                </a:solidFill>
                <a:latin typeface="Calibri" pitchFamily="34" charset="0"/>
              </a:rPr>
              <a:t>Increases the size of the mouse pointer across the entire site. Users with low vision or reduced motor control often struggle to locate or precisely control a standard-sized cursor.</a:t>
            </a:r>
          </a:p>
        </p:txBody>
      </p:sp>
      <p:sp>
        <p:nvSpPr>
          <p:cNvPr id="9" name="WhyHdr"/>
          <p:cNvSpPr/>
          <p:nvPr/>
        </p:nvSpPr>
        <p:spPr>
          <a:xfrm>
            <a:off x="548640" y="3044208"/>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rPr>
              <a:t>Why it was implemented:</a:t>
            </a:r>
          </a:p>
        </p:txBody>
      </p:sp>
      <p:sp>
        <p:nvSpPr>
          <p:cNvPr id="50" name="Bul0"/>
          <p:cNvSpPr/>
          <p:nvPr/>
        </p:nvSpPr>
        <p:spPr>
          <a:xfrm>
            <a:off x="510540" y="3569795"/>
            <a:ext cx="237744" cy="237744"/>
          </a:xfrm>
          <a:prstGeom prst="ellipse">
            <a:avLst/>
          </a:prstGeom>
          <a:solidFill>
            <a:srgbClr val="F5A623"/>
          </a:solidFill>
          <a:ln>
            <a:noFill/>
          </a:ln>
        </p:spPr>
        <p:txBody>
          <a:bodyPr/>
          <a:lstStyle/>
          <a:p>
            <a:endParaRPr lang="en-GB"/>
          </a:p>
        </p:txBody>
      </p:sp>
      <p:sp>
        <p:nvSpPr>
          <p:cNvPr id="51" name="BulT0"/>
          <p:cNvSpPr/>
          <p:nvPr/>
        </p:nvSpPr>
        <p:spPr>
          <a:xfrm>
            <a:off x="820000" y="3508200"/>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Standard cursors are too small for users with low vision or motor impairments</a:t>
            </a:r>
          </a:p>
        </p:txBody>
      </p:sp>
      <p:sp>
        <p:nvSpPr>
          <p:cNvPr id="52" name="Bul1"/>
          <p:cNvSpPr/>
          <p:nvPr/>
        </p:nvSpPr>
        <p:spPr>
          <a:xfrm>
            <a:off x="510540" y="4153040"/>
            <a:ext cx="237744" cy="237744"/>
          </a:xfrm>
          <a:prstGeom prst="ellipse">
            <a:avLst/>
          </a:prstGeom>
          <a:solidFill>
            <a:srgbClr val="F5A623"/>
          </a:solidFill>
          <a:ln>
            <a:noFill/>
          </a:ln>
        </p:spPr>
        <p:txBody>
          <a:bodyPr/>
          <a:lstStyle/>
          <a:p>
            <a:endParaRPr lang="en-GB"/>
          </a:p>
        </p:txBody>
      </p:sp>
      <p:sp>
        <p:nvSpPr>
          <p:cNvPr id="53" name="BulT1"/>
          <p:cNvSpPr/>
          <p:nvPr/>
        </p:nvSpPr>
        <p:spPr>
          <a:xfrm>
            <a:off x="820000" y="4081912"/>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Larger pointer makes it easier to track and click targets accurately</a:t>
            </a:r>
          </a:p>
        </p:txBody>
      </p:sp>
      <p:sp>
        <p:nvSpPr>
          <p:cNvPr id="54" name="Bul2"/>
          <p:cNvSpPr/>
          <p:nvPr/>
        </p:nvSpPr>
        <p:spPr>
          <a:xfrm>
            <a:off x="510540" y="4757300"/>
            <a:ext cx="237744" cy="237744"/>
          </a:xfrm>
          <a:prstGeom prst="ellipse">
            <a:avLst/>
          </a:prstGeom>
          <a:solidFill>
            <a:srgbClr val="F5A623"/>
          </a:solidFill>
          <a:ln>
            <a:noFill/>
          </a:ln>
        </p:spPr>
        <p:txBody>
          <a:bodyPr/>
          <a:lstStyle/>
          <a:p>
            <a:endParaRPr lang="en-GB"/>
          </a:p>
        </p:txBody>
      </p:sp>
      <p:sp>
        <p:nvSpPr>
          <p:cNvPr id="55" name="BulT2"/>
          <p:cNvSpPr/>
          <p:nvPr/>
        </p:nvSpPr>
        <p:spPr>
          <a:xfrm>
            <a:off x="820000" y="4675727"/>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Applied via CSS cursor class injected on the document root element</a:t>
            </a:r>
          </a:p>
        </p:txBody>
      </p:sp>
      <p:sp>
        <p:nvSpPr>
          <p:cNvPr id="56" name="Bul3"/>
          <p:cNvSpPr/>
          <p:nvPr/>
        </p:nvSpPr>
        <p:spPr>
          <a:xfrm>
            <a:off x="515493" y="5371364"/>
            <a:ext cx="237744" cy="237744"/>
          </a:xfrm>
          <a:prstGeom prst="ellipse">
            <a:avLst/>
          </a:prstGeom>
          <a:solidFill>
            <a:srgbClr val="F5A623"/>
          </a:solidFill>
          <a:ln>
            <a:noFill/>
          </a:ln>
        </p:spPr>
        <p:txBody>
          <a:bodyPr/>
          <a:lstStyle/>
          <a:p>
            <a:endParaRPr lang="en-GB"/>
          </a:p>
        </p:txBody>
      </p:sp>
      <p:sp>
        <p:nvSpPr>
          <p:cNvPr id="57" name="BulT3"/>
          <p:cNvSpPr/>
          <p:nvPr/>
        </p:nvSpPr>
        <p:spPr>
          <a:xfrm>
            <a:off x="820000" y="5318527"/>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No WCAG standard mandates cursor resizing — this is a custom enhancement</a:t>
            </a:r>
          </a:p>
        </p:txBody>
      </p:sp>
      <p:sp>
        <p:nvSpPr>
          <p:cNvPr id="58" name="Bul4"/>
          <p:cNvSpPr/>
          <p:nvPr/>
        </p:nvSpPr>
        <p:spPr>
          <a:xfrm>
            <a:off x="491490" y="5958319"/>
            <a:ext cx="237744" cy="237744"/>
          </a:xfrm>
          <a:prstGeom prst="ellipse">
            <a:avLst/>
          </a:prstGeom>
          <a:solidFill>
            <a:srgbClr val="F5A623"/>
          </a:solidFill>
          <a:ln>
            <a:noFill/>
          </a:ln>
        </p:spPr>
        <p:txBody>
          <a:bodyPr/>
          <a:lstStyle/>
          <a:p>
            <a:endParaRPr lang="en-GB"/>
          </a:p>
        </p:txBody>
      </p:sp>
      <p:sp>
        <p:nvSpPr>
          <p:cNvPr id="59" name="BulT4"/>
          <p:cNvSpPr/>
          <p:nvPr/>
        </p:nvSpPr>
        <p:spPr>
          <a:xfrm>
            <a:off x="820000" y="5899338"/>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Preference is saved to localStorage so it persists on return visits</a:t>
            </a:r>
          </a:p>
        </p:txBody>
      </p:sp>
      <p:sp>
        <p:nvSpPr>
          <p:cNvPr id="100" name="PBg100"/>
          <p:cNvSpPr/>
          <p:nvPr/>
        </p:nvSpPr>
        <p:spPr>
          <a:xfrm>
            <a:off x="4407408" y="1490472"/>
            <a:ext cx="7461504" cy="1441440"/>
          </a:xfrm>
          <a:prstGeom prst="rect">
            <a:avLst/>
          </a:prstGeom>
          <a:solidFill>
            <a:srgbClr val="1E2D3D"/>
          </a:solidFill>
          <a:ln w="6350">
            <a:solidFill>
              <a:srgbClr val="2A3F55"/>
            </a:solidFill>
            <a:prstDash val="solid"/>
          </a:ln>
        </p:spPr>
        <p:txBody>
          <a:bodyPr/>
          <a:lstStyle/>
          <a:p>
            <a:endParaRPr lang="en-GB"/>
          </a:p>
        </p:txBody>
      </p:sp>
      <p:sp>
        <p:nvSpPr>
          <p:cNvPr id="101" name="PHb100"/>
          <p:cNvSpPr/>
          <p:nvPr/>
        </p:nvSpPr>
        <p:spPr>
          <a:xfrm>
            <a:off x="4407408" y="1490472"/>
            <a:ext cx="7461504" cy="280000"/>
          </a:xfrm>
          <a:prstGeom prst="rect">
            <a:avLst/>
          </a:prstGeom>
          <a:solidFill>
            <a:srgbClr val="253447"/>
          </a:solidFill>
          <a:ln>
            <a:noFill/>
          </a:ln>
        </p:spPr>
        <p:txBody>
          <a:bodyPr/>
          <a:lstStyle/>
          <a:p>
            <a:endParaRPr lang="en-GB"/>
          </a:p>
        </p:txBody>
      </p:sp>
      <p:sp>
        <p:nvSpPr>
          <p:cNvPr id="102" name="PHt100"/>
          <p:cNvSpPr/>
          <p:nvPr/>
        </p:nvSpPr>
        <p:spPr>
          <a:xfrm>
            <a:off x="4517136" y="152047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accessibility-panel.js — apply cursor</a:t>
            </a:r>
          </a:p>
        </p:txBody>
      </p:sp>
      <p:sp>
        <p:nvSpPr>
          <p:cNvPr id="103" name="Pcd100"/>
          <p:cNvSpPr/>
          <p:nvPr/>
        </p:nvSpPr>
        <p:spPr>
          <a:xfrm>
            <a:off x="4517136" y="1790472"/>
            <a:ext cx="7278624" cy="1040000"/>
          </a:xfrm>
          <a:prstGeom prst="rect">
            <a:avLst/>
          </a:prstGeom>
          <a:noFill/>
          <a:ln/>
        </p:spPr>
        <p:txBody>
          <a:bodyPr wrap="square" lIns="91440" tIns="45720" rIns="91440" bIns="45720" rtlCol="0" anchor="t"/>
          <a:lstStyle/>
          <a:p>
            <a:pPr marL="0" indent="0">
              <a:buNone/>
            </a:pPr>
            <a:r>
              <a:rPr lang="en-US" sz="700" dirty="0">
                <a:solidFill>
                  <a:srgbClr val="D4E0EC"/>
                </a:solidFill>
                <a:latin typeface="Consolas" pitchFamily="34" charset="0"/>
              </a:rPr>
              <a:t>applyLargeCursor(active) {</a:t>
            </a:r>
          </a:p>
          <a:p>
            <a:pPr marL="0" indent="0">
              <a:buNone/>
            </a:pPr>
            <a:r>
              <a:rPr lang="en-US" sz="700" dirty="0">
                <a:solidFill>
                  <a:srgbClr val="D4E0EC"/>
                </a:solidFill>
                <a:latin typeface="Consolas" pitchFamily="34" charset="0"/>
              </a:rPr>
              <a:t>  if (active) {</a:t>
            </a:r>
          </a:p>
          <a:p>
            <a:pPr marL="0" indent="0">
              <a:buNone/>
            </a:pPr>
            <a:r>
              <a:rPr lang="en-US" sz="700" dirty="0">
                <a:solidFill>
                  <a:srgbClr val="D4E0EC"/>
                </a:solidFill>
                <a:latin typeface="Consolas" pitchFamily="34" charset="0"/>
              </a:rPr>
              <a:t>    document.documentElement</a:t>
            </a:r>
          </a:p>
          <a:p>
            <a:pPr marL="0" indent="0">
              <a:buNone/>
            </a:pPr>
            <a:r>
              <a:rPr lang="en-US" sz="700" dirty="0">
                <a:solidFill>
                  <a:srgbClr val="D4E0EC"/>
                </a:solidFill>
                <a:latin typeface="Consolas" pitchFamily="34" charset="0"/>
              </a:rPr>
              <a:t>      .classList.add(</a:t>
            </a:r>
          </a:p>
          <a:p>
            <a:pPr marL="0" indent="0">
              <a:buNone/>
            </a:pPr>
            <a:r>
              <a:rPr lang="en-US" sz="700" dirty="0">
                <a:solidFill>
                  <a:srgbClr val="D4E0EC"/>
                </a:solidFill>
                <a:latin typeface="Consolas" pitchFamily="34" charset="0"/>
              </a:rPr>
              <a:t>        'large-cursor');</a:t>
            </a:r>
          </a:p>
          <a:p>
            <a:pPr marL="0" indent="0">
              <a:buNone/>
            </a:pPr>
            <a:r>
              <a:rPr lang="en-US" sz="700" dirty="0">
                <a:solidFill>
                  <a:srgbClr val="D4E0EC"/>
                </a:solidFill>
                <a:latin typeface="Consolas" pitchFamily="34" charset="0"/>
              </a:rPr>
              <a:t>    localStorage.setItem(</a:t>
            </a:r>
          </a:p>
          <a:p>
            <a:pPr marL="0" indent="0">
              <a:buNone/>
            </a:pPr>
            <a:r>
              <a:rPr lang="en-US" sz="700" dirty="0">
                <a:solidFill>
                  <a:srgbClr val="D4E0EC"/>
                </a:solidFill>
                <a:latin typeface="Consolas" pitchFamily="34" charset="0"/>
              </a:rPr>
              <a:t>      'largeCursor','true');</a:t>
            </a:r>
          </a:p>
          <a:p>
            <a:pPr marL="0" indent="0">
              <a:buNone/>
            </a:pPr>
            <a:r>
              <a:rPr lang="en-US" sz="700" dirty="0">
                <a:solidFill>
                  <a:srgbClr val="D4E0EC"/>
                </a:solidFill>
                <a:latin typeface="Consolas" pitchFamily="34" charset="0"/>
              </a:rPr>
              <a:t>  } else {</a:t>
            </a:r>
          </a:p>
          <a:p>
            <a:pPr marL="0" indent="0">
              <a:buNone/>
            </a:pPr>
            <a:r>
              <a:rPr lang="en-US" sz="700" dirty="0">
                <a:solidFill>
                  <a:srgbClr val="D4E0EC"/>
                </a:solidFill>
                <a:latin typeface="Consolas" pitchFamily="34" charset="0"/>
              </a:rPr>
              <a:t>    document.documentElement</a:t>
            </a:r>
          </a:p>
          <a:p>
            <a:pPr marL="0" indent="0">
              <a:buNone/>
            </a:pPr>
            <a:r>
              <a:rPr lang="en-US" sz="700" dirty="0">
                <a:solidFill>
                  <a:srgbClr val="D4E0EC"/>
                </a:solidFill>
                <a:latin typeface="Consolas" pitchFamily="34" charset="0"/>
              </a:rPr>
              <a:t>      .classList.remove(</a:t>
            </a:r>
          </a:p>
          <a:p>
            <a:pPr marL="0" indent="0">
              <a:buNone/>
            </a:pPr>
            <a:r>
              <a:rPr lang="en-US" sz="700" dirty="0">
                <a:solidFill>
                  <a:srgbClr val="D4E0EC"/>
                </a:solidFill>
                <a:latin typeface="Consolas" pitchFamily="34" charset="0"/>
              </a:rPr>
              <a:t>        'large-cursor');</a:t>
            </a:r>
          </a:p>
          <a:p>
            <a:pPr marL="0" indent="0">
              <a:buNone/>
            </a:pPr>
            <a:r>
              <a:rPr lang="en-US" sz="700" dirty="0">
                <a:solidFill>
                  <a:srgbClr val="D4E0EC"/>
                </a:solidFill>
                <a:latin typeface="Consolas" pitchFamily="34" charset="0"/>
              </a:rPr>
              <a:t>    localStorage.removeItem(</a:t>
            </a:r>
          </a:p>
          <a:p>
            <a:pPr marL="0" indent="0">
              <a:buNone/>
            </a:pPr>
            <a:r>
              <a:rPr lang="en-US" sz="500" dirty="0">
                <a:solidFill>
                  <a:srgbClr val="D4E0EC"/>
                </a:solidFill>
                <a:latin typeface="Consolas" pitchFamily="34" charset="0"/>
              </a:rPr>
              <a:t>      'largeCursor');</a:t>
            </a:r>
          </a:p>
          <a:p>
            <a:pPr marL="0" indent="0">
              <a:buNone/>
            </a:pPr>
            <a:r>
              <a:rPr lang="en-US" sz="500" dirty="0">
                <a:solidFill>
                  <a:srgbClr val="D4E0EC"/>
                </a:solidFill>
                <a:latin typeface="Consolas" pitchFamily="34" charset="0"/>
              </a:rPr>
              <a:t>  }</a:t>
            </a:r>
          </a:p>
          <a:p>
            <a:pPr marL="0" indent="0">
              <a:buNone/>
            </a:pPr>
            <a:r>
              <a:rPr lang="en-US" sz="500" dirty="0">
                <a:solidFill>
                  <a:srgbClr val="D4E0EC"/>
                </a:solidFill>
                <a:latin typeface="Consolas" pitchFamily="34" charset="0"/>
              </a:rPr>
              <a:t>}</a:t>
            </a:r>
          </a:p>
        </p:txBody>
      </p:sp>
      <p:sp>
        <p:nvSpPr>
          <p:cNvPr id="110" name="PBg110"/>
          <p:cNvSpPr/>
          <p:nvPr/>
        </p:nvSpPr>
        <p:spPr>
          <a:xfrm>
            <a:off x="4407408" y="2931912"/>
            <a:ext cx="7461504" cy="1741440"/>
          </a:xfrm>
          <a:prstGeom prst="rect">
            <a:avLst/>
          </a:prstGeom>
          <a:solidFill>
            <a:srgbClr val="1E2D3D"/>
          </a:solidFill>
          <a:ln w="6350">
            <a:solidFill>
              <a:srgbClr val="2A3F55"/>
            </a:solidFill>
            <a:prstDash val="solid"/>
          </a:ln>
        </p:spPr>
        <p:txBody>
          <a:bodyPr/>
          <a:lstStyle/>
          <a:p>
            <a:endParaRPr lang="en-GB"/>
          </a:p>
        </p:txBody>
      </p:sp>
      <p:sp>
        <p:nvSpPr>
          <p:cNvPr id="111" name="PHb110"/>
          <p:cNvSpPr/>
          <p:nvPr/>
        </p:nvSpPr>
        <p:spPr>
          <a:xfrm>
            <a:off x="4407408" y="2931912"/>
            <a:ext cx="7461504" cy="280000"/>
          </a:xfrm>
          <a:prstGeom prst="rect">
            <a:avLst/>
          </a:prstGeom>
          <a:solidFill>
            <a:srgbClr val="253447"/>
          </a:solidFill>
          <a:ln>
            <a:noFill/>
          </a:ln>
        </p:spPr>
        <p:txBody>
          <a:bodyPr/>
          <a:lstStyle/>
          <a:p>
            <a:endParaRPr lang="en-GB"/>
          </a:p>
        </p:txBody>
      </p:sp>
      <p:sp>
        <p:nvSpPr>
          <p:cNvPr id="112" name="PHt110"/>
          <p:cNvSpPr/>
          <p:nvPr/>
        </p:nvSpPr>
        <p:spPr>
          <a:xfrm>
            <a:off x="4517136" y="296191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styles.css — large cursor rule</a:t>
            </a:r>
          </a:p>
        </p:txBody>
      </p:sp>
      <p:sp>
        <p:nvSpPr>
          <p:cNvPr id="113" name="Pcd110"/>
          <p:cNvSpPr/>
          <p:nvPr/>
        </p:nvSpPr>
        <p:spPr>
          <a:xfrm>
            <a:off x="4517136" y="3231912"/>
            <a:ext cx="7278624" cy="1040000"/>
          </a:xfrm>
          <a:prstGeom prst="rect">
            <a:avLst/>
          </a:prstGeom>
          <a:noFill/>
          <a:ln/>
        </p:spPr>
        <p:txBody>
          <a:bodyPr wrap="square" lIns="91440" tIns="45720" rIns="91440" bIns="45720" rtlCol="0" anchor="t"/>
          <a:lstStyle/>
          <a:p>
            <a:pPr marL="0" indent="0">
              <a:buNone/>
            </a:pPr>
            <a:r>
              <a:rPr lang="en-US" sz="800" dirty="0">
                <a:solidFill>
                  <a:srgbClr val="D4E0EC"/>
                </a:solidFill>
                <a:latin typeface="Consolas" pitchFamily="34" charset="0"/>
              </a:rPr>
              <a:t>.large-cursor,</a:t>
            </a:r>
          </a:p>
          <a:p>
            <a:pPr marL="0" indent="0">
              <a:buNone/>
            </a:pPr>
            <a:r>
              <a:rPr lang="en-US" sz="800" dirty="0">
                <a:solidFill>
                  <a:srgbClr val="D4E0EC"/>
                </a:solidFill>
                <a:latin typeface="Consolas" pitchFamily="34" charset="0"/>
              </a:rPr>
              <a:t>.large-cursor * {</a:t>
            </a:r>
          </a:p>
          <a:p>
            <a:pPr marL="0" indent="0">
              <a:buNone/>
            </a:pPr>
            <a:r>
              <a:rPr lang="en-US" sz="800" dirty="0">
                <a:solidFill>
                  <a:srgbClr val="D4E0EC"/>
                </a:solidFill>
                <a:latin typeface="Consolas" pitchFamily="34" charset="0"/>
              </a:rPr>
              <a:t>  cursor: url(</a:t>
            </a:r>
          </a:p>
          <a:p>
            <a:pPr marL="0" indent="0">
              <a:buNone/>
            </a:pPr>
            <a:r>
              <a:rPr lang="en-US" sz="800" dirty="0">
                <a:solidFill>
                  <a:srgbClr val="D4E0EC"/>
                </a:solidFill>
                <a:latin typeface="Consolas" pitchFamily="34" charset="0"/>
              </a:rPr>
              <a:t>    '/static/cursors/</a:t>
            </a:r>
          </a:p>
          <a:p>
            <a:pPr marL="0" indent="0">
              <a:buNone/>
            </a:pPr>
            <a:r>
              <a:rPr lang="en-US" sz="800" dirty="0">
                <a:solidFill>
                  <a:srgbClr val="D4E0EC"/>
                </a:solidFill>
                <a:latin typeface="Consolas" pitchFamily="34" charset="0"/>
              </a:rPr>
              <a:t>     large.cur'</a:t>
            </a:r>
          </a:p>
          <a:p>
            <a:pPr marL="0" indent="0">
              <a:buNone/>
            </a:pPr>
            <a:r>
              <a:rPr lang="en-US" sz="800" dirty="0">
                <a:solidFill>
                  <a:srgbClr val="D4E0EC"/>
                </a:solidFill>
                <a:latin typeface="Consolas" pitchFamily="34" charset="0"/>
              </a:rPr>
              <a:t>  ), auto !important;</a:t>
            </a:r>
          </a:p>
          <a:p>
            <a:pPr marL="0" indent="0">
              <a:buNone/>
            </a:pPr>
            <a:r>
              <a:rPr lang="en-US" sz="800" dirty="0">
                <a:solidFill>
                  <a:srgbClr val="D4E0EC"/>
                </a:solidFill>
                <a:latin typeface="Consolas" pitchFamily="34" charset="0"/>
              </a:rPr>
              <a:t>}</a:t>
            </a:r>
          </a:p>
          <a:p>
            <a:pPr marL="0" indent="0">
              <a:buNone/>
            </a:pPr>
            <a:r>
              <a:rPr lang="en-US" sz="800" dirty="0">
                <a:solidFill>
                  <a:srgbClr val="D4E0EC"/>
                </a:solidFill>
                <a:latin typeface="Consolas" pitchFamily="34" charset="0"/>
              </a:rPr>
              <a:t>/* Fallback for browsers</a:t>
            </a:r>
          </a:p>
          <a:p>
            <a:pPr marL="0" indent="0">
              <a:buNone/>
            </a:pPr>
            <a:r>
              <a:rPr lang="en-US" sz="800" dirty="0">
                <a:solidFill>
                  <a:srgbClr val="D4E0EC"/>
                </a:solidFill>
                <a:latin typeface="Consolas" pitchFamily="34" charset="0"/>
              </a:rPr>
              <a:t>   without custom cursor</a:t>
            </a:r>
          </a:p>
          <a:p>
            <a:pPr marL="0" indent="0">
              <a:buNone/>
            </a:pPr>
            <a:r>
              <a:rPr lang="en-US" sz="800" dirty="0">
                <a:solidFill>
                  <a:srgbClr val="D4E0EC"/>
                </a:solidFill>
                <a:latin typeface="Consolas" pitchFamily="34" charset="0"/>
              </a:rPr>
              <a:t>   support — scales via</a:t>
            </a:r>
          </a:p>
          <a:p>
            <a:pPr marL="0" indent="0">
              <a:buNone/>
            </a:pPr>
            <a:r>
              <a:rPr lang="en-US" sz="800" dirty="0">
                <a:solidFill>
                  <a:srgbClr val="D4E0EC"/>
                </a:solidFill>
                <a:latin typeface="Consolas" pitchFamily="34" charset="0"/>
              </a:rPr>
              <a:t>   zoom on pointer SVG */</a:t>
            </a:r>
          </a:p>
        </p:txBody>
      </p:sp>
      <p:sp>
        <p:nvSpPr>
          <p:cNvPr id="120" name="PBg120"/>
          <p:cNvSpPr/>
          <p:nvPr/>
        </p:nvSpPr>
        <p:spPr>
          <a:xfrm>
            <a:off x="4407408" y="4995044"/>
            <a:ext cx="7461504" cy="1810130"/>
          </a:xfrm>
          <a:prstGeom prst="rect">
            <a:avLst/>
          </a:prstGeom>
          <a:solidFill>
            <a:srgbClr val="1E2D3D"/>
          </a:solidFill>
          <a:ln w="6350">
            <a:solidFill>
              <a:srgbClr val="2A3F55"/>
            </a:solidFill>
            <a:prstDash val="solid"/>
          </a:ln>
        </p:spPr>
        <p:txBody>
          <a:bodyPr/>
          <a:lstStyle/>
          <a:p>
            <a:endParaRPr lang="en-GB"/>
          </a:p>
        </p:txBody>
      </p:sp>
      <p:sp>
        <p:nvSpPr>
          <p:cNvPr id="121" name="PHb120"/>
          <p:cNvSpPr/>
          <p:nvPr/>
        </p:nvSpPr>
        <p:spPr>
          <a:xfrm>
            <a:off x="4407408" y="4715044"/>
            <a:ext cx="7461504" cy="280000"/>
          </a:xfrm>
          <a:prstGeom prst="rect">
            <a:avLst/>
          </a:prstGeom>
          <a:solidFill>
            <a:srgbClr val="253447"/>
          </a:solidFill>
          <a:ln>
            <a:noFill/>
          </a:ln>
        </p:spPr>
        <p:txBody>
          <a:bodyPr/>
          <a:lstStyle/>
          <a:p>
            <a:endParaRPr lang="en-GB"/>
          </a:p>
        </p:txBody>
      </p:sp>
      <p:sp>
        <p:nvSpPr>
          <p:cNvPr id="122" name="PHt120"/>
          <p:cNvSpPr/>
          <p:nvPr/>
        </p:nvSpPr>
        <p:spPr>
          <a:xfrm>
            <a:off x="4517136" y="4403352"/>
            <a:ext cx="7278624" cy="219456"/>
          </a:xfrm>
          <a:prstGeom prst="rect">
            <a:avLst/>
          </a:prstGeom>
          <a:noFill/>
          <a:ln/>
        </p:spPr>
        <p:txBody>
          <a:bodyPr wrap="square" lIns="0" tIns="0" rIns="0" bIns="0" rtlCol="0" anchor="ctr"/>
          <a:lstStyle/>
          <a:p>
            <a:pPr marL="0" indent="0">
              <a:buNone/>
            </a:pPr>
            <a:endParaRPr lang="en-US" sz="1100" dirty="0">
              <a:solidFill>
                <a:srgbClr val="8899AA"/>
              </a:solidFill>
              <a:latin typeface="Consolas" pitchFamily="34" charset="0"/>
            </a:endParaRPr>
          </a:p>
        </p:txBody>
      </p:sp>
      <p:sp>
        <p:nvSpPr>
          <p:cNvPr id="123" name="Pcd120"/>
          <p:cNvSpPr/>
          <p:nvPr/>
        </p:nvSpPr>
        <p:spPr>
          <a:xfrm>
            <a:off x="4517136" y="4673352"/>
            <a:ext cx="7278624" cy="1040000"/>
          </a:xfrm>
          <a:prstGeom prst="rect">
            <a:avLst/>
          </a:prstGeom>
          <a:noFill/>
          <a:ln/>
        </p:spPr>
        <p:txBody>
          <a:bodyPr wrap="square" lIns="91440" tIns="45720" rIns="91440" bIns="45720" rtlCol="0" anchor="t"/>
          <a:lstStyle/>
          <a:p>
            <a:pPr marL="0" indent="0">
              <a:buNone/>
            </a:pPr>
            <a:endParaRPr lang="en-US" sz="800" dirty="0">
              <a:solidFill>
                <a:srgbClr val="D4E0EC"/>
              </a:solidFill>
              <a:latin typeface="Consolas" pitchFamily="34" charset="0"/>
            </a:endParaRPr>
          </a:p>
          <a:p>
            <a:r>
              <a:rPr lang="en-US" sz="800" dirty="0">
                <a:solidFill>
                  <a:srgbClr val="8899AA"/>
                </a:solidFill>
                <a:latin typeface="Consolas" pitchFamily="34" charset="0"/>
              </a:rPr>
              <a:t>accessibility-panel.html — toggle</a:t>
            </a:r>
          </a:p>
          <a:p>
            <a:pPr marL="0" indent="0">
              <a:buNone/>
            </a:pPr>
            <a:endParaRPr lang="en-US" sz="800" dirty="0">
              <a:solidFill>
                <a:srgbClr val="D4E0EC"/>
              </a:solidFill>
              <a:latin typeface="Consolas" pitchFamily="34" charset="0"/>
            </a:endParaRPr>
          </a:p>
          <a:p>
            <a:pPr marL="0" indent="0">
              <a:buNone/>
            </a:pPr>
            <a:r>
              <a:rPr lang="en-US" sz="700" dirty="0">
                <a:solidFill>
                  <a:srgbClr val="D4E0EC"/>
                </a:solidFill>
                <a:latin typeface="Consolas" pitchFamily="34" charset="0"/>
              </a:rPr>
              <a:t>&lt;label class='acc-toggle'&gt;</a:t>
            </a:r>
          </a:p>
          <a:p>
            <a:pPr marL="0" indent="0">
              <a:buNone/>
            </a:pPr>
            <a:r>
              <a:rPr lang="en-US" sz="700" dirty="0">
                <a:solidFill>
                  <a:srgbClr val="D4E0EC"/>
                </a:solidFill>
                <a:latin typeface="Consolas" pitchFamily="34" charset="0"/>
              </a:rPr>
              <a:t>  &lt;input type='checkbox'</a:t>
            </a:r>
          </a:p>
          <a:p>
            <a:pPr marL="0" indent="0">
              <a:buNone/>
            </a:pPr>
            <a:r>
              <a:rPr lang="en-US" sz="700" dirty="0">
                <a:solidFill>
                  <a:srgbClr val="D4E0EC"/>
                </a:solidFill>
                <a:latin typeface="Consolas" pitchFamily="34" charset="0"/>
              </a:rPr>
              <a:t>    id='largeCursor'</a:t>
            </a:r>
          </a:p>
          <a:p>
            <a:pPr marL="0" indent="0">
              <a:buNone/>
            </a:pPr>
            <a:r>
              <a:rPr lang="en-US" sz="700" dirty="0">
                <a:solidFill>
                  <a:srgbClr val="D4E0EC"/>
                </a:solidFill>
                <a:latin typeface="Consolas" pitchFamily="34" charset="0"/>
              </a:rPr>
              <a:t>    onchange='panel</a:t>
            </a:r>
          </a:p>
          <a:p>
            <a:pPr marL="0" indent="0">
              <a:buNone/>
            </a:pPr>
            <a:r>
              <a:rPr lang="en-US" sz="700" dirty="0">
                <a:solidFill>
                  <a:srgbClr val="D4E0EC"/>
                </a:solidFill>
                <a:latin typeface="Consolas" pitchFamily="34" charset="0"/>
              </a:rPr>
              <a:t>    .applyLargeCursor(</a:t>
            </a:r>
          </a:p>
          <a:p>
            <a:pPr marL="0" indent="0">
              <a:buNone/>
            </a:pPr>
            <a:r>
              <a:rPr lang="en-US" sz="700" dirty="0">
                <a:solidFill>
                  <a:srgbClr val="D4E0EC"/>
                </a:solidFill>
                <a:latin typeface="Consolas" pitchFamily="34" charset="0"/>
              </a:rPr>
              <a:t>      this.checked)'/&gt;</a:t>
            </a:r>
          </a:p>
          <a:p>
            <a:pPr marL="0" indent="0">
              <a:buNone/>
            </a:pPr>
            <a:r>
              <a:rPr lang="en-US" sz="700" dirty="0">
                <a:solidFill>
                  <a:srgbClr val="D4E0EC"/>
                </a:solidFill>
                <a:latin typeface="Consolas" pitchFamily="34" charset="0"/>
              </a:rPr>
              <a:t>  Large Cursor</a:t>
            </a:r>
          </a:p>
          <a:p>
            <a:pPr marL="0" indent="0">
              <a:buNone/>
            </a:pPr>
            <a:r>
              <a:rPr lang="en-US" sz="700" dirty="0">
                <a:solidFill>
                  <a:srgbClr val="D4E0EC"/>
                </a:solidFill>
                <a:latin typeface="Consolas" pitchFamily="34" charset="0"/>
              </a:rPr>
              <a:t>  &lt;span class='hint'&gt;</a:t>
            </a:r>
          </a:p>
          <a:p>
            <a:pPr marL="0" indent="0">
              <a:buNone/>
            </a:pPr>
            <a:r>
              <a:rPr lang="en-US" sz="700" dirty="0">
                <a:solidFill>
                  <a:srgbClr val="D4E0EC"/>
                </a:solidFill>
                <a:latin typeface="Consolas" pitchFamily="34" charset="0"/>
              </a:rPr>
              <a:t>    Increases pointer size</a:t>
            </a:r>
          </a:p>
          <a:p>
            <a:pPr marL="0" indent="0">
              <a:buNone/>
            </a:pPr>
            <a:r>
              <a:rPr lang="en-US" sz="700" dirty="0">
                <a:solidFill>
                  <a:srgbClr val="D4E0EC"/>
                </a:solidFill>
                <a:latin typeface="Consolas" pitchFamily="34" charset="0"/>
              </a:rPr>
              <a:t>    for low-vision and</a:t>
            </a:r>
          </a:p>
          <a:p>
            <a:pPr marL="0" indent="0">
              <a:buNone/>
            </a:pPr>
            <a:r>
              <a:rPr lang="en-US" sz="700" dirty="0">
                <a:solidFill>
                  <a:srgbClr val="D4E0EC"/>
                </a:solidFill>
                <a:latin typeface="Consolas" pitchFamily="34" charset="0"/>
              </a:rPr>
              <a:t>    motor users</a:t>
            </a:r>
          </a:p>
          <a:p>
            <a:pPr marL="0" indent="0">
              <a:buNone/>
            </a:pPr>
            <a:r>
              <a:rPr lang="en-US" sz="700" dirty="0">
                <a:solidFill>
                  <a:srgbClr val="D4E0EC"/>
                </a:solidFill>
                <a:latin typeface="Consolas" pitchFamily="34" charset="0"/>
              </a:rPr>
              <a:t>  &lt;/span&gt;</a:t>
            </a:r>
          </a:p>
          <a:p>
            <a:pPr marL="0" indent="0">
              <a:buNone/>
            </a:pPr>
            <a:r>
              <a:rPr lang="en-US" sz="700" dirty="0">
                <a:solidFill>
                  <a:srgbClr val="D4E0EC"/>
                </a:solidFill>
                <a:latin typeface="Consolas" pitchFamily="34" charset="0"/>
              </a:rPr>
              <a:t>&lt;/label&gt;</a:t>
            </a:r>
          </a:p>
        </p:txBody>
      </p:sp>
      <p:sp>
        <p:nvSpPr>
          <p:cNvPr id="200" name="FooterBar"/>
          <p:cNvSpPr/>
          <p:nvPr/>
        </p:nvSpPr>
        <p:spPr>
          <a:xfrm>
            <a:off x="0" y="6601968"/>
            <a:ext cx="12188952" cy="256032"/>
          </a:xfrm>
          <a:prstGeom prst="rect">
            <a:avLst/>
          </a:prstGeom>
          <a:solidFill>
            <a:srgbClr val="0D1B2A"/>
          </a:solidFill>
          <a:ln w="12700">
            <a:solidFill>
              <a:srgbClr val="0D1B2A"/>
            </a:solidFill>
            <a:prstDash val="solid"/>
          </a:ln>
        </p:spPr>
        <p:txBody>
          <a:bodyPr/>
          <a:lstStyle/>
          <a:p>
            <a:pPr algn="r"/>
            <a:r>
              <a:rPr lang="en-US" sz="1000" dirty="0">
                <a:solidFill>
                  <a:srgbClr val="778899"/>
                </a:solidFill>
                <a:latin typeface="Calibri" pitchFamily="34" charset="0"/>
                <a:ea typeface="Calibri" pitchFamily="34" charset="-122"/>
                <a:cs typeface="Calibri" pitchFamily="34" charset="-120"/>
              </a:rPr>
              <a:t>18/ 31</a:t>
            </a:r>
            <a:endParaRPr lang="en-US" sz="1000" dirty="0"/>
          </a:p>
        </p:txBody>
      </p:sp>
      <p:sp>
        <p:nvSpPr>
          <p:cNvPr id="201" name="FooterTxt"/>
          <p:cNvSpPr/>
          <p:nvPr/>
        </p:nvSpPr>
        <p:spPr>
          <a:xfrm>
            <a:off x="274320" y="6620256"/>
            <a:ext cx="9500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Reading Mask">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r>
              <a:rPr lang="en-US" sz="1200" kern="0" spc="400" dirty="0">
                <a:solidFill>
                  <a:srgbClr val="FFFFFF"/>
                </a:solidFill>
                <a:latin typeface="Calibri" pitchFamily="34" charset="0"/>
              </a:rPr>
              <a:t>ACCESSIBILITY</a:t>
            </a: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000" b="1" dirty="0">
                <a:solidFill>
                  <a:srgbClr val="FFFFFF"/>
                </a:solidFill>
                <a:latin typeface="Georgia" pitchFamily="34" charset="0"/>
              </a:rPr>
              <a:t>Reading Mask</a:t>
            </a:r>
          </a:p>
        </p:txBody>
      </p:sp>
      <p:sp>
        <p:nvSpPr>
          <p:cNvPr id="5" name="BgContent"/>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LeftPanel"/>
          <p:cNvSpPr/>
          <p:nvPr/>
        </p:nvSpPr>
        <p:spPr>
          <a:xfrm>
            <a:off x="365760" y="1490472"/>
            <a:ext cx="3840480" cy="5093208"/>
          </a:xfrm>
          <a:prstGeom prst="rect">
            <a:avLst/>
          </a:prstGeom>
          <a:solidFill>
            <a:srgbClr val="152236"/>
          </a:solidFill>
          <a:ln w="6350">
            <a:solidFill>
              <a:srgbClr val="2A3A4A"/>
            </a:solidFill>
            <a:prstDash val="solid"/>
          </a:ln>
        </p:spPr>
        <p:txBody>
          <a:bodyPr/>
          <a:lstStyle/>
          <a:p>
            <a:endParaRPr lang="en-GB"/>
          </a:p>
        </p:txBody>
      </p:sp>
      <p:sp>
        <p:nvSpPr>
          <p:cNvPr id="7" name="WhatHdr"/>
          <p:cNvSpPr/>
          <p:nvPr/>
        </p:nvSpPr>
        <p:spPr>
          <a:xfrm>
            <a:off x="548640" y="1580000"/>
            <a:ext cx="3474720" cy="274320"/>
          </a:xfrm>
          <a:prstGeom prst="rect">
            <a:avLst/>
          </a:prstGeom>
          <a:noFill/>
          <a:ln/>
        </p:spPr>
        <p:txBody>
          <a:bodyPr wrap="square" lIns="0" tIns="0" rIns="0" bIns="0" rtlCol="0" anchor="ctr"/>
          <a:lstStyle/>
          <a:p>
            <a:pPr marL="0" indent="0">
              <a:buNone/>
            </a:pPr>
            <a:endParaRPr lang="en-US" sz="1400" b="1" dirty="0">
              <a:solidFill>
                <a:srgbClr val="F5A623"/>
              </a:solidFill>
              <a:latin typeface="Calibri" pitchFamily="34" charset="0"/>
            </a:endParaRPr>
          </a:p>
        </p:txBody>
      </p:sp>
      <p:sp>
        <p:nvSpPr>
          <p:cNvPr id="8" name="WhatText"/>
          <p:cNvSpPr/>
          <p:nvPr/>
        </p:nvSpPr>
        <p:spPr>
          <a:xfrm>
            <a:off x="548640" y="1994300"/>
            <a:ext cx="3474720" cy="620000"/>
          </a:xfrm>
          <a:prstGeom prst="rect">
            <a:avLst/>
          </a:prstGeom>
          <a:noFill/>
          <a:ln/>
        </p:spPr>
        <p:txBody>
          <a:bodyPr wrap="square" lIns="0" tIns="0" rIns="0" bIns="0" rtlCol="0" anchor="t"/>
          <a:lstStyle/>
          <a:p>
            <a:pPr marL="0" indent="0">
              <a:buNone/>
            </a:pPr>
            <a:r>
              <a:rPr lang="en-US" sz="1200" dirty="0">
                <a:solidFill>
                  <a:srgbClr val="CCDDE0"/>
                </a:solidFill>
                <a:latin typeface="Calibri" pitchFamily="34" charset="0"/>
              </a:rPr>
              <a:t>Highlights one line of text at a time, following the user's mouse as they read. The area above and below is dimmed, helping users track their position and avoid losing their place in long passages.</a:t>
            </a:r>
          </a:p>
        </p:txBody>
      </p:sp>
      <p:sp>
        <p:nvSpPr>
          <p:cNvPr id="9" name="WhyHdr"/>
          <p:cNvSpPr/>
          <p:nvPr/>
        </p:nvSpPr>
        <p:spPr>
          <a:xfrm>
            <a:off x="548640" y="2957592"/>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rPr>
              <a:t>Why it was implemented?</a:t>
            </a:r>
          </a:p>
        </p:txBody>
      </p:sp>
      <p:sp>
        <p:nvSpPr>
          <p:cNvPr id="50" name="Bul0"/>
          <p:cNvSpPr/>
          <p:nvPr/>
        </p:nvSpPr>
        <p:spPr>
          <a:xfrm>
            <a:off x="472440" y="3505825"/>
            <a:ext cx="237744" cy="237744"/>
          </a:xfrm>
          <a:prstGeom prst="ellipse">
            <a:avLst/>
          </a:prstGeom>
          <a:solidFill>
            <a:srgbClr val="F5A623"/>
          </a:solidFill>
          <a:ln>
            <a:noFill/>
          </a:ln>
        </p:spPr>
        <p:txBody>
          <a:bodyPr/>
          <a:lstStyle/>
          <a:p>
            <a:endParaRPr lang="en-GB"/>
          </a:p>
        </p:txBody>
      </p:sp>
      <p:sp>
        <p:nvSpPr>
          <p:cNvPr id="51" name="BulT0"/>
          <p:cNvSpPr/>
          <p:nvPr/>
        </p:nvSpPr>
        <p:spPr>
          <a:xfrm>
            <a:off x="820000" y="3381050"/>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Users with dyslexia and ADHD frequently lose their place when reading</a:t>
            </a:r>
          </a:p>
        </p:txBody>
      </p:sp>
      <p:sp>
        <p:nvSpPr>
          <p:cNvPr id="52" name="Bul1"/>
          <p:cNvSpPr/>
          <p:nvPr/>
        </p:nvSpPr>
        <p:spPr>
          <a:xfrm>
            <a:off x="462915" y="4136325"/>
            <a:ext cx="237744" cy="237744"/>
          </a:xfrm>
          <a:prstGeom prst="ellipse">
            <a:avLst/>
          </a:prstGeom>
          <a:solidFill>
            <a:srgbClr val="F5A623"/>
          </a:solidFill>
          <a:ln>
            <a:noFill/>
          </a:ln>
        </p:spPr>
        <p:txBody>
          <a:bodyPr/>
          <a:lstStyle/>
          <a:p>
            <a:endParaRPr lang="en-GB"/>
          </a:p>
        </p:txBody>
      </p:sp>
      <p:sp>
        <p:nvSpPr>
          <p:cNvPr id="53" name="BulT1"/>
          <p:cNvSpPr/>
          <p:nvPr/>
        </p:nvSpPr>
        <p:spPr>
          <a:xfrm>
            <a:off x="820000" y="40401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Dimming the surrounding text reduces visual distraction and improves focus</a:t>
            </a:r>
          </a:p>
        </p:txBody>
      </p:sp>
      <p:sp>
        <p:nvSpPr>
          <p:cNvPr id="54" name="Bul2"/>
          <p:cNvSpPr/>
          <p:nvPr/>
        </p:nvSpPr>
        <p:spPr>
          <a:xfrm>
            <a:off x="472440" y="4757300"/>
            <a:ext cx="237744" cy="237744"/>
          </a:xfrm>
          <a:prstGeom prst="ellipse">
            <a:avLst/>
          </a:prstGeom>
          <a:solidFill>
            <a:srgbClr val="F5A623"/>
          </a:solidFill>
          <a:ln>
            <a:noFill/>
          </a:ln>
        </p:spPr>
        <p:txBody>
          <a:bodyPr/>
          <a:lstStyle/>
          <a:p>
            <a:endParaRPr lang="en-GB"/>
          </a:p>
        </p:txBody>
      </p:sp>
      <p:sp>
        <p:nvSpPr>
          <p:cNvPr id="55" name="BulT2"/>
          <p:cNvSpPr/>
          <p:nvPr/>
        </p:nvSpPr>
        <p:spPr>
          <a:xfrm>
            <a:off x="820000" y="4699200"/>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Follows mouse movement in real time using a JavaScript mousemove listener</a:t>
            </a:r>
          </a:p>
        </p:txBody>
      </p:sp>
      <p:sp>
        <p:nvSpPr>
          <p:cNvPr id="56" name="Bul3"/>
          <p:cNvSpPr/>
          <p:nvPr/>
        </p:nvSpPr>
        <p:spPr>
          <a:xfrm>
            <a:off x="462915" y="5406850"/>
            <a:ext cx="237744" cy="237744"/>
          </a:xfrm>
          <a:prstGeom prst="ellipse">
            <a:avLst/>
          </a:prstGeom>
          <a:solidFill>
            <a:srgbClr val="F5A623"/>
          </a:solidFill>
          <a:ln>
            <a:noFill/>
          </a:ln>
        </p:spPr>
        <p:txBody>
          <a:bodyPr/>
          <a:lstStyle/>
          <a:p>
            <a:endParaRPr lang="en-GB"/>
          </a:p>
        </p:txBody>
      </p:sp>
      <p:sp>
        <p:nvSpPr>
          <p:cNvPr id="57" name="BulT3"/>
          <p:cNvSpPr/>
          <p:nvPr/>
        </p:nvSpPr>
        <p:spPr>
          <a:xfrm>
            <a:off x="820000" y="532017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No WCAG standard requires a reading mask — this is a custom cognitive aid</a:t>
            </a:r>
          </a:p>
        </p:txBody>
      </p:sp>
      <p:sp>
        <p:nvSpPr>
          <p:cNvPr id="58" name="Bul4"/>
          <p:cNvSpPr/>
          <p:nvPr/>
        </p:nvSpPr>
        <p:spPr>
          <a:xfrm>
            <a:off x="472440" y="5980200"/>
            <a:ext cx="237744" cy="237744"/>
          </a:xfrm>
          <a:prstGeom prst="ellipse">
            <a:avLst/>
          </a:prstGeom>
          <a:solidFill>
            <a:srgbClr val="F5A623"/>
          </a:solidFill>
          <a:ln>
            <a:noFill/>
          </a:ln>
        </p:spPr>
        <p:txBody>
          <a:bodyPr/>
          <a:lstStyle/>
          <a:p>
            <a:endParaRPr lang="en-GB"/>
          </a:p>
        </p:txBody>
      </p:sp>
      <p:sp>
        <p:nvSpPr>
          <p:cNvPr id="59" name="BulT4"/>
          <p:cNvSpPr/>
          <p:nvPr/>
        </p:nvSpPr>
        <p:spPr>
          <a:xfrm>
            <a:off x="773360" y="59316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Can be toggled on and off instantly without disrupting the page</a:t>
            </a:r>
          </a:p>
        </p:txBody>
      </p:sp>
      <p:sp>
        <p:nvSpPr>
          <p:cNvPr id="100" name="PBg100"/>
          <p:cNvSpPr/>
          <p:nvPr/>
        </p:nvSpPr>
        <p:spPr>
          <a:xfrm>
            <a:off x="4407408" y="1490472"/>
            <a:ext cx="7461504" cy="1350000"/>
          </a:xfrm>
          <a:prstGeom prst="rect">
            <a:avLst/>
          </a:prstGeom>
          <a:solidFill>
            <a:srgbClr val="1E2D3D"/>
          </a:solidFill>
          <a:ln w="6350">
            <a:solidFill>
              <a:srgbClr val="2A3F55"/>
            </a:solidFill>
            <a:prstDash val="solid"/>
          </a:ln>
        </p:spPr>
        <p:txBody>
          <a:bodyPr/>
          <a:lstStyle/>
          <a:p>
            <a:endParaRPr lang="en-GB"/>
          </a:p>
        </p:txBody>
      </p:sp>
      <p:sp>
        <p:nvSpPr>
          <p:cNvPr id="101" name="PHb100"/>
          <p:cNvSpPr/>
          <p:nvPr/>
        </p:nvSpPr>
        <p:spPr>
          <a:xfrm>
            <a:off x="4407408" y="1490472"/>
            <a:ext cx="7461504" cy="280000"/>
          </a:xfrm>
          <a:prstGeom prst="rect">
            <a:avLst/>
          </a:prstGeom>
          <a:solidFill>
            <a:srgbClr val="253447"/>
          </a:solidFill>
          <a:ln>
            <a:noFill/>
          </a:ln>
        </p:spPr>
        <p:txBody>
          <a:bodyPr/>
          <a:lstStyle/>
          <a:p>
            <a:endParaRPr lang="en-GB"/>
          </a:p>
        </p:txBody>
      </p:sp>
      <p:sp>
        <p:nvSpPr>
          <p:cNvPr id="102" name="PHt100"/>
          <p:cNvSpPr/>
          <p:nvPr/>
        </p:nvSpPr>
        <p:spPr>
          <a:xfrm>
            <a:off x="4517136" y="152047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accessibility-panel.js — reading mask</a:t>
            </a:r>
          </a:p>
        </p:txBody>
      </p:sp>
      <p:sp>
        <p:nvSpPr>
          <p:cNvPr id="103" name="Pcd100"/>
          <p:cNvSpPr/>
          <p:nvPr/>
        </p:nvSpPr>
        <p:spPr>
          <a:xfrm>
            <a:off x="4517136" y="1790472"/>
            <a:ext cx="7278624" cy="1040000"/>
          </a:xfrm>
          <a:prstGeom prst="rect">
            <a:avLst/>
          </a:prstGeom>
          <a:noFill/>
          <a:ln/>
        </p:spPr>
        <p:txBody>
          <a:bodyPr wrap="square" lIns="91440" tIns="45720" rIns="91440" bIns="45720" rtlCol="0" anchor="t"/>
          <a:lstStyle/>
          <a:p>
            <a:pPr marL="0" indent="0">
              <a:buNone/>
            </a:pPr>
            <a:r>
              <a:rPr lang="en-US" sz="700" dirty="0">
                <a:solidFill>
                  <a:srgbClr val="D4E0EC"/>
                </a:solidFill>
                <a:latin typeface="Consolas" pitchFamily="34" charset="0"/>
              </a:rPr>
              <a:t>applyReadingMask(active) {</a:t>
            </a:r>
          </a:p>
          <a:p>
            <a:pPr marL="0" indent="0">
              <a:buNone/>
            </a:pPr>
            <a:r>
              <a:rPr lang="en-US" sz="700" dirty="0">
                <a:solidFill>
                  <a:srgbClr val="D4E0EC"/>
                </a:solidFill>
                <a:latin typeface="Consolas" pitchFamily="34" charset="0"/>
              </a:rPr>
              <a:t>  if (active) {</a:t>
            </a:r>
          </a:p>
          <a:p>
            <a:pPr marL="0" indent="0">
              <a:buNone/>
            </a:pPr>
            <a:r>
              <a:rPr lang="en-US" sz="700" dirty="0">
                <a:solidFill>
                  <a:srgbClr val="D4E0EC"/>
                </a:solidFill>
                <a:latin typeface="Consolas" pitchFamily="34" charset="0"/>
              </a:rPr>
              <a:t>    this.maskEl =</a:t>
            </a:r>
          </a:p>
          <a:p>
            <a:pPr marL="0" indent="0">
              <a:buNone/>
            </a:pPr>
            <a:r>
              <a:rPr lang="en-US" sz="700" dirty="0">
                <a:solidFill>
                  <a:srgbClr val="D4E0EC"/>
                </a:solidFill>
                <a:latin typeface="Consolas" pitchFamily="34" charset="0"/>
              </a:rPr>
              <a:t>      document.createElement(</a:t>
            </a:r>
          </a:p>
          <a:p>
            <a:pPr marL="0" indent="0">
              <a:buNone/>
            </a:pPr>
            <a:r>
              <a:rPr lang="en-US" sz="700" dirty="0">
                <a:solidFill>
                  <a:srgbClr val="D4E0EC"/>
                </a:solidFill>
                <a:latin typeface="Consolas" pitchFamily="34" charset="0"/>
              </a:rPr>
              <a:t>        'div');</a:t>
            </a:r>
          </a:p>
          <a:p>
            <a:pPr marL="0" indent="0">
              <a:buNone/>
            </a:pPr>
            <a:r>
              <a:rPr lang="en-US" sz="700" dirty="0">
                <a:solidFill>
                  <a:srgbClr val="D4E0EC"/>
                </a:solidFill>
                <a:latin typeface="Consolas" pitchFamily="34" charset="0"/>
              </a:rPr>
              <a:t>    this.maskEl.id =</a:t>
            </a:r>
          </a:p>
          <a:p>
            <a:pPr marL="0" indent="0">
              <a:buNone/>
            </a:pPr>
            <a:r>
              <a:rPr lang="en-US" sz="700" dirty="0">
                <a:solidFill>
                  <a:srgbClr val="D4E0EC"/>
                </a:solidFill>
                <a:latin typeface="Consolas" pitchFamily="34" charset="0"/>
              </a:rPr>
              <a:t>      'readingMask';</a:t>
            </a:r>
          </a:p>
          <a:p>
            <a:pPr marL="0" indent="0">
              <a:buNone/>
            </a:pPr>
            <a:r>
              <a:rPr lang="en-US" sz="700" dirty="0">
                <a:solidFill>
                  <a:srgbClr val="D4E0EC"/>
                </a:solidFill>
                <a:latin typeface="Consolas" pitchFamily="34" charset="0"/>
              </a:rPr>
              <a:t>    document.body.appendChild(</a:t>
            </a:r>
          </a:p>
          <a:p>
            <a:pPr marL="0" indent="0">
              <a:buNone/>
            </a:pPr>
            <a:r>
              <a:rPr lang="en-US" sz="700" dirty="0">
                <a:solidFill>
                  <a:srgbClr val="D4E0EC"/>
                </a:solidFill>
                <a:latin typeface="Consolas" pitchFamily="34" charset="0"/>
              </a:rPr>
              <a:t>      this.maskEl);</a:t>
            </a:r>
          </a:p>
          <a:p>
            <a:pPr marL="0" indent="0">
              <a:buNone/>
            </a:pPr>
            <a:r>
              <a:rPr lang="en-US" sz="700" dirty="0">
                <a:solidFill>
                  <a:srgbClr val="D4E0EC"/>
                </a:solidFill>
                <a:latin typeface="Consolas" pitchFamily="34" charset="0"/>
              </a:rPr>
              <a:t>    document.addEventListener(</a:t>
            </a:r>
          </a:p>
          <a:p>
            <a:pPr marL="0" indent="0">
              <a:buNone/>
            </a:pPr>
            <a:r>
              <a:rPr lang="en-US" sz="700" dirty="0">
                <a:solidFill>
                  <a:srgbClr val="D4E0EC"/>
                </a:solidFill>
                <a:latin typeface="Consolas" pitchFamily="34" charset="0"/>
              </a:rPr>
              <a:t>      'mousemove',</a:t>
            </a:r>
          </a:p>
          <a:p>
            <a:pPr marL="0" indent="0">
              <a:buNone/>
            </a:pPr>
            <a:r>
              <a:rPr lang="en-US" sz="700" dirty="0">
                <a:solidFill>
                  <a:srgbClr val="D4E0EC"/>
                </a:solidFill>
                <a:latin typeface="Consolas" pitchFamily="34" charset="0"/>
              </a:rPr>
              <a:t>      this.moveMask);</a:t>
            </a:r>
          </a:p>
          <a:p>
            <a:pPr marL="0" indent="0">
              <a:buNone/>
            </a:pPr>
            <a:r>
              <a:rPr lang="en-US" sz="700" dirty="0">
                <a:solidFill>
                  <a:srgbClr val="D4E0EC"/>
                </a:solidFill>
                <a:latin typeface="Consolas" pitchFamily="34" charset="0"/>
              </a:rPr>
              <a:t>  } else {</a:t>
            </a:r>
          </a:p>
          <a:p>
            <a:pPr marL="0" indent="0">
              <a:buNone/>
            </a:pPr>
            <a:r>
              <a:rPr lang="en-US" sz="700" dirty="0">
                <a:solidFill>
                  <a:srgbClr val="D4E0EC"/>
                </a:solidFill>
                <a:latin typeface="Consolas" pitchFamily="34" charset="0"/>
              </a:rPr>
              <a:t>    this.maskEl?.remove();</a:t>
            </a:r>
          </a:p>
          <a:p>
            <a:pPr marL="0" indent="0">
              <a:buNone/>
            </a:pPr>
            <a:r>
              <a:rPr lang="en-US" sz="700" dirty="0">
                <a:solidFill>
                  <a:srgbClr val="D4E0EC"/>
                </a:solidFill>
                <a:latin typeface="Consolas" pitchFamily="34" charset="0"/>
              </a:rPr>
              <a:t>    document.removeEventListener(</a:t>
            </a:r>
          </a:p>
          <a:p>
            <a:pPr marL="0" indent="0">
              <a:buNone/>
            </a:pPr>
            <a:r>
              <a:rPr lang="en-US" sz="700" dirty="0">
                <a:solidFill>
                  <a:srgbClr val="D4E0EC"/>
                </a:solidFill>
                <a:latin typeface="Consolas" pitchFamily="34" charset="0"/>
              </a:rPr>
              <a:t>      'mousemove',this.moveMask);</a:t>
            </a:r>
          </a:p>
          <a:p>
            <a:pPr marL="0" indent="0">
              <a:buNone/>
            </a:pPr>
            <a:r>
              <a:rPr lang="en-US" sz="700" dirty="0">
                <a:solidFill>
                  <a:srgbClr val="D4E0EC"/>
                </a:solidFill>
                <a:latin typeface="Consolas" pitchFamily="34" charset="0"/>
              </a:rPr>
              <a:t>  }</a:t>
            </a:r>
          </a:p>
          <a:p>
            <a:pPr marL="0" indent="0">
              <a:buNone/>
            </a:pPr>
            <a:r>
              <a:rPr lang="en-US" sz="700" dirty="0">
                <a:solidFill>
                  <a:srgbClr val="D4E0EC"/>
                </a:solidFill>
                <a:latin typeface="Consolas" pitchFamily="34" charset="0"/>
              </a:rPr>
              <a:t>}</a:t>
            </a:r>
          </a:p>
        </p:txBody>
      </p:sp>
      <p:sp>
        <p:nvSpPr>
          <p:cNvPr id="110" name="PBg110"/>
          <p:cNvSpPr/>
          <p:nvPr/>
        </p:nvSpPr>
        <p:spPr>
          <a:xfrm>
            <a:off x="4407408" y="2931912"/>
            <a:ext cx="7461504" cy="1685832"/>
          </a:xfrm>
          <a:prstGeom prst="rect">
            <a:avLst/>
          </a:prstGeom>
          <a:solidFill>
            <a:srgbClr val="1E2D3D"/>
          </a:solidFill>
          <a:ln w="6350">
            <a:solidFill>
              <a:srgbClr val="2A3F55"/>
            </a:solidFill>
            <a:prstDash val="solid"/>
          </a:ln>
        </p:spPr>
        <p:txBody>
          <a:bodyPr/>
          <a:lstStyle/>
          <a:p>
            <a:endParaRPr lang="en-GB"/>
          </a:p>
        </p:txBody>
      </p:sp>
      <p:sp>
        <p:nvSpPr>
          <p:cNvPr id="111" name="PHb110"/>
          <p:cNvSpPr/>
          <p:nvPr/>
        </p:nvSpPr>
        <p:spPr>
          <a:xfrm>
            <a:off x="4407408" y="2931912"/>
            <a:ext cx="7461504" cy="280000"/>
          </a:xfrm>
          <a:prstGeom prst="rect">
            <a:avLst/>
          </a:prstGeom>
          <a:solidFill>
            <a:srgbClr val="253447"/>
          </a:solidFill>
          <a:ln>
            <a:noFill/>
          </a:ln>
        </p:spPr>
        <p:txBody>
          <a:bodyPr/>
          <a:lstStyle/>
          <a:p>
            <a:endParaRPr lang="en-GB"/>
          </a:p>
        </p:txBody>
      </p:sp>
      <p:sp>
        <p:nvSpPr>
          <p:cNvPr id="112" name="PHt110"/>
          <p:cNvSpPr/>
          <p:nvPr/>
        </p:nvSpPr>
        <p:spPr>
          <a:xfrm>
            <a:off x="4517136" y="296191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accessibility-panel.js — move mask</a:t>
            </a:r>
          </a:p>
        </p:txBody>
      </p:sp>
      <p:sp>
        <p:nvSpPr>
          <p:cNvPr id="113" name="Pcd110"/>
          <p:cNvSpPr/>
          <p:nvPr/>
        </p:nvSpPr>
        <p:spPr>
          <a:xfrm>
            <a:off x="4517136" y="3231912"/>
            <a:ext cx="7278624" cy="1040000"/>
          </a:xfrm>
          <a:prstGeom prst="rect">
            <a:avLst/>
          </a:prstGeom>
          <a:noFill/>
          <a:ln/>
        </p:spPr>
        <p:txBody>
          <a:bodyPr wrap="square" lIns="91440" tIns="45720" rIns="91440" bIns="45720" rtlCol="0" anchor="t"/>
          <a:lstStyle/>
          <a:p>
            <a:pPr marL="0" indent="0">
              <a:buNone/>
            </a:pPr>
            <a:r>
              <a:rPr lang="en-US" sz="700" dirty="0">
                <a:solidFill>
                  <a:srgbClr val="D4E0EC"/>
                </a:solidFill>
                <a:latin typeface="Consolas" pitchFamily="34" charset="0"/>
              </a:rPr>
              <a:t>moveMask(e) {</a:t>
            </a:r>
          </a:p>
          <a:p>
            <a:pPr marL="0" indent="0">
              <a:buNone/>
            </a:pPr>
            <a:r>
              <a:rPr lang="en-US" sz="700" dirty="0">
                <a:solidFill>
                  <a:srgbClr val="D4E0EC"/>
                </a:solidFill>
                <a:latin typeface="Consolas" pitchFamily="34" charset="0"/>
              </a:rPr>
              <a:t>  const h = 40;</a:t>
            </a:r>
          </a:p>
          <a:p>
            <a:pPr marL="0" indent="0">
              <a:buNone/>
            </a:pPr>
            <a:r>
              <a:rPr lang="en-US" sz="700" dirty="0">
                <a:solidFill>
                  <a:srgbClr val="D4E0EC"/>
                </a:solidFill>
                <a:latin typeface="Consolas" pitchFamily="34" charset="0"/>
              </a:rPr>
              <a:t>  const mask = document</a:t>
            </a:r>
          </a:p>
          <a:p>
            <a:pPr marL="0" indent="0">
              <a:buNone/>
            </a:pPr>
            <a:r>
              <a:rPr lang="en-US" sz="700" dirty="0">
                <a:solidFill>
                  <a:srgbClr val="D4E0EC"/>
                </a:solidFill>
                <a:latin typeface="Consolas" pitchFamily="34" charset="0"/>
              </a:rPr>
              <a:t>    .getElementById(</a:t>
            </a:r>
          </a:p>
          <a:p>
            <a:pPr marL="0" indent="0">
              <a:buNone/>
            </a:pPr>
            <a:r>
              <a:rPr lang="en-US" sz="700" dirty="0">
                <a:solidFill>
                  <a:srgbClr val="D4E0EC"/>
                </a:solidFill>
                <a:latin typeface="Consolas" pitchFamily="34" charset="0"/>
              </a:rPr>
              <a:t>      'readingMask');</a:t>
            </a:r>
          </a:p>
          <a:p>
            <a:pPr marL="0" indent="0">
              <a:buNone/>
            </a:pPr>
            <a:r>
              <a:rPr lang="en-US" sz="700" dirty="0">
                <a:solidFill>
                  <a:srgbClr val="D4E0EC"/>
                </a:solidFill>
                <a:latin typeface="Consolas" pitchFamily="34" charset="0"/>
              </a:rPr>
              <a:t>  if (!mask) return;</a:t>
            </a:r>
          </a:p>
          <a:p>
            <a:pPr marL="0" indent="0">
              <a:buNone/>
            </a:pPr>
            <a:r>
              <a:rPr lang="en-US" sz="700" dirty="0">
                <a:solidFill>
                  <a:srgbClr val="D4E0EC"/>
                </a:solidFill>
                <a:latin typeface="Consolas" pitchFamily="34" charset="0"/>
              </a:rPr>
              <a:t>  mask.style.setProperty(</a:t>
            </a:r>
          </a:p>
          <a:p>
            <a:pPr marL="0" indent="0">
              <a:buNone/>
            </a:pPr>
            <a:r>
              <a:rPr lang="en-US" sz="700" dirty="0">
                <a:solidFill>
                  <a:srgbClr val="D4E0EC"/>
                </a:solidFill>
                <a:latin typeface="Consolas" pitchFamily="34" charset="0"/>
              </a:rPr>
              <a:t>    '--mask-top',</a:t>
            </a:r>
          </a:p>
          <a:p>
            <a:pPr marL="0" indent="0">
              <a:buNone/>
            </a:pPr>
            <a:r>
              <a:rPr lang="en-US" sz="700" dirty="0">
                <a:solidFill>
                  <a:srgbClr val="D4E0EC"/>
                </a:solidFill>
                <a:latin typeface="Consolas" pitchFamily="34" charset="0"/>
              </a:rPr>
              <a:t>    (e.clientY - h) + 'px');</a:t>
            </a:r>
          </a:p>
          <a:p>
            <a:pPr marL="0" indent="0">
              <a:buNone/>
            </a:pPr>
            <a:r>
              <a:rPr lang="en-US" sz="700" dirty="0">
                <a:solidFill>
                  <a:srgbClr val="D4E0EC"/>
                </a:solidFill>
                <a:latin typeface="Consolas" pitchFamily="34" charset="0"/>
              </a:rPr>
              <a:t>  mask.style.setProperty(</a:t>
            </a:r>
          </a:p>
          <a:p>
            <a:pPr marL="0" indent="0">
              <a:buNone/>
            </a:pPr>
            <a:r>
              <a:rPr lang="en-US" sz="700" dirty="0">
                <a:solidFill>
                  <a:srgbClr val="D4E0EC"/>
                </a:solidFill>
                <a:latin typeface="Consolas" pitchFamily="34" charset="0"/>
              </a:rPr>
              <a:t>    '--mask-h', h*2 + 'px');</a:t>
            </a:r>
          </a:p>
          <a:p>
            <a:pPr marL="0" indent="0">
              <a:buNone/>
            </a:pPr>
            <a:r>
              <a:rPr lang="en-US" sz="700" dirty="0">
                <a:solidFill>
                  <a:srgbClr val="D4E0EC"/>
                </a:solidFill>
                <a:latin typeface="Consolas" pitchFamily="34" charset="0"/>
              </a:rPr>
              <a:t>}</a:t>
            </a:r>
          </a:p>
        </p:txBody>
      </p:sp>
      <p:sp>
        <p:nvSpPr>
          <p:cNvPr id="120" name="PBg120"/>
          <p:cNvSpPr/>
          <p:nvPr/>
        </p:nvSpPr>
        <p:spPr>
          <a:xfrm>
            <a:off x="4407408" y="4924424"/>
            <a:ext cx="7461504" cy="1659255"/>
          </a:xfrm>
          <a:prstGeom prst="rect">
            <a:avLst/>
          </a:prstGeom>
          <a:solidFill>
            <a:srgbClr val="1E2D3D"/>
          </a:solidFill>
          <a:ln w="6350">
            <a:solidFill>
              <a:srgbClr val="2A3F55"/>
            </a:solidFill>
            <a:prstDash val="solid"/>
          </a:ln>
        </p:spPr>
        <p:txBody>
          <a:bodyPr/>
          <a:lstStyle/>
          <a:p>
            <a:endParaRPr lang="en-GB"/>
          </a:p>
        </p:txBody>
      </p:sp>
      <p:sp>
        <p:nvSpPr>
          <p:cNvPr id="121" name="PHb120"/>
          <p:cNvSpPr/>
          <p:nvPr/>
        </p:nvSpPr>
        <p:spPr>
          <a:xfrm>
            <a:off x="4407408" y="4653352"/>
            <a:ext cx="7461504" cy="280000"/>
          </a:xfrm>
          <a:prstGeom prst="rect">
            <a:avLst/>
          </a:prstGeom>
          <a:solidFill>
            <a:srgbClr val="253447"/>
          </a:solidFill>
          <a:ln>
            <a:noFill/>
          </a:ln>
        </p:spPr>
        <p:txBody>
          <a:bodyPr/>
          <a:lstStyle/>
          <a:p>
            <a:endParaRPr lang="en-GB"/>
          </a:p>
        </p:txBody>
      </p:sp>
      <p:sp>
        <p:nvSpPr>
          <p:cNvPr id="122" name="PHt120"/>
          <p:cNvSpPr/>
          <p:nvPr/>
        </p:nvSpPr>
        <p:spPr>
          <a:xfrm>
            <a:off x="4517136" y="4403352"/>
            <a:ext cx="7278624" cy="219456"/>
          </a:xfrm>
          <a:prstGeom prst="rect">
            <a:avLst/>
          </a:prstGeom>
          <a:noFill/>
          <a:ln/>
        </p:spPr>
        <p:txBody>
          <a:bodyPr wrap="square" lIns="0" tIns="0" rIns="0" bIns="0" rtlCol="0" anchor="ctr"/>
          <a:lstStyle/>
          <a:p>
            <a:pPr marL="0" indent="0">
              <a:buNone/>
            </a:pPr>
            <a:endParaRPr lang="en-US" sz="1100" dirty="0">
              <a:solidFill>
                <a:srgbClr val="8899AA"/>
              </a:solidFill>
              <a:latin typeface="Consolas" pitchFamily="34" charset="0"/>
            </a:endParaRPr>
          </a:p>
        </p:txBody>
      </p:sp>
      <p:sp>
        <p:nvSpPr>
          <p:cNvPr id="123" name="Pcd120"/>
          <p:cNvSpPr/>
          <p:nvPr/>
        </p:nvSpPr>
        <p:spPr>
          <a:xfrm>
            <a:off x="4517136" y="4673352"/>
            <a:ext cx="7278624" cy="1040000"/>
          </a:xfrm>
          <a:prstGeom prst="rect">
            <a:avLst/>
          </a:prstGeom>
          <a:noFill/>
          <a:ln/>
        </p:spPr>
        <p:txBody>
          <a:bodyPr wrap="square" lIns="91440" tIns="45720" rIns="91440" bIns="45720" rtlCol="0" anchor="t"/>
          <a:lstStyle/>
          <a:p>
            <a:r>
              <a:rPr lang="en-US" sz="800" dirty="0">
                <a:solidFill>
                  <a:srgbClr val="8899AA"/>
                </a:solidFill>
                <a:latin typeface="Consolas" pitchFamily="34" charset="0"/>
              </a:rPr>
              <a:t>styles.css — reading mask styles</a:t>
            </a:r>
          </a:p>
          <a:p>
            <a:pPr marL="0" indent="0">
              <a:buNone/>
            </a:pPr>
            <a:endParaRPr lang="en-US" sz="700" dirty="0">
              <a:solidFill>
                <a:srgbClr val="D4E0EC"/>
              </a:solidFill>
              <a:latin typeface="Consolas" pitchFamily="34" charset="0"/>
            </a:endParaRPr>
          </a:p>
          <a:p>
            <a:pPr marL="0" indent="0">
              <a:buNone/>
            </a:pPr>
            <a:r>
              <a:rPr lang="en-US" sz="700" dirty="0">
                <a:solidFill>
                  <a:srgbClr val="D4E0EC"/>
                </a:solidFill>
                <a:latin typeface="Consolas" pitchFamily="34" charset="0"/>
              </a:rPr>
              <a:t>#readingMask {</a:t>
            </a:r>
          </a:p>
          <a:p>
            <a:pPr marL="0" indent="0">
              <a:buNone/>
            </a:pPr>
            <a:r>
              <a:rPr lang="en-US" sz="700" dirty="0">
                <a:solidFill>
                  <a:srgbClr val="D4E0EC"/>
                </a:solidFill>
                <a:latin typeface="Consolas" pitchFamily="34" charset="0"/>
              </a:rPr>
              <a:t>  position: fixed;</a:t>
            </a:r>
          </a:p>
          <a:p>
            <a:pPr marL="0" indent="0">
              <a:buNone/>
            </a:pPr>
            <a:r>
              <a:rPr lang="en-US" sz="700" dirty="0">
                <a:solidFill>
                  <a:srgbClr val="D4E0EC"/>
                </a:solidFill>
                <a:latin typeface="Consolas" pitchFamily="34" charset="0"/>
              </a:rPr>
              <a:t>  inset: 0;</a:t>
            </a:r>
          </a:p>
          <a:p>
            <a:pPr marL="0" indent="0">
              <a:buNone/>
            </a:pPr>
            <a:r>
              <a:rPr lang="en-US" sz="700" dirty="0">
                <a:solidFill>
                  <a:srgbClr val="D4E0EC"/>
                </a:solidFill>
                <a:latin typeface="Consolas" pitchFamily="34" charset="0"/>
              </a:rPr>
              <a:t>  pointer-events: none;</a:t>
            </a:r>
          </a:p>
          <a:p>
            <a:pPr marL="0" indent="0">
              <a:buNone/>
            </a:pPr>
            <a:r>
              <a:rPr lang="en-US" sz="700" dirty="0">
                <a:solidFill>
                  <a:srgbClr val="D4E0EC"/>
                </a:solidFill>
                <a:latin typeface="Consolas" pitchFamily="34" charset="0"/>
              </a:rPr>
              <a:t>  z-index: 9999;</a:t>
            </a:r>
          </a:p>
          <a:p>
            <a:pPr marL="0" indent="0">
              <a:buNone/>
            </a:pPr>
            <a:r>
              <a:rPr lang="en-US" sz="700" dirty="0">
                <a:solidFill>
                  <a:srgbClr val="D4E0EC"/>
                </a:solidFill>
                <a:latin typeface="Consolas" pitchFamily="34" charset="0"/>
              </a:rPr>
              <a:t>  background: linear-gradient(</a:t>
            </a:r>
          </a:p>
          <a:p>
            <a:pPr marL="0" indent="0">
              <a:buNone/>
            </a:pPr>
            <a:r>
              <a:rPr lang="en-US" sz="700" dirty="0">
                <a:solidFill>
                  <a:srgbClr val="D4E0EC"/>
                </a:solidFill>
                <a:latin typeface="Consolas" pitchFamily="34" charset="0"/>
              </a:rPr>
              <a:t>    rgba(0,0,0,0.6) 0%,</a:t>
            </a:r>
          </a:p>
          <a:p>
            <a:pPr marL="0" indent="0">
              <a:buNone/>
            </a:pPr>
            <a:r>
              <a:rPr lang="en-US" sz="700" dirty="0">
                <a:solidFill>
                  <a:srgbClr val="D4E0EC"/>
                </a:solidFill>
                <a:latin typeface="Consolas" pitchFamily="34" charset="0"/>
              </a:rPr>
              <a:t>    rgba(0,0,0,0.6)</a:t>
            </a:r>
          </a:p>
          <a:p>
            <a:pPr marL="0" indent="0">
              <a:buNone/>
            </a:pPr>
            <a:r>
              <a:rPr lang="en-US" sz="700" dirty="0">
                <a:solidFill>
                  <a:srgbClr val="D4E0EC"/>
                </a:solidFill>
                <a:latin typeface="Consolas" pitchFamily="34" charset="0"/>
              </a:rPr>
              <a:t>      var(--mask-top),</a:t>
            </a:r>
          </a:p>
          <a:p>
            <a:pPr marL="0" indent="0">
              <a:buNone/>
            </a:pPr>
            <a:r>
              <a:rPr lang="en-US" sz="700" dirty="0">
                <a:solidFill>
                  <a:srgbClr val="D4E0EC"/>
                </a:solidFill>
                <a:latin typeface="Consolas" pitchFamily="34" charset="0"/>
              </a:rPr>
              <a:t>    transparent</a:t>
            </a:r>
          </a:p>
          <a:p>
            <a:pPr marL="0" indent="0">
              <a:buNone/>
            </a:pPr>
            <a:r>
              <a:rPr lang="en-US" sz="700" dirty="0">
                <a:solidFill>
                  <a:srgbClr val="D4E0EC"/>
                </a:solidFill>
                <a:latin typeface="Consolas" pitchFamily="34" charset="0"/>
              </a:rPr>
              <a:t>      var(--mask-top),</a:t>
            </a:r>
          </a:p>
          <a:p>
            <a:pPr marL="0" indent="0">
              <a:buNone/>
            </a:pPr>
            <a:r>
              <a:rPr lang="en-US" sz="700" dirty="0">
                <a:solidFill>
                  <a:srgbClr val="D4E0EC"/>
                </a:solidFill>
                <a:latin typeface="Consolas" pitchFamily="34" charset="0"/>
              </a:rPr>
              <a:t>    transparent calc(</a:t>
            </a:r>
          </a:p>
          <a:p>
            <a:pPr marL="0" indent="0">
              <a:buNone/>
            </a:pPr>
            <a:r>
              <a:rPr lang="en-US" sz="700" dirty="0">
                <a:solidFill>
                  <a:srgbClr val="D4E0EC"/>
                </a:solidFill>
                <a:latin typeface="Consolas" pitchFamily="34" charset="0"/>
              </a:rPr>
              <a:t>      var(--mask-top) +</a:t>
            </a:r>
          </a:p>
          <a:p>
            <a:pPr marL="0" indent="0">
              <a:buNone/>
            </a:pPr>
            <a:r>
              <a:rPr lang="en-US" sz="700" dirty="0">
                <a:solidFill>
                  <a:srgbClr val="D4E0EC"/>
                </a:solidFill>
                <a:latin typeface="Consolas" pitchFamily="34" charset="0"/>
              </a:rPr>
              <a:t>      var(--mask-h)),</a:t>
            </a:r>
          </a:p>
          <a:p>
            <a:pPr marL="0" indent="0">
              <a:buNone/>
            </a:pPr>
            <a:r>
              <a:rPr lang="en-US" sz="700" dirty="0">
                <a:solidFill>
                  <a:srgbClr val="D4E0EC"/>
                </a:solidFill>
                <a:latin typeface="Consolas" pitchFamily="34" charset="0"/>
              </a:rPr>
              <a:t>    rgba(0,0,0,0.6) 100%);</a:t>
            </a:r>
          </a:p>
          <a:p>
            <a:pPr marL="0" indent="0">
              <a:buNone/>
            </a:pPr>
            <a:r>
              <a:rPr lang="en-US" sz="700" dirty="0">
                <a:solidFill>
                  <a:srgbClr val="D4E0EC"/>
                </a:solidFill>
                <a:latin typeface="Consolas" pitchFamily="34" charset="0"/>
              </a:rPr>
              <a:t>}</a:t>
            </a:r>
          </a:p>
        </p:txBody>
      </p:sp>
      <p:sp>
        <p:nvSpPr>
          <p:cNvPr id="200" name="FooterBar"/>
          <p:cNvSpPr/>
          <p:nvPr/>
        </p:nvSpPr>
        <p:spPr>
          <a:xfrm>
            <a:off x="0" y="6601968"/>
            <a:ext cx="12188952" cy="256032"/>
          </a:xfrm>
          <a:prstGeom prst="rect">
            <a:avLst/>
          </a:prstGeom>
          <a:solidFill>
            <a:srgbClr val="0D1B2A"/>
          </a:solidFill>
          <a:ln w="12700">
            <a:solidFill>
              <a:srgbClr val="0D1B2A"/>
            </a:solidFill>
            <a:prstDash val="solid"/>
          </a:ln>
        </p:spPr>
        <p:txBody>
          <a:bodyPr/>
          <a:lstStyle/>
          <a:p>
            <a:pPr algn="r"/>
            <a:r>
              <a:rPr lang="en-US" sz="1000" dirty="0">
                <a:solidFill>
                  <a:srgbClr val="778899"/>
                </a:solidFill>
                <a:latin typeface="Calibri" pitchFamily="34" charset="0"/>
                <a:ea typeface="Calibri" pitchFamily="34" charset="-122"/>
                <a:cs typeface="Calibri" pitchFamily="34" charset="-120"/>
              </a:rPr>
              <a:t>19/ 31</a:t>
            </a:r>
            <a:endParaRPr lang="en-US" sz="1000" dirty="0"/>
          </a:p>
        </p:txBody>
      </p:sp>
      <p:sp>
        <p:nvSpPr>
          <p:cNvPr id="201" name="FooterTxt"/>
          <p:cNvSpPr/>
          <p:nvPr/>
        </p:nvSpPr>
        <p:spPr>
          <a:xfrm>
            <a:off x="274320" y="6620256"/>
            <a:ext cx="9500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Text to Speech">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r>
              <a:rPr lang="en-US" sz="1200" kern="0" spc="400" dirty="0">
                <a:solidFill>
                  <a:srgbClr val="FFFFFF"/>
                </a:solidFill>
                <a:latin typeface="Calibri" pitchFamily="34" charset="0"/>
              </a:rPr>
              <a:t>ACCESSIBILITY</a:t>
            </a: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000" b="1" dirty="0">
                <a:solidFill>
                  <a:srgbClr val="FFFFFF"/>
                </a:solidFill>
                <a:latin typeface="Georgia" pitchFamily="34" charset="0"/>
              </a:rPr>
              <a:t>Text-to-Speech</a:t>
            </a:r>
          </a:p>
        </p:txBody>
      </p:sp>
      <p:sp>
        <p:nvSpPr>
          <p:cNvPr id="5" name="BgContent"/>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LeftPanel"/>
          <p:cNvSpPr/>
          <p:nvPr/>
        </p:nvSpPr>
        <p:spPr>
          <a:xfrm>
            <a:off x="365760" y="1490472"/>
            <a:ext cx="3840480" cy="5182736"/>
          </a:xfrm>
          <a:prstGeom prst="rect">
            <a:avLst/>
          </a:prstGeom>
          <a:solidFill>
            <a:srgbClr val="152236"/>
          </a:solidFill>
          <a:ln w="6350">
            <a:solidFill>
              <a:srgbClr val="2A3A4A"/>
            </a:solidFill>
            <a:prstDash val="solid"/>
          </a:ln>
        </p:spPr>
        <p:txBody>
          <a:bodyPr/>
          <a:lstStyle/>
          <a:p>
            <a:endParaRPr lang="en-GB"/>
          </a:p>
        </p:txBody>
      </p:sp>
      <p:sp>
        <p:nvSpPr>
          <p:cNvPr id="7" name="WhatHdr"/>
          <p:cNvSpPr/>
          <p:nvPr/>
        </p:nvSpPr>
        <p:spPr>
          <a:xfrm>
            <a:off x="548640" y="1580000"/>
            <a:ext cx="3474720" cy="274320"/>
          </a:xfrm>
          <a:prstGeom prst="rect">
            <a:avLst/>
          </a:prstGeom>
          <a:noFill/>
          <a:ln/>
        </p:spPr>
        <p:txBody>
          <a:bodyPr wrap="square" lIns="0" tIns="0" rIns="0" bIns="0" rtlCol="0" anchor="ctr"/>
          <a:lstStyle/>
          <a:p>
            <a:pPr marL="0" indent="0">
              <a:buNone/>
            </a:pPr>
            <a:endParaRPr lang="en-US" sz="1400" b="1" dirty="0">
              <a:solidFill>
                <a:srgbClr val="F5A623"/>
              </a:solidFill>
              <a:latin typeface="Calibri" pitchFamily="34" charset="0"/>
            </a:endParaRPr>
          </a:p>
        </p:txBody>
      </p:sp>
      <p:sp>
        <p:nvSpPr>
          <p:cNvPr id="8" name="WhatText"/>
          <p:cNvSpPr/>
          <p:nvPr/>
        </p:nvSpPr>
        <p:spPr>
          <a:xfrm>
            <a:off x="548640" y="1880000"/>
            <a:ext cx="3474720" cy="620000"/>
          </a:xfrm>
          <a:prstGeom prst="rect">
            <a:avLst/>
          </a:prstGeom>
          <a:noFill/>
          <a:ln/>
        </p:spPr>
        <p:txBody>
          <a:bodyPr wrap="square" lIns="0" tIns="0" rIns="0" bIns="0" rtlCol="0" anchor="t"/>
          <a:lstStyle/>
          <a:p>
            <a:pPr marL="0" indent="0">
              <a:buNone/>
            </a:pPr>
            <a:r>
              <a:rPr lang="en-US" sz="1200" dirty="0">
                <a:solidFill>
                  <a:srgbClr val="CCDDE0"/>
                </a:solidFill>
                <a:latin typeface="Calibri" pitchFamily="34" charset="0"/>
              </a:rPr>
              <a:t>Allows users to click any paragraph on the page to hear it read aloud in a British accent. Uses the browser's built-in Web Speech API with a UK English voice selected automatically.</a:t>
            </a:r>
          </a:p>
        </p:txBody>
      </p:sp>
      <p:sp>
        <p:nvSpPr>
          <p:cNvPr id="9" name="WhyHdr"/>
          <p:cNvSpPr/>
          <p:nvPr/>
        </p:nvSpPr>
        <p:spPr>
          <a:xfrm>
            <a:off x="623855" y="2907048"/>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rPr>
              <a:t>Why it was implemented:</a:t>
            </a:r>
          </a:p>
        </p:txBody>
      </p:sp>
      <p:sp>
        <p:nvSpPr>
          <p:cNvPr id="50" name="Bul0"/>
          <p:cNvSpPr/>
          <p:nvPr/>
        </p:nvSpPr>
        <p:spPr>
          <a:xfrm>
            <a:off x="548640" y="3410575"/>
            <a:ext cx="237744" cy="237744"/>
          </a:xfrm>
          <a:prstGeom prst="ellipse">
            <a:avLst/>
          </a:prstGeom>
          <a:solidFill>
            <a:srgbClr val="F5A623"/>
          </a:solidFill>
          <a:ln>
            <a:noFill/>
          </a:ln>
        </p:spPr>
        <p:txBody>
          <a:bodyPr/>
          <a:lstStyle/>
          <a:p>
            <a:endParaRPr lang="en-GB"/>
          </a:p>
        </p:txBody>
      </p:sp>
      <p:sp>
        <p:nvSpPr>
          <p:cNvPr id="51" name="BulT0"/>
          <p:cNvSpPr/>
          <p:nvPr/>
        </p:nvSpPr>
        <p:spPr>
          <a:xfrm>
            <a:off x="848575" y="3323900"/>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Not all users can read text comfortably — this provides an audio alternative</a:t>
            </a:r>
          </a:p>
        </p:txBody>
      </p:sp>
      <p:sp>
        <p:nvSpPr>
          <p:cNvPr id="52" name="Bul1"/>
          <p:cNvSpPr/>
          <p:nvPr/>
        </p:nvSpPr>
        <p:spPr>
          <a:xfrm>
            <a:off x="548640" y="3964875"/>
            <a:ext cx="237744" cy="237744"/>
          </a:xfrm>
          <a:prstGeom prst="ellipse">
            <a:avLst/>
          </a:prstGeom>
          <a:solidFill>
            <a:srgbClr val="F5A623"/>
          </a:solidFill>
          <a:ln>
            <a:noFill/>
          </a:ln>
        </p:spPr>
        <p:txBody>
          <a:bodyPr/>
          <a:lstStyle/>
          <a:p>
            <a:endParaRPr lang="en-GB"/>
          </a:p>
        </p:txBody>
      </p:sp>
      <p:sp>
        <p:nvSpPr>
          <p:cNvPr id="53" name="BulT1"/>
          <p:cNvSpPr/>
          <p:nvPr/>
        </p:nvSpPr>
        <p:spPr>
          <a:xfrm>
            <a:off x="848575" y="3891912"/>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Helps users with dyslexia, low literacy and visual impairments</a:t>
            </a:r>
          </a:p>
        </p:txBody>
      </p:sp>
      <p:sp>
        <p:nvSpPr>
          <p:cNvPr id="54" name="Bul2"/>
          <p:cNvSpPr/>
          <p:nvPr/>
        </p:nvSpPr>
        <p:spPr>
          <a:xfrm>
            <a:off x="548640" y="4566800"/>
            <a:ext cx="237744" cy="237744"/>
          </a:xfrm>
          <a:prstGeom prst="ellipse">
            <a:avLst/>
          </a:prstGeom>
          <a:solidFill>
            <a:srgbClr val="F5A623"/>
          </a:solidFill>
          <a:ln>
            <a:noFill/>
          </a:ln>
        </p:spPr>
        <p:txBody>
          <a:bodyPr/>
          <a:lstStyle/>
          <a:p>
            <a:endParaRPr lang="en-GB"/>
          </a:p>
        </p:txBody>
      </p:sp>
      <p:sp>
        <p:nvSpPr>
          <p:cNvPr id="55" name="BulT2"/>
          <p:cNvSpPr/>
          <p:nvPr/>
        </p:nvSpPr>
        <p:spPr>
          <a:xfrm>
            <a:off x="820000" y="4483352"/>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Does not require any third-party software or screen reader installation</a:t>
            </a:r>
          </a:p>
        </p:txBody>
      </p:sp>
      <p:sp>
        <p:nvSpPr>
          <p:cNvPr id="56" name="Bul3"/>
          <p:cNvSpPr/>
          <p:nvPr/>
        </p:nvSpPr>
        <p:spPr>
          <a:xfrm>
            <a:off x="548640" y="5130625"/>
            <a:ext cx="237744" cy="237744"/>
          </a:xfrm>
          <a:prstGeom prst="ellipse">
            <a:avLst/>
          </a:prstGeom>
          <a:solidFill>
            <a:srgbClr val="F5A623"/>
          </a:solidFill>
          <a:ln>
            <a:noFill/>
          </a:ln>
        </p:spPr>
        <p:txBody>
          <a:bodyPr/>
          <a:lstStyle/>
          <a:p>
            <a:endParaRPr lang="en-GB"/>
          </a:p>
        </p:txBody>
      </p:sp>
      <p:sp>
        <p:nvSpPr>
          <p:cNvPr id="57" name="BulT3"/>
          <p:cNvSpPr/>
          <p:nvPr/>
        </p:nvSpPr>
        <p:spPr>
          <a:xfrm>
            <a:off x="820000" y="51106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British accent chosen to match the target audience — UK customers</a:t>
            </a:r>
          </a:p>
        </p:txBody>
      </p:sp>
      <p:sp>
        <p:nvSpPr>
          <p:cNvPr id="58" name="Bul4"/>
          <p:cNvSpPr/>
          <p:nvPr/>
        </p:nvSpPr>
        <p:spPr>
          <a:xfrm>
            <a:off x="539115" y="5817335"/>
            <a:ext cx="237744" cy="237744"/>
          </a:xfrm>
          <a:prstGeom prst="ellipse">
            <a:avLst/>
          </a:prstGeom>
          <a:solidFill>
            <a:srgbClr val="F5A623"/>
          </a:solidFill>
          <a:ln>
            <a:noFill/>
          </a:ln>
        </p:spPr>
        <p:txBody>
          <a:bodyPr/>
          <a:lstStyle/>
          <a:p>
            <a:endParaRPr lang="en-GB"/>
          </a:p>
        </p:txBody>
      </p:sp>
      <p:sp>
        <p:nvSpPr>
          <p:cNvPr id="59" name="BulT4"/>
          <p:cNvSpPr/>
          <p:nvPr/>
        </p:nvSpPr>
        <p:spPr>
          <a:xfrm>
            <a:off x="820000" y="5729427"/>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Uses Web Speech API — no server calls, fully client-side and private</a:t>
            </a:r>
          </a:p>
        </p:txBody>
      </p:sp>
      <p:sp>
        <p:nvSpPr>
          <p:cNvPr id="100" name="PBg100"/>
          <p:cNvSpPr/>
          <p:nvPr/>
        </p:nvSpPr>
        <p:spPr>
          <a:xfrm>
            <a:off x="4407408" y="1490472"/>
            <a:ext cx="7461504" cy="1350000"/>
          </a:xfrm>
          <a:prstGeom prst="rect">
            <a:avLst/>
          </a:prstGeom>
          <a:solidFill>
            <a:srgbClr val="1E2D3D"/>
          </a:solidFill>
          <a:ln w="6350">
            <a:solidFill>
              <a:srgbClr val="2A3F55"/>
            </a:solidFill>
            <a:prstDash val="solid"/>
          </a:ln>
        </p:spPr>
        <p:txBody>
          <a:bodyPr/>
          <a:lstStyle/>
          <a:p>
            <a:endParaRPr lang="en-GB"/>
          </a:p>
        </p:txBody>
      </p:sp>
      <p:sp>
        <p:nvSpPr>
          <p:cNvPr id="101" name="PHb100"/>
          <p:cNvSpPr/>
          <p:nvPr/>
        </p:nvSpPr>
        <p:spPr>
          <a:xfrm>
            <a:off x="4407408" y="1490472"/>
            <a:ext cx="7461504" cy="280000"/>
          </a:xfrm>
          <a:prstGeom prst="rect">
            <a:avLst/>
          </a:prstGeom>
          <a:solidFill>
            <a:srgbClr val="253447"/>
          </a:solidFill>
          <a:ln>
            <a:noFill/>
          </a:ln>
        </p:spPr>
        <p:txBody>
          <a:bodyPr/>
          <a:lstStyle/>
          <a:p>
            <a:endParaRPr lang="en-GB"/>
          </a:p>
        </p:txBody>
      </p:sp>
      <p:sp>
        <p:nvSpPr>
          <p:cNvPr id="102" name="PHt100"/>
          <p:cNvSpPr/>
          <p:nvPr/>
        </p:nvSpPr>
        <p:spPr>
          <a:xfrm>
            <a:off x="4517136" y="152047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accessibility-panel.js — init TTS</a:t>
            </a:r>
          </a:p>
        </p:txBody>
      </p:sp>
      <p:sp>
        <p:nvSpPr>
          <p:cNvPr id="103" name="Pcd100"/>
          <p:cNvSpPr/>
          <p:nvPr/>
        </p:nvSpPr>
        <p:spPr>
          <a:xfrm>
            <a:off x="4517136" y="1790472"/>
            <a:ext cx="7278624" cy="1040000"/>
          </a:xfrm>
          <a:prstGeom prst="rect">
            <a:avLst/>
          </a:prstGeom>
          <a:noFill/>
          <a:ln/>
        </p:spPr>
        <p:txBody>
          <a:bodyPr wrap="square" lIns="91440" tIns="45720" rIns="91440" bIns="45720" rtlCol="0" anchor="t"/>
          <a:lstStyle/>
          <a:p>
            <a:pPr marL="0" indent="0">
              <a:buNone/>
            </a:pPr>
            <a:r>
              <a:rPr lang="en-US" sz="1000" dirty="0">
                <a:solidFill>
                  <a:srgbClr val="D4E0EC"/>
                </a:solidFill>
                <a:latin typeface="Consolas" pitchFamily="34" charset="0"/>
              </a:rPr>
              <a:t>initTTS() {</a:t>
            </a:r>
          </a:p>
          <a:p>
            <a:pPr marL="0" indent="0">
              <a:buNone/>
            </a:pPr>
            <a:r>
              <a:rPr lang="en-US" sz="1000" dirty="0">
                <a:solidFill>
                  <a:srgbClr val="D4E0EC"/>
                </a:solidFill>
                <a:latin typeface="Consolas" pitchFamily="34" charset="0"/>
              </a:rPr>
              <a:t>  this.ttsActive = false;</a:t>
            </a:r>
          </a:p>
          <a:p>
            <a:pPr marL="0" indent="0">
              <a:buNone/>
            </a:pPr>
            <a:r>
              <a:rPr lang="en-US" sz="1000" dirty="0">
                <a:solidFill>
                  <a:srgbClr val="D4E0EC"/>
                </a:solidFill>
                <a:latin typeface="Consolas" pitchFamily="34" charset="0"/>
              </a:rPr>
              <a:t>  this.utterance = null;</a:t>
            </a:r>
          </a:p>
          <a:p>
            <a:pPr marL="0" indent="0">
              <a:buNone/>
            </a:pPr>
            <a:r>
              <a:rPr lang="en-US" sz="1000" dirty="0">
                <a:solidFill>
                  <a:srgbClr val="D4E0EC"/>
                </a:solidFill>
                <a:latin typeface="Consolas" pitchFamily="34" charset="0"/>
              </a:rPr>
              <a:t>}</a:t>
            </a:r>
          </a:p>
          <a:p>
            <a:pPr marL="0" indent="0">
              <a:buNone/>
            </a:pPr>
            <a:r>
              <a:rPr lang="en-US" sz="1000" dirty="0">
                <a:solidFill>
                  <a:srgbClr val="D4E0EC"/>
                </a:solidFill>
                <a:latin typeface="Consolas" pitchFamily="34" charset="0"/>
              </a:rPr>
              <a:t>applyTTS(active) {</a:t>
            </a:r>
          </a:p>
          <a:p>
            <a:pPr marL="0" indent="0">
              <a:buNone/>
            </a:pPr>
            <a:r>
              <a:rPr lang="en-US" sz="1000" dirty="0">
                <a:solidFill>
                  <a:srgbClr val="D4E0EC"/>
                </a:solidFill>
                <a:latin typeface="Consolas" pitchFamily="34" charset="0"/>
              </a:rPr>
              <a:t>  this.ttsActive = active;</a:t>
            </a:r>
          </a:p>
          <a:p>
            <a:pPr marL="0" indent="0">
              <a:buNone/>
            </a:pPr>
            <a:r>
              <a:rPr lang="en-US" sz="1000" dirty="0">
                <a:solidFill>
                  <a:srgbClr val="D4E0EC"/>
                </a:solidFill>
                <a:latin typeface="Consolas" pitchFamily="34" charset="0"/>
              </a:rPr>
              <a:t>  if (!active) {</a:t>
            </a:r>
          </a:p>
          <a:p>
            <a:pPr marL="0" indent="0">
              <a:buNone/>
            </a:pPr>
            <a:r>
              <a:rPr lang="en-US" sz="1000" dirty="0">
                <a:solidFill>
                  <a:srgbClr val="D4E0EC"/>
                </a:solidFill>
                <a:latin typeface="Consolas" pitchFamily="34" charset="0"/>
              </a:rPr>
              <a:t>    speechSynthesis.cancel();</a:t>
            </a:r>
          </a:p>
          <a:p>
            <a:pPr marL="0" indent="0">
              <a:buNone/>
            </a:pPr>
            <a:r>
              <a:rPr lang="en-US" sz="1000" dirty="0">
                <a:solidFill>
                  <a:srgbClr val="D4E0EC"/>
                </a:solidFill>
                <a:latin typeface="Consolas" pitchFamily="34" charset="0"/>
              </a:rPr>
              <a:t>    document.querySelectorAll(</a:t>
            </a:r>
          </a:p>
          <a:p>
            <a:pPr marL="0" indent="0">
              <a:buNone/>
            </a:pPr>
            <a:r>
              <a:rPr lang="en-US" sz="1000" dirty="0">
                <a:solidFill>
                  <a:srgbClr val="D4E0EC"/>
                </a:solidFill>
                <a:latin typeface="Consolas" pitchFamily="34" charset="0"/>
              </a:rPr>
              <a:t>      'p').forEach(p =&gt; {</a:t>
            </a:r>
          </a:p>
          <a:p>
            <a:pPr marL="0" indent="0">
              <a:buNone/>
            </a:pPr>
            <a:r>
              <a:rPr lang="en-US" sz="1000" dirty="0">
                <a:solidFill>
                  <a:srgbClr val="D4E0EC"/>
                </a:solidFill>
                <a:latin typeface="Consolas" pitchFamily="34" charset="0"/>
              </a:rPr>
              <a:t>      p.style.cursor = '';</a:t>
            </a:r>
          </a:p>
          <a:p>
            <a:pPr marL="0" indent="0">
              <a:buNone/>
            </a:pPr>
            <a:r>
              <a:rPr lang="en-US" sz="1000" dirty="0">
                <a:solidFill>
                  <a:srgbClr val="D4E0EC"/>
                </a:solidFill>
                <a:latin typeface="Consolas" pitchFamily="34" charset="0"/>
              </a:rPr>
              <a:t>    });</a:t>
            </a:r>
          </a:p>
          <a:p>
            <a:pPr marL="0" indent="0">
              <a:buNone/>
            </a:pPr>
            <a:r>
              <a:rPr lang="en-US" sz="1000" dirty="0">
                <a:solidFill>
                  <a:srgbClr val="D4E0EC"/>
                </a:solidFill>
                <a:latin typeface="Consolas" pitchFamily="34" charset="0"/>
              </a:rPr>
              <a:t>    return;</a:t>
            </a:r>
          </a:p>
          <a:p>
            <a:pPr marL="0" indent="0">
              <a:buNone/>
            </a:pPr>
            <a:r>
              <a:rPr lang="en-US" sz="1000" dirty="0">
                <a:solidFill>
                  <a:srgbClr val="D4E0EC"/>
                </a:solidFill>
                <a:latin typeface="Consolas" pitchFamily="34" charset="0"/>
              </a:rPr>
              <a:t>  }</a:t>
            </a:r>
          </a:p>
          <a:p>
            <a:pPr marL="0" indent="0">
              <a:buNone/>
            </a:pPr>
            <a:r>
              <a:rPr lang="en-US" sz="1000" dirty="0">
                <a:solidFill>
                  <a:srgbClr val="D4E0EC"/>
                </a:solidFill>
                <a:latin typeface="Consolas" pitchFamily="34" charset="0"/>
              </a:rPr>
              <a:t>  document.querySelectorAll(</a:t>
            </a:r>
          </a:p>
          <a:p>
            <a:pPr marL="0" indent="0">
              <a:buNone/>
            </a:pPr>
            <a:r>
              <a:rPr lang="en-US" sz="1000" dirty="0">
                <a:solidFill>
                  <a:srgbClr val="D4E0EC"/>
                </a:solidFill>
                <a:latin typeface="Consolas" pitchFamily="34" charset="0"/>
              </a:rPr>
              <a:t>    'p').forEach(p =&gt; {</a:t>
            </a:r>
          </a:p>
          <a:p>
            <a:pPr marL="0" indent="0">
              <a:buNone/>
            </a:pPr>
            <a:r>
              <a:rPr lang="en-US" sz="1000" dirty="0">
                <a:solidFill>
                  <a:srgbClr val="D4E0EC"/>
                </a:solidFill>
                <a:latin typeface="Consolas" pitchFamily="34" charset="0"/>
              </a:rPr>
              <a:t>    p.style.cursor='pointer';</a:t>
            </a:r>
          </a:p>
          <a:p>
            <a:pPr marL="0" indent="0">
              <a:buNone/>
            </a:pPr>
            <a:r>
              <a:rPr lang="en-US" sz="1000" dirty="0">
                <a:solidFill>
                  <a:srgbClr val="D4E0EC"/>
                </a:solidFill>
                <a:latin typeface="Consolas" pitchFamily="34" charset="0"/>
              </a:rPr>
              <a:t>  });</a:t>
            </a:r>
          </a:p>
          <a:p>
            <a:pPr marL="0" indent="0">
              <a:buNone/>
            </a:pPr>
            <a:r>
              <a:rPr lang="en-US" sz="1000" dirty="0">
                <a:solidFill>
                  <a:srgbClr val="D4E0EC"/>
                </a:solidFill>
                <a:latin typeface="Consolas" pitchFamily="34" charset="0"/>
              </a:rPr>
              <a:t>}</a:t>
            </a:r>
          </a:p>
        </p:txBody>
      </p:sp>
      <p:sp>
        <p:nvSpPr>
          <p:cNvPr id="110" name="PBg110"/>
          <p:cNvSpPr/>
          <p:nvPr/>
        </p:nvSpPr>
        <p:spPr>
          <a:xfrm>
            <a:off x="4407408" y="2931912"/>
            <a:ext cx="7461504" cy="1350000"/>
          </a:xfrm>
          <a:prstGeom prst="rect">
            <a:avLst/>
          </a:prstGeom>
          <a:solidFill>
            <a:srgbClr val="1E2D3D"/>
          </a:solidFill>
          <a:ln w="6350">
            <a:solidFill>
              <a:srgbClr val="2A3F55"/>
            </a:solidFill>
            <a:prstDash val="solid"/>
          </a:ln>
        </p:spPr>
        <p:txBody>
          <a:bodyPr/>
          <a:lstStyle/>
          <a:p>
            <a:endParaRPr lang="en-GB"/>
          </a:p>
        </p:txBody>
      </p:sp>
      <p:sp>
        <p:nvSpPr>
          <p:cNvPr id="111" name="PHb110"/>
          <p:cNvSpPr/>
          <p:nvPr/>
        </p:nvSpPr>
        <p:spPr>
          <a:xfrm>
            <a:off x="4407408" y="2931912"/>
            <a:ext cx="7461504" cy="280000"/>
          </a:xfrm>
          <a:prstGeom prst="rect">
            <a:avLst/>
          </a:prstGeom>
          <a:solidFill>
            <a:srgbClr val="253447"/>
          </a:solidFill>
          <a:ln>
            <a:noFill/>
          </a:ln>
        </p:spPr>
        <p:txBody>
          <a:bodyPr/>
          <a:lstStyle/>
          <a:p>
            <a:endParaRPr lang="en-GB"/>
          </a:p>
        </p:txBody>
      </p:sp>
      <p:sp>
        <p:nvSpPr>
          <p:cNvPr id="112" name="PHt110"/>
          <p:cNvSpPr/>
          <p:nvPr/>
        </p:nvSpPr>
        <p:spPr>
          <a:xfrm>
            <a:off x="4517136" y="296191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accessibility-panel.js — speak on click</a:t>
            </a:r>
          </a:p>
        </p:txBody>
      </p:sp>
      <p:sp>
        <p:nvSpPr>
          <p:cNvPr id="113" name="Pcd110"/>
          <p:cNvSpPr/>
          <p:nvPr/>
        </p:nvSpPr>
        <p:spPr>
          <a:xfrm>
            <a:off x="4517136" y="3231912"/>
            <a:ext cx="7278624" cy="1040000"/>
          </a:xfrm>
          <a:prstGeom prst="rect">
            <a:avLst/>
          </a:prstGeom>
          <a:noFill/>
          <a:ln/>
        </p:spPr>
        <p:txBody>
          <a:bodyPr wrap="square" lIns="91440" tIns="45720" rIns="91440" bIns="45720" rtlCol="0" anchor="t"/>
          <a:lstStyle/>
          <a:p>
            <a:pPr marL="0" indent="0">
              <a:buNone/>
            </a:pPr>
            <a:r>
              <a:rPr lang="en-US" sz="1000" dirty="0">
                <a:solidFill>
                  <a:srgbClr val="D4E0EC"/>
                </a:solidFill>
                <a:latin typeface="Consolas" pitchFamily="34" charset="0"/>
              </a:rPr>
              <a:t>document.addEventListener(</a:t>
            </a:r>
          </a:p>
          <a:p>
            <a:pPr marL="0" indent="0">
              <a:buNone/>
            </a:pPr>
            <a:r>
              <a:rPr lang="en-US" sz="1000" dirty="0">
                <a:solidFill>
                  <a:srgbClr val="D4E0EC"/>
                </a:solidFill>
                <a:latin typeface="Consolas" pitchFamily="34" charset="0"/>
              </a:rPr>
              <a:t>  'click', (e) =&gt; {</a:t>
            </a:r>
          </a:p>
          <a:p>
            <a:pPr marL="0" indent="0">
              <a:buNone/>
            </a:pPr>
            <a:r>
              <a:rPr lang="en-US" sz="1000" dirty="0">
                <a:solidFill>
                  <a:srgbClr val="D4E0EC"/>
                </a:solidFill>
                <a:latin typeface="Consolas" pitchFamily="34" charset="0"/>
              </a:rPr>
              <a:t>  if (!panel.ttsActive)</a:t>
            </a:r>
          </a:p>
          <a:p>
            <a:pPr marL="0" indent="0">
              <a:buNone/>
            </a:pPr>
            <a:r>
              <a:rPr lang="en-US" sz="1000" dirty="0">
                <a:solidFill>
                  <a:srgbClr val="D4E0EC"/>
                </a:solidFill>
                <a:latin typeface="Consolas" pitchFamily="34" charset="0"/>
              </a:rPr>
              <a:t>    return;</a:t>
            </a:r>
          </a:p>
          <a:p>
            <a:pPr marL="0" indent="0">
              <a:buNone/>
            </a:pPr>
            <a:r>
              <a:rPr lang="en-US" sz="1000" dirty="0">
                <a:solidFill>
                  <a:srgbClr val="D4E0EC"/>
                </a:solidFill>
                <a:latin typeface="Consolas" pitchFamily="34" charset="0"/>
              </a:rPr>
              <a:t>  const el = e.target</a:t>
            </a:r>
          </a:p>
          <a:p>
            <a:pPr marL="0" indent="0">
              <a:buNone/>
            </a:pPr>
            <a:r>
              <a:rPr lang="en-US" sz="1000" dirty="0">
                <a:solidFill>
                  <a:srgbClr val="D4E0EC"/>
                </a:solidFill>
                <a:latin typeface="Consolas" pitchFamily="34" charset="0"/>
              </a:rPr>
              <a:t>    .closest('p');</a:t>
            </a:r>
          </a:p>
          <a:p>
            <a:pPr marL="0" indent="0">
              <a:buNone/>
            </a:pPr>
            <a:r>
              <a:rPr lang="en-US" sz="1000" dirty="0">
                <a:solidFill>
                  <a:srgbClr val="D4E0EC"/>
                </a:solidFill>
                <a:latin typeface="Consolas" pitchFamily="34" charset="0"/>
              </a:rPr>
              <a:t>  if (!el) return;</a:t>
            </a:r>
          </a:p>
          <a:p>
            <a:pPr marL="0" indent="0">
              <a:buNone/>
            </a:pPr>
            <a:r>
              <a:rPr lang="en-US" sz="1000" dirty="0">
                <a:solidFill>
                  <a:srgbClr val="D4E0EC"/>
                </a:solidFill>
                <a:latin typeface="Consolas" pitchFamily="34" charset="0"/>
              </a:rPr>
              <a:t>  speechSynthesis.cancel();</a:t>
            </a:r>
          </a:p>
          <a:p>
            <a:pPr marL="0" indent="0">
              <a:buNone/>
            </a:pPr>
            <a:r>
              <a:rPr lang="en-US" sz="1000" dirty="0">
                <a:solidFill>
                  <a:srgbClr val="D4E0EC"/>
                </a:solidFill>
                <a:latin typeface="Consolas" pitchFamily="34" charset="0"/>
              </a:rPr>
              <a:t>  const u = new</a:t>
            </a:r>
          </a:p>
          <a:p>
            <a:pPr marL="0" indent="0">
              <a:buNone/>
            </a:pPr>
            <a:r>
              <a:rPr lang="en-US" sz="1000" dirty="0">
                <a:solidFill>
                  <a:srgbClr val="D4E0EC"/>
                </a:solidFill>
                <a:latin typeface="Consolas" pitchFamily="34" charset="0"/>
              </a:rPr>
              <a:t>    SpeechSynthesisUtterance(</a:t>
            </a:r>
          </a:p>
          <a:p>
            <a:pPr marL="0" indent="0">
              <a:buNone/>
            </a:pPr>
            <a:r>
              <a:rPr lang="en-US" sz="1000" dirty="0">
                <a:solidFill>
                  <a:srgbClr val="D4E0EC"/>
                </a:solidFill>
                <a:latin typeface="Consolas" pitchFamily="34" charset="0"/>
              </a:rPr>
              <a:t>      el.textContent);</a:t>
            </a:r>
          </a:p>
          <a:p>
            <a:pPr marL="0" indent="0">
              <a:buNone/>
            </a:pPr>
            <a:r>
              <a:rPr lang="en-US" sz="1000" dirty="0">
                <a:solidFill>
                  <a:srgbClr val="D4E0EC"/>
                </a:solidFill>
                <a:latin typeface="Consolas" pitchFamily="34" charset="0"/>
              </a:rPr>
              <a:t>  u.lang = 'en-GB';</a:t>
            </a:r>
          </a:p>
          <a:p>
            <a:pPr marL="0" indent="0">
              <a:buNone/>
            </a:pPr>
            <a:r>
              <a:rPr lang="en-US" sz="1000" dirty="0">
                <a:solidFill>
                  <a:srgbClr val="D4E0EC"/>
                </a:solidFill>
                <a:latin typeface="Consolas" pitchFamily="34" charset="0"/>
              </a:rPr>
              <a:t>  u.voice = speechSynthesis</a:t>
            </a:r>
          </a:p>
          <a:p>
            <a:pPr marL="0" indent="0">
              <a:buNone/>
            </a:pPr>
            <a:r>
              <a:rPr lang="en-US" sz="1000" dirty="0">
                <a:solidFill>
                  <a:srgbClr val="D4E0EC"/>
                </a:solidFill>
                <a:latin typeface="Consolas" pitchFamily="34" charset="0"/>
              </a:rPr>
              <a:t>    .getVoices().find(v =&gt;</a:t>
            </a:r>
          </a:p>
          <a:p>
            <a:pPr marL="0" indent="0">
              <a:buNone/>
            </a:pPr>
            <a:r>
              <a:rPr lang="en-US" sz="1000" dirty="0">
                <a:solidFill>
                  <a:srgbClr val="D4E0EC"/>
                </a:solidFill>
                <a:latin typeface="Consolas" pitchFamily="34" charset="0"/>
              </a:rPr>
              <a:t>    v.lang==='en-GB');</a:t>
            </a:r>
          </a:p>
          <a:p>
            <a:pPr marL="0" indent="0">
              <a:buNone/>
            </a:pPr>
            <a:r>
              <a:rPr lang="en-US" sz="1000" dirty="0">
                <a:solidFill>
                  <a:srgbClr val="D4E0EC"/>
                </a:solidFill>
                <a:latin typeface="Consolas" pitchFamily="34" charset="0"/>
              </a:rPr>
              <a:t>  speechSynthesis.speak(u);</a:t>
            </a:r>
          </a:p>
          <a:p>
            <a:pPr marL="0" indent="0">
              <a:buNone/>
            </a:pPr>
            <a:r>
              <a:rPr lang="en-US" sz="1000" dirty="0">
                <a:solidFill>
                  <a:srgbClr val="D4E0EC"/>
                </a:solidFill>
                <a:latin typeface="Consolas" pitchFamily="34" charset="0"/>
              </a:rPr>
              <a:t>});</a:t>
            </a:r>
          </a:p>
        </p:txBody>
      </p:sp>
      <p:sp>
        <p:nvSpPr>
          <p:cNvPr id="120" name="PBg120"/>
          <p:cNvSpPr/>
          <p:nvPr/>
        </p:nvSpPr>
        <p:spPr>
          <a:xfrm>
            <a:off x="4407408" y="4373352"/>
            <a:ext cx="7461504" cy="1350000"/>
          </a:xfrm>
          <a:prstGeom prst="rect">
            <a:avLst/>
          </a:prstGeom>
          <a:solidFill>
            <a:srgbClr val="1E2D3D"/>
          </a:solidFill>
          <a:ln w="6350">
            <a:solidFill>
              <a:srgbClr val="2A3F55"/>
            </a:solidFill>
            <a:prstDash val="solid"/>
          </a:ln>
        </p:spPr>
        <p:txBody>
          <a:bodyPr/>
          <a:lstStyle/>
          <a:p>
            <a:endParaRPr lang="en-GB"/>
          </a:p>
        </p:txBody>
      </p:sp>
      <p:sp>
        <p:nvSpPr>
          <p:cNvPr id="121" name="PHb120"/>
          <p:cNvSpPr/>
          <p:nvPr/>
        </p:nvSpPr>
        <p:spPr>
          <a:xfrm>
            <a:off x="4407408" y="4373352"/>
            <a:ext cx="7461504" cy="280000"/>
          </a:xfrm>
          <a:prstGeom prst="rect">
            <a:avLst/>
          </a:prstGeom>
          <a:solidFill>
            <a:srgbClr val="253447"/>
          </a:solidFill>
          <a:ln>
            <a:noFill/>
          </a:ln>
        </p:spPr>
        <p:txBody>
          <a:bodyPr/>
          <a:lstStyle/>
          <a:p>
            <a:endParaRPr lang="en-GB"/>
          </a:p>
        </p:txBody>
      </p:sp>
      <p:sp>
        <p:nvSpPr>
          <p:cNvPr id="122" name="PHt120"/>
          <p:cNvSpPr/>
          <p:nvPr/>
        </p:nvSpPr>
        <p:spPr>
          <a:xfrm>
            <a:off x="4517136" y="4403352"/>
            <a:ext cx="7278624"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rPr>
              <a:t>accessibility-panel.html — toggle</a:t>
            </a:r>
          </a:p>
        </p:txBody>
      </p:sp>
      <p:sp>
        <p:nvSpPr>
          <p:cNvPr id="123" name="Pcd120"/>
          <p:cNvSpPr/>
          <p:nvPr/>
        </p:nvSpPr>
        <p:spPr>
          <a:xfrm>
            <a:off x="4517136" y="4673352"/>
            <a:ext cx="7278624" cy="1040000"/>
          </a:xfrm>
          <a:prstGeom prst="rect">
            <a:avLst/>
          </a:prstGeom>
          <a:noFill/>
          <a:ln/>
        </p:spPr>
        <p:txBody>
          <a:bodyPr wrap="square" lIns="91440" tIns="45720" rIns="91440" bIns="45720" rtlCol="0" anchor="t"/>
          <a:lstStyle/>
          <a:p>
            <a:pPr marL="0" indent="0">
              <a:buNone/>
            </a:pPr>
            <a:r>
              <a:rPr lang="en-US" sz="1000" dirty="0">
                <a:solidFill>
                  <a:srgbClr val="D4E0EC"/>
                </a:solidFill>
                <a:latin typeface="Consolas" pitchFamily="34" charset="0"/>
              </a:rPr>
              <a:t>&lt;label class='acc-toggle'&gt;</a:t>
            </a:r>
          </a:p>
          <a:p>
            <a:pPr marL="0" indent="0">
              <a:buNone/>
            </a:pPr>
            <a:r>
              <a:rPr lang="en-US" sz="1000" dirty="0">
                <a:solidFill>
                  <a:srgbClr val="D4E0EC"/>
                </a:solidFill>
                <a:latin typeface="Consolas" pitchFamily="34" charset="0"/>
              </a:rPr>
              <a:t>  &lt;input type='checkbox'</a:t>
            </a:r>
          </a:p>
          <a:p>
            <a:pPr marL="0" indent="0">
              <a:buNone/>
            </a:pPr>
            <a:r>
              <a:rPr lang="en-US" sz="1000" dirty="0">
                <a:solidFill>
                  <a:srgbClr val="D4E0EC"/>
                </a:solidFill>
                <a:latin typeface="Consolas" pitchFamily="34" charset="0"/>
              </a:rPr>
              <a:t>    id='ttsToggle'</a:t>
            </a:r>
          </a:p>
          <a:p>
            <a:pPr marL="0" indent="0">
              <a:buNone/>
            </a:pPr>
            <a:r>
              <a:rPr lang="en-US" sz="1000" dirty="0">
                <a:solidFill>
                  <a:srgbClr val="D4E0EC"/>
                </a:solidFill>
                <a:latin typeface="Consolas" pitchFamily="34" charset="0"/>
              </a:rPr>
              <a:t>    onchange='panel</a:t>
            </a:r>
          </a:p>
          <a:p>
            <a:pPr marL="0" indent="0">
              <a:buNone/>
            </a:pPr>
            <a:r>
              <a:rPr lang="en-US" sz="1000" dirty="0">
                <a:solidFill>
                  <a:srgbClr val="D4E0EC"/>
                </a:solidFill>
                <a:latin typeface="Consolas" pitchFamily="34" charset="0"/>
              </a:rPr>
              <a:t>    .applyTTS(</a:t>
            </a:r>
          </a:p>
          <a:p>
            <a:pPr marL="0" indent="0">
              <a:buNone/>
            </a:pPr>
            <a:r>
              <a:rPr lang="en-US" sz="1000" dirty="0">
                <a:solidFill>
                  <a:srgbClr val="D4E0EC"/>
                </a:solidFill>
                <a:latin typeface="Consolas" pitchFamily="34" charset="0"/>
              </a:rPr>
              <a:t>      this.checked)'/&gt;</a:t>
            </a:r>
          </a:p>
          <a:p>
            <a:pPr marL="0" indent="0">
              <a:buNone/>
            </a:pPr>
            <a:r>
              <a:rPr lang="en-US" sz="1000" dirty="0">
                <a:solidFill>
                  <a:srgbClr val="D4E0EC"/>
                </a:solidFill>
                <a:latin typeface="Consolas" pitchFamily="34" charset="0"/>
              </a:rPr>
              <a:t>  Text-to-Speech</a:t>
            </a:r>
          </a:p>
          <a:p>
            <a:pPr marL="0" indent="0">
              <a:buNone/>
            </a:pPr>
            <a:r>
              <a:rPr lang="en-US" sz="1000" dirty="0">
                <a:solidFill>
                  <a:srgbClr val="D4E0EC"/>
                </a:solidFill>
                <a:latin typeface="Consolas" pitchFamily="34" charset="0"/>
              </a:rPr>
              <a:t>  &lt;span class='hint'&gt;</a:t>
            </a:r>
          </a:p>
          <a:p>
            <a:pPr marL="0" indent="0">
              <a:buNone/>
            </a:pPr>
            <a:r>
              <a:rPr lang="en-US" sz="1000" dirty="0">
                <a:solidFill>
                  <a:srgbClr val="D4E0EC"/>
                </a:solidFill>
                <a:latin typeface="Consolas" pitchFamily="34" charset="0"/>
              </a:rPr>
              <a:t>    Click any paragraph</a:t>
            </a:r>
          </a:p>
          <a:p>
            <a:pPr marL="0" indent="0">
              <a:buNone/>
            </a:pPr>
            <a:r>
              <a:rPr lang="en-US" sz="1000" dirty="0">
                <a:solidFill>
                  <a:srgbClr val="D4E0EC"/>
                </a:solidFill>
                <a:latin typeface="Consolas" pitchFamily="34" charset="0"/>
              </a:rPr>
              <a:t>    to hear it read aloud</a:t>
            </a:r>
          </a:p>
          <a:p>
            <a:pPr marL="0" indent="0">
              <a:buNone/>
            </a:pPr>
            <a:r>
              <a:rPr lang="en-US" sz="1000" dirty="0">
                <a:solidFill>
                  <a:srgbClr val="D4E0EC"/>
                </a:solidFill>
                <a:latin typeface="Consolas" pitchFamily="34" charset="0"/>
              </a:rPr>
              <a:t>    in a British accent</a:t>
            </a:r>
          </a:p>
          <a:p>
            <a:pPr marL="0" indent="0">
              <a:buNone/>
            </a:pPr>
            <a:r>
              <a:rPr lang="en-US" sz="1000" dirty="0">
                <a:solidFill>
                  <a:srgbClr val="D4E0EC"/>
                </a:solidFill>
                <a:latin typeface="Consolas" pitchFamily="34" charset="0"/>
              </a:rPr>
              <a:t>  &lt;/span&gt;</a:t>
            </a:r>
          </a:p>
          <a:p>
            <a:pPr marL="0" indent="0">
              <a:buNone/>
            </a:pPr>
            <a:r>
              <a:rPr lang="en-US" sz="1000" dirty="0">
                <a:solidFill>
                  <a:srgbClr val="D4E0EC"/>
                </a:solidFill>
                <a:latin typeface="Consolas" pitchFamily="34" charset="0"/>
              </a:rPr>
              <a:t>&lt;/label&gt;</a:t>
            </a:r>
          </a:p>
        </p:txBody>
      </p:sp>
      <p:sp>
        <p:nvSpPr>
          <p:cNvPr id="200" name="FooterBar"/>
          <p:cNvSpPr/>
          <p:nvPr/>
        </p:nvSpPr>
        <p:spPr>
          <a:xfrm>
            <a:off x="0" y="6601968"/>
            <a:ext cx="12188952" cy="256032"/>
          </a:xfrm>
          <a:prstGeom prst="rect">
            <a:avLst/>
          </a:prstGeom>
          <a:solidFill>
            <a:srgbClr val="0D1B2A"/>
          </a:solidFill>
          <a:ln w="12700">
            <a:solidFill>
              <a:srgbClr val="0D1B2A"/>
            </a:solidFill>
            <a:prstDash val="solid"/>
          </a:ln>
        </p:spPr>
        <p:txBody>
          <a:bodyPr/>
          <a:lstStyle/>
          <a:p>
            <a:pPr algn="r"/>
            <a:r>
              <a:rPr lang="en-US" sz="1000" dirty="0">
                <a:solidFill>
                  <a:srgbClr val="778899"/>
                </a:solidFill>
                <a:latin typeface="Calibri" pitchFamily="34" charset="0"/>
                <a:ea typeface="Calibri" pitchFamily="34" charset="-122"/>
                <a:cs typeface="Calibri" pitchFamily="34" charset="-120"/>
              </a:rPr>
              <a:t>20/ 31</a:t>
            </a:r>
            <a:endParaRPr lang="en-US" sz="1000" dirty="0"/>
          </a:p>
        </p:txBody>
      </p:sp>
      <p:sp>
        <p:nvSpPr>
          <p:cNvPr id="201" name="FooterTxt"/>
          <p:cNvSpPr/>
          <p:nvPr/>
        </p:nvSpPr>
        <p:spPr>
          <a:xfrm>
            <a:off x="274320" y="6620256"/>
            <a:ext cx="9500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Plain English Mode">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46655"/>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ag"/>
          <p:cNvSpPr/>
          <p:nvPr/>
        </p:nvSpPr>
        <p:spPr>
          <a:xfrm>
            <a:off x="365760" y="109728"/>
            <a:ext cx="11457432" cy="256032"/>
          </a:xfrm>
          <a:prstGeom prst="rect">
            <a:avLst/>
          </a:prstGeom>
          <a:noFill/>
          <a:ln/>
        </p:spPr>
        <p:txBody>
          <a:bodyPr wrap="square" lIns="0" tIns="0" rIns="0" bIns="0" rtlCol="0" anchor="ctr"/>
          <a:lstStyle/>
          <a:p>
            <a:pPr marL="0" indent="0">
              <a:buNone/>
            </a:pPr>
            <a:r>
              <a:rPr lang="en-US" sz="1200" kern="0" spc="400" dirty="0">
                <a:solidFill>
                  <a:srgbClr val="FFFFFF"/>
                </a:solidFill>
                <a:latin typeface="Calibri" pitchFamily="34" charset="0"/>
              </a:rPr>
              <a:t>ACCESSIBILITY</a:t>
            </a:r>
          </a:p>
        </p:txBody>
      </p:sp>
      <p:sp>
        <p:nvSpPr>
          <p:cNvPr id="4" name="Title"/>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000" b="1" dirty="0">
                <a:solidFill>
                  <a:srgbClr val="FFFFFF"/>
                </a:solidFill>
                <a:latin typeface="Georgia" pitchFamily="34" charset="0"/>
              </a:rPr>
              <a:t>Plain English Mode</a:t>
            </a:r>
          </a:p>
        </p:txBody>
      </p:sp>
      <p:sp>
        <p:nvSpPr>
          <p:cNvPr id="5" name="BgContent"/>
          <p:cNvSpPr/>
          <p:nvPr/>
        </p:nvSpPr>
        <p:spPr>
          <a:xfrm>
            <a:off x="0" y="1335405"/>
            <a:ext cx="12188952" cy="5532120"/>
          </a:xfrm>
          <a:prstGeom prst="rect">
            <a:avLst/>
          </a:prstGeom>
          <a:solidFill>
            <a:srgbClr val="F2EDE4"/>
          </a:solidFill>
          <a:ln w="12700">
            <a:solidFill>
              <a:srgbClr val="F2EDE4"/>
            </a:solidFill>
            <a:prstDash val="solid"/>
          </a:ln>
        </p:spPr>
        <p:txBody>
          <a:bodyPr/>
          <a:lstStyle/>
          <a:p>
            <a:endParaRPr lang="en-GB">
              <a:solidFill>
                <a:schemeClr val="bg1"/>
              </a:solidFill>
            </a:endParaRPr>
          </a:p>
        </p:txBody>
      </p:sp>
      <p:sp>
        <p:nvSpPr>
          <p:cNvPr id="6" name="LeftPanel"/>
          <p:cNvSpPr/>
          <p:nvPr/>
        </p:nvSpPr>
        <p:spPr>
          <a:xfrm>
            <a:off x="365760" y="1490472"/>
            <a:ext cx="3840480" cy="5093208"/>
          </a:xfrm>
          <a:prstGeom prst="rect">
            <a:avLst/>
          </a:prstGeom>
          <a:solidFill>
            <a:srgbClr val="152236"/>
          </a:solidFill>
          <a:ln w="6350">
            <a:solidFill>
              <a:srgbClr val="2A3A4A"/>
            </a:solidFill>
            <a:prstDash val="solid"/>
          </a:ln>
        </p:spPr>
        <p:txBody>
          <a:bodyPr/>
          <a:lstStyle/>
          <a:p>
            <a:endParaRPr lang="en-GB"/>
          </a:p>
        </p:txBody>
      </p:sp>
      <p:sp>
        <p:nvSpPr>
          <p:cNvPr id="7" name="WhatHdr"/>
          <p:cNvSpPr/>
          <p:nvPr/>
        </p:nvSpPr>
        <p:spPr>
          <a:xfrm>
            <a:off x="548640" y="1580000"/>
            <a:ext cx="3474720" cy="274320"/>
          </a:xfrm>
          <a:prstGeom prst="rect">
            <a:avLst/>
          </a:prstGeom>
          <a:noFill/>
          <a:ln/>
        </p:spPr>
        <p:txBody>
          <a:bodyPr wrap="square" lIns="0" tIns="0" rIns="0" bIns="0" rtlCol="0" anchor="ctr"/>
          <a:lstStyle/>
          <a:p>
            <a:pPr marL="0" indent="0">
              <a:buNone/>
            </a:pPr>
            <a:endParaRPr lang="en-US" sz="1400" b="1" dirty="0">
              <a:solidFill>
                <a:srgbClr val="F5A623"/>
              </a:solidFill>
              <a:latin typeface="Calibri" pitchFamily="34" charset="0"/>
            </a:endParaRPr>
          </a:p>
        </p:txBody>
      </p:sp>
      <p:sp>
        <p:nvSpPr>
          <p:cNvPr id="8" name="WhatText"/>
          <p:cNvSpPr/>
          <p:nvPr/>
        </p:nvSpPr>
        <p:spPr>
          <a:xfrm>
            <a:off x="548640" y="1880000"/>
            <a:ext cx="3474720" cy="620000"/>
          </a:xfrm>
          <a:prstGeom prst="rect">
            <a:avLst/>
          </a:prstGeom>
          <a:noFill/>
          <a:ln/>
        </p:spPr>
        <p:txBody>
          <a:bodyPr wrap="square" lIns="0" tIns="0" rIns="0" bIns="0" rtlCol="0" anchor="t"/>
          <a:lstStyle/>
          <a:p>
            <a:pPr marL="0" indent="0">
              <a:buNone/>
            </a:pPr>
            <a:r>
              <a:rPr lang="en-US" sz="1200" dirty="0">
                <a:solidFill>
                  <a:srgbClr val="CCDDE0"/>
                </a:solidFill>
                <a:latin typeface="Calibri" pitchFamily="34" charset="0"/>
              </a:rPr>
              <a:t>An AI-powered feature that rewrites complex or technical text on the page into simpler, easier-to-read language in real time. Uses the Claude API to simplify selected paragraphs on demand.</a:t>
            </a:r>
          </a:p>
        </p:txBody>
      </p:sp>
      <p:sp>
        <p:nvSpPr>
          <p:cNvPr id="9" name="WhyHdr"/>
          <p:cNvSpPr/>
          <p:nvPr/>
        </p:nvSpPr>
        <p:spPr>
          <a:xfrm>
            <a:off x="548640" y="2901950"/>
            <a:ext cx="3474720"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rPr>
              <a:t>Why it was implemented:</a:t>
            </a:r>
          </a:p>
        </p:txBody>
      </p:sp>
      <p:sp>
        <p:nvSpPr>
          <p:cNvPr id="50" name="Bul0"/>
          <p:cNvSpPr/>
          <p:nvPr/>
        </p:nvSpPr>
        <p:spPr>
          <a:xfrm>
            <a:off x="548640" y="3429625"/>
            <a:ext cx="237744" cy="237744"/>
          </a:xfrm>
          <a:prstGeom prst="ellipse">
            <a:avLst/>
          </a:prstGeom>
          <a:solidFill>
            <a:srgbClr val="F5A623"/>
          </a:solidFill>
          <a:ln>
            <a:noFill/>
          </a:ln>
        </p:spPr>
        <p:txBody>
          <a:bodyPr/>
          <a:lstStyle/>
          <a:p>
            <a:endParaRPr lang="en-GB"/>
          </a:p>
        </p:txBody>
      </p:sp>
      <p:sp>
        <p:nvSpPr>
          <p:cNvPr id="51" name="BulT0"/>
          <p:cNvSpPr/>
          <p:nvPr/>
        </p:nvSpPr>
        <p:spPr>
          <a:xfrm>
            <a:off x="820000" y="33334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Technical language excludes users with cognitive disabilities or low literacy</a:t>
            </a:r>
          </a:p>
        </p:txBody>
      </p:sp>
      <p:sp>
        <p:nvSpPr>
          <p:cNvPr id="52" name="Bul1"/>
          <p:cNvSpPr/>
          <p:nvPr/>
        </p:nvSpPr>
        <p:spPr>
          <a:xfrm>
            <a:off x="548640" y="4098225"/>
            <a:ext cx="237744" cy="237744"/>
          </a:xfrm>
          <a:prstGeom prst="ellipse">
            <a:avLst/>
          </a:prstGeom>
          <a:solidFill>
            <a:srgbClr val="F5A623"/>
          </a:solidFill>
          <a:ln>
            <a:noFill/>
          </a:ln>
        </p:spPr>
        <p:txBody>
          <a:bodyPr/>
          <a:lstStyle/>
          <a:p>
            <a:endParaRPr lang="en-GB"/>
          </a:p>
        </p:txBody>
      </p:sp>
      <p:sp>
        <p:nvSpPr>
          <p:cNvPr id="53" name="BulT1"/>
          <p:cNvSpPr/>
          <p:nvPr/>
        </p:nvSpPr>
        <p:spPr>
          <a:xfrm>
            <a:off x="820000" y="40020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Supports WCAG 3.1.5 Reading Level — recommends providing simpler alternatives</a:t>
            </a:r>
          </a:p>
        </p:txBody>
      </p:sp>
      <p:sp>
        <p:nvSpPr>
          <p:cNvPr id="54" name="Bul2"/>
          <p:cNvSpPr/>
          <p:nvPr/>
        </p:nvSpPr>
        <p:spPr>
          <a:xfrm>
            <a:off x="548640" y="4662050"/>
            <a:ext cx="237744" cy="237744"/>
          </a:xfrm>
          <a:prstGeom prst="ellipse">
            <a:avLst/>
          </a:prstGeom>
          <a:solidFill>
            <a:srgbClr val="F5A623"/>
          </a:solidFill>
          <a:ln>
            <a:noFill/>
          </a:ln>
        </p:spPr>
        <p:txBody>
          <a:bodyPr/>
          <a:lstStyle/>
          <a:p>
            <a:endParaRPr lang="en-GB"/>
          </a:p>
        </p:txBody>
      </p:sp>
      <p:sp>
        <p:nvSpPr>
          <p:cNvPr id="55" name="BulT2"/>
          <p:cNvSpPr/>
          <p:nvPr/>
        </p:nvSpPr>
        <p:spPr>
          <a:xfrm>
            <a:off x="820000" y="4584900"/>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AI-powered so it rewrites content dynamically — not just pre-written alternatives</a:t>
            </a:r>
          </a:p>
        </p:txBody>
      </p:sp>
      <p:sp>
        <p:nvSpPr>
          <p:cNvPr id="56" name="Bul3"/>
          <p:cNvSpPr/>
          <p:nvPr/>
        </p:nvSpPr>
        <p:spPr>
          <a:xfrm>
            <a:off x="548640" y="5302075"/>
            <a:ext cx="237744" cy="237744"/>
          </a:xfrm>
          <a:prstGeom prst="ellipse">
            <a:avLst/>
          </a:prstGeom>
          <a:solidFill>
            <a:srgbClr val="F5A623"/>
          </a:solidFill>
          <a:ln>
            <a:noFill/>
          </a:ln>
        </p:spPr>
        <p:txBody>
          <a:bodyPr/>
          <a:lstStyle/>
          <a:p>
            <a:endParaRPr lang="en-GB"/>
          </a:p>
        </p:txBody>
      </p:sp>
      <p:sp>
        <p:nvSpPr>
          <p:cNvPr id="57" name="BulT3"/>
          <p:cNvSpPr/>
          <p:nvPr/>
        </p:nvSpPr>
        <p:spPr>
          <a:xfrm>
            <a:off x="820000" y="52249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Targets non-native English speakers and users with cognitive difficulties</a:t>
            </a:r>
          </a:p>
        </p:txBody>
      </p:sp>
      <p:sp>
        <p:nvSpPr>
          <p:cNvPr id="58" name="Bul4"/>
          <p:cNvSpPr/>
          <p:nvPr/>
        </p:nvSpPr>
        <p:spPr>
          <a:xfrm>
            <a:off x="548640" y="5913525"/>
            <a:ext cx="237744" cy="237744"/>
          </a:xfrm>
          <a:prstGeom prst="ellipse">
            <a:avLst/>
          </a:prstGeom>
          <a:solidFill>
            <a:srgbClr val="F5A623"/>
          </a:solidFill>
          <a:ln>
            <a:noFill/>
          </a:ln>
        </p:spPr>
        <p:txBody>
          <a:bodyPr/>
          <a:lstStyle/>
          <a:p>
            <a:endParaRPr lang="en-GB"/>
          </a:p>
        </p:txBody>
      </p:sp>
      <p:sp>
        <p:nvSpPr>
          <p:cNvPr id="59" name="BulT4"/>
          <p:cNvSpPr/>
          <p:nvPr/>
        </p:nvSpPr>
        <p:spPr>
          <a:xfrm>
            <a:off x="820000" y="5893525"/>
            <a:ext cx="3250000" cy="380000"/>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rPr>
              <a:t>Unique feature — almost no commercial websites offer AI-powered simplification</a:t>
            </a:r>
          </a:p>
        </p:txBody>
      </p:sp>
      <p:sp>
        <p:nvSpPr>
          <p:cNvPr id="100" name="PBg100"/>
          <p:cNvSpPr/>
          <p:nvPr/>
        </p:nvSpPr>
        <p:spPr>
          <a:xfrm>
            <a:off x="4407408" y="1490472"/>
            <a:ext cx="2879217" cy="2700528"/>
          </a:xfrm>
          <a:prstGeom prst="rect">
            <a:avLst/>
          </a:prstGeom>
          <a:solidFill>
            <a:srgbClr val="1E2D3D"/>
          </a:solidFill>
          <a:ln w="6350">
            <a:solidFill>
              <a:srgbClr val="2A3F55"/>
            </a:solidFill>
            <a:prstDash val="solid"/>
          </a:ln>
        </p:spPr>
        <p:txBody>
          <a:bodyPr/>
          <a:lstStyle/>
          <a:p>
            <a:endParaRPr lang="en-GB"/>
          </a:p>
        </p:txBody>
      </p:sp>
      <p:sp>
        <p:nvSpPr>
          <p:cNvPr id="101" name="PHb100"/>
          <p:cNvSpPr/>
          <p:nvPr/>
        </p:nvSpPr>
        <p:spPr>
          <a:xfrm>
            <a:off x="4407408" y="1490472"/>
            <a:ext cx="2803017" cy="363848"/>
          </a:xfrm>
          <a:prstGeom prst="rect">
            <a:avLst/>
          </a:prstGeom>
          <a:solidFill>
            <a:srgbClr val="253447"/>
          </a:solidFill>
          <a:ln>
            <a:noFill/>
          </a:ln>
        </p:spPr>
        <p:txBody>
          <a:bodyPr/>
          <a:lstStyle/>
          <a:p>
            <a:endParaRPr lang="en-GB"/>
          </a:p>
        </p:txBody>
      </p:sp>
      <p:sp>
        <p:nvSpPr>
          <p:cNvPr id="102" name="PHt100"/>
          <p:cNvSpPr/>
          <p:nvPr/>
        </p:nvSpPr>
        <p:spPr>
          <a:xfrm>
            <a:off x="4517136" y="1520472"/>
            <a:ext cx="7278624" cy="219456"/>
          </a:xfrm>
          <a:prstGeom prst="rect">
            <a:avLst/>
          </a:prstGeom>
          <a:noFill/>
          <a:ln/>
        </p:spPr>
        <p:txBody>
          <a:bodyPr wrap="square" lIns="0" tIns="0" rIns="0" bIns="0" rtlCol="0" anchor="ctr"/>
          <a:lstStyle/>
          <a:p>
            <a:pPr marL="0" indent="0">
              <a:buNone/>
            </a:pPr>
            <a:r>
              <a:rPr lang="en-US" sz="900" dirty="0">
                <a:solidFill>
                  <a:srgbClr val="8899AA"/>
                </a:solidFill>
                <a:latin typeface="Consolas" pitchFamily="34" charset="0"/>
              </a:rPr>
              <a:t>accessibility-panel.js — plain english</a:t>
            </a:r>
          </a:p>
        </p:txBody>
      </p:sp>
      <p:sp>
        <p:nvSpPr>
          <p:cNvPr id="103" name="Pcd100"/>
          <p:cNvSpPr/>
          <p:nvPr/>
        </p:nvSpPr>
        <p:spPr>
          <a:xfrm>
            <a:off x="4517136" y="1790472"/>
            <a:ext cx="7278624" cy="1040000"/>
          </a:xfrm>
          <a:prstGeom prst="rect">
            <a:avLst/>
          </a:prstGeom>
          <a:noFill/>
          <a:ln/>
        </p:spPr>
        <p:txBody>
          <a:bodyPr wrap="square" lIns="91440" tIns="45720" rIns="91440" bIns="45720" rtlCol="0" anchor="t"/>
          <a:lstStyle/>
          <a:p>
            <a:pPr marL="0" indent="0">
              <a:buNone/>
            </a:pPr>
            <a:r>
              <a:rPr lang="en-US" sz="900" dirty="0">
                <a:solidFill>
                  <a:srgbClr val="D4E0EC"/>
                </a:solidFill>
                <a:latin typeface="Consolas" pitchFamily="34" charset="0"/>
              </a:rPr>
              <a:t>async applyPlainEnglish(</a:t>
            </a:r>
          </a:p>
          <a:p>
            <a:pPr marL="0" indent="0">
              <a:buNone/>
            </a:pPr>
            <a:r>
              <a:rPr lang="en-US" sz="900" dirty="0">
                <a:solidFill>
                  <a:srgbClr val="D4E0EC"/>
                </a:solidFill>
                <a:latin typeface="Consolas" pitchFamily="34" charset="0"/>
              </a:rPr>
              <a:t>    el) {</a:t>
            </a:r>
          </a:p>
          <a:p>
            <a:pPr marL="0" indent="0">
              <a:buNone/>
            </a:pPr>
            <a:r>
              <a:rPr lang="en-US" sz="900" dirty="0">
                <a:solidFill>
                  <a:srgbClr val="D4E0EC"/>
                </a:solidFill>
                <a:latin typeface="Consolas" pitchFamily="34" charset="0"/>
              </a:rPr>
              <a:t>  const original =</a:t>
            </a:r>
          </a:p>
          <a:p>
            <a:pPr marL="0" indent="0">
              <a:buNone/>
            </a:pPr>
            <a:r>
              <a:rPr lang="en-US" sz="900" dirty="0">
                <a:solidFill>
                  <a:srgbClr val="D4E0EC"/>
                </a:solidFill>
                <a:latin typeface="Consolas" pitchFamily="34" charset="0"/>
              </a:rPr>
              <a:t>    el.textContent;</a:t>
            </a:r>
          </a:p>
          <a:p>
            <a:pPr marL="0" indent="0">
              <a:buNone/>
            </a:pPr>
            <a:r>
              <a:rPr lang="en-US" sz="900" dirty="0">
                <a:solidFill>
                  <a:srgbClr val="D4E0EC"/>
                </a:solidFill>
                <a:latin typeface="Consolas" pitchFamily="34" charset="0"/>
              </a:rPr>
              <a:t>  el.dataset.original =</a:t>
            </a:r>
          </a:p>
          <a:p>
            <a:pPr marL="0" indent="0">
              <a:buNone/>
            </a:pPr>
            <a:r>
              <a:rPr lang="en-US" sz="900" dirty="0">
                <a:solidFill>
                  <a:srgbClr val="D4E0EC"/>
                </a:solidFill>
                <a:latin typeface="Consolas" pitchFamily="34" charset="0"/>
              </a:rPr>
              <a:t>    original;</a:t>
            </a:r>
          </a:p>
          <a:p>
            <a:pPr marL="0" indent="0">
              <a:buNone/>
            </a:pPr>
            <a:r>
              <a:rPr lang="en-US" sz="900" dirty="0">
                <a:solidFill>
                  <a:srgbClr val="D4E0EC"/>
                </a:solidFill>
                <a:latin typeface="Consolas" pitchFamily="34" charset="0"/>
              </a:rPr>
              <a:t>  el.textContent =</a:t>
            </a:r>
          </a:p>
          <a:p>
            <a:pPr marL="0" indent="0">
              <a:buNone/>
            </a:pPr>
            <a:r>
              <a:rPr lang="en-US" sz="900" dirty="0">
                <a:solidFill>
                  <a:srgbClr val="D4E0EC"/>
                </a:solidFill>
                <a:latin typeface="Consolas" pitchFamily="34" charset="0"/>
              </a:rPr>
              <a:t>    'Simplifying...';</a:t>
            </a:r>
          </a:p>
          <a:p>
            <a:pPr marL="0" indent="0">
              <a:buNone/>
            </a:pPr>
            <a:r>
              <a:rPr lang="en-US" sz="900" dirty="0">
                <a:solidFill>
                  <a:srgbClr val="D4E0EC"/>
                </a:solidFill>
                <a:latin typeface="Consolas" pitchFamily="34" charset="0"/>
              </a:rPr>
              <a:t>  const simplified =</a:t>
            </a:r>
          </a:p>
          <a:p>
            <a:pPr marL="0" indent="0">
              <a:buNone/>
            </a:pPr>
            <a:r>
              <a:rPr lang="en-US" sz="900" dirty="0">
                <a:solidFill>
                  <a:srgbClr val="D4E0EC"/>
                </a:solidFill>
                <a:latin typeface="Consolas" pitchFamily="34" charset="0"/>
              </a:rPr>
              <a:t>    await fetchSimplified(</a:t>
            </a:r>
          </a:p>
          <a:p>
            <a:pPr marL="0" indent="0">
              <a:buNone/>
            </a:pPr>
            <a:r>
              <a:rPr lang="en-US" sz="900" dirty="0">
                <a:solidFill>
                  <a:srgbClr val="D4E0EC"/>
                </a:solidFill>
                <a:latin typeface="Consolas" pitchFamily="34" charset="0"/>
              </a:rPr>
              <a:t>      original);</a:t>
            </a:r>
          </a:p>
          <a:p>
            <a:pPr marL="0" indent="0">
              <a:buNone/>
            </a:pPr>
            <a:r>
              <a:rPr lang="en-US" sz="900" dirty="0">
                <a:solidFill>
                  <a:srgbClr val="D4E0EC"/>
                </a:solidFill>
                <a:latin typeface="Consolas" pitchFamily="34" charset="0"/>
              </a:rPr>
              <a:t>  el.textContent =</a:t>
            </a:r>
          </a:p>
          <a:p>
            <a:pPr marL="0" indent="0">
              <a:buNone/>
            </a:pPr>
            <a:r>
              <a:rPr lang="en-US" sz="900" dirty="0">
                <a:solidFill>
                  <a:srgbClr val="D4E0EC"/>
                </a:solidFill>
                <a:latin typeface="Consolas" pitchFamily="34" charset="0"/>
              </a:rPr>
              <a:t>    simplified;</a:t>
            </a:r>
          </a:p>
          <a:p>
            <a:pPr marL="0" indent="0">
              <a:buNone/>
            </a:pPr>
            <a:r>
              <a:rPr lang="en-US" sz="900" dirty="0">
                <a:solidFill>
                  <a:srgbClr val="D4E0EC"/>
                </a:solidFill>
                <a:latin typeface="Consolas" pitchFamily="34" charset="0"/>
              </a:rPr>
              <a:t>  el.classList.add(</a:t>
            </a:r>
          </a:p>
          <a:p>
            <a:pPr marL="0" indent="0">
              <a:buNone/>
            </a:pPr>
            <a:r>
              <a:rPr lang="en-US" sz="900" dirty="0">
                <a:solidFill>
                  <a:srgbClr val="D4E0EC"/>
                </a:solidFill>
                <a:latin typeface="Consolas" pitchFamily="34" charset="0"/>
              </a:rPr>
              <a:t>    'plain-english');</a:t>
            </a:r>
          </a:p>
          <a:p>
            <a:pPr marL="0" indent="0">
              <a:buNone/>
            </a:pPr>
            <a:r>
              <a:rPr lang="en-US" sz="900" dirty="0">
                <a:solidFill>
                  <a:srgbClr val="D4E0EC"/>
                </a:solidFill>
                <a:latin typeface="Consolas" pitchFamily="34" charset="0"/>
              </a:rPr>
              <a:t>}</a:t>
            </a:r>
          </a:p>
        </p:txBody>
      </p:sp>
      <p:sp>
        <p:nvSpPr>
          <p:cNvPr id="110" name="PBg110"/>
          <p:cNvSpPr/>
          <p:nvPr/>
        </p:nvSpPr>
        <p:spPr>
          <a:xfrm>
            <a:off x="8093583" y="1880000"/>
            <a:ext cx="3174492" cy="2009150"/>
          </a:xfrm>
          <a:prstGeom prst="rect">
            <a:avLst/>
          </a:prstGeom>
          <a:solidFill>
            <a:srgbClr val="1E2D3D"/>
          </a:solidFill>
          <a:ln w="6350">
            <a:solidFill>
              <a:srgbClr val="2A3F55"/>
            </a:solidFill>
            <a:prstDash val="solid"/>
          </a:ln>
        </p:spPr>
        <p:txBody>
          <a:bodyPr/>
          <a:lstStyle/>
          <a:p>
            <a:r>
              <a:rPr lang="en-US" sz="900" dirty="0">
                <a:solidFill>
                  <a:srgbClr val="D4E0EC"/>
                </a:solidFill>
                <a:latin typeface="Consolas" pitchFamily="34" charset="0"/>
              </a:rPr>
              <a:t>async </a:t>
            </a:r>
            <a:r>
              <a:rPr lang="en-US" sz="900" dirty="0" err="1">
                <a:solidFill>
                  <a:srgbClr val="D4E0EC"/>
                </a:solidFill>
                <a:latin typeface="Consolas" pitchFamily="34" charset="0"/>
              </a:rPr>
              <a:t>fetchSimplified</a:t>
            </a:r>
            <a:r>
              <a:rPr lang="en-US" sz="900" dirty="0">
                <a:solidFill>
                  <a:srgbClr val="D4E0EC"/>
                </a:solidFill>
                <a:latin typeface="Consolas" pitchFamily="34" charset="0"/>
              </a:rPr>
              <a:t>(text){</a:t>
            </a:r>
          </a:p>
          <a:p>
            <a:r>
              <a:rPr lang="en-US" sz="900" dirty="0">
                <a:solidFill>
                  <a:srgbClr val="D4E0EC"/>
                </a:solidFill>
                <a:latin typeface="Consolas" pitchFamily="34" charset="0"/>
              </a:rPr>
              <a:t>  const res = await fetch(</a:t>
            </a:r>
          </a:p>
          <a:p>
            <a:r>
              <a:rPr lang="en-US" sz="900" dirty="0">
                <a:solidFill>
                  <a:srgbClr val="D4E0EC"/>
                </a:solidFill>
                <a:latin typeface="Consolas" pitchFamily="34" charset="0"/>
              </a:rPr>
              <a:t>    '/</a:t>
            </a:r>
            <a:r>
              <a:rPr lang="en-US" sz="900" dirty="0" err="1">
                <a:solidFill>
                  <a:srgbClr val="D4E0EC"/>
                </a:solidFill>
                <a:latin typeface="Consolas" pitchFamily="34" charset="0"/>
              </a:rPr>
              <a:t>api</a:t>
            </a:r>
            <a:r>
              <a:rPr lang="en-US" sz="900" dirty="0">
                <a:solidFill>
                  <a:srgbClr val="D4E0EC"/>
                </a:solidFill>
                <a:latin typeface="Consolas" pitchFamily="34" charset="0"/>
              </a:rPr>
              <a:t>/simplify/', {</a:t>
            </a:r>
          </a:p>
          <a:p>
            <a:r>
              <a:rPr lang="en-US" sz="900" dirty="0">
                <a:solidFill>
                  <a:srgbClr val="D4E0EC"/>
                </a:solidFill>
                <a:latin typeface="Consolas" pitchFamily="34" charset="0"/>
              </a:rPr>
              <a:t>    method: 'POST',</a:t>
            </a:r>
          </a:p>
          <a:p>
            <a:r>
              <a:rPr lang="en-US" sz="900" dirty="0">
                <a:solidFill>
                  <a:srgbClr val="D4E0EC"/>
                </a:solidFill>
                <a:latin typeface="Consolas" pitchFamily="34" charset="0"/>
              </a:rPr>
              <a:t>    headers: {</a:t>
            </a:r>
          </a:p>
          <a:p>
            <a:r>
              <a:rPr lang="en-US" sz="900" dirty="0">
                <a:solidFill>
                  <a:srgbClr val="D4E0EC"/>
                </a:solidFill>
                <a:latin typeface="Consolas" pitchFamily="34" charset="0"/>
              </a:rPr>
              <a:t>      'Content-Type':</a:t>
            </a:r>
          </a:p>
          <a:p>
            <a:r>
              <a:rPr lang="en-US" sz="900" dirty="0">
                <a:solidFill>
                  <a:srgbClr val="D4E0EC"/>
                </a:solidFill>
                <a:latin typeface="Consolas" pitchFamily="34" charset="0"/>
              </a:rPr>
              <a:t>        'application/</a:t>
            </a:r>
            <a:r>
              <a:rPr lang="en-US" sz="900" dirty="0" err="1">
                <a:solidFill>
                  <a:srgbClr val="D4E0EC"/>
                </a:solidFill>
                <a:latin typeface="Consolas" pitchFamily="34" charset="0"/>
              </a:rPr>
              <a:t>json</a:t>
            </a:r>
            <a:r>
              <a:rPr lang="en-US" sz="900" dirty="0">
                <a:solidFill>
                  <a:srgbClr val="D4E0EC"/>
                </a:solidFill>
                <a:latin typeface="Consolas" pitchFamily="34" charset="0"/>
              </a:rPr>
              <a:t>',</a:t>
            </a:r>
          </a:p>
          <a:p>
            <a:r>
              <a:rPr lang="en-US" sz="900" dirty="0">
                <a:solidFill>
                  <a:srgbClr val="D4E0EC"/>
                </a:solidFill>
                <a:latin typeface="Consolas" pitchFamily="34" charset="0"/>
              </a:rPr>
              <a:t>      'X-</a:t>
            </a:r>
            <a:r>
              <a:rPr lang="en-US" sz="900" dirty="0" err="1">
                <a:solidFill>
                  <a:srgbClr val="D4E0EC"/>
                </a:solidFill>
                <a:latin typeface="Consolas" pitchFamily="34" charset="0"/>
              </a:rPr>
              <a:t>CSRFToken</a:t>
            </a:r>
            <a:r>
              <a:rPr lang="en-US" sz="900" dirty="0">
                <a:solidFill>
                  <a:srgbClr val="D4E0EC"/>
                </a:solidFill>
                <a:latin typeface="Consolas" pitchFamily="34" charset="0"/>
              </a:rPr>
              <a:t>':</a:t>
            </a:r>
          </a:p>
          <a:p>
            <a:r>
              <a:rPr lang="en-US" sz="900" dirty="0">
                <a:solidFill>
                  <a:srgbClr val="D4E0EC"/>
                </a:solidFill>
                <a:latin typeface="Consolas" pitchFamily="34" charset="0"/>
              </a:rPr>
              <a:t>        </a:t>
            </a:r>
            <a:r>
              <a:rPr lang="en-US" sz="900" dirty="0" err="1">
                <a:solidFill>
                  <a:srgbClr val="D4E0EC"/>
                </a:solidFill>
                <a:latin typeface="Consolas" pitchFamily="34" charset="0"/>
              </a:rPr>
              <a:t>getCsrf</a:t>
            </a:r>
            <a:r>
              <a:rPr lang="en-US" sz="900" dirty="0">
                <a:solidFill>
                  <a:srgbClr val="D4E0EC"/>
                </a:solidFill>
                <a:latin typeface="Consolas" pitchFamily="34" charset="0"/>
              </a:rPr>
              <a:t>()},</a:t>
            </a:r>
          </a:p>
          <a:p>
            <a:r>
              <a:rPr lang="en-US" sz="900" dirty="0">
                <a:solidFill>
                  <a:srgbClr val="D4E0EC"/>
                </a:solidFill>
                <a:latin typeface="Consolas" pitchFamily="34" charset="0"/>
              </a:rPr>
              <a:t>    body: </a:t>
            </a:r>
            <a:r>
              <a:rPr lang="en-US" sz="900" dirty="0" err="1">
                <a:solidFill>
                  <a:srgbClr val="D4E0EC"/>
                </a:solidFill>
                <a:latin typeface="Consolas" pitchFamily="34" charset="0"/>
              </a:rPr>
              <a:t>JSON.stringify</a:t>
            </a:r>
            <a:r>
              <a:rPr lang="en-US" sz="900" dirty="0">
                <a:solidFill>
                  <a:srgbClr val="D4E0EC"/>
                </a:solidFill>
                <a:latin typeface="Consolas" pitchFamily="34" charset="0"/>
              </a:rPr>
              <a:t>(</a:t>
            </a:r>
          </a:p>
          <a:p>
            <a:r>
              <a:rPr lang="en-US" sz="900" dirty="0">
                <a:solidFill>
                  <a:srgbClr val="D4E0EC"/>
                </a:solidFill>
                <a:latin typeface="Consolas" pitchFamily="34" charset="0"/>
              </a:rPr>
              <a:t>      {text})});</a:t>
            </a:r>
          </a:p>
          <a:p>
            <a:r>
              <a:rPr lang="en-US" sz="900" dirty="0">
                <a:solidFill>
                  <a:srgbClr val="D4E0EC"/>
                </a:solidFill>
                <a:latin typeface="Consolas" pitchFamily="34" charset="0"/>
              </a:rPr>
              <a:t>  const d = await </a:t>
            </a:r>
            <a:r>
              <a:rPr lang="en-US" sz="900" dirty="0" err="1">
                <a:solidFill>
                  <a:srgbClr val="D4E0EC"/>
                </a:solidFill>
                <a:latin typeface="Consolas" pitchFamily="34" charset="0"/>
              </a:rPr>
              <a:t>res.json</a:t>
            </a:r>
            <a:r>
              <a:rPr lang="en-US" sz="900" dirty="0">
                <a:solidFill>
                  <a:srgbClr val="D4E0EC"/>
                </a:solidFill>
                <a:latin typeface="Consolas" pitchFamily="34" charset="0"/>
              </a:rPr>
              <a:t>();</a:t>
            </a:r>
          </a:p>
          <a:p>
            <a:r>
              <a:rPr lang="en-US" sz="900" dirty="0">
                <a:solidFill>
                  <a:srgbClr val="D4E0EC"/>
                </a:solidFill>
                <a:latin typeface="Consolas" pitchFamily="34" charset="0"/>
              </a:rPr>
              <a:t>  return </a:t>
            </a:r>
            <a:r>
              <a:rPr lang="en-US" sz="900" dirty="0" err="1">
                <a:solidFill>
                  <a:srgbClr val="D4E0EC"/>
                </a:solidFill>
                <a:latin typeface="Consolas" pitchFamily="34" charset="0"/>
              </a:rPr>
              <a:t>d.simplified</a:t>
            </a:r>
            <a:r>
              <a:rPr lang="en-US" sz="900" dirty="0">
                <a:solidFill>
                  <a:srgbClr val="D4E0EC"/>
                </a:solidFill>
                <a:latin typeface="Consolas" pitchFamily="34" charset="0"/>
              </a:rPr>
              <a:t>;</a:t>
            </a:r>
          </a:p>
          <a:p>
            <a:r>
              <a:rPr lang="en-US" sz="900" dirty="0">
                <a:solidFill>
                  <a:srgbClr val="D4E0EC"/>
                </a:solidFill>
                <a:latin typeface="Consolas" pitchFamily="34" charset="0"/>
              </a:rPr>
              <a:t>}</a:t>
            </a:r>
            <a:endParaRPr lang="en-GB" sz="900" dirty="0"/>
          </a:p>
        </p:txBody>
      </p:sp>
      <p:sp>
        <p:nvSpPr>
          <p:cNvPr id="111" name="PHb110"/>
          <p:cNvSpPr/>
          <p:nvPr/>
        </p:nvSpPr>
        <p:spPr>
          <a:xfrm>
            <a:off x="8093583" y="1589928"/>
            <a:ext cx="3174492" cy="300000"/>
          </a:xfrm>
          <a:prstGeom prst="rect">
            <a:avLst/>
          </a:prstGeom>
          <a:solidFill>
            <a:srgbClr val="253447"/>
          </a:solidFill>
          <a:ln>
            <a:noFill/>
          </a:ln>
        </p:spPr>
        <p:txBody>
          <a:bodyPr/>
          <a:lstStyle/>
          <a:p>
            <a:r>
              <a:rPr lang="en-US" sz="900" dirty="0">
                <a:solidFill>
                  <a:srgbClr val="8899AA"/>
                </a:solidFill>
                <a:latin typeface="Consolas" pitchFamily="34" charset="0"/>
              </a:rPr>
              <a:t>accessibility-panel.js</a:t>
            </a:r>
            <a:r>
              <a:rPr lang="en-US" dirty="0">
                <a:solidFill>
                  <a:srgbClr val="8899AA"/>
                </a:solidFill>
                <a:latin typeface="Consolas" pitchFamily="34" charset="0"/>
              </a:rPr>
              <a:t> </a:t>
            </a:r>
            <a:r>
              <a:rPr lang="en-US" sz="900" dirty="0">
                <a:solidFill>
                  <a:srgbClr val="8899AA"/>
                </a:solidFill>
                <a:latin typeface="Consolas" pitchFamily="34" charset="0"/>
              </a:rPr>
              <a:t>— API call</a:t>
            </a:r>
          </a:p>
        </p:txBody>
      </p:sp>
      <p:sp>
        <p:nvSpPr>
          <p:cNvPr id="112" name="PHt110"/>
          <p:cNvSpPr/>
          <p:nvPr/>
        </p:nvSpPr>
        <p:spPr>
          <a:xfrm>
            <a:off x="4517136" y="2961912"/>
            <a:ext cx="7278624" cy="219456"/>
          </a:xfrm>
          <a:prstGeom prst="rect">
            <a:avLst/>
          </a:prstGeom>
          <a:noFill/>
          <a:ln/>
        </p:spPr>
        <p:txBody>
          <a:bodyPr wrap="square" lIns="0" tIns="0" rIns="0" bIns="0" rtlCol="0" anchor="ctr"/>
          <a:lstStyle/>
          <a:p>
            <a:pPr marL="0" indent="0">
              <a:buNone/>
            </a:pPr>
            <a:endParaRPr lang="en-US" sz="1100" dirty="0">
              <a:solidFill>
                <a:srgbClr val="8899AA"/>
              </a:solidFill>
              <a:latin typeface="Consolas" pitchFamily="34" charset="0"/>
            </a:endParaRPr>
          </a:p>
        </p:txBody>
      </p:sp>
      <p:sp>
        <p:nvSpPr>
          <p:cNvPr id="113" name="Pcd110"/>
          <p:cNvSpPr/>
          <p:nvPr/>
        </p:nvSpPr>
        <p:spPr>
          <a:xfrm>
            <a:off x="4517136" y="3231912"/>
            <a:ext cx="7278624" cy="1040000"/>
          </a:xfrm>
          <a:prstGeom prst="rect">
            <a:avLst/>
          </a:prstGeom>
          <a:noFill/>
          <a:ln/>
        </p:spPr>
        <p:txBody>
          <a:bodyPr wrap="square" lIns="91440" tIns="45720" rIns="91440" bIns="45720" rtlCol="0" anchor="t"/>
          <a:lstStyle/>
          <a:p>
            <a:pPr marL="0" indent="0">
              <a:buNone/>
            </a:pPr>
            <a:endParaRPr lang="en-US" sz="700" dirty="0">
              <a:solidFill>
                <a:srgbClr val="D4E0EC"/>
              </a:solidFill>
              <a:latin typeface="Consolas" pitchFamily="34" charset="0"/>
            </a:endParaRPr>
          </a:p>
        </p:txBody>
      </p:sp>
      <p:sp>
        <p:nvSpPr>
          <p:cNvPr id="120" name="PBg120"/>
          <p:cNvSpPr/>
          <p:nvPr/>
        </p:nvSpPr>
        <p:spPr>
          <a:xfrm>
            <a:off x="7360158" y="4543352"/>
            <a:ext cx="3174492" cy="2040328"/>
          </a:xfrm>
          <a:prstGeom prst="rect">
            <a:avLst/>
          </a:prstGeom>
          <a:solidFill>
            <a:srgbClr val="1E2D3D"/>
          </a:solidFill>
          <a:ln w="6350">
            <a:solidFill>
              <a:srgbClr val="2A3F55"/>
            </a:solidFill>
            <a:prstDash val="solid"/>
          </a:ln>
        </p:spPr>
        <p:txBody>
          <a:bodyPr/>
          <a:lstStyle/>
          <a:p>
            <a:r>
              <a:rPr lang="en-US" sz="900" dirty="0">
                <a:solidFill>
                  <a:schemeClr val="bg1"/>
                </a:solidFill>
              </a:rPr>
              <a:t>@login_not_required</a:t>
            </a:r>
            <a:endParaRPr lang="en-GB" sz="900" dirty="0">
              <a:solidFill>
                <a:schemeClr val="bg1"/>
              </a:solidFill>
            </a:endParaRPr>
          </a:p>
          <a:p>
            <a:r>
              <a:rPr lang="en-US" sz="900" dirty="0">
                <a:solidFill>
                  <a:schemeClr val="bg1"/>
                </a:solidFill>
              </a:rPr>
              <a:t>def simplify(request):</a:t>
            </a:r>
            <a:endParaRPr lang="en-GB" sz="900" dirty="0">
              <a:solidFill>
                <a:schemeClr val="bg1"/>
              </a:solidFill>
            </a:endParaRPr>
          </a:p>
          <a:p>
            <a:r>
              <a:rPr lang="en-US" sz="900" dirty="0">
                <a:solidFill>
                  <a:schemeClr val="bg1"/>
                </a:solidFill>
              </a:rPr>
              <a:t>  if </a:t>
            </a:r>
            <a:r>
              <a:rPr lang="en-US" sz="900" dirty="0" err="1">
                <a:solidFill>
                  <a:schemeClr val="bg1"/>
                </a:solidFill>
              </a:rPr>
              <a:t>request.method</a:t>
            </a:r>
            <a:r>
              <a:rPr lang="en-US" sz="900" dirty="0">
                <a:solidFill>
                  <a:schemeClr val="bg1"/>
                </a:solidFill>
              </a:rPr>
              <a:t>!='POST':</a:t>
            </a:r>
            <a:endParaRPr lang="en-GB" sz="900" dirty="0">
              <a:solidFill>
                <a:schemeClr val="bg1"/>
              </a:solidFill>
            </a:endParaRPr>
          </a:p>
          <a:p>
            <a:r>
              <a:rPr lang="en-US" sz="900" dirty="0">
                <a:solidFill>
                  <a:schemeClr val="bg1"/>
                </a:solidFill>
              </a:rPr>
              <a:t>    return </a:t>
            </a:r>
            <a:r>
              <a:rPr lang="en-US" sz="900" dirty="0" err="1">
                <a:solidFill>
                  <a:schemeClr val="bg1"/>
                </a:solidFill>
              </a:rPr>
              <a:t>HttpResponse</a:t>
            </a:r>
            <a:r>
              <a:rPr lang="en-US" sz="900" dirty="0">
                <a:solidFill>
                  <a:schemeClr val="bg1"/>
                </a:solidFill>
              </a:rPr>
              <a:t>(405)</a:t>
            </a:r>
            <a:endParaRPr lang="en-GB" sz="900" dirty="0">
              <a:solidFill>
                <a:schemeClr val="bg1"/>
              </a:solidFill>
            </a:endParaRPr>
          </a:p>
          <a:p>
            <a:r>
              <a:rPr lang="en-US" sz="900" dirty="0">
                <a:solidFill>
                  <a:schemeClr val="bg1"/>
                </a:solidFill>
              </a:rPr>
              <a:t>  data=</a:t>
            </a:r>
            <a:r>
              <a:rPr lang="en-US" sz="900" dirty="0" err="1">
                <a:solidFill>
                  <a:schemeClr val="bg1"/>
                </a:solidFill>
              </a:rPr>
              <a:t>json.loads</a:t>
            </a:r>
            <a:r>
              <a:rPr lang="en-US" sz="900" dirty="0">
                <a:solidFill>
                  <a:schemeClr val="bg1"/>
                </a:solidFill>
              </a:rPr>
              <a:t>(</a:t>
            </a:r>
            <a:endParaRPr lang="en-GB" sz="900" dirty="0">
              <a:solidFill>
                <a:schemeClr val="bg1"/>
              </a:solidFill>
            </a:endParaRPr>
          </a:p>
          <a:p>
            <a:r>
              <a:rPr lang="en-US" sz="900" dirty="0">
                <a:solidFill>
                  <a:schemeClr val="bg1"/>
                </a:solidFill>
              </a:rPr>
              <a:t>    </a:t>
            </a:r>
            <a:r>
              <a:rPr lang="en-US" sz="900" dirty="0" err="1">
                <a:solidFill>
                  <a:schemeClr val="bg1"/>
                </a:solidFill>
              </a:rPr>
              <a:t>request.body</a:t>
            </a:r>
            <a:r>
              <a:rPr lang="en-US" sz="900" dirty="0">
                <a:solidFill>
                  <a:schemeClr val="bg1"/>
                </a:solidFill>
              </a:rPr>
              <a:t>)</a:t>
            </a:r>
            <a:endParaRPr lang="en-GB" sz="900" dirty="0">
              <a:solidFill>
                <a:schemeClr val="bg1"/>
              </a:solidFill>
            </a:endParaRPr>
          </a:p>
          <a:p>
            <a:r>
              <a:rPr lang="en-US" sz="900" dirty="0">
                <a:solidFill>
                  <a:schemeClr val="bg1"/>
                </a:solidFill>
              </a:rPr>
              <a:t>  text=</a:t>
            </a:r>
            <a:r>
              <a:rPr lang="en-US" sz="900" dirty="0" err="1">
                <a:solidFill>
                  <a:schemeClr val="bg1"/>
                </a:solidFill>
              </a:rPr>
              <a:t>data.get</a:t>
            </a:r>
            <a:r>
              <a:rPr lang="en-US" sz="900" dirty="0">
                <a:solidFill>
                  <a:schemeClr val="bg1"/>
                </a:solidFill>
              </a:rPr>
              <a:t>('text','')</a:t>
            </a:r>
            <a:endParaRPr lang="en-GB" sz="900" dirty="0">
              <a:solidFill>
                <a:schemeClr val="bg1"/>
              </a:solidFill>
            </a:endParaRPr>
          </a:p>
          <a:p>
            <a:r>
              <a:rPr lang="en-US" sz="900" dirty="0">
                <a:solidFill>
                  <a:schemeClr val="bg1"/>
                </a:solidFill>
              </a:rPr>
              <a:t>  prompt=(</a:t>
            </a:r>
            <a:r>
              <a:rPr lang="en-US" sz="900" dirty="0" err="1">
                <a:solidFill>
                  <a:schemeClr val="bg1"/>
                </a:solidFill>
              </a:rPr>
              <a:t>f'Rewrite</a:t>
            </a:r>
            <a:r>
              <a:rPr lang="en-US" sz="900" dirty="0">
                <a:solidFill>
                  <a:schemeClr val="bg1"/>
                </a:solidFill>
              </a:rPr>
              <a:t> this in'</a:t>
            </a:r>
            <a:endParaRPr lang="en-GB" sz="900" dirty="0">
              <a:solidFill>
                <a:schemeClr val="bg1"/>
              </a:solidFill>
            </a:endParaRPr>
          </a:p>
          <a:p>
            <a:r>
              <a:rPr lang="en-US" sz="900" dirty="0">
                <a:solidFill>
                  <a:schemeClr val="bg1"/>
                </a:solidFill>
              </a:rPr>
              <a:t>    f' plain English for a'</a:t>
            </a:r>
            <a:endParaRPr lang="en-GB" sz="900" dirty="0">
              <a:solidFill>
                <a:schemeClr val="bg1"/>
              </a:solidFill>
            </a:endParaRPr>
          </a:p>
          <a:p>
            <a:r>
              <a:rPr lang="en-US" sz="900" dirty="0">
                <a:solidFill>
                  <a:schemeClr val="bg1"/>
                </a:solidFill>
              </a:rPr>
              <a:t>    f' general audience:'</a:t>
            </a:r>
            <a:endParaRPr lang="en-GB" sz="900" dirty="0">
              <a:solidFill>
                <a:schemeClr val="bg1"/>
              </a:solidFill>
            </a:endParaRPr>
          </a:p>
          <a:p>
            <a:r>
              <a:rPr lang="en-US" sz="900" dirty="0">
                <a:solidFill>
                  <a:schemeClr val="bg1"/>
                </a:solidFill>
              </a:rPr>
              <a:t>    f' {text}')</a:t>
            </a:r>
            <a:endParaRPr lang="en-GB" sz="900" dirty="0">
              <a:solidFill>
                <a:schemeClr val="bg1"/>
              </a:solidFill>
            </a:endParaRPr>
          </a:p>
          <a:p>
            <a:r>
              <a:rPr lang="en-US" sz="900" dirty="0">
                <a:solidFill>
                  <a:schemeClr val="bg1"/>
                </a:solidFill>
              </a:rPr>
              <a:t>  result=</a:t>
            </a:r>
            <a:r>
              <a:rPr lang="en-US" sz="900" dirty="0" err="1">
                <a:solidFill>
                  <a:schemeClr val="bg1"/>
                </a:solidFill>
              </a:rPr>
              <a:t>call_claude</a:t>
            </a:r>
            <a:r>
              <a:rPr lang="en-US" sz="900" dirty="0">
                <a:solidFill>
                  <a:schemeClr val="bg1"/>
                </a:solidFill>
              </a:rPr>
              <a:t>(prompt)</a:t>
            </a:r>
            <a:endParaRPr lang="en-GB" sz="900" dirty="0">
              <a:solidFill>
                <a:schemeClr val="bg1"/>
              </a:solidFill>
            </a:endParaRPr>
          </a:p>
          <a:p>
            <a:r>
              <a:rPr lang="en-US" sz="900" dirty="0">
                <a:solidFill>
                  <a:schemeClr val="bg1"/>
                </a:solidFill>
              </a:rPr>
              <a:t>  return </a:t>
            </a:r>
            <a:r>
              <a:rPr lang="en-US" sz="900" dirty="0" err="1">
                <a:solidFill>
                  <a:schemeClr val="bg1"/>
                </a:solidFill>
              </a:rPr>
              <a:t>JsonResponse</a:t>
            </a:r>
            <a:r>
              <a:rPr lang="en-US" sz="900" dirty="0">
                <a:solidFill>
                  <a:schemeClr val="bg1"/>
                </a:solidFill>
              </a:rPr>
              <a:t>({</a:t>
            </a:r>
            <a:endParaRPr lang="en-GB" sz="900" dirty="0">
              <a:solidFill>
                <a:schemeClr val="bg1"/>
              </a:solidFill>
            </a:endParaRPr>
          </a:p>
          <a:p>
            <a:r>
              <a:rPr lang="en-US" sz="900" dirty="0">
                <a:solidFill>
                  <a:schemeClr val="bg1"/>
                </a:solidFill>
              </a:rPr>
              <a:t>    '</a:t>
            </a:r>
            <a:r>
              <a:rPr lang="en-US" sz="900" dirty="0" err="1">
                <a:solidFill>
                  <a:schemeClr val="bg1"/>
                </a:solidFill>
              </a:rPr>
              <a:t>simplified':result</a:t>
            </a:r>
            <a:r>
              <a:rPr lang="en-US" sz="900" dirty="0">
                <a:solidFill>
                  <a:schemeClr val="bg1"/>
                </a:solidFill>
              </a:rPr>
              <a:t>})</a:t>
            </a:r>
            <a:endParaRPr lang="en-GB" sz="900" dirty="0">
              <a:solidFill>
                <a:schemeClr val="bg1"/>
              </a:solidFill>
            </a:endParaRPr>
          </a:p>
          <a:p>
            <a:endParaRPr lang="en-GB" sz="900" dirty="0"/>
          </a:p>
        </p:txBody>
      </p:sp>
      <p:sp>
        <p:nvSpPr>
          <p:cNvPr id="121" name="PHb120"/>
          <p:cNvSpPr/>
          <p:nvPr/>
        </p:nvSpPr>
        <p:spPr>
          <a:xfrm>
            <a:off x="7360158" y="4191000"/>
            <a:ext cx="3174492" cy="352352"/>
          </a:xfrm>
          <a:prstGeom prst="rect">
            <a:avLst/>
          </a:prstGeom>
          <a:solidFill>
            <a:srgbClr val="253447"/>
          </a:solidFill>
          <a:ln>
            <a:noFill/>
          </a:ln>
        </p:spPr>
        <p:txBody>
          <a:bodyPr/>
          <a:lstStyle/>
          <a:p>
            <a:r>
              <a:rPr lang="en-US" sz="900" dirty="0">
                <a:solidFill>
                  <a:srgbClr val="8899AA"/>
                </a:solidFill>
                <a:latin typeface="Consolas" pitchFamily="34" charset="0"/>
              </a:rPr>
              <a:t>views.py — simplify endpoint</a:t>
            </a:r>
          </a:p>
        </p:txBody>
      </p:sp>
      <p:sp>
        <p:nvSpPr>
          <p:cNvPr id="122" name="PHt120"/>
          <p:cNvSpPr/>
          <p:nvPr/>
        </p:nvSpPr>
        <p:spPr>
          <a:xfrm>
            <a:off x="4517136" y="4403352"/>
            <a:ext cx="7278624" cy="219456"/>
          </a:xfrm>
          <a:prstGeom prst="rect">
            <a:avLst/>
          </a:prstGeom>
          <a:noFill/>
          <a:ln/>
        </p:spPr>
        <p:txBody>
          <a:bodyPr wrap="square" lIns="0" tIns="0" rIns="0" bIns="0" rtlCol="0" anchor="ctr"/>
          <a:lstStyle/>
          <a:p>
            <a:pPr marL="0" indent="0">
              <a:buNone/>
            </a:pPr>
            <a:endParaRPr lang="en-US" sz="1100" dirty="0">
              <a:solidFill>
                <a:srgbClr val="8899AA"/>
              </a:solidFill>
              <a:latin typeface="Consolas" pitchFamily="34" charset="0"/>
            </a:endParaRPr>
          </a:p>
        </p:txBody>
      </p:sp>
      <p:sp>
        <p:nvSpPr>
          <p:cNvPr id="123" name="Pcd120"/>
          <p:cNvSpPr/>
          <p:nvPr/>
        </p:nvSpPr>
        <p:spPr>
          <a:xfrm>
            <a:off x="4517136" y="4673352"/>
            <a:ext cx="7278624" cy="1040000"/>
          </a:xfrm>
          <a:prstGeom prst="rect">
            <a:avLst/>
          </a:prstGeom>
          <a:noFill/>
          <a:ln/>
        </p:spPr>
        <p:txBody>
          <a:bodyPr wrap="square" lIns="91440" tIns="45720" rIns="91440" bIns="45720" rtlCol="0" anchor="t"/>
          <a:lstStyle/>
          <a:p>
            <a:pPr marL="0" indent="0">
              <a:buNone/>
            </a:pPr>
            <a:endParaRPr lang="en-US" sz="700" dirty="0">
              <a:solidFill>
                <a:srgbClr val="D4E0EC"/>
              </a:solidFill>
              <a:latin typeface="Consolas" pitchFamily="34" charset="0"/>
            </a:endParaRPr>
          </a:p>
        </p:txBody>
      </p:sp>
      <p:sp>
        <p:nvSpPr>
          <p:cNvPr id="200" name="FooterBar"/>
          <p:cNvSpPr/>
          <p:nvPr/>
        </p:nvSpPr>
        <p:spPr>
          <a:xfrm>
            <a:off x="0" y="6601968"/>
            <a:ext cx="12188952" cy="256032"/>
          </a:xfrm>
          <a:prstGeom prst="rect">
            <a:avLst/>
          </a:prstGeom>
          <a:solidFill>
            <a:srgbClr val="0D1B2A"/>
          </a:solidFill>
          <a:ln w="12700">
            <a:solidFill>
              <a:srgbClr val="0D1B2A"/>
            </a:solidFill>
            <a:prstDash val="solid"/>
          </a:ln>
        </p:spPr>
        <p:txBody>
          <a:bodyPr/>
          <a:lstStyle/>
          <a:p>
            <a:pPr algn="r"/>
            <a:r>
              <a:rPr lang="en-US" sz="1000" dirty="0">
                <a:solidFill>
                  <a:srgbClr val="778899"/>
                </a:solidFill>
                <a:latin typeface="Calibri" pitchFamily="34" charset="0"/>
                <a:ea typeface="Calibri" pitchFamily="34" charset="-122"/>
                <a:cs typeface="Calibri" pitchFamily="34" charset="-120"/>
              </a:rPr>
              <a:t>21/ 31</a:t>
            </a:r>
            <a:endParaRPr lang="en-US" sz="1000" dirty="0"/>
          </a:p>
        </p:txBody>
      </p:sp>
      <p:sp>
        <p:nvSpPr>
          <p:cNvPr id="201" name="FooterTxt"/>
          <p:cNvSpPr/>
          <p:nvPr/>
        </p:nvSpPr>
        <p:spPr>
          <a:xfrm>
            <a:off x="274320" y="6620256"/>
            <a:ext cx="9500000" cy="201168"/>
          </a:xfrm>
          <a:prstGeom prst="rect">
            <a:avLst/>
          </a:prstGeom>
          <a:noFill/>
          <a:ln/>
        </p:spPr>
        <p:txBody>
          <a:bodyPr wrap="square" lIns="0" tIns="0" rIns="0" bIns="0" rtlCol="0" anchor="ctr"/>
          <a:lstStyle/>
          <a:p>
            <a:pPr marL="0" indent="0">
              <a:buNone/>
            </a:pPr>
            <a:endParaRPr lang="en-US" sz="1050" dirty="0">
              <a:solidFill>
                <a:srgbClr val="778899"/>
              </a:solidFill>
              <a:latin typeface="Calibri"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creen Reader Announcer">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0"/>
            <a:ext cx="12192000" cy="1325880"/>
          </a:xfrm>
          <a:prstGeom prst="rect">
            <a:avLst/>
          </a:prstGeom>
          <a:solidFill>
            <a:srgbClr val="1B2E3C"/>
          </a:solidFill>
          <a:ln>
            <a:noFill/>
          </a:ln>
        </p:spPr>
        <p:txBody>
          <a:bodyPr/>
          <a:lstStyle/>
          <a:p>
            <a:endParaRPr lang="en-GB"/>
          </a:p>
        </p:txBody>
      </p:sp>
      <p:sp>
        <p:nvSpPr>
          <p:cNvPr id="3" name="Tag"/>
          <p:cNvSpPr/>
          <p:nvPr/>
        </p:nvSpPr>
        <p:spPr>
          <a:xfrm>
            <a:off x="274320" y="109728"/>
            <a:ext cx="11643360" cy="256032"/>
          </a:xfrm>
          <a:prstGeom prst="rect">
            <a:avLst/>
          </a:prstGeom>
          <a:noFill/>
          <a:ln>
            <a:noFill/>
          </a:ln>
        </p:spPr>
        <p:txBody>
          <a:bodyPr wrap="square" lIns="91440" tIns="45720" rIns="91440" bIns="45720" rtlCol="0" anchor="ctr"/>
          <a:lstStyle/>
          <a:p>
            <a:pPr marL="0" indent="0">
              <a:buNone/>
            </a:pPr>
            <a:r>
              <a:rPr lang="en-US" sz="1100" dirty="0">
                <a:solidFill>
                  <a:srgbClr val="AABBCC"/>
                </a:solidFill>
                <a:latin typeface="Calibri" pitchFamily="34" charset="0"/>
              </a:rPr>
              <a:t>ACCESSIBILITY — UNIQUE FEATURE 6 OF 6</a:t>
            </a:r>
          </a:p>
        </p:txBody>
      </p:sp>
      <p:sp>
        <p:nvSpPr>
          <p:cNvPr id="4" name="Title"/>
          <p:cNvSpPr/>
          <p:nvPr/>
        </p:nvSpPr>
        <p:spPr>
          <a:xfrm>
            <a:off x="274320" y="320040"/>
            <a:ext cx="11643360" cy="868680"/>
          </a:xfrm>
          <a:prstGeom prst="rect">
            <a:avLst/>
          </a:prstGeom>
          <a:noFill/>
          <a:ln>
            <a:noFill/>
          </a:ln>
        </p:spPr>
        <p:txBody>
          <a:bodyPr wrap="square" lIns="91440" tIns="45720" rIns="91440" bIns="45720" rtlCol="0" anchor="ctr"/>
          <a:lstStyle/>
          <a:p>
            <a:pPr marL="0" indent="0" algn="ctr">
              <a:buNone/>
            </a:pPr>
            <a:r>
              <a:rPr lang="en-US" sz="3200" b="1" dirty="0">
                <a:solidFill>
                  <a:srgbClr val="FFFFFF"/>
                </a:solidFill>
                <a:latin typeface="Georgia" pitchFamily="34" charset="0"/>
              </a:rPr>
              <a:t>Screen Reader Announcer</a:t>
            </a:r>
          </a:p>
        </p:txBody>
      </p:sp>
      <p:sp>
        <p:nvSpPr>
          <p:cNvPr id="5" name="ContentBg"/>
          <p:cNvSpPr/>
          <p:nvPr/>
        </p:nvSpPr>
        <p:spPr>
          <a:xfrm>
            <a:off x="0" y="1380000"/>
            <a:ext cx="12192000" cy="5478000"/>
          </a:xfrm>
          <a:prstGeom prst="rect">
            <a:avLst/>
          </a:prstGeom>
          <a:solidFill>
            <a:srgbClr val="F2EDE4"/>
          </a:solidFill>
          <a:ln>
            <a:noFill/>
          </a:ln>
        </p:spPr>
        <p:txBody>
          <a:bodyPr/>
          <a:lstStyle/>
          <a:p>
            <a:endParaRPr lang="en-GB"/>
          </a:p>
        </p:txBody>
      </p:sp>
      <p:sp>
        <p:nvSpPr>
          <p:cNvPr id="6" name="LeftBg"/>
          <p:cNvSpPr/>
          <p:nvPr/>
        </p:nvSpPr>
        <p:spPr>
          <a:xfrm>
            <a:off x="274320" y="1380000"/>
            <a:ext cx="3700000" cy="5203680"/>
          </a:xfrm>
          <a:prstGeom prst="rect">
            <a:avLst/>
          </a:prstGeom>
          <a:solidFill>
            <a:srgbClr val="152236"/>
          </a:solidFill>
          <a:ln w="6350">
            <a:solidFill>
              <a:srgbClr val="2A3A4A"/>
            </a:solidFill>
            <a:prstDash val="solid"/>
          </a:ln>
        </p:spPr>
        <p:txBody>
          <a:bodyPr/>
          <a:lstStyle/>
          <a:p>
            <a:endParaRPr lang="en-GB"/>
          </a:p>
        </p:txBody>
      </p:sp>
      <p:sp>
        <p:nvSpPr>
          <p:cNvPr id="7" name="LeftTxt"/>
          <p:cNvSpPr/>
          <p:nvPr/>
        </p:nvSpPr>
        <p:spPr>
          <a:xfrm>
            <a:off x="374320" y="1480000"/>
            <a:ext cx="3500000" cy="5003680"/>
          </a:xfrm>
          <a:prstGeom prst="rect">
            <a:avLst/>
          </a:prstGeom>
          <a:noFill/>
          <a:ln>
            <a:noFill/>
          </a:ln>
        </p:spPr>
        <p:txBody>
          <a:bodyPr wrap="square" lIns="91440" tIns="45720" rIns="91440" bIns="45720" rtlCol="0" anchor="t"/>
          <a:lstStyle/>
          <a:p>
            <a:pPr marL="0" indent="0">
              <a:buNone/>
            </a:pPr>
            <a:r>
              <a:rPr lang="en-US" sz="1350" b="1" dirty="0">
                <a:solidFill>
                  <a:srgbClr val="F5A623"/>
                </a:solidFill>
                <a:latin typeface="Calibri" pitchFamily="34" charset="0"/>
              </a:rPr>
              <a:t>What is the Screen Reader Announcer?</a:t>
            </a:r>
          </a:p>
          <a:p>
            <a:pPr marL="0" indent="0">
              <a:buNone/>
            </a:pPr>
            <a:endParaRPr lang="en-US" sz="600" dirty="0"/>
          </a:p>
          <a:p>
            <a:pPr marL="0" indent="0">
              <a:buNone/>
            </a:pPr>
            <a:r>
              <a:rPr lang="en-US" sz="1100" dirty="0">
                <a:solidFill>
                  <a:srgbClr val="CCDDE0"/>
                </a:solidFill>
                <a:latin typeface="Calibri" pitchFamily="34" charset="0"/>
              </a:rPr>
              <a:t>A hidden element on the page that listens for step changes, errors and confirmations, then reads them aloud automatically to screen reader users — without requiring any navigation.</a:t>
            </a:r>
          </a:p>
          <a:p>
            <a:pPr marL="0" indent="0">
              <a:buNone/>
            </a:pPr>
            <a:endParaRPr lang="en-US" sz="600" dirty="0"/>
          </a:p>
          <a:p>
            <a:pPr marL="0" indent="0">
              <a:buNone/>
            </a:pPr>
            <a:r>
              <a:rPr lang="en-US" sz="1250" b="1" dirty="0">
                <a:solidFill>
                  <a:srgbClr val="FFFFFF"/>
                </a:solidFill>
                <a:latin typeface="Calibri" pitchFamily="34" charset="0"/>
              </a:rPr>
              <a:t>Why it was implemented:</a:t>
            </a:r>
          </a:p>
          <a:p>
            <a:pPr marL="0" indent="0">
              <a:buNone/>
            </a:pPr>
            <a:endParaRPr lang="en-US" sz="600" dirty="0"/>
          </a:p>
          <a:p>
            <a:pPr marL="342900" indent="-342900">
              <a:buChar char="✓"/>
            </a:pPr>
            <a:r>
              <a:rPr lang="en-US" sz="1050" dirty="0">
                <a:solidFill>
                  <a:srgbClr val="CCDDE0"/>
                </a:solidFill>
                <a:latin typeface="Calibri" pitchFamily="34" charset="0"/>
              </a:rPr>
              <a:t>Screen reader users need to know what is happening without navigating to find it</a:t>
            </a:r>
          </a:p>
          <a:p>
            <a:pPr marL="0" indent="0">
              <a:buNone/>
            </a:pPr>
            <a:endParaRPr lang="en-US" sz="600" dirty="0"/>
          </a:p>
          <a:p>
            <a:pPr marL="342900" indent="-342900">
              <a:buChar char="✓"/>
            </a:pPr>
            <a:r>
              <a:rPr lang="en-US" sz="1050" dirty="0">
                <a:solidFill>
                  <a:srgbClr val="CCDDE0"/>
                </a:solidFill>
                <a:latin typeface="Calibri" pitchFamily="34" charset="0"/>
              </a:rPr>
              <a:t>Without live announcements, step changes in the wizard are completely silent</a:t>
            </a:r>
          </a:p>
          <a:p>
            <a:pPr marL="0" indent="0">
              <a:buNone/>
            </a:pPr>
            <a:endParaRPr lang="en-US" sz="600" dirty="0"/>
          </a:p>
          <a:p>
            <a:pPr marL="342900" indent="-342900">
              <a:buChar char="✓"/>
            </a:pPr>
            <a:r>
              <a:rPr lang="en-US" sz="1050" dirty="0">
                <a:solidFill>
                  <a:srgbClr val="CCDDE0"/>
                </a:solidFill>
                <a:latin typeface="Calibri" pitchFamily="34" charset="0"/>
              </a:rPr>
              <a:t>Uses aria-live='polite' so announcements do not interrupt ongoing reading</a:t>
            </a:r>
          </a:p>
          <a:p>
            <a:pPr marL="0" indent="0">
              <a:buNone/>
            </a:pPr>
            <a:endParaRPr lang="en-US" sz="600" dirty="0"/>
          </a:p>
          <a:p>
            <a:pPr marL="342900" indent="-342900">
              <a:buChar char="✓"/>
            </a:pPr>
            <a:r>
              <a:rPr lang="en-US" sz="1050" dirty="0">
                <a:solidFill>
                  <a:srgbClr val="CCDDE0"/>
                </a:solidFill>
                <a:latin typeface="Calibri" pitchFamily="34" charset="0"/>
              </a:rPr>
              <a:t>Announces step number, error messages and booking confirmation reference</a:t>
            </a:r>
          </a:p>
          <a:p>
            <a:pPr marL="0" indent="0">
              <a:buNone/>
            </a:pPr>
            <a:endParaRPr lang="en-US" sz="600" dirty="0"/>
          </a:p>
          <a:p>
            <a:pPr marL="342900" indent="-342900">
              <a:buChar char="✓"/>
            </a:pPr>
            <a:r>
              <a:rPr lang="en-US" sz="1050" dirty="0">
                <a:solidFill>
                  <a:srgbClr val="CCDDE0"/>
                </a:solidFill>
                <a:latin typeface="Calibri" pitchFamily="34" charset="0"/>
              </a:rPr>
              <a:t>Tailored specifically to the 3-step booking wizard structure of this application</a:t>
            </a:r>
          </a:p>
        </p:txBody>
      </p:sp>
      <p:sp>
        <p:nvSpPr>
          <p:cNvPr id="30" name="CB30"/>
          <p:cNvSpPr/>
          <p:nvPr/>
        </p:nvSpPr>
        <p:spPr>
          <a:xfrm>
            <a:off x="4124320" y="1380000"/>
            <a:ext cx="3846680" cy="1667893"/>
          </a:xfrm>
          <a:prstGeom prst="rect">
            <a:avLst/>
          </a:prstGeom>
          <a:solidFill>
            <a:srgbClr val="1E2D3D"/>
          </a:solidFill>
          <a:ln w="6350">
            <a:solidFill>
              <a:srgbClr val="2A3F55"/>
            </a:solidFill>
            <a:prstDash val="solid"/>
          </a:ln>
        </p:spPr>
        <p:txBody>
          <a:bodyPr/>
          <a:lstStyle/>
          <a:p>
            <a:endParaRPr lang="en-GB"/>
          </a:p>
        </p:txBody>
      </p:sp>
      <p:sp>
        <p:nvSpPr>
          <p:cNvPr id="31" name="CH30"/>
          <p:cNvSpPr/>
          <p:nvPr/>
        </p:nvSpPr>
        <p:spPr>
          <a:xfrm>
            <a:off x="4124320" y="1380000"/>
            <a:ext cx="3846680" cy="260000"/>
          </a:xfrm>
          <a:prstGeom prst="rect">
            <a:avLst/>
          </a:prstGeom>
          <a:solidFill>
            <a:srgbClr val="253447"/>
          </a:solidFill>
          <a:ln>
            <a:noFill/>
          </a:ln>
        </p:spPr>
        <p:txBody>
          <a:bodyPr/>
          <a:lstStyle/>
          <a:p>
            <a:endParaRPr lang="en-GB"/>
          </a:p>
        </p:txBody>
      </p:sp>
      <p:sp>
        <p:nvSpPr>
          <p:cNvPr id="32" name="CHt30"/>
          <p:cNvSpPr/>
          <p:nvPr/>
        </p:nvSpPr>
        <p:spPr>
          <a:xfrm>
            <a:off x="4215760" y="1410000"/>
            <a:ext cx="3663800" cy="230000"/>
          </a:xfrm>
          <a:prstGeom prst="rect">
            <a:avLst/>
          </a:prstGeom>
          <a:noFill/>
          <a:ln>
            <a:noFill/>
          </a:ln>
        </p:spPr>
        <p:txBody>
          <a:bodyPr wrap="square" lIns="91440" tIns="45720" rIns="91440" bIns="45720" rtlCol="0" anchor="ctr"/>
          <a:lstStyle/>
          <a:p>
            <a:pPr marL="0" indent="0">
              <a:buNone/>
            </a:pPr>
            <a:r>
              <a:rPr lang="en-US" sz="1000" dirty="0">
                <a:solidFill>
                  <a:srgbClr val="8899AA"/>
                </a:solidFill>
                <a:latin typeface="Calibri" pitchFamily="34" charset="0"/>
              </a:rPr>
              <a:t>Live Announcements</a:t>
            </a:r>
          </a:p>
        </p:txBody>
      </p:sp>
      <p:sp>
        <p:nvSpPr>
          <p:cNvPr id="33" name="Ct30"/>
          <p:cNvSpPr/>
          <p:nvPr/>
        </p:nvSpPr>
        <p:spPr>
          <a:xfrm>
            <a:off x="4215760" y="1685720"/>
            <a:ext cx="3663800" cy="1347893"/>
          </a:xfrm>
          <a:prstGeom prst="rect">
            <a:avLst/>
          </a:prstGeom>
          <a:noFill/>
          <a:ln>
            <a:noFill/>
          </a:ln>
        </p:spPr>
        <p:txBody>
          <a:bodyPr wrap="square" lIns="91440" tIns="45720" rIns="91440" bIns="45720" rtlCol="0" anchor="t"/>
          <a:lstStyle/>
          <a:p>
            <a:pPr marL="0" indent="0">
              <a:buNone/>
            </a:pPr>
            <a:r>
              <a:rPr lang="en-US" sz="1050" dirty="0">
                <a:solidFill>
                  <a:srgbClr val="D4E0EC"/>
                </a:solidFill>
                <a:latin typeface="Calibri" pitchFamily="34" charset="0"/>
              </a:rPr>
              <a:t>When the booking wizard moves to a new step, the screen reader automatically says "Step 2 of 3" — the user hears this without needing to navigate to find out what changed.</a:t>
            </a:r>
          </a:p>
        </p:txBody>
      </p:sp>
      <p:sp>
        <p:nvSpPr>
          <p:cNvPr id="34" name="CB34"/>
          <p:cNvSpPr/>
          <p:nvPr/>
        </p:nvSpPr>
        <p:spPr>
          <a:xfrm>
            <a:off x="8071000" y="1380000"/>
            <a:ext cx="3846680" cy="1667893"/>
          </a:xfrm>
          <a:prstGeom prst="rect">
            <a:avLst/>
          </a:prstGeom>
          <a:solidFill>
            <a:srgbClr val="1E2D3D"/>
          </a:solidFill>
          <a:ln w="6350">
            <a:solidFill>
              <a:srgbClr val="2A3F55"/>
            </a:solidFill>
            <a:prstDash val="solid"/>
          </a:ln>
        </p:spPr>
        <p:txBody>
          <a:bodyPr/>
          <a:lstStyle/>
          <a:p>
            <a:endParaRPr lang="en-GB"/>
          </a:p>
        </p:txBody>
      </p:sp>
      <p:sp>
        <p:nvSpPr>
          <p:cNvPr id="35" name="CH34"/>
          <p:cNvSpPr/>
          <p:nvPr/>
        </p:nvSpPr>
        <p:spPr>
          <a:xfrm>
            <a:off x="8071000" y="1380000"/>
            <a:ext cx="3846680" cy="260000"/>
          </a:xfrm>
          <a:prstGeom prst="rect">
            <a:avLst/>
          </a:prstGeom>
          <a:solidFill>
            <a:srgbClr val="253447"/>
          </a:solidFill>
          <a:ln>
            <a:noFill/>
          </a:ln>
        </p:spPr>
        <p:txBody>
          <a:bodyPr/>
          <a:lstStyle/>
          <a:p>
            <a:endParaRPr lang="en-GB"/>
          </a:p>
        </p:txBody>
      </p:sp>
      <p:sp>
        <p:nvSpPr>
          <p:cNvPr id="36" name="CHt34"/>
          <p:cNvSpPr/>
          <p:nvPr/>
        </p:nvSpPr>
        <p:spPr>
          <a:xfrm>
            <a:off x="8162440" y="1410000"/>
            <a:ext cx="3663800" cy="230000"/>
          </a:xfrm>
          <a:prstGeom prst="rect">
            <a:avLst/>
          </a:prstGeom>
          <a:noFill/>
          <a:ln>
            <a:noFill/>
          </a:ln>
        </p:spPr>
        <p:txBody>
          <a:bodyPr wrap="square" lIns="91440" tIns="45720" rIns="91440" bIns="45720" rtlCol="0" anchor="ctr"/>
          <a:lstStyle/>
          <a:p>
            <a:pPr marL="0" indent="0">
              <a:buNone/>
            </a:pPr>
            <a:r>
              <a:rPr lang="en-US" sz="1000" dirty="0">
                <a:solidFill>
                  <a:srgbClr val="8899AA"/>
                </a:solidFill>
                <a:latin typeface="Calibri" pitchFamily="34" charset="0"/>
              </a:rPr>
              <a:t>Service Selection Accessibility</a:t>
            </a:r>
          </a:p>
        </p:txBody>
      </p:sp>
      <p:sp>
        <p:nvSpPr>
          <p:cNvPr id="37" name="Ct34"/>
          <p:cNvSpPr/>
          <p:nvPr/>
        </p:nvSpPr>
        <p:spPr>
          <a:xfrm>
            <a:off x="8162440" y="1685720"/>
            <a:ext cx="3663800" cy="1347893"/>
          </a:xfrm>
          <a:prstGeom prst="rect">
            <a:avLst/>
          </a:prstGeom>
          <a:noFill/>
          <a:ln>
            <a:noFill/>
          </a:ln>
        </p:spPr>
        <p:txBody>
          <a:bodyPr wrap="square" lIns="91440" tIns="45720" rIns="91440" bIns="45720" rtlCol="0" anchor="t"/>
          <a:lstStyle/>
          <a:p>
            <a:pPr marL="0" indent="0">
              <a:buNone/>
            </a:pPr>
            <a:r>
              <a:rPr lang="en-US" sz="1050" dirty="0">
                <a:solidFill>
                  <a:srgbClr val="D4E0EC"/>
                </a:solidFill>
                <a:latin typeface="Calibri" pitchFamily="34" charset="0"/>
              </a:rPr>
              <a:t>The service grid is treated as a labelled group. Each service card announces its name and duration when focused, so users know exactly what they are selecting.</a:t>
            </a:r>
          </a:p>
        </p:txBody>
      </p:sp>
      <p:sp>
        <p:nvSpPr>
          <p:cNvPr id="38" name="CB38"/>
          <p:cNvSpPr/>
          <p:nvPr/>
        </p:nvSpPr>
        <p:spPr>
          <a:xfrm>
            <a:off x="4124320" y="3147893"/>
            <a:ext cx="3846680" cy="1667893"/>
          </a:xfrm>
          <a:prstGeom prst="rect">
            <a:avLst/>
          </a:prstGeom>
          <a:solidFill>
            <a:srgbClr val="1E2D3D"/>
          </a:solidFill>
          <a:ln w="6350">
            <a:solidFill>
              <a:srgbClr val="2A3F55"/>
            </a:solidFill>
            <a:prstDash val="solid"/>
          </a:ln>
        </p:spPr>
        <p:txBody>
          <a:bodyPr/>
          <a:lstStyle/>
          <a:p>
            <a:endParaRPr lang="en-GB"/>
          </a:p>
        </p:txBody>
      </p:sp>
      <p:sp>
        <p:nvSpPr>
          <p:cNvPr id="39" name="CH38"/>
          <p:cNvSpPr/>
          <p:nvPr/>
        </p:nvSpPr>
        <p:spPr>
          <a:xfrm>
            <a:off x="4124320" y="3147893"/>
            <a:ext cx="3846680" cy="260000"/>
          </a:xfrm>
          <a:prstGeom prst="rect">
            <a:avLst/>
          </a:prstGeom>
          <a:solidFill>
            <a:srgbClr val="253447"/>
          </a:solidFill>
          <a:ln>
            <a:noFill/>
          </a:ln>
        </p:spPr>
        <p:txBody>
          <a:bodyPr/>
          <a:lstStyle/>
          <a:p>
            <a:endParaRPr lang="en-GB"/>
          </a:p>
        </p:txBody>
      </p:sp>
      <p:sp>
        <p:nvSpPr>
          <p:cNvPr id="40" name="CHt38"/>
          <p:cNvSpPr/>
          <p:nvPr/>
        </p:nvSpPr>
        <p:spPr>
          <a:xfrm>
            <a:off x="4215760" y="3177893"/>
            <a:ext cx="3663800" cy="230000"/>
          </a:xfrm>
          <a:prstGeom prst="rect">
            <a:avLst/>
          </a:prstGeom>
          <a:noFill/>
          <a:ln>
            <a:noFill/>
          </a:ln>
        </p:spPr>
        <p:txBody>
          <a:bodyPr wrap="square" lIns="91440" tIns="45720" rIns="91440" bIns="45720" rtlCol="0" anchor="ctr"/>
          <a:lstStyle/>
          <a:p>
            <a:pPr marL="0" indent="0">
              <a:buNone/>
            </a:pPr>
            <a:r>
              <a:rPr lang="en-US" sz="1000" dirty="0">
                <a:solidFill>
                  <a:srgbClr val="8899AA"/>
                </a:solidFill>
                <a:latin typeface="Calibri" pitchFamily="34" charset="0"/>
              </a:rPr>
              <a:t>Phone Field Guidance</a:t>
            </a:r>
          </a:p>
        </p:txBody>
      </p:sp>
      <p:sp>
        <p:nvSpPr>
          <p:cNvPr id="41" name="Ct38"/>
          <p:cNvSpPr/>
          <p:nvPr/>
        </p:nvSpPr>
        <p:spPr>
          <a:xfrm>
            <a:off x="4215760" y="3453613"/>
            <a:ext cx="3663800" cy="1347893"/>
          </a:xfrm>
          <a:prstGeom prst="rect">
            <a:avLst/>
          </a:prstGeom>
          <a:noFill/>
          <a:ln>
            <a:noFill/>
          </a:ln>
        </p:spPr>
        <p:txBody>
          <a:bodyPr wrap="square" lIns="91440" tIns="45720" rIns="91440" bIns="45720" rtlCol="0" anchor="t"/>
          <a:lstStyle/>
          <a:p>
            <a:pPr marL="0" indent="0">
              <a:buNone/>
            </a:pPr>
            <a:r>
              <a:rPr lang="en-US" sz="1050" dirty="0">
                <a:solidFill>
                  <a:srgbClr val="D4E0EC"/>
                </a:solidFill>
                <a:latin typeface="Calibri" pitchFamily="34" charset="0"/>
              </a:rPr>
              <a:t>As the user types their phone number, a live hint reads the format aloud in real time. A green tick appears and is announced at 11 digits — confirming the number without submitting.</a:t>
            </a:r>
          </a:p>
        </p:txBody>
      </p:sp>
      <p:sp>
        <p:nvSpPr>
          <p:cNvPr id="42" name="CB42"/>
          <p:cNvSpPr/>
          <p:nvPr/>
        </p:nvSpPr>
        <p:spPr>
          <a:xfrm>
            <a:off x="8071000" y="3147893"/>
            <a:ext cx="3846680" cy="1667893"/>
          </a:xfrm>
          <a:prstGeom prst="rect">
            <a:avLst/>
          </a:prstGeom>
          <a:solidFill>
            <a:srgbClr val="1E2D3D"/>
          </a:solidFill>
          <a:ln w="6350">
            <a:solidFill>
              <a:srgbClr val="2A3F55"/>
            </a:solidFill>
            <a:prstDash val="solid"/>
          </a:ln>
        </p:spPr>
        <p:txBody>
          <a:bodyPr/>
          <a:lstStyle/>
          <a:p>
            <a:endParaRPr lang="en-GB"/>
          </a:p>
        </p:txBody>
      </p:sp>
      <p:sp>
        <p:nvSpPr>
          <p:cNvPr id="43" name="CH42"/>
          <p:cNvSpPr/>
          <p:nvPr/>
        </p:nvSpPr>
        <p:spPr>
          <a:xfrm>
            <a:off x="8071000" y="3147893"/>
            <a:ext cx="3846680" cy="260000"/>
          </a:xfrm>
          <a:prstGeom prst="rect">
            <a:avLst/>
          </a:prstGeom>
          <a:solidFill>
            <a:srgbClr val="253447"/>
          </a:solidFill>
          <a:ln>
            <a:noFill/>
          </a:ln>
        </p:spPr>
        <p:txBody>
          <a:bodyPr/>
          <a:lstStyle/>
          <a:p>
            <a:endParaRPr lang="en-GB"/>
          </a:p>
        </p:txBody>
      </p:sp>
      <p:sp>
        <p:nvSpPr>
          <p:cNvPr id="44" name="CHt42"/>
          <p:cNvSpPr/>
          <p:nvPr/>
        </p:nvSpPr>
        <p:spPr>
          <a:xfrm>
            <a:off x="8162440" y="3177893"/>
            <a:ext cx="3663800" cy="230000"/>
          </a:xfrm>
          <a:prstGeom prst="rect">
            <a:avLst/>
          </a:prstGeom>
          <a:noFill/>
          <a:ln>
            <a:noFill/>
          </a:ln>
        </p:spPr>
        <p:txBody>
          <a:bodyPr wrap="square" lIns="91440" tIns="45720" rIns="91440" bIns="45720" rtlCol="0" anchor="ctr"/>
          <a:lstStyle/>
          <a:p>
            <a:pPr marL="0" indent="0">
              <a:buNone/>
            </a:pPr>
            <a:r>
              <a:rPr lang="en-US" sz="1000" dirty="0">
                <a:solidFill>
                  <a:srgbClr val="8899AA"/>
                </a:solidFill>
                <a:latin typeface="Calibri" pitchFamily="34" charset="0"/>
              </a:rPr>
              <a:t>Error Handling for Screen Readers</a:t>
            </a:r>
          </a:p>
        </p:txBody>
      </p:sp>
      <p:sp>
        <p:nvSpPr>
          <p:cNvPr id="45" name="Ct42"/>
          <p:cNvSpPr/>
          <p:nvPr/>
        </p:nvSpPr>
        <p:spPr>
          <a:xfrm>
            <a:off x="8162440" y="3453613"/>
            <a:ext cx="3663800" cy="1347893"/>
          </a:xfrm>
          <a:prstGeom prst="rect">
            <a:avLst/>
          </a:prstGeom>
          <a:noFill/>
          <a:ln>
            <a:noFill/>
          </a:ln>
        </p:spPr>
        <p:txBody>
          <a:bodyPr wrap="square" lIns="91440" tIns="45720" rIns="91440" bIns="45720" rtlCol="0" anchor="t"/>
          <a:lstStyle/>
          <a:p>
            <a:pPr marL="0" indent="0">
              <a:buNone/>
            </a:pPr>
            <a:r>
              <a:rPr lang="en-US" sz="1050" dirty="0">
                <a:solidFill>
                  <a:srgbClr val="D4E0EC"/>
                </a:solidFill>
                <a:latin typeface="Calibri" pitchFamily="34" charset="0"/>
              </a:rPr>
              <a:t>When a field fails validation it is immediately flagged as invalid so screen readers announce the error. The flag is removed as soon as the user corrects it, giving instant feedback.</a:t>
            </a:r>
          </a:p>
        </p:txBody>
      </p:sp>
      <p:sp>
        <p:nvSpPr>
          <p:cNvPr id="46" name="CB46"/>
          <p:cNvSpPr/>
          <p:nvPr/>
        </p:nvSpPr>
        <p:spPr>
          <a:xfrm>
            <a:off x="4124320" y="4915786"/>
            <a:ext cx="7793360" cy="1667893"/>
          </a:xfrm>
          <a:prstGeom prst="rect">
            <a:avLst/>
          </a:prstGeom>
          <a:solidFill>
            <a:srgbClr val="1E2D3D"/>
          </a:solidFill>
          <a:ln w="6350">
            <a:solidFill>
              <a:srgbClr val="2A3F55"/>
            </a:solidFill>
            <a:prstDash val="solid"/>
          </a:ln>
        </p:spPr>
        <p:txBody>
          <a:bodyPr/>
          <a:lstStyle/>
          <a:p>
            <a:endParaRPr lang="en-GB"/>
          </a:p>
        </p:txBody>
      </p:sp>
      <p:sp>
        <p:nvSpPr>
          <p:cNvPr id="47" name="CH46"/>
          <p:cNvSpPr/>
          <p:nvPr/>
        </p:nvSpPr>
        <p:spPr>
          <a:xfrm>
            <a:off x="4124320" y="4915786"/>
            <a:ext cx="7793360" cy="260000"/>
          </a:xfrm>
          <a:prstGeom prst="rect">
            <a:avLst/>
          </a:prstGeom>
          <a:solidFill>
            <a:srgbClr val="253447"/>
          </a:solidFill>
          <a:ln>
            <a:noFill/>
          </a:ln>
        </p:spPr>
        <p:txBody>
          <a:bodyPr/>
          <a:lstStyle/>
          <a:p>
            <a:endParaRPr lang="en-GB"/>
          </a:p>
        </p:txBody>
      </p:sp>
      <p:sp>
        <p:nvSpPr>
          <p:cNvPr id="48" name="CHt46"/>
          <p:cNvSpPr/>
          <p:nvPr/>
        </p:nvSpPr>
        <p:spPr>
          <a:xfrm>
            <a:off x="4215760" y="4945786"/>
            <a:ext cx="7610480" cy="230000"/>
          </a:xfrm>
          <a:prstGeom prst="rect">
            <a:avLst/>
          </a:prstGeom>
          <a:noFill/>
          <a:ln>
            <a:noFill/>
          </a:ln>
        </p:spPr>
        <p:txBody>
          <a:bodyPr wrap="square" lIns="91440" tIns="45720" rIns="91440" bIns="45720" rtlCol="0" anchor="ctr"/>
          <a:lstStyle/>
          <a:p>
            <a:pPr marL="0" indent="0">
              <a:buNone/>
            </a:pPr>
            <a:r>
              <a:rPr lang="en-US" sz="1000" dirty="0">
                <a:solidFill>
                  <a:srgbClr val="8899AA"/>
                </a:solidFill>
                <a:latin typeface="Calibri" pitchFamily="34" charset="0"/>
              </a:rPr>
              <a:t>Focus Management Between Steps</a:t>
            </a:r>
          </a:p>
        </p:txBody>
      </p:sp>
      <p:sp>
        <p:nvSpPr>
          <p:cNvPr id="49" name="Ct46"/>
          <p:cNvSpPr/>
          <p:nvPr/>
        </p:nvSpPr>
        <p:spPr>
          <a:xfrm>
            <a:off x="4215760" y="5221506"/>
            <a:ext cx="7610480" cy="1347893"/>
          </a:xfrm>
          <a:prstGeom prst="rect">
            <a:avLst/>
          </a:prstGeom>
          <a:noFill/>
          <a:ln>
            <a:noFill/>
          </a:ln>
        </p:spPr>
        <p:txBody>
          <a:bodyPr wrap="square" lIns="91440" tIns="45720" rIns="91440" bIns="45720" rtlCol="0" anchor="t"/>
          <a:lstStyle/>
          <a:p>
            <a:pPr marL="0" indent="0">
              <a:buNone/>
            </a:pPr>
            <a:r>
              <a:rPr lang="en-US" sz="1050" dirty="0">
                <a:solidFill>
                  <a:srgbClr val="D4E0EC"/>
                </a:solidFill>
                <a:latin typeface="Calibri" pitchFamily="34" charset="0"/>
              </a:rPr>
              <a:t>When the user moves to the next step, keyboard focus automatically jumps to the heading of that step. Keyboard and screen reader users always start reading from the right place with no confusion about where they are in the process.</a:t>
            </a:r>
          </a:p>
        </p:txBody>
      </p:sp>
      <p:sp>
        <p:nvSpPr>
          <p:cNvPr id="200" name="FooterBar"/>
          <p:cNvSpPr/>
          <p:nvPr/>
        </p:nvSpPr>
        <p:spPr>
          <a:xfrm>
            <a:off x="0" y="6601968"/>
            <a:ext cx="12192000" cy="256032"/>
          </a:xfrm>
          <a:prstGeom prst="rect">
            <a:avLst/>
          </a:prstGeom>
          <a:solidFill>
            <a:srgbClr val="0D1B2A"/>
          </a:solidFill>
          <a:ln>
            <a:noFill/>
          </a:ln>
        </p:spPr>
        <p:txBody>
          <a:bodyPr/>
          <a:lstStyle/>
          <a:p>
            <a:pPr algn="r"/>
            <a:r>
              <a:rPr lang="en-US" sz="1000" dirty="0">
                <a:solidFill>
                  <a:srgbClr val="778899"/>
                </a:solidFill>
                <a:latin typeface="Calibri" pitchFamily="34" charset="0"/>
                <a:ea typeface="Calibri" pitchFamily="34" charset="-122"/>
                <a:cs typeface="Calibri" pitchFamily="34" charset="-120"/>
              </a:rPr>
              <a:t>22/ 31</a:t>
            </a:r>
            <a:endParaRPr lang="en-US" sz="1000" dirty="0"/>
          </a:p>
        </p:txBody>
      </p:sp>
      <p:sp>
        <p:nvSpPr>
          <p:cNvPr id="201" name="FooterTxt"/>
          <p:cNvSpPr/>
          <p:nvPr/>
        </p:nvSpPr>
        <p:spPr>
          <a:xfrm>
            <a:off x="274320" y="6620256"/>
            <a:ext cx="9500000" cy="201168"/>
          </a:xfrm>
          <a:prstGeom prst="rect">
            <a:avLst/>
          </a:prstGeom>
          <a:noFill/>
          <a:ln>
            <a:noFill/>
          </a:ln>
        </p:spPr>
        <p:txBody>
          <a:bodyPr wrap="square" lIns="91440" tIns="45720" rIns="91440" bIns="45720" rtlCol="0" anchor="ctr"/>
          <a:lstStyle/>
          <a:p>
            <a:pPr marL="0" indent="0">
              <a:buNone/>
            </a:pPr>
            <a:r>
              <a:rPr lang="en-US" sz="950" dirty="0">
                <a:solidFill>
                  <a:srgbClr val="778899"/>
                </a:solidFill>
                <a:latin typeface="Calibri" pitchFamily="34" charset="0"/>
              </a:rPr>
              <a:t>Nash Tyres &amp; Car Wash  ·  Screen Reader Announcer  ·  ARIA &amp; Screen Reader Accessibility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7">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Usability Features - Nielsen Heuristics</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63040"/>
            <a:ext cx="5660136" cy="932688"/>
          </a:xfrm>
          <a:prstGeom prst="rect">
            <a:avLst/>
          </a:prstGeom>
          <a:solidFill>
            <a:srgbClr val="152236"/>
          </a:solidFill>
          <a:ln w="6350">
            <a:solidFill>
              <a:srgbClr val="2A3A4A"/>
            </a:solidFill>
            <a:prstDash val="solid"/>
          </a:ln>
        </p:spPr>
        <p:txBody>
          <a:bodyPr/>
          <a:lstStyle/>
          <a:p>
            <a:endParaRPr lang="en-GB"/>
          </a:p>
        </p:txBody>
      </p:sp>
      <p:sp>
        <p:nvSpPr>
          <p:cNvPr id="7" name="Text 5"/>
          <p:cNvSpPr/>
          <p:nvPr/>
        </p:nvSpPr>
        <p:spPr>
          <a:xfrm>
            <a:off x="493776" y="1536192"/>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3-Step Booking Wizard</a:t>
            </a:r>
            <a:endParaRPr lang="en-US" sz="1350" dirty="0"/>
          </a:p>
        </p:txBody>
      </p:sp>
      <p:sp>
        <p:nvSpPr>
          <p:cNvPr id="9" name="Text 7"/>
          <p:cNvSpPr/>
          <p:nvPr/>
        </p:nvSpPr>
        <p:spPr>
          <a:xfrm>
            <a:off x="4837176" y="1536192"/>
            <a:ext cx="1188720" cy="274320"/>
          </a:xfrm>
          <a:prstGeom prst="rect">
            <a:avLst/>
          </a:prstGeom>
          <a:noFill/>
          <a:ln/>
        </p:spPr>
        <p:txBody>
          <a:bodyPr wrap="square" lIns="0" tIns="0" rIns="0" bIns="0" rtlCol="0" anchor="ctr"/>
          <a:lstStyle/>
          <a:p>
            <a:pPr marL="0" indent="0" algn="ctr">
              <a:buNone/>
            </a:pPr>
            <a:endParaRPr lang="en-US" sz="1100" dirty="0"/>
          </a:p>
        </p:txBody>
      </p:sp>
      <p:sp>
        <p:nvSpPr>
          <p:cNvPr id="10" name="Text 8"/>
          <p:cNvSpPr/>
          <p:nvPr/>
        </p:nvSpPr>
        <p:spPr>
          <a:xfrm>
            <a:off x="493776" y="1828800"/>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The booking is split into three clear steps — choose a service, enter your details, then review and confirm. A progress bar shows exactly where the user is at all times</a:t>
            </a:r>
            <a:endParaRPr lang="en-US" sz="1150" dirty="0"/>
          </a:p>
        </p:txBody>
      </p:sp>
      <p:sp>
        <p:nvSpPr>
          <p:cNvPr id="11" name="Shape 9"/>
          <p:cNvSpPr/>
          <p:nvPr/>
        </p:nvSpPr>
        <p:spPr>
          <a:xfrm>
            <a:off x="6163056" y="1463040"/>
            <a:ext cx="5660136" cy="932688"/>
          </a:xfrm>
          <a:prstGeom prst="rect">
            <a:avLst/>
          </a:prstGeom>
          <a:solidFill>
            <a:srgbClr val="152236"/>
          </a:solidFill>
          <a:ln w="6350">
            <a:solidFill>
              <a:srgbClr val="2A3A4A"/>
            </a:solidFill>
            <a:prstDash val="solid"/>
          </a:ln>
        </p:spPr>
        <p:txBody>
          <a:bodyPr/>
          <a:lstStyle/>
          <a:p>
            <a:endParaRPr lang="en-GB"/>
          </a:p>
        </p:txBody>
      </p:sp>
      <p:sp>
        <p:nvSpPr>
          <p:cNvPr id="12" name="Text 10"/>
          <p:cNvSpPr/>
          <p:nvPr/>
        </p:nvSpPr>
        <p:spPr>
          <a:xfrm>
            <a:off x="6291072" y="1536192"/>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Live Phone Formatting</a:t>
            </a:r>
            <a:endParaRPr lang="en-US" sz="1350" dirty="0"/>
          </a:p>
        </p:txBody>
      </p:sp>
      <p:sp>
        <p:nvSpPr>
          <p:cNvPr id="14" name="Text 12"/>
          <p:cNvSpPr/>
          <p:nvPr/>
        </p:nvSpPr>
        <p:spPr>
          <a:xfrm>
            <a:off x="10634472" y="1536192"/>
            <a:ext cx="1188720" cy="274320"/>
          </a:xfrm>
          <a:prstGeom prst="rect">
            <a:avLst/>
          </a:prstGeom>
          <a:noFill/>
          <a:ln/>
        </p:spPr>
        <p:txBody>
          <a:bodyPr wrap="square" lIns="0" tIns="0" rIns="0" bIns="0" rtlCol="0" anchor="ctr"/>
          <a:lstStyle/>
          <a:p>
            <a:pPr marL="0" indent="0" algn="ctr">
              <a:buNone/>
            </a:pPr>
            <a:endParaRPr lang="en-US" sz="1100" dirty="0"/>
          </a:p>
        </p:txBody>
      </p:sp>
      <p:sp>
        <p:nvSpPr>
          <p:cNvPr id="15" name="Text 13"/>
          <p:cNvSpPr/>
          <p:nvPr/>
        </p:nvSpPr>
        <p:spPr>
          <a:xfrm>
            <a:off x="6291072" y="1828800"/>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As the user types their phone number it is formatted in real time. A green tick appears when the number is valid, so users know immediately without having to submit the form</a:t>
            </a:r>
            <a:endParaRPr lang="en-US" sz="1150" dirty="0"/>
          </a:p>
        </p:txBody>
      </p:sp>
      <p:sp>
        <p:nvSpPr>
          <p:cNvPr id="16" name="Shape 14"/>
          <p:cNvSpPr/>
          <p:nvPr/>
        </p:nvSpPr>
        <p:spPr>
          <a:xfrm>
            <a:off x="365760" y="2450592"/>
            <a:ext cx="5660136" cy="932688"/>
          </a:xfrm>
          <a:prstGeom prst="rect">
            <a:avLst/>
          </a:prstGeom>
          <a:solidFill>
            <a:srgbClr val="152236"/>
          </a:solidFill>
          <a:ln w="6350">
            <a:solidFill>
              <a:srgbClr val="2A3A4A"/>
            </a:solidFill>
            <a:prstDash val="solid"/>
          </a:ln>
        </p:spPr>
        <p:txBody>
          <a:bodyPr/>
          <a:lstStyle/>
          <a:p>
            <a:endParaRPr lang="en-GB"/>
          </a:p>
        </p:txBody>
      </p:sp>
      <p:sp>
        <p:nvSpPr>
          <p:cNvPr id="17" name="Text 15"/>
          <p:cNvSpPr/>
          <p:nvPr/>
        </p:nvSpPr>
        <p:spPr>
          <a:xfrm>
            <a:off x="493776" y="2523744"/>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Time Slot Availability</a:t>
            </a:r>
            <a:endParaRPr lang="en-US" sz="1350" dirty="0"/>
          </a:p>
        </p:txBody>
      </p:sp>
      <p:sp>
        <p:nvSpPr>
          <p:cNvPr id="19" name="Text 17"/>
          <p:cNvSpPr/>
          <p:nvPr/>
        </p:nvSpPr>
        <p:spPr>
          <a:xfrm>
            <a:off x="4837176" y="2523744"/>
            <a:ext cx="1188720" cy="274320"/>
          </a:xfrm>
          <a:prstGeom prst="rect">
            <a:avLst/>
          </a:prstGeom>
          <a:noFill/>
          <a:ln/>
        </p:spPr>
        <p:txBody>
          <a:bodyPr wrap="square" lIns="0" tIns="0" rIns="0" bIns="0" rtlCol="0" anchor="ctr"/>
          <a:lstStyle/>
          <a:p>
            <a:pPr marL="0" indent="0" algn="ctr">
              <a:buNone/>
            </a:pPr>
            <a:endParaRPr lang="en-US" sz="1100" dirty="0"/>
          </a:p>
        </p:txBody>
      </p:sp>
      <p:sp>
        <p:nvSpPr>
          <p:cNvPr id="20" name="Text 18"/>
          <p:cNvSpPr/>
          <p:nvPr/>
        </p:nvSpPr>
        <p:spPr>
          <a:xfrm>
            <a:off x="493776" y="2816352"/>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Each time slot shows how busy it is — full, nearly full, or available. This helps customers pick a convenient time and avoids disappointment after filling in the form</a:t>
            </a:r>
            <a:endParaRPr lang="en-US" sz="1150" dirty="0"/>
          </a:p>
        </p:txBody>
      </p:sp>
      <p:sp>
        <p:nvSpPr>
          <p:cNvPr id="21" name="Shape 19"/>
          <p:cNvSpPr/>
          <p:nvPr/>
        </p:nvSpPr>
        <p:spPr>
          <a:xfrm>
            <a:off x="6163056" y="2450592"/>
            <a:ext cx="5660136" cy="932688"/>
          </a:xfrm>
          <a:prstGeom prst="rect">
            <a:avLst/>
          </a:prstGeom>
          <a:solidFill>
            <a:srgbClr val="152236"/>
          </a:solidFill>
          <a:ln w="6350">
            <a:solidFill>
              <a:srgbClr val="2A3A4A"/>
            </a:solidFill>
            <a:prstDash val="solid"/>
          </a:ln>
        </p:spPr>
        <p:txBody>
          <a:bodyPr/>
          <a:lstStyle/>
          <a:p>
            <a:endParaRPr lang="en-GB"/>
          </a:p>
        </p:txBody>
      </p:sp>
      <p:sp>
        <p:nvSpPr>
          <p:cNvPr id="22" name="Text 20"/>
          <p:cNvSpPr/>
          <p:nvPr/>
        </p:nvSpPr>
        <p:spPr>
          <a:xfrm>
            <a:off x="6291072" y="2523744"/>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Draft Save &amp; Restore</a:t>
            </a:r>
            <a:endParaRPr lang="en-US" sz="1350" dirty="0"/>
          </a:p>
        </p:txBody>
      </p:sp>
      <p:sp>
        <p:nvSpPr>
          <p:cNvPr id="24" name="Text 22"/>
          <p:cNvSpPr/>
          <p:nvPr/>
        </p:nvSpPr>
        <p:spPr>
          <a:xfrm>
            <a:off x="10634472" y="2523744"/>
            <a:ext cx="1188720" cy="274320"/>
          </a:xfrm>
          <a:prstGeom prst="rect">
            <a:avLst/>
          </a:prstGeom>
          <a:noFill/>
          <a:ln/>
        </p:spPr>
        <p:txBody>
          <a:bodyPr wrap="square" lIns="0" tIns="0" rIns="0" bIns="0" rtlCol="0" anchor="ctr"/>
          <a:lstStyle/>
          <a:p>
            <a:pPr marL="0" indent="0" algn="ctr">
              <a:buNone/>
            </a:pPr>
            <a:endParaRPr lang="en-US" sz="1100" dirty="0"/>
          </a:p>
        </p:txBody>
      </p:sp>
      <p:sp>
        <p:nvSpPr>
          <p:cNvPr id="25" name="Text 23"/>
          <p:cNvSpPr/>
          <p:nvPr/>
        </p:nvSpPr>
        <p:spPr>
          <a:xfrm>
            <a:off x="6291072" y="2816352"/>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The form automatically saves the user’s progress as they type. If they accidentally close the tab, they are offered the option to restore their draft or start fresh when they return</a:t>
            </a:r>
            <a:endParaRPr lang="en-US" sz="1150" dirty="0"/>
          </a:p>
        </p:txBody>
      </p:sp>
      <p:sp>
        <p:nvSpPr>
          <p:cNvPr id="26" name="Shape 24"/>
          <p:cNvSpPr/>
          <p:nvPr/>
        </p:nvSpPr>
        <p:spPr>
          <a:xfrm>
            <a:off x="365760" y="3438144"/>
            <a:ext cx="5660136" cy="932688"/>
          </a:xfrm>
          <a:prstGeom prst="rect">
            <a:avLst/>
          </a:prstGeom>
          <a:solidFill>
            <a:srgbClr val="152236"/>
          </a:solidFill>
          <a:ln w="6350">
            <a:solidFill>
              <a:srgbClr val="2A3A4A"/>
            </a:solidFill>
            <a:prstDash val="solid"/>
          </a:ln>
        </p:spPr>
        <p:txBody>
          <a:bodyPr/>
          <a:lstStyle/>
          <a:p>
            <a:endParaRPr lang="en-GB"/>
          </a:p>
        </p:txBody>
      </p:sp>
      <p:sp>
        <p:nvSpPr>
          <p:cNvPr id="27" name="Text 25"/>
          <p:cNvSpPr/>
          <p:nvPr/>
        </p:nvSpPr>
        <p:spPr>
          <a:xfrm>
            <a:off x="493776" y="3511296"/>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Inline Per-Field Validation</a:t>
            </a:r>
            <a:endParaRPr lang="en-US" sz="1350" dirty="0"/>
          </a:p>
        </p:txBody>
      </p:sp>
      <p:sp>
        <p:nvSpPr>
          <p:cNvPr id="29" name="Text 27"/>
          <p:cNvSpPr/>
          <p:nvPr/>
        </p:nvSpPr>
        <p:spPr>
          <a:xfrm>
            <a:off x="4837176" y="3511296"/>
            <a:ext cx="1188720" cy="274320"/>
          </a:xfrm>
          <a:prstGeom prst="rect">
            <a:avLst/>
          </a:prstGeom>
          <a:noFill/>
          <a:ln/>
        </p:spPr>
        <p:txBody>
          <a:bodyPr wrap="square" lIns="0" tIns="0" rIns="0" bIns="0" rtlCol="0" anchor="ctr"/>
          <a:lstStyle/>
          <a:p>
            <a:pPr marL="0" indent="0" algn="ctr">
              <a:buNone/>
            </a:pPr>
            <a:endParaRPr lang="en-US" sz="1100" dirty="0"/>
          </a:p>
        </p:txBody>
      </p:sp>
      <p:sp>
        <p:nvSpPr>
          <p:cNvPr id="30" name="Text 28"/>
          <p:cNvSpPr/>
          <p:nvPr/>
        </p:nvSpPr>
        <p:spPr>
          <a:xfrm>
            <a:off x="493776" y="3803904"/>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Errors only appear after the user leaves a field, not while they are still typing. This avoids unnecessary warnings and keeps the experience frustration-free</a:t>
            </a:r>
            <a:endParaRPr lang="en-US" sz="1150" dirty="0"/>
          </a:p>
        </p:txBody>
      </p:sp>
      <p:sp>
        <p:nvSpPr>
          <p:cNvPr id="31" name="Shape 29"/>
          <p:cNvSpPr/>
          <p:nvPr/>
        </p:nvSpPr>
        <p:spPr>
          <a:xfrm>
            <a:off x="6163056" y="3438144"/>
            <a:ext cx="5660136" cy="932688"/>
          </a:xfrm>
          <a:prstGeom prst="rect">
            <a:avLst/>
          </a:prstGeom>
          <a:solidFill>
            <a:srgbClr val="152236"/>
          </a:solidFill>
          <a:ln w="6350">
            <a:solidFill>
              <a:srgbClr val="2A3A4A"/>
            </a:solidFill>
            <a:prstDash val="solid"/>
          </a:ln>
        </p:spPr>
        <p:txBody>
          <a:bodyPr/>
          <a:lstStyle/>
          <a:p>
            <a:endParaRPr lang="en-GB"/>
          </a:p>
        </p:txBody>
      </p:sp>
      <p:sp>
        <p:nvSpPr>
          <p:cNvPr id="32" name="Text 30"/>
          <p:cNvSpPr/>
          <p:nvPr/>
        </p:nvSpPr>
        <p:spPr>
          <a:xfrm>
            <a:off x="6291072" y="3511296"/>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Review Before Confirm</a:t>
            </a:r>
            <a:endParaRPr lang="en-US" sz="1350" dirty="0"/>
          </a:p>
        </p:txBody>
      </p:sp>
      <p:sp>
        <p:nvSpPr>
          <p:cNvPr id="34" name="Text 32"/>
          <p:cNvSpPr/>
          <p:nvPr/>
        </p:nvSpPr>
        <p:spPr>
          <a:xfrm>
            <a:off x="10634472" y="3511296"/>
            <a:ext cx="1188720" cy="274320"/>
          </a:xfrm>
          <a:prstGeom prst="rect">
            <a:avLst/>
          </a:prstGeom>
          <a:noFill/>
          <a:ln/>
        </p:spPr>
        <p:txBody>
          <a:bodyPr wrap="square" lIns="0" tIns="0" rIns="0" bIns="0" rtlCol="0" anchor="ctr"/>
          <a:lstStyle/>
          <a:p>
            <a:pPr marL="0" indent="0" algn="ctr">
              <a:buNone/>
            </a:pPr>
            <a:endParaRPr lang="en-US" sz="1100" dirty="0"/>
          </a:p>
        </p:txBody>
      </p:sp>
      <p:sp>
        <p:nvSpPr>
          <p:cNvPr id="35" name="Text 33"/>
          <p:cNvSpPr/>
          <p:nvPr/>
        </p:nvSpPr>
        <p:spPr>
          <a:xfrm>
            <a:off x="6291072" y="3803904"/>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Before submitting, the user sees a full summary of their booking in plain English. They can go back and change anything, preventing accidental or incorrect bookings</a:t>
            </a:r>
            <a:endParaRPr lang="en-US" sz="1150" dirty="0"/>
          </a:p>
        </p:txBody>
      </p:sp>
      <p:sp>
        <p:nvSpPr>
          <p:cNvPr id="36" name="Shape 34"/>
          <p:cNvSpPr/>
          <p:nvPr/>
        </p:nvSpPr>
        <p:spPr>
          <a:xfrm>
            <a:off x="365760" y="4425696"/>
            <a:ext cx="5660136" cy="932688"/>
          </a:xfrm>
          <a:prstGeom prst="rect">
            <a:avLst/>
          </a:prstGeom>
          <a:solidFill>
            <a:srgbClr val="152236"/>
          </a:solidFill>
          <a:ln w="6350">
            <a:solidFill>
              <a:srgbClr val="2A3A4A"/>
            </a:solidFill>
            <a:prstDash val="solid"/>
          </a:ln>
        </p:spPr>
        <p:txBody>
          <a:bodyPr/>
          <a:lstStyle/>
          <a:p>
            <a:endParaRPr lang="en-GB"/>
          </a:p>
        </p:txBody>
      </p:sp>
      <p:sp>
        <p:nvSpPr>
          <p:cNvPr id="37" name="Text 35"/>
          <p:cNvSpPr/>
          <p:nvPr/>
        </p:nvSpPr>
        <p:spPr>
          <a:xfrm>
            <a:off x="493776" y="4498848"/>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Success + Reference</a:t>
            </a:r>
            <a:endParaRPr lang="en-US" sz="1350" dirty="0"/>
          </a:p>
        </p:txBody>
      </p:sp>
      <p:sp>
        <p:nvSpPr>
          <p:cNvPr id="39" name="Text 37"/>
          <p:cNvSpPr/>
          <p:nvPr/>
        </p:nvSpPr>
        <p:spPr>
          <a:xfrm>
            <a:off x="4837176" y="4498848"/>
            <a:ext cx="1188720" cy="274320"/>
          </a:xfrm>
          <a:prstGeom prst="rect">
            <a:avLst/>
          </a:prstGeom>
          <a:noFill/>
          <a:ln/>
        </p:spPr>
        <p:txBody>
          <a:bodyPr wrap="square" lIns="0" tIns="0" rIns="0" bIns="0" rtlCol="0" anchor="ctr"/>
          <a:lstStyle/>
          <a:p>
            <a:pPr marL="0" indent="0" algn="ctr">
              <a:buNone/>
            </a:pPr>
            <a:endParaRPr lang="en-US" sz="1100" dirty="0"/>
          </a:p>
        </p:txBody>
      </p:sp>
      <p:sp>
        <p:nvSpPr>
          <p:cNvPr id="40" name="Text 38"/>
          <p:cNvSpPr/>
          <p:nvPr/>
        </p:nvSpPr>
        <p:spPr>
          <a:xfrm>
            <a:off x="493776" y="4791456"/>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After booking, the customer receives a unique reference number, a confirmation message, and a note about how long their data is kept — keeping them informed every step of the way</a:t>
            </a:r>
            <a:endParaRPr lang="en-US" sz="1150" dirty="0"/>
          </a:p>
        </p:txBody>
      </p:sp>
      <p:sp>
        <p:nvSpPr>
          <p:cNvPr id="41" name="Shape 39"/>
          <p:cNvSpPr/>
          <p:nvPr/>
        </p:nvSpPr>
        <p:spPr>
          <a:xfrm>
            <a:off x="6163056" y="4425696"/>
            <a:ext cx="5660136" cy="932688"/>
          </a:xfrm>
          <a:prstGeom prst="rect">
            <a:avLst/>
          </a:prstGeom>
          <a:solidFill>
            <a:srgbClr val="152236"/>
          </a:solidFill>
          <a:ln w="6350">
            <a:solidFill>
              <a:srgbClr val="2A3A4A"/>
            </a:solidFill>
            <a:prstDash val="solid"/>
          </a:ln>
        </p:spPr>
        <p:txBody>
          <a:bodyPr/>
          <a:lstStyle/>
          <a:p>
            <a:endParaRPr lang="en-GB"/>
          </a:p>
        </p:txBody>
      </p:sp>
      <p:sp>
        <p:nvSpPr>
          <p:cNvPr id="42" name="Text 40"/>
          <p:cNvSpPr/>
          <p:nvPr/>
        </p:nvSpPr>
        <p:spPr>
          <a:xfrm>
            <a:off x="6291072" y="4498848"/>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Add to Calendar</a:t>
            </a:r>
            <a:endParaRPr lang="en-US" sz="1350" dirty="0"/>
          </a:p>
        </p:txBody>
      </p:sp>
      <p:sp>
        <p:nvSpPr>
          <p:cNvPr id="44" name="Text 42"/>
          <p:cNvSpPr/>
          <p:nvPr/>
        </p:nvSpPr>
        <p:spPr>
          <a:xfrm>
            <a:off x="10634472" y="4498848"/>
            <a:ext cx="1188720" cy="274320"/>
          </a:xfrm>
          <a:prstGeom prst="rect">
            <a:avLst/>
          </a:prstGeom>
          <a:noFill/>
          <a:ln/>
        </p:spPr>
        <p:txBody>
          <a:bodyPr wrap="square" lIns="0" tIns="0" rIns="0" bIns="0" rtlCol="0" anchor="ctr"/>
          <a:lstStyle/>
          <a:p>
            <a:pPr marL="0" indent="0" algn="ctr">
              <a:buNone/>
            </a:pPr>
            <a:endParaRPr lang="en-US" sz="1100" dirty="0"/>
          </a:p>
        </p:txBody>
      </p:sp>
      <p:sp>
        <p:nvSpPr>
          <p:cNvPr id="45" name="Text 43"/>
          <p:cNvSpPr/>
          <p:nvPr/>
        </p:nvSpPr>
        <p:spPr>
          <a:xfrm>
            <a:off x="6291072" y="4791456"/>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Once confirmed, customers can add their appointment directly to Google Calendar or download an Apple calendar file — the service and date are already filled in for them</a:t>
            </a:r>
            <a:endParaRPr lang="en-US" sz="1150" dirty="0"/>
          </a:p>
        </p:txBody>
      </p:sp>
      <p:sp>
        <p:nvSpPr>
          <p:cNvPr id="46" name="Shape 44"/>
          <p:cNvSpPr/>
          <p:nvPr/>
        </p:nvSpPr>
        <p:spPr>
          <a:xfrm>
            <a:off x="365760" y="5413248"/>
            <a:ext cx="5660136" cy="932688"/>
          </a:xfrm>
          <a:prstGeom prst="rect">
            <a:avLst/>
          </a:prstGeom>
          <a:solidFill>
            <a:srgbClr val="152236"/>
          </a:solidFill>
          <a:ln w="6350">
            <a:solidFill>
              <a:srgbClr val="2A3A4A"/>
            </a:solidFill>
            <a:prstDash val="solid"/>
          </a:ln>
        </p:spPr>
        <p:txBody>
          <a:bodyPr/>
          <a:lstStyle/>
          <a:p>
            <a:endParaRPr lang="en-GB"/>
          </a:p>
        </p:txBody>
      </p:sp>
      <p:sp>
        <p:nvSpPr>
          <p:cNvPr id="47" name="Text 45"/>
          <p:cNvSpPr/>
          <p:nvPr/>
        </p:nvSpPr>
        <p:spPr>
          <a:xfrm>
            <a:off x="493776" y="5486400"/>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Responsive Layout</a:t>
            </a:r>
            <a:endParaRPr lang="en-US" sz="1350" dirty="0"/>
          </a:p>
        </p:txBody>
      </p:sp>
      <p:sp>
        <p:nvSpPr>
          <p:cNvPr id="49" name="Text 47"/>
          <p:cNvSpPr/>
          <p:nvPr/>
        </p:nvSpPr>
        <p:spPr>
          <a:xfrm>
            <a:off x="4837176" y="5486400"/>
            <a:ext cx="1188720" cy="274320"/>
          </a:xfrm>
          <a:prstGeom prst="rect">
            <a:avLst/>
          </a:prstGeom>
          <a:noFill/>
          <a:ln/>
        </p:spPr>
        <p:txBody>
          <a:bodyPr wrap="square" lIns="0" tIns="0" rIns="0" bIns="0" rtlCol="0" anchor="ctr"/>
          <a:lstStyle/>
          <a:p>
            <a:pPr marL="0" indent="0" algn="ctr">
              <a:buNone/>
            </a:pPr>
            <a:endParaRPr lang="en-US" sz="1100" dirty="0"/>
          </a:p>
        </p:txBody>
      </p:sp>
      <p:sp>
        <p:nvSpPr>
          <p:cNvPr id="50" name="Text 48"/>
          <p:cNvSpPr/>
          <p:nvPr/>
        </p:nvSpPr>
        <p:spPr>
          <a:xfrm>
            <a:off x="493776" y="5779008"/>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The booking system works on all screen sizes — desktop, tablet, and mobile. Buttons are large enough to tap comfortably, and the layout adjusts so nothing is cramped or cut off</a:t>
            </a:r>
            <a:endParaRPr lang="en-US" sz="1150" dirty="0"/>
          </a:p>
        </p:txBody>
      </p:sp>
      <p:sp>
        <p:nvSpPr>
          <p:cNvPr id="51" name="Shape 49"/>
          <p:cNvSpPr/>
          <p:nvPr/>
        </p:nvSpPr>
        <p:spPr>
          <a:xfrm>
            <a:off x="6163056" y="5413248"/>
            <a:ext cx="5660136" cy="932688"/>
          </a:xfrm>
          <a:prstGeom prst="rect">
            <a:avLst/>
          </a:prstGeom>
          <a:solidFill>
            <a:srgbClr val="152236"/>
          </a:solidFill>
          <a:ln w="6350">
            <a:solidFill>
              <a:srgbClr val="2A3A4A"/>
            </a:solidFill>
            <a:prstDash val="solid"/>
          </a:ln>
        </p:spPr>
        <p:txBody>
          <a:bodyPr/>
          <a:lstStyle/>
          <a:p>
            <a:endParaRPr lang="en-GB"/>
          </a:p>
        </p:txBody>
      </p:sp>
      <p:sp>
        <p:nvSpPr>
          <p:cNvPr id="52" name="Text 50"/>
          <p:cNvSpPr/>
          <p:nvPr/>
        </p:nvSpPr>
        <p:spPr>
          <a:xfrm>
            <a:off x="6291072" y="5486400"/>
            <a:ext cx="4334256" cy="27432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First Error Auto-Focus</a:t>
            </a:r>
            <a:endParaRPr lang="en-US" sz="1350" dirty="0"/>
          </a:p>
        </p:txBody>
      </p:sp>
      <p:sp>
        <p:nvSpPr>
          <p:cNvPr id="54" name="Text 52"/>
          <p:cNvSpPr/>
          <p:nvPr/>
        </p:nvSpPr>
        <p:spPr>
          <a:xfrm>
            <a:off x="10634472" y="5486400"/>
            <a:ext cx="1188720" cy="274320"/>
          </a:xfrm>
          <a:prstGeom prst="rect">
            <a:avLst/>
          </a:prstGeom>
          <a:noFill/>
          <a:ln/>
        </p:spPr>
        <p:txBody>
          <a:bodyPr wrap="square" lIns="0" tIns="0" rIns="0" bIns="0" rtlCol="0" anchor="ctr"/>
          <a:lstStyle/>
          <a:p>
            <a:pPr marL="0" indent="0" algn="ctr">
              <a:buNone/>
            </a:pPr>
            <a:endParaRPr lang="en-US" sz="1100" dirty="0"/>
          </a:p>
        </p:txBody>
      </p:sp>
      <p:sp>
        <p:nvSpPr>
          <p:cNvPr id="55" name="Text 53"/>
          <p:cNvSpPr/>
          <p:nvPr/>
        </p:nvSpPr>
        <p:spPr>
          <a:xfrm>
            <a:off x="6291072" y="5779008"/>
            <a:ext cx="5458968" cy="493776"/>
          </a:xfrm>
          <a:prstGeom prst="rect">
            <a:avLst/>
          </a:prstGeom>
          <a:noFill/>
          <a:ln/>
        </p:spPr>
        <p:txBody>
          <a:bodyPr wrap="square" lIns="0" tIns="0" rIns="0" bIns="0" rtlCol="0" anchor="ctr"/>
          <a:lstStyle/>
          <a:p>
            <a:pPr marL="0" indent="0">
              <a:buNone/>
            </a:pPr>
            <a:r>
              <a:rPr lang="en-US" sz="1150" dirty="0">
                <a:solidFill>
                  <a:srgbClr val="AABBCC"/>
                </a:solidFill>
                <a:latin typeface="Calibri" pitchFamily="34" charset="0"/>
                <a:ea typeface="Calibri" pitchFamily="34" charset="-122"/>
                <a:cs typeface="Calibri" pitchFamily="34" charset="-120"/>
              </a:rPr>
              <a:t>If the user tries to proceed with an error, the page automatically scrolls to the first problem field and moves the cursor there — no hunting around to find what went wrong</a:t>
            </a:r>
            <a:endParaRPr lang="en-US" sz="1150" dirty="0"/>
          </a:p>
        </p:txBody>
      </p:sp>
      <p:sp>
        <p:nvSpPr>
          <p:cNvPr id="56" name="Shape 54"/>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57" name="Text 55"/>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58" name="Text 56"/>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23/ 31</a:t>
            </a:r>
            <a:endParaRPr lang="en-US" sz="10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Booking Demo">
    <p:bg>
      <p:bgPr>
        <a:solidFill>
          <a:srgbClr val="0D1B2A"/>
        </a:solidFill>
        <a:effectLst/>
      </p:bgPr>
    </p:bg>
    <p:spTree>
      <p:nvGrpSpPr>
        <p:cNvPr id="1" name=""/>
        <p:cNvGrpSpPr/>
        <p:nvPr/>
      </p:nvGrpSpPr>
      <p:grpSpPr>
        <a:xfrm>
          <a:off x="0" y="0"/>
          <a:ext cx="0" cy="0"/>
          <a:chOff x="0" y="0"/>
          <a:chExt cx="0" cy="0"/>
        </a:xfrm>
      </p:grpSpPr>
      <p:sp>
        <p:nvSpPr>
          <p:cNvPr id="2" name="TopBar"/>
          <p:cNvSpPr/>
          <p:nvPr/>
        </p:nvSpPr>
        <p:spPr>
          <a:xfrm>
            <a:off x="0" y="0"/>
            <a:ext cx="12192000" cy="1325880"/>
          </a:xfrm>
          <a:prstGeom prst="rect">
            <a:avLst/>
          </a:prstGeom>
          <a:solidFill>
            <a:srgbClr val="1B2E3C"/>
          </a:solidFill>
          <a:ln>
            <a:noFill/>
          </a:ln>
        </p:spPr>
        <p:txBody>
          <a:bodyPr/>
          <a:lstStyle/>
          <a:p>
            <a:endParaRPr lang="en-GB"/>
          </a:p>
        </p:txBody>
      </p:sp>
      <p:sp>
        <p:nvSpPr>
          <p:cNvPr id="3" name="Tag"/>
          <p:cNvSpPr/>
          <p:nvPr/>
        </p:nvSpPr>
        <p:spPr>
          <a:xfrm>
            <a:off x="274320" y="109728"/>
            <a:ext cx="11643360" cy="256032"/>
          </a:xfrm>
          <a:prstGeom prst="rect">
            <a:avLst/>
          </a:prstGeom>
          <a:noFill/>
          <a:ln>
            <a:noFill/>
          </a:ln>
        </p:spPr>
        <p:txBody>
          <a:bodyPr wrap="square" lIns="0" tIns="0" rIns="0" bIns="0" rtlCol="0" anchor="ctr"/>
          <a:lstStyle/>
          <a:p>
            <a:pPr marL="0" indent="0">
              <a:buNone/>
            </a:pPr>
            <a:r>
              <a:rPr lang="en-US" sz="1200" kern="0" spc="400" dirty="0">
                <a:solidFill>
                  <a:srgbClr val="AABBCC"/>
                </a:solidFill>
                <a:latin typeface="Calibri" pitchFamily="34" charset="0"/>
              </a:rPr>
              <a:t>DEMO — USABILITY</a:t>
            </a:r>
          </a:p>
        </p:txBody>
      </p:sp>
      <p:sp>
        <p:nvSpPr>
          <p:cNvPr id="4" name="Title"/>
          <p:cNvSpPr/>
          <p:nvPr/>
        </p:nvSpPr>
        <p:spPr>
          <a:xfrm>
            <a:off x="274320" y="320040"/>
            <a:ext cx="11643360" cy="868680"/>
          </a:xfrm>
          <a:prstGeom prst="rect">
            <a:avLst/>
          </a:prstGeom>
          <a:noFill/>
          <a:ln>
            <a:noFill/>
          </a:ln>
        </p:spPr>
        <p:txBody>
          <a:bodyPr wrap="square" lIns="0" tIns="0" rIns="0" bIns="0" rtlCol="0" anchor="ctr"/>
          <a:lstStyle/>
          <a:p>
            <a:pPr marL="0" indent="0" algn="ctr">
              <a:buNone/>
            </a:pPr>
            <a:r>
              <a:rPr lang="en-US" sz="3200" b="1" dirty="0">
                <a:solidFill>
                  <a:srgbClr val="FFFFFF"/>
                </a:solidFill>
                <a:latin typeface="Georgia" pitchFamily="34" charset="0"/>
              </a:rPr>
              <a:t>Booking System — Live Demo Screenshots</a:t>
            </a:r>
          </a:p>
        </p:txBody>
      </p:sp>
      <p:sp>
        <p:nvSpPr>
          <p:cNvPr id="20" name="LabelBg20"/>
          <p:cNvSpPr/>
          <p:nvPr/>
        </p:nvSpPr>
        <p:spPr>
          <a:xfrm>
            <a:off x="274320" y="3586840"/>
            <a:ext cx="5746680" cy="320000"/>
          </a:xfrm>
          <a:prstGeom prst="rect">
            <a:avLst/>
          </a:prstGeom>
          <a:solidFill>
            <a:srgbClr val="0D1B2A"/>
          </a:solidFill>
          <a:ln>
            <a:noFill/>
          </a:ln>
        </p:spPr>
        <p:txBody>
          <a:bodyPr/>
          <a:lstStyle/>
          <a:p>
            <a:endParaRPr lang="en-GB"/>
          </a:p>
        </p:txBody>
      </p:sp>
      <p:sp>
        <p:nvSpPr>
          <p:cNvPr id="21" name="Label20"/>
          <p:cNvSpPr/>
          <p:nvPr/>
        </p:nvSpPr>
        <p:spPr>
          <a:xfrm>
            <a:off x="-388154" y="5845517"/>
            <a:ext cx="5746680" cy="300000"/>
          </a:xfrm>
          <a:prstGeom prst="rect">
            <a:avLst/>
          </a:prstGeom>
          <a:noFill/>
          <a:ln>
            <a:noFill/>
          </a:ln>
        </p:spPr>
        <p:txBody>
          <a:bodyPr wrap="square" lIns="91440" tIns="45720" rIns="91440" bIns="45720" rtlCol="0" anchor="ctr"/>
          <a:lstStyle/>
          <a:p>
            <a:pPr marL="0" indent="0" algn="ctr">
              <a:buNone/>
            </a:pPr>
            <a:r>
              <a:rPr lang="en-US" sz="1200" b="1" dirty="0">
                <a:solidFill>
                  <a:srgbClr val="F5A623"/>
                </a:solidFill>
                <a:latin typeface="Calibri" pitchFamily="34" charset="0"/>
              </a:rPr>
              <a:t>Step 1 — Choose a Service</a:t>
            </a:r>
          </a:p>
        </p:txBody>
      </p:sp>
      <p:sp>
        <p:nvSpPr>
          <p:cNvPr id="31" name="Label30"/>
          <p:cNvSpPr/>
          <p:nvPr/>
        </p:nvSpPr>
        <p:spPr>
          <a:xfrm>
            <a:off x="6021000" y="5912225"/>
            <a:ext cx="5746680" cy="300000"/>
          </a:xfrm>
          <a:prstGeom prst="rect">
            <a:avLst/>
          </a:prstGeom>
          <a:noFill/>
          <a:ln>
            <a:noFill/>
          </a:ln>
        </p:spPr>
        <p:txBody>
          <a:bodyPr wrap="square" lIns="91440" tIns="45720" rIns="91440" bIns="45720" rtlCol="0" anchor="ctr"/>
          <a:lstStyle/>
          <a:p>
            <a:pPr marL="0" indent="0" algn="ctr">
              <a:buNone/>
            </a:pPr>
            <a:r>
              <a:rPr lang="en-US" sz="1200" b="1" dirty="0">
                <a:solidFill>
                  <a:srgbClr val="F5A623"/>
                </a:solidFill>
                <a:latin typeface="Calibri" pitchFamily="34" charset="0"/>
              </a:rPr>
              <a:t>Step 2 — Your Details</a:t>
            </a:r>
          </a:p>
        </p:txBody>
      </p:sp>
      <p:sp>
        <p:nvSpPr>
          <p:cNvPr id="40" name="LabelBg40"/>
          <p:cNvSpPr/>
          <p:nvPr/>
        </p:nvSpPr>
        <p:spPr>
          <a:xfrm>
            <a:off x="274320" y="6263680"/>
            <a:ext cx="5746680" cy="320000"/>
          </a:xfrm>
          <a:prstGeom prst="rect">
            <a:avLst/>
          </a:prstGeom>
          <a:solidFill>
            <a:srgbClr val="0D1B2A"/>
          </a:solidFill>
          <a:ln>
            <a:noFill/>
          </a:ln>
        </p:spPr>
        <p:txBody>
          <a:bodyPr/>
          <a:lstStyle/>
          <a:p>
            <a:endParaRPr lang="en-GB"/>
          </a:p>
        </p:txBody>
      </p:sp>
      <p:sp>
        <p:nvSpPr>
          <p:cNvPr id="41" name="Label40"/>
          <p:cNvSpPr/>
          <p:nvPr/>
        </p:nvSpPr>
        <p:spPr>
          <a:xfrm>
            <a:off x="274320" y="6273680"/>
            <a:ext cx="5746680" cy="300000"/>
          </a:xfrm>
          <a:prstGeom prst="rect">
            <a:avLst/>
          </a:prstGeom>
          <a:noFill/>
          <a:ln>
            <a:noFill/>
          </a:ln>
        </p:spPr>
        <p:txBody>
          <a:bodyPr wrap="square" lIns="91440" tIns="45720" rIns="91440" bIns="45720" rtlCol="0" anchor="ctr"/>
          <a:lstStyle/>
          <a:p>
            <a:pPr marL="0" indent="0" algn="ctr">
              <a:buNone/>
            </a:pPr>
            <a:endParaRPr lang="en-US" sz="1200" b="1" dirty="0">
              <a:solidFill>
                <a:srgbClr val="F5A623"/>
              </a:solidFill>
              <a:latin typeface="Calibri" pitchFamily="34" charset="0"/>
            </a:endParaRPr>
          </a:p>
        </p:txBody>
      </p:sp>
      <p:sp>
        <p:nvSpPr>
          <p:cNvPr id="50" name="LabelBg50"/>
          <p:cNvSpPr/>
          <p:nvPr/>
        </p:nvSpPr>
        <p:spPr>
          <a:xfrm>
            <a:off x="6171000" y="6263680"/>
            <a:ext cx="5746680" cy="320000"/>
          </a:xfrm>
          <a:prstGeom prst="rect">
            <a:avLst/>
          </a:prstGeom>
          <a:solidFill>
            <a:srgbClr val="0D1B2A"/>
          </a:solidFill>
          <a:ln>
            <a:noFill/>
          </a:ln>
        </p:spPr>
        <p:txBody>
          <a:bodyPr/>
          <a:lstStyle/>
          <a:p>
            <a:endParaRPr lang="en-GB"/>
          </a:p>
        </p:txBody>
      </p:sp>
      <p:sp>
        <p:nvSpPr>
          <p:cNvPr id="51" name="Label50"/>
          <p:cNvSpPr/>
          <p:nvPr/>
        </p:nvSpPr>
        <p:spPr>
          <a:xfrm>
            <a:off x="6171000" y="6273680"/>
            <a:ext cx="5746680" cy="300000"/>
          </a:xfrm>
          <a:prstGeom prst="rect">
            <a:avLst/>
          </a:prstGeom>
          <a:noFill/>
          <a:ln>
            <a:noFill/>
          </a:ln>
        </p:spPr>
        <p:txBody>
          <a:bodyPr wrap="square" lIns="91440" tIns="45720" rIns="91440" bIns="45720" rtlCol="0" anchor="ctr"/>
          <a:lstStyle/>
          <a:p>
            <a:pPr marL="0" indent="0" algn="ctr">
              <a:buNone/>
            </a:pPr>
            <a:endParaRPr lang="en-US" sz="1200" b="1" dirty="0">
              <a:solidFill>
                <a:srgbClr val="F5A623"/>
              </a:solidFill>
              <a:latin typeface="Calibri" pitchFamily="34" charset="0"/>
            </a:endParaRPr>
          </a:p>
        </p:txBody>
      </p:sp>
      <p:sp>
        <p:nvSpPr>
          <p:cNvPr id="200" name="FooterBar"/>
          <p:cNvSpPr/>
          <p:nvPr/>
        </p:nvSpPr>
        <p:spPr>
          <a:xfrm>
            <a:off x="0" y="6601968"/>
            <a:ext cx="12192000" cy="256032"/>
          </a:xfrm>
          <a:prstGeom prst="rect">
            <a:avLst/>
          </a:prstGeom>
          <a:solidFill>
            <a:srgbClr val="0D1B2A"/>
          </a:solidFill>
          <a:ln>
            <a:noFill/>
          </a:ln>
        </p:spPr>
        <p:txBody>
          <a:bodyPr/>
          <a:lstStyle/>
          <a:p>
            <a:pPr algn="r"/>
            <a:r>
              <a:rPr lang="en-US" sz="1000" dirty="0">
                <a:solidFill>
                  <a:srgbClr val="778899"/>
                </a:solidFill>
                <a:latin typeface="Calibri" pitchFamily="34" charset="0"/>
                <a:ea typeface="Calibri" pitchFamily="34" charset="-122"/>
                <a:cs typeface="Calibri" pitchFamily="34" charset="-120"/>
              </a:rPr>
              <a:t>24/ 31</a:t>
            </a:r>
            <a:endParaRPr lang="en-US" sz="1000" dirty="0"/>
          </a:p>
        </p:txBody>
      </p:sp>
      <p:sp>
        <p:nvSpPr>
          <p:cNvPr id="201" name="FooterTxt"/>
          <p:cNvSpPr/>
          <p:nvPr/>
        </p:nvSpPr>
        <p:spPr>
          <a:xfrm>
            <a:off x="274320" y="6620256"/>
            <a:ext cx="9500000" cy="201168"/>
          </a:xfrm>
          <a:prstGeom prst="rect">
            <a:avLst/>
          </a:prstGeom>
          <a:noFill/>
          <a:ln>
            <a:noFill/>
          </a:ln>
        </p:spPr>
        <p:txBody>
          <a:bodyPr wrap="square" lIns="0" tIns="0" rIns="0" bIns="0" rtlCol="0" anchor="ctr"/>
          <a:lstStyle/>
          <a:p>
            <a:pPr marL="0" indent="0">
              <a:buNone/>
            </a:pPr>
            <a:r>
              <a:rPr lang="en-US" sz="950" dirty="0">
                <a:solidFill>
                  <a:srgbClr val="778899"/>
                </a:solidFill>
                <a:latin typeface="Calibri" pitchFamily="34" charset="0"/>
              </a:rPr>
              <a:t>Nash Tyres &amp; Car Wash  ·  Booking System Demo  ·  3-Step Wizard</a:t>
            </a:r>
          </a:p>
        </p:txBody>
      </p:sp>
      <p:pic>
        <p:nvPicPr>
          <p:cNvPr id="5" name="Picture 4">
            <a:extLst>
              <a:ext uri="{FF2B5EF4-FFF2-40B4-BE49-F238E27FC236}">
                <a16:creationId xmlns:a16="http://schemas.microsoft.com/office/drawing/2014/main" id="{D486ED06-584A-E972-ABCA-3C63B8BF9269}"/>
              </a:ext>
            </a:extLst>
          </p:cNvPr>
          <p:cNvPicPr>
            <a:picLocks noChangeAspect="1"/>
          </p:cNvPicPr>
          <p:nvPr/>
        </p:nvPicPr>
        <p:blipFill>
          <a:blip r:embed="rId2"/>
          <a:stretch>
            <a:fillRect/>
          </a:stretch>
        </p:blipFill>
        <p:spPr>
          <a:xfrm>
            <a:off x="933060" y="1424605"/>
            <a:ext cx="3442815" cy="4420911"/>
          </a:xfrm>
          <a:prstGeom prst="rect">
            <a:avLst/>
          </a:prstGeom>
        </p:spPr>
      </p:pic>
      <p:pic>
        <p:nvPicPr>
          <p:cNvPr id="6" name="Picture 5">
            <a:extLst>
              <a:ext uri="{FF2B5EF4-FFF2-40B4-BE49-F238E27FC236}">
                <a16:creationId xmlns:a16="http://schemas.microsoft.com/office/drawing/2014/main" id="{2175058F-0287-F87C-820E-6F81312B2349}"/>
              </a:ext>
            </a:extLst>
          </p:cNvPr>
          <p:cNvPicPr>
            <a:picLocks noChangeAspect="1"/>
          </p:cNvPicPr>
          <p:nvPr/>
        </p:nvPicPr>
        <p:blipFill>
          <a:blip r:embed="rId3"/>
          <a:stretch>
            <a:fillRect/>
          </a:stretch>
        </p:blipFill>
        <p:spPr>
          <a:xfrm>
            <a:off x="5358526" y="1424605"/>
            <a:ext cx="6105578" cy="444432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D1B2A"/>
        </a:solidFill>
        <a:effectLst/>
      </p:bgPr>
    </p:bg>
    <p:spTree>
      <p:nvGrpSpPr>
        <p:cNvPr id="1" name="">
          <a:extLst>
            <a:ext uri="{FF2B5EF4-FFF2-40B4-BE49-F238E27FC236}">
              <a16:creationId xmlns:a16="http://schemas.microsoft.com/office/drawing/2014/main" id="{96259A5C-94F2-A798-0330-4D2EC62750F9}"/>
            </a:ext>
          </a:extLst>
        </p:cNvPr>
        <p:cNvGrpSpPr/>
        <p:nvPr/>
      </p:nvGrpSpPr>
      <p:grpSpPr>
        <a:xfrm>
          <a:off x="0" y="0"/>
          <a:ext cx="0" cy="0"/>
          <a:chOff x="0" y="0"/>
          <a:chExt cx="0" cy="0"/>
        </a:xfrm>
      </p:grpSpPr>
      <p:sp>
        <p:nvSpPr>
          <p:cNvPr id="2" name="TopBar">
            <a:extLst>
              <a:ext uri="{FF2B5EF4-FFF2-40B4-BE49-F238E27FC236}">
                <a16:creationId xmlns:a16="http://schemas.microsoft.com/office/drawing/2014/main" id="{75CE350A-B3E8-CAF1-306C-CBB54EA40A3A}"/>
              </a:ext>
            </a:extLst>
          </p:cNvPr>
          <p:cNvSpPr/>
          <p:nvPr/>
        </p:nvSpPr>
        <p:spPr>
          <a:xfrm>
            <a:off x="0" y="0"/>
            <a:ext cx="12192000" cy="1325880"/>
          </a:xfrm>
          <a:prstGeom prst="rect">
            <a:avLst/>
          </a:prstGeom>
          <a:solidFill>
            <a:srgbClr val="1B2E3C"/>
          </a:solidFill>
          <a:ln>
            <a:noFill/>
          </a:ln>
        </p:spPr>
        <p:txBody>
          <a:bodyPr/>
          <a:lstStyle/>
          <a:p>
            <a:endParaRPr lang="en-GB"/>
          </a:p>
        </p:txBody>
      </p:sp>
      <p:sp>
        <p:nvSpPr>
          <p:cNvPr id="3" name="Tag">
            <a:extLst>
              <a:ext uri="{FF2B5EF4-FFF2-40B4-BE49-F238E27FC236}">
                <a16:creationId xmlns:a16="http://schemas.microsoft.com/office/drawing/2014/main" id="{BDE7DEEE-1022-7EF9-77A8-7F4C8DD89748}"/>
              </a:ext>
            </a:extLst>
          </p:cNvPr>
          <p:cNvSpPr/>
          <p:nvPr/>
        </p:nvSpPr>
        <p:spPr>
          <a:xfrm>
            <a:off x="274320" y="109728"/>
            <a:ext cx="11643360" cy="256032"/>
          </a:xfrm>
          <a:prstGeom prst="rect">
            <a:avLst/>
          </a:prstGeom>
          <a:noFill/>
          <a:ln>
            <a:noFill/>
          </a:ln>
        </p:spPr>
        <p:txBody>
          <a:bodyPr wrap="square" lIns="0" tIns="0" rIns="0" bIns="0" rtlCol="0" anchor="ctr"/>
          <a:lstStyle/>
          <a:p>
            <a:pPr marL="0" indent="0">
              <a:buNone/>
            </a:pPr>
            <a:r>
              <a:rPr lang="en-US" sz="1200" kern="0" spc="400" dirty="0">
                <a:solidFill>
                  <a:srgbClr val="AABBCC"/>
                </a:solidFill>
                <a:latin typeface="Calibri" pitchFamily="34" charset="0"/>
              </a:rPr>
              <a:t>DEMO — USABILITY</a:t>
            </a:r>
          </a:p>
        </p:txBody>
      </p:sp>
      <p:sp>
        <p:nvSpPr>
          <p:cNvPr id="4" name="Title">
            <a:extLst>
              <a:ext uri="{FF2B5EF4-FFF2-40B4-BE49-F238E27FC236}">
                <a16:creationId xmlns:a16="http://schemas.microsoft.com/office/drawing/2014/main" id="{FCCA7BA9-F897-6DB4-0A09-C57D6751F92F}"/>
              </a:ext>
            </a:extLst>
          </p:cNvPr>
          <p:cNvSpPr/>
          <p:nvPr/>
        </p:nvSpPr>
        <p:spPr>
          <a:xfrm>
            <a:off x="274320" y="320040"/>
            <a:ext cx="11643360" cy="868680"/>
          </a:xfrm>
          <a:prstGeom prst="rect">
            <a:avLst/>
          </a:prstGeom>
          <a:noFill/>
          <a:ln>
            <a:noFill/>
          </a:ln>
        </p:spPr>
        <p:txBody>
          <a:bodyPr wrap="square" lIns="0" tIns="0" rIns="0" bIns="0" rtlCol="0" anchor="ctr"/>
          <a:lstStyle/>
          <a:p>
            <a:pPr marL="0" indent="0" algn="ctr">
              <a:buNone/>
            </a:pPr>
            <a:r>
              <a:rPr lang="en-US" sz="3200" b="1" dirty="0">
                <a:solidFill>
                  <a:srgbClr val="FFFFFF"/>
                </a:solidFill>
                <a:latin typeface="Georgia" pitchFamily="34" charset="0"/>
              </a:rPr>
              <a:t>Booking System — Live Demo Screenshots</a:t>
            </a:r>
          </a:p>
        </p:txBody>
      </p:sp>
      <p:sp>
        <p:nvSpPr>
          <p:cNvPr id="20" name="LabelBg20">
            <a:extLst>
              <a:ext uri="{FF2B5EF4-FFF2-40B4-BE49-F238E27FC236}">
                <a16:creationId xmlns:a16="http://schemas.microsoft.com/office/drawing/2014/main" id="{85053B00-9FAD-E414-DD8B-18AF821473CB}"/>
              </a:ext>
            </a:extLst>
          </p:cNvPr>
          <p:cNvSpPr/>
          <p:nvPr/>
        </p:nvSpPr>
        <p:spPr>
          <a:xfrm>
            <a:off x="274320" y="3586840"/>
            <a:ext cx="5746680" cy="320000"/>
          </a:xfrm>
          <a:prstGeom prst="rect">
            <a:avLst/>
          </a:prstGeom>
          <a:solidFill>
            <a:srgbClr val="0D1B2A"/>
          </a:solidFill>
          <a:ln>
            <a:noFill/>
          </a:ln>
        </p:spPr>
        <p:txBody>
          <a:bodyPr/>
          <a:lstStyle/>
          <a:p>
            <a:endParaRPr lang="en-GB"/>
          </a:p>
        </p:txBody>
      </p:sp>
      <p:sp>
        <p:nvSpPr>
          <p:cNvPr id="21" name="Label20">
            <a:extLst>
              <a:ext uri="{FF2B5EF4-FFF2-40B4-BE49-F238E27FC236}">
                <a16:creationId xmlns:a16="http://schemas.microsoft.com/office/drawing/2014/main" id="{65DE4A18-E0BC-C896-1E21-CEC84F0CC7AE}"/>
              </a:ext>
            </a:extLst>
          </p:cNvPr>
          <p:cNvSpPr/>
          <p:nvPr/>
        </p:nvSpPr>
        <p:spPr>
          <a:xfrm>
            <a:off x="0" y="6062225"/>
            <a:ext cx="5746680" cy="300000"/>
          </a:xfrm>
          <a:prstGeom prst="rect">
            <a:avLst/>
          </a:prstGeom>
          <a:noFill/>
          <a:ln>
            <a:noFill/>
          </a:ln>
        </p:spPr>
        <p:txBody>
          <a:bodyPr wrap="square" lIns="91440" tIns="45720" rIns="91440" bIns="45720" rtlCol="0" anchor="ctr"/>
          <a:lstStyle/>
          <a:p>
            <a:pPr algn="ctr"/>
            <a:r>
              <a:rPr lang="en-US" sz="1200" b="1" dirty="0">
                <a:solidFill>
                  <a:srgbClr val="F5A623"/>
                </a:solidFill>
                <a:latin typeface="Calibri" pitchFamily="34" charset="0"/>
              </a:rPr>
              <a:t>Step 3 — Review &amp; Confirm</a:t>
            </a:r>
          </a:p>
          <a:p>
            <a:pPr marL="0" indent="0" algn="ctr">
              <a:buNone/>
            </a:pPr>
            <a:endParaRPr lang="en-US" sz="1200" b="1" dirty="0">
              <a:solidFill>
                <a:srgbClr val="F5A623"/>
              </a:solidFill>
              <a:latin typeface="Calibri" pitchFamily="34" charset="0"/>
            </a:endParaRPr>
          </a:p>
        </p:txBody>
      </p:sp>
      <p:sp>
        <p:nvSpPr>
          <p:cNvPr id="31" name="Label30">
            <a:extLst>
              <a:ext uri="{FF2B5EF4-FFF2-40B4-BE49-F238E27FC236}">
                <a16:creationId xmlns:a16="http://schemas.microsoft.com/office/drawing/2014/main" id="{3DAF87EF-A692-9EBF-1109-E58754499B90}"/>
              </a:ext>
            </a:extLst>
          </p:cNvPr>
          <p:cNvSpPr/>
          <p:nvPr/>
        </p:nvSpPr>
        <p:spPr>
          <a:xfrm>
            <a:off x="6021000" y="6113680"/>
            <a:ext cx="5746680" cy="300000"/>
          </a:xfrm>
          <a:prstGeom prst="rect">
            <a:avLst/>
          </a:prstGeom>
          <a:noFill/>
          <a:ln>
            <a:noFill/>
          </a:ln>
        </p:spPr>
        <p:txBody>
          <a:bodyPr wrap="square" lIns="91440" tIns="45720" rIns="91440" bIns="45720" rtlCol="0" anchor="ctr"/>
          <a:lstStyle/>
          <a:p>
            <a:pPr algn="ctr"/>
            <a:r>
              <a:rPr lang="en-US" sz="1200" b="1" dirty="0">
                <a:solidFill>
                  <a:srgbClr val="F5A623"/>
                </a:solidFill>
                <a:latin typeface="Calibri" pitchFamily="34" charset="0"/>
              </a:rPr>
              <a:t>Booking Confirmed — NT-XXXXXX Reference</a:t>
            </a:r>
          </a:p>
          <a:p>
            <a:pPr marL="0" indent="0" algn="ctr">
              <a:buNone/>
            </a:pPr>
            <a:endParaRPr lang="en-US" sz="1200" b="1" dirty="0">
              <a:solidFill>
                <a:srgbClr val="F5A623"/>
              </a:solidFill>
              <a:latin typeface="Calibri" pitchFamily="34" charset="0"/>
            </a:endParaRPr>
          </a:p>
        </p:txBody>
      </p:sp>
      <p:sp>
        <p:nvSpPr>
          <p:cNvPr id="40" name="LabelBg40">
            <a:extLst>
              <a:ext uri="{FF2B5EF4-FFF2-40B4-BE49-F238E27FC236}">
                <a16:creationId xmlns:a16="http://schemas.microsoft.com/office/drawing/2014/main" id="{366949A6-6C4E-E567-A36C-05A06D1F0FC1}"/>
              </a:ext>
            </a:extLst>
          </p:cNvPr>
          <p:cNvSpPr/>
          <p:nvPr/>
        </p:nvSpPr>
        <p:spPr>
          <a:xfrm>
            <a:off x="274320" y="6263680"/>
            <a:ext cx="5746680" cy="320000"/>
          </a:xfrm>
          <a:prstGeom prst="rect">
            <a:avLst/>
          </a:prstGeom>
          <a:solidFill>
            <a:srgbClr val="0D1B2A"/>
          </a:solidFill>
          <a:ln>
            <a:noFill/>
          </a:ln>
        </p:spPr>
        <p:txBody>
          <a:bodyPr/>
          <a:lstStyle/>
          <a:p>
            <a:endParaRPr lang="en-GB"/>
          </a:p>
        </p:txBody>
      </p:sp>
      <p:sp>
        <p:nvSpPr>
          <p:cNvPr id="41" name="Label40">
            <a:extLst>
              <a:ext uri="{FF2B5EF4-FFF2-40B4-BE49-F238E27FC236}">
                <a16:creationId xmlns:a16="http://schemas.microsoft.com/office/drawing/2014/main" id="{7BDAEE8D-6441-AADF-680F-3C479CB5D1D6}"/>
              </a:ext>
            </a:extLst>
          </p:cNvPr>
          <p:cNvSpPr/>
          <p:nvPr/>
        </p:nvSpPr>
        <p:spPr>
          <a:xfrm>
            <a:off x="274320" y="6273680"/>
            <a:ext cx="5746680" cy="300000"/>
          </a:xfrm>
          <a:prstGeom prst="rect">
            <a:avLst/>
          </a:prstGeom>
          <a:noFill/>
          <a:ln>
            <a:noFill/>
          </a:ln>
        </p:spPr>
        <p:txBody>
          <a:bodyPr wrap="square" lIns="91440" tIns="45720" rIns="91440" bIns="45720" rtlCol="0" anchor="ctr"/>
          <a:lstStyle/>
          <a:p>
            <a:pPr marL="0" indent="0" algn="ctr">
              <a:buNone/>
            </a:pPr>
            <a:endParaRPr lang="en-US" sz="1200" b="1" dirty="0">
              <a:solidFill>
                <a:srgbClr val="F5A623"/>
              </a:solidFill>
              <a:latin typeface="Calibri" pitchFamily="34" charset="0"/>
            </a:endParaRPr>
          </a:p>
        </p:txBody>
      </p:sp>
      <p:sp>
        <p:nvSpPr>
          <p:cNvPr id="50" name="LabelBg50">
            <a:extLst>
              <a:ext uri="{FF2B5EF4-FFF2-40B4-BE49-F238E27FC236}">
                <a16:creationId xmlns:a16="http://schemas.microsoft.com/office/drawing/2014/main" id="{1310E19F-C0FB-EDA7-4785-07AFB3308390}"/>
              </a:ext>
            </a:extLst>
          </p:cNvPr>
          <p:cNvSpPr/>
          <p:nvPr/>
        </p:nvSpPr>
        <p:spPr>
          <a:xfrm>
            <a:off x="6171000" y="6263680"/>
            <a:ext cx="5746680" cy="320000"/>
          </a:xfrm>
          <a:prstGeom prst="rect">
            <a:avLst/>
          </a:prstGeom>
          <a:solidFill>
            <a:srgbClr val="0D1B2A"/>
          </a:solidFill>
          <a:ln>
            <a:noFill/>
          </a:ln>
        </p:spPr>
        <p:txBody>
          <a:bodyPr/>
          <a:lstStyle/>
          <a:p>
            <a:endParaRPr lang="en-GB"/>
          </a:p>
        </p:txBody>
      </p:sp>
      <p:sp>
        <p:nvSpPr>
          <p:cNvPr id="51" name="Label50">
            <a:extLst>
              <a:ext uri="{FF2B5EF4-FFF2-40B4-BE49-F238E27FC236}">
                <a16:creationId xmlns:a16="http://schemas.microsoft.com/office/drawing/2014/main" id="{EDE4F752-540A-C11A-1C89-05BD99A90596}"/>
              </a:ext>
            </a:extLst>
          </p:cNvPr>
          <p:cNvSpPr/>
          <p:nvPr/>
        </p:nvSpPr>
        <p:spPr>
          <a:xfrm>
            <a:off x="6171000" y="6273680"/>
            <a:ext cx="5746680" cy="300000"/>
          </a:xfrm>
          <a:prstGeom prst="rect">
            <a:avLst/>
          </a:prstGeom>
          <a:noFill/>
          <a:ln>
            <a:noFill/>
          </a:ln>
        </p:spPr>
        <p:txBody>
          <a:bodyPr wrap="square" lIns="91440" tIns="45720" rIns="91440" bIns="45720" rtlCol="0" anchor="ctr"/>
          <a:lstStyle/>
          <a:p>
            <a:pPr marL="0" indent="0" algn="ctr">
              <a:buNone/>
            </a:pPr>
            <a:endParaRPr lang="en-US" sz="1200" b="1" dirty="0">
              <a:solidFill>
                <a:srgbClr val="F5A623"/>
              </a:solidFill>
              <a:latin typeface="Calibri" pitchFamily="34" charset="0"/>
            </a:endParaRPr>
          </a:p>
        </p:txBody>
      </p:sp>
      <p:sp>
        <p:nvSpPr>
          <p:cNvPr id="200" name="FooterBar">
            <a:extLst>
              <a:ext uri="{FF2B5EF4-FFF2-40B4-BE49-F238E27FC236}">
                <a16:creationId xmlns:a16="http://schemas.microsoft.com/office/drawing/2014/main" id="{B874C803-A5CB-4978-2222-96297261B75B}"/>
              </a:ext>
            </a:extLst>
          </p:cNvPr>
          <p:cNvSpPr/>
          <p:nvPr/>
        </p:nvSpPr>
        <p:spPr>
          <a:xfrm>
            <a:off x="0" y="6601968"/>
            <a:ext cx="12192000" cy="256032"/>
          </a:xfrm>
          <a:prstGeom prst="rect">
            <a:avLst/>
          </a:prstGeom>
          <a:solidFill>
            <a:srgbClr val="0D1B2A"/>
          </a:solidFill>
          <a:ln>
            <a:noFill/>
          </a:ln>
        </p:spPr>
        <p:txBody>
          <a:bodyPr/>
          <a:lstStyle/>
          <a:p>
            <a:pPr algn="r"/>
            <a:r>
              <a:rPr lang="en-US" sz="1000" dirty="0">
                <a:solidFill>
                  <a:srgbClr val="778899"/>
                </a:solidFill>
                <a:latin typeface="Calibri" pitchFamily="34" charset="0"/>
                <a:ea typeface="Calibri" pitchFamily="34" charset="-122"/>
                <a:cs typeface="Calibri" pitchFamily="34" charset="-120"/>
              </a:rPr>
              <a:t>25/ 31</a:t>
            </a:r>
            <a:endParaRPr lang="en-US" sz="1000" dirty="0"/>
          </a:p>
        </p:txBody>
      </p:sp>
      <p:sp>
        <p:nvSpPr>
          <p:cNvPr id="201" name="FooterTxt">
            <a:extLst>
              <a:ext uri="{FF2B5EF4-FFF2-40B4-BE49-F238E27FC236}">
                <a16:creationId xmlns:a16="http://schemas.microsoft.com/office/drawing/2014/main" id="{619E446A-8AC1-67BA-257F-ECA199CFBF40}"/>
              </a:ext>
            </a:extLst>
          </p:cNvPr>
          <p:cNvSpPr/>
          <p:nvPr/>
        </p:nvSpPr>
        <p:spPr>
          <a:xfrm>
            <a:off x="274320" y="6620256"/>
            <a:ext cx="9500000" cy="201168"/>
          </a:xfrm>
          <a:prstGeom prst="rect">
            <a:avLst/>
          </a:prstGeom>
          <a:noFill/>
          <a:ln>
            <a:noFill/>
          </a:ln>
        </p:spPr>
        <p:txBody>
          <a:bodyPr wrap="square" lIns="0" tIns="0" rIns="0" bIns="0" rtlCol="0" anchor="ctr"/>
          <a:lstStyle/>
          <a:p>
            <a:pPr marL="0" indent="0">
              <a:buNone/>
            </a:pPr>
            <a:r>
              <a:rPr lang="en-US" sz="950" dirty="0">
                <a:solidFill>
                  <a:srgbClr val="778899"/>
                </a:solidFill>
                <a:latin typeface="Calibri" pitchFamily="34" charset="0"/>
              </a:rPr>
              <a:t>Nash Tyres &amp; Car Wash  ·  Booking System Demo  ·  3-Step Wizard</a:t>
            </a:r>
          </a:p>
        </p:txBody>
      </p:sp>
      <p:pic>
        <p:nvPicPr>
          <p:cNvPr id="7" name="Picture 6">
            <a:extLst>
              <a:ext uri="{FF2B5EF4-FFF2-40B4-BE49-F238E27FC236}">
                <a16:creationId xmlns:a16="http://schemas.microsoft.com/office/drawing/2014/main" id="{636DCC8C-D240-8081-F4AE-1C9AE6D35348}"/>
              </a:ext>
            </a:extLst>
          </p:cNvPr>
          <p:cNvPicPr>
            <a:picLocks noChangeAspect="1"/>
          </p:cNvPicPr>
          <p:nvPr/>
        </p:nvPicPr>
        <p:blipFill>
          <a:blip r:embed="rId2"/>
          <a:stretch>
            <a:fillRect/>
          </a:stretch>
        </p:blipFill>
        <p:spPr>
          <a:xfrm>
            <a:off x="303958" y="1667517"/>
            <a:ext cx="5717042" cy="4244708"/>
          </a:xfrm>
          <a:prstGeom prst="rect">
            <a:avLst/>
          </a:prstGeom>
        </p:spPr>
      </p:pic>
      <p:pic>
        <p:nvPicPr>
          <p:cNvPr id="8" name="Picture 7">
            <a:extLst>
              <a:ext uri="{FF2B5EF4-FFF2-40B4-BE49-F238E27FC236}">
                <a16:creationId xmlns:a16="http://schemas.microsoft.com/office/drawing/2014/main" id="{3B4D3E94-2F04-4024-5798-F084D6737F3E}"/>
              </a:ext>
            </a:extLst>
          </p:cNvPr>
          <p:cNvPicPr>
            <a:picLocks noChangeAspect="1"/>
          </p:cNvPicPr>
          <p:nvPr/>
        </p:nvPicPr>
        <p:blipFill>
          <a:blip r:embed="rId3"/>
          <a:stretch>
            <a:fillRect/>
          </a:stretch>
        </p:blipFill>
        <p:spPr>
          <a:xfrm>
            <a:off x="6171001" y="1667517"/>
            <a:ext cx="5596680" cy="4282075"/>
          </a:xfrm>
          <a:prstGeom prst="rect">
            <a:avLst/>
          </a:prstGeom>
        </p:spPr>
      </p:pic>
    </p:spTree>
    <p:extLst>
      <p:ext uri="{BB962C8B-B14F-4D97-AF65-F5344CB8AC3E}">
        <p14:creationId xmlns:p14="http://schemas.microsoft.com/office/powerpoint/2010/main" val="296429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18">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E3348"/>
          </a:solidFill>
          <a:ln w="12700">
            <a:solidFill>
              <a:srgbClr val="1E3348"/>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Database Design — Booking Model Code</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90472"/>
            <a:ext cx="5660136" cy="5093208"/>
          </a:xfrm>
          <a:prstGeom prst="rect">
            <a:avLst/>
          </a:prstGeom>
          <a:solidFill>
            <a:srgbClr val="1E2D3D"/>
          </a:solidFill>
          <a:ln w="6350">
            <a:solidFill>
              <a:srgbClr val="2A3F55"/>
            </a:solidFill>
            <a:prstDash val="solid"/>
          </a:ln>
        </p:spPr>
        <p:txBody>
          <a:bodyPr/>
          <a:lstStyle/>
          <a:p>
            <a:endParaRPr lang="en-GB"/>
          </a:p>
        </p:txBody>
      </p:sp>
      <p:sp>
        <p:nvSpPr>
          <p:cNvPr id="7" name="Shape 5"/>
          <p:cNvSpPr/>
          <p:nvPr/>
        </p:nvSpPr>
        <p:spPr>
          <a:xfrm>
            <a:off x="365760" y="1490472"/>
            <a:ext cx="5660136" cy="292608"/>
          </a:xfrm>
          <a:prstGeom prst="rect">
            <a:avLst/>
          </a:prstGeom>
          <a:solidFill>
            <a:srgbClr val="253447"/>
          </a:solidFill>
          <a:ln w="12700">
            <a:solidFill>
              <a:srgbClr val="253447"/>
            </a:solidFill>
            <a:prstDash val="solid"/>
          </a:ln>
        </p:spPr>
        <p:txBody>
          <a:bodyPr/>
          <a:lstStyle/>
          <a:p>
            <a:endParaRPr lang="en-GB"/>
          </a:p>
        </p:txBody>
      </p:sp>
      <p:sp>
        <p:nvSpPr>
          <p:cNvPr id="8" name="Text 6"/>
          <p:cNvSpPr/>
          <p:nvPr/>
        </p:nvSpPr>
        <p:spPr>
          <a:xfrm>
            <a:off x="475488" y="1527048"/>
            <a:ext cx="5477256" cy="219456"/>
          </a:xfrm>
          <a:prstGeom prst="rect">
            <a:avLst/>
          </a:prstGeom>
          <a:noFill/>
          <a:ln/>
        </p:spPr>
        <p:txBody>
          <a:bodyPr wrap="square" lIns="0" tIns="0" rIns="0" bIns="0" rtlCol="0" anchor="ctr"/>
          <a:lstStyle/>
          <a:p>
            <a:pPr marL="0" indent="0">
              <a:buNone/>
            </a:pPr>
            <a:r>
              <a:rPr lang="en-US" sz="1100" dirty="0">
                <a:solidFill>
                  <a:srgbClr val="8899AA"/>
                </a:solidFill>
                <a:latin typeface="Consolas" pitchFamily="34" charset="0"/>
                <a:ea typeface="Consolas" pitchFamily="34" charset="-122"/>
                <a:cs typeface="Consolas" pitchFamily="34" charset="-120"/>
              </a:rPr>
              <a:t>models.py — Booking model</a:t>
            </a:r>
            <a:endParaRPr lang="en-US" sz="1100" dirty="0"/>
          </a:p>
        </p:txBody>
      </p:sp>
      <p:sp>
        <p:nvSpPr>
          <p:cNvPr id="9" name="Text 7"/>
          <p:cNvSpPr/>
          <p:nvPr/>
        </p:nvSpPr>
        <p:spPr>
          <a:xfrm>
            <a:off x="475488" y="1819656"/>
            <a:ext cx="5477256" cy="4690872"/>
          </a:xfrm>
          <a:prstGeom prst="rect">
            <a:avLst/>
          </a:prstGeom>
          <a:noFill/>
          <a:ln/>
        </p:spPr>
        <p:txBody>
          <a:bodyPr wrap="square" lIns="0" tIns="0" rIns="0" bIns="0" rtlCol="0" anchor="t"/>
          <a:lstStyle/>
          <a:p>
            <a:pPr marL="0" indent="0">
              <a:buNone/>
            </a:pPr>
            <a:r>
              <a:rPr lang="en-US" sz="900" dirty="0">
                <a:solidFill>
                  <a:srgbClr val="D4E0EC"/>
                </a:solidFill>
                <a:latin typeface="Consolas" pitchFamily="34" charset="0"/>
                <a:ea typeface="Consolas" pitchFamily="34" charset="-122"/>
                <a:cs typeface="Consolas" pitchFamily="34" charset="-120"/>
              </a:rPr>
              <a:t>import secrets</a:t>
            </a:r>
            <a:endParaRPr lang="en-US" sz="900" dirty="0"/>
          </a:p>
          <a:p>
            <a:pPr marL="0" indent="0">
              <a:buNone/>
            </a:pP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class Booking(models.Model):</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STATUS = [</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('pending',   'Pending'),</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('confirmed', 'Confirmed'),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('completed', 'Completed'),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('cancelled', 'Cancelled'),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reference  = models.CharField(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max_length=12, unique=True, editable=False)</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service    = models.CharField(max_length=100)</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name       = models.CharField(max_length=120)</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email      = models.EmailField()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phone      = models.CharField(max_length=30)</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reg        = models.CharField(max_length=20)</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date       = models.DateField()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time       = models.CharField(max_length=10)</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notes      = models.TextField(blank=True)</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status     = models.CharField(</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max_length=20, choices=STATUS,</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default='pending')</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created_at = models.DateTimeField(auto_now_add=True)</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updated_at = models.DateTimeField(auto_now=True)</a:t>
            </a:r>
            <a:endParaRPr lang="en-US" sz="900" dirty="0"/>
          </a:p>
          <a:p>
            <a:pPr marL="0" indent="0">
              <a:buNone/>
            </a:pP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def save(self, *args, **kwargs):</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if not self.reference:</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alpha = 'ABCDEFGHIJKLMNOPQRSTUVWXYZ0123456789'</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ref = ''.join(</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secrets.choice(alpha) for _ in range(6))</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self.reference = 'NT-' + ref</a:t>
            </a:r>
            <a:endParaRPr lang="en-US" sz="900" dirty="0"/>
          </a:p>
          <a:p>
            <a:pPr marL="0" indent="0">
              <a:buNone/>
            </a:pPr>
            <a:r>
              <a:rPr lang="en-US" sz="900" dirty="0">
                <a:solidFill>
                  <a:srgbClr val="D4E0EC"/>
                </a:solidFill>
                <a:latin typeface="Consolas" pitchFamily="34" charset="0"/>
                <a:ea typeface="Consolas" pitchFamily="34" charset="-122"/>
                <a:cs typeface="Consolas" pitchFamily="34" charset="-120"/>
              </a:rPr>
              <a:t>        super().save(*args, **kwargs)</a:t>
            </a:r>
            <a:endParaRPr lang="en-US" sz="900" dirty="0"/>
          </a:p>
        </p:txBody>
      </p:sp>
      <p:sp>
        <p:nvSpPr>
          <p:cNvPr id="10" name="Text 8"/>
          <p:cNvSpPr/>
          <p:nvPr/>
        </p:nvSpPr>
        <p:spPr>
          <a:xfrm>
            <a:off x="6163056" y="1527048"/>
            <a:ext cx="5660136" cy="274320"/>
          </a:xfrm>
          <a:prstGeom prst="rect">
            <a:avLst/>
          </a:prstGeom>
          <a:noFill/>
          <a:ln/>
        </p:spPr>
        <p:txBody>
          <a:bodyPr wrap="square" lIns="0" tIns="0" rIns="0" bIns="0" rtlCol="0" anchor="ctr"/>
          <a:lstStyle/>
          <a:p>
            <a:pPr marL="0" indent="0">
              <a:buNone/>
            </a:pPr>
            <a:r>
              <a:rPr lang="en-US" sz="1400" b="1" dirty="0">
                <a:solidFill>
                  <a:srgbClr val="F5A623"/>
                </a:solidFill>
                <a:latin typeface="Calibri" pitchFamily="34" charset="0"/>
                <a:ea typeface="Calibri" pitchFamily="34" charset="-122"/>
                <a:cs typeface="Calibri" pitchFamily="34" charset="-120"/>
              </a:rPr>
              <a:t>Field Summary</a:t>
            </a:r>
            <a:endParaRPr lang="en-US" sz="1400" dirty="0"/>
          </a:p>
        </p:txBody>
      </p:sp>
      <p:sp>
        <p:nvSpPr>
          <p:cNvPr id="11" name="Shape 9"/>
          <p:cNvSpPr/>
          <p:nvPr/>
        </p:nvSpPr>
        <p:spPr>
          <a:xfrm>
            <a:off x="6163056" y="1837944"/>
            <a:ext cx="5660136" cy="463601"/>
          </a:xfrm>
          <a:prstGeom prst="rect">
            <a:avLst/>
          </a:prstGeom>
          <a:solidFill>
            <a:srgbClr val="152236"/>
          </a:solidFill>
          <a:ln w="5080">
            <a:solidFill>
              <a:srgbClr val="2A3A4A"/>
            </a:solidFill>
            <a:prstDash val="solid"/>
          </a:ln>
        </p:spPr>
        <p:txBody>
          <a:bodyPr/>
          <a:lstStyle/>
          <a:p>
            <a:endParaRPr lang="en-GB"/>
          </a:p>
        </p:txBody>
      </p:sp>
      <p:sp>
        <p:nvSpPr>
          <p:cNvPr id="12" name="Text 10"/>
          <p:cNvSpPr/>
          <p:nvPr/>
        </p:nvSpPr>
        <p:spPr>
          <a:xfrm>
            <a:off x="6254496" y="1874520"/>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reference</a:t>
            </a:r>
            <a:endParaRPr lang="en-US" sz="1200" dirty="0"/>
          </a:p>
        </p:txBody>
      </p:sp>
      <p:sp>
        <p:nvSpPr>
          <p:cNvPr id="13" name="Text 11"/>
          <p:cNvSpPr/>
          <p:nvPr/>
        </p:nvSpPr>
        <p:spPr>
          <a:xfrm>
            <a:off x="7626096" y="1874520"/>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CharField(12)</a:t>
            </a:r>
            <a:endParaRPr lang="en-US" sz="1150" dirty="0"/>
          </a:p>
        </p:txBody>
      </p:sp>
      <p:sp>
        <p:nvSpPr>
          <p:cNvPr id="14" name="Text 12"/>
          <p:cNvSpPr/>
          <p:nvPr/>
        </p:nvSpPr>
        <p:spPr>
          <a:xfrm>
            <a:off x="9272016" y="1874520"/>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NT-XXXXXX (cryptographically secure via secrets module)</a:t>
            </a:r>
            <a:endParaRPr lang="en-US" sz="1150" dirty="0"/>
          </a:p>
        </p:txBody>
      </p:sp>
      <p:sp>
        <p:nvSpPr>
          <p:cNvPr id="15" name="Shape 13"/>
          <p:cNvSpPr/>
          <p:nvPr/>
        </p:nvSpPr>
        <p:spPr>
          <a:xfrm>
            <a:off x="6163056" y="2319833"/>
            <a:ext cx="5660136" cy="463601"/>
          </a:xfrm>
          <a:prstGeom prst="rect">
            <a:avLst/>
          </a:prstGeom>
          <a:solidFill>
            <a:srgbClr val="111D28"/>
          </a:solidFill>
          <a:ln w="5080">
            <a:solidFill>
              <a:srgbClr val="2A3A4A"/>
            </a:solidFill>
            <a:prstDash val="solid"/>
          </a:ln>
        </p:spPr>
        <p:txBody>
          <a:bodyPr/>
          <a:lstStyle/>
          <a:p>
            <a:endParaRPr lang="en-GB"/>
          </a:p>
        </p:txBody>
      </p:sp>
      <p:sp>
        <p:nvSpPr>
          <p:cNvPr id="16" name="Text 14"/>
          <p:cNvSpPr/>
          <p:nvPr/>
        </p:nvSpPr>
        <p:spPr>
          <a:xfrm>
            <a:off x="6254496" y="2356409"/>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service</a:t>
            </a:r>
            <a:endParaRPr lang="en-US" sz="1200" dirty="0"/>
          </a:p>
        </p:txBody>
      </p:sp>
      <p:sp>
        <p:nvSpPr>
          <p:cNvPr id="17" name="Text 15"/>
          <p:cNvSpPr/>
          <p:nvPr/>
        </p:nvSpPr>
        <p:spPr>
          <a:xfrm>
            <a:off x="7626096" y="2356409"/>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CharField(100)</a:t>
            </a:r>
            <a:endParaRPr lang="en-US" sz="1150" dirty="0"/>
          </a:p>
        </p:txBody>
      </p:sp>
      <p:sp>
        <p:nvSpPr>
          <p:cNvPr id="18" name="Text 16"/>
          <p:cNvSpPr/>
          <p:nvPr/>
        </p:nvSpPr>
        <p:spPr>
          <a:xfrm>
            <a:off x="9272016" y="2356409"/>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Service name from 8 options</a:t>
            </a:r>
            <a:endParaRPr lang="en-US" sz="1150" dirty="0"/>
          </a:p>
        </p:txBody>
      </p:sp>
      <p:sp>
        <p:nvSpPr>
          <p:cNvPr id="19" name="Shape 17"/>
          <p:cNvSpPr/>
          <p:nvPr/>
        </p:nvSpPr>
        <p:spPr>
          <a:xfrm>
            <a:off x="6163056" y="2801722"/>
            <a:ext cx="5660136" cy="463601"/>
          </a:xfrm>
          <a:prstGeom prst="rect">
            <a:avLst/>
          </a:prstGeom>
          <a:solidFill>
            <a:srgbClr val="152236"/>
          </a:solidFill>
          <a:ln w="5080">
            <a:solidFill>
              <a:srgbClr val="2A3A4A"/>
            </a:solidFill>
            <a:prstDash val="solid"/>
          </a:ln>
        </p:spPr>
        <p:txBody>
          <a:bodyPr/>
          <a:lstStyle/>
          <a:p>
            <a:endParaRPr lang="en-GB"/>
          </a:p>
        </p:txBody>
      </p:sp>
      <p:sp>
        <p:nvSpPr>
          <p:cNvPr id="20" name="Text 18"/>
          <p:cNvSpPr/>
          <p:nvPr/>
        </p:nvSpPr>
        <p:spPr>
          <a:xfrm>
            <a:off x="6254496" y="2838298"/>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name</a:t>
            </a:r>
            <a:endParaRPr lang="en-US" sz="1200" dirty="0"/>
          </a:p>
        </p:txBody>
      </p:sp>
      <p:sp>
        <p:nvSpPr>
          <p:cNvPr id="21" name="Text 19"/>
          <p:cNvSpPr/>
          <p:nvPr/>
        </p:nvSpPr>
        <p:spPr>
          <a:xfrm>
            <a:off x="7626096" y="2838298"/>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CharField(120)</a:t>
            </a:r>
            <a:endParaRPr lang="en-US" sz="1150" dirty="0"/>
          </a:p>
        </p:txBody>
      </p:sp>
      <p:sp>
        <p:nvSpPr>
          <p:cNvPr id="22" name="Text 20"/>
          <p:cNvSpPr/>
          <p:nvPr/>
        </p:nvSpPr>
        <p:spPr>
          <a:xfrm>
            <a:off x="9272016" y="2838298"/>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Customer name — validated 2–120 chars</a:t>
            </a:r>
            <a:endParaRPr lang="en-US" sz="1150" dirty="0"/>
          </a:p>
        </p:txBody>
      </p:sp>
      <p:sp>
        <p:nvSpPr>
          <p:cNvPr id="23" name="Shape 21"/>
          <p:cNvSpPr/>
          <p:nvPr/>
        </p:nvSpPr>
        <p:spPr>
          <a:xfrm>
            <a:off x="6163056" y="3283610"/>
            <a:ext cx="5660136" cy="463601"/>
          </a:xfrm>
          <a:prstGeom prst="rect">
            <a:avLst/>
          </a:prstGeom>
          <a:solidFill>
            <a:srgbClr val="111D28"/>
          </a:solidFill>
          <a:ln w="5080">
            <a:solidFill>
              <a:srgbClr val="2A3A4A"/>
            </a:solidFill>
            <a:prstDash val="solid"/>
          </a:ln>
        </p:spPr>
        <p:txBody>
          <a:bodyPr/>
          <a:lstStyle/>
          <a:p>
            <a:endParaRPr lang="en-GB"/>
          </a:p>
        </p:txBody>
      </p:sp>
      <p:sp>
        <p:nvSpPr>
          <p:cNvPr id="24" name="Text 22"/>
          <p:cNvSpPr/>
          <p:nvPr/>
        </p:nvSpPr>
        <p:spPr>
          <a:xfrm>
            <a:off x="6254496" y="3320186"/>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email</a:t>
            </a:r>
            <a:endParaRPr lang="en-US" sz="1200" dirty="0"/>
          </a:p>
        </p:txBody>
      </p:sp>
      <p:sp>
        <p:nvSpPr>
          <p:cNvPr id="25" name="Text 23"/>
          <p:cNvSpPr/>
          <p:nvPr/>
        </p:nvSpPr>
        <p:spPr>
          <a:xfrm>
            <a:off x="7626096" y="3320186"/>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EmailField</a:t>
            </a:r>
            <a:endParaRPr lang="en-US" sz="1150" dirty="0"/>
          </a:p>
        </p:txBody>
      </p:sp>
      <p:sp>
        <p:nvSpPr>
          <p:cNvPr id="26" name="Text 24"/>
          <p:cNvSpPr/>
          <p:nvPr/>
        </p:nvSpPr>
        <p:spPr>
          <a:xfrm>
            <a:off x="9272016" y="3320186"/>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Django email format validation</a:t>
            </a:r>
            <a:endParaRPr lang="en-US" sz="1150" dirty="0"/>
          </a:p>
        </p:txBody>
      </p:sp>
      <p:sp>
        <p:nvSpPr>
          <p:cNvPr id="27" name="Shape 25"/>
          <p:cNvSpPr/>
          <p:nvPr/>
        </p:nvSpPr>
        <p:spPr>
          <a:xfrm>
            <a:off x="6163056" y="3765499"/>
            <a:ext cx="5660136" cy="463601"/>
          </a:xfrm>
          <a:prstGeom prst="rect">
            <a:avLst/>
          </a:prstGeom>
          <a:solidFill>
            <a:srgbClr val="152236"/>
          </a:solidFill>
          <a:ln w="5080">
            <a:solidFill>
              <a:srgbClr val="2A3A4A"/>
            </a:solidFill>
            <a:prstDash val="solid"/>
          </a:ln>
        </p:spPr>
        <p:txBody>
          <a:bodyPr/>
          <a:lstStyle/>
          <a:p>
            <a:endParaRPr lang="en-GB"/>
          </a:p>
        </p:txBody>
      </p:sp>
      <p:sp>
        <p:nvSpPr>
          <p:cNvPr id="28" name="Text 26"/>
          <p:cNvSpPr/>
          <p:nvPr/>
        </p:nvSpPr>
        <p:spPr>
          <a:xfrm>
            <a:off x="6254496" y="3802075"/>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phone</a:t>
            </a:r>
            <a:endParaRPr lang="en-US" sz="1200" dirty="0"/>
          </a:p>
        </p:txBody>
      </p:sp>
      <p:sp>
        <p:nvSpPr>
          <p:cNvPr id="29" name="Text 27"/>
          <p:cNvSpPr/>
          <p:nvPr/>
        </p:nvSpPr>
        <p:spPr>
          <a:xfrm>
            <a:off x="7626096" y="3802075"/>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CharField(30)</a:t>
            </a:r>
            <a:endParaRPr lang="en-US" sz="1150" dirty="0"/>
          </a:p>
        </p:txBody>
      </p:sp>
      <p:sp>
        <p:nvSpPr>
          <p:cNvPr id="30" name="Text 28"/>
          <p:cNvSpPr/>
          <p:nvPr/>
        </p:nvSpPr>
        <p:spPr>
          <a:xfrm>
            <a:off x="9272016" y="3802075"/>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Regex-validated 7–30 chars</a:t>
            </a:r>
            <a:endParaRPr lang="en-US" sz="1150" dirty="0"/>
          </a:p>
        </p:txBody>
      </p:sp>
      <p:sp>
        <p:nvSpPr>
          <p:cNvPr id="31" name="Shape 29"/>
          <p:cNvSpPr/>
          <p:nvPr/>
        </p:nvSpPr>
        <p:spPr>
          <a:xfrm>
            <a:off x="6163056" y="4247388"/>
            <a:ext cx="5660136" cy="463601"/>
          </a:xfrm>
          <a:prstGeom prst="rect">
            <a:avLst/>
          </a:prstGeom>
          <a:solidFill>
            <a:srgbClr val="111D28"/>
          </a:solidFill>
          <a:ln w="5080">
            <a:solidFill>
              <a:srgbClr val="2A3A4A"/>
            </a:solidFill>
            <a:prstDash val="solid"/>
          </a:ln>
        </p:spPr>
        <p:txBody>
          <a:bodyPr/>
          <a:lstStyle/>
          <a:p>
            <a:endParaRPr lang="en-GB"/>
          </a:p>
        </p:txBody>
      </p:sp>
      <p:sp>
        <p:nvSpPr>
          <p:cNvPr id="32" name="Text 30"/>
          <p:cNvSpPr/>
          <p:nvPr/>
        </p:nvSpPr>
        <p:spPr>
          <a:xfrm>
            <a:off x="6254496" y="4283964"/>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reg</a:t>
            </a:r>
            <a:endParaRPr lang="en-US" sz="1200" dirty="0"/>
          </a:p>
        </p:txBody>
      </p:sp>
      <p:sp>
        <p:nvSpPr>
          <p:cNvPr id="33" name="Text 31"/>
          <p:cNvSpPr/>
          <p:nvPr/>
        </p:nvSpPr>
        <p:spPr>
          <a:xfrm>
            <a:off x="7626096" y="4283964"/>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CharField(20)</a:t>
            </a:r>
            <a:endParaRPr lang="en-US" sz="1150" dirty="0"/>
          </a:p>
        </p:txBody>
      </p:sp>
      <p:sp>
        <p:nvSpPr>
          <p:cNvPr id="34" name="Text 32"/>
          <p:cNvSpPr/>
          <p:nvPr/>
        </p:nvSpPr>
        <p:spPr>
          <a:xfrm>
            <a:off x="9272016" y="4283964"/>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Auto-uppercased, 2–20 chars</a:t>
            </a:r>
            <a:endParaRPr lang="en-US" sz="1150" dirty="0"/>
          </a:p>
        </p:txBody>
      </p:sp>
      <p:sp>
        <p:nvSpPr>
          <p:cNvPr id="35" name="Shape 33"/>
          <p:cNvSpPr/>
          <p:nvPr/>
        </p:nvSpPr>
        <p:spPr>
          <a:xfrm>
            <a:off x="6163056" y="4729277"/>
            <a:ext cx="5660136" cy="463601"/>
          </a:xfrm>
          <a:prstGeom prst="rect">
            <a:avLst/>
          </a:prstGeom>
          <a:solidFill>
            <a:srgbClr val="152236"/>
          </a:solidFill>
          <a:ln w="5080">
            <a:solidFill>
              <a:srgbClr val="2A3A4A"/>
            </a:solidFill>
            <a:prstDash val="solid"/>
          </a:ln>
        </p:spPr>
        <p:txBody>
          <a:bodyPr/>
          <a:lstStyle/>
          <a:p>
            <a:endParaRPr lang="en-GB"/>
          </a:p>
        </p:txBody>
      </p:sp>
      <p:sp>
        <p:nvSpPr>
          <p:cNvPr id="36" name="Text 34"/>
          <p:cNvSpPr/>
          <p:nvPr/>
        </p:nvSpPr>
        <p:spPr>
          <a:xfrm>
            <a:off x="6254496" y="4765853"/>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notes</a:t>
            </a:r>
            <a:endParaRPr lang="en-US" sz="1200" dirty="0"/>
          </a:p>
        </p:txBody>
      </p:sp>
      <p:sp>
        <p:nvSpPr>
          <p:cNvPr id="37" name="Text 35"/>
          <p:cNvSpPr/>
          <p:nvPr/>
        </p:nvSpPr>
        <p:spPr>
          <a:xfrm>
            <a:off x="7626096" y="4765853"/>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TextField</a:t>
            </a:r>
            <a:endParaRPr lang="en-US" sz="1150" dirty="0"/>
          </a:p>
        </p:txBody>
      </p:sp>
      <p:sp>
        <p:nvSpPr>
          <p:cNvPr id="38" name="Text 36"/>
          <p:cNvSpPr/>
          <p:nvPr/>
        </p:nvSpPr>
        <p:spPr>
          <a:xfrm>
            <a:off x="9272016" y="4765853"/>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Optional — blank=True, max 500 chars</a:t>
            </a:r>
            <a:endParaRPr lang="en-US" sz="1150" dirty="0"/>
          </a:p>
        </p:txBody>
      </p:sp>
      <p:sp>
        <p:nvSpPr>
          <p:cNvPr id="39" name="Shape 37"/>
          <p:cNvSpPr/>
          <p:nvPr/>
        </p:nvSpPr>
        <p:spPr>
          <a:xfrm>
            <a:off x="6163056" y="5211166"/>
            <a:ext cx="5660136" cy="463601"/>
          </a:xfrm>
          <a:prstGeom prst="rect">
            <a:avLst/>
          </a:prstGeom>
          <a:solidFill>
            <a:srgbClr val="111D28"/>
          </a:solidFill>
          <a:ln w="5080">
            <a:solidFill>
              <a:srgbClr val="2A3A4A"/>
            </a:solidFill>
            <a:prstDash val="solid"/>
          </a:ln>
        </p:spPr>
        <p:txBody>
          <a:bodyPr/>
          <a:lstStyle/>
          <a:p>
            <a:endParaRPr lang="en-GB"/>
          </a:p>
        </p:txBody>
      </p:sp>
      <p:sp>
        <p:nvSpPr>
          <p:cNvPr id="40" name="Text 38"/>
          <p:cNvSpPr/>
          <p:nvPr/>
        </p:nvSpPr>
        <p:spPr>
          <a:xfrm>
            <a:off x="6254496" y="5247742"/>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status</a:t>
            </a:r>
            <a:endParaRPr lang="en-US" sz="1200" dirty="0"/>
          </a:p>
        </p:txBody>
      </p:sp>
      <p:sp>
        <p:nvSpPr>
          <p:cNvPr id="41" name="Text 39"/>
          <p:cNvSpPr/>
          <p:nvPr/>
        </p:nvSpPr>
        <p:spPr>
          <a:xfrm>
            <a:off x="7626096" y="5247742"/>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CharField choices</a:t>
            </a:r>
            <a:endParaRPr lang="en-US" sz="1150" dirty="0"/>
          </a:p>
        </p:txBody>
      </p:sp>
      <p:sp>
        <p:nvSpPr>
          <p:cNvPr id="42" name="Text 40"/>
          <p:cNvSpPr/>
          <p:nvPr/>
        </p:nvSpPr>
        <p:spPr>
          <a:xfrm>
            <a:off x="9272016" y="5247742"/>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Restricted to 4 valid STATUS_CHOICES values</a:t>
            </a:r>
            <a:endParaRPr lang="en-US" sz="1150" dirty="0"/>
          </a:p>
        </p:txBody>
      </p:sp>
      <p:sp>
        <p:nvSpPr>
          <p:cNvPr id="43" name="Shape 41"/>
          <p:cNvSpPr/>
          <p:nvPr/>
        </p:nvSpPr>
        <p:spPr>
          <a:xfrm>
            <a:off x="6163056" y="5693054"/>
            <a:ext cx="5660136" cy="463601"/>
          </a:xfrm>
          <a:prstGeom prst="rect">
            <a:avLst/>
          </a:prstGeom>
          <a:solidFill>
            <a:srgbClr val="152236"/>
          </a:solidFill>
          <a:ln w="5080">
            <a:solidFill>
              <a:srgbClr val="2A3A4A"/>
            </a:solidFill>
            <a:prstDash val="solid"/>
          </a:ln>
        </p:spPr>
        <p:txBody>
          <a:bodyPr/>
          <a:lstStyle/>
          <a:p>
            <a:endParaRPr lang="en-GB"/>
          </a:p>
        </p:txBody>
      </p:sp>
      <p:sp>
        <p:nvSpPr>
          <p:cNvPr id="44" name="Text 42"/>
          <p:cNvSpPr/>
          <p:nvPr/>
        </p:nvSpPr>
        <p:spPr>
          <a:xfrm>
            <a:off x="6254496" y="5729630"/>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created_at</a:t>
            </a:r>
            <a:endParaRPr lang="en-US" sz="1200" dirty="0"/>
          </a:p>
        </p:txBody>
      </p:sp>
      <p:sp>
        <p:nvSpPr>
          <p:cNvPr id="45" name="Text 43"/>
          <p:cNvSpPr/>
          <p:nvPr/>
        </p:nvSpPr>
        <p:spPr>
          <a:xfrm>
            <a:off x="7626096" y="5729630"/>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DateTimeField</a:t>
            </a:r>
            <a:endParaRPr lang="en-US" sz="1150" dirty="0"/>
          </a:p>
        </p:txBody>
      </p:sp>
      <p:sp>
        <p:nvSpPr>
          <p:cNvPr id="46" name="Text 44"/>
          <p:cNvSpPr/>
          <p:nvPr/>
        </p:nvSpPr>
        <p:spPr>
          <a:xfrm>
            <a:off x="9272016" y="5729630"/>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auto_now_add=True — immutable audit timestamp</a:t>
            </a:r>
            <a:endParaRPr lang="en-US" sz="1150" dirty="0"/>
          </a:p>
        </p:txBody>
      </p:sp>
      <p:sp>
        <p:nvSpPr>
          <p:cNvPr id="47" name="Shape 45"/>
          <p:cNvSpPr/>
          <p:nvPr/>
        </p:nvSpPr>
        <p:spPr>
          <a:xfrm>
            <a:off x="6163056" y="6174943"/>
            <a:ext cx="5660136" cy="463601"/>
          </a:xfrm>
          <a:prstGeom prst="rect">
            <a:avLst/>
          </a:prstGeom>
          <a:solidFill>
            <a:srgbClr val="111D28"/>
          </a:solidFill>
          <a:ln w="5080">
            <a:solidFill>
              <a:srgbClr val="2A3A4A"/>
            </a:solidFill>
            <a:prstDash val="solid"/>
          </a:ln>
        </p:spPr>
        <p:txBody>
          <a:bodyPr/>
          <a:lstStyle/>
          <a:p>
            <a:endParaRPr lang="en-GB"/>
          </a:p>
        </p:txBody>
      </p:sp>
      <p:sp>
        <p:nvSpPr>
          <p:cNvPr id="48" name="Text 46"/>
          <p:cNvSpPr/>
          <p:nvPr/>
        </p:nvSpPr>
        <p:spPr>
          <a:xfrm>
            <a:off x="6254496" y="6211519"/>
            <a:ext cx="1371600" cy="408737"/>
          </a:xfrm>
          <a:prstGeom prst="rect">
            <a:avLst/>
          </a:prstGeom>
          <a:noFill/>
          <a:ln/>
        </p:spPr>
        <p:txBody>
          <a:bodyPr wrap="square" lIns="0" tIns="0" rIns="0" bIns="0" rtlCol="0" anchor="ctr"/>
          <a:lstStyle/>
          <a:p>
            <a:pPr marL="0" indent="0">
              <a:buNone/>
            </a:pPr>
            <a:r>
              <a:rPr lang="en-US" sz="1200" b="1" dirty="0">
                <a:solidFill>
                  <a:srgbClr val="F5A623"/>
                </a:solidFill>
                <a:latin typeface="Consolas" pitchFamily="34" charset="0"/>
                <a:ea typeface="Consolas" pitchFamily="34" charset="-122"/>
                <a:cs typeface="Consolas" pitchFamily="34" charset="-120"/>
              </a:rPr>
              <a:t>updated_at</a:t>
            </a:r>
            <a:endParaRPr lang="en-US" sz="1200" dirty="0"/>
          </a:p>
        </p:txBody>
      </p:sp>
      <p:sp>
        <p:nvSpPr>
          <p:cNvPr id="49" name="Text 47"/>
          <p:cNvSpPr/>
          <p:nvPr/>
        </p:nvSpPr>
        <p:spPr>
          <a:xfrm>
            <a:off x="7626096" y="6211519"/>
            <a:ext cx="1645920" cy="408737"/>
          </a:xfrm>
          <a:prstGeom prst="rect">
            <a:avLst/>
          </a:prstGeom>
          <a:noFill/>
          <a:ln/>
        </p:spPr>
        <p:txBody>
          <a:bodyPr wrap="square" lIns="0" tIns="0" rIns="0" bIns="0" rtlCol="0" anchor="ctr"/>
          <a:lstStyle/>
          <a:p>
            <a:pPr marL="0" indent="0">
              <a:buNone/>
            </a:pPr>
            <a:r>
              <a:rPr lang="en-US" sz="1150" dirty="0">
                <a:solidFill>
                  <a:srgbClr val="8899AA"/>
                </a:solidFill>
                <a:latin typeface="Consolas" pitchFamily="34" charset="0"/>
                <a:ea typeface="Consolas" pitchFamily="34" charset="-122"/>
                <a:cs typeface="Consolas" pitchFamily="34" charset="-120"/>
              </a:rPr>
              <a:t>DateTimeField</a:t>
            </a:r>
            <a:endParaRPr lang="en-US" sz="1150" dirty="0"/>
          </a:p>
        </p:txBody>
      </p:sp>
      <p:sp>
        <p:nvSpPr>
          <p:cNvPr id="50" name="Text 48"/>
          <p:cNvSpPr/>
          <p:nvPr/>
        </p:nvSpPr>
        <p:spPr>
          <a:xfrm>
            <a:off x="9272016" y="6211519"/>
            <a:ext cx="2459736" cy="408737"/>
          </a:xfrm>
          <a:prstGeom prst="rect">
            <a:avLst/>
          </a:prstGeom>
          <a:noFill/>
          <a:ln/>
        </p:spPr>
        <p:txBody>
          <a:bodyPr wrap="square" lIns="0" tIns="0" rIns="0" bIns="0" rtlCol="0" anchor="ctr"/>
          <a:lstStyle/>
          <a:p>
            <a:pPr marL="0" indent="0">
              <a:buNone/>
            </a:pPr>
            <a:r>
              <a:rPr lang="en-US" sz="1150" dirty="0">
                <a:solidFill>
                  <a:srgbClr val="CCDDE0"/>
                </a:solidFill>
                <a:latin typeface="Calibri" pitchFamily="34" charset="0"/>
                <a:ea typeface="Calibri" pitchFamily="34" charset="-122"/>
                <a:cs typeface="Calibri" pitchFamily="34" charset="-120"/>
              </a:rPr>
              <a:t>auto_now=True — records every modification</a:t>
            </a:r>
            <a:endParaRPr lang="en-US" sz="1150" dirty="0"/>
          </a:p>
        </p:txBody>
      </p:sp>
      <p:sp>
        <p:nvSpPr>
          <p:cNvPr id="51" name="Shape 49"/>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52" name="Text 50"/>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53" name="Text 51"/>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26 / 31</a:t>
            </a:r>
            <a:endParaRPr lang="en-US" sz="10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9">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Testing &amp; Evaluation Results</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527048"/>
            <a:ext cx="2830068" cy="1280160"/>
          </a:xfrm>
          <a:prstGeom prst="rect">
            <a:avLst/>
          </a:prstGeom>
          <a:solidFill>
            <a:srgbClr val="FAFAFA"/>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7" name="Shape 5"/>
          <p:cNvSpPr/>
          <p:nvPr/>
        </p:nvSpPr>
        <p:spPr>
          <a:xfrm>
            <a:off x="365760" y="1527048"/>
            <a:ext cx="2830068" cy="201168"/>
          </a:xfrm>
          <a:prstGeom prst="rect">
            <a:avLst/>
          </a:prstGeom>
          <a:solidFill>
            <a:srgbClr val="1F6B50"/>
          </a:solidFill>
          <a:ln w="12700">
            <a:solidFill>
              <a:srgbClr val="1F6B50"/>
            </a:solidFill>
            <a:prstDash val="solid"/>
          </a:ln>
        </p:spPr>
        <p:txBody>
          <a:bodyPr/>
          <a:lstStyle/>
          <a:p>
            <a:endParaRPr lang="en-GB"/>
          </a:p>
        </p:txBody>
      </p:sp>
      <p:sp>
        <p:nvSpPr>
          <p:cNvPr id="8" name="Text 6"/>
          <p:cNvSpPr/>
          <p:nvPr/>
        </p:nvSpPr>
        <p:spPr>
          <a:xfrm>
            <a:off x="365760" y="1728216"/>
            <a:ext cx="2830068" cy="694944"/>
          </a:xfrm>
          <a:prstGeom prst="rect">
            <a:avLst/>
          </a:prstGeom>
          <a:noFill/>
          <a:ln/>
        </p:spPr>
        <p:txBody>
          <a:bodyPr wrap="square" lIns="0" tIns="0" rIns="0" bIns="0" rtlCol="0" anchor="ctr"/>
          <a:lstStyle/>
          <a:p>
            <a:pPr marL="0" indent="0" algn="ctr">
              <a:buNone/>
            </a:pPr>
            <a:r>
              <a:rPr lang="en-US" sz="3600" b="1" dirty="0">
                <a:solidFill>
                  <a:srgbClr val="1F6B50"/>
                </a:solidFill>
                <a:latin typeface="Georgia" pitchFamily="34" charset="0"/>
                <a:ea typeface="Georgia" pitchFamily="34" charset="-122"/>
                <a:cs typeface="Georgia" pitchFamily="34" charset="-120"/>
              </a:rPr>
              <a:t>94/100</a:t>
            </a:r>
            <a:endParaRPr lang="en-US" sz="3600" dirty="0"/>
          </a:p>
        </p:txBody>
      </p:sp>
      <p:sp>
        <p:nvSpPr>
          <p:cNvPr id="9" name="Text 7"/>
          <p:cNvSpPr/>
          <p:nvPr/>
        </p:nvSpPr>
        <p:spPr>
          <a:xfrm>
            <a:off x="365760" y="2404872"/>
            <a:ext cx="2830068" cy="365760"/>
          </a:xfrm>
          <a:prstGeom prst="rect">
            <a:avLst/>
          </a:prstGeom>
          <a:noFill/>
          <a:ln/>
        </p:spPr>
        <p:txBody>
          <a:bodyPr wrap="square" lIns="0" tIns="0" rIns="0" bIns="0" rtlCol="0" anchor="ctr"/>
          <a:lstStyle/>
          <a:p>
            <a:pPr marL="0" indent="0" algn="ctr">
              <a:buNone/>
            </a:pPr>
            <a:r>
              <a:rPr lang="en-US" sz="1200" dirty="0">
                <a:solidFill>
                  <a:srgbClr val="445566"/>
                </a:solidFill>
                <a:latin typeface="Calibri" pitchFamily="34" charset="0"/>
                <a:ea typeface="Calibri" pitchFamily="34" charset="-122"/>
                <a:cs typeface="Calibri" pitchFamily="34" charset="-120"/>
              </a:rPr>
              <a:t>Lighthouse</a:t>
            </a:r>
            <a:endParaRPr lang="en-US" sz="1200" dirty="0"/>
          </a:p>
          <a:p>
            <a:pPr marL="0" indent="0" algn="ctr">
              <a:buNone/>
            </a:pPr>
            <a:r>
              <a:rPr lang="en-US" sz="1200" dirty="0">
                <a:solidFill>
                  <a:srgbClr val="445566"/>
                </a:solidFill>
                <a:latin typeface="Calibri" pitchFamily="34" charset="0"/>
                <a:ea typeface="Calibri" pitchFamily="34" charset="-122"/>
                <a:cs typeface="Calibri" pitchFamily="34" charset="-120"/>
              </a:rPr>
              <a:t>Accessibility Score</a:t>
            </a:r>
            <a:endParaRPr lang="en-US" sz="1200" dirty="0"/>
          </a:p>
        </p:txBody>
      </p:sp>
      <p:sp>
        <p:nvSpPr>
          <p:cNvPr id="10" name="Shape 8"/>
          <p:cNvSpPr/>
          <p:nvPr/>
        </p:nvSpPr>
        <p:spPr>
          <a:xfrm>
            <a:off x="3332988" y="1527048"/>
            <a:ext cx="2830068" cy="1280160"/>
          </a:xfrm>
          <a:prstGeom prst="rect">
            <a:avLst/>
          </a:prstGeom>
          <a:solidFill>
            <a:srgbClr val="FAFAFA"/>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1" name="Shape 9"/>
          <p:cNvSpPr/>
          <p:nvPr/>
        </p:nvSpPr>
        <p:spPr>
          <a:xfrm>
            <a:off x="3332988" y="1527048"/>
            <a:ext cx="2830068" cy="201168"/>
          </a:xfrm>
          <a:prstGeom prst="rect">
            <a:avLst/>
          </a:prstGeom>
          <a:solidFill>
            <a:srgbClr val="1A3D5C"/>
          </a:solidFill>
          <a:ln w="12700">
            <a:solidFill>
              <a:srgbClr val="1A3D5C"/>
            </a:solidFill>
            <a:prstDash val="solid"/>
          </a:ln>
        </p:spPr>
        <p:txBody>
          <a:bodyPr/>
          <a:lstStyle/>
          <a:p>
            <a:endParaRPr lang="en-GB"/>
          </a:p>
        </p:txBody>
      </p:sp>
      <p:sp>
        <p:nvSpPr>
          <p:cNvPr id="12" name="Text 10"/>
          <p:cNvSpPr/>
          <p:nvPr/>
        </p:nvSpPr>
        <p:spPr>
          <a:xfrm>
            <a:off x="3332988" y="1728216"/>
            <a:ext cx="2830068" cy="694944"/>
          </a:xfrm>
          <a:prstGeom prst="rect">
            <a:avLst/>
          </a:prstGeom>
          <a:noFill/>
          <a:ln/>
        </p:spPr>
        <p:txBody>
          <a:bodyPr wrap="square" lIns="0" tIns="0" rIns="0" bIns="0" rtlCol="0" anchor="ctr"/>
          <a:lstStyle/>
          <a:p>
            <a:pPr marL="0" indent="0" algn="ctr">
              <a:buNone/>
            </a:pPr>
            <a:r>
              <a:rPr lang="en-US" sz="3600" b="1" dirty="0">
                <a:solidFill>
                  <a:srgbClr val="1A3D5C"/>
                </a:solidFill>
                <a:latin typeface="Georgia" pitchFamily="34" charset="0"/>
                <a:ea typeface="Georgia" pitchFamily="34" charset="-122"/>
                <a:cs typeface="Georgia" pitchFamily="34" charset="-120"/>
              </a:rPr>
              <a:t>0</a:t>
            </a:r>
            <a:endParaRPr lang="en-US" sz="3600" dirty="0"/>
          </a:p>
        </p:txBody>
      </p:sp>
      <p:sp>
        <p:nvSpPr>
          <p:cNvPr id="13" name="Text 11"/>
          <p:cNvSpPr/>
          <p:nvPr/>
        </p:nvSpPr>
        <p:spPr>
          <a:xfrm>
            <a:off x="3332988" y="2404872"/>
            <a:ext cx="2830068" cy="365760"/>
          </a:xfrm>
          <a:prstGeom prst="rect">
            <a:avLst/>
          </a:prstGeom>
          <a:noFill/>
          <a:ln/>
        </p:spPr>
        <p:txBody>
          <a:bodyPr wrap="square" lIns="0" tIns="0" rIns="0" bIns="0" rtlCol="0" anchor="ctr"/>
          <a:lstStyle/>
          <a:p>
            <a:pPr marL="0" indent="0" algn="ctr">
              <a:buNone/>
            </a:pPr>
            <a:r>
              <a:rPr lang="en-US" sz="1200" dirty="0">
                <a:solidFill>
                  <a:srgbClr val="445566"/>
                </a:solidFill>
                <a:latin typeface="Calibri" pitchFamily="34" charset="0"/>
                <a:ea typeface="Calibri" pitchFamily="34" charset="-122"/>
                <a:cs typeface="Calibri" pitchFamily="34" charset="-120"/>
              </a:rPr>
              <a:t>Critical Vulnerabilities</a:t>
            </a:r>
            <a:endParaRPr lang="en-US" sz="1200" dirty="0"/>
          </a:p>
          <a:p>
            <a:pPr marL="0" indent="0" algn="ctr">
              <a:buNone/>
            </a:pPr>
            <a:r>
              <a:rPr lang="en-US" sz="1200" dirty="0">
                <a:solidFill>
                  <a:srgbClr val="445566"/>
                </a:solidFill>
                <a:latin typeface="Calibri" pitchFamily="34" charset="0"/>
                <a:ea typeface="Calibri" pitchFamily="34" charset="-122"/>
                <a:cs typeface="Calibri" pitchFamily="34" charset="-120"/>
              </a:rPr>
              <a:t>(OWASP ZAP)</a:t>
            </a:r>
            <a:endParaRPr lang="en-US" sz="1200" dirty="0"/>
          </a:p>
        </p:txBody>
      </p:sp>
      <p:sp>
        <p:nvSpPr>
          <p:cNvPr id="14" name="Shape 12"/>
          <p:cNvSpPr/>
          <p:nvPr/>
        </p:nvSpPr>
        <p:spPr>
          <a:xfrm>
            <a:off x="6300216" y="1527048"/>
            <a:ext cx="2830068" cy="1280160"/>
          </a:xfrm>
          <a:prstGeom prst="rect">
            <a:avLst/>
          </a:prstGeom>
          <a:solidFill>
            <a:srgbClr val="FAFAFA"/>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5" name="Shape 13"/>
          <p:cNvSpPr/>
          <p:nvPr/>
        </p:nvSpPr>
        <p:spPr>
          <a:xfrm>
            <a:off x="6300216" y="1527048"/>
            <a:ext cx="2830068" cy="201168"/>
          </a:xfrm>
          <a:prstGeom prst="rect">
            <a:avLst/>
          </a:prstGeom>
          <a:solidFill>
            <a:srgbClr val="4A3220"/>
          </a:solidFill>
          <a:ln w="12700">
            <a:solidFill>
              <a:srgbClr val="4A3220"/>
            </a:solidFill>
            <a:prstDash val="solid"/>
          </a:ln>
        </p:spPr>
        <p:txBody>
          <a:bodyPr/>
          <a:lstStyle/>
          <a:p>
            <a:endParaRPr lang="en-GB"/>
          </a:p>
        </p:txBody>
      </p:sp>
      <p:sp>
        <p:nvSpPr>
          <p:cNvPr id="16" name="Text 14"/>
          <p:cNvSpPr/>
          <p:nvPr/>
        </p:nvSpPr>
        <p:spPr>
          <a:xfrm>
            <a:off x="6300216" y="1728216"/>
            <a:ext cx="2830068" cy="694944"/>
          </a:xfrm>
          <a:prstGeom prst="rect">
            <a:avLst/>
          </a:prstGeom>
          <a:noFill/>
          <a:ln/>
        </p:spPr>
        <p:txBody>
          <a:bodyPr wrap="square" lIns="0" tIns="0" rIns="0" bIns="0" rtlCol="0" anchor="ctr"/>
          <a:lstStyle/>
          <a:p>
            <a:pPr marL="0" indent="0" algn="ctr">
              <a:buNone/>
            </a:pPr>
            <a:r>
              <a:rPr lang="en-US" sz="3600" b="1" dirty="0">
                <a:solidFill>
                  <a:srgbClr val="4A3220"/>
                </a:solidFill>
                <a:latin typeface="Georgia" pitchFamily="34" charset="0"/>
                <a:ea typeface="Georgia" pitchFamily="34" charset="-122"/>
                <a:cs typeface="Georgia" pitchFamily="34" charset="-120"/>
              </a:rPr>
              <a:t>100%</a:t>
            </a:r>
            <a:endParaRPr lang="en-US" sz="3600" dirty="0"/>
          </a:p>
        </p:txBody>
      </p:sp>
      <p:sp>
        <p:nvSpPr>
          <p:cNvPr id="17" name="Text 15"/>
          <p:cNvSpPr/>
          <p:nvPr/>
        </p:nvSpPr>
        <p:spPr>
          <a:xfrm>
            <a:off x="6300216" y="2404872"/>
            <a:ext cx="2830068" cy="365760"/>
          </a:xfrm>
          <a:prstGeom prst="rect">
            <a:avLst/>
          </a:prstGeom>
          <a:noFill/>
          <a:ln/>
        </p:spPr>
        <p:txBody>
          <a:bodyPr wrap="square" lIns="0" tIns="0" rIns="0" bIns="0" rtlCol="0" anchor="ctr"/>
          <a:lstStyle/>
          <a:p>
            <a:pPr marL="0" indent="0" algn="ctr">
              <a:buNone/>
            </a:pPr>
            <a:r>
              <a:rPr lang="en-US" sz="1200" dirty="0">
                <a:solidFill>
                  <a:srgbClr val="445566"/>
                </a:solidFill>
                <a:latin typeface="Calibri" pitchFamily="34" charset="0"/>
                <a:ea typeface="Calibri" pitchFamily="34" charset="-122"/>
                <a:cs typeface="Calibri" pitchFamily="34" charset="-120"/>
              </a:rPr>
              <a:t>Usability Task</a:t>
            </a:r>
            <a:endParaRPr lang="en-US" sz="1200" dirty="0"/>
          </a:p>
          <a:p>
            <a:pPr marL="0" indent="0" algn="ctr">
              <a:buNone/>
            </a:pPr>
            <a:r>
              <a:rPr lang="en-US" sz="1200" dirty="0">
                <a:solidFill>
                  <a:srgbClr val="445566"/>
                </a:solidFill>
                <a:latin typeface="Calibri" pitchFamily="34" charset="0"/>
                <a:ea typeface="Calibri" pitchFamily="34" charset="-122"/>
                <a:cs typeface="Calibri" pitchFamily="34" charset="-120"/>
              </a:rPr>
              <a:t>Completion Rate</a:t>
            </a:r>
            <a:endParaRPr lang="en-US" sz="1200" dirty="0"/>
          </a:p>
        </p:txBody>
      </p:sp>
      <p:sp>
        <p:nvSpPr>
          <p:cNvPr id="18" name="Shape 16"/>
          <p:cNvSpPr/>
          <p:nvPr/>
        </p:nvSpPr>
        <p:spPr>
          <a:xfrm>
            <a:off x="9267444" y="1527048"/>
            <a:ext cx="2830068" cy="1280160"/>
          </a:xfrm>
          <a:prstGeom prst="rect">
            <a:avLst/>
          </a:prstGeom>
          <a:solidFill>
            <a:srgbClr val="FAFAFA"/>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a:p>
        </p:txBody>
      </p:sp>
      <p:sp>
        <p:nvSpPr>
          <p:cNvPr id="19" name="Shape 17"/>
          <p:cNvSpPr/>
          <p:nvPr/>
        </p:nvSpPr>
        <p:spPr>
          <a:xfrm>
            <a:off x="9267444" y="1527048"/>
            <a:ext cx="2830068" cy="201168"/>
          </a:xfrm>
          <a:prstGeom prst="rect">
            <a:avLst/>
          </a:prstGeom>
          <a:solidFill>
            <a:srgbClr val="2A1F4A"/>
          </a:solidFill>
          <a:ln w="12700">
            <a:solidFill>
              <a:srgbClr val="2A1F4A"/>
            </a:solidFill>
            <a:prstDash val="solid"/>
          </a:ln>
        </p:spPr>
        <p:txBody>
          <a:bodyPr/>
          <a:lstStyle/>
          <a:p>
            <a:endParaRPr lang="en-GB"/>
          </a:p>
        </p:txBody>
      </p:sp>
      <p:sp>
        <p:nvSpPr>
          <p:cNvPr id="20" name="Text 18"/>
          <p:cNvSpPr/>
          <p:nvPr/>
        </p:nvSpPr>
        <p:spPr>
          <a:xfrm>
            <a:off x="9267444" y="1728216"/>
            <a:ext cx="2830068" cy="694944"/>
          </a:xfrm>
          <a:prstGeom prst="rect">
            <a:avLst/>
          </a:prstGeom>
          <a:noFill/>
          <a:ln/>
        </p:spPr>
        <p:txBody>
          <a:bodyPr wrap="square" lIns="0" tIns="0" rIns="0" bIns="0" rtlCol="0" anchor="ctr"/>
          <a:lstStyle/>
          <a:p>
            <a:pPr marL="0" indent="0" algn="ctr">
              <a:buNone/>
            </a:pPr>
            <a:r>
              <a:rPr lang="en-US" sz="3600" b="1" dirty="0">
                <a:solidFill>
                  <a:srgbClr val="2A1F4A"/>
                </a:solidFill>
                <a:latin typeface="Georgia" pitchFamily="34" charset="0"/>
                <a:ea typeface="Georgia" pitchFamily="34" charset="-122"/>
                <a:cs typeface="Georgia" pitchFamily="34" charset="-120"/>
              </a:rPr>
              <a:t>38/38</a:t>
            </a:r>
            <a:endParaRPr lang="en-US" sz="3600" dirty="0"/>
          </a:p>
        </p:txBody>
      </p:sp>
      <p:sp>
        <p:nvSpPr>
          <p:cNvPr id="21" name="Text 19"/>
          <p:cNvSpPr/>
          <p:nvPr/>
        </p:nvSpPr>
        <p:spPr>
          <a:xfrm>
            <a:off x="9267444" y="2404872"/>
            <a:ext cx="2830068" cy="365760"/>
          </a:xfrm>
          <a:prstGeom prst="rect">
            <a:avLst/>
          </a:prstGeom>
          <a:noFill/>
          <a:ln/>
        </p:spPr>
        <p:txBody>
          <a:bodyPr wrap="square" lIns="0" tIns="0" rIns="0" bIns="0" rtlCol="0" anchor="ctr"/>
          <a:lstStyle/>
          <a:p>
            <a:pPr marL="0" indent="0" algn="ctr">
              <a:buNone/>
            </a:pPr>
            <a:r>
              <a:rPr lang="en-US" sz="1200" dirty="0">
                <a:solidFill>
                  <a:srgbClr val="445566"/>
                </a:solidFill>
                <a:latin typeface="Calibri" pitchFamily="34" charset="0"/>
                <a:ea typeface="Calibri" pitchFamily="34" charset="-122"/>
                <a:cs typeface="Calibri" pitchFamily="34" charset="-120"/>
              </a:rPr>
              <a:t>WCAG 2.1 AA</a:t>
            </a:r>
            <a:endParaRPr lang="en-US" sz="1200" dirty="0"/>
          </a:p>
          <a:p>
            <a:pPr marL="0" indent="0" algn="ctr">
              <a:buNone/>
            </a:pPr>
            <a:r>
              <a:rPr lang="en-US" sz="1200" dirty="0">
                <a:solidFill>
                  <a:srgbClr val="445566"/>
                </a:solidFill>
                <a:latin typeface="Calibri" pitchFamily="34" charset="0"/>
                <a:ea typeface="Calibri" pitchFamily="34" charset="-122"/>
                <a:cs typeface="Calibri" pitchFamily="34" charset="-120"/>
              </a:rPr>
              <a:t>Criteria Verified</a:t>
            </a:r>
            <a:endParaRPr lang="en-US" sz="1200" dirty="0"/>
          </a:p>
        </p:txBody>
      </p:sp>
      <p:graphicFrame>
        <p:nvGraphicFramePr>
          <p:cNvPr id="22" name="Table 0"/>
          <p:cNvGraphicFramePr>
            <a:graphicFrameLocks noGrp="1"/>
          </p:cNvGraphicFramePr>
          <p:nvPr>
            <p:extLst>
              <p:ext uri="{D42A27DB-BD31-4B8C-83A1-F6EECF244321}">
                <p14:modId xmlns:p14="http://schemas.microsoft.com/office/powerpoint/2010/main" val="1751870750"/>
              </p:ext>
            </p:extLst>
          </p:nvPr>
        </p:nvGraphicFramePr>
        <p:xfrm>
          <a:off x="365760" y="2926080"/>
          <a:ext cx="11823192" cy="3791960"/>
        </p:xfrm>
        <a:graphic>
          <a:graphicData uri="http://schemas.openxmlformats.org/drawingml/2006/table">
            <a:tbl>
              <a:tblPr/>
              <a:tblGrid>
                <a:gridCol w="219456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7891272">
                  <a:extLst>
                    <a:ext uri="{9D8B030D-6E8A-4147-A177-3AD203B41FA5}">
                      <a16:colId xmlns:a16="http://schemas.microsoft.com/office/drawing/2014/main" val="20002"/>
                    </a:ext>
                  </a:extLst>
                </a:gridCol>
              </a:tblGrid>
              <a:tr h="473995">
                <a:tc>
                  <a:txBody>
                    <a:bodyPr/>
                    <a:lstStyle/>
                    <a:p>
                      <a:pPr marL="0" indent="0">
                        <a:buNone/>
                      </a:pPr>
                      <a:r>
                        <a:rPr lang="en-US" sz="1300" b="1" dirty="0">
                          <a:solidFill>
                            <a:srgbClr val="FFFFFF"/>
                          </a:solidFill>
                        </a:rPr>
                        <a:t>Testing Method</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0D1B2A"/>
                    </a:solidFill>
                  </a:tcPr>
                </a:tc>
                <a:tc>
                  <a:txBody>
                    <a:bodyPr/>
                    <a:lstStyle/>
                    <a:p>
                      <a:pPr marL="0" indent="0">
                        <a:buNone/>
                      </a:pPr>
                      <a:r>
                        <a:rPr lang="en-US" sz="1300" b="1" dirty="0">
                          <a:solidFill>
                            <a:srgbClr val="FFFFFF"/>
                          </a:solidFill>
                        </a:rPr>
                        <a:t>Type</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0D1B2A"/>
                    </a:solidFill>
                  </a:tcPr>
                </a:tc>
                <a:tc>
                  <a:txBody>
                    <a:bodyPr/>
                    <a:lstStyle/>
                    <a:p>
                      <a:pPr marL="0" indent="0">
                        <a:buNone/>
                      </a:pPr>
                      <a:r>
                        <a:rPr lang="en-US" sz="1300" b="1" dirty="0">
                          <a:solidFill>
                            <a:srgbClr val="FFFFFF"/>
                          </a:solidFill>
                        </a:rPr>
                        <a:t>Result</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0D1B2A"/>
                    </a:solidFill>
                  </a:tcPr>
                </a:tc>
                <a:extLst>
                  <a:ext uri="{0D108BD9-81ED-4DB2-BD59-A6C34878D82A}">
                    <a16:rowId xmlns:a16="http://schemas.microsoft.com/office/drawing/2014/main" val="10000"/>
                  </a:ext>
                </a:extLst>
              </a:tr>
              <a:tr h="473995">
                <a:tc>
                  <a:txBody>
                    <a:bodyPr/>
                    <a:lstStyle/>
                    <a:p>
                      <a:pPr marL="0" indent="0">
                        <a:buNone/>
                      </a:pPr>
                      <a:r>
                        <a:rPr lang="en-US" sz="1300" b="1" dirty="0">
                          <a:solidFill>
                            <a:srgbClr val="0D1B2A"/>
                          </a:solidFill>
                        </a:rPr>
                        <a:t>WAVE (WebAIM)</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445566"/>
                          </a:solidFill>
                        </a:rPr>
                        <a:t>Accessibility</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1" dirty="0">
                          <a:solidFill>
                            <a:srgbClr val="1F4E3C"/>
                          </a:solidFill>
                        </a:rPr>
                        <a:t>0 errors · 0 contrast · 0 alerts — 42 structural elements validated</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73995">
                <a:tc>
                  <a:txBody>
                    <a:bodyPr/>
                    <a:lstStyle/>
                    <a:p>
                      <a:pPr marL="0" indent="0">
                        <a:buNone/>
                      </a:pPr>
                      <a:r>
                        <a:rPr lang="en-US" sz="1300" b="1" dirty="0">
                          <a:solidFill>
                            <a:srgbClr val="0D1B2A"/>
                          </a:solidFill>
                        </a:rPr>
                        <a:t>Axe (Deque)</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tc>
                  <a:txBody>
                    <a:bodyPr/>
                    <a:lstStyle/>
                    <a:p>
                      <a:pPr marL="0" indent="0">
                        <a:buNone/>
                      </a:pPr>
                      <a:r>
                        <a:rPr lang="en-US" sz="1300" dirty="0">
                          <a:solidFill>
                            <a:srgbClr val="445566"/>
                          </a:solidFill>
                        </a:rPr>
                        <a:t>Accessibility</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tc>
                  <a:txBody>
                    <a:bodyPr/>
                    <a:lstStyle/>
                    <a:p>
                      <a:pPr marL="0" indent="0">
                        <a:buNone/>
                      </a:pPr>
                      <a:r>
                        <a:rPr lang="en-US" sz="1300" b="1" dirty="0">
                          <a:solidFill>
                            <a:srgbClr val="1F4E3C"/>
                          </a:solidFill>
                        </a:rPr>
                        <a:t>0 violations · All ARIA attributes valid and correctly implemented</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extLst>
                  <a:ext uri="{0D108BD9-81ED-4DB2-BD59-A6C34878D82A}">
                    <a16:rowId xmlns:a16="http://schemas.microsoft.com/office/drawing/2014/main" val="10002"/>
                  </a:ext>
                </a:extLst>
              </a:tr>
              <a:tr h="473995">
                <a:tc>
                  <a:txBody>
                    <a:bodyPr/>
                    <a:lstStyle/>
                    <a:p>
                      <a:pPr marL="0" indent="0">
                        <a:buNone/>
                      </a:pPr>
                      <a:r>
                        <a:rPr lang="en-US" sz="1300" b="1" dirty="0">
                          <a:solidFill>
                            <a:srgbClr val="0D1B2A"/>
                          </a:solidFill>
                        </a:rPr>
                        <a:t>Google Lighthouse</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445566"/>
                          </a:solidFill>
                        </a:rPr>
                        <a:t>Accessibility</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1" dirty="0">
                          <a:solidFill>
                            <a:srgbClr val="1F4E3C"/>
                          </a:solidFill>
                        </a:rPr>
                        <a:t>94/100 · WCAG 2.1 AA compliance confirmed · Advisory notices only</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73995">
                <a:tc>
                  <a:txBody>
                    <a:bodyPr/>
                    <a:lstStyle/>
                    <a:p>
                      <a:pPr marL="0" indent="0">
                        <a:buNone/>
                      </a:pPr>
                      <a:r>
                        <a:rPr lang="en-US" sz="1300" b="1" dirty="0">
                          <a:solidFill>
                            <a:srgbClr val="0D1B2A"/>
                          </a:solidFill>
                        </a:rPr>
                        <a:t>OWASP ZAP</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tc>
                  <a:txBody>
                    <a:bodyPr/>
                    <a:lstStyle/>
                    <a:p>
                      <a:pPr marL="0" indent="0">
                        <a:buNone/>
                      </a:pPr>
                      <a:r>
                        <a:rPr lang="en-US" sz="1300" dirty="0">
                          <a:solidFill>
                            <a:srgbClr val="445566"/>
                          </a:solidFill>
                        </a:rPr>
                        <a:t>Security Pentest</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tc>
                  <a:txBody>
                    <a:bodyPr/>
                    <a:lstStyle/>
                    <a:p>
                      <a:pPr marL="0" indent="0">
                        <a:buNone/>
                      </a:pPr>
                      <a:r>
                        <a:rPr lang="en-US" sz="1300" b="1" dirty="0">
                          <a:solidFill>
                            <a:srgbClr val="1F4E3C"/>
                          </a:solidFill>
                        </a:rPr>
                        <a:t>0 critical · 0 high · 2 informational — zero exploitable vulnerabilities</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extLst>
                  <a:ext uri="{0D108BD9-81ED-4DB2-BD59-A6C34878D82A}">
                    <a16:rowId xmlns:a16="http://schemas.microsoft.com/office/drawing/2014/main" val="10004"/>
                  </a:ext>
                </a:extLst>
              </a:tr>
              <a:tr h="473995">
                <a:tc>
                  <a:txBody>
                    <a:bodyPr/>
                    <a:lstStyle/>
                    <a:p>
                      <a:pPr marL="0" indent="0">
                        <a:buNone/>
                      </a:pPr>
                      <a:r>
                        <a:rPr lang="en-US" sz="1300" b="1" dirty="0">
                          <a:solidFill>
                            <a:srgbClr val="0D1B2A"/>
                          </a:solidFill>
                        </a:rPr>
                        <a:t>Usability Testing</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445566"/>
                          </a:solidFill>
                        </a:rPr>
                        <a:t>Usability</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1" dirty="0">
                          <a:solidFill>
                            <a:srgbClr val="1F4E3C"/>
                          </a:solidFill>
                        </a:rPr>
                        <a:t>5 tasks · 4 participants · 100% completion · Avg 3 min 12 sec</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73995">
                <a:tc>
                  <a:txBody>
                    <a:bodyPr/>
                    <a:lstStyle/>
                    <a:p>
                      <a:pPr marL="0" indent="0">
                        <a:buNone/>
                      </a:pPr>
                      <a:r>
                        <a:rPr lang="en-US" sz="1300" b="1" dirty="0">
                          <a:solidFill>
                            <a:srgbClr val="0D1B2A"/>
                          </a:solidFill>
                        </a:rPr>
                        <a:t>WCAG Checklist</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tc>
                  <a:txBody>
                    <a:bodyPr/>
                    <a:lstStyle/>
                    <a:p>
                      <a:pPr marL="0" indent="0">
                        <a:buNone/>
                      </a:pPr>
                      <a:r>
                        <a:rPr lang="en-US" sz="1300" dirty="0">
                          <a:solidFill>
                            <a:srgbClr val="445566"/>
                          </a:solidFill>
                        </a:rPr>
                        <a:t>Compliance</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tc>
                  <a:txBody>
                    <a:bodyPr/>
                    <a:lstStyle/>
                    <a:p>
                      <a:pPr marL="0" indent="0">
                        <a:buNone/>
                      </a:pPr>
                      <a:r>
                        <a:rPr lang="en-US" sz="1300" b="1" dirty="0">
                          <a:solidFill>
                            <a:srgbClr val="1F4E3C"/>
                          </a:solidFill>
                        </a:rPr>
                        <a:t>38/38 Level AA criteria verified met across the booking system</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5F0EA"/>
                    </a:solidFill>
                  </a:tcPr>
                </a:tc>
                <a:extLst>
                  <a:ext uri="{0D108BD9-81ED-4DB2-BD59-A6C34878D82A}">
                    <a16:rowId xmlns:a16="http://schemas.microsoft.com/office/drawing/2014/main" val="10006"/>
                  </a:ext>
                </a:extLst>
              </a:tr>
              <a:tr h="473995">
                <a:tc>
                  <a:txBody>
                    <a:bodyPr/>
                    <a:lstStyle/>
                    <a:p>
                      <a:pPr marL="0" indent="0">
                        <a:buNone/>
                      </a:pPr>
                      <a:r>
                        <a:rPr lang="en-US" sz="1300" b="1" dirty="0">
                          <a:solidFill>
                            <a:srgbClr val="0D1B2A"/>
                          </a:solidFill>
                        </a:rPr>
                        <a:t>Heuristic Review</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445566"/>
                          </a:solidFill>
                        </a:rPr>
                        <a:t>Usability</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1" dirty="0">
                          <a:solidFill>
                            <a:srgbClr val="1F4E3C"/>
                          </a:solidFill>
                        </a:rPr>
                        <a:t>Nielsen's 10 heuristics — no critical failures identified</a:t>
                      </a:r>
                      <a:endParaRPr lang="en-US" sz="1300" dirty="0"/>
                    </a:p>
                  </a:txBody>
                  <a:tcP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23" name="Shape 20"/>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4" name="Text 21"/>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5" name="Text 22"/>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27/31</a:t>
            </a:r>
            <a:endParaRPr lang="en-US" sz="10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0">
    <p:bg>
      <p:bgPr>
        <a:solidFill>
          <a:srgbClr val="F2EDE4"/>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Project Timeline — Gantt Chart</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17320"/>
            <a:ext cx="11548872" cy="230429"/>
          </a:xfrm>
          <a:prstGeom prst="rect">
            <a:avLst/>
          </a:prstGeom>
          <a:solidFill>
            <a:srgbClr val="1E2D3D"/>
          </a:solidFill>
          <a:ln w="12700">
            <a:solidFill>
              <a:srgbClr val="1E2D3D"/>
            </a:solidFill>
            <a:prstDash val="solid"/>
          </a:ln>
        </p:spPr>
        <p:txBody>
          <a:bodyPr/>
          <a:lstStyle/>
          <a:p>
            <a:endParaRPr lang="en-GB"/>
          </a:p>
        </p:txBody>
      </p:sp>
      <p:sp>
        <p:nvSpPr>
          <p:cNvPr id="7" name="Text 5"/>
          <p:cNvSpPr/>
          <p:nvPr/>
        </p:nvSpPr>
        <p:spPr>
          <a:xfrm>
            <a:off x="457200" y="1417320"/>
            <a:ext cx="3200400" cy="230429"/>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Task list</a:t>
            </a:r>
            <a:endParaRPr lang="en-US" sz="1200" dirty="0"/>
          </a:p>
        </p:txBody>
      </p:sp>
      <p:sp>
        <p:nvSpPr>
          <p:cNvPr id="8" name="Shape 6"/>
          <p:cNvSpPr/>
          <p:nvPr/>
        </p:nvSpPr>
        <p:spPr>
          <a:xfrm>
            <a:off x="3785616" y="1417320"/>
            <a:ext cx="36576" cy="230429"/>
          </a:xfrm>
          <a:prstGeom prst="rect">
            <a:avLst/>
          </a:prstGeom>
          <a:solidFill>
            <a:srgbClr val="334455"/>
          </a:solidFill>
          <a:ln w="12700">
            <a:solidFill>
              <a:srgbClr val="334455"/>
            </a:solidFill>
            <a:prstDash val="solid"/>
          </a:ln>
        </p:spPr>
        <p:txBody>
          <a:bodyPr/>
          <a:lstStyle/>
          <a:p>
            <a:endParaRPr lang="en-GB"/>
          </a:p>
        </p:txBody>
      </p:sp>
      <p:sp>
        <p:nvSpPr>
          <p:cNvPr id="9" name="Text 7"/>
          <p:cNvSpPr/>
          <p:nvPr/>
        </p:nvSpPr>
        <p:spPr>
          <a:xfrm>
            <a:off x="3840480"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Sept 2025</a:t>
            </a:r>
            <a:endParaRPr lang="en-US" sz="1050" dirty="0"/>
          </a:p>
        </p:txBody>
      </p:sp>
      <p:sp>
        <p:nvSpPr>
          <p:cNvPr id="10" name="Text 8"/>
          <p:cNvSpPr/>
          <p:nvPr/>
        </p:nvSpPr>
        <p:spPr>
          <a:xfrm>
            <a:off x="4993930"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Oct 2025</a:t>
            </a:r>
            <a:endParaRPr lang="en-US" sz="1050" dirty="0"/>
          </a:p>
        </p:txBody>
      </p:sp>
      <p:sp>
        <p:nvSpPr>
          <p:cNvPr id="11" name="Shape 9"/>
          <p:cNvSpPr/>
          <p:nvPr/>
        </p:nvSpPr>
        <p:spPr>
          <a:xfrm>
            <a:off x="4993930" y="1417320"/>
            <a:ext cx="18288" cy="230429"/>
          </a:xfrm>
          <a:prstGeom prst="rect">
            <a:avLst/>
          </a:prstGeom>
          <a:solidFill>
            <a:srgbClr val="334455"/>
          </a:solidFill>
          <a:ln w="12700">
            <a:solidFill>
              <a:srgbClr val="334455"/>
            </a:solidFill>
            <a:prstDash val="solid"/>
          </a:ln>
        </p:spPr>
        <p:txBody>
          <a:bodyPr/>
          <a:lstStyle/>
          <a:p>
            <a:endParaRPr lang="en-GB"/>
          </a:p>
        </p:txBody>
      </p:sp>
      <p:sp>
        <p:nvSpPr>
          <p:cNvPr id="12" name="Text 10"/>
          <p:cNvSpPr/>
          <p:nvPr/>
        </p:nvSpPr>
        <p:spPr>
          <a:xfrm>
            <a:off x="6147381"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Nov 2025</a:t>
            </a:r>
            <a:endParaRPr lang="en-US" sz="1050" dirty="0"/>
          </a:p>
        </p:txBody>
      </p:sp>
      <p:sp>
        <p:nvSpPr>
          <p:cNvPr id="13" name="Shape 11"/>
          <p:cNvSpPr/>
          <p:nvPr/>
        </p:nvSpPr>
        <p:spPr>
          <a:xfrm>
            <a:off x="6147381" y="1417320"/>
            <a:ext cx="18288" cy="230429"/>
          </a:xfrm>
          <a:prstGeom prst="rect">
            <a:avLst/>
          </a:prstGeom>
          <a:solidFill>
            <a:srgbClr val="334455"/>
          </a:solidFill>
          <a:ln w="12700">
            <a:solidFill>
              <a:srgbClr val="334455"/>
            </a:solidFill>
            <a:prstDash val="solid"/>
          </a:ln>
        </p:spPr>
        <p:txBody>
          <a:bodyPr/>
          <a:lstStyle/>
          <a:p>
            <a:endParaRPr lang="en-GB"/>
          </a:p>
        </p:txBody>
      </p:sp>
      <p:sp>
        <p:nvSpPr>
          <p:cNvPr id="14" name="Text 12"/>
          <p:cNvSpPr/>
          <p:nvPr/>
        </p:nvSpPr>
        <p:spPr>
          <a:xfrm>
            <a:off x="7300831"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Dec 2025</a:t>
            </a:r>
            <a:endParaRPr lang="en-US" sz="1050" dirty="0"/>
          </a:p>
        </p:txBody>
      </p:sp>
      <p:sp>
        <p:nvSpPr>
          <p:cNvPr id="15" name="Shape 13"/>
          <p:cNvSpPr/>
          <p:nvPr/>
        </p:nvSpPr>
        <p:spPr>
          <a:xfrm>
            <a:off x="7300831" y="1417320"/>
            <a:ext cx="18288" cy="230429"/>
          </a:xfrm>
          <a:prstGeom prst="rect">
            <a:avLst/>
          </a:prstGeom>
          <a:solidFill>
            <a:srgbClr val="334455"/>
          </a:solidFill>
          <a:ln w="12700">
            <a:solidFill>
              <a:srgbClr val="334455"/>
            </a:solidFill>
            <a:prstDash val="solid"/>
          </a:ln>
        </p:spPr>
        <p:txBody>
          <a:bodyPr/>
          <a:lstStyle/>
          <a:p>
            <a:endParaRPr lang="en-GB"/>
          </a:p>
        </p:txBody>
      </p:sp>
      <p:sp>
        <p:nvSpPr>
          <p:cNvPr id="16" name="Text 14"/>
          <p:cNvSpPr/>
          <p:nvPr/>
        </p:nvSpPr>
        <p:spPr>
          <a:xfrm>
            <a:off x="8454281"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Jan 2026</a:t>
            </a:r>
            <a:endParaRPr lang="en-US" sz="1050" dirty="0"/>
          </a:p>
        </p:txBody>
      </p:sp>
      <p:sp>
        <p:nvSpPr>
          <p:cNvPr id="17" name="Shape 15"/>
          <p:cNvSpPr/>
          <p:nvPr/>
        </p:nvSpPr>
        <p:spPr>
          <a:xfrm>
            <a:off x="8454281" y="1417320"/>
            <a:ext cx="18288" cy="230429"/>
          </a:xfrm>
          <a:prstGeom prst="rect">
            <a:avLst/>
          </a:prstGeom>
          <a:solidFill>
            <a:srgbClr val="334455"/>
          </a:solidFill>
          <a:ln w="12700">
            <a:solidFill>
              <a:srgbClr val="334455"/>
            </a:solidFill>
            <a:prstDash val="solid"/>
          </a:ln>
        </p:spPr>
        <p:txBody>
          <a:bodyPr/>
          <a:lstStyle/>
          <a:p>
            <a:endParaRPr lang="en-GB"/>
          </a:p>
        </p:txBody>
      </p:sp>
      <p:sp>
        <p:nvSpPr>
          <p:cNvPr id="18" name="Text 16"/>
          <p:cNvSpPr/>
          <p:nvPr/>
        </p:nvSpPr>
        <p:spPr>
          <a:xfrm>
            <a:off x="9607731"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Feb 2026</a:t>
            </a:r>
            <a:endParaRPr lang="en-US" sz="1050" dirty="0"/>
          </a:p>
        </p:txBody>
      </p:sp>
      <p:sp>
        <p:nvSpPr>
          <p:cNvPr id="19" name="Shape 17"/>
          <p:cNvSpPr/>
          <p:nvPr/>
        </p:nvSpPr>
        <p:spPr>
          <a:xfrm>
            <a:off x="9607731" y="1417320"/>
            <a:ext cx="18288" cy="230429"/>
          </a:xfrm>
          <a:prstGeom prst="rect">
            <a:avLst/>
          </a:prstGeom>
          <a:solidFill>
            <a:srgbClr val="334455"/>
          </a:solidFill>
          <a:ln w="12700">
            <a:solidFill>
              <a:srgbClr val="334455"/>
            </a:solidFill>
            <a:prstDash val="solid"/>
          </a:ln>
        </p:spPr>
        <p:txBody>
          <a:bodyPr/>
          <a:lstStyle/>
          <a:p>
            <a:endParaRPr lang="en-GB"/>
          </a:p>
        </p:txBody>
      </p:sp>
      <p:sp>
        <p:nvSpPr>
          <p:cNvPr id="20" name="Text 18"/>
          <p:cNvSpPr/>
          <p:nvPr/>
        </p:nvSpPr>
        <p:spPr>
          <a:xfrm>
            <a:off x="10761182" y="1417320"/>
            <a:ext cx="1153450" cy="230429"/>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Mar 2026</a:t>
            </a:r>
            <a:endParaRPr lang="en-US" sz="1050" dirty="0"/>
          </a:p>
        </p:txBody>
      </p:sp>
      <p:sp>
        <p:nvSpPr>
          <p:cNvPr id="21" name="Shape 19"/>
          <p:cNvSpPr/>
          <p:nvPr/>
        </p:nvSpPr>
        <p:spPr>
          <a:xfrm>
            <a:off x="10761182" y="1417320"/>
            <a:ext cx="18288" cy="230429"/>
          </a:xfrm>
          <a:prstGeom prst="rect">
            <a:avLst/>
          </a:prstGeom>
          <a:solidFill>
            <a:srgbClr val="334455"/>
          </a:solidFill>
          <a:ln w="12700">
            <a:solidFill>
              <a:srgbClr val="334455"/>
            </a:solidFill>
            <a:prstDash val="solid"/>
          </a:ln>
        </p:spPr>
        <p:txBody>
          <a:bodyPr/>
          <a:lstStyle/>
          <a:p>
            <a:endParaRPr lang="en-GB"/>
          </a:p>
        </p:txBody>
      </p:sp>
      <p:sp>
        <p:nvSpPr>
          <p:cNvPr id="22" name="Shape 20"/>
          <p:cNvSpPr/>
          <p:nvPr/>
        </p:nvSpPr>
        <p:spPr>
          <a:xfrm>
            <a:off x="365760" y="1647749"/>
            <a:ext cx="11548872" cy="230429"/>
          </a:xfrm>
          <a:prstGeom prst="rect">
            <a:avLst/>
          </a:prstGeom>
          <a:solidFill>
            <a:srgbClr val="1E3348"/>
          </a:solidFill>
          <a:ln w="12700">
            <a:solidFill>
              <a:srgbClr val="1E3348"/>
            </a:solidFill>
            <a:prstDash val="solid"/>
          </a:ln>
        </p:spPr>
        <p:txBody>
          <a:bodyPr/>
          <a:lstStyle/>
          <a:p>
            <a:endParaRPr lang="en-GB"/>
          </a:p>
        </p:txBody>
      </p:sp>
      <p:sp>
        <p:nvSpPr>
          <p:cNvPr id="23" name="Shape 21"/>
          <p:cNvSpPr/>
          <p:nvPr/>
        </p:nvSpPr>
        <p:spPr>
          <a:xfrm>
            <a:off x="365760" y="1647749"/>
            <a:ext cx="54864" cy="230429"/>
          </a:xfrm>
          <a:prstGeom prst="rect">
            <a:avLst/>
          </a:prstGeom>
          <a:solidFill>
            <a:srgbClr val="F5A623"/>
          </a:solidFill>
          <a:ln w="12700">
            <a:solidFill>
              <a:srgbClr val="F5A623"/>
            </a:solidFill>
            <a:prstDash val="solid"/>
          </a:ln>
        </p:spPr>
        <p:txBody>
          <a:bodyPr/>
          <a:lstStyle/>
          <a:p>
            <a:endParaRPr lang="en-GB"/>
          </a:p>
        </p:txBody>
      </p:sp>
      <p:sp>
        <p:nvSpPr>
          <p:cNvPr id="24" name="Text 22"/>
          <p:cNvSpPr/>
          <p:nvPr/>
        </p:nvSpPr>
        <p:spPr>
          <a:xfrm>
            <a:off x="512064" y="1647749"/>
            <a:ext cx="3200400" cy="230429"/>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Literature Review &amp; Planning</a:t>
            </a:r>
            <a:endParaRPr lang="en-US" sz="1150" dirty="0"/>
          </a:p>
        </p:txBody>
      </p:sp>
      <p:sp>
        <p:nvSpPr>
          <p:cNvPr id="25" name="Shape 23"/>
          <p:cNvSpPr/>
          <p:nvPr/>
        </p:nvSpPr>
        <p:spPr>
          <a:xfrm>
            <a:off x="4993930" y="1647749"/>
            <a:ext cx="13716" cy="230429"/>
          </a:xfrm>
          <a:prstGeom prst="rect">
            <a:avLst/>
          </a:prstGeom>
          <a:solidFill>
            <a:srgbClr val="2A3A4A"/>
          </a:solidFill>
          <a:ln w="12700">
            <a:solidFill>
              <a:srgbClr val="2A3A4A"/>
            </a:solidFill>
            <a:prstDash val="solid"/>
          </a:ln>
        </p:spPr>
        <p:txBody>
          <a:bodyPr/>
          <a:lstStyle/>
          <a:p>
            <a:endParaRPr lang="en-GB"/>
          </a:p>
        </p:txBody>
      </p:sp>
      <p:sp>
        <p:nvSpPr>
          <p:cNvPr id="26" name="Shape 24"/>
          <p:cNvSpPr/>
          <p:nvPr/>
        </p:nvSpPr>
        <p:spPr>
          <a:xfrm>
            <a:off x="6147381" y="1647749"/>
            <a:ext cx="13716" cy="230429"/>
          </a:xfrm>
          <a:prstGeom prst="rect">
            <a:avLst/>
          </a:prstGeom>
          <a:solidFill>
            <a:srgbClr val="2A3A4A"/>
          </a:solidFill>
          <a:ln w="12700">
            <a:solidFill>
              <a:srgbClr val="2A3A4A"/>
            </a:solidFill>
            <a:prstDash val="solid"/>
          </a:ln>
        </p:spPr>
        <p:txBody>
          <a:bodyPr/>
          <a:lstStyle/>
          <a:p>
            <a:endParaRPr lang="en-GB"/>
          </a:p>
        </p:txBody>
      </p:sp>
      <p:sp>
        <p:nvSpPr>
          <p:cNvPr id="27" name="Shape 25"/>
          <p:cNvSpPr/>
          <p:nvPr/>
        </p:nvSpPr>
        <p:spPr>
          <a:xfrm>
            <a:off x="7300831" y="1647749"/>
            <a:ext cx="13716" cy="230429"/>
          </a:xfrm>
          <a:prstGeom prst="rect">
            <a:avLst/>
          </a:prstGeom>
          <a:solidFill>
            <a:srgbClr val="2A3A4A"/>
          </a:solidFill>
          <a:ln w="12700">
            <a:solidFill>
              <a:srgbClr val="2A3A4A"/>
            </a:solidFill>
            <a:prstDash val="solid"/>
          </a:ln>
        </p:spPr>
        <p:txBody>
          <a:bodyPr/>
          <a:lstStyle/>
          <a:p>
            <a:endParaRPr lang="en-GB"/>
          </a:p>
        </p:txBody>
      </p:sp>
      <p:sp>
        <p:nvSpPr>
          <p:cNvPr id="28" name="Shape 26"/>
          <p:cNvSpPr/>
          <p:nvPr/>
        </p:nvSpPr>
        <p:spPr>
          <a:xfrm>
            <a:off x="8454281" y="1647749"/>
            <a:ext cx="13716" cy="230429"/>
          </a:xfrm>
          <a:prstGeom prst="rect">
            <a:avLst/>
          </a:prstGeom>
          <a:solidFill>
            <a:srgbClr val="2A3A4A"/>
          </a:solidFill>
          <a:ln w="12700">
            <a:solidFill>
              <a:srgbClr val="2A3A4A"/>
            </a:solidFill>
            <a:prstDash val="solid"/>
          </a:ln>
        </p:spPr>
        <p:txBody>
          <a:bodyPr/>
          <a:lstStyle/>
          <a:p>
            <a:endParaRPr lang="en-GB"/>
          </a:p>
        </p:txBody>
      </p:sp>
      <p:sp>
        <p:nvSpPr>
          <p:cNvPr id="29" name="Shape 27"/>
          <p:cNvSpPr/>
          <p:nvPr/>
        </p:nvSpPr>
        <p:spPr>
          <a:xfrm>
            <a:off x="9607731" y="1647749"/>
            <a:ext cx="13716" cy="230429"/>
          </a:xfrm>
          <a:prstGeom prst="rect">
            <a:avLst/>
          </a:prstGeom>
          <a:solidFill>
            <a:srgbClr val="2A3A4A"/>
          </a:solidFill>
          <a:ln w="12700">
            <a:solidFill>
              <a:srgbClr val="2A3A4A"/>
            </a:solidFill>
            <a:prstDash val="solid"/>
          </a:ln>
        </p:spPr>
        <p:txBody>
          <a:bodyPr/>
          <a:lstStyle/>
          <a:p>
            <a:endParaRPr lang="en-GB"/>
          </a:p>
        </p:txBody>
      </p:sp>
      <p:sp>
        <p:nvSpPr>
          <p:cNvPr id="30" name="Shape 28"/>
          <p:cNvSpPr/>
          <p:nvPr/>
        </p:nvSpPr>
        <p:spPr>
          <a:xfrm>
            <a:off x="10761182" y="1647749"/>
            <a:ext cx="13716" cy="230429"/>
          </a:xfrm>
          <a:prstGeom prst="rect">
            <a:avLst/>
          </a:prstGeom>
          <a:solidFill>
            <a:srgbClr val="2A3A4A"/>
          </a:solidFill>
          <a:ln w="12700">
            <a:solidFill>
              <a:srgbClr val="2A3A4A"/>
            </a:solidFill>
            <a:prstDash val="solid"/>
          </a:ln>
        </p:spPr>
        <p:txBody>
          <a:bodyPr/>
          <a:lstStyle/>
          <a:p>
            <a:endParaRPr lang="en-GB"/>
          </a:p>
        </p:txBody>
      </p:sp>
      <p:sp>
        <p:nvSpPr>
          <p:cNvPr id="31" name="Shape 29"/>
          <p:cNvSpPr/>
          <p:nvPr/>
        </p:nvSpPr>
        <p:spPr>
          <a:xfrm>
            <a:off x="365760" y="1878178"/>
            <a:ext cx="11548872" cy="245059"/>
          </a:xfrm>
          <a:prstGeom prst="rect">
            <a:avLst/>
          </a:prstGeom>
          <a:solidFill>
            <a:srgbClr val="F2EDE4"/>
          </a:solidFill>
          <a:ln w="3810">
            <a:solidFill>
              <a:srgbClr val="DDDDDD"/>
            </a:solidFill>
            <a:prstDash val="solid"/>
          </a:ln>
        </p:spPr>
        <p:txBody>
          <a:bodyPr/>
          <a:lstStyle/>
          <a:p>
            <a:endParaRPr lang="en-GB"/>
          </a:p>
        </p:txBody>
      </p:sp>
      <p:sp>
        <p:nvSpPr>
          <p:cNvPr id="32" name="Text 30"/>
          <p:cNvSpPr/>
          <p:nvPr/>
        </p:nvSpPr>
        <p:spPr>
          <a:xfrm>
            <a:off x="530352" y="1878178"/>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Review academic literature</a:t>
            </a:r>
            <a:endParaRPr lang="en-US" sz="1050" dirty="0"/>
          </a:p>
        </p:txBody>
      </p:sp>
      <p:sp>
        <p:nvSpPr>
          <p:cNvPr id="33" name="Shape 31"/>
          <p:cNvSpPr/>
          <p:nvPr/>
        </p:nvSpPr>
        <p:spPr>
          <a:xfrm>
            <a:off x="4993930" y="1878178"/>
            <a:ext cx="13716" cy="245059"/>
          </a:xfrm>
          <a:prstGeom prst="rect">
            <a:avLst/>
          </a:prstGeom>
          <a:solidFill>
            <a:srgbClr val="CCCCCC"/>
          </a:solidFill>
          <a:ln w="12700">
            <a:solidFill>
              <a:srgbClr val="CCCCCC"/>
            </a:solidFill>
            <a:prstDash val="solid"/>
          </a:ln>
        </p:spPr>
        <p:txBody>
          <a:bodyPr/>
          <a:lstStyle/>
          <a:p>
            <a:endParaRPr lang="en-GB"/>
          </a:p>
        </p:txBody>
      </p:sp>
      <p:sp>
        <p:nvSpPr>
          <p:cNvPr id="34" name="Shape 32"/>
          <p:cNvSpPr/>
          <p:nvPr/>
        </p:nvSpPr>
        <p:spPr>
          <a:xfrm>
            <a:off x="6147381" y="1878178"/>
            <a:ext cx="13716" cy="245059"/>
          </a:xfrm>
          <a:prstGeom prst="rect">
            <a:avLst/>
          </a:prstGeom>
          <a:solidFill>
            <a:srgbClr val="CCCCCC"/>
          </a:solidFill>
          <a:ln w="12700">
            <a:solidFill>
              <a:srgbClr val="CCCCCC"/>
            </a:solidFill>
            <a:prstDash val="solid"/>
          </a:ln>
        </p:spPr>
        <p:txBody>
          <a:bodyPr/>
          <a:lstStyle/>
          <a:p>
            <a:endParaRPr lang="en-GB"/>
          </a:p>
        </p:txBody>
      </p:sp>
      <p:sp>
        <p:nvSpPr>
          <p:cNvPr id="35" name="Shape 33"/>
          <p:cNvSpPr/>
          <p:nvPr/>
        </p:nvSpPr>
        <p:spPr>
          <a:xfrm>
            <a:off x="7300831" y="1878178"/>
            <a:ext cx="13716" cy="245059"/>
          </a:xfrm>
          <a:prstGeom prst="rect">
            <a:avLst/>
          </a:prstGeom>
          <a:solidFill>
            <a:srgbClr val="CCCCCC"/>
          </a:solidFill>
          <a:ln w="12700">
            <a:solidFill>
              <a:srgbClr val="CCCCCC"/>
            </a:solidFill>
            <a:prstDash val="solid"/>
          </a:ln>
        </p:spPr>
        <p:txBody>
          <a:bodyPr/>
          <a:lstStyle/>
          <a:p>
            <a:endParaRPr lang="en-GB"/>
          </a:p>
        </p:txBody>
      </p:sp>
      <p:sp>
        <p:nvSpPr>
          <p:cNvPr id="36" name="Shape 34"/>
          <p:cNvSpPr/>
          <p:nvPr/>
        </p:nvSpPr>
        <p:spPr>
          <a:xfrm>
            <a:off x="8454281" y="1878178"/>
            <a:ext cx="13716" cy="245059"/>
          </a:xfrm>
          <a:prstGeom prst="rect">
            <a:avLst/>
          </a:prstGeom>
          <a:solidFill>
            <a:srgbClr val="CCCCCC"/>
          </a:solidFill>
          <a:ln w="12700">
            <a:solidFill>
              <a:srgbClr val="CCCCCC"/>
            </a:solidFill>
            <a:prstDash val="solid"/>
          </a:ln>
        </p:spPr>
        <p:txBody>
          <a:bodyPr/>
          <a:lstStyle/>
          <a:p>
            <a:endParaRPr lang="en-GB"/>
          </a:p>
        </p:txBody>
      </p:sp>
      <p:sp>
        <p:nvSpPr>
          <p:cNvPr id="37" name="Shape 35"/>
          <p:cNvSpPr/>
          <p:nvPr/>
        </p:nvSpPr>
        <p:spPr>
          <a:xfrm>
            <a:off x="9607731" y="1878178"/>
            <a:ext cx="13716" cy="245059"/>
          </a:xfrm>
          <a:prstGeom prst="rect">
            <a:avLst/>
          </a:prstGeom>
          <a:solidFill>
            <a:srgbClr val="CCCCCC"/>
          </a:solidFill>
          <a:ln w="12700">
            <a:solidFill>
              <a:srgbClr val="CCCCCC"/>
            </a:solidFill>
            <a:prstDash val="solid"/>
          </a:ln>
        </p:spPr>
        <p:txBody>
          <a:bodyPr/>
          <a:lstStyle/>
          <a:p>
            <a:endParaRPr lang="en-GB"/>
          </a:p>
        </p:txBody>
      </p:sp>
      <p:sp>
        <p:nvSpPr>
          <p:cNvPr id="38" name="Shape 36"/>
          <p:cNvSpPr/>
          <p:nvPr/>
        </p:nvSpPr>
        <p:spPr>
          <a:xfrm>
            <a:off x="10761182" y="1878178"/>
            <a:ext cx="13716" cy="245059"/>
          </a:xfrm>
          <a:prstGeom prst="rect">
            <a:avLst/>
          </a:prstGeom>
          <a:solidFill>
            <a:srgbClr val="CCCCCC"/>
          </a:solidFill>
          <a:ln w="12700">
            <a:solidFill>
              <a:srgbClr val="CCCCCC"/>
            </a:solidFill>
            <a:prstDash val="solid"/>
          </a:ln>
        </p:spPr>
        <p:txBody>
          <a:bodyPr/>
          <a:lstStyle/>
          <a:p>
            <a:endParaRPr lang="en-GB"/>
          </a:p>
        </p:txBody>
      </p:sp>
      <p:sp>
        <p:nvSpPr>
          <p:cNvPr id="39" name="Shape 37"/>
          <p:cNvSpPr/>
          <p:nvPr/>
        </p:nvSpPr>
        <p:spPr>
          <a:xfrm>
            <a:off x="3840480" y="1914754"/>
            <a:ext cx="6343977" cy="171907"/>
          </a:xfrm>
          <a:prstGeom prst="rect">
            <a:avLst/>
          </a:prstGeom>
          <a:solidFill>
            <a:srgbClr val="2BA896"/>
          </a:solidFill>
          <a:ln w="12700">
            <a:solidFill>
              <a:srgbClr val="2BA896"/>
            </a:solidFill>
            <a:prstDash val="solid"/>
          </a:ln>
          <a:effectLst>
            <a:outerShdw blurRad="38100" dist="12700" dir="8100000" algn="bl" rotWithShape="0">
              <a:srgbClr val="000000">
                <a:alpha val="18000"/>
              </a:srgbClr>
            </a:outerShdw>
          </a:effectLst>
        </p:spPr>
        <p:txBody>
          <a:bodyPr/>
          <a:lstStyle/>
          <a:p>
            <a:endParaRPr lang="en-GB"/>
          </a:p>
        </p:txBody>
      </p:sp>
      <p:sp>
        <p:nvSpPr>
          <p:cNvPr id="40" name="Shape 38"/>
          <p:cNvSpPr/>
          <p:nvPr/>
        </p:nvSpPr>
        <p:spPr>
          <a:xfrm>
            <a:off x="365760" y="2123237"/>
            <a:ext cx="11548872" cy="245059"/>
          </a:xfrm>
          <a:prstGeom prst="rect">
            <a:avLst/>
          </a:prstGeom>
          <a:solidFill>
            <a:srgbClr val="F2EDE4"/>
          </a:solidFill>
          <a:ln w="3810">
            <a:solidFill>
              <a:srgbClr val="DDDDDD"/>
            </a:solidFill>
            <a:prstDash val="solid"/>
          </a:ln>
        </p:spPr>
        <p:txBody>
          <a:bodyPr/>
          <a:lstStyle/>
          <a:p>
            <a:endParaRPr lang="en-GB"/>
          </a:p>
        </p:txBody>
      </p:sp>
      <p:sp>
        <p:nvSpPr>
          <p:cNvPr id="41" name="Text 39"/>
          <p:cNvSpPr/>
          <p:nvPr/>
        </p:nvSpPr>
        <p:spPr>
          <a:xfrm>
            <a:off x="530352" y="2123237"/>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Create project plan</a:t>
            </a:r>
            <a:endParaRPr lang="en-US" sz="1050" dirty="0"/>
          </a:p>
        </p:txBody>
      </p:sp>
      <p:sp>
        <p:nvSpPr>
          <p:cNvPr id="42" name="Shape 40"/>
          <p:cNvSpPr/>
          <p:nvPr/>
        </p:nvSpPr>
        <p:spPr>
          <a:xfrm>
            <a:off x="4993930" y="2123237"/>
            <a:ext cx="13716" cy="245059"/>
          </a:xfrm>
          <a:prstGeom prst="rect">
            <a:avLst/>
          </a:prstGeom>
          <a:solidFill>
            <a:srgbClr val="CCCCCC"/>
          </a:solidFill>
          <a:ln w="12700">
            <a:solidFill>
              <a:srgbClr val="CCCCCC"/>
            </a:solidFill>
            <a:prstDash val="solid"/>
          </a:ln>
        </p:spPr>
        <p:txBody>
          <a:bodyPr/>
          <a:lstStyle/>
          <a:p>
            <a:endParaRPr lang="en-GB"/>
          </a:p>
        </p:txBody>
      </p:sp>
      <p:sp>
        <p:nvSpPr>
          <p:cNvPr id="43" name="Shape 41"/>
          <p:cNvSpPr/>
          <p:nvPr/>
        </p:nvSpPr>
        <p:spPr>
          <a:xfrm>
            <a:off x="6147381" y="2123237"/>
            <a:ext cx="13716" cy="245059"/>
          </a:xfrm>
          <a:prstGeom prst="rect">
            <a:avLst/>
          </a:prstGeom>
          <a:solidFill>
            <a:srgbClr val="CCCCCC"/>
          </a:solidFill>
          <a:ln w="12700">
            <a:solidFill>
              <a:srgbClr val="CCCCCC"/>
            </a:solidFill>
            <a:prstDash val="solid"/>
          </a:ln>
        </p:spPr>
        <p:txBody>
          <a:bodyPr/>
          <a:lstStyle/>
          <a:p>
            <a:endParaRPr lang="en-GB"/>
          </a:p>
        </p:txBody>
      </p:sp>
      <p:sp>
        <p:nvSpPr>
          <p:cNvPr id="44" name="Shape 42"/>
          <p:cNvSpPr/>
          <p:nvPr/>
        </p:nvSpPr>
        <p:spPr>
          <a:xfrm>
            <a:off x="7300831" y="2123237"/>
            <a:ext cx="13716" cy="245059"/>
          </a:xfrm>
          <a:prstGeom prst="rect">
            <a:avLst/>
          </a:prstGeom>
          <a:solidFill>
            <a:srgbClr val="CCCCCC"/>
          </a:solidFill>
          <a:ln w="12700">
            <a:solidFill>
              <a:srgbClr val="CCCCCC"/>
            </a:solidFill>
            <a:prstDash val="solid"/>
          </a:ln>
        </p:spPr>
        <p:txBody>
          <a:bodyPr/>
          <a:lstStyle/>
          <a:p>
            <a:endParaRPr lang="en-GB"/>
          </a:p>
        </p:txBody>
      </p:sp>
      <p:sp>
        <p:nvSpPr>
          <p:cNvPr id="45" name="Shape 43"/>
          <p:cNvSpPr/>
          <p:nvPr/>
        </p:nvSpPr>
        <p:spPr>
          <a:xfrm>
            <a:off x="8454281" y="2123237"/>
            <a:ext cx="13716" cy="245059"/>
          </a:xfrm>
          <a:prstGeom prst="rect">
            <a:avLst/>
          </a:prstGeom>
          <a:solidFill>
            <a:srgbClr val="CCCCCC"/>
          </a:solidFill>
          <a:ln w="12700">
            <a:solidFill>
              <a:srgbClr val="CCCCCC"/>
            </a:solidFill>
            <a:prstDash val="solid"/>
          </a:ln>
        </p:spPr>
        <p:txBody>
          <a:bodyPr/>
          <a:lstStyle/>
          <a:p>
            <a:endParaRPr lang="en-GB"/>
          </a:p>
        </p:txBody>
      </p:sp>
      <p:sp>
        <p:nvSpPr>
          <p:cNvPr id="46" name="Shape 44"/>
          <p:cNvSpPr/>
          <p:nvPr/>
        </p:nvSpPr>
        <p:spPr>
          <a:xfrm>
            <a:off x="9607731" y="2123237"/>
            <a:ext cx="13716" cy="245059"/>
          </a:xfrm>
          <a:prstGeom prst="rect">
            <a:avLst/>
          </a:prstGeom>
          <a:solidFill>
            <a:srgbClr val="CCCCCC"/>
          </a:solidFill>
          <a:ln w="12700">
            <a:solidFill>
              <a:srgbClr val="CCCCCC"/>
            </a:solidFill>
            <a:prstDash val="solid"/>
          </a:ln>
        </p:spPr>
        <p:txBody>
          <a:bodyPr/>
          <a:lstStyle/>
          <a:p>
            <a:endParaRPr lang="en-GB"/>
          </a:p>
        </p:txBody>
      </p:sp>
      <p:sp>
        <p:nvSpPr>
          <p:cNvPr id="47" name="Shape 45"/>
          <p:cNvSpPr/>
          <p:nvPr/>
        </p:nvSpPr>
        <p:spPr>
          <a:xfrm>
            <a:off x="10761182" y="2123237"/>
            <a:ext cx="13716" cy="245059"/>
          </a:xfrm>
          <a:prstGeom prst="rect">
            <a:avLst/>
          </a:prstGeom>
          <a:solidFill>
            <a:srgbClr val="CCCCCC"/>
          </a:solidFill>
          <a:ln w="12700">
            <a:solidFill>
              <a:srgbClr val="CCCCCC"/>
            </a:solidFill>
            <a:prstDash val="solid"/>
          </a:ln>
        </p:spPr>
        <p:txBody>
          <a:bodyPr/>
          <a:lstStyle/>
          <a:p>
            <a:endParaRPr lang="en-GB"/>
          </a:p>
        </p:txBody>
      </p:sp>
      <p:sp>
        <p:nvSpPr>
          <p:cNvPr id="48" name="Shape 46"/>
          <p:cNvSpPr/>
          <p:nvPr/>
        </p:nvSpPr>
        <p:spPr>
          <a:xfrm>
            <a:off x="3840480" y="2159813"/>
            <a:ext cx="2883626" cy="171907"/>
          </a:xfrm>
          <a:prstGeom prst="rect">
            <a:avLst/>
          </a:prstGeom>
          <a:solidFill>
            <a:srgbClr val="4A9FD4"/>
          </a:solidFill>
          <a:ln w="12700">
            <a:solidFill>
              <a:srgbClr val="4A9FD4"/>
            </a:solidFill>
            <a:prstDash val="solid"/>
          </a:ln>
          <a:effectLst>
            <a:outerShdw blurRad="38100" dist="12700" dir="8100000" algn="bl" rotWithShape="0">
              <a:srgbClr val="000000">
                <a:alpha val="18000"/>
              </a:srgbClr>
            </a:outerShdw>
          </a:effectLst>
        </p:spPr>
        <p:txBody>
          <a:bodyPr/>
          <a:lstStyle/>
          <a:p>
            <a:endParaRPr lang="en-GB"/>
          </a:p>
        </p:txBody>
      </p:sp>
      <p:sp>
        <p:nvSpPr>
          <p:cNvPr id="49" name="Shape 47"/>
          <p:cNvSpPr/>
          <p:nvPr/>
        </p:nvSpPr>
        <p:spPr>
          <a:xfrm>
            <a:off x="365760" y="2368296"/>
            <a:ext cx="11548872" cy="230429"/>
          </a:xfrm>
          <a:prstGeom prst="rect">
            <a:avLst/>
          </a:prstGeom>
          <a:solidFill>
            <a:srgbClr val="1E3348"/>
          </a:solidFill>
          <a:ln w="12700">
            <a:solidFill>
              <a:srgbClr val="1E3348"/>
            </a:solidFill>
            <a:prstDash val="solid"/>
          </a:ln>
        </p:spPr>
        <p:txBody>
          <a:bodyPr/>
          <a:lstStyle/>
          <a:p>
            <a:endParaRPr lang="en-GB"/>
          </a:p>
        </p:txBody>
      </p:sp>
      <p:sp>
        <p:nvSpPr>
          <p:cNvPr id="50" name="Shape 48"/>
          <p:cNvSpPr/>
          <p:nvPr/>
        </p:nvSpPr>
        <p:spPr>
          <a:xfrm>
            <a:off x="365760" y="2368296"/>
            <a:ext cx="54864" cy="230429"/>
          </a:xfrm>
          <a:prstGeom prst="rect">
            <a:avLst/>
          </a:prstGeom>
          <a:solidFill>
            <a:srgbClr val="F5A623"/>
          </a:solidFill>
          <a:ln w="12700">
            <a:solidFill>
              <a:srgbClr val="F5A623"/>
            </a:solidFill>
            <a:prstDash val="solid"/>
          </a:ln>
        </p:spPr>
        <p:txBody>
          <a:bodyPr/>
          <a:lstStyle/>
          <a:p>
            <a:endParaRPr lang="en-GB"/>
          </a:p>
        </p:txBody>
      </p:sp>
      <p:sp>
        <p:nvSpPr>
          <p:cNvPr id="51" name="Text 49"/>
          <p:cNvSpPr/>
          <p:nvPr/>
        </p:nvSpPr>
        <p:spPr>
          <a:xfrm>
            <a:off x="512064" y="2368296"/>
            <a:ext cx="3200400" cy="230429"/>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Requirements &amp; SRS</a:t>
            </a:r>
            <a:endParaRPr lang="en-US" sz="1150" dirty="0"/>
          </a:p>
        </p:txBody>
      </p:sp>
      <p:sp>
        <p:nvSpPr>
          <p:cNvPr id="52" name="Shape 50"/>
          <p:cNvSpPr/>
          <p:nvPr/>
        </p:nvSpPr>
        <p:spPr>
          <a:xfrm>
            <a:off x="4993930" y="2368296"/>
            <a:ext cx="13716" cy="230429"/>
          </a:xfrm>
          <a:prstGeom prst="rect">
            <a:avLst/>
          </a:prstGeom>
          <a:solidFill>
            <a:srgbClr val="2A3A4A"/>
          </a:solidFill>
          <a:ln w="12700">
            <a:solidFill>
              <a:srgbClr val="2A3A4A"/>
            </a:solidFill>
            <a:prstDash val="solid"/>
          </a:ln>
        </p:spPr>
        <p:txBody>
          <a:bodyPr/>
          <a:lstStyle/>
          <a:p>
            <a:endParaRPr lang="en-GB"/>
          </a:p>
        </p:txBody>
      </p:sp>
      <p:sp>
        <p:nvSpPr>
          <p:cNvPr id="53" name="Shape 51"/>
          <p:cNvSpPr/>
          <p:nvPr/>
        </p:nvSpPr>
        <p:spPr>
          <a:xfrm>
            <a:off x="6147381" y="2368296"/>
            <a:ext cx="13716" cy="230429"/>
          </a:xfrm>
          <a:prstGeom prst="rect">
            <a:avLst/>
          </a:prstGeom>
          <a:solidFill>
            <a:srgbClr val="2A3A4A"/>
          </a:solidFill>
          <a:ln w="12700">
            <a:solidFill>
              <a:srgbClr val="2A3A4A"/>
            </a:solidFill>
            <a:prstDash val="solid"/>
          </a:ln>
        </p:spPr>
        <p:txBody>
          <a:bodyPr/>
          <a:lstStyle/>
          <a:p>
            <a:endParaRPr lang="en-GB"/>
          </a:p>
        </p:txBody>
      </p:sp>
      <p:sp>
        <p:nvSpPr>
          <p:cNvPr id="54" name="Shape 52"/>
          <p:cNvSpPr/>
          <p:nvPr/>
        </p:nvSpPr>
        <p:spPr>
          <a:xfrm>
            <a:off x="7300831" y="2368296"/>
            <a:ext cx="13716" cy="230429"/>
          </a:xfrm>
          <a:prstGeom prst="rect">
            <a:avLst/>
          </a:prstGeom>
          <a:solidFill>
            <a:srgbClr val="2A3A4A"/>
          </a:solidFill>
          <a:ln w="12700">
            <a:solidFill>
              <a:srgbClr val="2A3A4A"/>
            </a:solidFill>
            <a:prstDash val="solid"/>
          </a:ln>
        </p:spPr>
        <p:txBody>
          <a:bodyPr/>
          <a:lstStyle/>
          <a:p>
            <a:endParaRPr lang="en-GB"/>
          </a:p>
        </p:txBody>
      </p:sp>
      <p:sp>
        <p:nvSpPr>
          <p:cNvPr id="55" name="Shape 53"/>
          <p:cNvSpPr/>
          <p:nvPr/>
        </p:nvSpPr>
        <p:spPr>
          <a:xfrm>
            <a:off x="8454281" y="2368296"/>
            <a:ext cx="13716" cy="230429"/>
          </a:xfrm>
          <a:prstGeom prst="rect">
            <a:avLst/>
          </a:prstGeom>
          <a:solidFill>
            <a:srgbClr val="2A3A4A"/>
          </a:solidFill>
          <a:ln w="12700">
            <a:solidFill>
              <a:srgbClr val="2A3A4A"/>
            </a:solidFill>
            <a:prstDash val="solid"/>
          </a:ln>
        </p:spPr>
        <p:txBody>
          <a:bodyPr/>
          <a:lstStyle/>
          <a:p>
            <a:endParaRPr lang="en-GB"/>
          </a:p>
        </p:txBody>
      </p:sp>
      <p:sp>
        <p:nvSpPr>
          <p:cNvPr id="56" name="Shape 54"/>
          <p:cNvSpPr/>
          <p:nvPr/>
        </p:nvSpPr>
        <p:spPr>
          <a:xfrm>
            <a:off x="9607731" y="2368296"/>
            <a:ext cx="13716" cy="230429"/>
          </a:xfrm>
          <a:prstGeom prst="rect">
            <a:avLst/>
          </a:prstGeom>
          <a:solidFill>
            <a:srgbClr val="2A3A4A"/>
          </a:solidFill>
          <a:ln w="12700">
            <a:solidFill>
              <a:srgbClr val="2A3A4A"/>
            </a:solidFill>
            <a:prstDash val="solid"/>
          </a:ln>
        </p:spPr>
        <p:txBody>
          <a:bodyPr/>
          <a:lstStyle/>
          <a:p>
            <a:endParaRPr lang="en-GB"/>
          </a:p>
        </p:txBody>
      </p:sp>
      <p:sp>
        <p:nvSpPr>
          <p:cNvPr id="57" name="Shape 55"/>
          <p:cNvSpPr/>
          <p:nvPr/>
        </p:nvSpPr>
        <p:spPr>
          <a:xfrm>
            <a:off x="10761182" y="2368296"/>
            <a:ext cx="13716" cy="230429"/>
          </a:xfrm>
          <a:prstGeom prst="rect">
            <a:avLst/>
          </a:prstGeom>
          <a:solidFill>
            <a:srgbClr val="2A3A4A"/>
          </a:solidFill>
          <a:ln w="12700">
            <a:solidFill>
              <a:srgbClr val="2A3A4A"/>
            </a:solidFill>
            <a:prstDash val="solid"/>
          </a:ln>
        </p:spPr>
        <p:txBody>
          <a:bodyPr/>
          <a:lstStyle/>
          <a:p>
            <a:endParaRPr lang="en-GB"/>
          </a:p>
        </p:txBody>
      </p:sp>
      <p:sp>
        <p:nvSpPr>
          <p:cNvPr id="58" name="Shape 56"/>
          <p:cNvSpPr/>
          <p:nvPr/>
        </p:nvSpPr>
        <p:spPr>
          <a:xfrm>
            <a:off x="365760" y="2598725"/>
            <a:ext cx="11548872" cy="245059"/>
          </a:xfrm>
          <a:prstGeom prst="rect">
            <a:avLst/>
          </a:prstGeom>
          <a:solidFill>
            <a:srgbClr val="F2EDE4"/>
          </a:solidFill>
          <a:ln w="3810">
            <a:solidFill>
              <a:srgbClr val="DDDDDD"/>
            </a:solidFill>
            <a:prstDash val="solid"/>
          </a:ln>
        </p:spPr>
        <p:txBody>
          <a:bodyPr/>
          <a:lstStyle/>
          <a:p>
            <a:endParaRPr lang="en-GB"/>
          </a:p>
        </p:txBody>
      </p:sp>
      <p:sp>
        <p:nvSpPr>
          <p:cNvPr id="59" name="Text 57"/>
          <p:cNvSpPr/>
          <p:nvPr/>
        </p:nvSpPr>
        <p:spPr>
          <a:xfrm>
            <a:off x="512064" y="2633249"/>
            <a:ext cx="3419856" cy="210536"/>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Analyse business processes &amp; competitor benchmarking</a:t>
            </a:r>
            <a:endParaRPr lang="en-US" sz="1050" dirty="0"/>
          </a:p>
        </p:txBody>
      </p:sp>
      <p:sp>
        <p:nvSpPr>
          <p:cNvPr id="60" name="Shape 58"/>
          <p:cNvSpPr/>
          <p:nvPr/>
        </p:nvSpPr>
        <p:spPr>
          <a:xfrm>
            <a:off x="4993930" y="2598725"/>
            <a:ext cx="13716" cy="245059"/>
          </a:xfrm>
          <a:prstGeom prst="rect">
            <a:avLst/>
          </a:prstGeom>
          <a:solidFill>
            <a:srgbClr val="CCCCCC"/>
          </a:solidFill>
          <a:ln w="12700">
            <a:solidFill>
              <a:srgbClr val="CCCCCC"/>
            </a:solidFill>
            <a:prstDash val="solid"/>
          </a:ln>
        </p:spPr>
        <p:txBody>
          <a:bodyPr/>
          <a:lstStyle/>
          <a:p>
            <a:endParaRPr lang="en-GB"/>
          </a:p>
        </p:txBody>
      </p:sp>
      <p:sp>
        <p:nvSpPr>
          <p:cNvPr id="61" name="Shape 59"/>
          <p:cNvSpPr/>
          <p:nvPr/>
        </p:nvSpPr>
        <p:spPr>
          <a:xfrm>
            <a:off x="6147381" y="2598725"/>
            <a:ext cx="13716" cy="245059"/>
          </a:xfrm>
          <a:prstGeom prst="rect">
            <a:avLst/>
          </a:prstGeom>
          <a:solidFill>
            <a:srgbClr val="CCCCCC"/>
          </a:solidFill>
          <a:ln w="12700">
            <a:solidFill>
              <a:srgbClr val="CCCCCC"/>
            </a:solidFill>
            <a:prstDash val="solid"/>
          </a:ln>
        </p:spPr>
        <p:txBody>
          <a:bodyPr/>
          <a:lstStyle/>
          <a:p>
            <a:endParaRPr lang="en-GB"/>
          </a:p>
        </p:txBody>
      </p:sp>
      <p:sp>
        <p:nvSpPr>
          <p:cNvPr id="62" name="Shape 60"/>
          <p:cNvSpPr/>
          <p:nvPr/>
        </p:nvSpPr>
        <p:spPr>
          <a:xfrm>
            <a:off x="7300831" y="2598725"/>
            <a:ext cx="13716" cy="245059"/>
          </a:xfrm>
          <a:prstGeom prst="rect">
            <a:avLst/>
          </a:prstGeom>
          <a:solidFill>
            <a:srgbClr val="CCCCCC"/>
          </a:solidFill>
          <a:ln w="12700">
            <a:solidFill>
              <a:srgbClr val="CCCCCC"/>
            </a:solidFill>
            <a:prstDash val="solid"/>
          </a:ln>
        </p:spPr>
        <p:txBody>
          <a:bodyPr/>
          <a:lstStyle/>
          <a:p>
            <a:endParaRPr lang="en-GB"/>
          </a:p>
        </p:txBody>
      </p:sp>
      <p:sp>
        <p:nvSpPr>
          <p:cNvPr id="63" name="Shape 61"/>
          <p:cNvSpPr/>
          <p:nvPr/>
        </p:nvSpPr>
        <p:spPr>
          <a:xfrm>
            <a:off x="8454281" y="2598725"/>
            <a:ext cx="13716" cy="245059"/>
          </a:xfrm>
          <a:prstGeom prst="rect">
            <a:avLst/>
          </a:prstGeom>
          <a:solidFill>
            <a:srgbClr val="CCCCCC"/>
          </a:solidFill>
          <a:ln w="12700">
            <a:solidFill>
              <a:srgbClr val="CCCCCC"/>
            </a:solidFill>
            <a:prstDash val="solid"/>
          </a:ln>
        </p:spPr>
        <p:txBody>
          <a:bodyPr/>
          <a:lstStyle/>
          <a:p>
            <a:endParaRPr lang="en-GB"/>
          </a:p>
        </p:txBody>
      </p:sp>
      <p:sp>
        <p:nvSpPr>
          <p:cNvPr id="64" name="Shape 62"/>
          <p:cNvSpPr/>
          <p:nvPr/>
        </p:nvSpPr>
        <p:spPr>
          <a:xfrm>
            <a:off x="9607731" y="2598725"/>
            <a:ext cx="13716" cy="245059"/>
          </a:xfrm>
          <a:prstGeom prst="rect">
            <a:avLst/>
          </a:prstGeom>
          <a:solidFill>
            <a:srgbClr val="CCCCCC"/>
          </a:solidFill>
          <a:ln w="12700">
            <a:solidFill>
              <a:srgbClr val="CCCCCC"/>
            </a:solidFill>
            <a:prstDash val="solid"/>
          </a:ln>
        </p:spPr>
        <p:txBody>
          <a:bodyPr/>
          <a:lstStyle/>
          <a:p>
            <a:endParaRPr lang="en-GB"/>
          </a:p>
        </p:txBody>
      </p:sp>
      <p:sp>
        <p:nvSpPr>
          <p:cNvPr id="65" name="Shape 63"/>
          <p:cNvSpPr/>
          <p:nvPr/>
        </p:nvSpPr>
        <p:spPr>
          <a:xfrm>
            <a:off x="10761182" y="2598725"/>
            <a:ext cx="13716" cy="245059"/>
          </a:xfrm>
          <a:prstGeom prst="rect">
            <a:avLst/>
          </a:prstGeom>
          <a:solidFill>
            <a:srgbClr val="CCCCCC"/>
          </a:solidFill>
          <a:ln w="12700">
            <a:solidFill>
              <a:srgbClr val="CCCCCC"/>
            </a:solidFill>
            <a:prstDash val="solid"/>
          </a:ln>
        </p:spPr>
        <p:txBody>
          <a:bodyPr/>
          <a:lstStyle/>
          <a:p>
            <a:endParaRPr lang="en-GB"/>
          </a:p>
        </p:txBody>
      </p:sp>
      <p:sp>
        <p:nvSpPr>
          <p:cNvPr id="66" name="Shape 64"/>
          <p:cNvSpPr/>
          <p:nvPr/>
        </p:nvSpPr>
        <p:spPr>
          <a:xfrm>
            <a:off x="6147381" y="2635301"/>
            <a:ext cx="1614830" cy="171907"/>
          </a:xfrm>
          <a:prstGeom prst="rect">
            <a:avLst/>
          </a:prstGeom>
          <a:solidFill>
            <a:srgbClr val="4A9FD4"/>
          </a:solidFill>
          <a:ln w="12700">
            <a:solidFill>
              <a:srgbClr val="4A9FD4"/>
            </a:solidFill>
            <a:prstDash val="solid"/>
          </a:ln>
          <a:effectLst>
            <a:outerShdw blurRad="38100" dist="12700" dir="8100000" algn="bl" rotWithShape="0">
              <a:srgbClr val="000000">
                <a:alpha val="18000"/>
              </a:srgbClr>
            </a:outerShdw>
          </a:effectLst>
        </p:spPr>
        <p:txBody>
          <a:bodyPr/>
          <a:lstStyle/>
          <a:p>
            <a:endParaRPr lang="en-GB"/>
          </a:p>
        </p:txBody>
      </p:sp>
      <p:sp>
        <p:nvSpPr>
          <p:cNvPr id="67" name="Shape 65"/>
          <p:cNvSpPr/>
          <p:nvPr/>
        </p:nvSpPr>
        <p:spPr>
          <a:xfrm>
            <a:off x="365760" y="2843784"/>
            <a:ext cx="11548872" cy="245059"/>
          </a:xfrm>
          <a:prstGeom prst="rect">
            <a:avLst/>
          </a:prstGeom>
          <a:solidFill>
            <a:srgbClr val="F2EDE4"/>
          </a:solidFill>
          <a:ln w="3810">
            <a:solidFill>
              <a:srgbClr val="DDDDDD"/>
            </a:solidFill>
            <a:prstDash val="solid"/>
          </a:ln>
        </p:spPr>
        <p:txBody>
          <a:bodyPr/>
          <a:lstStyle/>
          <a:p>
            <a:endParaRPr lang="en-GB"/>
          </a:p>
        </p:txBody>
      </p:sp>
      <p:sp>
        <p:nvSpPr>
          <p:cNvPr id="68" name="Text 66"/>
          <p:cNvSpPr/>
          <p:nvPr/>
        </p:nvSpPr>
        <p:spPr>
          <a:xfrm>
            <a:off x="530352" y="2843784"/>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Finalise functional &amp; non-functional requirements</a:t>
            </a:r>
            <a:endParaRPr lang="en-US" sz="1050" dirty="0"/>
          </a:p>
        </p:txBody>
      </p:sp>
      <p:sp>
        <p:nvSpPr>
          <p:cNvPr id="69" name="Shape 67"/>
          <p:cNvSpPr/>
          <p:nvPr/>
        </p:nvSpPr>
        <p:spPr>
          <a:xfrm>
            <a:off x="4993930" y="2843784"/>
            <a:ext cx="13716" cy="245059"/>
          </a:xfrm>
          <a:prstGeom prst="rect">
            <a:avLst/>
          </a:prstGeom>
          <a:solidFill>
            <a:srgbClr val="CCCCCC"/>
          </a:solidFill>
          <a:ln w="12700">
            <a:solidFill>
              <a:srgbClr val="CCCCCC"/>
            </a:solidFill>
            <a:prstDash val="solid"/>
          </a:ln>
        </p:spPr>
        <p:txBody>
          <a:bodyPr/>
          <a:lstStyle/>
          <a:p>
            <a:endParaRPr lang="en-GB"/>
          </a:p>
        </p:txBody>
      </p:sp>
      <p:sp>
        <p:nvSpPr>
          <p:cNvPr id="70" name="Shape 68"/>
          <p:cNvSpPr/>
          <p:nvPr/>
        </p:nvSpPr>
        <p:spPr>
          <a:xfrm>
            <a:off x="6147381" y="2843784"/>
            <a:ext cx="13716" cy="245059"/>
          </a:xfrm>
          <a:prstGeom prst="rect">
            <a:avLst/>
          </a:prstGeom>
          <a:solidFill>
            <a:srgbClr val="CCCCCC"/>
          </a:solidFill>
          <a:ln w="12700">
            <a:solidFill>
              <a:srgbClr val="CCCCCC"/>
            </a:solidFill>
            <a:prstDash val="solid"/>
          </a:ln>
        </p:spPr>
        <p:txBody>
          <a:bodyPr/>
          <a:lstStyle/>
          <a:p>
            <a:endParaRPr lang="en-GB"/>
          </a:p>
        </p:txBody>
      </p:sp>
      <p:sp>
        <p:nvSpPr>
          <p:cNvPr id="71" name="Shape 69"/>
          <p:cNvSpPr/>
          <p:nvPr/>
        </p:nvSpPr>
        <p:spPr>
          <a:xfrm>
            <a:off x="7300831" y="2843784"/>
            <a:ext cx="13716" cy="245059"/>
          </a:xfrm>
          <a:prstGeom prst="rect">
            <a:avLst/>
          </a:prstGeom>
          <a:solidFill>
            <a:srgbClr val="CCCCCC"/>
          </a:solidFill>
          <a:ln w="12700">
            <a:solidFill>
              <a:srgbClr val="CCCCCC"/>
            </a:solidFill>
            <a:prstDash val="solid"/>
          </a:ln>
        </p:spPr>
        <p:txBody>
          <a:bodyPr/>
          <a:lstStyle/>
          <a:p>
            <a:endParaRPr lang="en-GB"/>
          </a:p>
        </p:txBody>
      </p:sp>
      <p:sp>
        <p:nvSpPr>
          <p:cNvPr id="72" name="Shape 70"/>
          <p:cNvSpPr/>
          <p:nvPr/>
        </p:nvSpPr>
        <p:spPr>
          <a:xfrm>
            <a:off x="8454281" y="2843784"/>
            <a:ext cx="13716" cy="245059"/>
          </a:xfrm>
          <a:prstGeom prst="rect">
            <a:avLst/>
          </a:prstGeom>
          <a:solidFill>
            <a:srgbClr val="CCCCCC"/>
          </a:solidFill>
          <a:ln w="12700">
            <a:solidFill>
              <a:srgbClr val="CCCCCC"/>
            </a:solidFill>
            <a:prstDash val="solid"/>
          </a:ln>
        </p:spPr>
        <p:txBody>
          <a:bodyPr/>
          <a:lstStyle/>
          <a:p>
            <a:endParaRPr lang="en-GB"/>
          </a:p>
        </p:txBody>
      </p:sp>
      <p:sp>
        <p:nvSpPr>
          <p:cNvPr id="73" name="Shape 71"/>
          <p:cNvSpPr/>
          <p:nvPr/>
        </p:nvSpPr>
        <p:spPr>
          <a:xfrm>
            <a:off x="9607731" y="2843784"/>
            <a:ext cx="13716" cy="245059"/>
          </a:xfrm>
          <a:prstGeom prst="rect">
            <a:avLst/>
          </a:prstGeom>
          <a:solidFill>
            <a:srgbClr val="CCCCCC"/>
          </a:solidFill>
          <a:ln w="12700">
            <a:solidFill>
              <a:srgbClr val="CCCCCC"/>
            </a:solidFill>
            <a:prstDash val="solid"/>
          </a:ln>
        </p:spPr>
        <p:txBody>
          <a:bodyPr/>
          <a:lstStyle/>
          <a:p>
            <a:endParaRPr lang="en-GB"/>
          </a:p>
        </p:txBody>
      </p:sp>
      <p:sp>
        <p:nvSpPr>
          <p:cNvPr id="74" name="Shape 72"/>
          <p:cNvSpPr/>
          <p:nvPr/>
        </p:nvSpPr>
        <p:spPr>
          <a:xfrm>
            <a:off x="10761182" y="2843784"/>
            <a:ext cx="13716" cy="245059"/>
          </a:xfrm>
          <a:prstGeom prst="rect">
            <a:avLst/>
          </a:prstGeom>
          <a:solidFill>
            <a:srgbClr val="CCCCCC"/>
          </a:solidFill>
          <a:ln w="12700">
            <a:solidFill>
              <a:srgbClr val="CCCCCC"/>
            </a:solidFill>
            <a:prstDash val="solid"/>
          </a:ln>
        </p:spPr>
        <p:txBody>
          <a:bodyPr/>
          <a:lstStyle/>
          <a:p>
            <a:endParaRPr lang="en-GB"/>
          </a:p>
        </p:txBody>
      </p:sp>
      <p:sp>
        <p:nvSpPr>
          <p:cNvPr id="75" name="Shape 73"/>
          <p:cNvSpPr/>
          <p:nvPr/>
        </p:nvSpPr>
        <p:spPr>
          <a:xfrm>
            <a:off x="6147381" y="2880360"/>
            <a:ext cx="1384140" cy="171907"/>
          </a:xfrm>
          <a:prstGeom prst="rect">
            <a:avLst/>
          </a:prstGeom>
          <a:solidFill>
            <a:srgbClr val="4A9FD4"/>
          </a:solidFill>
          <a:ln w="12700">
            <a:solidFill>
              <a:srgbClr val="4A9FD4"/>
            </a:solidFill>
            <a:prstDash val="solid"/>
          </a:ln>
          <a:effectLst>
            <a:outerShdw blurRad="38100" dist="12700" dir="8100000" algn="bl" rotWithShape="0">
              <a:srgbClr val="000000">
                <a:alpha val="18000"/>
              </a:srgbClr>
            </a:outerShdw>
          </a:effectLst>
        </p:spPr>
        <p:txBody>
          <a:bodyPr/>
          <a:lstStyle/>
          <a:p>
            <a:endParaRPr lang="en-GB"/>
          </a:p>
        </p:txBody>
      </p:sp>
      <p:sp>
        <p:nvSpPr>
          <p:cNvPr id="76" name="Shape 74"/>
          <p:cNvSpPr/>
          <p:nvPr/>
        </p:nvSpPr>
        <p:spPr>
          <a:xfrm>
            <a:off x="365760" y="3088843"/>
            <a:ext cx="11548872" cy="230429"/>
          </a:xfrm>
          <a:prstGeom prst="rect">
            <a:avLst/>
          </a:prstGeom>
          <a:solidFill>
            <a:srgbClr val="1E3348"/>
          </a:solidFill>
          <a:ln w="12700">
            <a:solidFill>
              <a:srgbClr val="1E3348"/>
            </a:solidFill>
            <a:prstDash val="solid"/>
          </a:ln>
        </p:spPr>
        <p:txBody>
          <a:bodyPr/>
          <a:lstStyle/>
          <a:p>
            <a:endParaRPr lang="en-GB"/>
          </a:p>
        </p:txBody>
      </p:sp>
      <p:sp>
        <p:nvSpPr>
          <p:cNvPr id="77" name="Shape 75"/>
          <p:cNvSpPr/>
          <p:nvPr/>
        </p:nvSpPr>
        <p:spPr>
          <a:xfrm>
            <a:off x="365760" y="3088843"/>
            <a:ext cx="54864" cy="230429"/>
          </a:xfrm>
          <a:prstGeom prst="rect">
            <a:avLst/>
          </a:prstGeom>
          <a:solidFill>
            <a:srgbClr val="F5A623"/>
          </a:solidFill>
          <a:ln w="12700">
            <a:solidFill>
              <a:srgbClr val="F5A623"/>
            </a:solidFill>
            <a:prstDash val="solid"/>
          </a:ln>
        </p:spPr>
        <p:txBody>
          <a:bodyPr/>
          <a:lstStyle/>
          <a:p>
            <a:endParaRPr lang="en-GB"/>
          </a:p>
        </p:txBody>
      </p:sp>
      <p:sp>
        <p:nvSpPr>
          <p:cNvPr id="78" name="Text 76"/>
          <p:cNvSpPr/>
          <p:nvPr/>
        </p:nvSpPr>
        <p:spPr>
          <a:xfrm>
            <a:off x="512064" y="3088843"/>
            <a:ext cx="3200400" cy="230429"/>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Design</a:t>
            </a:r>
            <a:endParaRPr lang="en-US" sz="1150" dirty="0"/>
          </a:p>
        </p:txBody>
      </p:sp>
      <p:sp>
        <p:nvSpPr>
          <p:cNvPr id="79" name="Shape 77"/>
          <p:cNvSpPr/>
          <p:nvPr/>
        </p:nvSpPr>
        <p:spPr>
          <a:xfrm>
            <a:off x="4993930" y="3088843"/>
            <a:ext cx="13716" cy="230429"/>
          </a:xfrm>
          <a:prstGeom prst="rect">
            <a:avLst/>
          </a:prstGeom>
          <a:solidFill>
            <a:srgbClr val="2A3A4A"/>
          </a:solidFill>
          <a:ln w="12700">
            <a:solidFill>
              <a:srgbClr val="2A3A4A"/>
            </a:solidFill>
            <a:prstDash val="solid"/>
          </a:ln>
        </p:spPr>
        <p:txBody>
          <a:bodyPr/>
          <a:lstStyle/>
          <a:p>
            <a:endParaRPr lang="en-GB"/>
          </a:p>
        </p:txBody>
      </p:sp>
      <p:sp>
        <p:nvSpPr>
          <p:cNvPr id="80" name="Shape 78"/>
          <p:cNvSpPr/>
          <p:nvPr/>
        </p:nvSpPr>
        <p:spPr>
          <a:xfrm>
            <a:off x="6147381" y="3088843"/>
            <a:ext cx="13716" cy="230429"/>
          </a:xfrm>
          <a:prstGeom prst="rect">
            <a:avLst/>
          </a:prstGeom>
          <a:solidFill>
            <a:srgbClr val="2A3A4A"/>
          </a:solidFill>
          <a:ln w="12700">
            <a:solidFill>
              <a:srgbClr val="2A3A4A"/>
            </a:solidFill>
            <a:prstDash val="solid"/>
          </a:ln>
        </p:spPr>
        <p:txBody>
          <a:bodyPr/>
          <a:lstStyle/>
          <a:p>
            <a:endParaRPr lang="en-GB"/>
          </a:p>
        </p:txBody>
      </p:sp>
      <p:sp>
        <p:nvSpPr>
          <p:cNvPr id="81" name="Shape 79"/>
          <p:cNvSpPr/>
          <p:nvPr/>
        </p:nvSpPr>
        <p:spPr>
          <a:xfrm>
            <a:off x="7300831" y="3088843"/>
            <a:ext cx="13716" cy="230429"/>
          </a:xfrm>
          <a:prstGeom prst="rect">
            <a:avLst/>
          </a:prstGeom>
          <a:solidFill>
            <a:srgbClr val="2A3A4A"/>
          </a:solidFill>
          <a:ln w="12700">
            <a:solidFill>
              <a:srgbClr val="2A3A4A"/>
            </a:solidFill>
            <a:prstDash val="solid"/>
          </a:ln>
        </p:spPr>
        <p:txBody>
          <a:bodyPr/>
          <a:lstStyle/>
          <a:p>
            <a:endParaRPr lang="en-GB"/>
          </a:p>
        </p:txBody>
      </p:sp>
      <p:sp>
        <p:nvSpPr>
          <p:cNvPr id="82" name="Shape 80"/>
          <p:cNvSpPr/>
          <p:nvPr/>
        </p:nvSpPr>
        <p:spPr>
          <a:xfrm>
            <a:off x="8454281" y="3088843"/>
            <a:ext cx="13716" cy="230429"/>
          </a:xfrm>
          <a:prstGeom prst="rect">
            <a:avLst/>
          </a:prstGeom>
          <a:solidFill>
            <a:srgbClr val="2A3A4A"/>
          </a:solidFill>
          <a:ln w="12700">
            <a:solidFill>
              <a:srgbClr val="2A3A4A"/>
            </a:solidFill>
            <a:prstDash val="solid"/>
          </a:ln>
        </p:spPr>
        <p:txBody>
          <a:bodyPr/>
          <a:lstStyle/>
          <a:p>
            <a:endParaRPr lang="en-GB"/>
          </a:p>
        </p:txBody>
      </p:sp>
      <p:sp>
        <p:nvSpPr>
          <p:cNvPr id="83" name="Shape 81"/>
          <p:cNvSpPr/>
          <p:nvPr/>
        </p:nvSpPr>
        <p:spPr>
          <a:xfrm>
            <a:off x="9607731" y="3088843"/>
            <a:ext cx="13716" cy="230429"/>
          </a:xfrm>
          <a:prstGeom prst="rect">
            <a:avLst/>
          </a:prstGeom>
          <a:solidFill>
            <a:srgbClr val="2A3A4A"/>
          </a:solidFill>
          <a:ln w="12700">
            <a:solidFill>
              <a:srgbClr val="2A3A4A"/>
            </a:solidFill>
            <a:prstDash val="solid"/>
          </a:ln>
        </p:spPr>
        <p:txBody>
          <a:bodyPr/>
          <a:lstStyle/>
          <a:p>
            <a:endParaRPr lang="en-GB"/>
          </a:p>
        </p:txBody>
      </p:sp>
      <p:sp>
        <p:nvSpPr>
          <p:cNvPr id="84" name="Shape 82"/>
          <p:cNvSpPr/>
          <p:nvPr/>
        </p:nvSpPr>
        <p:spPr>
          <a:xfrm>
            <a:off x="10761182" y="3088843"/>
            <a:ext cx="13716" cy="230429"/>
          </a:xfrm>
          <a:prstGeom prst="rect">
            <a:avLst/>
          </a:prstGeom>
          <a:solidFill>
            <a:srgbClr val="2A3A4A"/>
          </a:solidFill>
          <a:ln w="12700">
            <a:solidFill>
              <a:srgbClr val="2A3A4A"/>
            </a:solidFill>
            <a:prstDash val="solid"/>
          </a:ln>
        </p:spPr>
        <p:txBody>
          <a:bodyPr/>
          <a:lstStyle/>
          <a:p>
            <a:endParaRPr lang="en-GB"/>
          </a:p>
        </p:txBody>
      </p:sp>
      <p:sp>
        <p:nvSpPr>
          <p:cNvPr id="85" name="Shape 83"/>
          <p:cNvSpPr/>
          <p:nvPr/>
        </p:nvSpPr>
        <p:spPr>
          <a:xfrm>
            <a:off x="365760" y="3319272"/>
            <a:ext cx="11548872" cy="245059"/>
          </a:xfrm>
          <a:prstGeom prst="rect">
            <a:avLst/>
          </a:prstGeom>
          <a:solidFill>
            <a:srgbClr val="F2EDE4"/>
          </a:solidFill>
          <a:ln w="3810">
            <a:solidFill>
              <a:srgbClr val="DDDDDD"/>
            </a:solidFill>
            <a:prstDash val="solid"/>
          </a:ln>
        </p:spPr>
        <p:txBody>
          <a:bodyPr/>
          <a:lstStyle/>
          <a:p>
            <a:endParaRPr lang="en-GB"/>
          </a:p>
        </p:txBody>
      </p:sp>
      <p:sp>
        <p:nvSpPr>
          <p:cNvPr id="86" name="Text 84"/>
          <p:cNvSpPr/>
          <p:nvPr/>
        </p:nvSpPr>
        <p:spPr>
          <a:xfrm>
            <a:off x="530352" y="3319272"/>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Create wireframes &amp; high-fidelity prototypes</a:t>
            </a:r>
            <a:endParaRPr lang="en-US" sz="1050" dirty="0"/>
          </a:p>
        </p:txBody>
      </p:sp>
      <p:sp>
        <p:nvSpPr>
          <p:cNvPr id="87" name="Shape 85"/>
          <p:cNvSpPr/>
          <p:nvPr/>
        </p:nvSpPr>
        <p:spPr>
          <a:xfrm>
            <a:off x="4993930" y="3319272"/>
            <a:ext cx="13716" cy="245059"/>
          </a:xfrm>
          <a:prstGeom prst="rect">
            <a:avLst/>
          </a:prstGeom>
          <a:solidFill>
            <a:srgbClr val="CCCCCC"/>
          </a:solidFill>
          <a:ln w="12700">
            <a:solidFill>
              <a:srgbClr val="CCCCCC"/>
            </a:solidFill>
            <a:prstDash val="solid"/>
          </a:ln>
        </p:spPr>
        <p:txBody>
          <a:bodyPr/>
          <a:lstStyle/>
          <a:p>
            <a:endParaRPr lang="en-GB"/>
          </a:p>
        </p:txBody>
      </p:sp>
      <p:sp>
        <p:nvSpPr>
          <p:cNvPr id="88" name="Shape 86"/>
          <p:cNvSpPr/>
          <p:nvPr/>
        </p:nvSpPr>
        <p:spPr>
          <a:xfrm>
            <a:off x="6147381" y="3319272"/>
            <a:ext cx="13716" cy="245059"/>
          </a:xfrm>
          <a:prstGeom prst="rect">
            <a:avLst/>
          </a:prstGeom>
          <a:solidFill>
            <a:srgbClr val="CCCCCC"/>
          </a:solidFill>
          <a:ln w="12700">
            <a:solidFill>
              <a:srgbClr val="CCCCCC"/>
            </a:solidFill>
            <a:prstDash val="solid"/>
          </a:ln>
        </p:spPr>
        <p:txBody>
          <a:bodyPr/>
          <a:lstStyle/>
          <a:p>
            <a:endParaRPr lang="en-GB"/>
          </a:p>
        </p:txBody>
      </p:sp>
      <p:sp>
        <p:nvSpPr>
          <p:cNvPr id="89" name="Shape 87"/>
          <p:cNvSpPr/>
          <p:nvPr/>
        </p:nvSpPr>
        <p:spPr>
          <a:xfrm>
            <a:off x="7300831" y="3319272"/>
            <a:ext cx="13716" cy="245059"/>
          </a:xfrm>
          <a:prstGeom prst="rect">
            <a:avLst/>
          </a:prstGeom>
          <a:solidFill>
            <a:srgbClr val="CCCCCC"/>
          </a:solidFill>
          <a:ln w="12700">
            <a:solidFill>
              <a:srgbClr val="CCCCCC"/>
            </a:solidFill>
            <a:prstDash val="solid"/>
          </a:ln>
        </p:spPr>
        <p:txBody>
          <a:bodyPr/>
          <a:lstStyle/>
          <a:p>
            <a:endParaRPr lang="en-GB"/>
          </a:p>
        </p:txBody>
      </p:sp>
      <p:sp>
        <p:nvSpPr>
          <p:cNvPr id="90" name="Shape 88"/>
          <p:cNvSpPr/>
          <p:nvPr/>
        </p:nvSpPr>
        <p:spPr>
          <a:xfrm>
            <a:off x="8454281" y="3319272"/>
            <a:ext cx="13716" cy="245059"/>
          </a:xfrm>
          <a:prstGeom prst="rect">
            <a:avLst/>
          </a:prstGeom>
          <a:solidFill>
            <a:srgbClr val="CCCCCC"/>
          </a:solidFill>
          <a:ln w="12700">
            <a:solidFill>
              <a:srgbClr val="CCCCCC"/>
            </a:solidFill>
            <a:prstDash val="solid"/>
          </a:ln>
        </p:spPr>
        <p:txBody>
          <a:bodyPr/>
          <a:lstStyle/>
          <a:p>
            <a:endParaRPr lang="en-GB"/>
          </a:p>
        </p:txBody>
      </p:sp>
      <p:sp>
        <p:nvSpPr>
          <p:cNvPr id="91" name="Shape 89"/>
          <p:cNvSpPr/>
          <p:nvPr/>
        </p:nvSpPr>
        <p:spPr>
          <a:xfrm>
            <a:off x="9607731" y="3319272"/>
            <a:ext cx="13716" cy="245059"/>
          </a:xfrm>
          <a:prstGeom prst="rect">
            <a:avLst/>
          </a:prstGeom>
          <a:solidFill>
            <a:srgbClr val="CCCCCC"/>
          </a:solidFill>
          <a:ln w="12700">
            <a:solidFill>
              <a:srgbClr val="CCCCCC"/>
            </a:solidFill>
            <a:prstDash val="solid"/>
          </a:ln>
        </p:spPr>
        <p:txBody>
          <a:bodyPr/>
          <a:lstStyle/>
          <a:p>
            <a:endParaRPr lang="en-GB"/>
          </a:p>
        </p:txBody>
      </p:sp>
      <p:sp>
        <p:nvSpPr>
          <p:cNvPr id="92" name="Shape 90"/>
          <p:cNvSpPr/>
          <p:nvPr/>
        </p:nvSpPr>
        <p:spPr>
          <a:xfrm>
            <a:off x="10761182" y="3319272"/>
            <a:ext cx="13716" cy="245059"/>
          </a:xfrm>
          <a:prstGeom prst="rect">
            <a:avLst/>
          </a:prstGeom>
          <a:solidFill>
            <a:srgbClr val="CCCCCC"/>
          </a:solidFill>
          <a:ln w="12700">
            <a:solidFill>
              <a:srgbClr val="CCCCCC"/>
            </a:solidFill>
            <a:prstDash val="solid"/>
          </a:ln>
        </p:spPr>
        <p:txBody>
          <a:bodyPr/>
          <a:lstStyle/>
          <a:p>
            <a:endParaRPr lang="en-GB"/>
          </a:p>
        </p:txBody>
      </p:sp>
      <p:sp>
        <p:nvSpPr>
          <p:cNvPr id="93" name="Shape 91"/>
          <p:cNvSpPr/>
          <p:nvPr/>
        </p:nvSpPr>
        <p:spPr>
          <a:xfrm>
            <a:off x="7300831" y="3355848"/>
            <a:ext cx="1038105" cy="171907"/>
          </a:xfrm>
          <a:prstGeom prst="rect">
            <a:avLst/>
          </a:prstGeom>
          <a:solidFill>
            <a:srgbClr val="E8A020"/>
          </a:solidFill>
          <a:ln w="12700">
            <a:solidFill>
              <a:srgbClr val="E8A020"/>
            </a:solidFill>
            <a:prstDash val="solid"/>
          </a:ln>
          <a:effectLst>
            <a:outerShdw blurRad="38100" dist="12700" dir="8100000" algn="bl" rotWithShape="0">
              <a:srgbClr val="000000">
                <a:alpha val="18000"/>
              </a:srgbClr>
            </a:outerShdw>
          </a:effectLst>
        </p:spPr>
        <p:txBody>
          <a:bodyPr/>
          <a:lstStyle/>
          <a:p>
            <a:endParaRPr lang="en-GB"/>
          </a:p>
        </p:txBody>
      </p:sp>
      <p:sp>
        <p:nvSpPr>
          <p:cNvPr id="94" name="Shape 92"/>
          <p:cNvSpPr/>
          <p:nvPr/>
        </p:nvSpPr>
        <p:spPr>
          <a:xfrm>
            <a:off x="365760" y="3564331"/>
            <a:ext cx="11548872" cy="245059"/>
          </a:xfrm>
          <a:prstGeom prst="rect">
            <a:avLst/>
          </a:prstGeom>
          <a:solidFill>
            <a:srgbClr val="F2EDE4"/>
          </a:solidFill>
          <a:ln w="3810">
            <a:solidFill>
              <a:srgbClr val="DDDDDD"/>
            </a:solidFill>
            <a:prstDash val="solid"/>
          </a:ln>
        </p:spPr>
        <p:txBody>
          <a:bodyPr/>
          <a:lstStyle/>
          <a:p>
            <a:endParaRPr lang="en-GB"/>
          </a:p>
        </p:txBody>
      </p:sp>
      <p:sp>
        <p:nvSpPr>
          <p:cNvPr id="95" name="Text 93"/>
          <p:cNvSpPr/>
          <p:nvPr/>
        </p:nvSpPr>
        <p:spPr>
          <a:xfrm>
            <a:off x="530352" y="3564331"/>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Define system architecture &amp; database design</a:t>
            </a:r>
            <a:endParaRPr lang="en-US" sz="1050" dirty="0"/>
          </a:p>
        </p:txBody>
      </p:sp>
      <p:sp>
        <p:nvSpPr>
          <p:cNvPr id="96" name="Shape 94"/>
          <p:cNvSpPr/>
          <p:nvPr/>
        </p:nvSpPr>
        <p:spPr>
          <a:xfrm>
            <a:off x="4993930" y="3564331"/>
            <a:ext cx="13716" cy="245059"/>
          </a:xfrm>
          <a:prstGeom prst="rect">
            <a:avLst/>
          </a:prstGeom>
          <a:solidFill>
            <a:srgbClr val="CCCCCC"/>
          </a:solidFill>
          <a:ln w="12700">
            <a:solidFill>
              <a:srgbClr val="CCCCCC"/>
            </a:solidFill>
            <a:prstDash val="solid"/>
          </a:ln>
        </p:spPr>
        <p:txBody>
          <a:bodyPr/>
          <a:lstStyle/>
          <a:p>
            <a:endParaRPr lang="en-GB"/>
          </a:p>
        </p:txBody>
      </p:sp>
      <p:sp>
        <p:nvSpPr>
          <p:cNvPr id="97" name="Shape 95"/>
          <p:cNvSpPr/>
          <p:nvPr/>
        </p:nvSpPr>
        <p:spPr>
          <a:xfrm>
            <a:off x="6147381" y="3564331"/>
            <a:ext cx="13716" cy="245059"/>
          </a:xfrm>
          <a:prstGeom prst="rect">
            <a:avLst/>
          </a:prstGeom>
          <a:solidFill>
            <a:srgbClr val="CCCCCC"/>
          </a:solidFill>
          <a:ln w="12700">
            <a:solidFill>
              <a:srgbClr val="CCCCCC"/>
            </a:solidFill>
            <a:prstDash val="solid"/>
          </a:ln>
        </p:spPr>
        <p:txBody>
          <a:bodyPr/>
          <a:lstStyle/>
          <a:p>
            <a:endParaRPr lang="en-GB"/>
          </a:p>
        </p:txBody>
      </p:sp>
      <p:sp>
        <p:nvSpPr>
          <p:cNvPr id="98" name="Shape 96"/>
          <p:cNvSpPr/>
          <p:nvPr/>
        </p:nvSpPr>
        <p:spPr>
          <a:xfrm>
            <a:off x="7300831" y="3564331"/>
            <a:ext cx="13716" cy="245059"/>
          </a:xfrm>
          <a:prstGeom prst="rect">
            <a:avLst/>
          </a:prstGeom>
          <a:solidFill>
            <a:srgbClr val="CCCCCC"/>
          </a:solidFill>
          <a:ln w="12700">
            <a:solidFill>
              <a:srgbClr val="CCCCCC"/>
            </a:solidFill>
            <a:prstDash val="solid"/>
          </a:ln>
        </p:spPr>
        <p:txBody>
          <a:bodyPr/>
          <a:lstStyle/>
          <a:p>
            <a:endParaRPr lang="en-GB"/>
          </a:p>
        </p:txBody>
      </p:sp>
      <p:sp>
        <p:nvSpPr>
          <p:cNvPr id="99" name="Shape 97"/>
          <p:cNvSpPr/>
          <p:nvPr/>
        </p:nvSpPr>
        <p:spPr>
          <a:xfrm>
            <a:off x="8454281" y="3564331"/>
            <a:ext cx="13716" cy="245059"/>
          </a:xfrm>
          <a:prstGeom prst="rect">
            <a:avLst/>
          </a:prstGeom>
          <a:solidFill>
            <a:srgbClr val="CCCCCC"/>
          </a:solidFill>
          <a:ln w="12700">
            <a:solidFill>
              <a:srgbClr val="CCCCCC"/>
            </a:solidFill>
            <a:prstDash val="solid"/>
          </a:ln>
        </p:spPr>
        <p:txBody>
          <a:bodyPr/>
          <a:lstStyle/>
          <a:p>
            <a:endParaRPr lang="en-GB"/>
          </a:p>
        </p:txBody>
      </p:sp>
      <p:sp>
        <p:nvSpPr>
          <p:cNvPr id="100" name="Shape 98"/>
          <p:cNvSpPr/>
          <p:nvPr/>
        </p:nvSpPr>
        <p:spPr>
          <a:xfrm>
            <a:off x="9607731" y="3564331"/>
            <a:ext cx="13716" cy="245059"/>
          </a:xfrm>
          <a:prstGeom prst="rect">
            <a:avLst/>
          </a:prstGeom>
          <a:solidFill>
            <a:srgbClr val="CCCCCC"/>
          </a:solidFill>
          <a:ln w="12700">
            <a:solidFill>
              <a:srgbClr val="CCCCCC"/>
            </a:solidFill>
            <a:prstDash val="solid"/>
          </a:ln>
        </p:spPr>
        <p:txBody>
          <a:bodyPr/>
          <a:lstStyle/>
          <a:p>
            <a:endParaRPr lang="en-GB"/>
          </a:p>
        </p:txBody>
      </p:sp>
      <p:sp>
        <p:nvSpPr>
          <p:cNvPr id="101" name="Shape 99"/>
          <p:cNvSpPr/>
          <p:nvPr/>
        </p:nvSpPr>
        <p:spPr>
          <a:xfrm>
            <a:off x="10761182" y="3564331"/>
            <a:ext cx="13716" cy="245059"/>
          </a:xfrm>
          <a:prstGeom prst="rect">
            <a:avLst/>
          </a:prstGeom>
          <a:solidFill>
            <a:srgbClr val="CCCCCC"/>
          </a:solidFill>
          <a:ln w="12700">
            <a:solidFill>
              <a:srgbClr val="CCCCCC"/>
            </a:solidFill>
            <a:prstDash val="solid"/>
          </a:ln>
        </p:spPr>
        <p:txBody>
          <a:bodyPr/>
          <a:lstStyle/>
          <a:p>
            <a:endParaRPr lang="en-GB"/>
          </a:p>
        </p:txBody>
      </p:sp>
      <p:sp>
        <p:nvSpPr>
          <p:cNvPr id="102" name="Shape 100"/>
          <p:cNvSpPr/>
          <p:nvPr/>
        </p:nvSpPr>
        <p:spPr>
          <a:xfrm>
            <a:off x="7300831" y="3600907"/>
            <a:ext cx="1038105" cy="171907"/>
          </a:xfrm>
          <a:prstGeom prst="rect">
            <a:avLst/>
          </a:prstGeom>
          <a:solidFill>
            <a:srgbClr val="E8A020"/>
          </a:solidFill>
          <a:ln w="12700">
            <a:solidFill>
              <a:srgbClr val="E8A020"/>
            </a:solidFill>
            <a:prstDash val="solid"/>
          </a:ln>
          <a:effectLst>
            <a:outerShdw blurRad="38100" dist="12700" dir="8100000" algn="bl" rotWithShape="0">
              <a:srgbClr val="000000">
                <a:alpha val="18000"/>
              </a:srgbClr>
            </a:outerShdw>
          </a:effectLst>
        </p:spPr>
        <p:txBody>
          <a:bodyPr/>
          <a:lstStyle/>
          <a:p>
            <a:endParaRPr lang="en-GB"/>
          </a:p>
        </p:txBody>
      </p:sp>
      <p:sp>
        <p:nvSpPr>
          <p:cNvPr id="103" name="Shape 101"/>
          <p:cNvSpPr/>
          <p:nvPr/>
        </p:nvSpPr>
        <p:spPr>
          <a:xfrm>
            <a:off x="365760" y="3809390"/>
            <a:ext cx="11548872" cy="245059"/>
          </a:xfrm>
          <a:prstGeom prst="rect">
            <a:avLst/>
          </a:prstGeom>
          <a:solidFill>
            <a:srgbClr val="F2EDE4"/>
          </a:solidFill>
          <a:ln w="3810">
            <a:solidFill>
              <a:srgbClr val="DDDDDD"/>
            </a:solidFill>
            <a:prstDash val="solid"/>
          </a:ln>
        </p:spPr>
        <p:txBody>
          <a:bodyPr/>
          <a:lstStyle/>
          <a:p>
            <a:endParaRPr lang="en-GB"/>
          </a:p>
        </p:txBody>
      </p:sp>
      <p:sp>
        <p:nvSpPr>
          <p:cNvPr id="104" name="Text 102"/>
          <p:cNvSpPr/>
          <p:nvPr/>
        </p:nvSpPr>
        <p:spPr>
          <a:xfrm>
            <a:off x="530352" y="3809390"/>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Apply security features &amp; WCAG 2.1 principles</a:t>
            </a:r>
            <a:endParaRPr lang="en-US" sz="1050" dirty="0"/>
          </a:p>
        </p:txBody>
      </p:sp>
      <p:sp>
        <p:nvSpPr>
          <p:cNvPr id="105" name="Shape 103"/>
          <p:cNvSpPr/>
          <p:nvPr/>
        </p:nvSpPr>
        <p:spPr>
          <a:xfrm>
            <a:off x="4993930" y="3809390"/>
            <a:ext cx="13716" cy="245059"/>
          </a:xfrm>
          <a:prstGeom prst="rect">
            <a:avLst/>
          </a:prstGeom>
          <a:solidFill>
            <a:srgbClr val="CCCCCC"/>
          </a:solidFill>
          <a:ln w="12700">
            <a:solidFill>
              <a:srgbClr val="CCCCCC"/>
            </a:solidFill>
            <a:prstDash val="solid"/>
          </a:ln>
        </p:spPr>
        <p:txBody>
          <a:bodyPr/>
          <a:lstStyle/>
          <a:p>
            <a:endParaRPr lang="en-GB"/>
          </a:p>
        </p:txBody>
      </p:sp>
      <p:sp>
        <p:nvSpPr>
          <p:cNvPr id="106" name="Shape 104"/>
          <p:cNvSpPr/>
          <p:nvPr/>
        </p:nvSpPr>
        <p:spPr>
          <a:xfrm>
            <a:off x="6147381" y="3809390"/>
            <a:ext cx="13716" cy="245059"/>
          </a:xfrm>
          <a:prstGeom prst="rect">
            <a:avLst/>
          </a:prstGeom>
          <a:solidFill>
            <a:srgbClr val="CCCCCC"/>
          </a:solidFill>
          <a:ln w="12700">
            <a:solidFill>
              <a:srgbClr val="CCCCCC"/>
            </a:solidFill>
            <a:prstDash val="solid"/>
          </a:ln>
        </p:spPr>
        <p:txBody>
          <a:bodyPr/>
          <a:lstStyle/>
          <a:p>
            <a:endParaRPr lang="en-GB"/>
          </a:p>
        </p:txBody>
      </p:sp>
      <p:sp>
        <p:nvSpPr>
          <p:cNvPr id="107" name="Shape 105"/>
          <p:cNvSpPr/>
          <p:nvPr/>
        </p:nvSpPr>
        <p:spPr>
          <a:xfrm>
            <a:off x="7300831" y="3809390"/>
            <a:ext cx="13716" cy="245059"/>
          </a:xfrm>
          <a:prstGeom prst="rect">
            <a:avLst/>
          </a:prstGeom>
          <a:solidFill>
            <a:srgbClr val="CCCCCC"/>
          </a:solidFill>
          <a:ln w="12700">
            <a:solidFill>
              <a:srgbClr val="CCCCCC"/>
            </a:solidFill>
            <a:prstDash val="solid"/>
          </a:ln>
        </p:spPr>
        <p:txBody>
          <a:bodyPr/>
          <a:lstStyle/>
          <a:p>
            <a:endParaRPr lang="en-GB"/>
          </a:p>
        </p:txBody>
      </p:sp>
      <p:sp>
        <p:nvSpPr>
          <p:cNvPr id="108" name="Shape 106"/>
          <p:cNvSpPr/>
          <p:nvPr/>
        </p:nvSpPr>
        <p:spPr>
          <a:xfrm>
            <a:off x="8454281" y="3809390"/>
            <a:ext cx="13716" cy="245059"/>
          </a:xfrm>
          <a:prstGeom prst="rect">
            <a:avLst/>
          </a:prstGeom>
          <a:solidFill>
            <a:srgbClr val="CCCCCC"/>
          </a:solidFill>
          <a:ln w="12700">
            <a:solidFill>
              <a:srgbClr val="CCCCCC"/>
            </a:solidFill>
            <a:prstDash val="solid"/>
          </a:ln>
        </p:spPr>
        <p:txBody>
          <a:bodyPr/>
          <a:lstStyle/>
          <a:p>
            <a:endParaRPr lang="en-GB"/>
          </a:p>
        </p:txBody>
      </p:sp>
      <p:sp>
        <p:nvSpPr>
          <p:cNvPr id="109" name="Shape 107"/>
          <p:cNvSpPr/>
          <p:nvPr/>
        </p:nvSpPr>
        <p:spPr>
          <a:xfrm>
            <a:off x="9607731" y="3809390"/>
            <a:ext cx="13716" cy="245059"/>
          </a:xfrm>
          <a:prstGeom prst="rect">
            <a:avLst/>
          </a:prstGeom>
          <a:solidFill>
            <a:srgbClr val="CCCCCC"/>
          </a:solidFill>
          <a:ln w="12700">
            <a:solidFill>
              <a:srgbClr val="CCCCCC"/>
            </a:solidFill>
            <a:prstDash val="solid"/>
          </a:ln>
        </p:spPr>
        <p:txBody>
          <a:bodyPr/>
          <a:lstStyle/>
          <a:p>
            <a:endParaRPr lang="en-GB"/>
          </a:p>
        </p:txBody>
      </p:sp>
      <p:sp>
        <p:nvSpPr>
          <p:cNvPr id="110" name="Shape 108"/>
          <p:cNvSpPr/>
          <p:nvPr/>
        </p:nvSpPr>
        <p:spPr>
          <a:xfrm>
            <a:off x="10761182" y="3809390"/>
            <a:ext cx="13716" cy="245059"/>
          </a:xfrm>
          <a:prstGeom prst="rect">
            <a:avLst/>
          </a:prstGeom>
          <a:solidFill>
            <a:srgbClr val="CCCCCC"/>
          </a:solidFill>
          <a:ln w="12700">
            <a:solidFill>
              <a:srgbClr val="CCCCCC"/>
            </a:solidFill>
            <a:prstDash val="solid"/>
          </a:ln>
        </p:spPr>
        <p:txBody>
          <a:bodyPr/>
          <a:lstStyle/>
          <a:p>
            <a:endParaRPr lang="en-GB"/>
          </a:p>
        </p:txBody>
      </p:sp>
      <p:sp>
        <p:nvSpPr>
          <p:cNvPr id="111" name="Shape 109"/>
          <p:cNvSpPr/>
          <p:nvPr/>
        </p:nvSpPr>
        <p:spPr>
          <a:xfrm>
            <a:off x="7300831" y="3845966"/>
            <a:ext cx="922760" cy="171907"/>
          </a:xfrm>
          <a:prstGeom prst="rect">
            <a:avLst/>
          </a:prstGeom>
          <a:solidFill>
            <a:srgbClr val="E8A020"/>
          </a:solidFill>
          <a:ln w="12700">
            <a:solidFill>
              <a:srgbClr val="E8A020"/>
            </a:solidFill>
            <a:prstDash val="solid"/>
          </a:ln>
          <a:effectLst>
            <a:outerShdw blurRad="38100" dist="12700" dir="8100000" algn="bl" rotWithShape="0">
              <a:srgbClr val="000000">
                <a:alpha val="18000"/>
              </a:srgbClr>
            </a:outerShdw>
          </a:effectLst>
        </p:spPr>
        <p:txBody>
          <a:bodyPr/>
          <a:lstStyle/>
          <a:p>
            <a:endParaRPr lang="en-GB"/>
          </a:p>
        </p:txBody>
      </p:sp>
      <p:sp>
        <p:nvSpPr>
          <p:cNvPr id="112" name="Shape 110"/>
          <p:cNvSpPr/>
          <p:nvPr/>
        </p:nvSpPr>
        <p:spPr>
          <a:xfrm>
            <a:off x="365760" y="4054450"/>
            <a:ext cx="11548872" cy="230429"/>
          </a:xfrm>
          <a:prstGeom prst="rect">
            <a:avLst/>
          </a:prstGeom>
          <a:solidFill>
            <a:srgbClr val="1E3348"/>
          </a:solidFill>
          <a:ln w="12700">
            <a:solidFill>
              <a:srgbClr val="1E3348"/>
            </a:solidFill>
            <a:prstDash val="solid"/>
          </a:ln>
        </p:spPr>
        <p:txBody>
          <a:bodyPr/>
          <a:lstStyle/>
          <a:p>
            <a:endParaRPr lang="en-GB"/>
          </a:p>
        </p:txBody>
      </p:sp>
      <p:sp>
        <p:nvSpPr>
          <p:cNvPr id="113" name="Shape 111"/>
          <p:cNvSpPr/>
          <p:nvPr/>
        </p:nvSpPr>
        <p:spPr>
          <a:xfrm>
            <a:off x="365760" y="4054450"/>
            <a:ext cx="54864" cy="230429"/>
          </a:xfrm>
          <a:prstGeom prst="rect">
            <a:avLst/>
          </a:prstGeom>
          <a:solidFill>
            <a:srgbClr val="F5A623"/>
          </a:solidFill>
          <a:ln w="12700">
            <a:solidFill>
              <a:srgbClr val="F5A623"/>
            </a:solidFill>
            <a:prstDash val="solid"/>
          </a:ln>
        </p:spPr>
        <p:txBody>
          <a:bodyPr/>
          <a:lstStyle/>
          <a:p>
            <a:endParaRPr lang="en-GB"/>
          </a:p>
        </p:txBody>
      </p:sp>
      <p:sp>
        <p:nvSpPr>
          <p:cNvPr id="114" name="Text 112"/>
          <p:cNvSpPr/>
          <p:nvPr/>
        </p:nvSpPr>
        <p:spPr>
          <a:xfrm>
            <a:off x="512064" y="4054450"/>
            <a:ext cx="3200400" cy="230429"/>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Development</a:t>
            </a:r>
            <a:endParaRPr lang="en-US" sz="1150" dirty="0"/>
          </a:p>
        </p:txBody>
      </p:sp>
      <p:sp>
        <p:nvSpPr>
          <p:cNvPr id="115" name="Shape 113"/>
          <p:cNvSpPr/>
          <p:nvPr/>
        </p:nvSpPr>
        <p:spPr>
          <a:xfrm>
            <a:off x="4993930" y="4054450"/>
            <a:ext cx="13716" cy="230429"/>
          </a:xfrm>
          <a:prstGeom prst="rect">
            <a:avLst/>
          </a:prstGeom>
          <a:solidFill>
            <a:srgbClr val="2A3A4A"/>
          </a:solidFill>
          <a:ln w="12700">
            <a:solidFill>
              <a:srgbClr val="2A3A4A"/>
            </a:solidFill>
            <a:prstDash val="solid"/>
          </a:ln>
        </p:spPr>
        <p:txBody>
          <a:bodyPr/>
          <a:lstStyle/>
          <a:p>
            <a:endParaRPr lang="en-GB"/>
          </a:p>
        </p:txBody>
      </p:sp>
      <p:sp>
        <p:nvSpPr>
          <p:cNvPr id="116" name="Shape 114"/>
          <p:cNvSpPr/>
          <p:nvPr/>
        </p:nvSpPr>
        <p:spPr>
          <a:xfrm>
            <a:off x="6147381" y="4054450"/>
            <a:ext cx="13716" cy="230429"/>
          </a:xfrm>
          <a:prstGeom prst="rect">
            <a:avLst/>
          </a:prstGeom>
          <a:solidFill>
            <a:srgbClr val="2A3A4A"/>
          </a:solidFill>
          <a:ln w="12700">
            <a:solidFill>
              <a:srgbClr val="2A3A4A"/>
            </a:solidFill>
            <a:prstDash val="solid"/>
          </a:ln>
        </p:spPr>
        <p:txBody>
          <a:bodyPr/>
          <a:lstStyle/>
          <a:p>
            <a:endParaRPr lang="en-GB"/>
          </a:p>
        </p:txBody>
      </p:sp>
      <p:sp>
        <p:nvSpPr>
          <p:cNvPr id="117" name="Shape 115"/>
          <p:cNvSpPr/>
          <p:nvPr/>
        </p:nvSpPr>
        <p:spPr>
          <a:xfrm>
            <a:off x="7300831" y="4054450"/>
            <a:ext cx="13716" cy="230429"/>
          </a:xfrm>
          <a:prstGeom prst="rect">
            <a:avLst/>
          </a:prstGeom>
          <a:solidFill>
            <a:srgbClr val="2A3A4A"/>
          </a:solidFill>
          <a:ln w="12700">
            <a:solidFill>
              <a:srgbClr val="2A3A4A"/>
            </a:solidFill>
            <a:prstDash val="solid"/>
          </a:ln>
        </p:spPr>
        <p:txBody>
          <a:bodyPr/>
          <a:lstStyle/>
          <a:p>
            <a:endParaRPr lang="en-GB"/>
          </a:p>
        </p:txBody>
      </p:sp>
      <p:sp>
        <p:nvSpPr>
          <p:cNvPr id="118" name="Shape 116"/>
          <p:cNvSpPr/>
          <p:nvPr/>
        </p:nvSpPr>
        <p:spPr>
          <a:xfrm>
            <a:off x="8454281" y="4054450"/>
            <a:ext cx="13716" cy="230429"/>
          </a:xfrm>
          <a:prstGeom prst="rect">
            <a:avLst/>
          </a:prstGeom>
          <a:solidFill>
            <a:srgbClr val="2A3A4A"/>
          </a:solidFill>
          <a:ln w="12700">
            <a:solidFill>
              <a:srgbClr val="2A3A4A"/>
            </a:solidFill>
            <a:prstDash val="solid"/>
          </a:ln>
        </p:spPr>
        <p:txBody>
          <a:bodyPr/>
          <a:lstStyle/>
          <a:p>
            <a:endParaRPr lang="en-GB"/>
          </a:p>
        </p:txBody>
      </p:sp>
      <p:sp>
        <p:nvSpPr>
          <p:cNvPr id="119" name="Shape 117"/>
          <p:cNvSpPr/>
          <p:nvPr/>
        </p:nvSpPr>
        <p:spPr>
          <a:xfrm>
            <a:off x="9607731" y="4054450"/>
            <a:ext cx="13716" cy="230429"/>
          </a:xfrm>
          <a:prstGeom prst="rect">
            <a:avLst/>
          </a:prstGeom>
          <a:solidFill>
            <a:srgbClr val="2A3A4A"/>
          </a:solidFill>
          <a:ln w="12700">
            <a:solidFill>
              <a:srgbClr val="2A3A4A"/>
            </a:solidFill>
            <a:prstDash val="solid"/>
          </a:ln>
        </p:spPr>
        <p:txBody>
          <a:bodyPr/>
          <a:lstStyle/>
          <a:p>
            <a:endParaRPr lang="en-GB"/>
          </a:p>
        </p:txBody>
      </p:sp>
      <p:sp>
        <p:nvSpPr>
          <p:cNvPr id="120" name="Shape 118"/>
          <p:cNvSpPr/>
          <p:nvPr/>
        </p:nvSpPr>
        <p:spPr>
          <a:xfrm>
            <a:off x="10761182" y="4054450"/>
            <a:ext cx="13716" cy="230429"/>
          </a:xfrm>
          <a:prstGeom prst="rect">
            <a:avLst/>
          </a:prstGeom>
          <a:solidFill>
            <a:srgbClr val="2A3A4A"/>
          </a:solidFill>
          <a:ln w="12700">
            <a:solidFill>
              <a:srgbClr val="2A3A4A"/>
            </a:solidFill>
            <a:prstDash val="solid"/>
          </a:ln>
        </p:spPr>
        <p:txBody>
          <a:bodyPr/>
          <a:lstStyle/>
          <a:p>
            <a:endParaRPr lang="en-GB"/>
          </a:p>
        </p:txBody>
      </p:sp>
      <p:sp>
        <p:nvSpPr>
          <p:cNvPr id="121" name="Shape 119"/>
          <p:cNvSpPr/>
          <p:nvPr/>
        </p:nvSpPr>
        <p:spPr>
          <a:xfrm>
            <a:off x="365760" y="4284878"/>
            <a:ext cx="11548872" cy="245059"/>
          </a:xfrm>
          <a:prstGeom prst="rect">
            <a:avLst/>
          </a:prstGeom>
          <a:solidFill>
            <a:srgbClr val="F2EDE4"/>
          </a:solidFill>
          <a:ln w="3810">
            <a:solidFill>
              <a:srgbClr val="DDDDDD"/>
            </a:solidFill>
            <a:prstDash val="solid"/>
          </a:ln>
        </p:spPr>
        <p:txBody>
          <a:bodyPr/>
          <a:lstStyle/>
          <a:p>
            <a:endParaRPr lang="en-GB"/>
          </a:p>
        </p:txBody>
      </p:sp>
      <p:sp>
        <p:nvSpPr>
          <p:cNvPr id="122" name="Text 120"/>
          <p:cNvSpPr/>
          <p:nvPr/>
        </p:nvSpPr>
        <p:spPr>
          <a:xfrm>
            <a:off x="530352" y="4284878"/>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Build front/back-end &amp; integrate the booking system</a:t>
            </a:r>
            <a:endParaRPr lang="en-US" sz="1050" dirty="0"/>
          </a:p>
        </p:txBody>
      </p:sp>
      <p:sp>
        <p:nvSpPr>
          <p:cNvPr id="123" name="Shape 121"/>
          <p:cNvSpPr/>
          <p:nvPr/>
        </p:nvSpPr>
        <p:spPr>
          <a:xfrm>
            <a:off x="4993930" y="4284878"/>
            <a:ext cx="13716" cy="245059"/>
          </a:xfrm>
          <a:prstGeom prst="rect">
            <a:avLst/>
          </a:prstGeom>
          <a:solidFill>
            <a:srgbClr val="CCCCCC"/>
          </a:solidFill>
          <a:ln w="12700">
            <a:solidFill>
              <a:srgbClr val="CCCCCC"/>
            </a:solidFill>
            <a:prstDash val="solid"/>
          </a:ln>
        </p:spPr>
        <p:txBody>
          <a:bodyPr/>
          <a:lstStyle/>
          <a:p>
            <a:endParaRPr lang="en-GB"/>
          </a:p>
        </p:txBody>
      </p:sp>
      <p:sp>
        <p:nvSpPr>
          <p:cNvPr id="124" name="Shape 122"/>
          <p:cNvSpPr/>
          <p:nvPr/>
        </p:nvSpPr>
        <p:spPr>
          <a:xfrm>
            <a:off x="6147381" y="4284878"/>
            <a:ext cx="13716" cy="245059"/>
          </a:xfrm>
          <a:prstGeom prst="rect">
            <a:avLst/>
          </a:prstGeom>
          <a:solidFill>
            <a:srgbClr val="CCCCCC"/>
          </a:solidFill>
          <a:ln w="12700">
            <a:solidFill>
              <a:srgbClr val="CCCCCC"/>
            </a:solidFill>
            <a:prstDash val="solid"/>
          </a:ln>
        </p:spPr>
        <p:txBody>
          <a:bodyPr/>
          <a:lstStyle/>
          <a:p>
            <a:endParaRPr lang="en-GB"/>
          </a:p>
        </p:txBody>
      </p:sp>
      <p:sp>
        <p:nvSpPr>
          <p:cNvPr id="125" name="Shape 123"/>
          <p:cNvSpPr/>
          <p:nvPr/>
        </p:nvSpPr>
        <p:spPr>
          <a:xfrm>
            <a:off x="7300831" y="4284878"/>
            <a:ext cx="13716" cy="245059"/>
          </a:xfrm>
          <a:prstGeom prst="rect">
            <a:avLst/>
          </a:prstGeom>
          <a:solidFill>
            <a:srgbClr val="CCCCCC"/>
          </a:solidFill>
          <a:ln w="12700">
            <a:solidFill>
              <a:srgbClr val="CCCCCC"/>
            </a:solidFill>
            <a:prstDash val="solid"/>
          </a:ln>
        </p:spPr>
        <p:txBody>
          <a:bodyPr/>
          <a:lstStyle/>
          <a:p>
            <a:endParaRPr lang="en-GB"/>
          </a:p>
        </p:txBody>
      </p:sp>
      <p:sp>
        <p:nvSpPr>
          <p:cNvPr id="126" name="Shape 124"/>
          <p:cNvSpPr/>
          <p:nvPr/>
        </p:nvSpPr>
        <p:spPr>
          <a:xfrm>
            <a:off x="8454281" y="4284878"/>
            <a:ext cx="13716" cy="245059"/>
          </a:xfrm>
          <a:prstGeom prst="rect">
            <a:avLst/>
          </a:prstGeom>
          <a:solidFill>
            <a:srgbClr val="CCCCCC"/>
          </a:solidFill>
          <a:ln w="12700">
            <a:solidFill>
              <a:srgbClr val="CCCCCC"/>
            </a:solidFill>
            <a:prstDash val="solid"/>
          </a:ln>
        </p:spPr>
        <p:txBody>
          <a:bodyPr/>
          <a:lstStyle/>
          <a:p>
            <a:endParaRPr lang="en-GB"/>
          </a:p>
        </p:txBody>
      </p:sp>
      <p:sp>
        <p:nvSpPr>
          <p:cNvPr id="127" name="Shape 125"/>
          <p:cNvSpPr/>
          <p:nvPr/>
        </p:nvSpPr>
        <p:spPr>
          <a:xfrm>
            <a:off x="9607731" y="4284878"/>
            <a:ext cx="13716" cy="245059"/>
          </a:xfrm>
          <a:prstGeom prst="rect">
            <a:avLst/>
          </a:prstGeom>
          <a:solidFill>
            <a:srgbClr val="CCCCCC"/>
          </a:solidFill>
          <a:ln w="12700">
            <a:solidFill>
              <a:srgbClr val="CCCCCC"/>
            </a:solidFill>
            <a:prstDash val="solid"/>
          </a:ln>
        </p:spPr>
        <p:txBody>
          <a:bodyPr/>
          <a:lstStyle/>
          <a:p>
            <a:endParaRPr lang="en-GB"/>
          </a:p>
        </p:txBody>
      </p:sp>
      <p:sp>
        <p:nvSpPr>
          <p:cNvPr id="128" name="Shape 126"/>
          <p:cNvSpPr/>
          <p:nvPr/>
        </p:nvSpPr>
        <p:spPr>
          <a:xfrm>
            <a:off x="10761182" y="4284878"/>
            <a:ext cx="13716" cy="245059"/>
          </a:xfrm>
          <a:prstGeom prst="rect">
            <a:avLst/>
          </a:prstGeom>
          <a:solidFill>
            <a:srgbClr val="CCCCCC"/>
          </a:solidFill>
          <a:ln w="12700">
            <a:solidFill>
              <a:srgbClr val="CCCCCC"/>
            </a:solidFill>
            <a:prstDash val="solid"/>
          </a:ln>
        </p:spPr>
        <p:txBody>
          <a:bodyPr/>
          <a:lstStyle/>
          <a:p>
            <a:endParaRPr lang="en-GB"/>
          </a:p>
        </p:txBody>
      </p:sp>
      <p:sp>
        <p:nvSpPr>
          <p:cNvPr id="129" name="Shape 127"/>
          <p:cNvSpPr/>
          <p:nvPr/>
        </p:nvSpPr>
        <p:spPr>
          <a:xfrm>
            <a:off x="8454281" y="4321454"/>
            <a:ext cx="1038105" cy="171907"/>
          </a:xfrm>
          <a:prstGeom prst="rect">
            <a:avLst/>
          </a:prstGeom>
          <a:solidFill>
            <a:srgbClr val="7B5EA7"/>
          </a:solidFill>
          <a:ln w="12700">
            <a:solidFill>
              <a:srgbClr val="7B5EA7"/>
            </a:solidFill>
            <a:prstDash val="solid"/>
          </a:ln>
          <a:effectLst>
            <a:outerShdw blurRad="38100" dist="12700" dir="8100000" algn="bl" rotWithShape="0">
              <a:srgbClr val="000000">
                <a:alpha val="18000"/>
              </a:srgbClr>
            </a:outerShdw>
          </a:effectLst>
        </p:spPr>
        <p:txBody>
          <a:bodyPr/>
          <a:lstStyle/>
          <a:p>
            <a:endParaRPr lang="en-GB"/>
          </a:p>
        </p:txBody>
      </p:sp>
      <p:sp>
        <p:nvSpPr>
          <p:cNvPr id="130" name="Shape 128"/>
          <p:cNvSpPr/>
          <p:nvPr/>
        </p:nvSpPr>
        <p:spPr>
          <a:xfrm>
            <a:off x="365760" y="4529938"/>
            <a:ext cx="11548872" cy="245059"/>
          </a:xfrm>
          <a:prstGeom prst="rect">
            <a:avLst/>
          </a:prstGeom>
          <a:solidFill>
            <a:srgbClr val="F2EDE4"/>
          </a:solidFill>
          <a:ln w="3810">
            <a:solidFill>
              <a:srgbClr val="DDDDDD"/>
            </a:solidFill>
            <a:prstDash val="solid"/>
          </a:ln>
        </p:spPr>
        <p:txBody>
          <a:bodyPr/>
          <a:lstStyle/>
          <a:p>
            <a:endParaRPr lang="en-GB"/>
          </a:p>
        </p:txBody>
      </p:sp>
      <p:sp>
        <p:nvSpPr>
          <p:cNvPr id="131" name="Text 129"/>
          <p:cNvSpPr/>
          <p:nvPr/>
        </p:nvSpPr>
        <p:spPr>
          <a:xfrm>
            <a:off x="530352" y="4529938"/>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Secure, test, and refine the system</a:t>
            </a:r>
            <a:endParaRPr lang="en-US" sz="1050" dirty="0"/>
          </a:p>
        </p:txBody>
      </p:sp>
      <p:sp>
        <p:nvSpPr>
          <p:cNvPr id="132" name="Shape 130"/>
          <p:cNvSpPr/>
          <p:nvPr/>
        </p:nvSpPr>
        <p:spPr>
          <a:xfrm>
            <a:off x="4993930" y="4529938"/>
            <a:ext cx="13716" cy="245059"/>
          </a:xfrm>
          <a:prstGeom prst="rect">
            <a:avLst/>
          </a:prstGeom>
          <a:solidFill>
            <a:srgbClr val="CCCCCC"/>
          </a:solidFill>
          <a:ln w="12700">
            <a:solidFill>
              <a:srgbClr val="CCCCCC"/>
            </a:solidFill>
            <a:prstDash val="solid"/>
          </a:ln>
        </p:spPr>
        <p:txBody>
          <a:bodyPr/>
          <a:lstStyle/>
          <a:p>
            <a:endParaRPr lang="en-GB"/>
          </a:p>
        </p:txBody>
      </p:sp>
      <p:sp>
        <p:nvSpPr>
          <p:cNvPr id="133" name="Shape 131"/>
          <p:cNvSpPr/>
          <p:nvPr/>
        </p:nvSpPr>
        <p:spPr>
          <a:xfrm>
            <a:off x="6147381" y="4529938"/>
            <a:ext cx="13716" cy="245059"/>
          </a:xfrm>
          <a:prstGeom prst="rect">
            <a:avLst/>
          </a:prstGeom>
          <a:solidFill>
            <a:srgbClr val="CCCCCC"/>
          </a:solidFill>
          <a:ln w="12700">
            <a:solidFill>
              <a:srgbClr val="CCCCCC"/>
            </a:solidFill>
            <a:prstDash val="solid"/>
          </a:ln>
        </p:spPr>
        <p:txBody>
          <a:bodyPr/>
          <a:lstStyle/>
          <a:p>
            <a:endParaRPr lang="en-GB"/>
          </a:p>
        </p:txBody>
      </p:sp>
      <p:sp>
        <p:nvSpPr>
          <p:cNvPr id="134" name="Shape 132"/>
          <p:cNvSpPr/>
          <p:nvPr/>
        </p:nvSpPr>
        <p:spPr>
          <a:xfrm>
            <a:off x="7300831" y="4529938"/>
            <a:ext cx="13716" cy="245059"/>
          </a:xfrm>
          <a:prstGeom prst="rect">
            <a:avLst/>
          </a:prstGeom>
          <a:solidFill>
            <a:srgbClr val="CCCCCC"/>
          </a:solidFill>
          <a:ln w="12700">
            <a:solidFill>
              <a:srgbClr val="CCCCCC"/>
            </a:solidFill>
            <a:prstDash val="solid"/>
          </a:ln>
        </p:spPr>
        <p:txBody>
          <a:bodyPr/>
          <a:lstStyle/>
          <a:p>
            <a:endParaRPr lang="en-GB"/>
          </a:p>
        </p:txBody>
      </p:sp>
      <p:sp>
        <p:nvSpPr>
          <p:cNvPr id="135" name="Shape 133"/>
          <p:cNvSpPr/>
          <p:nvPr/>
        </p:nvSpPr>
        <p:spPr>
          <a:xfrm>
            <a:off x="8454281" y="4529938"/>
            <a:ext cx="13716" cy="245059"/>
          </a:xfrm>
          <a:prstGeom prst="rect">
            <a:avLst/>
          </a:prstGeom>
          <a:solidFill>
            <a:srgbClr val="CCCCCC"/>
          </a:solidFill>
          <a:ln w="12700">
            <a:solidFill>
              <a:srgbClr val="CCCCCC"/>
            </a:solidFill>
            <a:prstDash val="solid"/>
          </a:ln>
        </p:spPr>
        <p:txBody>
          <a:bodyPr/>
          <a:lstStyle/>
          <a:p>
            <a:endParaRPr lang="en-GB"/>
          </a:p>
        </p:txBody>
      </p:sp>
      <p:sp>
        <p:nvSpPr>
          <p:cNvPr id="136" name="Shape 134"/>
          <p:cNvSpPr/>
          <p:nvPr/>
        </p:nvSpPr>
        <p:spPr>
          <a:xfrm>
            <a:off x="9607731" y="4529938"/>
            <a:ext cx="13716" cy="245059"/>
          </a:xfrm>
          <a:prstGeom prst="rect">
            <a:avLst/>
          </a:prstGeom>
          <a:solidFill>
            <a:srgbClr val="CCCCCC"/>
          </a:solidFill>
          <a:ln w="12700">
            <a:solidFill>
              <a:srgbClr val="CCCCCC"/>
            </a:solidFill>
            <a:prstDash val="solid"/>
          </a:ln>
        </p:spPr>
        <p:txBody>
          <a:bodyPr/>
          <a:lstStyle/>
          <a:p>
            <a:endParaRPr lang="en-GB"/>
          </a:p>
        </p:txBody>
      </p:sp>
      <p:sp>
        <p:nvSpPr>
          <p:cNvPr id="137" name="Shape 135"/>
          <p:cNvSpPr/>
          <p:nvPr/>
        </p:nvSpPr>
        <p:spPr>
          <a:xfrm>
            <a:off x="10761182" y="4529938"/>
            <a:ext cx="13716" cy="245059"/>
          </a:xfrm>
          <a:prstGeom prst="rect">
            <a:avLst/>
          </a:prstGeom>
          <a:solidFill>
            <a:srgbClr val="CCCCCC"/>
          </a:solidFill>
          <a:ln w="12700">
            <a:solidFill>
              <a:srgbClr val="CCCCCC"/>
            </a:solidFill>
            <a:prstDash val="solid"/>
          </a:ln>
        </p:spPr>
        <p:txBody>
          <a:bodyPr/>
          <a:lstStyle/>
          <a:p>
            <a:endParaRPr lang="en-GB"/>
          </a:p>
        </p:txBody>
      </p:sp>
      <p:sp>
        <p:nvSpPr>
          <p:cNvPr id="138" name="Shape 136"/>
          <p:cNvSpPr/>
          <p:nvPr/>
        </p:nvSpPr>
        <p:spPr>
          <a:xfrm>
            <a:off x="8454281" y="4566514"/>
            <a:ext cx="1038105" cy="171907"/>
          </a:xfrm>
          <a:prstGeom prst="rect">
            <a:avLst/>
          </a:prstGeom>
          <a:solidFill>
            <a:srgbClr val="7B5EA7"/>
          </a:solidFill>
          <a:ln w="12700">
            <a:solidFill>
              <a:srgbClr val="7B5EA7"/>
            </a:solidFill>
            <a:prstDash val="solid"/>
          </a:ln>
          <a:effectLst>
            <a:outerShdw blurRad="38100" dist="12700" dir="8100000" algn="bl" rotWithShape="0">
              <a:srgbClr val="000000">
                <a:alpha val="18000"/>
              </a:srgbClr>
            </a:outerShdw>
          </a:effectLst>
        </p:spPr>
        <p:txBody>
          <a:bodyPr/>
          <a:lstStyle/>
          <a:p>
            <a:endParaRPr lang="en-GB"/>
          </a:p>
        </p:txBody>
      </p:sp>
      <p:sp>
        <p:nvSpPr>
          <p:cNvPr id="139" name="Shape 137"/>
          <p:cNvSpPr/>
          <p:nvPr/>
        </p:nvSpPr>
        <p:spPr>
          <a:xfrm>
            <a:off x="365760" y="4774997"/>
            <a:ext cx="11548872" cy="245059"/>
          </a:xfrm>
          <a:prstGeom prst="rect">
            <a:avLst/>
          </a:prstGeom>
          <a:solidFill>
            <a:srgbClr val="F2EDE4"/>
          </a:solidFill>
          <a:ln w="3810">
            <a:solidFill>
              <a:srgbClr val="DDDDDD"/>
            </a:solidFill>
            <a:prstDash val="solid"/>
          </a:ln>
        </p:spPr>
        <p:txBody>
          <a:bodyPr/>
          <a:lstStyle/>
          <a:p>
            <a:endParaRPr lang="en-GB"/>
          </a:p>
        </p:txBody>
      </p:sp>
      <p:sp>
        <p:nvSpPr>
          <p:cNvPr id="140" name="Text 138"/>
          <p:cNvSpPr/>
          <p:nvPr/>
        </p:nvSpPr>
        <p:spPr>
          <a:xfrm>
            <a:off x="530352" y="4774997"/>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Apply cybersecurity safeguards &amp; iteratively refine</a:t>
            </a:r>
            <a:endParaRPr lang="en-US" sz="1050" dirty="0"/>
          </a:p>
        </p:txBody>
      </p:sp>
      <p:sp>
        <p:nvSpPr>
          <p:cNvPr id="141" name="Shape 139"/>
          <p:cNvSpPr/>
          <p:nvPr/>
        </p:nvSpPr>
        <p:spPr>
          <a:xfrm>
            <a:off x="4993930" y="4774997"/>
            <a:ext cx="13716" cy="245059"/>
          </a:xfrm>
          <a:prstGeom prst="rect">
            <a:avLst/>
          </a:prstGeom>
          <a:solidFill>
            <a:srgbClr val="CCCCCC"/>
          </a:solidFill>
          <a:ln w="12700">
            <a:solidFill>
              <a:srgbClr val="CCCCCC"/>
            </a:solidFill>
            <a:prstDash val="solid"/>
          </a:ln>
        </p:spPr>
        <p:txBody>
          <a:bodyPr/>
          <a:lstStyle/>
          <a:p>
            <a:endParaRPr lang="en-GB"/>
          </a:p>
        </p:txBody>
      </p:sp>
      <p:sp>
        <p:nvSpPr>
          <p:cNvPr id="142" name="Shape 140"/>
          <p:cNvSpPr/>
          <p:nvPr/>
        </p:nvSpPr>
        <p:spPr>
          <a:xfrm>
            <a:off x="6147381" y="4774997"/>
            <a:ext cx="13716" cy="245059"/>
          </a:xfrm>
          <a:prstGeom prst="rect">
            <a:avLst/>
          </a:prstGeom>
          <a:solidFill>
            <a:srgbClr val="CCCCCC"/>
          </a:solidFill>
          <a:ln w="12700">
            <a:solidFill>
              <a:srgbClr val="CCCCCC"/>
            </a:solidFill>
            <a:prstDash val="solid"/>
          </a:ln>
        </p:spPr>
        <p:txBody>
          <a:bodyPr/>
          <a:lstStyle/>
          <a:p>
            <a:endParaRPr lang="en-GB"/>
          </a:p>
        </p:txBody>
      </p:sp>
      <p:sp>
        <p:nvSpPr>
          <p:cNvPr id="143" name="Shape 141"/>
          <p:cNvSpPr/>
          <p:nvPr/>
        </p:nvSpPr>
        <p:spPr>
          <a:xfrm>
            <a:off x="7300831" y="4774997"/>
            <a:ext cx="13716" cy="245059"/>
          </a:xfrm>
          <a:prstGeom prst="rect">
            <a:avLst/>
          </a:prstGeom>
          <a:solidFill>
            <a:srgbClr val="CCCCCC"/>
          </a:solidFill>
          <a:ln w="12700">
            <a:solidFill>
              <a:srgbClr val="CCCCCC"/>
            </a:solidFill>
            <a:prstDash val="solid"/>
          </a:ln>
        </p:spPr>
        <p:txBody>
          <a:bodyPr/>
          <a:lstStyle/>
          <a:p>
            <a:endParaRPr lang="en-GB"/>
          </a:p>
        </p:txBody>
      </p:sp>
      <p:sp>
        <p:nvSpPr>
          <p:cNvPr id="144" name="Shape 142"/>
          <p:cNvSpPr/>
          <p:nvPr/>
        </p:nvSpPr>
        <p:spPr>
          <a:xfrm>
            <a:off x="8454281" y="4774997"/>
            <a:ext cx="13716" cy="245059"/>
          </a:xfrm>
          <a:prstGeom prst="rect">
            <a:avLst/>
          </a:prstGeom>
          <a:solidFill>
            <a:srgbClr val="CCCCCC"/>
          </a:solidFill>
          <a:ln w="12700">
            <a:solidFill>
              <a:srgbClr val="CCCCCC"/>
            </a:solidFill>
            <a:prstDash val="solid"/>
          </a:ln>
        </p:spPr>
        <p:txBody>
          <a:bodyPr/>
          <a:lstStyle/>
          <a:p>
            <a:endParaRPr lang="en-GB"/>
          </a:p>
        </p:txBody>
      </p:sp>
      <p:sp>
        <p:nvSpPr>
          <p:cNvPr id="145" name="Shape 143"/>
          <p:cNvSpPr/>
          <p:nvPr/>
        </p:nvSpPr>
        <p:spPr>
          <a:xfrm>
            <a:off x="9607731" y="4774997"/>
            <a:ext cx="13716" cy="245059"/>
          </a:xfrm>
          <a:prstGeom prst="rect">
            <a:avLst/>
          </a:prstGeom>
          <a:solidFill>
            <a:srgbClr val="CCCCCC"/>
          </a:solidFill>
          <a:ln w="12700">
            <a:solidFill>
              <a:srgbClr val="CCCCCC"/>
            </a:solidFill>
            <a:prstDash val="solid"/>
          </a:ln>
        </p:spPr>
        <p:txBody>
          <a:bodyPr/>
          <a:lstStyle/>
          <a:p>
            <a:endParaRPr lang="en-GB"/>
          </a:p>
        </p:txBody>
      </p:sp>
      <p:sp>
        <p:nvSpPr>
          <p:cNvPr id="146" name="Shape 144"/>
          <p:cNvSpPr/>
          <p:nvPr/>
        </p:nvSpPr>
        <p:spPr>
          <a:xfrm>
            <a:off x="10761182" y="4774997"/>
            <a:ext cx="13716" cy="245059"/>
          </a:xfrm>
          <a:prstGeom prst="rect">
            <a:avLst/>
          </a:prstGeom>
          <a:solidFill>
            <a:srgbClr val="CCCCCC"/>
          </a:solidFill>
          <a:ln w="12700">
            <a:solidFill>
              <a:srgbClr val="CCCCCC"/>
            </a:solidFill>
            <a:prstDash val="solid"/>
          </a:ln>
        </p:spPr>
        <p:txBody>
          <a:bodyPr/>
          <a:lstStyle/>
          <a:p>
            <a:endParaRPr lang="en-GB"/>
          </a:p>
        </p:txBody>
      </p:sp>
      <p:sp>
        <p:nvSpPr>
          <p:cNvPr id="147" name="Shape 145"/>
          <p:cNvSpPr/>
          <p:nvPr/>
        </p:nvSpPr>
        <p:spPr>
          <a:xfrm>
            <a:off x="8454281" y="4811573"/>
            <a:ext cx="1038105" cy="171907"/>
          </a:xfrm>
          <a:prstGeom prst="rect">
            <a:avLst/>
          </a:prstGeom>
          <a:solidFill>
            <a:srgbClr val="7B5EA7"/>
          </a:solidFill>
          <a:ln w="12700">
            <a:solidFill>
              <a:srgbClr val="7B5EA7"/>
            </a:solidFill>
            <a:prstDash val="solid"/>
          </a:ln>
          <a:effectLst>
            <a:outerShdw blurRad="38100" dist="12700" dir="8100000" algn="bl" rotWithShape="0">
              <a:srgbClr val="000000">
                <a:alpha val="18000"/>
              </a:srgbClr>
            </a:outerShdw>
          </a:effectLst>
        </p:spPr>
        <p:txBody>
          <a:bodyPr/>
          <a:lstStyle/>
          <a:p>
            <a:endParaRPr lang="en-GB"/>
          </a:p>
        </p:txBody>
      </p:sp>
      <p:sp>
        <p:nvSpPr>
          <p:cNvPr id="148" name="Shape 146"/>
          <p:cNvSpPr/>
          <p:nvPr/>
        </p:nvSpPr>
        <p:spPr>
          <a:xfrm>
            <a:off x="365760" y="5020056"/>
            <a:ext cx="11548872" cy="230429"/>
          </a:xfrm>
          <a:prstGeom prst="rect">
            <a:avLst/>
          </a:prstGeom>
          <a:solidFill>
            <a:srgbClr val="1E3348"/>
          </a:solidFill>
          <a:ln w="12700">
            <a:solidFill>
              <a:srgbClr val="1E3348"/>
            </a:solidFill>
            <a:prstDash val="solid"/>
          </a:ln>
        </p:spPr>
        <p:txBody>
          <a:bodyPr/>
          <a:lstStyle/>
          <a:p>
            <a:endParaRPr lang="en-GB"/>
          </a:p>
        </p:txBody>
      </p:sp>
      <p:sp>
        <p:nvSpPr>
          <p:cNvPr id="149" name="Shape 147"/>
          <p:cNvSpPr/>
          <p:nvPr/>
        </p:nvSpPr>
        <p:spPr>
          <a:xfrm>
            <a:off x="365760" y="5020056"/>
            <a:ext cx="54864" cy="230429"/>
          </a:xfrm>
          <a:prstGeom prst="rect">
            <a:avLst/>
          </a:prstGeom>
          <a:solidFill>
            <a:srgbClr val="F5A623"/>
          </a:solidFill>
          <a:ln w="12700">
            <a:solidFill>
              <a:srgbClr val="F5A623"/>
            </a:solidFill>
            <a:prstDash val="solid"/>
          </a:ln>
        </p:spPr>
        <p:txBody>
          <a:bodyPr/>
          <a:lstStyle/>
          <a:p>
            <a:endParaRPr lang="en-GB"/>
          </a:p>
        </p:txBody>
      </p:sp>
      <p:sp>
        <p:nvSpPr>
          <p:cNvPr id="150" name="Text 148"/>
          <p:cNvSpPr/>
          <p:nvPr/>
        </p:nvSpPr>
        <p:spPr>
          <a:xfrm>
            <a:off x="512064" y="5020056"/>
            <a:ext cx="3200400" cy="230429"/>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Testing &amp; Evaluation</a:t>
            </a:r>
            <a:endParaRPr lang="en-US" sz="1150" dirty="0"/>
          </a:p>
        </p:txBody>
      </p:sp>
      <p:sp>
        <p:nvSpPr>
          <p:cNvPr id="151" name="Shape 149"/>
          <p:cNvSpPr/>
          <p:nvPr/>
        </p:nvSpPr>
        <p:spPr>
          <a:xfrm>
            <a:off x="4993930" y="5020056"/>
            <a:ext cx="13716" cy="230429"/>
          </a:xfrm>
          <a:prstGeom prst="rect">
            <a:avLst/>
          </a:prstGeom>
          <a:solidFill>
            <a:srgbClr val="2A3A4A"/>
          </a:solidFill>
          <a:ln w="12700">
            <a:solidFill>
              <a:srgbClr val="2A3A4A"/>
            </a:solidFill>
            <a:prstDash val="solid"/>
          </a:ln>
        </p:spPr>
        <p:txBody>
          <a:bodyPr/>
          <a:lstStyle/>
          <a:p>
            <a:endParaRPr lang="en-GB"/>
          </a:p>
        </p:txBody>
      </p:sp>
      <p:sp>
        <p:nvSpPr>
          <p:cNvPr id="152" name="Shape 150"/>
          <p:cNvSpPr/>
          <p:nvPr/>
        </p:nvSpPr>
        <p:spPr>
          <a:xfrm>
            <a:off x="6147381" y="5020056"/>
            <a:ext cx="13716" cy="230429"/>
          </a:xfrm>
          <a:prstGeom prst="rect">
            <a:avLst/>
          </a:prstGeom>
          <a:solidFill>
            <a:srgbClr val="2A3A4A"/>
          </a:solidFill>
          <a:ln w="12700">
            <a:solidFill>
              <a:srgbClr val="2A3A4A"/>
            </a:solidFill>
            <a:prstDash val="solid"/>
          </a:ln>
        </p:spPr>
        <p:txBody>
          <a:bodyPr/>
          <a:lstStyle/>
          <a:p>
            <a:endParaRPr lang="en-GB"/>
          </a:p>
        </p:txBody>
      </p:sp>
      <p:sp>
        <p:nvSpPr>
          <p:cNvPr id="153" name="Shape 151"/>
          <p:cNvSpPr/>
          <p:nvPr/>
        </p:nvSpPr>
        <p:spPr>
          <a:xfrm>
            <a:off x="7300831" y="5020056"/>
            <a:ext cx="13716" cy="230429"/>
          </a:xfrm>
          <a:prstGeom prst="rect">
            <a:avLst/>
          </a:prstGeom>
          <a:solidFill>
            <a:srgbClr val="2A3A4A"/>
          </a:solidFill>
          <a:ln w="12700">
            <a:solidFill>
              <a:srgbClr val="2A3A4A"/>
            </a:solidFill>
            <a:prstDash val="solid"/>
          </a:ln>
        </p:spPr>
        <p:txBody>
          <a:bodyPr/>
          <a:lstStyle/>
          <a:p>
            <a:endParaRPr lang="en-GB"/>
          </a:p>
        </p:txBody>
      </p:sp>
      <p:sp>
        <p:nvSpPr>
          <p:cNvPr id="154" name="Shape 152"/>
          <p:cNvSpPr/>
          <p:nvPr/>
        </p:nvSpPr>
        <p:spPr>
          <a:xfrm>
            <a:off x="8454281" y="5020056"/>
            <a:ext cx="13716" cy="230429"/>
          </a:xfrm>
          <a:prstGeom prst="rect">
            <a:avLst/>
          </a:prstGeom>
          <a:solidFill>
            <a:srgbClr val="2A3A4A"/>
          </a:solidFill>
          <a:ln w="12700">
            <a:solidFill>
              <a:srgbClr val="2A3A4A"/>
            </a:solidFill>
            <a:prstDash val="solid"/>
          </a:ln>
        </p:spPr>
        <p:txBody>
          <a:bodyPr/>
          <a:lstStyle/>
          <a:p>
            <a:endParaRPr lang="en-GB"/>
          </a:p>
        </p:txBody>
      </p:sp>
      <p:sp>
        <p:nvSpPr>
          <p:cNvPr id="155" name="Shape 153"/>
          <p:cNvSpPr/>
          <p:nvPr/>
        </p:nvSpPr>
        <p:spPr>
          <a:xfrm>
            <a:off x="9607731" y="5020056"/>
            <a:ext cx="13716" cy="230429"/>
          </a:xfrm>
          <a:prstGeom prst="rect">
            <a:avLst/>
          </a:prstGeom>
          <a:solidFill>
            <a:srgbClr val="2A3A4A"/>
          </a:solidFill>
          <a:ln w="12700">
            <a:solidFill>
              <a:srgbClr val="2A3A4A"/>
            </a:solidFill>
            <a:prstDash val="solid"/>
          </a:ln>
        </p:spPr>
        <p:txBody>
          <a:bodyPr/>
          <a:lstStyle/>
          <a:p>
            <a:endParaRPr lang="en-GB"/>
          </a:p>
        </p:txBody>
      </p:sp>
      <p:sp>
        <p:nvSpPr>
          <p:cNvPr id="156" name="Shape 154"/>
          <p:cNvSpPr/>
          <p:nvPr/>
        </p:nvSpPr>
        <p:spPr>
          <a:xfrm>
            <a:off x="10761182" y="5020056"/>
            <a:ext cx="13716" cy="230429"/>
          </a:xfrm>
          <a:prstGeom prst="rect">
            <a:avLst/>
          </a:prstGeom>
          <a:solidFill>
            <a:srgbClr val="2A3A4A"/>
          </a:solidFill>
          <a:ln w="12700">
            <a:solidFill>
              <a:srgbClr val="2A3A4A"/>
            </a:solidFill>
            <a:prstDash val="solid"/>
          </a:ln>
        </p:spPr>
        <p:txBody>
          <a:bodyPr/>
          <a:lstStyle/>
          <a:p>
            <a:endParaRPr lang="en-GB"/>
          </a:p>
        </p:txBody>
      </p:sp>
      <p:sp>
        <p:nvSpPr>
          <p:cNvPr id="157" name="Shape 155"/>
          <p:cNvSpPr/>
          <p:nvPr/>
        </p:nvSpPr>
        <p:spPr>
          <a:xfrm>
            <a:off x="365760" y="5250485"/>
            <a:ext cx="11548872" cy="245059"/>
          </a:xfrm>
          <a:prstGeom prst="rect">
            <a:avLst/>
          </a:prstGeom>
          <a:solidFill>
            <a:srgbClr val="F2EDE4"/>
          </a:solidFill>
          <a:ln w="3810">
            <a:solidFill>
              <a:srgbClr val="DDDDDD"/>
            </a:solidFill>
            <a:prstDash val="solid"/>
          </a:ln>
        </p:spPr>
        <p:txBody>
          <a:bodyPr/>
          <a:lstStyle/>
          <a:p>
            <a:endParaRPr lang="en-GB"/>
          </a:p>
        </p:txBody>
      </p:sp>
      <p:sp>
        <p:nvSpPr>
          <p:cNvPr id="158" name="Text 156"/>
          <p:cNvSpPr/>
          <p:nvPr/>
        </p:nvSpPr>
        <p:spPr>
          <a:xfrm>
            <a:off x="512064" y="5250485"/>
            <a:ext cx="3017520"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Run automated accessibility, usability &amp; security testing</a:t>
            </a:r>
            <a:endParaRPr lang="en-US" sz="1050" dirty="0"/>
          </a:p>
        </p:txBody>
      </p:sp>
      <p:sp>
        <p:nvSpPr>
          <p:cNvPr id="159" name="Shape 157"/>
          <p:cNvSpPr/>
          <p:nvPr/>
        </p:nvSpPr>
        <p:spPr>
          <a:xfrm>
            <a:off x="4993930" y="5250485"/>
            <a:ext cx="13716" cy="245059"/>
          </a:xfrm>
          <a:prstGeom prst="rect">
            <a:avLst/>
          </a:prstGeom>
          <a:solidFill>
            <a:srgbClr val="CCCCCC"/>
          </a:solidFill>
          <a:ln w="12700">
            <a:solidFill>
              <a:srgbClr val="CCCCCC"/>
            </a:solidFill>
            <a:prstDash val="solid"/>
          </a:ln>
        </p:spPr>
        <p:txBody>
          <a:bodyPr/>
          <a:lstStyle/>
          <a:p>
            <a:endParaRPr lang="en-GB"/>
          </a:p>
        </p:txBody>
      </p:sp>
      <p:sp>
        <p:nvSpPr>
          <p:cNvPr id="160" name="Shape 158"/>
          <p:cNvSpPr/>
          <p:nvPr/>
        </p:nvSpPr>
        <p:spPr>
          <a:xfrm>
            <a:off x="6147381" y="5250485"/>
            <a:ext cx="13716" cy="245059"/>
          </a:xfrm>
          <a:prstGeom prst="rect">
            <a:avLst/>
          </a:prstGeom>
          <a:solidFill>
            <a:srgbClr val="CCCCCC"/>
          </a:solidFill>
          <a:ln w="12700">
            <a:solidFill>
              <a:srgbClr val="CCCCCC"/>
            </a:solidFill>
            <a:prstDash val="solid"/>
          </a:ln>
        </p:spPr>
        <p:txBody>
          <a:bodyPr/>
          <a:lstStyle/>
          <a:p>
            <a:endParaRPr lang="en-GB"/>
          </a:p>
        </p:txBody>
      </p:sp>
      <p:sp>
        <p:nvSpPr>
          <p:cNvPr id="161" name="Shape 159"/>
          <p:cNvSpPr/>
          <p:nvPr/>
        </p:nvSpPr>
        <p:spPr>
          <a:xfrm>
            <a:off x="7300831" y="5250485"/>
            <a:ext cx="13716" cy="245059"/>
          </a:xfrm>
          <a:prstGeom prst="rect">
            <a:avLst/>
          </a:prstGeom>
          <a:solidFill>
            <a:srgbClr val="CCCCCC"/>
          </a:solidFill>
          <a:ln w="12700">
            <a:solidFill>
              <a:srgbClr val="CCCCCC"/>
            </a:solidFill>
            <a:prstDash val="solid"/>
          </a:ln>
        </p:spPr>
        <p:txBody>
          <a:bodyPr/>
          <a:lstStyle/>
          <a:p>
            <a:endParaRPr lang="en-GB"/>
          </a:p>
        </p:txBody>
      </p:sp>
      <p:sp>
        <p:nvSpPr>
          <p:cNvPr id="162" name="Shape 160"/>
          <p:cNvSpPr/>
          <p:nvPr/>
        </p:nvSpPr>
        <p:spPr>
          <a:xfrm>
            <a:off x="8454281" y="5250485"/>
            <a:ext cx="13716" cy="245059"/>
          </a:xfrm>
          <a:prstGeom prst="rect">
            <a:avLst/>
          </a:prstGeom>
          <a:solidFill>
            <a:srgbClr val="CCCCCC"/>
          </a:solidFill>
          <a:ln w="12700">
            <a:solidFill>
              <a:srgbClr val="CCCCCC"/>
            </a:solidFill>
            <a:prstDash val="solid"/>
          </a:ln>
        </p:spPr>
        <p:txBody>
          <a:bodyPr/>
          <a:lstStyle/>
          <a:p>
            <a:endParaRPr lang="en-GB"/>
          </a:p>
        </p:txBody>
      </p:sp>
      <p:sp>
        <p:nvSpPr>
          <p:cNvPr id="163" name="Shape 161"/>
          <p:cNvSpPr/>
          <p:nvPr/>
        </p:nvSpPr>
        <p:spPr>
          <a:xfrm>
            <a:off x="9607731" y="5250485"/>
            <a:ext cx="13716" cy="245059"/>
          </a:xfrm>
          <a:prstGeom prst="rect">
            <a:avLst/>
          </a:prstGeom>
          <a:solidFill>
            <a:srgbClr val="CCCCCC"/>
          </a:solidFill>
          <a:ln w="12700">
            <a:solidFill>
              <a:srgbClr val="CCCCCC"/>
            </a:solidFill>
            <a:prstDash val="solid"/>
          </a:ln>
        </p:spPr>
        <p:txBody>
          <a:bodyPr/>
          <a:lstStyle/>
          <a:p>
            <a:endParaRPr lang="en-GB"/>
          </a:p>
        </p:txBody>
      </p:sp>
      <p:sp>
        <p:nvSpPr>
          <p:cNvPr id="164" name="Shape 162"/>
          <p:cNvSpPr/>
          <p:nvPr/>
        </p:nvSpPr>
        <p:spPr>
          <a:xfrm>
            <a:off x="10761182" y="5250485"/>
            <a:ext cx="13716" cy="245059"/>
          </a:xfrm>
          <a:prstGeom prst="rect">
            <a:avLst/>
          </a:prstGeom>
          <a:solidFill>
            <a:srgbClr val="CCCCCC"/>
          </a:solidFill>
          <a:ln w="12700">
            <a:solidFill>
              <a:srgbClr val="CCCCCC"/>
            </a:solidFill>
            <a:prstDash val="solid"/>
          </a:ln>
        </p:spPr>
        <p:txBody>
          <a:bodyPr/>
          <a:lstStyle/>
          <a:p>
            <a:endParaRPr lang="en-GB"/>
          </a:p>
        </p:txBody>
      </p:sp>
      <p:sp>
        <p:nvSpPr>
          <p:cNvPr id="165" name="Shape 163"/>
          <p:cNvSpPr/>
          <p:nvPr/>
        </p:nvSpPr>
        <p:spPr>
          <a:xfrm>
            <a:off x="9607731" y="5287061"/>
            <a:ext cx="692070" cy="171907"/>
          </a:xfrm>
          <a:prstGeom prst="rect">
            <a:avLst/>
          </a:prstGeom>
          <a:solidFill>
            <a:srgbClr val="D45D3A"/>
          </a:solidFill>
          <a:ln w="12700">
            <a:solidFill>
              <a:srgbClr val="D45D3A"/>
            </a:solidFill>
            <a:prstDash val="solid"/>
          </a:ln>
          <a:effectLst>
            <a:outerShdw blurRad="38100" dist="12700" dir="8100000" algn="bl" rotWithShape="0">
              <a:srgbClr val="000000">
                <a:alpha val="18000"/>
              </a:srgbClr>
            </a:outerShdw>
          </a:effectLst>
        </p:spPr>
        <p:txBody>
          <a:bodyPr/>
          <a:lstStyle/>
          <a:p>
            <a:endParaRPr lang="en-GB"/>
          </a:p>
        </p:txBody>
      </p:sp>
      <p:sp>
        <p:nvSpPr>
          <p:cNvPr id="166" name="Shape 164"/>
          <p:cNvSpPr/>
          <p:nvPr/>
        </p:nvSpPr>
        <p:spPr>
          <a:xfrm>
            <a:off x="365760" y="5495544"/>
            <a:ext cx="11548872" cy="245059"/>
          </a:xfrm>
          <a:prstGeom prst="rect">
            <a:avLst/>
          </a:prstGeom>
          <a:solidFill>
            <a:srgbClr val="F2EDE4"/>
          </a:solidFill>
          <a:ln w="3810">
            <a:solidFill>
              <a:srgbClr val="DDDDDD"/>
            </a:solidFill>
            <a:prstDash val="solid"/>
          </a:ln>
        </p:spPr>
        <p:txBody>
          <a:bodyPr/>
          <a:lstStyle/>
          <a:p>
            <a:endParaRPr lang="en-GB"/>
          </a:p>
        </p:txBody>
      </p:sp>
      <p:sp>
        <p:nvSpPr>
          <p:cNvPr id="167" name="Text 165"/>
          <p:cNvSpPr/>
          <p:nvPr/>
        </p:nvSpPr>
        <p:spPr>
          <a:xfrm>
            <a:off x="530352" y="5495544"/>
            <a:ext cx="2999232" cy="245059"/>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Refine the system based on assessment results</a:t>
            </a:r>
            <a:endParaRPr lang="en-US" sz="1050" dirty="0"/>
          </a:p>
        </p:txBody>
      </p:sp>
      <p:sp>
        <p:nvSpPr>
          <p:cNvPr id="168" name="Shape 166"/>
          <p:cNvSpPr/>
          <p:nvPr/>
        </p:nvSpPr>
        <p:spPr>
          <a:xfrm>
            <a:off x="4993930" y="5495544"/>
            <a:ext cx="13716" cy="245059"/>
          </a:xfrm>
          <a:prstGeom prst="rect">
            <a:avLst/>
          </a:prstGeom>
          <a:solidFill>
            <a:srgbClr val="CCCCCC"/>
          </a:solidFill>
          <a:ln w="12700">
            <a:solidFill>
              <a:srgbClr val="CCCCCC"/>
            </a:solidFill>
            <a:prstDash val="solid"/>
          </a:ln>
        </p:spPr>
        <p:txBody>
          <a:bodyPr/>
          <a:lstStyle/>
          <a:p>
            <a:endParaRPr lang="en-GB"/>
          </a:p>
        </p:txBody>
      </p:sp>
      <p:sp>
        <p:nvSpPr>
          <p:cNvPr id="169" name="Shape 167"/>
          <p:cNvSpPr/>
          <p:nvPr/>
        </p:nvSpPr>
        <p:spPr>
          <a:xfrm>
            <a:off x="6147381" y="5495544"/>
            <a:ext cx="13716" cy="245059"/>
          </a:xfrm>
          <a:prstGeom prst="rect">
            <a:avLst/>
          </a:prstGeom>
          <a:solidFill>
            <a:srgbClr val="CCCCCC"/>
          </a:solidFill>
          <a:ln w="12700">
            <a:solidFill>
              <a:srgbClr val="CCCCCC"/>
            </a:solidFill>
            <a:prstDash val="solid"/>
          </a:ln>
        </p:spPr>
        <p:txBody>
          <a:bodyPr/>
          <a:lstStyle/>
          <a:p>
            <a:endParaRPr lang="en-GB"/>
          </a:p>
        </p:txBody>
      </p:sp>
      <p:sp>
        <p:nvSpPr>
          <p:cNvPr id="170" name="Shape 168"/>
          <p:cNvSpPr/>
          <p:nvPr/>
        </p:nvSpPr>
        <p:spPr>
          <a:xfrm>
            <a:off x="7300831" y="5495544"/>
            <a:ext cx="13716" cy="245059"/>
          </a:xfrm>
          <a:prstGeom prst="rect">
            <a:avLst/>
          </a:prstGeom>
          <a:solidFill>
            <a:srgbClr val="CCCCCC"/>
          </a:solidFill>
          <a:ln w="12700">
            <a:solidFill>
              <a:srgbClr val="CCCCCC"/>
            </a:solidFill>
            <a:prstDash val="solid"/>
          </a:ln>
        </p:spPr>
        <p:txBody>
          <a:bodyPr/>
          <a:lstStyle/>
          <a:p>
            <a:endParaRPr lang="en-GB"/>
          </a:p>
        </p:txBody>
      </p:sp>
      <p:sp>
        <p:nvSpPr>
          <p:cNvPr id="171" name="Shape 169"/>
          <p:cNvSpPr/>
          <p:nvPr/>
        </p:nvSpPr>
        <p:spPr>
          <a:xfrm>
            <a:off x="8454281" y="5495544"/>
            <a:ext cx="13716" cy="245059"/>
          </a:xfrm>
          <a:prstGeom prst="rect">
            <a:avLst/>
          </a:prstGeom>
          <a:solidFill>
            <a:srgbClr val="CCCCCC"/>
          </a:solidFill>
          <a:ln w="12700">
            <a:solidFill>
              <a:srgbClr val="CCCCCC"/>
            </a:solidFill>
            <a:prstDash val="solid"/>
          </a:ln>
        </p:spPr>
        <p:txBody>
          <a:bodyPr/>
          <a:lstStyle/>
          <a:p>
            <a:endParaRPr lang="en-GB"/>
          </a:p>
        </p:txBody>
      </p:sp>
      <p:sp>
        <p:nvSpPr>
          <p:cNvPr id="172" name="Shape 170"/>
          <p:cNvSpPr/>
          <p:nvPr/>
        </p:nvSpPr>
        <p:spPr>
          <a:xfrm>
            <a:off x="9607731" y="5495544"/>
            <a:ext cx="13716" cy="245059"/>
          </a:xfrm>
          <a:prstGeom prst="rect">
            <a:avLst/>
          </a:prstGeom>
          <a:solidFill>
            <a:srgbClr val="CCCCCC"/>
          </a:solidFill>
          <a:ln w="12700">
            <a:solidFill>
              <a:srgbClr val="CCCCCC"/>
            </a:solidFill>
            <a:prstDash val="solid"/>
          </a:ln>
        </p:spPr>
        <p:txBody>
          <a:bodyPr/>
          <a:lstStyle/>
          <a:p>
            <a:endParaRPr lang="en-GB"/>
          </a:p>
        </p:txBody>
      </p:sp>
      <p:sp>
        <p:nvSpPr>
          <p:cNvPr id="173" name="Shape 171"/>
          <p:cNvSpPr/>
          <p:nvPr/>
        </p:nvSpPr>
        <p:spPr>
          <a:xfrm>
            <a:off x="10761182" y="5495544"/>
            <a:ext cx="13716" cy="245059"/>
          </a:xfrm>
          <a:prstGeom prst="rect">
            <a:avLst/>
          </a:prstGeom>
          <a:solidFill>
            <a:srgbClr val="CCCCCC"/>
          </a:solidFill>
          <a:ln w="12700">
            <a:solidFill>
              <a:srgbClr val="CCCCCC"/>
            </a:solidFill>
            <a:prstDash val="solid"/>
          </a:ln>
        </p:spPr>
        <p:txBody>
          <a:bodyPr/>
          <a:lstStyle/>
          <a:p>
            <a:endParaRPr lang="en-GB"/>
          </a:p>
        </p:txBody>
      </p:sp>
      <p:sp>
        <p:nvSpPr>
          <p:cNvPr id="174" name="Shape 172"/>
          <p:cNvSpPr/>
          <p:nvPr/>
        </p:nvSpPr>
        <p:spPr>
          <a:xfrm>
            <a:off x="9607731" y="5532120"/>
            <a:ext cx="576725" cy="171907"/>
          </a:xfrm>
          <a:prstGeom prst="rect">
            <a:avLst/>
          </a:prstGeom>
          <a:solidFill>
            <a:srgbClr val="D45D3A"/>
          </a:solidFill>
          <a:ln w="12700">
            <a:solidFill>
              <a:srgbClr val="D45D3A"/>
            </a:solidFill>
            <a:prstDash val="solid"/>
          </a:ln>
          <a:effectLst>
            <a:outerShdw blurRad="38100" dist="12700" dir="8100000" algn="bl" rotWithShape="0">
              <a:srgbClr val="000000">
                <a:alpha val="18000"/>
              </a:srgbClr>
            </a:outerShdw>
          </a:effectLst>
        </p:spPr>
        <p:txBody>
          <a:bodyPr/>
          <a:lstStyle/>
          <a:p>
            <a:endParaRPr lang="en-GB"/>
          </a:p>
        </p:txBody>
      </p:sp>
      <p:sp>
        <p:nvSpPr>
          <p:cNvPr id="175" name="Shape 173"/>
          <p:cNvSpPr/>
          <p:nvPr/>
        </p:nvSpPr>
        <p:spPr>
          <a:xfrm>
            <a:off x="365760" y="5740603"/>
            <a:ext cx="11548872" cy="193853"/>
          </a:xfrm>
          <a:prstGeom prst="rect">
            <a:avLst/>
          </a:prstGeom>
          <a:solidFill>
            <a:srgbClr val="1E3348"/>
          </a:solidFill>
          <a:ln w="12700">
            <a:solidFill>
              <a:srgbClr val="1E3348"/>
            </a:solidFill>
            <a:prstDash val="solid"/>
          </a:ln>
        </p:spPr>
        <p:txBody>
          <a:bodyPr/>
          <a:lstStyle/>
          <a:p>
            <a:endParaRPr lang="en-GB"/>
          </a:p>
        </p:txBody>
      </p:sp>
      <p:sp>
        <p:nvSpPr>
          <p:cNvPr id="176" name="Shape 174"/>
          <p:cNvSpPr/>
          <p:nvPr/>
        </p:nvSpPr>
        <p:spPr>
          <a:xfrm>
            <a:off x="365760" y="5740603"/>
            <a:ext cx="54864" cy="230429"/>
          </a:xfrm>
          <a:prstGeom prst="rect">
            <a:avLst/>
          </a:prstGeom>
          <a:solidFill>
            <a:srgbClr val="F5A623"/>
          </a:solidFill>
          <a:ln w="12700">
            <a:solidFill>
              <a:srgbClr val="F5A623"/>
            </a:solidFill>
            <a:prstDash val="solid"/>
          </a:ln>
        </p:spPr>
        <p:txBody>
          <a:bodyPr/>
          <a:lstStyle/>
          <a:p>
            <a:endParaRPr lang="en-GB"/>
          </a:p>
        </p:txBody>
      </p:sp>
      <p:sp>
        <p:nvSpPr>
          <p:cNvPr id="177" name="Text 175"/>
          <p:cNvSpPr/>
          <p:nvPr/>
        </p:nvSpPr>
        <p:spPr>
          <a:xfrm>
            <a:off x="512064" y="5740603"/>
            <a:ext cx="3200400" cy="230429"/>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Deployment &amp; Reporting</a:t>
            </a:r>
            <a:endParaRPr lang="en-US" sz="1150" dirty="0"/>
          </a:p>
        </p:txBody>
      </p:sp>
      <p:sp>
        <p:nvSpPr>
          <p:cNvPr id="178" name="Shape 176"/>
          <p:cNvSpPr/>
          <p:nvPr/>
        </p:nvSpPr>
        <p:spPr>
          <a:xfrm>
            <a:off x="4993930" y="5740603"/>
            <a:ext cx="13716" cy="230429"/>
          </a:xfrm>
          <a:prstGeom prst="rect">
            <a:avLst/>
          </a:prstGeom>
          <a:solidFill>
            <a:srgbClr val="2A3A4A"/>
          </a:solidFill>
          <a:ln w="12700">
            <a:solidFill>
              <a:srgbClr val="2A3A4A"/>
            </a:solidFill>
            <a:prstDash val="solid"/>
          </a:ln>
        </p:spPr>
        <p:txBody>
          <a:bodyPr/>
          <a:lstStyle/>
          <a:p>
            <a:endParaRPr lang="en-GB"/>
          </a:p>
        </p:txBody>
      </p:sp>
      <p:sp>
        <p:nvSpPr>
          <p:cNvPr id="179" name="Shape 177"/>
          <p:cNvSpPr/>
          <p:nvPr/>
        </p:nvSpPr>
        <p:spPr>
          <a:xfrm>
            <a:off x="6147381" y="5740603"/>
            <a:ext cx="13716" cy="230429"/>
          </a:xfrm>
          <a:prstGeom prst="rect">
            <a:avLst/>
          </a:prstGeom>
          <a:solidFill>
            <a:srgbClr val="2A3A4A"/>
          </a:solidFill>
          <a:ln w="12700">
            <a:solidFill>
              <a:srgbClr val="2A3A4A"/>
            </a:solidFill>
            <a:prstDash val="solid"/>
          </a:ln>
        </p:spPr>
        <p:txBody>
          <a:bodyPr/>
          <a:lstStyle/>
          <a:p>
            <a:endParaRPr lang="en-GB"/>
          </a:p>
        </p:txBody>
      </p:sp>
      <p:sp>
        <p:nvSpPr>
          <p:cNvPr id="180" name="Shape 178"/>
          <p:cNvSpPr/>
          <p:nvPr/>
        </p:nvSpPr>
        <p:spPr>
          <a:xfrm>
            <a:off x="7300831" y="5740603"/>
            <a:ext cx="13716" cy="230429"/>
          </a:xfrm>
          <a:prstGeom prst="rect">
            <a:avLst/>
          </a:prstGeom>
          <a:solidFill>
            <a:srgbClr val="2A3A4A"/>
          </a:solidFill>
          <a:ln w="12700">
            <a:solidFill>
              <a:srgbClr val="2A3A4A"/>
            </a:solidFill>
            <a:prstDash val="solid"/>
          </a:ln>
        </p:spPr>
        <p:txBody>
          <a:bodyPr/>
          <a:lstStyle/>
          <a:p>
            <a:endParaRPr lang="en-GB"/>
          </a:p>
        </p:txBody>
      </p:sp>
      <p:sp>
        <p:nvSpPr>
          <p:cNvPr id="181" name="Shape 179"/>
          <p:cNvSpPr/>
          <p:nvPr/>
        </p:nvSpPr>
        <p:spPr>
          <a:xfrm>
            <a:off x="8454281" y="5740603"/>
            <a:ext cx="13716" cy="230429"/>
          </a:xfrm>
          <a:prstGeom prst="rect">
            <a:avLst/>
          </a:prstGeom>
          <a:solidFill>
            <a:srgbClr val="2A3A4A"/>
          </a:solidFill>
          <a:ln w="12700">
            <a:solidFill>
              <a:srgbClr val="2A3A4A"/>
            </a:solidFill>
            <a:prstDash val="solid"/>
          </a:ln>
        </p:spPr>
        <p:txBody>
          <a:bodyPr/>
          <a:lstStyle/>
          <a:p>
            <a:endParaRPr lang="en-GB"/>
          </a:p>
        </p:txBody>
      </p:sp>
      <p:sp>
        <p:nvSpPr>
          <p:cNvPr id="182" name="Shape 180"/>
          <p:cNvSpPr/>
          <p:nvPr/>
        </p:nvSpPr>
        <p:spPr>
          <a:xfrm>
            <a:off x="9607731" y="5740603"/>
            <a:ext cx="13716" cy="230429"/>
          </a:xfrm>
          <a:prstGeom prst="rect">
            <a:avLst/>
          </a:prstGeom>
          <a:solidFill>
            <a:srgbClr val="2A3A4A"/>
          </a:solidFill>
          <a:ln w="12700">
            <a:solidFill>
              <a:srgbClr val="2A3A4A"/>
            </a:solidFill>
            <a:prstDash val="solid"/>
          </a:ln>
        </p:spPr>
        <p:txBody>
          <a:bodyPr/>
          <a:lstStyle/>
          <a:p>
            <a:endParaRPr lang="en-GB"/>
          </a:p>
        </p:txBody>
      </p:sp>
      <p:sp>
        <p:nvSpPr>
          <p:cNvPr id="183" name="Shape 181"/>
          <p:cNvSpPr/>
          <p:nvPr/>
        </p:nvSpPr>
        <p:spPr>
          <a:xfrm>
            <a:off x="10761182" y="5740603"/>
            <a:ext cx="13716" cy="230429"/>
          </a:xfrm>
          <a:prstGeom prst="rect">
            <a:avLst/>
          </a:prstGeom>
          <a:solidFill>
            <a:srgbClr val="2A3A4A"/>
          </a:solidFill>
          <a:ln w="12700">
            <a:solidFill>
              <a:srgbClr val="2A3A4A"/>
            </a:solidFill>
            <a:prstDash val="solid"/>
          </a:ln>
        </p:spPr>
        <p:txBody>
          <a:bodyPr/>
          <a:lstStyle/>
          <a:p>
            <a:endParaRPr lang="en-GB"/>
          </a:p>
        </p:txBody>
      </p:sp>
      <p:sp>
        <p:nvSpPr>
          <p:cNvPr id="184" name="Shape 182"/>
          <p:cNvSpPr/>
          <p:nvPr/>
        </p:nvSpPr>
        <p:spPr>
          <a:xfrm>
            <a:off x="420624" y="5934456"/>
            <a:ext cx="11402568" cy="281635"/>
          </a:xfrm>
          <a:prstGeom prst="rect">
            <a:avLst/>
          </a:prstGeom>
          <a:solidFill>
            <a:srgbClr val="F2EDE4"/>
          </a:solidFill>
          <a:ln w="3810">
            <a:solidFill>
              <a:srgbClr val="DDDDDD"/>
            </a:solidFill>
            <a:prstDash val="solid"/>
          </a:ln>
        </p:spPr>
        <p:txBody>
          <a:bodyPr/>
          <a:lstStyle/>
          <a:p>
            <a:endParaRPr lang="en-GB"/>
          </a:p>
        </p:txBody>
      </p:sp>
      <p:sp>
        <p:nvSpPr>
          <p:cNvPr id="185" name="Text 183"/>
          <p:cNvSpPr/>
          <p:nvPr/>
        </p:nvSpPr>
        <p:spPr>
          <a:xfrm>
            <a:off x="420624" y="5924789"/>
            <a:ext cx="3863993" cy="391363"/>
          </a:xfrm>
          <a:prstGeom prst="rect">
            <a:avLst/>
          </a:prstGeom>
          <a:noFill/>
          <a:ln/>
        </p:spPr>
        <p:txBody>
          <a:bodyPr wrap="square" lIns="0" tIns="0" rIns="0" bIns="0" rtlCol="0" anchor="ctr"/>
          <a:lstStyle/>
          <a:p>
            <a:pPr marL="0" indent="0">
              <a:buNone/>
            </a:pPr>
            <a:r>
              <a:rPr lang="en-US" sz="1050" dirty="0">
                <a:solidFill>
                  <a:srgbClr val="223344"/>
                </a:solidFill>
                <a:latin typeface="Calibri" pitchFamily="34" charset="0"/>
                <a:ea typeface="Calibri" pitchFamily="34" charset="-122"/>
                <a:cs typeface="Calibri" pitchFamily="34" charset="-120"/>
              </a:rPr>
              <a:t>Deploy platform with HTTPS, finalise documentation &amp; submit report</a:t>
            </a:r>
            <a:endParaRPr lang="en-US" sz="1050" dirty="0"/>
          </a:p>
        </p:txBody>
      </p:sp>
      <p:sp>
        <p:nvSpPr>
          <p:cNvPr id="186" name="Shape 184"/>
          <p:cNvSpPr/>
          <p:nvPr/>
        </p:nvSpPr>
        <p:spPr>
          <a:xfrm>
            <a:off x="4993930" y="5971032"/>
            <a:ext cx="13716" cy="245059"/>
          </a:xfrm>
          <a:prstGeom prst="rect">
            <a:avLst/>
          </a:prstGeom>
          <a:solidFill>
            <a:srgbClr val="CCCCCC"/>
          </a:solidFill>
          <a:ln w="12700">
            <a:solidFill>
              <a:srgbClr val="CCCCCC"/>
            </a:solidFill>
            <a:prstDash val="solid"/>
          </a:ln>
        </p:spPr>
        <p:txBody>
          <a:bodyPr/>
          <a:lstStyle/>
          <a:p>
            <a:endParaRPr lang="en-GB"/>
          </a:p>
        </p:txBody>
      </p:sp>
      <p:sp>
        <p:nvSpPr>
          <p:cNvPr id="187" name="Shape 185"/>
          <p:cNvSpPr/>
          <p:nvPr/>
        </p:nvSpPr>
        <p:spPr>
          <a:xfrm>
            <a:off x="6147381" y="5971032"/>
            <a:ext cx="13716" cy="245059"/>
          </a:xfrm>
          <a:prstGeom prst="rect">
            <a:avLst/>
          </a:prstGeom>
          <a:solidFill>
            <a:srgbClr val="CCCCCC"/>
          </a:solidFill>
          <a:ln w="12700">
            <a:solidFill>
              <a:srgbClr val="CCCCCC"/>
            </a:solidFill>
            <a:prstDash val="solid"/>
          </a:ln>
        </p:spPr>
        <p:txBody>
          <a:bodyPr/>
          <a:lstStyle/>
          <a:p>
            <a:endParaRPr lang="en-GB"/>
          </a:p>
        </p:txBody>
      </p:sp>
      <p:sp>
        <p:nvSpPr>
          <p:cNvPr id="188" name="Shape 186"/>
          <p:cNvSpPr/>
          <p:nvPr/>
        </p:nvSpPr>
        <p:spPr>
          <a:xfrm>
            <a:off x="7300831" y="5971032"/>
            <a:ext cx="13716" cy="245059"/>
          </a:xfrm>
          <a:prstGeom prst="rect">
            <a:avLst/>
          </a:prstGeom>
          <a:solidFill>
            <a:srgbClr val="CCCCCC"/>
          </a:solidFill>
          <a:ln w="12700">
            <a:solidFill>
              <a:srgbClr val="CCCCCC"/>
            </a:solidFill>
            <a:prstDash val="solid"/>
          </a:ln>
        </p:spPr>
        <p:txBody>
          <a:bodyPr/>
          <a:lstStyle/>
          <a:p>
            <a:endParaRPr lang="en-GB"/>
          </a:p>
        </p:txBody>
      </p:sp>
      <p:sp>
        <p:nvSpPr>
          <p:cNvPr id="189" name="Shape 187"/>
          <p:cNvSpPr/>
          <p:nvPr/>
        </p:nvSpPr>
        <p:spPr>
          <a:xfrm>
            <a:off x="8454281" y="5971032"/>
            <a:ext cx="13716" cy="245059"/>
          </a:xfrm>
          <a:prstGeom prst="rect">
            <a:avLst/>
          </a:prstGeom>
          <a:solidFill>
            <a:srgbClr val="CCCCCC"/>
          </a:solidFill>
          <a:ln w="12700">
            <a:solidFill>
              <a:srgbClr val="CCCCCC"/>
            </a:solidFill>
            <a:prstDash val="solid"/>
          </a:ln>
        </p:spPr>
        <p:txBody>
          <a:bodyPr/>
          <a:lstStyle/>
          <a:p>
            <a:endParaRPr lang="en-GB"/>
          </a:p>
        </p:txBody>
      </p:sp>
      <p:sp>
        <p:nvSpPr>
          <p:cNvPr id="190" name="Shape 188"/>
          <p:cNvSpPr/>
          <p:nvPr/>
        </p:nvSpPr>
        <p:spPr>
          <a:xfrm>
            <a:off x="9607731" y="5971032"/>
            <a:ext cx="13716" cy="245059"/>
          </a:xfrm>
          <a:prstGeom prst="rect">
            <a:avLst/>
          </a:prstGeom>
          <a:solidFill>
            <a:srgbClr val="CCCCCC"/>
          </a:solidFill>
          <a:ln w="12700">
            <a:solidFill>
              <a:srgbClr val="CCCCCC"/>
            </a:solidFill>
            <a:prstDash val="solid"/>
          </a:ln>
        </p:spPr>
        <p:txBody>
          <a:bodyPr/>
          <a:lstStyle/>
          <a:p>
            <a:endParaRPr lang="en-GB"/>
          </a:p>
        </p:txBody>
      </p:sp>
      <p:sp>
        <p:nvSpPr>
          <p:cNvPr id="191" name="Shape 189"/>
          <p:cNvSpPr/>
          <p:nvPr/>
        </p:nvSpPr>
        <p:spPr>
          <a:xfrm>
            <a:off x="10761182" y="5971032"/>
            <a:ext cx="13716" cy="245059"/>
          </a:xfrm>
          <a:prstGeom prst="rect">
            <a:avLst/>
          </a:prstGeom>
          <a:solidFill>
            <a:srgbClr val="CCCCCC"/>
          </a:solidFill>
          <a:ln w="12700">
            <a:solidFill>
              <a:srgbClr val="CCCCCC"/>
            </a:solidFill>
            <a:prstDash val="solid"/>
          </a:ln>
        </p:spPr>
        <p:txBody>
          <a:bodyPr/>
          <a:lstStyle/>
          <a:p>
            <a:endParaRPr lang="en-GB"/>
          </a:p>
        </p:txBody>
      </p:sp>
      <p:sp>
        <p:nvSpPr>
          <p:cNvPr id="192" name="Shape 190"/>
          <p:cNvSpPr/>
          <p:nvPr/>
        </p:nvSpPr>
        <p:spPr>
          <a:xfrm>
            <a:off x="10069112" y="6007608"/>
            <a:ext cx="1268795" cy="171907"/>
          </a:xfrm>
          <a:prstGeom prst="rect">
            <a:avLst/>
          </a:prstGeom>
          <a:solidFill>
            <a:srgbClr val="2BA896"/>
          </a:solidFill>
          <a:ln w="12700">
            <a:solidFill>
              <a:srgbClr val="2BA896"/>
            </a:solidFill>
            <a:prstDash val="solid"/>
          </a:ln>
          <a:effectLst>
            <a:outerShdw blurRad="38100" dist="12700" dir="8100000" algn="bl" rotWithShape="0">
              <a:srgbClr val="000000">
                <a:alpha val="18000"/>
              </a:srgbClr>
            </a:outerShdw>
          </a:effectLst>
        </p:spPr>
        <p:txBody>
          <a:bodyPr/>
          <a:lstStyle/>
          <a:p>
            <a:endParaRPr lang="en-GB"/>
          </a:p>
        </p:txBody>
      </p:sp>
      <p:sp>
        <p:nvSpPr>
          <p:cNvPr id="193" name="Text 191"/>
          <p:cNvSpPr/>
          <p:nvPr/>
        </p:nvSpPr>
        <p:spPr>
          <a:xfrm>
            <a:off x="457200" y="6325819"/>
            <a:ext cx="914400" cy="256032"/>
          </a:xfrm>
          <a:prstGeom prst="rect">
            <a:avLst/>
          </a:prstGeom>
          <a:noFill/>
          <a:ln/>
        </p:spPr>
        <p:txBody>
          <a:bodyPr wrap="square" lIns="0" tIns="0" rIns="0" bIns="0" rtlCol="0" anchor="ctr"/>
          <a:lstStyle/>
          <a:p>
            <a:pPr marL="0" indent="0">
              <a:buNone/>
            </a:pPr>
            <a:r>
              <a:rPr lang="en-US" sz="1100" b="1" dirty="0">
                <a:solidFill>
                  <a:srgbClr val="334455"/>
                </a:solidFill>
                <a:latin typeface="Calibri" pitchFamily="34" charset="0"/>
                <a:ea typeface="Calibri" pitchFamily="34" charset="-122"/>
                <a:cs typeface="Calibri" pitchFamily="34" charset="-120"/>
              </a:rPr>
              <a:t>Legend:</a:t>
            </a:r>
            <a:endParaRPr lang="en-US" sz="1100" dirty="0"/>
          </a:p>
        </p:txBody>
      </p:sp>
      <p:sp>
        <p:nvSpPr>
          <p:cNvPr id="194" name="Shape 192"/>
          <p:cNvSpPr/>
          <p:nvPr/>
        </p:nvSpPr>
        <p:spPr>
          <a:xfrm>
            <a:off x="1371600" y="6362395"/>
            <a:ext cx="457200" cy="182880"/>
          </a:xfrm>
          <a:prstGeom prst="rect">
            <a:avLst/>
          </a:prstGeom>
          <a:solidFill>
            <a:srgbClr val="2BA896"/>
          </a:solidFill>
          <a:ln w="12700">
            <a:solidFill>
              <a:srgbClr val="2BA896"/>
            </a:solidFill>
            <a:prstDash val="solid"/>
          </a:ln>
        </p:spPr>
        <p:txBody>
          <a:bodyPr/>
          <a:lstStyle/>
          <a:p>
            <a:endParaRPr lang="en-GB"/>
          </a:p>
        </p:txBody>
      </p:sp>
      <p:sp>
        <p:nvSpPr>
          <p:cNvPr id="195" name="Text 193"/>
          <p:cNvSpPr/>
          <p:nvPr/>
        </p:nvSpPr>
        <p:spPr>
          <a:xfrm>
            <a:off x="1883664" y="6325819"/>
            <a:ext cx="1508760" cy="256032"/>
          </a:xfrm>
          <a:prstGeom prst="rect">
            <a:avLst/>
          </a:prstGeom>
          <a:noFill/>
          <a:ln/>
        </p:spPr>
        <p:txBody>
          <a:bodyPr wrap="square" lIns="0" tIns="0" rIns="0" bIns="0" rtlCol="0" anchor="ctr"/>
          <a:lstStyle/>
          <a:p>
            <a:pPr marL="0" indent="0">
              <a:buNone/>
            </a:pPr>
            <a:r>
              <a:rPr lang="en-US" sz="1100" dirty="0">
                <a:solidFill>
                  <a:srgbClr val="334455"/>
                </a:solidFill>
                <a:latin typeface="Calibri" pitchFamily="34" charset="0"/>
                <a:ea typeface="Calibri" pitchFamily="34" charset="-122"/>
                <a:cs typeface="Calibri" pitchFamily="34" charset="-120"/>
              </a:rPr>
              <a:t>Literature / Deployment</a:t>
            </a:r>
            <a:endParaRPr lang="en-US" sz="1100" dirty="0"/>
          </a:p>
        </p:txBody>
      </p:sp>
      <p:sp>
        <p:nvSpPr>
          <p:cNvPr id="196" name="Shape 194"/>
          <p:cNvSpPr/>
          <p:nvPr/>
        </p:nvSpPr>
        <p:spPr>
          <a:xfrm>
            <a:off x="3474720" y="6362395"/>
            <a:ext cx="457200" cy="182880"/>
          </a:xfrm>
          <a:prstGeom prst="rect">
            <a:avLst/>
          </a:prstGeom>
          <a:solidFill>
            <a:srgbClr val="4A9FD4"/>
          </a:solidFill>
          <a:ln w="12700">
            <a:solidFill>
              <a:srgbClr val="4A9FD4"/>
            </a:solidFill>
            <a:prstDash val="solid"/>
          </a:ln>
        </p:spPr>
        <p:txBody>
          <a:bodyPr/>
          <a:lstStyle/>
          <a:p>
            <a:endParaRPr lang="en-GB"/>
          </a:p>
        </p:txBody>
      </p:sp>
      <p:sp>
        <p:nvSpPr>
          <p:cNvPr id="197" name="Text 195"/>
          <p:cNvSpPr/>
          <p:nvPr/>
        </p:nvSpPr>
        <p:spPr>
          <a:xfrm>
            <a:off x="3986784" y="6325819"/>
            <a:ext cx="1508760" cy="256032"/>
          </a:xfrm>
          <a:prstGeom prst="rect">
            <a:avLst/>
          </a:prstGeom>
          <a:noFill/>
          <a:ln/>
        </p:spPr>
        <p:txBody>
          <a:bodyPr wrap="square" lIns="0" tIns="0" rIns="0" bIns="0" rtlCol="0" anchor="ctr"/>
          <a:lstStyle/>
          <a:p>
            <a:pPr marL="0" indent="0">
              <a:buNone/>
            </a:pPr>
            <a:r>
              <a:rPr lang="en-US" sz="1100" dirty="0">
                <a:solidFill>
                  <a:srgbClr val="334455"/>
                </a:solidFill>
                <a:latin typeface="Calibri" pitchFamily="34" charset="0"/>
                <a:ea typeface="Calibri" pitchFamily="34" charset="-122"/>
                <a:cs typeface="Calibri" pitchFamily="34" charset="-120"/>
              </a:rPr>
              <a:t>Requirements</a:t>
            </a:r>
            <a:endParaRPr lang="en-US" sz="1100" dirty="0"/>
          </a:p>
        </p:txBody>
      </p:sp>
      <p:sp>
        <p:nvSpPr>
          <p:cNvPr id="198" name="Shape 196"/>
          <p:cNvSpPr/>
          <p:nvPr/>
        </p:nvSpPr>
        <p:spPr>
          <a:xfrm>
            <a:off x="5577840" y="6362395"/>
            <a:ext cx="457200" cy="182880"/>
          </a:xfrm>
          <a:prstGeom prst="rect">
            <a:avLst/>
          </a:prstGeom>
          <a:solidFill>
            <a:srgbClr val="E8A020"/>
          </a:solidFill>
          <a:ln w="12700">
            <a:solidFill>
              <a:srgbClr val="E8A020"/>
            </a:solidFill>
            <a:prstDash val="solid"/>
          </a:ln>
        </p:spPr>
        <p:txBody>
          <a:bodyPr/>
          <a:lstStyle/>
          <a:p>
            <a:endParaRPr lang="en-GB"/>
          </a:p>
        </p:txBody>
      </p:sp>
      <p:sp>
        <p:nvSpPr>
          <p:cNvPr id="199" name="Text 197"/>
          <p:cNvSpPr/>
          <p:nvPr/>
        </p:nvSpPr>
        <p:spPr>
          <a:xfrm>
            <a:off x="6089904" y="6325819"/>
            <a:ext cx="1508760" cy="256032"/>
          </a:xfrm>
          <a:prstGeom prst="rect">
            <a:avLst/>
          </a:prstGeom>
          <a:noFill/>
          <a:ln/>
        </p:spPr>
        <p:txBody>
          <a:bodyPr wrap="square" lIns="0" tIns="0" rIns="0" bIns="0" rtlCol="0" anchor="ctr"/>
          <a:lstStyle/>
          <a:p>
            <a:pPr marL="0" indent="0">
              <a:buNone/>
            </a:pPr>
            <a:r>
              <a:rPr lang="en-US" sz="1100" dirty="0">
                <a:solidFill>
                  <a:srgbClr val="334455"/>
                </a:solidFill>
                <a:latin typeface="Calibri" pitchFamily="34" charset="0"/>
                <a:ea typeface="Calibri" pitchFamily="34" charset="-122"/>
                <a:cs typeface="Calibri" pitchFamily="34" charset="-120"/>
              </a:rPr>
              <a:t>Design</a:t>
            </a:r>
            <a:endParaRPr lang="en-US" sz="1100" dirty="0"/>
          </a:p>
        </p:txBody>
      </p:sp>
      <p:sp>
        <p:nvSpPr>
          <p:cNvPr id="200" name="Shape 198"/>
          <p:cNvSpPr/>
          <p:nvPr/>
        </p:nvSpPr>
        <p:spPr>
          <a:xfrm>
            <a:off x="7680960" y="6362395"/>
            <a:ext cx="457200" cy="182880"/>
          </a:xfrm>
          <a:prstGeom prst="rect">
            <a:avLst/>
          </a:prstGeom>
          <a:solidFill>
            <a:srgbClr val="7B5EA7"/>
          </a:solidFill>
          <a:ln w="12700">
            <a:solidFill>
              <a:srgbClr val="7B5EA7"/>
            </a:solidFill>
            <a:prstDash val="solid"/>
          </a:ln>
        </p:spPr>
        <p:txBody>
          <a:bodyPr/>
          <a:lstStyle/>
          <a:p>
            <a:endParaRPr lang="en-GB"/>
          </a:p>
        </p:txBody>
      </p:sp>
      <p:sp>
        <p:nvSpPr>
          <p:cNvPr id="201" name="Text 199"/>
          <p:cNvSpPr/>
          <p:nvPr/>
        </p:nvSpPr>
        <p:spPr>
          <a:xfrm>
            <a:off x="8193024" y="6325819"/>
            <a:ext cx="1508760" cy="256032"/>
          </a:xfrm>
          <a:prstGeom prst="rect">
            <a:avLst/>
          </a:prstGeom>
          <a:noFill/>
          <a:ln/>
        </p:spPr>
        <p:txBody>
          <a:bodyPr wrap="square" lIns="0" tIns="0" rIns="0" bIns="0" rtlCol="0" anchor="ctr"/>
          <a:lstStyle/>
          <a:p>
            <a:pPr marL="0" indent="0">
              <a:buNone/>
            </a:pPr>
            <a:r>
              <a:rPr lang="en-US" sz="1100" dirty="0">
                <a:solidFill>
                  <a:srgbClr val="334455"/>
                </a:solidFill>
                <a:latin typeface="Calibri" pitchFamily="34" charset="0"/>
                <a:ea typeface="Calibri" pitchFamily="34" charset="-122"/>
                <a:cs typeface="Calibri" pitchFamily="34" charset="-120"/>
              </a:rPr>
              <a:t>Development</a:t>
            </a:r>
            <a:endParaRPr lang="en-US" sz="1100" dirty="0"/>
          </a:p>
        </p:txBody>
      </p:sp>
      <p:sp>
        <p:nvSpPr>
          <p:cNvPr id="202" name="Shape 200"/>
          <p:cNvSpPr/>
          <p:nvPr/>
        </p:nvSpPr>
        <p:spPr>
          <a:xfrm>
            <a:off x="9784080" y="6362395"/>
            <a:ext cx="457200" cy="182880"/>
          </a:xfrm>
          <a:prstGeom prst="rect">
            <a:avLst/>
          </a:prstGeom>
          <a:solidFill>
            <a:srgbClr val="D45D3A"/>
          </a:solidFill>
          <a:ln w="12700">
            <a:solidFill>
              <a:srgbClr val="D45D3A"/>
            </a:solidFill>
            <a:prstDash val="solid"/>
          </a:ln>
        </p:spPr>
        <p:txBody>
          <a:bodyPr/>
          <a:lstStyle/>
          <a:p>
            <a:endParaRPr lang="en-GB"/>
          </a:p>
        </p:txBody>
      </p:sp>
      <p:sp>
        <p:nvSpPr>
          <p:cNvPr id="203" name="Text 201"/>
          <p:cNvSpPr/>
          <p:nvPr/>
        </p:nvSpPr>
        <p:spPr>
          <a:xfrm>
            <a:off x="10296144" y="6325819"/>
            <a:ext cx="1508760" cy="256032"/>
          </a:xfrm>
          <a:prstGeom prst="rect">
            <a:avLst/>
          </a:prstGeom>
          <a:noFill/>
          <a:ln/>
        </p:spPr>
        <p:txBody>
          <a:bodyPr wrap="square" lIns="0" tIns="0" rIns="0" bIns="0" rtlCol="0" anchor="ctr"/>
          <a:lstStyle/>
          <a:p>
            <a:pPr marL="0" indent="0">
              <a:buNone/>
            </a:pPr>
            <a:r>
              <a:rPr lang="en-US" sz="1100" dirty="0">
                <a:solidFill>
                  <a:srgbClr val="334455"/>
                </a:solidFill>
                <a:latin typeface="Calibri" pitchFamily="34" charset="0"/>
                <a:ea typeface="Calibri" pitchFamily="34" charset="-122"/>
                <a:cs typeface="Calibri" pitchFamily="34" charset="-120"/>
              </a:rPr>
              <a:t>Testing</a:t>
            </a:r>
            <a:endParaRPr lang="en-US" sz="1100" dirty="0"/>
          </a:p>
        </p:txBody>
      </p:sp>
      <p:sp>
        <p:nvSpPr>
          <p:cNvPr id="204" name="Shape 202"/>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05" name="Text 203"/>
          <p:cNvSpPr/>
          <p:nvPr/>
        </p:nvSpPr>
        <p:spPr>
          <a:xfrm>
            <a:off x="274320" y="6620256"/>
            <a:ext cx="7315200" cy="201168"/>
          </a:xfrm>
          <a:prstGeom prst="rect">
            <a:avLst/>
          </a:prstGeom>
          <a:noFill/>
          <a:ln/>
        </p:spPr>
        <p:txBody>
          <a:bodyPr wrap="square" lIns="0" tIns="0" rIns="0" bIns="0" rtlCol="0" anchor="ctr"/>
          <a:lstStyle/>
          <a:p>
            <a:pPr marL="0" indent="0">
              <a:buNone/>
            </a:pPr>
            <a:r>
              <a:rPr lang="en-US" sz="1050" dirty="0">
                <a:solidFill>
                  <a:srgbClr val="778899"/>
                </a:solidFill>
                <a:latin typeface="Calibri" pitchFamily="34" charset="0"/>
                <a:ea typeface="Calibri" pitchFamily="34" charset="-122"/>
                <a:cs typeface="Calibri" pitchFamily="34" charset="-120"/>
              </a:rPr>
              <a:t> Project Timeline  ·  Sept 2025 – Mar 2026</a:t>
            </a:r>
            <a:endParaRPr lang="en-US" sz="1050" dirty="0"/>
          </a:p>
        </p:txBody>
      </p:sp>
      <p:sp>
        <p:nvSpPr>
          <p:cNvPr id="206" name="Text 204"/>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28 / 31</a:t>
            </a:r>
            <a:endParaRPr lang="en-US" sz="10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lgn="ctr">
              <a:buNone/>
            </a:pPr>
            <a:r>
              <a:rPr lang="en-US" sz="3200" b="1" dirty="0">
                <a:solidFill>
                  <a:srgbClr val="FFFFFF"/>
                </a:solidFill>
                <a:latin typeface="Georgia" pitchFamily="34" charset="0"/>
                <a:ea typeface="Georgia" pitchFamily="34" charset="-122"/>
                <a:cs typeface="Georgia" pitchFamily="34" charset="-120"/>
              </a:rPr>
              <a:t>Conclusion &amp; Future Recommendations</a:t>
            </a:r>
            <a:endParaRPr lang="en-US" sz="32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591281" y="1904471"/>
            <a:ext cx="11457432" cy="960120"/>
          </a:xfrm>
          <a:prstGeom prst="rect">
            <a:avLst/>
          </a:prstGeom>
          <a:solidFill>
            <a:srgbClr val="152236"/>
          </a:solidFill>
          <a:ln w="6350">
            <a:solidFill>
              <a:srgbClr val="2A3A4A"/>
            </a:solidFill>
            <a:prstDash val="solid"/>
          </a:ln>
        </p:spPr>
        <p:txBody>
          <a:bodyPr/>
          <a:lstStyle/>
          <a:p>
            <a:r>
              <a:rPr lang="en-US" sz="1400" dirty="0">
                <a:solidFill>
                  <a:srgbClr val="CCDDE0"/>
                </a:solidFill>
                <a:latin typeface="Calibri" pitchFamily="34" charset="0"/>
                <a:ea typeface="Calibri" pitchFamily="34" charset="-122"/>
                <a:cs typeface="Calibri" pitchFamily="34" charset="-120"/>
              </a:rPr>
              <a:t>This project successfully designed, implemented and evaluated a secure, accessible and GDPR-compliant booking system for Nash </a:t>
            </a:r>
            <a:r>
              <a:rPr lang="en-US" sz="1400" dirty="0" err="1">
                <a:solidFill>
                  <a:srgbClr val="CCDDE0"/>
                </a:solidFill>
                <a:latin typeface="Calibri" pitchFamily="34" charset="0"/>
                <a:ea typeface="Calibri" pitchFamily="34" charset="-122"/>
                <a:cs typeface="Calibri" pitchFamily="34" charset="-120"/>
              </a:rPr>
              <a:t>Tyres</a:t>
            </a:r>
            <a:r>
              <a:rPr lang="en-US" sz="1400" dirty="0">
                <a:solidFill>
                  <a:srgbClr val="CCDDE0"/>
                </a:solidFill>
                <a:latin typeface="Calibri" pitchFamily="34" charset="0"/>
                <a:ea typeface="Calibri" pitchFamily="34" charset="-122"/>
                <a:cs typeface="Calibri" pitchFamily="34" charset="-120"/>
              </a:rPr>
              <a:t> &amp; Car Wash. It demonstrates that accessibility, security and privacy can be embedded as core architectural qualities, not post-development additions, within a single SME-scale application without enterprise-level resources.</a:t>
            </a:r>
            <a:endParaRPr lang="en-US" sz="1400" dirty="0"/>
          </a:p>
        </p:txBody>
      </p:sp>
      <p:sp>
        <p:nvSpPr>
          <p:cNvPr id="7" name="Text 5"/>
          <p:cNvSpPr/>
          <p:nvPr/>
        </p:nvSpPr>
        <p:spPr>
          <a:xfrm>
            <a:off x="548640" y="1561571"/>
            <a:ext cx="11091672" cy="822960"/>
          </a:xfrm>
          <a:prstGeom prst="rect">
            <a:avLst/>
          </a:prstGeom>
          <a:noFill/>
          <a:ln/>
        </p:spPr>
        <p:txBody>
          <a:bodyPr wrap="square" lIns="0" tIns="0" rIns="0" bIns="0" rtlCol="0" anchor="ctr"/>
          <a:lstStyle/>
          <a:p>
            <a:pPr marL="0" indent="0">
              <a:buNone/>
            </a:pPr>
            <a:endParaRPr lang="en-US" sz="1350" dirty="0"/>
          </a:p>
        </p:txBody>
      </p:sp>
      <p:sp>
        <p:nvSpPr>
          <p:cNvPr id="9" name="Text 7"/>
          <p:cNvSpPr/>
          <p:nvPr/>
        </p:nvSpPr>
        <p:spPr>
          <a:xfrm>
            <a:off x="548640" y="2679192"/>
            <a:ext cx="5362956" cy="310896"/>
          </a:xfrm>
          <a:prstGeom prst="rect">
            <a:avLst/>
          </a:prstGeom>
          <a:noFill/>
          <a:ln/>
        </p:spPr>
        <p:txBody>
          <a:bodyPr wrap="square" lIns="0" tIns="0" rIns="0" bIns="0" rtlCol="0" anchor="ctr"/>
          <a:lstStyle/>
          <a:p>
            <a:pPr marL="0" indent="0">
              <a:buNone/>
            </a:pPr>
            <a:endParaRPr lang="en-US" sz="1400" dirty="0"/>
          </a:p>
        </p:txBody>
      </p:sp>
      <p:sp>
        <p:nvSpPr>
          <p:cNvPr id="11" name="Text 8"/>
          <p:cNvSpPr/>
          <p:nvPr/>
        </p:nvSpPr>
        <p:spPr>
          <a:xfrm>
            <a:off x="877824" y="3044952"/>
            <a:ext cx="5042916" cy="548640"/>
          </a:xfrm>
          <a:prstGeom prst="rect">
            <a:avLst/>
          </a:prstGeom>
          <a:noFill/>
          <a:ln/>
        </p:spPr>
        <p:txBody>
          <a:bodyPr wrap="square" lIns="0" tIns="0" rIns="0" bIns="0" rtlCol="0" anchor="ctr"/>
          <a:lstStyle/>
          <a:p>
            <a:pPr marL="0" indent="0">
              <a:buNone/>
            </a:pPr>
            <a:endParaRPr lang="en-US" sz="1300" dirty="0"/>
          </a:p>
        </p:txBody>
      </p:sp>
      <p:sp>
        <p:nvSpPr>
          <p:cNvPr id="13" name="Text 9"/>
          <p:cNvSpPr/>
          <p:nvPr/>
        </p:nvSpPr>
        <p:spPr>
          <a:xfrm>
            <a:off x="877824" y="3703320"/>
            <a:ext cx="5042916" cy="548640"/>
          </a:xfrm>
          <a:prstGeom prst="rect">
            <a:avLst/>
          </a:prstGeom>
          <a:noFill/>
          <a:ln/>
        </p:spPr>
        <p:txBody>
          <a:bodyPr wrap="square" lIns="0" tIns="0" rIns="0" bIns="0" rtlCol="0" anchor="ctr"/>
          <a:lstStyle/>
          <a:p>
            <a:pPr marL="0" indent="0">
              <a:buNone/>
            </a:pPr>
            <a:endParaRPr lang="en-US" sz="1300" dirty="0"/>
          </a:p>
        </p:txBody>
      </p:sp>
      <p:sp>
        <p:nvSpPr>
          <p:cNvPr id="15" name="Text 10"/>
          <p:cNvSpPr/>
          <p:nvPr/>
        </p:nvSpPr>
        <p:spPr>
          <a:xfrm>
            <a:off x="877824" y="4361688"/>
            <a:ext cx="5042916" cy="548640"/>
          </a:xfrm>
          <a:prstGeom prst="rect">
            <a:avLst/>
          </a:prstGeom>
          <a:noFill/>
          <a:ln/>
        </p:spPr>
        <p:txBody>
          <a:bodyPr wrap="square" lIns="0" tIns="0" rIns="0" bIns="0" rtlCol="0" anchor="ctr"/>
          <a:lstStyle/>
          <a:p>
            <a:pPr marL="0" indent="0">
              <a:buNone/>
            </a:pPr>
            <a:endParaRPr lang="en-US" sz="1300" dirty="0"/>
          </a:p>
        </p:txBody>
      </p:sp>
      <p:sp>
        <p:nvSpPr>
          <p:cNvPr id="17" name="Text 11"/>
          <p:cNvSpPr/>
          <p:nvPr/>
        </p:nvSpPr>
        <p:spPr>
          <a:xfrm>
            <a:off x="877824" y="5020056"/>
            <a:ext cx="5042916" cy="548640"/>
          </a:xfrm>
          <a:prstGeom prst="rect">
            <a:avLst/>
          </a:prstGeom>
          <a:noFill/>
          <a:ln/>
        </p:spPr>
        <p:txBody>
          <a:bodyPr wrap="square" lIns="0" tIns="0" rIns="0" bIns="0" rtlCol="0" anchor="ctr"/>
          <a:lstStyle/>
          <a:p>
            <a:pPr marL="0" indent="0">
              <a:buNone/>
            </a:pPr>
            <a:endParaRPr lang="en-US" sz="1300" dirty="0"/>
          </a:p>
        </p:txBody>
      </p:sp>
      <p:sp>
        <p:nvSpPr>
          <p:cNvPr id="19" name="Text 12"/>
          <p:cNvSpPr/>
          <p:nvPr/>
        </p:nvSpPr>
        <p:spPr>
          <a:xfrm>
            <a:off x="877824" y="5678424"/>
            <a:ext cx="5042916" cy="548640"/>
          </a:xfrm>
          <a:prstGeom prst="rect">
            <a:avLst/>
          </a:prstGeom>
          <a:noFill/>
          <a:ln/>
        </p:spPr>
        <p:txBody>
          <a:bodyPr wrap="square" lIns="0" tIns="0" rIns="0" bIns="0" rtlCol="0" anchor="ctr"/>
          <a:lstStyle/>
          <a:p>
            <a:pPr marL="0" indent="0">
              <a:buNone/>
            </a:pPr>
            <a:endParaRPr lang="en-US" sz="1300" dirty="0"/>
          </a:p>
        </p:txBody>
      </p:sp>
      <p:sp>
        <p:nvSpPr>
          <p:cNvPr id="20" name="Shape 13"/>
          <p:cNvSpPr/>
          <p:nvPr/>
        </p:nvSpPr>
        <p:spPr>
          <a:xfrm>
            <a:off x="548640" y="3228392"/>
            <a:ext cx="11086074" cy="3282423"/>
          </a:xfrm>
          <a:prstGeom prst="rect">
            <a:avLst/>
          </a:prstGeom>
          <a:solidFill>
            <a:srgbClr val="152236"/>
          </a:solidFill>
          <a:ln w="6350">
            <a:solidFill>
              <a:srgbClr val="DDDDDD"/>
            </a:solidFill>
            <a:prstDash val="solid"/>
          </a:ln>
          <a:effectLst>
            <a:outerShdw blurRad="76200" dist="25400" dir="8100000" algn="bl" rotWithShape="0">
              <a:srgbClr val="000000">
                <a:alpha val="15000"/>
              </a:srgbClr>
            </a:outerShdw>
          </a:effectLst>
        </p:spPr>
        <p:txBody>
          <a:bodyPr/>
          <a:lstStyle/>
          <a:p>
            <a:endParaRPr lang="en-GB" dirty="0"/>
          </a:p>
        </p:txBody>
      </p:sp>
      <p:sp>
        <p:nvSpPr>
          <p:cNvPr id="21" name="Text 14"/>
          <p:cNvSpPr/>
          <p:nvPr/>
        </p:nvSpPr>
        <p:spPr>
          <a:xfrm>
            <a:off x="4725675" y="3520440"/>
            <a:ext cx="5317236" cy="310896"/>
          </a:xfrm>
          <a:prstGeom prst="rect">
            <a:avLst/>
          </a:prstGeom>
          <a:noFill/>
          <a:ln/>
        </p:spPr>
        <p:txBody>
          <a:bodyPr wrap="square" lIns="0" tIns="0" rIns="0" bIns="0" rtlCol="0" anchor="ctr"/>
          <a:lstStyle/>
          <a:p>
            <a:pPr marL="0" indent="0">
              <a:buNone/>
            </a:pPr>
            <a:r>
              <a:rPr lang="en-US" b="1" dirty="0">
                <a:solidFill>
                  <a:srgbClr val="F5A623"/>
                </a:solidFill>
                <a:latin typeface="Calibri" pitchFamily="34" charset="0"/>
                <a:ea typeface="Calibri" pitchFamily="34" charset="-122"/>
                <a:cs typeface="Calibri" pitchFamily="34" charset="-120"/>
              </a:rPr>
              <a:t>Future Recommendations</a:t>
            </a:r>
            <a:endParaRPr lang="en-US" dirty="0"/>
          </a:p>
        </p:txBody>
      </p:sp>
      <p:sp>
        <p:nvSpPr>
          <p:cNvPr id="23" name="Text 15"/>
          <p:cNvSpPr/>
          <p:nvPr/>
        </p:nvSpPr>
        <p:spPr>
          <a:xfrm>
            <a:off x="6725412" y="3044952"/>
            <a:ext cx="4988052" cy="475488"/>
          </a:xfrm>
          <a:prstGeom prst="rect">
            <a:avLst/>
          </a:prstGeom>
          <a:noFill/>
          <a:ln/>
        </p:spPr>
        <p:txBody>
          <a:bodyPr wrap="square" lIns="0" tIns="0" rIns="0" bIns="0" rtlCol="0" anchor="ctr"/>
          <a:lstStyle/>
          <a:p>
            <a:pPr marL="0" indent="0">
              <a:buNone/>
            </a:pPr>
            <a:endParaRPr lang="en-US" sz="1250" dirty="0"/>
          </a:p>
        </p:txBody>
      </p:sp>
      <p:sp>
        <p:nvSpPr>
          <p:cNvPr id="25" name="Text 16"/>
          <p:cNvSpPr/>
          <p:nvPr/>
        </p:nvSpPr>
        <p:spPr>
          <a:xfrm>
            <a:off x="6725412" y="3593592"/>
            <a:ext cx="4988052" cy="475488"/>
          </a:xfrm>
          <a:prstGeom prst="rect">
            <a:avLst/>
          </a:prstGeom>
          <a:noFill/>
          <a:ln/>
        </p:spPr>
        <p:txBody>
          <a:bodyPr wrap="square" lIns="0" tIns="0" rIns="0" bIns="0" rtlCol="0" anchor="ctr"/>
          <a:lstStyle/>
          <a:p>
            <a:pPr marL="0" indent="0">
              <a:buNone/>
            </a:pPr>
            <a:endParaRPr lang="en-US" sz="1250" dirty="0"/>
          </a:p>
        </p:txBody>
      </p:sp>
      <p:sp>
        <p:nvSpPr>
          <p:cNvPr id="27" name="Text 17"/>
          <p:cNvSpPr/>
          <p:nvPr/>
        </p:nvSpPr>
        <p:spPr>
          <a:xfrm>
            <a:off x="6725412" y="4142232"/>
            <a:ext cx="4988052" cy="475488"/>
          </a:xfrm>
          <a:prstGeom prst="rect">
            <a:avLst/>
          </a:prstGeom>
          <a:noFill/>
          <a:ln/>
        </p:spPr>
        <p:txBody>
          <a:bodyPr wrap="square" lIns="0" tIns="0" rIns="0" bIns="0" rtlCol="0" anchor="ctr"/>
          <a:lstStyle/>
          <a:p>
            <a:pPr marL="0" indent="0">
              <a:buNone/>
            </a:pPr>
            <a:endParaRPr lang="en-US" sz="1250" dirty="0"/>
          </a:p>
        </p:txBody>
      </p:sp>
      <p:pic>
        <p:nvPicPr>
          <p:cNvPr id="28" name="Image 8" descr="preencoded.png"/>
          <p:cNvPicPr>
            <a:picLocks noChangeAspect="1"/>
          </p:cNvPicPr>
          <p:nvPr/>
        </p:nvPicPr>
        <p:blipFill>
          <a:blip r:embed="rId3"/>
          <a:stretch>
            <a:fillRect/>
          </a:stretch>
        </p:blipFill>
        <p:spPr>
          <a:xfrm>
            <a:off x="1002761" y="4142232"/>
            <a:ext cx="237744" cy="237744"/>
          </a:xfrm>
          <a:prstGeom prst="rect">
            <a:avLst/>
          </a:prstGeom>
        </p:spPr>
      </p:pic>
      <p:sp>
        <p:nvSpPr>
          <p:cNvPr id="29" name="Text 18"/>
          <p:cNvSpPr/>
          <p:nvPr/>
        </p:nvSpPr>
        <p:spPr>
          <a:xfrm>
            <a:off x="1438687" y="4073939"/>
            <a:ext cx="4988052" cy="475488"/>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Introduce Multi-Factor Authentication for the admin portal</a:t>
            </a:r>
            <a:endParaRPr lang="en-US" sz="1250" dirty="0"/>
          </a:p>
        </p:txBody>
      </p:sp>
      <p:pic>
        <p:nvPicPr>
          <p:cNvPr id="30" name="Image 9" descr="preencoded.png"/>
          <p:cNvPicPr>
            <a:picLocks noChangeAspect="1"/>
          </p:cNvPicPr>
          <p:nvPr/>
        </p:nvPicPr>
        <p:blipFill>
          <a:blip r:embed="rId3"/>
          <a:stretch>
            <a:fillRect/>
          </a:stretch>
        </p:blipFill>
        <p:spPr>
          <a:xfrm>
            <a:off x="1002761" y="4617720"/>
            <a:ext cx="237744" cy="237744"/>
          </a:xfrm>
          <a:prstGeom prst="rect">
            <a:avLst/>
          </a:prstGeom>
        </p:spPr>
      </p:pic>
      <p:sp>
        <p:nvSpPr>
          <p:cNvPr id="31" name="Text 19"/>
          <p:cNvSpPr/>
          <p:nvPr/>
        </p:nvSpPr>
        <p:spPr>
          <a:xfrm>
            <a:off x="1438687" y="4486345"/>
            <a:ext cx="4819915" cy="1108663"/>
          </a:xfrm>
          <a:prstGeom prst="rect">
            <a:avLst/>
          </a:prstGeom>
          <a:noFill/>
          <a:ln/>
        </p:spPr>
        <p:txBody>
          <a:bodyPr wrap="square" lIns="0" tIns="0" rIns="0" bIns="0" rtlCol="0" anchor="ctr"/>
          <a:lstStyle/>
          <a:p>
            <a:r>
              <a:rPr lang="en-US" sz="1250" dirty="0">
                <a:solidFill>
                  <a:schemeClr val="bg1"/>
                </a:solidFill>
                <a:latin typeface="Calibri" pitchFamily="34" charset="0"/>
                <a:ea typeface="Calibri" pitchFamily="34" charset="-122"/>
                <a:cs typeface="Calibri" pitchFamily="34" charset="-120"/>
              </a:rPr>
              <a:t>Migrate SQLite → PostgreSQL </a:t>
            </a:r>
            <a:r>
              <a:rPr lang="en-GB" sz="1250" dirty="0">
                <a:solidFill>
                  <a:schemeClr val="bg1"/>
                </a:solidFill>
              </a:rPr>
              <a:t>for improved scalability</a:t>
            </a:r>
            <a:endParaRPr lang="en-US" sz="1250" dirty="0">
              <a:solidFill>
                <a:schemeClr val="bg1"/>
              </a:solidFill>
              <a:latin typeface="Calibri" pitchFamily="34" charset="0"/>
              <a:ea typeface="Calibri" pitchFamily="34" charset="-122"/>
              <a:cs typeface="Calibri" pitchFamily="34" charset="-120"/>
            </a:endParaRPr>
          </a:p>
          <a:p>
            <a:pPr marL="0" indent="0">
              <a:buNone/>
            </a:pPr>
            <a:endParaRPr lang="en-US" sz="1250" dirty="0">
              <a:solidFill>
                <a:srgbClr val="CCDDE0"/>
              </a:solidFill>
              <a:latin typeface="Calibri" pitchFamily="34" charset="0"/>
              <a:ea typeface="Calibri" pitchFamily="34" charset="-122"/>
              <a:cs typeface="Calibri" pitchFamily="34" charset="-120"/>
            </a:endParaRPr>
          </a:p>
          <a:p>
            <a:pPr marL="0" indent="0">
              <a:buNone/>
            </a:pPr>
            <a:r>
              <a:rPr lang="en-US" sz="1250" dirty="0">
                <a:solidFill>
                  <a:srgbClr val="CCDDE0"/>
                </a:solidFill>
                <a:latin typeface="Calibri" pitchFamily="34" charset="0"/>
                <a:ea typeface="Calibri" pitchFamily="34" charset="-122"/>
                <a:cs typeface="Calibri" pitchFamily="34" charset="-120"/>
              </a:rPr>
              <a:t> </a:t>
            </a:r>
          </a:p>
          <a:p>
            <a:pPr marL="0" indent="0">
              <a:buNone/>
            </a:pPr>
            <a:r>
              <a:rPr lang="en-US" sz="1250" dirty="0">
                <a:solidFill>
                  <a:srgbClr val="CCDDE0"/>
                </a:solidFill>
                <a:latin typeface="Calibri" pitchFamily="34" charset="0"/>
                <a:ea typeface="Calibri" pitchFamily="34" charset="-122"/>
                <a:cs typeface="Calibri" pitchFamily="34" charset="-120"/>
              </a:rPr>
              <a:t>Add email/SMS confirmations</a:t>
            </a:r>
            <a:endParaRPr lang="en-US" sz="1250" dirty="0"/>
          </a:p>
        </p:txBody>
      </p:sp>
      <p:pic>
        <p:nvPicPr>
          <p:cNvPr id="32" name="Image 10" descr="preencoded.png"/>
          <p:cNvPicPr>
            <a:picLocks noChangeAspect="1"/>
          </p:cNvPicPr>
          <p:nvPr/>
        </p:nvPicPr>
        <p:blipFill>
          <a:blip r:embed="rId3"/>
          <a:stretch>
            <a:fillRect/>
          </a:stretch>
        </p:blipFill>
        <p:spPr>
          <a:xfrm>
            <a:off x="1002761" y="5173082"/>
            <a:ext cx="237744" cy="237744"/>
          </a:xfrm>
          <a:prstGeom prst="rect">
            <a:avLst/>
          </a:prstGeom>
        </p:spPr>
      </p:pic>
      <p:sp>
        <p:nvSpPr>
          <p:cNvPr id="33" name="Text 20"/>
          <p:cNvSpPr/>
          <p:nvPr/>
        </p:nvSpPr>
        <p:spPr>
          <a:xfrm>
            <a:off x="1438687" y="5595008"/>
            <a:ext cx="4988052" cy="475488"/>
          </a:xfrm>
          <a:prstGeom prst="rect">
            <a:avLst/>
          </a:prstGeom>
          <a:noFill/>
          <a:ln/>
        </p:spPr>
        <p:txBody>
          <a:bodyPr wrap="square" lIns="0" tIns="0" rIns="0" bIns="0" rtlCol="0" anchor="ctr"/>
          <a:lstStyle/>
          <a:p>
            <a:pPr marL="0" indent="0">
              <a:buNone/>
            </a:pPr>
            <a:r>
              <a:rPr lang="en-US" sz="1250" dirty="0">
                <a:solidFill>
                  <a:srgbClr val="CCDDE0"/>
                </a:solidFill>
                <a:latin typeface="Calibri" pitchFamily="34" charset="0"/>
                <a:ea typeface="Calibri" pitchFamily="34" charset="-122"/>
                <a:cs typeface="Calibri" pitchFamily="34" charset="-120"/>
              </a:rPr>
              <a:t>Conduct formal usability testing with disabled participants</a:t>
            </a:r>
            <a:endParaRPr lang="en-US" sz="1250" dirty="0"/>
          </a:p>
        </p:txBody>
      </p:sp>
      <p:sp>
        <p:nvSpPr>
          <p:cNvPr id="34" name="Shape 21"/>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35" name="Text 22"/>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36" name="Text 23"/>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29 / 31</a:t>
            </a:r>
            <a:endParaRPr lang="en-US" sz="1050" dirty="0"/>
          </a:p>
        </p:txBody>
      </p:sp>
      <p:pic>
        <p:nvPicPr>
          <p:cNvPr id="37" name="Image 10" descr="preencoded.png">
            <a:extLst>
              <a:ext uri="{FF2B5EF4-FFF2-40B4-BE49-F238E27FC236}">
                <a16:creationId xmlns:a16="http://schemas.microsoft.com/office/drawing/2014/main" id="{0CF31C2B-34ED-97C5-733B-36CBA6AB4247}"/>
              </a:ext>
            </a:extLst>
          </p:cNvPr>
          <p:cNvPicPr>
            <a:picLocks noChangeAspect="1"/>
          </p:cNvPicPr>
          <p:nvPr/>
        </p:nvPicPr>
        <p:blipFill>
          <a:blip r:embed="rId3"/>
          <a:stretch>
            <a:fillRect/>
          </a:stretch>
        </p:blipFill>
        <p:spPr>
          <a:xfrm>
            <a:off x="1002761" y="5678424"/>
            <a:ext cx="237744" cy="237744"/>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2">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0D1B2A"/>
          </a:solidFill>
          <a:ln w="12700">
            <a:solidFill>
              <a:srgbClr val="0D1B2A"/>
            </a:solidFill>
            <a:prstDash val="solid"/>
          </a:ln>
        </p:spPr>
        <p:txBody>
          <a:bodyPr/>
          <a:lstStyle/>
          <a:p>
            <a:endParaRPr lang="en-GB"/>
          </a:p>
        </p:txBody>
      </p:sp>
      <p:sp>
        <p:nvSpPr>
          <p:cNvPr id="3" name="Shape 1"/>
          <p:cNvSpPr/>
          <p:nvPr/>
        </p:nvSpPr>
        <p:spPr>
          <a:xfrm>
            <a:off x="0" y="0"/>
            <a:ext cx="201168" cy="6858000"/>
          </a:xfrm>
          <a:prstGeom prst="rect">
            <a:avLst/>
          </a:prstGeom>
          <a:solidFill>
            <a:srgbClr val="F5A623"/>
          </a:solidFill>
          <a:ln w="12700">
            <a:solidFill>
              <a:srgbClr val="F5A623"/>
            </a:solidFill>
            <a:prstDash val="solid"/>
          </a:ln>
        </p:spPr>
        <p:txBody>
          <a:bodyPr/>
          <a:lstStyle/>
          <a:p>
            <a:endParaRPr lang="en-GB"/>
          </a:p>
        </p:txBody>
      </p:sp>
      <p:sp>
        <p:nvSpPr>
          <p:cNvPr id="4" name="Shape 2"/>
          <p:cNvSpPr/>
          <p:nvPr/>
        </p:nvSpPr>
        <p:spPr>
          <a:xfrm>
            <a:off x="0" y="6693408"/>
            <a:ext cx="12188952" cy="164592"/>
          </a:xfrm>
          <a:prstGeom prst="rect">
            <a:avLst/>
          </a:prstGeom>
          <a:solidFill>
            <a:srgbClr val="F5A623"/>
          </a:solidFill>
          <a:ln w="12700">
            <a:solidFill>
              <a:srgbClr val="F5A623"/>
            </a:solidFill>
            <a:prstDash val="solid"/>
          </a:ln>
        </p:spPr>
        <p:txBody>
          <a:bodyPr/>
          <a:lstStyle/>
          <a:p>
            <a:endParaRPr lang="en-GB"/>
          </a:p>
        </p:txBody>
      </p:sp>
      <p:sp>
        <p:nvSpPr>
          <p:cNvPr id="7" name="Text 3"/>
          <p:cNvSpPr/>
          <p:nvPr/>
        </p:nvSpPr>
        <p:spPr>
          <a:xfrm>
            <a:off x="502920" y="1417320"/>
            <a:ext cx="11365992" cy="1005840"/>
          </a:xfrm>
          <a:prstGeom prst="rect">
            <a:avLst/>
          </a:prstGeom>
          <a:noFill/>
          <a:ln/>
        </p:spPr>
        <p:txBody>
          <a:bodyPr wrap="square" lIns="0" tIns="0" rIns="0" bIns="0" rtlCol="0" anchor="ctr"/>
          <a:lstStyle/>
          <a:p>
            <a:pPr marL="0" indent="0" algn="ctr">
              <a:buNone/>
            </a:pPr>
            <a:r>
              <a:rPr lang="en-US" sz="6000" b="1" dirty="0">
                <a:solidFill>
                  <a:srgbClr val="F5A623"/>
                </a:solidFill>
                <a:latin typeface="Georgia" pitchFamily="34" charset="0"/>
                <a:ea typeface="Georgia" pitchFamily="34" charset="-122"/>
                <a:cs typeface="Georgia" pitchFamily="34" charset="-120"/>
              </a:rPr>
              <a:t>Thank You</a:t>
            </a:r>
            <a:endParaRPr lang="en-US" sz="6000" dirty="0"/>
          </a:p>
        </p:txBody>
      </p:sp>
      <p:sp>
        <p:nvSpPr>
          <p:cNvPr id="8" name="Text 4"/>
          <p:cNvSpPr/>
          <p:nvPr/>
        </p:nvSpPr>
        <p:spPr>
          <a:xfrm>
            <a:off x="502920" y="2377440"/>
            <a:ext cx="11365992" cy="502920"/>
          </a:xfrm>
          <a:prstGeom prst="rect">
            <a:avLst/>
          </a:prstGeom>
          <a:noFill/>
          <a:ln/>
        </p:spPr>
        <p:txBody>
          <a:bodyPr wrap="square" lIns="0" tIns="0" rIns="0" bIns="0" rtlCol="0" anchor="ctr"/>
          <a:lstStyle/>
          <a:p>
            <a:pPr marL="0" indent="0" algn="ctr">
              <a:buNone/>
            </a:pPr>
            <a:r>
              <a:rPr lang="en-US" sz="2400" dirty="0">
                <a:solidFill>
                  <a:srgbClr val="FFFFFF"/>
                </a:solidFill>
                <a:latin typeface="Calibri" pitchFamily="34" charset="0"/>
                <a:ea typeface="Calibri" pitchFamily="34" charset="-122"/>
                <a:cs typeface="Calibri" pitchFamily="34" charset="-120"/>
              </a:rPr>
              <a:t>Questions &amp; Discussion</a:t>
            </a:r>
            <a:endParaRPr lang="en-US" sz="2400" dirty="0"/>
          </a:p>
        </p:txBody>
      </p:sp>
      <p:sp>
        <p:nvSpPr>
          <p:cNvPr id="9" name="Shape 5"/>
          <p:cNvSpPr/>
          <p:nvPr/>
        </p:nvSpPr>
        <p:spPr>
          <a:xfrm>
            <a:off x="1828800" y="2999232"/>
            <a:ext cx="8531352" cy="45720"/>
          </a:xfrm>
          <a:prstGeom prst="rect">
            <a:avLst/>
          </a:prstGeom>
          <a:solidFill>
            <a:srgbClr val="F5A623"/>
          </a:solidFill>
          <a:ln w="12700">
            <a:solidFill>
              <a:srgbClr val="F5A623"/>
            </a:solidFill>
            <a:prstDash val="solid"/>
          </a:ln>
        </p:spPr>
        <p:txBody>
          <a:bodyPr/>
          <a:lstStyle/>
          <a:p>
            <a:endParaRPr lang="en-GB"/>
          </a:p>
        </p:txBody>
      </p:sp>
      <p:sp>
        <p:nvSpPr>
          <p:cNvPr id="11" name="Text 7"/>
          <p:cNvSpPr/>
          <p:nvPr/>
        </p:nvSpPr>
        <p:spPr>
          <a:xfrm>
            <a:off x="822960" y="3218688"/>
            <a:ext cx="2331720" cy="749808"/>
          </a:xfrm>
          <a:prstGeom prst="rect">
            <a:avLst/>
          </a:prstGeom>
          <a:noFill/>
          <a:ln/>
        </p:spPr>
        <p:txBody>
          <a:bodyPr wrap="square" lIns="0" tIns="0" rIns="0" bIns="0" rtlCol="0" anchor="ctr"/>
          <a:lstStyle/>
          <a:p>
            <a:pPr marL="0" indent="0" algn="ctr">
              <a:buNone/>
            </a:pPr>
            <a:endParaRPr lang="en-US" sz="3200" dirty="0"/>
          </a:p>
        </p:txBody>
      </p:sp>
      <p:sp>
        <p:nvSpPr>
          <p:cNvPr id="12" name="Text 8"/>
          <p:cNvSpPr/>
          <p:nvPr/>
        </p:nvSpPr>
        <p:spPr>
          <a:xfrm>
            <a:off x="822960" y="3931920"/>
            <a:ext cx="2331720" cy="530352"/>
          </a:xfrm>
          <a:prstGeom prst="rect">
            <a:avLst/>
          </a:prstGeom>
          <a:noFill/>
          <a:ln/>
        </p:spPr>
        <p:txBody>
          <a:bodyPr wrap="square" lIns="0" tIns="0" rIns="0" bIns="0" rtlCol="0" anchor="ctr"/>
          <a:lstStyle/>
          <a:p>
            <a:pPr marL="0" indent="0" algn="ctr">
              <a:buNone/>
            </a:pPr>
            <a:endParaRPr lang="en-US" sz="1300" dirty="0"/>
          </a:p>
        </p:txBody>
      </p:sp>
      <p:sp>
        <p:nvSpPr>
          <p:cNvPr id="14" name="Text 10"/>
          <p:cNvSpPr/>
          <p:nvPr/>
        </p:nvSpPr>
        <p:spPr>
          <a:xfrm>
            <a:off x="3566160" y="3218688"/>
            <a:ext cx="2331720" cy="749808"/>
          </a:xfrm>
          <a:prstGeom prst="rect">
            <a:avLst/>
          </a:prstGeom>
          <a:noFill/>
          <a:ln/>
        </p:spPr>
        <p:txBody>
          <a:bodyPr wrap="square" lIns="0" tIns="0" rIns="0" bIns="0" rtlCol="0" anchor="ctr"/>
          <a:lstStyle/>
          <a:p>
            <a:pPr marL="0" indent="0" algn="ctr">
              <a:buNone/>
            </a:pPr>
            <a:endParaRPr lang="en-US" sz="3200" dirty="0"/>
          </a:p>
        </p:txBody>
      </p:sp>
      <p:sp>
        <p:nvSpPr>
          <p:cNvPr id="15" name="Text 11"/>
          <p:cNvSpPr/>
          <p:nvPr/>
        </p:nvSpPr>
        <p:spPr>
          <a:xfrm>
            <a:off x="3566160" y="3931920"/>
            <a:ext cx="2331720" cy="530352"/>
          </a:xfrm>
          <a:prstGeom prst="rect">
            <a:avLst/>
          </a:prstGeom>
          <a:noFill/>
          <a:ln/>
        </p:spPr>
        <p:txBody>
          <a:bodyPr wrap="square" lIns="0" tIns="0" rIns="0" bIns="0" rtlCol="0" anchor="ctr"/>
          <a:lstStyle/>
          <a:p>
            <a:pPr marL="0" indent="0" algn="ctr">
              <a:buNone/>
            </a:pPr>
            <a:endParaRPr lang="en-US" sz="1300" dirty="0"/>
          </a:p>
        </p:txBody>
      </p:sp>
      <p:sp>
        <p:nvSpPr>
          <p:cNvPr id="17" name="Text 13"/>
          <p:cNvSpPr/>
          <p:nvPr/>
        </p:nvSpPr>
        <p:spPr>
          <a:xfrm>
            <a:off x="6309360" y="3218688"/>
            <a:ext cx="2331720" cy="749808"/>
          </a:xfrm>
          <a:prstGeom prst="rect">
            <a:avLst/>
          </a:prstGeom>
          <a:noFill/>
          <a:ln/>
        </p:spPr>
        <p:txBody>
          <a:bodyPr wrap="square" lIns="0" tIns="0" rIns="0" bIns="0" rtlCol="0" anchor="ctr"/>
          <a:lstStyle/>
          <a:p>
            <a:pPr marL="0" indent="0" algn="ctr">
              <a:buNone/>
            </a:pPr>
            <a:endParaRPr lang="en-US" sz="3200" dirty="0"/>
          </a:p>
        </p:txBody>
      </p:sp>
      <p:sp>
        <p:nvSpPr>
          <p:cNvPr id="18" name="Text 14"/>
          <p:cNvSpPr/>
          <p:nvPr/>
        </p:nvSpPr>
        <p:spPr>
          <a:xfrm>
            <a:off x="6309360" y="3931920"/>
            <a:ext cx="2331720" cy="530352"/>
          </a:xfrm>
          <a:prstGeom prst="rect">
            <a:avLst/>
          </a:prstGeom>
          <a:noFill/>
          <a:ln/>
        </p:spPr>
        <p:txBody>
          <a:bodyPr wrap="square" lIns="0" tIns="0" rIns="0" bIns="0" rtlCol="0" anchor="ctr"/>
          <a:lstStyle/>
          <a:p>
            <a:pPr marL="0" indent="0" algn="ctr">
              <a:buNone/>
            </a:pPr>
            <a:endParaRPr lang="en-US" sz="1300" dirty="0"/>
          </a:p>
        </p:txBody>
      </p:sp>
      <p:sp>
        <p:nvSpPr>
          <p:cNvPr id="20" name="Text 16"/>
          <p:cNvSpPr/>
          <p:nvPr/>
        </p:nvSpPr>
        <p:spPr>
          <a:xfrm>
            <a:off x="9052560" y="3218688"/>
            <a:ext cx="2331720" cy="749808"/>
          </a:xfrm>
          <a:prstGeom prst="rect">
            <a:avLst/>
          </a:prstGeom>
          <a:noFill/>
          <a:ln/>
        </p:spPr>
        <p:txBody>
          <a:bodyPr wrap="square" lIns="0" tIns="0" rIns="0" bIns="0" rtlCol="0" anchor="ctr"/>
          <a:lstStyle/>
          <a:p>
            <a:pPr marL="0" indent="0" algn="ctr">
              <a:buNone/>
            </a:pPr>
            <a:endParaRPr lang="en-US" sz="3200" dirty="0"/>
          </a:p>
        </p:txBody>
      </p:sp>
      <p:sp>
        <p:nvSpPr>
          <p:cNvPr id="21" name="Text 17"/>
          <p:cNvSpPr/>
          <p:nvPr/>
        </p:nvSpPr>
        <p:spPr>
          <a:xfrm>
            <a:off x="9052560" y="3931920"/>
            <a:ext cx="2331720" cy="530352"/>
          </a:xfrm>
          <a:prstGeom prst="rect">
            <a:avLst/>
          </a:prstGeom>
          <a:noFill/>
          <a:ln/>
        </p:spPr>
        <p:txBody>
          <a:bodyPr wrap="square" lIns="0" tIns="0" rIns="0" bIns="0" rtlCol="0" anchor="ctr"/>
          <a:lstStyle/>
          <a:p>
            <a:pPr marL="0" indent="0" algn="ctr">
              <a:buNone/>
            </a:pPr>
            <a:endParaRPr lang="en-US" sz="1300" dirty="0"/>
          </a:p>
        </p:txBody>
      </p:sp>
      <p:sp>
        <p:nvSpPr>
          <p:cNvPr id="22" name="Text 18"/>
          <p:cNvSpPr/>
          <p:nvPr/>
        </p:nvSpPr>
        <p:spPr>
          <a:xfrm>
            <a:off x="502920" y="6346309"/>
            <a:ext cx="11365992" cy="256032"/>
          </a:xfrm>
          <a:prstGeom prst="rect">
            <a:avLst/>
          </a:prstGeom>
          <a:noFill/>
          <a:ln/>
        </p:spPr>
        <p:txBody>
          <a:bodyPr wrap="square" lIns="0" tIns="0" rIns="0" bIns="0" rtlCol="0" anchor="ctr"/>
          <a:lstStyle/>
          <a:p>
            <a:pPr marL="0" indent="0" algn="ctr">
              <a:buNone/>
            </a:pPr>
            <a:r>
              <a:rPr lang="en-US" sz="1200" i="1" dirty="0">
                <a:solidFill>
                  <a:srgbClr val="667788"/>
                </a:solidFill>
                <a:latin typeface="Calibri" pitchFamily="34" charset="0"/>
                <a:ea typeface="Calibri" pitchFamily="34" charset="-122"/>
                <a:cs typeface="Calibri" pitchFamily="34" charset="-120"/>
              </a:rPr>
              <a:t>Sobia Tabassam  ·  Student ID: 2222632  ·  ACCA6020  ·  University of Wales Trinity Saint David  ·  March 2026</a:t>
            </a:r>
            <a:endParaRPr lang="en-US" sz="1200" dirty="0"/>
          </a:p>
        </p:txBody>
      </p:sp>
      <p:sp>
        <p:nvSpPr>
          <p:cNvPr id="23" name="Shape 19"/>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24" name="Text 20"/>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25" name="Text 21"/>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30/ 31</a:t>
            </a:r>
            <a:endParaRPr lang="en-US" sz="10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3">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25880"/>
          </a:xfrm>
          <a:prstGeom prst="rect">
            <a:avLst/>
          </a:prstGeom>
          <a:solidFill>
            <a:srgbClr val="1F6B50"/>
          </a:solidFill>
          <a:ln w="12700">
            <a:solidFill>
              <a:srgbClr val="1F6B50"/>
            </a:solidFill>
            <a:prstDash val="solid"/>
          </a:ln>
        </p:spPr>
        <p:txBody>
          <a:bodyPr/>
          <a:lstStyle/>
          <a:p>
            <a:endParaRPr lang="en-GB"/>
          </a:p>
        </p:txBody>
      </p:sp>
      <p:sp>
        <p:nvSpPr>
          <p:cNvPr id="3" name="Text 1"/>
          <p:cNvSpPr/>
          <p:nvPr/>
        </p:nvSpPr>
        <p:spPr>
          <a:xfrm>
            <a:off x="365760" y="109728"/>
            <a:ext cx="11457432" cy="256032"/>
          </a:xfrm>
          <a:prstGeom prst="rect">
            <a:avLst/>
          </a:prstGeom>
          <a:noFill/>
          <a:ln/>
        </p:spPr>
        <p:txBody>
          <a:bodyPr wrap="square" lIns="0" tIns="0" rIns="0" bIns="0" rtlCol="0" anchor="ctr"/>
          <a:lstStyle/>
          <a:p>
            <a:pPr marL="0" indent="0">
              <a:buNone/>
            </a:pPr>
            <a:endParaRPr lang="en-US" sz="1200" dirty="0"/>
          </a:p>
        </p:txBody>
      </p:sp>
      <p:sp>
        <p:nvSpPr>
          <p:cNvPr id="4" name="Text 2"/>
          <p:cNvSpPr/>
          <p:nvPr/>
        </p:nvSpPr>
        <p:spPr>
          <a:xfrm>
            <a:off x="365760" y="320040"/>
            <a:ext cx="11457432" cy="868680"/>
          </a:xfrm>
          <a:prstGeom prst="rect">
            <a:avLst/>
          </a:prstGeom>
          <a:noFill/>
          <a:ln/>
        </p:spPr>
        <p:txBody>
          <a:bodyPr wrap="square" lIns="0" tIns="0" rIns="0" bIns="0" rtlCol="0" anchor="ctr"/>
          <a:lstStyle/>
          <a:p>
            <a:pPr marL="0" indent="0">
              <a:buNone/>
            </a:pPr>
            <a:r>
              <a:rPr lang="en-US" sz="4000" b="1" dirty="0">
                <a:solidFill>
                  <a:srgbClr val="FFFFFF"/>
                </a:solidFill>
                <a:latin typeface="Georgia" pitchFamily="34" charset="0"/>
                <a:ea typeface="Georgia" pitchFamily="34" charset="-122"/>
                <a:cs typeface="Georgia" pitchFamily="34" charset="-120"/>
              </a:rPr>
              <a:t>References</a:t>
            </a:r>
            <a:endParaRPr lang="en-US" sz="4000" dirty="0"/>
          </a:p>
        </p:txBody>
      </p:sp>
      <p:sp>
        <p:nvSpPr>
          <p:cNvPr id="5" name="Shape 3"/>
          <p:cNvSpPr/>
          <p:nvPr/>
        </p:nvSpPr>
        <p:spPr>
          <a:xfrm>
            <a:off x="0" y="1325880"/>
            <a:ext cx="12188952" cy="5532120"/>
          </a:xfrm>
          <a:prstGeom prst="rect">
            <a:avLst/>
          </a:prstGeom>
          <a:solidFill>
            <a:srgbClr val="F2EDE4"/>
          </a:solidFill>
          <a:ln w="12700">
            <a:solidFill>
              <a:srgbClr val="F2EDE4"/>
            </a:solidFill>
            <a:prstDash val="solid"/>
          </a:ln>
        </p:spPr>
        <p:txBody>
          <a:bodyPr/>
          <a:lstStyle/>
          <a:p>
            <a:endParaRPr lang="en-GB"/>
          </a:p>
        </p:txBody>
      </p:sp>
      <p:sp>
        <p:nvSpPr>
          <p:cNvPr id="6" name="Shape 4"/>
          <p:cNvSpPr/>
          <p:nvPr/>
        </p:nvSpPr>
        <p:spPr>
          <a:xfrm>
            <a:off x="365760" y="1490472"/>
            <a:ext cx="5660136" cy="618363"/>
          </a:xfrm>
          <a:prstGeom prst="rect">
            <a:avLst/>
          </a:prstGeom>
          <a:solidFill>
            <a:srgbClr val="152236"/>
          </a:solidFill>
          <a:ln w="3810">
            <a:solidFill>
              <a:srgbClr val="1E2D3D"/>
            </a:solidFill>
            <a:prstDash val="solid"/>
          </a:ln>
        </p:spPr>
        <p:txBody>
          <a:bodyPr/>
          <a:lstStyle/>
          <a:p>
            <a:endParaRPr lang="en-GB"/>
          </a:p>
        </p:txBody>
      </p:sp>
      <p:sp>
        <p:nvSpPr>
          <p:cNvPr id="7" name="Text 5"/>
          <p:cNvSpPr/>
          <p:nvPr/>
        </p:nvSpPr>
        <p:spPr>
          <a:xfrm>
            <a:off x="475488" y="1527048"/>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   I. Romero and H. Mammadov, “Digital transformation of small and medium-sized enterprises as an innovation process,” Journal of the Knowledge Economy, vol. 16, no. 2, pp. 8496–8523, 2025.</a:t>
            </a:r>
            <a:endParaRPr lang="en-US" sz="1100" dirty="0"/>
          </a:p>
        </p:txBody>
      </p:sp>
      <p:sp>
        <p:nvSpPr>
          <p:cNvPr id="8" name="Shape 6"/>
          <p:cNvSpPr/>
          <p:nvPr/>
        </p:nvSpPr>
        <p:spPr>
          <a:xfrm>
            <a:off x="365760" y="2127123"/>
            <a:ext cx="5660136" cy="618363"/>
          </a:xfrm>
          <a:prstGeom prst="rect">
            <a:avLst/>
          </a:prstGeom>
          <a:solidFill>
            <a:srgbClr val="111D28"/>
          </a:solidFill>
          <a:ln w="3810">
            <a:solidFill>
              <a:srgbClr val="1E2D3D"/>
            </a:solidFill>
            <a:prstDash val="solid"/>
          </a:ln>
        </p:spPr>
        <p:txBody>
          <a:bodyPr/>
          <a:lstStyle/>
          <a:p>
            <a:endParaRPr lang="en-GB"/>
          </a:p>
        </p:txBody>
      </p:sp>
      <p:sp>
        <p:nvSpPr>
          <p:cNvPr id="9" name="Text 7"/>
          <p:cNvSpPr/>
          <p:nvPr/>
        </p:nvSpPr>
        <p:spPr>
          <a:xfrm>
            <a:off x="475488" y="2163699"/>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[2]   K. Petropoulou et al., “Digital transformation in SMEs: Pre and post-COVID-19 era: A comparative bibliometric analysis,” 2024.</a:t>
            </a:r>
            <a:endParaRPr lang="en-US" sz="1100" dirty="0"/>
          </a:p>
        </p:txBody>
      </p:sp>
      <p:sp>
        <p:nvSpPr>
          <p:cNvPr id="10" name="Shape 8"/>
          <p:cNvSpPr/>
          <p:nvPr/>
        </p:nvSpPr>
        <p:spPr>
          <a:xfrm>
            <a:off x="365760" y="2763774"/>
            <a:ext cx="5660136" cy="618363"/>
          </a:xfrm>
          <a:prstGeom prst="rect">
            <a:avLst/>
          </a:prstGeom>
          <a:solidFill>
            <a:srgbClr val="152236"/>
          </a:solidFill>
          <a:ln w="3810">
            <a:solidFill>
              <a:srgbClr val="1E2D3D"/>
            </a:solidFill>
            <a:prstDash val="solid"/>
          </a:ln>
        </p:spPr>
        <p:txBody>
          <a:bodyPr/>
          <a:lstStyle/>
          <a:p>
            <a:endParaRPr lang="en-GB"/>
          </a:p>
        </p:txBody>
      </p:sp>
      <p:sp>
        <p:nvSpPr>
          <p:cNvPr id="11" name="Text 9"/>
          <p:cNvSpPr/>
          <p:nvPr/>
        </p:nvSpPr>
        <p:spPr>
          <a:xfrm>
            <a:off x="475488" y="2800350"/>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[3]   J. A. Restrepo-Morales et al., “Breaking the digitalization barrier for SMEs: A fuzzy logic approach to overcoming challenges in business transformation,” Journal of Innovation and Entrepreneurship, vol. 13, no. 1, p. 84, 2024.</a:t>
            </a:r>
            <a:endParaRPr lang="en-US" sz="1100" dirty="0"/>
          </a:p>
        </p:txBody>
      </p:sp>
      <p:sp>
        <p:nvSpPr>
          <p:cNvPr id="12" name="Shape 10"/>
          <p:cNvSpPr/>
          <p:nvPr/>
        </p:nvSpPr>
        <p:spPr>
          <a:xfrm>
            <a:off x="365760" y="3400425"/>
            <a:ext cx="5660136" cy="618363"/>
          </a:xfrm>
          <a:prstGeom prst="rect">
            <a:avLst/>
          </a:prstGeom>
          <a:solidFill>
            <a:srgbClr val="111D28"/>
          </a:solidFill>
          <a:ln w="3810">
            <a:solidFill>
              <a:srgbClr val="1E2D3D"/>
            </a:solidFill>
            <a:prstDash val="solid"/>
          </a:ln>
        </p:spPr>
        <p:txBody>
          <a:bodyPr/>
          <a:lstStyle/>
          <a:p>
            <a:endParaRPr lang="en-GB"/>
          </a:p>
        </p:txBody>
      </p:sp>
      <p:sp>
        <p:nvSpPr>
          <p:cNvPr id="13" name="Text 11"/>
          <p:cNvSpPr/>
          <p:nvPr/>
        </p:nvSpPr>
        <p:spPr>
          <a:xfrm>
            <a:off x="475488" y="3437001"/>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[4]   S. Raes, Understanding SME Heterogeneity: Towards Policy-Relevant Typologies for SMEs and Entrepreneurship. Paris: OECD Publishing, 2021.</a:t>
            </a:r>
            <a:endParaRPr lang="en-US" sz="1100" dirty="0"/>
          </a:p>
        </p:txBody>
      </p:sp>
      <p:sp>
        <p:nvSpPr>
          <p:cNvPr id="14" name="Shape 12"/>
          <p:cNvSpPr/>
          <p:nvPr/>
        </p:nvSpPr>
        <p:spPr>
          <a:xfrm>
            <a:off x="365760" y="4037076"/>
            <a:ext cx="5660136" cy="618363"/>
          </a:xfrm>
          <a:prstGeom prst="rect">
            <a:avLst/>
          </a:prstGeom>
          <a:solidFill>
            <a:srgbClr val="152236"/>
          </a:solidFill>
          <a:ln w="3810">
            <a:solidFill>
              <a:srgbClr val="1E2D3D"/>
            </a:solidFill>
            <a:prstDash val="solid"/>
          </a:ln>
        </p:spPr>
        <p:txBody>
          <a:bodyPr/>
          <a:lstStyle/>
          <a:p>
            <a:endParaRPr lang="en-GB"/>
          </a:p>
        </p:txBody>
      </p:sp>
      <p:sp>
        <p:nvSpPr>
          <p:cNvPr id="15" name="Text 13"/>
          <p:cNvSpPr/>
          <p:nvPr/>
        </p:nvSpPr>
        <p:spPr>
          <a:xfrm>
            <a:off x="475488" y="4073652"/>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[5]   World Wide Web Consortium (W3C), “Web Content Accessibility Guidelines (WCAG) 2.1,” 2023. [Online]. Available: https://www.w3.org/WAI/standards-guidelines/wcag/</a:t>
            </a:r>
            <a:endParaRPr lang="en-US" sz="1100" dirty="0"/>
          </a:p>
        </p:txBody>
      </p:sp>
      <p:sp>
        <p:nvSpPr>
          <p:cNvPr id="16" name="Shape 14"/>
          <p:cNvSpPr/>
          <p:nvPr/>
        </p:nvSpPr>
        <p:spPr>
          <a:xfrm>
            <a:off x="365760" y="4673727"/>
            <a:ext cx="5660136" cy="618363"/>
          </a:xfrm>
          <a:prstGeom prst="rect">
            <a:avLst/>
          </a:prstGeom>
          <a:solidFill>
            <a:srgbClr val="111D28"/>
          </a:solidFill>
          <a:ln w="3810">
            <a:solidFill>
              <a:srgbClr val="1E2D3D"/>
            </a:solidFill>
            <a:prstDash val="solid"/>
          </a:ln>
        </p:spPr>
        <p:txBody>
          <a:bodyPr/>
          <a:lstStyle/>
          <a:p>
            <a:endParaRPr lang="en-GB"/>
          </a:p>
        </p:txBody>
      </p:sp>
      <p:sp>
        <p:nvSpPr>
          <p:cNvPr id="17" name="Text 15"/>
          <p:cNvSpPr/>
          <p:nvPr/>
        </p:nvSpPr>
        <p:spPr>
          <a:xfrm>
            <a:off x="475488" y="4710303"/>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[6]   UK Government, “The Public Sector Bodies (Websites and Mobile Applications) Accessibility Regulations 2018,” Legislation.gov.uk, 2021. [Online]. Available: https://www.legislation.gov.uk/uksi/2018/952/</a:t>
            </a:r>
            <a:endParaRPr lang="en-US" sz="1100" dirty="0"/>
          </a:p>
        </p:txBody>
      </p:sp>
      <p:sp>
        <p:nvSpPr>
          <p:cNvPr id="18" name="Shape 16"/>
          <p:cNvSpPr/>
          <p:nvPr/>
        </p:nvSpPr>
        <p:spPr>
          <a:xfrm>
            <a:off x="365760" y="5310378"/>
            <a:ext cx="5660136" cy="618363"/>
          </a:xfrm>
          <a:prstGeom prst="rect">
            <a:avLst/>
          </a:prstGeom>
          <a:solidFill>
            <a:srgbClr val="152236"/>
          </a:solidFill>
          <a:ln w="3810">
            <a:solidFill>
              <a:srgbClr val="1E2D3D"/>
            </a:solidFill>
            <a:prstDash val="solid"/>
          </a:ln>
        </p:spPr>
        <p:txBody>
          <a:bodyPr/>
          <a:lstStyle/>
          <a:p>
            <a:endParaRPr lang="en-GB"/>
          </a:p>
        </p:txBody>
      </p:sp>
      <p:sp>
        <p:nvSpPr>
          <p:cNvPr id="19" name="Text 17"/>
          <p:cNvSpPr/>
          <p:nvPr/>
        </p:nvSpPr>
        <p:spPr>
          <a:xfrm>
            <a:off x="475488" y="5346954"/>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[7]   S. Paul, “Accessibility analysis using WCAG 2.1: Evidence from Indian e-government websites,” Universal Access in the Information Society, vol. 22, no. 2, pp. 663–669, 2023.</a:t>
            </a:r>
            <a:endParaRPr lang="en-US" sz="1100" dirty="0"/>
          </a:p>
        </p:txBody>
      </p:sp>
      <p:sp>
        <p:nvSpPr>
          <p:cNvPr id="20" name="Shape 18"/>
          <p:cNvSpPr/>
          <p:nvPr/>
        </p:nvSpPr>
        <p:spPr>
          <a:xfrm>
            <a:off x="365760" y="5947029"/>
            <a:ext cx="5660136" cy="618363"/>
          </a:xfrm>
          <a:prstGeom prst="rect">
            <a:avLst/>
          </a:prstGeom>
          <a:solidFill>
            <a:srgbClr val="111D28"/>
          </a:solidFill>
          <a:ln w="3810">
            <a:solidFill>
              <a:srgbClr val="1E2D3D"/>
            </a:solidFill>
            <a:prstDash val="solid"/>
          </a:ln>
        </p:spPr>
        <p:txBody>
          <a:bodyPr/>
          <a:lstStyle/>
          <a:p>
            <a:endParaRPr lang="en-GB"/>
          </a:p>
        </p:txBody>
      </p:sp>
      <p:sp>
        <p:nvSpPr>
          <p:cNvPr id="21" name="Text 19"/>
          <p:cNvSpPr/>
          <p:nvPr/>
        </p:nvSpPr>
        <p:spPr>
          <a:xfrm>
            <a:off x="475488" y="5983605"/>
            <a:ext cx="5458968" cy="545211"/>
          </a:xfrm>
          <a:prstGeom prst="rect">
            <a:avLst/>
          </a:prstGeom>
          <a:noFill/>
          <a:ln/>
        </p:spPr>
        <p:txBody>
          <a:bodyPr wrap="square" lIns="0" tIns="0" rIns="0" bIns="0" rtlCol="0" anchor="ctr"/>
          <a:lstStyle/>
          <a:p>
            <a:r>
              <a:rPr lang="en-US" sz="1100" dirty="0">
                <a:solidFill>
                  <a:schemeClr val="bg1"/>
                </a:solidFill>
                <a:latin typeface="Calibri" pitchFamily="34" charset="0"/>
                <a:ea typeface="Calibri" pitchFamily="34" charset="-122"/>
                <a:cs typeface="Calibri" pitchFamily="34" charset="-120"/>
              </a:rPr>
              <a:t>[8]</a:t>
            </a:r>
            <a:r>
              <a:rPr lang="en-GB" sz="1100" dirty="0">
                <a:solidFill>
                  <a:schemeClr val="bg1"/>
                </a:solidFill>
              </a:rPr>
              <a:t> R. Alcaraz-Martínez, M. Ribera </a:t>
            </a:r>
            <a:r>
              <a:rPr lang="en-GB" sz="1100" dirty="0" err="1">
                <a:solidFill>
                  <a:schemeClr val="bg1"/>
                </a:solidFill>
              </a:rPr>
              <a:t>Turró</a:t>
            </a:r>
            <a:r>
              <a:rPr lang="en-GB" sz="1100" dirty="0">
                <a:solidFill>
                  <a:schemeClr val="bg1"/>
                </a:solidFill>
              </a:rPr>
              <a:t>, and T. Granollers, “Methodology for heuristic evaluation of the accessibility of statistical charts for people with low vision and colour vision deficiency,” </a:t>
            </a:r>
            <a:r>
              <a:rPr lang="en-GB" sz="1100" i="1" dirty="0">
                <a:solidFill>
                  <a:schemeClr val="bg1"/>
                </a:solidFill>
              </a:rPr>
              <a:t>Universal Access in the Information Society</a:t>
            </a:r>
            <a:r>
              <a:rPr lang="en-GB" sz="1100" dirty="0">
                <a:solidFill>
                  <a:schemeClr val="bg1"/>
                </a:solidFill>
              </a:rPr>
              <a:t>, vol. 21, no. 4, pp. 863–894, 2021.</a:t>
            </a:r>
            <a:endParaRPr lang="en-US" sz="1100" dirty="0">
              <a:solidFill>
                <a:schemeClr val="bg1"/>
              </a:solidFill>
            </a:endParaRPr>
          </a:p>
        </p:txBody>
      </p:sp>
      <p:sp>
        <p:nvSpPr>
          <p:cNvPr id="22" name="Shape 20"/>
          <p:cNvSpPr/>
          <p:nvPr/>
        </p:nvSpPr>
        <p:spPr>
          <a:xfrm>
            <a:off x="6163056" y="1490472"/>
            <a:ext cx="5660136" cy="618363"/>
          </a:xfrm>
          <a:prstGeom prst="rect">
            <a:avLst/>
          </a:prstGeom>
          <a:solidFill>
            <a:srgbClr val="152236"/>
          </a:solidFill>
          <a:ln w="3810">
            <a:solidFill>
              <a:srgbClr val="1E2D3D"/>
            </a:solidFill>
            <a:prstDash val="solid"/>
          </a:ln>
        </p:spPr>
        <p:txBody>
          <a:bodyPr/>
          <a:lstStyle/>
          <a:p>
            <a:endParaRPr lang="en-GB"/>
          </a:p>
        </p:txBody>
      </p:sp>
      <p:sp>
        <p:nvSpPr>
          <p:cNvPr id="23" name="Text 21"/>
          <p:cNvSpPr/>
          <p:nvPr/>
        </p:nvSpPr>
        <p:spPr>
          <a:xfrm>
            <a:off x="6272784" y="1527048"/>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[9]   C. Moreno Martínez et al., “Responsive inclusive design (RiD): A new model for inclusive software development,” Universal Access in the Information Society, vol. 22, no. 3, pp. 893–902, 2023.</a:t>
            </a:r>
            <a:endParaRPr lang="en-US" sz="1100" dirty="0"/>
          </a:p>
        </p:txBody>
      </p:sp>
      <p:sp>
        <p:nvSpPr>
          <p:cNvPr id="24" name="Shape 22"/>
          <p:cNvSpPr/>
          <p:nvPr/>
        </p:nvSpPr>
        <p:spPr>
          <a:xfrm>
            <a:off x="6163056" y="2127123"/>
            <a:ext cx="5660136" cy="618363"/>
          </a:xfrm>
          <a:prstGeom prst="rect">
            <a:avLst/>
          </a:prstGeom>
          <a:solidFill>
            <a:srgbClr val="111D28"/>
          </a:solidFill>
          <a:ln w="3810">
            <a:solidFill>
              <a:srgbClr val="1E2D3D"/>
            </a:solidFill>
            <a:prstDash val="solid"/>
          </a:ln>
        </p:spPr>
        <p:txBody>
          <a:bodyPr/>
          <a:lstStyle/>
          <a:p>
            <a:endParaRPr lang="en-GB"/>
          </a:p>
        </p:txBody>
      </p:sp>
      <p:sp>
        <p:nvSpPr>
          <p:cNvPr id="25" name="Text 23"/>
          <p:cNvSpPr/>
          <p:nvPr/>
        </p:nvSpPr>
        <p:spPr>
          <a:xfrm>
            <a:off x="6272784" y="2163699"/>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[10]  C. R. Junior, I. Becker, and S. Johnson, “Unaware, unfunded and uneducated: A systematic review of SME cybersecurity,” arXiv preprint arXiv:2309.17186, 2023.</a:t>
            </a:r>
            <a:endParaRPr lang="en-US" sz="1100" dirty="0"/>
          </a:p>
        </p:txBody>
      </p:sp>
      <p:sp>
        <p:nvSpPr>
          <p:cNvPr id="26" name="Shape 24"/>
          <p:cNvSpPr/>
          <p:nvPr/>
        </p:nvSpPr>
        <p:spPr>
          <a:xfrm>
            <a:off x="6163056" y="2763774"/>
            <a:ext cx="5660136" cy="618363"/>
          </a:xfrm>
          <a:prstGeom prst="rect">
            <a:avLst/>
          </a:prstGeom>
          <a:solidFill>
            <a:srgbClr val="152236"/>
          </a:solidFill>
          <a:ln w="3810">
            <a:solidFill>
              <a:srgbClr val="1E2D3D"/>
            </a:solidFill>
            <a:prstDash val="solid"/>
          </a:ln>
        </p:spPr>
        <p:txBody>
          <a:bodyPr/>
          <a:lstStyle/>
          <a:p>
            <a:endParaRPr lang="en-GB"/>
          </a:p>
        </p:txBody>
      </p:sp>
      <p:sp>
        <p:nvSpPr>
          <p:cNvPr id="27" name="Text 25"/>
          <p:cNvSpPr/>
          <p:nvPr/>
        </p:nvSpPr>
        <p:spPr>
          <a:xfrm>
            <a:off x="6272784" y="2800350"/>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[11]  UK Government Digital Service (GDS), “Understanding accessibility requirements for public sector bodies,” GOV.UK, 2023. [Online]. Available: https://www.gov.uk/guidance/accessibility-requirements-for-public-sector-websites-and-apps</a:t>
            </a:r>
            <a:endParaRPr lang="en-US" sz="1100" dirty="0"/>
          </a:p>
        </p:txBody>
      </p:sp>
      <p:sp>
        <p:nvSpPr>
          <p:cNvPr id="28" name="Shape 26"/>
          <p:cNvSpPr/>
          <p:nvPr/>
        </p:nvSpPr>
        <p:spPr>
          <a:xfrm>
            <a:off x="6163056" y="3400425"/>
            <a:ext cx="5660136" cy="618363"/>
          </a:xfrm>
          <a:prstGeom prst="rect">
            <a:avLst/>
          </a:prstGeom>
          <a:solidFill>
            <a:srgbClr val="111D28"/>
          </a:solidFill>
          <a:ln w="3810">
            <a:solidFill>
              <a:srgbClr val="1E2D3D"/>
            </a:solidFill>
            <a:prstDash val="solid"/>
          </a:ln>
        </p:spPr>
        <p:txBody>
          <a:bodyPr/>
          <a:lstStyle/>
          <a:p>
            <a:endParaRPr lang="en-GB"/>
          </a:p>
        </p:txBody>
      </p:sp>
      <p:sp>
        <p:nvSpPr>
          <p:cNvPr id="29" name="Text 27"/>
          <p:cNvSpPr/>
          <p:nvPr/>
        </p:nvSpPr>
        <p:spPr>
          <a:xfrm>
            <a:off x="6272784" y="3437001"/>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[12]  L. A. Bygrave, “Data protection by design and by default,” in Oxford Encyclopedia of European Union Law. Oxford: Oxford University Press, 2022.</a:t>
            </a:r>
            <a:endParaRPr lang="en-US" sz="1100" dirty="0"/>
          </a:p>
        </p:txBody>
      </p:sp>
      <p:sp>
        <p:nvSpPr>
          <p:cNvPr id="30" name="Shape 28"/>
          <p:cNvSpPr/>
          <p:nvPr/>
        </p:nvSpPr>
        <p:spPr>
          <a:xfrm>
            <a:off x="6163056" y="4037076"/>
            <a:ext cx="5660136" cy="618363"/>
          </a:xfrm>
          <a:prstGeom prst="rect">
            <a:avLst/>
          </a:prstGeom>
          <a:solidFill>
            <a:srgbClr val="152236"/>
          </a:solidFill>
          <a:ln w="3810">
            <a:solidFill>
              <a:srgbClr val="1E2D3D"/>
            </a:solidFill>
            <a:prstDash val="solid"/>
          </a:ln>
        </p:spPr>
        <p:txBody>
          <a:bodyPr/>
          <a:lstStyle/>
          <a:p>
            <a:endParaRPr lang="en-GB"/>
          </a:p>
        </p:txBody>
      </p:sp>
      <p:sp>
        <p:nvSpPr>
          <p:cNvPr id="31" name="Text 29"/>
          <p:cNvSpPr/>
          <p:nvPr/>
        </p:nvSpPr>
        <p:spPr>
          <a:xfrm>
            <a:off x="6272784" y="4073652"/>
            <a:ext cx="5458968" cy="545211"/>
          </a:xfrm>
          <a:prstGeom prst="rect">
            <a:avLst/>
          </a:prstGeom>
          <a:noFill/>
          <a:ln/>
        </p:spPr>
        <p:txBody>
          <a:bodyPr wrap="square" lIns="0" tIns="0" rIns="0" bIns="0" rtlCol="0" anchor="ctr"/>
          <a:lstStyle/>
          <a:p>
            <a:r>
              <a:rPr lang="en-US" sz="1100" dirty="0">
                <a:solidFill>
                  <a:schemeClr val="bg1"/>
                </a:solidFill>
                <a:latin typeface="Calibri" pitchFamily="34" charset="0"/>
                <a:ea typeface="Calibri" pitchFamily="34" charset="-122"/>
                <a:cs typeface="Calibri" pitchFamily="34" charset="-120"/>
              </a:rPr>
              <a:t>[13]</a:t>
            </a:r>
            <a:r>
              <a:rPr lang="en-GB" sz="1100" dirty="0">
                <a:solidFill>
                  <a:schemeClr val="bg1"/>
                </a:solidFill>
              </a:rPr>
              <a:t> M. Wilson and S. McDonald, “One size does not fit all: exploring the cybersecurity perspectives and engagement preferences of UK-based small businesses,” </a:t>
            </a:r>
            <a:r>
              <a:rPr lang="en-GB" sz="1100" i="1" dirty="0">
                <a:solidFill>
                  <a:schemeClr val="bg1"/>
                </a:solidFill>
              </a:rPr>
              <a:t>Information Security Journal: A Global Perspective</a:t>
            </a:r>
            <a:r>
              <a:rPr lang="en-GB" sz="1100" dirty="0">
                <a:solidFill>
                  <a:schemeClr val="bg1"/>
                </a:solidFill>
              </a:rPr>
              <a:t>, vol. 34, no. 1, pp. 15–49, 2025, </a:t>
            </a:r>
            <a:r>
              <a:rPr lang="en-GB" sz="1100" dirty="0" err="1">
                <a:solidFill>
                  <a:schemeClr val="bg1"/>
                </a:solidFill>
              </a:rPr>
              <a:t>doi</a:t>
            </a:r>
            <a:r>
              <a:rPr lang="en-GB" sz="1100" dirty="0">
                <a:solidFill>
                  <a:schemeClr val="bg1"/>
                </a:solidFill>
              </a:rPr>
              <a:t>: 10.1080/19393555.2024.2357310. </a:t>
            </a:r>
            <a:endParaRPr lang="en-US" sz="1100" dirty="0">
              <a:solidFill>
                <a:schemeClr val="bg1"/>
              </a:solidFill>
            </a:endParaRPr>
          </a:p>
        </p:txBody>
      </p:sp>
      <p:sp>
        <p:nvSpPr>
          <p:cNvPr id="32" name="Shape 30"/>
          <p:cNvSpPr/>
          <p:nvPr/>
        </p:nvSpPr>
        <p:spPr>
          <a:xfrm>
            <a:off x="6163056" y="4673727"/>
            <a:ext cx="5660136" cy="618363"/>
          </a:xfrm>
          <a:prstGeom prst="rect">
            <a:avLst/>
          </a:prstGeom>
          <a:solidFill>
            <a:srgbClr val="111D28"/>
          </a:solidFill>
          <a:ln w="3810">
            <a:solidFill>
              <a:srgbClr val="1E2D3D"/>
            </a:solidFill>
            <a:prstDash val="solid"/>
          </a:ln>
        </p:spPr>
        <p:txBody>
          <a:bodyPr/>
          <a:lstStyle/>
          <a:p>
            <a:endParaRPr lang="en-GB"/>
          </a:p>
        </p:txBody>
      </p:sp>
      <p:sp>
        <p:nvSpPr>
          <p:cNvPr id="33" name="Text 31"/>
          <p:cNvSpPr/>
          <p:nvPr/>
        </p:nvSpPr>
        <p:spPr>
          <a:xfrm>
            <a:off x="6272784" y="4710303"/>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[14]  A. Gibb and P. Bednar, “Cybersecurity best practices in SMEs: A socio-technical perspective,” 2024.</a:t>
            </a:r>
            <a:endParaRPr lang="en-US" sz="1100" dirty="0"/>
          </a:p>
        </p:txBody>
      </p:sp>
      <p:sp>
        <p:nvSpPr>
          <p:cNvPr id="34" name="Shape 32"/>
          <p:cNvSpPr/>
          <p:nvPr/>
        </p:nvSpPr>
        <p:spPr>
          <a:xfrm>
            <a:off x="6163056" y="5310378"/>
            <a:ext cx="5660136" cy="618363"/>
          </a:xfrm>
          <a:prstGeom prst="rect">
            <a:avLst/>
          </a:prstGeom>
          <a:solidFill>
            <a:srgbClr val="152236"/>
          </a:solidFill>
          <a:ln w="3810">
            <a:solidFill>
              <a:srgbClr val="1E2D3D"/>
            </a:solidFill>
            <a:prstDash val="solid"/>
          </a:ln>
        </p:spPr>
        <p:txBody>
          <a:bodyPr/>
          <a:lstStyle/>
          <a:p>
            <a:endParaRPr lang="en-GB"/>
          </a:p>
        </p:txBody>
      </p:sp>
      <p:sp>
        <p:nvSpPr>
          <p:cNvPr id="35" name="Text 33"/>
          <p:cNvSpPr/>
          <p:nvPr/>
        </p:nvSpPr>
        <p:spPr>
          <a:xfrm>
            <a:off x="6272784" y="5346954"/>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[15]  A. Mishra and Y. I. Alzoubi, “Structured software development versus agile software development: A comparative analysis,” Int. J. Syst. Assur. Eng. Manag., vol. 14, pp. 1504–1522, 2023.</a:t>
            </a:r>
            <a:endParaRPr lang="en-US" sz="1100" dirty="0"/>
          </a:p>
        </p:txBody>
      </p:sp>
      <p:sp>
        <p:nvSpPr>
          <p:cNvPr id="36" name="Shape 34"/>
          <p:cNvSpPr/>
          <p:nvPr/>
        </p:nvSpPr>
        <p:spPr>
          <a:xfrm>
            <a:off x="6163056" y="5947029"/>
            <a:ext cx="5660136" cy="618363"/>
          </a:xfrm>
          <a:prstGeom prst="rect">
            <a:avLst/>
          </a:prstGeom>
          <a:solidFill>
            <a:srgbClr val="111D28"/>
          </a:solidFill>
          <a:ln w="3810">
            <a:solidFill>
              <a:srgbClr val="1E2D3D"/>
            </a:solidFill>
            <a:prstDash val="solid"/>
          </a:ln>
        </p:spPr>
        <p:txBody>
          <a:bodyPr/>
          <a:lstStyle/>
          <a:p>
            <a:endParaRPr lang="en-GB"/>
          </a:p>
        </p:txBody>
      </p:sp>
      <p:sp>
        <p:nvSpPr>
          <p:cNvPr id="37" name="Text 35"/>
          <p:cNvSpPr/>
          <p:nvPr/>
        </p:nvSpPr>
        <p:spPr>
          <a:xfrm>
            <a:off x="6272784" y="5983605"/>
            <a:ext cx="5458968" cy="545211"/>
          </a:xfrm>
          <a:prstGeom prst="rect">
            <a:avLst/>
          </a:prstGeom>
          <a:noFill/>
          <a:ln/>
        </p:spPr>
        <p:txBody>
          <a:bodyPr wrap="square" lIns="0" tIns="0" rIns="0" bIns="0" rtlCol="0" anchor="ctr"/>
          <a:lstStyle/>
          <a:p>
            <a:pPr marL="0" indent="0">
              <a:buNone/>
            </a:pPr>
            <a:r>
              <a:rPr lang="en-US" sz="1100" dirty="0">
                <a:solidFill>
                  <a:srgbClr val="CCDDE0"/>
                </a:solidFill>
                <a:latin typeface="Calibri" pitchFamily="34" charset="0"/>
                <a:ea typeface="Calibri" pitchFamily="34" charset="-122"/>
                <a:cs typeface="Calibri" pitchFamily="34" charset="-120"/>
              </a:rPr>
              <a:t>[16]  H. Fawareh et al., “A comparative study between agile and waterfall methodologies during software development process,” in Proc. ACIT. IEEE, 2024.</a:t>
            </a:r>
            <a:endParaRPr lang="en-US" sz="1100" dirty="0"/>
          </a:p>
        </p:txBody>
      </p:sp>
      <p:sp>
        <p:nvSpPr>
          <p:cNvPr id="38" name="Shape 36"/>
          <p:cNvSpPr/>
          <p:nvPr/>
        </p:nvSpPr>
        <p:spPr>
          <a:xfrm>
            <a:off x="0" y="6601968"/>
            <a:ext cx="12188952" cy="256032"/>
          </a:xfrm>
          <a:prstGeom prst="rect">
            <a:avLst/>
          </a:prstGeom>
          <a:solidFill>
            <a:srgbClr val="0D1B2A"/>
          </a:solidFill>
          <a:ln w="12700">
            <a:solidFill>
              <a:srgbClr val="0D1B2A"/>
            </a:solidFill>
            <a:prstDash val="solid"/>
          </a:ln>
        </p:spPr>
        <p:txBody>
          <a:bodyPr/>
          <a:lstStyle/>
          <a:p>
            <a:endParaRPr lang="en-GB"/>
          </a:p>
        </p:txBody>
      </p:sp>
      <p:sp>
        <p:nvSpPr>
          <p:cNvPr id="39" name="Text 37"/>
          <p:cNvSpPr/>
          <p:nvPr/>
        </p:nvSpPr>
        <p:spPr>
          <a:xfrm>
            <a:off x="274320" y="6620256"/>
            <a:ext cx="7315200" cy="201168"/>
          </a:xfrm>
          <a:prstGeom prst="rect">
            <a:avLst/>
          </a:prstGeom>
          <a:noFill/>
          <a:ln/>
        </p:spPr>
        <p:txBody>
          <a:bodyPr wrap="square" lIns="0" tIns="0" rIns="0" bIns="0" rtlCol="0" anchor="ctr"/>
          <a:lstStyle/>
          <a:p>
            <a:pPr marL="0" indent="0">
              <a:buNone/>
            </a:pPr>
            <a:endParaRPr lang="en-US" sz="1050" dirty="0"/>
          </a:p>
        </p:txBody>
      </p:sp>
      <p:sp>
        <p:nvSpPr>
          <p:cNvPr id="40" name="Text 38"/>
          <p:cNvSpPr/>
          <p:nvPr/>
        </p:nvSpPr>
        <p:spPr>
          <a:xfrm>
            <a:off x="10360152" y="6620256"/>
            <a:ext cx="1554480" cy="201168"/>
          </a:xfrm>
          <a:prstGeom prst="rect">
            <a:avLst/>
          </a:prstGeom>
          <a:noFill/>
          <a:ln/>
        </p:spPr>
        <p:txBody>
          <a:bodyPr wrap="square" lIns="0" tIns="0" rIns="0" bIns="0" rtlCol="0" anchor="ctr"/>
          <a:lstStyle/>
          <a:p>
            <a:pPr marL="0" indent="0" algn="r">
              <a:buNone/>
            </a:pPr>
            <a:r>
              <a:rPr lang="en-US" sz="1050" dirty="0">
                <a:solidFill>
                  <a:srgbClr val="778899"/>
                </a:solidFill>
                <a:latin typeface="Calibri" pitchFamily="34" charset="0"/>
                <a:ea typeface="Calibri" pitchFamily="34" charset="-122"/>
                <a:cs typeface="Calibri" pitchFamily="34" charset="-120"/>
              </a:rPr>
              <a:t>31 / 31</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3923</TotalTime>
  <Words>7587</Words>
  <Application>Microsoft Office PowerPoint</Application>
  <PresentationFormat>Widescreen</PresentationFormat>
  <Paragraphs>938</Paragraphs>
  <Slides>31</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Consolas</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Nash Tyres — Secure &amp; Accessible Booking System</dc:title>
  <dc:subject>PptxGenJS Presentation</dc:subject>
  <dc:creator>Sobia Tabassam</dc:creator>
  <cp:lastModifiedBy>Sobia Tabassam (2222632)</cp:lastModifiedBy>
  <cp:revision>5</cp:revision>
  <dcterms:created xsi:type="dcterms:W3CDTF">2026-03-18T13:33:02Z</dcterms:created>
  <dcterms:modified xsi:type="dcterms:W3CDTF">2026-03-23T06:52:19Z</dcterms:modified>
</cp:coreProperties>
</file>