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MOV" ContentType="video/quicktime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3"/>
  </p:notesMasterIdLst>
  <p:handoutMasterIdLst>
    <p:handoutMasterId r:id="rId14"/>
  </p:handoutMasterIdLst>
  <p:sldIdLst>
    <p:sldId id="474" r:id="rId4"/>
    <p:sldId id="348" r:id="rId5"/>
    <p:sldId id="547" r:id="rId6"/>
    <p:sldId id="548" r:id="rId7"/>
    <p:sldId id="267" r:id="rId8"/>
    <p:sldId id="549" r:id="rId9"/>
    <p:sldId id="551" r:id="rId10"/>
    <p:sldId id="543" r:id="rId11"/>
    <p:sldId id="550" r:id="rId12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D883FF"/>
    <a:srgbClr val="FF85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261"/>
    <p:restoredTop sz="79267" autoAdjust="0"/>
  </p:normalViewPr>
  <p:slideViewPr>
    <p:cSldViewPr snapToGrid="0" snapToObjects="1">
      <p:cViewPr varScale="1">
        <p:scale>
          <a:sx n="110" d="100"/>
          <a:sy n="110" d="100"/>
        </p:scale>
        <p:origin x="208" y="9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04/01/2021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1/4/21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07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2406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3476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1721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1/4/21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1/4/21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1/4/21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1/4/21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039969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39694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1/4/21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3" r:id="rId21"/>
    <p:sldLayoutId id="2147484114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hyperlink" Target="https://www.youtube.com/watch?v=bSWcOhLJ7K0" TargetMode="Externa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tif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7.png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6.png"/><Relationship Id="rId5" Type="http://schemas.openxmlformats.org/officeDocument/2006/relationships/image" Target="../media/image5.tiff"/><Relationship Id="rId4" Type="http://schemas.openxmlformats.org/officeDocument/2006/relationships/image" Target="../media/image4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8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2.png"/><Relationship Id="rId4" Type="http://schemas.openxmlformats.org/officeDocument/2006/relationships/hyperlink" Target="https://www.s4c.cymru/clic/programme/802852046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7" Type="http://schemas.openxmlformats.org/officeDocument/2006/relationships/image" Target="../media/image16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Grŵp</a:t>
            </a:r>
            <a:r>
              <a:rPr lang="en-US" sz="2400" dirty="0">
                <a:solidFill>
                  <a:schemeClr val="bg1"/>
                </a:solidFill>
              </a:rPr>
              <a:t> B – </a:t>
            </a:r>
            <a:r>
              <a:rPr lang="en-US" sz="2400" dirty="0" err="1">
                <a:solidFill>
                  <a:schemeClr val="bg1"/>
                </a:solidFill>
              </a:rPr>
              <a:t>Darlith</a:t>
            </a:r>
            <a:r>
              <a:rPr lang="en-US" sz="2400" dirty="0">
                <a:solidFill>
                  <a:schemeClr val="bg1"/>
                </a:solidFill>
              </a:rPr>
              <a:t>/Lecture 10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5.1.2021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Catrin</a:t>
            </a:r>
            <a:r>
              <a:rPr lang="en-US" sz="2400" dirty="0">
                <a:solidFill>
                  <a:schemeClr val="bg1"/>
                </a:solidFill>
              </a:rPr>
              <a:t> Evans-Thomas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1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6870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23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10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8119AB8A-87E9-D640-AB65-A63007A596A6}"/>
              </a:ext>
            </a:extLst>
          </p:cNvPr>
          <p:cNvSpPr txBox="1">
            <a:spLocks/>
          </p:cNvSpPr>
          <p:nvPr/>
        </p:nvSpPr>
        <p:spPr>
          <a:xfrm>
            <a:off x="538885" y="832214"/>
            <a:ext cx="5799629" cy="3981834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Dathlu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Blwyddyn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Dda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7830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CA627BC1-0F60-F64A-A86D-FD5DDC7F22C7}"/>
              </a:ext>
            </a:extLst>
          </p:cNvPr>
          <p:cNvSpPr>
            <a:spLocks noGrp="1"/>
          </p:cNvSpPr>
          <p:nvPr>
            <p:ph type="pic" idx="14"/>
          </p:nvPr>
        </p:nvSpPr>
        <p:spPr/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86A5427-4159-6A4C-91AA-7E1E6CC19CE5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6981737" y="74144"/>
            <a:ext cx="5103752" cy="5103752"/>
          </a:xfrm>
        </p:spPr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87AB0CE7-940F-BC48-910B-E9F6853A85CC}"/>
              </a:ext>
            </a:extLst>
          </p:cNvPr>
          <p:cNvSpPr>
            <a:spLocks noGrp="1"/>
          </p:cNvSpPr>
          <p:nvPr>
            <p:ph type="pic" idx="16"/>
          </p:nvPr>
        </p:nvSpPr>
        <p:spPr/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5E0B36B-DC5B-E843-8876-51CB1CBDA858}"/>
              </a:ext>
            </a:extLst>
          </p:cNvPr>
          <p:cNvSpPr>
            <a:spLocks noGrp="1"/>
          </p:cNvSpPr>
          <p:nvPr>
            <p:ph type="pic" idx="17"/>
          </p:nvPr>
        </p:nvSpPr>
        <p:spPr/>
      </p:sp>
      <p:sp>
        <p:nvSpPr>
          <p:cNvPr id="6" name="Title 6">
            <a:extLst>
              <a:ext uri="{FF2B5EF4-FFF2-40B4-BE49-F238E27FC236}">
                <a16:creationId xmlns:a16="http://schemas.microsoft.com/office/drawing/2014/main" id="{468E7F1A-C111-2743-805E-13247DF60F21}"/>
              </a:ext>
            </a:extLst>
          </p:cNvPr>
          <p:cNvSpPr txBox="1">
            <a:spLocks/>
          </p:cNvSpPr>
          <p:nvPr/>
        </p:nvSpPr>
        <p:spPr>
          <a:xfrm>
            <a:off x="307282" y="304799"/>
            <a:ext cx="11472341" cy="825923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Blwyddyn</a:t>
            </a:r>
            <a:r>
              <a:rPr lang="en-US" sz="50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newydd</a:t>
            </a:r>
            <a:r>
              <a:rPr lang="en-US" sz="50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dda</a:t>
            </a:r>
            <a:r>
              <a:rPr lang="en-US" sz="50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!</a:t>
            </a: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3BADDDFA-74AA-CB4A-AABB-CC0BFCF37842}"/>
              </a:ext>
            </a:extLst>
          </p:cNvPr>
          <p:cNvSpPr txBox="1">
            <a:spLocks/>
          </p:cNvSpPr>
          <p:nvPr/>
        </p:nvSpPr>
        <p:spPr>
          <a:xfrm>
            <a:off x="627618" y="1440865"/>
            <a:ext cx="6238156" cy="2933911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Dyma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fideo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dysgu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cân</a:t>
            </a:r>
            <a:r>
              <a:rPr lang="en-US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draddodiadol</a:t>
            </a:r>
            <a:r>
              <a:rPr lang="en-US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Gymraeg</a:t>
            </a:r>
            <a:r>
              <a:rPr lang="en-US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i="1" dirty="0">
                <a:latin typeface="Cavolini" panose="03000502040302020204" pitchFamily="66" charset="0"/>
                <a:cs typeface="Cavolini" panose="03000502040302020204" pitchFamily="66" charset="0"/>
              </a:rPr>
              <a:t> (Welsh traditional song) -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”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Blwyddyn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Dda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”.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Mae plant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canu’r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gân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Ionawr</a:t>
            </a:r>
            <a:r>
              <a:rPr lang="en-US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cyntaf</a:t>
            </a:r>
            <a:r>
              <a:rPr lang="en-US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(</a:t>
            </a:r>
            <a:r>
              <a:rPr lang="en-US" sz="2000" i="1" dirty="0">
                <a:latin typeface="Cavolini" panose="03000502040302020204" pitchFamily="66" charset="0"/>
                <a:cs typeface="Cavolini" panose="03000502040302020204" pitchFamily="66" charset="0"/>
              </a:rPr>
              <a:t>January 1</a:t>
            </a:r>
            <a:r>
              <a:rPr lang="en-US" sz="2000" i="1" baseline="30000" dirty="0">
                <a:latin typeface="Cavolini" panose="03000502040302020204" pitchFamily="66" charset="0"/>
                <a:cs typeface="Cavolini" panose="03000502040302020204" pitchFamily="66" charset="0"/>
              </a:rPr>
              <a:t>st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This video teaches the traditional song sung by children as they went around houses on to wish a happy new year.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We call this tradition </a:t>
            </a:r>
            <a:r>
              <a:rPr lang="en-US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“</a:t>
            </a:r>
            <a:r>
              <a:rPr lang="en-US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canu</a:t>
            </a:r>
            <a:r>
              <a:rPr lang="en-US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calennig</a:t>
            </a:r>
            <a:r>
              <a:rPr lang="en-US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”.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There are some very good examples of language teaching methodology in this clip.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Watch, and make notes of the examples you see and hear. </a:t>
            </a:r>
          </a:p>
        </p:txBody>
      </p:sp>
      <p:pic>
        <p:nvPicPr>
          <p:cNvPr id="9" name="Picture 8">
            <a:hlinkClick r:id="rId2"/>
            <a:extLst>
              <a:ext uri="{FF2B5EF4-FFF2-40B4-BE49-F238E27FC236}">
                <a16:creationId xmlns:a16="http://schemas.microsoft.com/office/drawing/2014/main" id="{33F47C8F-262E-9D40-81A5-45D65EFE14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6602" y="3460376"/>
            <a:ext cx="2964866" cy="2964866"/>
          </a:xfrm>
          <a:prstGeom prst="rect">
            <a:avLst/>
          </a:prstGeom>
          <a:ln>
            <a:solidFill>
              <a:srgbClr val="FFFF00"/>
            </a:solidFill>
          </a:ln>
        </p:spPr>
      </p:pic>
      <p:graphicFrame>
        <p:nvGraphicFramePr>
          <p:cNvPr id="10" name="Table 4">
            <a:extLst>
              <a:ext uri="{FF2B5EF4-FFF2-40B4-BE49-F238E27FC236}">
                <a16:creationId xmlns:a16="http://schemas.microsoft.com/office/drawing/2014/main" id="{66285A57-0AB8-9540-A204-FA33E4977B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8251403"/>
              </p:ext>
            </p:extLst>
          </p:nvPr>
        </p:nvGraphicFramePr>
        <p:xfrm>
          <a:off x="627618" y="4565243"/>
          <a:ext cx="6238155" cy="204216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6238155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Blwyddyn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newydd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dda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chi,</a:t>
                      </a:r>
                    </a:p>
                    <a:p>
                      <a:pPr algn="ctr"/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Ac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bawb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sydd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yn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y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tŷ</a:t>
                      </a:r>
                      <a:endParaRPr lang="en-US" sz="3200" b="1" dirty="0">
                        <a:latin typeface="American Typewriter" panose="02090604020004020304" pitchFamily="18" charset="77"/>
                      </a:endParaRPr>
                    </a:p>
                    <a:p>
                      <a:pPr algn="ctr"/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Dyna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ein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dymuniad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ni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,</a:t>
                      </a:r>
                    </a:p>
                    <a:p>
                      <a:pPr algn="ctr"/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Blwyddyn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newydd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dda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3200" b="1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3200" b="1" dirty="0">
                          <a:latin typeface="American Typewriter" panose="02090604020004020304" pitchFamily="18" charset="77"/>
                        </a:rPr>
                        <a:t> chi!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8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</a:tbl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53AB8083-B9C1-CB46-A4C2-B62EC098D9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16602" y="1574649"/>
            <a:ext cx="2961717" cy="1547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8578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CA627BC1-0F60-F64A-A86D-FD5DDC7F22C7}"/>
              </a:ext>
            </a:extLst>
          </p:cNvPr>
          <p:cNvSpPr>
            <a:spLocks noGrp="1"/>
          </p:cNvSpPr>
          <p:nvPr>
            <p:ph type="pic" idx="14"/>
          </p:nvPr>
        </p:nvSpPr>
        <p:spPr/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86A5427-4159-6A4C-91AA-7E1E6CC19CE5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6952934" y="94434"/>
            <a:ext cx="5103752" cy="5103752"/>
          </a:xfrm>
        </p:spPr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87AB0CE7-940F-BC48-910B-E9F6853A85CC}"/>
              </a:ext>
            </a:extLst>
          </p:cNvPr>
          <p:cNvSpPr>
            <a:spLocks noGrp="1"/>
          </p:cNvSpPr>
          <p:nvPr>
            <p:ph type="pic" idx="16"/>
          </p:nvPr>
        </p:nvSpPr>
        <p:spPr/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5E0B36B-DC5B-E843-8876-51CB1CBDA858}"/>
              </a:ext>
            </a:extLst>
          </p:cNvPr>
          <p:cNvSpPr>
            <a:spLocks noGrp="1"/>
          </p:cNvSpPr>
          <p:nvPr>
            <p:ph type="pic" idx="17"/>
          </p:nvPr>
        </p:nvSpPr>
        <p:spPr/>
      </p:sp>
      <p:sp>
        <p:nvSpPr>
          <p:cNvPr id="6" name="Title 6">
            <a:extLst>
              <a:ext uri="{FF2B5EF4-FFF2-40B4-BE49-F238E27FC236}">
                <a16:creationId xmlns:a16="http://schemas.microsoft.com/office/drawing/2014/main" id="{468E7F1A-C111-2743-805E-13247DF60F21}"/>
              </a:ext>
            </a:extLst>
          </p:cNvPr>
          <p:cNvSpPr txBox="1">
            <a:spLocks/>
          </p:cNvSpPr>
          <p:nvPr/>
        </p:nvSpPr>
        <p:spPr>
          <a:xfrm>
            <a:off x="307282" y="304799"/>
            <a:ext cx="11472341" cy="825923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Canu</a:t>
            </a:r>
            <a:r>
              <a:rPr lang="en-US" sz="50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calennig</a:t>
            </a:r>
            <a:endParaRPr lang="en-US" sz="50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3BADDDFA-74AA-CB4A-AABB-CC0BFCF37842}"/>
              </a:ext>
            </a:extLst>
          </p:cNvPr>
          <p:cNvSpPr txBox="1">
            <a:spLocks/>
          </p:cNvSpPr>
          <p:nvPr/>
        </p:nvSpPr>
        <p:spPr>
          <a:xfrm>
            <a:off x="3244603" y="2139334"/>
            <a:ext cx="5138033" cy="246805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Beth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mae’r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plant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wneud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Pryd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mae’r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plant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canu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calennig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Ydych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hoffi’r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gân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? Pam?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Beth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ydych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wneud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ddydd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Calan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graphicFrame>
        <p:nvGraphicFramePr>
          <p:cNvPr id="10" name="Table 4">
            <a:extLst>
              <a:ext uri="{FF2B5EF4-FFF2-40B4-BE49-F238E27FC236}">
                <a16:creationId xmlns:a16="http://schemas.microsoft.com/office/drawing/2014/main" id="{66285A57-0AB8-9540-A204-FA33E4977B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1602947"/>
              </p:ext>
            </p:extLst>
          </p:nvPr>
        </p:nvGraphicFramePr>
        <p:xfrm>
          <a:off x="307282" y="5078455"/>
          <a:ext cx="3971276" cy="131064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3971276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Blwyddyn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newydd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dda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chi,</a:t>
                      </a:r>
                    </a:p>
                    <a:p>
                      <a:pPr algn="ctr"/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Ac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bawb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sydd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yn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y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tŷ</a:t>
                      </a:r>
                      <a:endParaRPr lang="en-US" sz="2000" b="1" dirty="0">
                        <a:latin typeface="American Typewriter" panose="02090604020004020304" pitchFamily="18" charset="77"/>
                      </a:endParaRPr>
                    </a:p>
                    <a:p>
                      <a:pPr algn="ctr"/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Dyna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ein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dymuniad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ni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,</a:t>
                      </a:r>
                    </a:p>
                    <a:p>
                      <a:pPr algn="ctr"/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Blwyddyn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newydd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dda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2000" b="1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2000" b="1" dirty="0">
                          <a:latin typeface="American Typewriter" panose="02090604020004020304" pitchFamily="18" charset="77"/>
                        </a:rPr>
                        <a:t> chi!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83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</a:tbl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0D1A1E24-8069-FF40-BB29-A2E4982730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5509" y="3562157"/>
            <a:ext cx="3297132" cy="184639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8D560CE-B69C-8344-BE41-C4A340B871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37170" y="1360746"/>
            <a:ext cx="2440833" cy="2012617"/>
          </a:xfrm>
          <a:prstGeom prst="rect">
            <a:avLst/>
          </a:prstGeom>
        </p:spPr>
      </p:pic>
      <p:pic>
        <p:nvPicPr>
          <p:cNvPr id="12" name="IMG_8335">
            <a:hlinkClick r:id="" action="ppaction://media"/>
            <a:extLst>
              <a:ext uri="{FF2B5EF4-FFF2-40B4-BE49-F238E27FC236}">
                <a16:creationId xmlns:a16="http://schemas.microsoft.com/office/drawing/2014/main" id="{F40CE849-4623-1843-8C7C-1ABFC635A4E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53913" y="1303427"/>
            <a:ext cx="2074031" cy="3687166"/>
          </a:xfrm>
          <a:prstGeom prst="rect">
            <a:avLst/>
          </a:prstGeom>
        </p:spPr>
      </p:pic>
      <p:sp>
        <p:nvSpPr>
          <p:cNvPr id="13" name="Content Placeholder 8">
            <a:extLst>
              <a:ext uri="{FF2B5EF4-FFF2-40B4-BE49-F238E27FC236}">
                <a16:creationId xmlns:a16="http://schemas.microsoft.com/office/drawing/2014/main" id="{961AEFC1-70D7-B846-BE90-C12593E60B06}"/>
              </a:ext>
            </a:extLst>
          </p:cNvPr>
          <p:cNvSpPr txBox="1">
            <a:spLocks/>
          </p:cNvSpPr>
          <p:nvPr/>
        </p:nvSpPr>
        <p:spPr>
          <a:xfrm>
            <a:off x="8164462" y="5629001"/>
            <a:ext cx="3892224" cy="1112457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Help </a:t>
            </a:r>
            <a:r>
              <a:rPr lang="en-US" sz="12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llaw</a:t>
            </a: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!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Mae’r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plant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…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Mae’r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plant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canu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calennig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…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hoffi’r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gân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achos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… /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hoffi’r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gân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achos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…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ddydd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Calan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…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2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4" name="Graphic 13" descr="Lightbulb and pencil">
            <a:extLst>
              <a:ext uri="{FF2B5EF4-FFF2-40B4-BE49-F238E27FC236}">
                <a16:creationId xmlns:a16="http://schemas.microsoft.com/office/drawing/2014/main" id="{0E4E4B8E-54DF-F340-B56C-64E90FC92B8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673186" y="1375407"/>
            <a:ext cx="1207280" cy="1207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458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993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371673D-A71A-3B46-A6B4-0DD7BA313146}"/>
              </a:ext>
            </a:extLst>
          </p:cNvPr>
          <p:cNvSpPr txBox="1">
            <a:spLocks/>
          </p:cNvSpPr>
          <p:nvPr/>
        </p:nvSpPr>
        <p:spPr>
          <a:xfrm>
            <a:off x="359829" y="284782"/>
            <a:ext cx="11472341" cy="825923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Dathlu</a:t>
            </a:r>
            <a:r>
              <a:rPr lang="en-US" sz="50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rownd</a:t>
            </a:r>
            <a:r>
              <a:rPr lang="en-US" sz="50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byd</a:t>
            </a:r>
            <a:endParaRPr lang="en-US" sz="50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0533E416-1D3C-984E-90FA-BE5B13352288}"/>
              </a:ext>
            </a:extLst>
          </p:cNvPr>
          <p:cNvSpPr txBox="1">
            <a:spLocks/>
          </p:cNvSpPr>
          <p:nvPr/>
        </p:nvSpPr>
        <p:spPr>
          <a:xfrm>
            <a:off x="286871" y="1315361"/>
            <a:ext cx="11645153" cy="165195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blwyddyn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dechrau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amser</a:t>
            </a:r>
            <a:r>
              <a:rPr lang="en-US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gwahanol</a:t>
            </a:r>
            <a:r>
              <a:rPr lang="en-US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i="1" dirty="0">
                <a:latin typeface="Cavolini" panose="03000502040302020204" pitchFamily="66" charset="0"/>
                <a:cs typeface="Cavolini" panose="03000502040302020204" pitchFamily="66" charset="0"/>
              </a:rPr>
              <a:t>(different time) </a:t>
            </a:r>
            <a:r>
              <a:rPr lang="en-US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dros</a:t>
            </a:r>
            <a:r>
              <a:rPr lang="en-US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byd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(</a:t>
            </a:r>
            <a:r>
              <a:rPr lang="en-US" sz="2000" i="1" dirty="0">
                <a:latin typeface="Cavolini" panose="03000502040302020204" pitchFamily="66" charset="0"/>
                <a:cs typeface="Cavolini" panose="03000502040302020204" pitchFamily="66" charset="0"/>
              </a:rPr>
              <a:t>throughout the world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pawb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barth</a:t>
            </a:r>
            <a:r>
              <a:rPr lang="en-US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amser</a:t>
            </a:r>
            <a:r>
              <a:rPr lang="en-US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(</a:t>
            </a:r>
            <a:r>
              <a:rPr lang="en-US" sz="2000" i="1" dirty="0">
                <a:latin typeface="Cavolini" panose="03000502040302020204" pitchFamily="66" charset="0"/>
                <a:cs typeface="Cavolini" panose="03000502040302020204" pitchFamily="66" charset="0"/>
              </a:rPr>
              <a:t>time zone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)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gwahanol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Mae’r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flwyddyn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dechrau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Kiritimati,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Ynys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Nadolig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a Kiribati </a:t>
            </a:r>
            <a:r>
              <a:rPr lang="en-US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gyntaf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Mae’r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flwyddyn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dechrau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Honolulu, Hawaii </a:t>
            </a:r>
            <a:r>
              <a:rPr lang="en-US" sz="20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olaf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E98AB8-587D-3245-909B-1EBAD9D54E0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FF0000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10435032" y="0"/>
            <a:ext cx="1496992" cy="1440955"/>
          </a:xfrm>
          <a:prstGeom prst="rect">
            <a:avLst/>
          </a:prstGeom>
        </p:spPr>
      </p:pic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740D13FE-0F1A-8B45-B866-DA3935540EC3}"/>
              </a:ext>
            </a:extLst>
          </p:cNvPr>
          <p:cNvSpPr txBox="1">
            <a:spLocks/>
          </p:cNvSpPr>
          <p:nvPr/>
        </p:nvSpPr>
        <p:spPr>
          <a:xfrm>
            <a:off x="9522755" y="3235582"/>
            <a:ext cx="2031623" cy="1380721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Help </a:t>
            </a:r>
            <a:r>
              <a:rPr lang="en-US" sz="12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llaw</a:t>
            </a: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!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cyntaf</a:t>
            </a: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 – 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first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olaf</a:t>
            </a: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 – 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last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dechrau</a:t>
            </a: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 – 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to start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gwahanol</a:t>
            </a: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 – 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different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gwlad</a:t>
            </a: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 – 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country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2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gwledydd</a:t>
            </a:r>
            <a:r>
              <a:rPr lang="en-US" sz="12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 - </a:t>
            </a:r>
            <a:r>
              <a:rPr lang="en-US" sz="12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countries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BA0237-2E8E-7547-A71C-8CC17107FA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06848" y="2967319"/>
            <a:ext cx="7405197" cy="3690844"/>
          </a:xfrm>
          <a:prstGeom prst="rect">
            <a:avLst/>
          </a:prstGeom>
        </p:spPr>
      </p:pic>
      <p:sp>
        <p:nvSpPr>
          <p:cNvPr id="13" name="Title 6">
            <a:extLst>
              <a:ext uri="{FF2B5EF4-FFF2-40B4-BE49-F238E27FC236}">
                <a16:creationId xmlns:a16="http://schemas.microsoft.com/office/drawing/2014/main" id="{670BA6C3-B92C-2F4D-86B8-2F984C28AE72}"/>
              </a:ext>
            </a:extLst>
          </p:cNvPr>
          <p:cNvSpPr txBox="1">
            <a:spLocks/>
          </p:cNvSpPr>
          <p:nvPr/>
        </p:nvSpPr>
        <p:spPr>
          <a:xfrm>
            <a:off x="5861132" y="4121352"/>
            <a:ext cx="207339" cy="17403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100" b="1" cap="none" dirty="0">
                <a:latin typeface="American Typewriter" panose="02090604020004020304" pitchFamily="18" charset="77"/>
              </a:rPr>
              <a:t>HANNER</a:t>
            </a:r>
          </a:p>
          <a:p>
            <a:endParaRPr lang="en-US" sz="1100" b="1" cap="none" dirty="0">
              <a:latin typeface="American Typewriter" panose="02090604020004020304" pitchFamily="18" charset="77"/>
            </a:endParaRPr>
          </a:p>
          <a:p>
            <a:endParaRPr lang="en-US" sz="1100" b="1" cap="none" dirty="0">
              <a:latin typeface="American Typewriter" panose="02090604020004020304" pitchFamily="18" charset="77"/>
            </a:endParaRPr>
          </a:p>
          <a:p>
            <a:endParaRPr lang="en-US" sz="1100" b="1" cap="none" dirty="0">
              <a:latin typeface="American Typewriter" panose="02090604020004020304" pitchFamily="18" charset="77"/>
            </a:endParaRPr>
          </a:p>
          <a:p>
            <a:endParaRPr lang="en-US" sz="1100" b="1" cap="none" dirty="0">
              <a:latin typeface="American Typewriter" panose="02090604020004020304" pitchFamily="18" charset="77"/>
            </a:endParaRPr>
          </a:p>
          <a:p>
            <a:endParaRPr lang="en-US" sz="1100" b="1" cap="none" dirty="0">
              <a:latin typeface="American Typewriter" panose="02090604020004020304" pitchFamily="18" charset="77"/>
            </a:endParaRPr>
          </a:p>
          <a:p>
            <a:endParaRPr lang="en-US" sz="1100" b="1" cap="none" dirty="0">
              <a:latin typeface="American Typewriter" panose="02090604020004020304" pitchFamily="18" charset="77"/>
            </a:endParaRPr>
          </a:p>
          <a:p>
            <a:r>
              <a:rPr lang="en-US" sz="1100" b="1" cap="none" dirty="0">
                <a:latin typeface="American Typewriter" panose="02090604020004020304" pitchFamily="18" charset="77"/>
              </a:rPr>
              <a:t> DYDD</a:t>
            </a:r>
          </a:p>
        </p:txBody>
      </p:sp>
    </p:spTree>
    <p:extLst>
      <p:ext uri="{BB962C8B-B14F-4D97-AF65-F5344CB8AC3E}">
        <p14:creationId xmlns:p14="http://schemas.microsoft.com/office/powerpoint/2010/main" val="24046680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371673D-A71A-3B46-A6B4-0DD7BA313146}"/>
              </a:ext>
            </a:extLst>
          </p:cNvPr>
          <p:cNvSpPr txBox="1">
            <a:spLocks/>
          </p:cNvSpPr>
          <p:nvPr/>
        </p:nvSpPr>
        <p:spPr>
          <a:xfrm>
            <a:off x="359829" y="284782"/>
            <a:ext cx="11472341" cy="825923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Dathlu</a:t>
            </a:r>
            <a:r>
              <a:rPr lang="en-US" sz="50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rownd</a:t>
            </a:r>
            <a:r>
              <a:rPr lang="en-US" sz="50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byd</a:t>
            </a:r>
            <a:endParaRPr lang="en-US" sz="50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E98AB8-587D-3245-909B-1EBAD9D54E0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FF0000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10435032" y="0"/>
            <a:ext cx="1496992" cy="1440955"/>
          </a:xfrm>
          <a:prstGeom prst="rect">
            <a:avLst/>
          </a:prstGeom>
        </p:spPr>
      </p:pic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740D13FE-0F1A-8B45-B866-DA3935540EC3}"/>
              </a:ext>
            </a:extLst>
          </p:cNvPr>
          <p:cNvSpPr txBox="1">
            <a:spLocks/>
          </p:cNvSpPr>
          <p:nvPr/>
        </p:nvSpPr>
        <p:spPr>
          <a:xfrm>
            <a:off x="723435" y="4948451"/>
            <a:ext cx="4246434" cy="1709712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Help </a:t>
            </a:r>
            <a:r>
              <a:rPr lang="en-US" sz="20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llaw</a:t>
            </a:r>
            <a:r>
              <a:rPr lang="en-US" sz="20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!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b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hi’n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…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o’r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gloch</a:t>
            </a:r>
            <a:endParaRPr lang="en-US" sz="2000" b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b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yn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y bore </a:t>
            </a:r>
            <a:r>
              <a:rPr lang="en-US" sz="20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(in the morning)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yn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y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prynhawn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20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(in the afternoon)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yn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y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nos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20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(at night)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EBA46876-48E4-A24D-A198-558BD1CABB57}"/>
              </a:ext>
            </a:extLst>
          </p:cNvPr>
          <p:cNvSpPr/>
          <p:nvPr/>
        </p:nvSpPr>
        <p:spPr>
          <a:xfrm>
            <a:off x="359325" y="1372023"/>
            <a:ext cx="4847998" cy="3454619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defRPr/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defRPr/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 hi’n hanner dydd yng Nghymru. </a:t>
            </a:r>
          </a:p>
          <a:p>
            <a:pPr>
              <a:defRPr/>
            </a:pPr>
            <a:endParaRPr lang="cy-GB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Faint o’r gloch ydy hi yn Ffrainc (</a:t>
            </a:r>
            <a:r>
              <a:rPr lang="cy-GB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France</a:t>
            </a: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)?</a:t>
            </a: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Faint o’r gloch ydy hi yn Seland Newydd (</a:t>
            </a:r>
            <a:r>
              <a:rPr lang="cy-GB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New Zealand</a:t>
            </a: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)?  </a:t>
            </a: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Faint o’r gloch ydy hi yn Madagasgar?</a:t>
            </a: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Faint o’r gloch ydy hi yn Japan?</a:t>
            </a: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Faint o’r gloch ydy hi yn Alaska?</a:t>
            </a: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Faint o’r gloch ydy hi yn China?</a:t>
            </a:r>
          </a:p>
          <a:p>
            <a:pPr marL="342900" indent="-342900">
              <a:buAutoNum type="arabicPeriod"/>
              <a:defRPr/>
            </a:pPr>
            <a:endParaRPr lang="cy-GB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20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BA0237-2E8E-7547-A71C-8CC17107FA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3050" y="1372023"/>
            <a:ext cx="7943073" cy="3958928"/>
          </a:xfrm>
          <a:prstGeom prst="rect">
            <a:avLst/>
          </a:prstGeom>
        </p:spPr>
      </p:pic>
      <p:pic>
        <p:nvPicPr>
          <p:cNvPr id="15" name="Graphic 14" descr="Lightbulb and pencil">
            <a:extLst>
              <a:ext uri="{FF2B5EF4-FFF2-40B4-BE49-F238E27FC236}">
                <a16:creationId xmlns:a16="http://schemas.microsoft.com/office/drawing/2014/main" id="{489D7F09-9BB3-094D-B073-4B5B3D7832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358515" y="2842740"/>
            <a:ext cx="928546" cy="928546"/>
          </a:xfrm>
          <a:prstGeom prst="rect">
            <a:avLst/>
          </a:prstGeom>
        </p:spPr>
      </p:pic>
      <p:sp>
        <p:nvSpPr>
          <p:cNvPr id="13" name="Title 6">
            <a:extLst>
              <a:ext uri="{FF2B5EF4-FFF2-40B4-BE49-F238E27FC236}">
                <a16:creationId xmlns:a16="http://schemas.microsoft.com/office/drawing/2014/main" id="{670BA6C3-B92C-2F4D-86B8-2F984C28AE72}"/>
              </a:ext>
            </a:extLst>
          </p:cNvPr>
          <p:cNvSpPr txBox="1">
            <a:spLocks/>
          </p:cNvSpPr>
          <p:nvPr/>
        </p:nvSpPr>
        <p:spPr>
          <a:xfrm>
            <a:off x="8462060" y="3240790"/>
            <a:ext cx="207339" cy="17403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100" b="1" cap="none" dirty="0">
                <a:latin typeface="American Typewriter" panose="02090604020004020304" pitchFamily="18" charset="77"/>
              </a:rPr>
              <a:t>HANNER</a:t>
            </a:r>
          </a:p>
          <a:p>
            <a:r>
              <a:rPr lang="en-US" sz="1100" b="1" cap="none" dirty="0">
                <a:latin typeface="American Typewriter" panose="02090604020004020304" pitchFamily="18" charset="77"/>
              </a:rPr>
              <a:t> DYDD</a:t>
            </a:r>
          </a:p>
        </p:txBody>
      </p:sp>
    </p:spTree>
    <p:extLst>
      <p:ext uri="{BB962C8B-B14F-4D97-AF65-F5344CB8AC3E}">
        <p14:creationId xmlns:p14="http://schemas.microsoft.com/office/powerpoint/2010/main" val="5429676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371673D-A71A-3B46-A6B4-0DD7BA313146}"/>
              </a:ext>
            </a:extLst>
          </p:cNvPr>
          <p:cNvSpPr txBox="1">
            <a:spLocks/>
          </p:cNvSpPr>
          <p:nvPr/>
        </p:nvSpPr>
        <p:spPr>
          <a:xfrm>
            <a:off x="359829" y="284782"/>
            <a:ext cx="11472341" cy="825923"/>
          </a:xfrm>
          <a:prstGeom prst="rect">
            <a:avLst/>
          </a:prstGeom>
          <a:solidFill>
            <a:schemeClr val="accent2"/>
          </a:solidFill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Dathlu</a:t>
            </a:r>
            <a:r>
              <a:rPr lang="en-US" sz="50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rownd</a:t>
            </a:r>
            <a:r>
              <a:rPr lang="en-US" sz="50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y </a:t>
            </a:r>
            <a:r>
              <a:rPr lang="en-US" sz="50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byd</a:t>
            </a:r>
            <a:endParaRPr lang="en-US" sz="50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E98AB8-587D-3245-909B-1EBAD9D54E0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rgbClr val="FF0000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10435032" y="0"/>
            <a:ext cx="1496992" cy="1440955"/>
          </a:xfrm>
          <a:prstGeom prst="rect">
            <a:avLst/>
          </a:prstGeom>
        </p:spPr>
      </p:pic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740D13FE-0F1A-8B45-B866-DA3935540EC3}"/>
              </a:ext>
            </a:extLst>
          </p:cNvPr>
          <p:cNvSpPr txBox="1">
            <a:spLocks/>
          </p:cNvSpPr>
          <p:nvPr/>
        </p:nvSpPr>
        <p:spPr>
          <a:xfrm>
            <a:off x="723435" y="4948451"/>
            <a:ext cx="4246434" cy="1709712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Help </a:t>
            </a:r>
            <a:r>
              <a:rPr lang="en-US" sz="20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llaw</a:t>
            </a:r>
            <a:r>
              <a:rPr lang="en-US" sz="20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!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b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hi’n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…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o’r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gloch</a:t>
            </a:r>
            <a:endParaRPr lang="en-US" sz="2000" b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b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yn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y bore </a:t>
            </a:r>
            <a:r>
              <a:rPr lang="en-US" sz="20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(in the morning)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yn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y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prynhawn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20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(in the afternoon)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yn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y </a:t>
            </a:r>
            <a:r>
              <a:rPr lang="en-US" sz="20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nos</a:t>
            </a:r>
            <a:r>
              <a:rPr lang="en-US" sz="20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20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(at night)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EBA46876-48E4-A24D-A198-558BD1CABB57}"/>
              </a:ext>
            </a:extLst>
          </p:cNvPr>
          <p:cNvSpPr/>
          <p:nvPr/>
        </p:nvSpPr>
        <p:spPr>
          <a:xfrm>
            <a:off x="359323" y="1372023"/>
            <a:ext cx="7018630" cy="3454619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defRPr/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ATEBION</a:t>
            </a:r>
          </a:p>
          <a:p>
            <a:pPr>
              <a:defRPr/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 hi’n hanner dydd yng Nghymru. </a:t>
            </a:r>
          </a:p>
          <a:p>
            <a:pPr>
              <a:defRPr/>
            </a:pPr>
            <a:endParaRPr lang="cy-GB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 hi’n </a:t>
            </a:r>
            <a:r>
              <a:rPr lang="cy-GB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un o’r gloch yn y prynhawn</a:t>
            </a: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  yn Ffrainc.</a:t>
            </a: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 hi’n </a:t>
            </a:r>
            <a:r>
              <a:rPr lang="cy-GB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un deg dau o’r gloch / hanner dydd </a:t>
            </a: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yn Seland Newydd.   </a:t>
            </a: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 hi’n </a:t>
            </a:r>
            <a:r>
              <a:rPr lang="cy-GB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dri o’r gloch y prynhawn </a:t>
            </a: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yn Madagasgar.</a:t>
            </a: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 hi’n </a:t>
            </a:r>
            <a:r>
              <a:rPr lang="cy-GB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naw o’r gloch yn y nos</a:t>
            </a: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 yn Japan.</a:t>
            </a: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 hi’n </a:t>
            </a:r>
            <a:r>
              <a:rPr lang="cy-GB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dri o’r gloch yn bore</a:t>
            </a: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 yn Alaska.</a:t>
            </a:r>
          </a:p>
          <a:p>
            <a:pPr marL="342900" indent="-342900">
              <a:buAutoNum type="arabicPeriod"/>
              <a:defRPr/>
            </a:pP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 hi’n </a:t>
            </a:r>
            <a:r>
              <a:rPr lang="cy-GB" b="1" dirty="0">
                <a:solidFill>
                  <a:srgbClr val="0070C0"/>
                </a:solidFill>
                <a:latin typeface="American Typewriter" panose="02090604020004020304" pitchFamily="18" charset="77"/>
              </a:rPr>
              <a:t>wyth o’r gloch y nos </a:t>
            </a:r>
            <a:r>
              <a:rPr lang="cy-GB" dirty="0">
                <a:solidFill>
                  <a:schemeClr val="tx1"/>
                </a:solidFill>
                <a:latin typeface="American Typewriter" panose="02090604020004020304" pitchFamily="18" charset="77"/>
              </a:rPr>
              <a:t>yn China.</a:t>
            </a:r>
          </a:p>
          <a:p>
            <a:pPr marL="342900" indent="-342900">
              <a:buAutoNum type="arabicPeriod"/>
              <a:defRPr/>
            </a:pPr>
            <a:endParaRPr lang="cy-GB" i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20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BA0237-2E8E-7547-A71C-8CC17107FA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47242" y="1702273"/>
            <a:ext cx="5179268" cy="2581412"/>
          </a:xfrm>
          <a:prstGeom prst="rect">
            <a:avLst/>
          </a:prstGeom>
        </p:spPr>
      </p:pic>
      <p:pic>
        <p:nvPicPr>
          <p:cNvPr id="15" name="Graphic 14" descr="Lightbulb and pencil">
            <a:extLst>
              <a:ext uri="{FF2B5EF4-FFF2-40B4-BE49-F238E27FC236}">
                <a16:creationId xmlns:a16="http://schemas.microsoft.com/office/drawing/2014/main" id="{489D7F09-9BB3-094D-B073-4B5B3D7832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836876" y="23464"/>
            <a:ext cx="928546" cy="928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5721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0065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114A43C-89A3-7D4E-ABCF-3DFF4E998D81}"/>
              </a:ext>
            </a:extLst>
          </p:cNvPr>
          <p:cNvSpPr/>
          <p:nvPr/>
        </p:nvSpPr>
        <p:spPr>
          <a:xfrm>
            <a:off x="262359" y="4155311"/>
            <a:ext cx="11667281" cy="227064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Gwyliwch y </a:t>
            </a: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rhaglen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 (</a:t>
            </a:r>
            <a:r>
              <a:rPr lang="cy-GB" sz="17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programme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) yma ar Cyw, o’r enw ‘Amser Maith Maith yn Ôl’ </a:t>
            </a:r>
            <a:r>
              <a:rPr lang="cy-GB" sz="17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(‘A long long time ago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’).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7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Mae’r rhaglen yn siarad am </a:t>
            </a: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arferion blwyddyn newydd Oes Fictoria 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</a:t>
            </a:r>
            <a:r>
              <a:rPr lang="cy-GB" sz="17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Victorian Age new year traditions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).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Mae </a:t>
            </a: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isdeitlau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 (</a:t>
            </a:r>
            <a:r>
              <a:rPr lang="cy-GB" sz="17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sub-titles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) i’ch helpu chi.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b="1" u="sng" dirty="0">
                <a:solidFill>
                  <a:srgbClr val="FF0000"/>
                </a:solidFill>
                <a:latin typeface="American Typewriter" panose="02090604020004020304" pitchFamily="18" charset="77"/>
              </a:rPr>
              <a:t>Does dim rhaid deall popeth.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1700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Gwyliwch ac atebwch y cwestiynau </a:t>
            </a:r>
            <a:r>
              <a:rPr lang="cy-GB" sz="17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ar y sleid nesa 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</a:t>
            </a:r>
            <a:r>
              <a:rPr lang="cy-GB" sz="1700" i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on the next slide</a:t>
            </a:r>
            <a:r>
              <a:rPr lang="cy-GB" sz="1700" dirty="0">
                <a:solidFill>
                  <a:schemeClr val="tx1"/>
                </a:solidFill>
                <a:latin typeface="American Typewriter" panose="02090604020004020304" pitchFamily="18" charset="77"/>
              </a:rPr>
              <a:t>): 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ECC03DE-9006-8149-B96D-AB3E8EF57637}"/>
              </a:ext>
            </a:extLst>
          </p:cNvPr>
          <p:cNvSpPr/>
          <p:nvPr/>
        </p:nvSpPr>
        <p:spPr>
          <a:xfrm>
            <a:off x="611204" y="192882"/>
            <a:ext cx="11104546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30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FFDF349-3BAA-914F-963C-C97AE41DBCC8}"/>
              </a:ext>
            </a:extLst>
          </p:cNvPr>
          <p:cNvSpPr txBox="1">
            <a:spLocks/>
          </p:cNvSpPr>
          <p:nvPr/>
        </p:nvSpPr>
        <p:spPr>
          <a:xfrm>
            <a:off x="1053296" y="346617"/>
            <a:ext cx="10662454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Dysgu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cyfeirol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    Directed learning</a:t>
            </a:r>
          </a:p>
        </p:txBody>
      </p:sp>
      <p:pic>
        <p:nvPicPr>
          <p:cNvPr id="9" name="Picture 8">
            <a:hlinkClick r:id="rId4"/>
            <a:extLst>
              <a:ext uri="{FF2B5EF4-FFF2-40B4-BE49-F238E27FC236}">
                <a16:creationId xmlns:a16="http://schemas.microsoft.com/office/drawing/2014/main" id="{4C111E1B-AF15-8D4C-AD0B-B78A40A673F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204" y="1390116"/>
            <a:ext cx="4389018" cy="2441103"/>
          </a:xfrm>
          <a:prstGeom prst="rect">
            <a:avLst/>
          </a:prstGeom>
        </p:spPr>
      </p:pic>
      <p:graphicFrame>
        <p:nvGraphicFramePr>
          <p:cNvPr id="10" name="Table 4">
            <a:extLst>
              <a:ext uri="{FF2B5EF4-FFF2-40B4-BE49-F238E27FC236}">
                <a16:creationId xmlns:a16="http://schemas.microsoft.com/office/drawing/2014/main" id="{CC89F924-40C9-FD48-AB0E-A33A8135B3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5199356"/>
              </p:ext>
            </p:extLst>
          </p:nvPr>
        </p:nvGraphicFramePr>
        <p:xfrm>
          <a:off x="5130579" y="1528627"/>
          <a:ext cx="6799061" cy="216408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3168469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  <a:gridCol w="3630592">
                  <a:extLst>
                    <a:ext uri="{9D8B030D-6E8A-4147-A177-3AD203B41FA5}">
                      <a16:colId xmlns:a16="http://schemas.microsoft.com/office/drawing/2014/main" val="1668888008"/>
                    </a:ext>
                  </a:extLst>
                </a:gridCol>
              </a:tblGrid>
              <a:tr h="36738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b="1" dirty="0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  <a:cs typeface="Cavolini" panose="03000502040302020204" pitchFamily="66" charset="0"/>
                        </a:rPr>
                        <a:t>Help </a:t>
                      </a:r>
                      <a:r>
                        <a:rPr lang="en-US" sz="1400" b="1" dirty="0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  <a:cs typeface="Cavolini" panose="03000502040302020204" pitchFamily="66" charset="0"/>
                        </a:rPr>
                        <a:t>llaw</a:t>
                      </a:r>
                      <a:r>
                        <a:rPr lang="en-US" sz="1400" b="1" dirty="0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  <a:cs typeface="Cavolini" panose="03000502040302020204" pitchFamily="66" charset="0"/>
                        </a:rPr>
                        <a:t>!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400" b="1" dirty="0">
                        <a:solidFill>
                          <a:schemeClr val="accent6"/>
                        </a:solidFill>
                        <a:latin typeface="American Typewriter" panose="02090604020004020304" pitchFamily="18" charset="77"/>
                      </a:endParaRPr>
                    </a:p>
                    <a:p>
                      <a:r>
                        <a:rPr lang="en-US" sz="1400" b="1" dirty="0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blwyddyn</a:t>
                      </a:r>
                      <a:r>
                        <a:rPr lang="en-US" sz="1400" b="1" dirty="0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400" b="1" dirty="0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newydd</a:t>
                      </a:r>
                      <a:endParaRPr lang="en-US" sz="1400" b="1" dirty="0">
                        <a:solidFill>
                          <a:schemeClr val="accent6"/>
                        </a:solidFill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1400" b="1" i="0" dirty="0">
                        <a:latin typeface="American Typewriter" panose="02090604020004020304" pitchFamily="18" charset="77"/>
                      </a:endParaRPr>
                    </a:p>
                    <a:p>
                      <a:endParaRPr lang="en-US" sz="1400" b="1" i="0" dirty="0">
                        <a:latin typeface="American Typewriter" panose="02090604020004020304" pitchFamily="18" charset="77"/>
                      </a:endParaRPr>
                    </a:p>
                    <a:p>
                      <a:r>
                        <a:rPr lang="en-US" sz="1400" b="1" i="0" dirty="0">
                          <a:latin typeface="American Typewriter" panose="02090604020004020304" pitchFamily="18" charset="77"/>
                        </a:rPr>
                        <a:t>new year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  <a:tr h="216110">
                <a:tc>
                  <a:txBody>
                    <a:bodyPr/>
                    <a:lstStyle/>
                    <a:p>
                      <a:r>
                        <a:rPr lang="en-US" sz="1400" b="1" dirty="0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dathlu</a:t>
                      </a:r>
                      <a:endParaRPr lang="en-US" sz="1400" b="1" dirty="0">
                        <a:solidFill>
                          <a:schemeClr val="accent6"/>
                        </a:solidFill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i="0" dirty="0">
                          <a:latin typeface="American Typewriter" panose="02090604020004020304" pitchFamily="18" charset="77"/>
                        </a:rPr>
                        <a:t>to celebrate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796343"/>
                  </a:ext>
                </a:extLst>
              </a:tr>
              <a:tr h="216110">
                <a:tc>
                  <a:txBody>
                    <a:bodyPr/>
                    <a:lstStyle/>
                    <a:p>
                      <a:r>
                        <a:rPr lang="en-US" sz="1400" b="1" dirty="0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Calennig</a:t>
                      </a:r>
                      <a:endParaRPr lang="en-US" sz="1400" b="1" dirty="0">
                        <a:solidFill>
                          <a:schemeClr val="accent6"/>
                        </a:solidFill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i="0" dirty="0">
                          <a:latin typeface="American Typewriter" panose="02090604020004020304" pitchFamily="18" charset="77"/>
                        </a:rPr>
                        <a:t>a new year gift made of apples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0535586"/>
                  </a:ext>
                </a:extLst>
              </a:tr>
              <a:tr h="216110">
                <a:tc>
                  <a:txBody>
                    <a:bodyPr/>
                    <a:lstStyle/>
                    <a:p>
                      <a:r>
                        <a:rPr lang="en-US" sz="1400" b="1" dirty="0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400" b="1" dirty="0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400" b="1" dirty="0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Calennig</a:t>
                      </a:r>
                      <a:endParaRPr lang="en-US" sz="1400" b="1" dirty="0">
                        <a:solidFill>
                          <a:schemeClr val="accent6"/>
                        </a:solidFill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i="0" dirty="0">
                          <a:latin typeface="American Typewriter" panose="02090604020004020304" pitchFamily="18" charset="77"/>
                        </a:rPr>
                        <a:t>the song sung around the houses on new year’s day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3556004"/>
                  </a:ext>
                </a:extLst>
              </a:tr>
              <a:tr h="216110">
                <a:tc>
                  <a:txBody>
                    <a:bodyPr/>
                    <a:lstStyle/>
                    <a:p>
                      <a:r>
                        <a:rPr lang="en-US" sz="1400" b="1" dirty="0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ceiniog</a:t>
                      </a:r>
                      <a:r>
                        <a:rPr lang="en-US" sz="1400" b="1" dirty="0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 / </a:t>
                      </a:r>
                      <a:r>
                        <a:rPr lang="en-US" sz="1400" b="1" dirty="0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dwy</a:t>
                      </a:r>
                      <a:r>
                        <a:rPr lang="en-US" sz="1400" b="1" dirty="0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400" b="1" dirty="0" err="1">
                          <a:solidFill>
                            <a:schemeClr val="accent6"/>
                          </a:solidFill>
                          <a:latin typeface="American Typewriter" panose="02090604020004020304" pitchFamily="18" charset="77"/>
                        </a:rPr>
                        <a:t>geiniog</a:t>
                      </a:r>
                      <a:endParaRPr lang="en-US" sz="1400" b="1" dirty="0">
                        <a:solidFill>
                          <a:schemeClr val="accent6"/>
                        </a:solidFill>
                        <a:latin typeface="American Typewriter" panose="02090604020004020304" pitchFamily="18" charset="77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 i="0" dirty="0">
                          <a:latin typeface="American Typewriter" panose="02090604020004020304" pitchFamily="18" charset="77"/>
                        </a:rPr>
                        <a:t>penny / two pence (</a:t>
                      </a:r>
                      <a:r>
                        <a:rPr lang="en-US" sz="1400" b="1" i="0" dirty="0" err="1">
                          <a:latin typeface="American Typewriter" panose="02090604020004020304" pitchFamily="18" charset="77"/>
                        </a:rPr>
                        <a:t>tuppence</a:t>
                      </a:r>
                      <a:r>
                        <a:rPr lang="en-US" sz="1400" b="1" i="0" dirty="0">
                          <a:latin typeface="American Typewriter" panose="02090604020004020304" pitchFamily="18" charset="77"/>
                        </a:rPr>
                        <a:t>)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357816"/>
                  </a:ext>
                </a:extLst>
              </a:tr>
            </a:tbl>
          </a:graphicData>
        </a:graphic>
      </p:graphicFrame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A4391F02-3963-9D4A-9470-E83C439A31C2}"/>
              </a:ext>
            </a:extLst>
          </p:cNvPr>
          <p:cNvCxnSpPr>
            <a:cxnSpLocks/>
          </p:cNvCxnSpPr>
          <p:nvPr/>
        </p:nvCxnSpPr>
        <p:spPr>
          <a:xfrm flipV="1">
            <a:off x="2708476" y="3565003"/>
            <a:ext cx="0" cy="729205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70397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98" y="20065"/>
            <a:ext cx="12192000" cy="683793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E114A43C-89A3-7D4E-ABCF-3DFF4E998D81}"/>
              </a:ext>
            </a:extLst>
          </p:cNvPr>
          <p:cNvSpPr/>
          <p:nvPr/>
        </p:nvSpPr>
        <p:spPr>
          <a:xfrm>
            <a:off x="3434372" y="876768"/>
            <a:ext cx="5369052" cy="72719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1. Ail-ysgrifennwch y brawddegau sy’n GYWIR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(Re-write the sentences that are correct)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EECC03DE-9006-8149-B96D-AB3E8EF57637}"/>
              </a:ext>
            </a:extLst>
          </p:cNvPr>
          <p:cNvSpPr/>
          <p:nvPr/>
        </p:nvSpPr>
        <p:spPr>
          <a:xfrm>
            <a:off x="611204" y="192882"/>
            <a:ext cx="11104546" cy="605771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y-GB" sz="30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FFDF349-3BAA-914F-963C-C97AE41DBCC8}"/>
              </a:ext>
            </a:extLst>
          </p:cNvPr>
          <p:cNvSpPr txBox="1">
            <a:spLocks/>
          </p:cNvSpPr>
          <p:nvPr/>
        </p:nvSpPr>
        <p:spPr>
          <a:xfrm>
            <a:off x="1053296" y="346617"/>
            <a:ext cx="10662454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Dysgu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2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cyfeirol</a:t>
            </a:r>
            <a:r>
              <a:rPr lang="en-US" sz="32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    Directed learning</a:t>
            </a:r>
          </a:p>
        </p:txBody>
      </p:sp>
      <p:graphicFrame>
        <p:nvGraphicFramePr>
          <p:cNvPr id="10" name="Table 4">
            <a:extLst>
              <a:ext uri="{FF2B5EF4-FFF2-40B4-BE49-F238E27FC236}">
                <a16:creationId xmlns:a16="http://schemas.microsoft.com/office/drawing/2014/main" id="{32FB6A0C-5140-B045-934E-A717B85B18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9838010"/>
              </p:ext>
            </p:extLst>
          </p:nvPr>
        </p:nvGraphicFramePr>
        <p:xfrm>
          <a:off x="256572" y="1662562"/>
          <a:ext cx="11678856" cy="1341120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5656146">
                  <a:extLst>
                    <a:ext uri="{9D8B030D-6E8A-4147-A177-3AD203B41FA5}">
                      <a16:colId xmlns:a16="http://schemas.microsoft.com/office/drawing/2014/main" val="1748365981"/>
                    </a:ext>
                  </a:extLst>
                </a:gridCol>
                <a:gridCol w="6022710">
                  <a:extLst>
                    <a:ext uri="{9D8B030D-6E8A-4147-A177-3AD203B41FA5}">
                      <a16:colId xmlns:a16="http://schemas.microsoft.com/office/drawing/2014/main" val="1668888008"/>
                    </a:ext>
                  </a:extLst>
                </a:gridCol>
              </a:tblGrid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defnyddio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afalau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wneud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defnyddio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orennau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i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wneud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4736711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Mae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merched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Mae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bechgyn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79634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cael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ceiniog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neu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gacen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am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ganu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cael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cawl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neu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losin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am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ganu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2328873"/>
                  </a:ext>
                </a:extLst>
              </a:tr>
              <a:tr h="21196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cyn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cinio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Maen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nhw’n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canu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Calennig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ar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1" dirty="0" err="1">
                          <a:latin typeface="American Typewriter" panose="02090604020004020304" pitchFamily="18" charset="77"/>
                        </a:rPr>
                        <a:t>ôl</a:t>
                      </a:r>
                      <a:r>
                        <a:rPr lang="en-US" sz="1600" b="1" dirty="0">
                          <a:latin typeface="American Typewriter" panose="02090604020004020304" pitchFamily="18" charset="77"/>
                        </a:rPr>
                        <a:t> </a:t>
                      </a:r>
                      <a:r>
                        <a:rPr lang="en-US" sz="1600" b="0" dirty="0" err="1">
                          <a:latin typeface="American Typewriter" panose="02090604020004020304" pitchFamily="18" charset="77"/>
                        </a:rPr>
                        <a:t>cinio</a:t>
                      </a:r>
                      <a:r>
                        <a:rPr lang="en-US" sz="1600" b="0" dirty="0">
                          <a:latin typeface="American Typewriter" panose="02090604020004020304" pitchFamily="18" charset="77"/>
                        </a:rPr>
                        <a:t>. </a:t>
                      </a:r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660152"/>
                  </a:ext>
                </a:extLst>
              </a:tr>
            </a:tbl>
          </a:graphicData>
        </a:graphic>
      </p:graphicFrame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BE9F2863-A71E-2B44-8310-FA253D18B04C}"/>
              </a:ext>
            </a:extLst>
          </p:cNvPr>
          <p:cNvSpPr/>
          <p:nvPr/>
        </p:nvSpPr>
        <p:spPr>
          <a:xfrm>
            <a:off x="297313" y="3259096"/>
            <a:ext cx="5415349" cy="1100231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2. Gan ddefnyddio’r patrymau a ddysgwyd y tymor diwethaf, disgrifiwch y pethau yma :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(Using the patterns we learnt last term, describe these items : 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6BF990-091D-FD42-A817-D1FCF1D68A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7956" y="4503776"/>
            <a:ext cx="1494992" cy="1180257"/>
          </a:xfrm>
          <a:prstGeom prst="rect">
            <a:avLst/>
          </a:prstGeom>
        </p:spPr>
      </p:pic>
      <p:sp>
        <p:nvSpPr>
          <p:cNvPr id="12" name="Title 6">
            <a:extLst>
              <a:ext uri="{FF2B5EF4-FFF2-40B4-BE49-F238E27FC236}">
                <a16:creationId xmlns:a16="http://schemas.microsoft.com/office/drawing/2014/main" id="{D54C4C1D-4799-C642-B572-B11285E44801}"/>
              </a:ext>
            </a:extLst>
          </p:cNvPr>
          <p:cNvSpPr txBox="1">
            <a:spLocks/>
          </p:cNvSpPr>
          <p:nvPr/>
        </p:nvSpPr>
        <p:spPr>
          <a:xfrm>
            <a:off x="-77680" y="5783397"/>
            <a:ext cx="2127813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 dirty="0" err="1">
                <a:latin typeface="American Typewriter" panose="02090604020004020304" pitchFamily="18" charset="77"/>
              </a:rPr>
              <a:t>Calennig</a:t>
            </a:r>
            <a:endParaRPr lang="en-US" sz="1800" b="1" cap="none" dirty="0">
              <a:latin typeface="American Typewriter" panose="02090604020004020304" pitchFamily="18" charset="77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0AB125B-478C-1F41-B881-99B4E8AD67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39522" y="4443354"/>
            <a:ext cx="1342667" cy="1378000"/>
          </a:xfrm>
          <a:prstGeom prst="rect">
            <a:avLst/>
          </a:prstGeom>
        </p:spPr>
      </p:pic>
      <p:sp>
        <p:nvSpPr>
          <p:cNvPr id="16" name="Title 6">
            <a:extLst>
              <a:ext uri="{FF2B5EF4-FFF2-40B4-BE49-F238E27FC236}">
                <a16:creationId xmlns:a16="http://schemas.microsoft.com/office/drawing/2014/main" id="{235BD71B-15C6-0F48-9993-C38E9777EA6E}"/>
              </a:ext>
            </a:extLst>
          </p:cNvPr>
          <p:cNvSpPr txBox="1">
            <a:spLocks/>
          </p:cNvSpPr>
          <p:nvPr/>
        </p:nvSpPr>
        <p:spPr>
          <a:xfrm>
            <a:off x="1310344" y="5787485"/>
            <a:ext cx="2771790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 dirty="0" err="1">
                <a:latin typeface="American Typewriter" panose="02090604020004020304" pitchFamily="18" charset="77"/>
              </a:rPr>
              <a:t>dillad</a:t>
            </a:r>
            <a:r>
              <a:rPr lang="en-US" sz="1800" b="1" cap="none" dirty="0">
                <a:latin typeface="American Typewriter" panose="02090604020004020304" pitchFamily="18" charset="77"/>
              </a:rPr>
              <a:t> y plant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942AC04-E69E-9A45-8DC9-329FB95086F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8763" y="4443354"/>
            <a:ext cx="2064542" cy="1200805"/>
          </a:xfrm>
          <a:prstGeom prst="rect">
            <a:avLst/>
          </a:prstGeom>
        </p:spPr>
      </p:pic>
      <p:sp>
        <p:nvSpPr>
          <p:cNvPr id="19" name="Title 6">
            <a:extLst>
              <a:ext uri="{FF2B5EF4-FFF2-40B4-BE49-F238E27FC236}">
                <a16:creationId xmlns:a16="http://schemas.microsoft.com/office/drawing/2014/main" id="{459AE933-6CE1-CB4A-8AC3-F20B31559244}"/>
              </a:ext>
            </a:extLst>
          </p:cNvPr>
          <p:cNvSpPr txBox="1">
            <a:spLocks/>
          </p:cNvSpPr>
          <p:nvPr/>
        </p:nvSpPr>
        <p:spPr>
          <a:xfrm>
            <a:off x="3240648" y="5798533"/>
            <a:ext cx="2860772" cy="44046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1800" b="1" cap="none" dirty="0">
                <a:latin typeface="American Typewriter" panose="02090604020004020304" pitchFamily="18" charset="77"/>
              </a:rPr>
              <a:t>y </a:t>
            </a:r>
            <a:r>
              <a:rPr lang="en-US" sz="1800" b="1" cap="none" dirty="0" err="1">
                <a:latin typeface="American Typewriter" panose="02090604020004020304" pitchFamily="18" charset="77"/>
              </a:rPr>
              <a:t>cacennau</a:t>
            </a:r>
            <a:endParaRPr lang="en-US" sz="1800" b="1" cap="none" dirty="0">
              <a:latin typeface="American Typewriter" panose="02090604020004020304" pitchFamily="18" charset="77"/>
            </a:endParaRPr>
          </a:p>
        </p:txBody>
      </p:sp>
      <p:sp>
        <p:nvSpPr>
          <p:cNvPr id="20" name="Content Placeholder 8">
            <a:extLst>
              <a:ext uri="{FF2B5EF4-FFF2-40B4-BE49-F238E27FC236}">
                <a16:creationId xmlns:a16="http://schemas.microsoft.com/office/drawing/2014/main" id="{66D57C1C-E883-3D4C-AFE4-FD0104D69E09}"/>
              </a:ext>
            </a:extLst>
          </p:cNvPr>
          <p:cNvSpPr txBox="1">
            <a:spLocks/>
          </p:cNvSpPr>
          <p:nvPr/>
        </p:nvSpPr>
        <p:spPr>
          <a:xfrm>
            <a:off x="5937380" y="4443354"/>
            <a:ext cx="3397739" cy="1852716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Help </a:t>
            </a:r>
            <a:r>
              <a:rPr lang="en-US" sz="1600" b="1" dirty="0" err="1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llaw</a:t>
            </a:r>
            <a:r>
              <a:rPr lang="en-US" sz="1600" b="1" dirty="0">
                <a:solidFill>
                  <a:srgbClr val="FF0000"/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!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600" b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e’n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16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(It is…)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…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gyda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fe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. </a:t>
            </a:r>
            <a:r>
              <a:rPr lang="en-US" sz="16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(It has…)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600" i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Maen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nhw’n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… </a:t>
            </a:r>
            <a:r>
              <a:rPr lang="en-US" sz="16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(They are…)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Mae …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gyda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 </a:t>
            </a:r>
            <a:r>
              <a:rPr lang="en-US" sz="1600" b="1" dirty="0" err="1">
                <a:latin typeface="American Typewriter" panose="02090604020004020304" pitchFamily="18" charset="77"/>
                <a:cs typeface="Cavolini" panose="03000502040302020204" pitchFamily="66" charset="0"/>
              </a:rPr>
              <a:t>nhw</a:t>
            </a:r>
            <a:r>
              <a:rPr lang="en-US" sz="1600" b="1" dirty="0">
                <a:latin typeface="American Typewriter" panose="02090604020004020304" pitchFamily="18" charset="77"/>
                <a:cs typeface="Cavolini" panose="03000502040302020204" pitchFamily="66" charset="0"/>
              </a:rPr>
              <a:t>. </a:t>
            </a:r>
            <a:r>
              <a:rPr lang="en-US" sz="1600" i="1" dirty="0">
                <a:latin typeface="American Typewriter" panose="02090604020004020304" pitchFamily="18" charset="77"/>
                <a:cs typeface="Cavolini" panose="03000502040302020204" pitchFamily="66" charset="0"/>
              </a:rPr>
              <a:t>(They have…)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1600" i="1" dirty="0">
              <a:latin typeface="American Typewriter" panose="02090604020004020304" pitchFamily="18" charset="77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EB83D366-BA01-774C-A1D8-8048DB8646CF}"/>
              </a:ext>
            </a:extLst>
          </p:cNvPr>
          <p:cNvSpPr/>
          <p:nvPr/>
        </p:nvSpPr>
        <p:spPr>
          <a:xfrm>
            <a:off x="5824819" y="3286208"/>
            <a:ext cx="6154442" cy="727195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3. Beth ydy hwn? Ymchwiliwch erbyn wythnos nesaf! :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1600" dirty="0">
                <a:solidFill>
                  <a:schemeClr val="tx1"/>
                </a:solidFill>
                <a:latin typeface="American Typewriter" panose="02090604020004020304" pitchFamily="18" charset="77"/>
              </a:rPr>
              <a:t>(What is this? Find out by next week! : )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DB0FF191-34A2-5147-866D-C20500A5F5F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69194" y="4527584"/>
            <a:ext cx="2377217" cy="1579649"/>
          </a:xfrm>
          <a:prstGeom prst="rect">
            <a:avLst/>
          </a:prstGeom>
        </p:spPr>
      </p:pic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DCE6EDD4-9CCA-2144-BE0B-857D34FFFE3F}"/>
              </a:ext>
            </a:extLst>
          </p:cNvPr>
          <p:cNvCxnSpPr>
            <a:cxnSpLocks/>
          </p:cNvCxnSpPr>
          <p:nvPr/>
        </p:nvCxnSpPr>
        <p:spPr>
          <a:xfrm>
            <a:off x="10116410" y="4064796"/>
            <a:ext cx="523058" cy="434894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4569951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1392</TotalTime>
  <Words>847</Words>
  <Application>Microsoft Macintosh PowerPoint</Application>
  <PresentationFormat>Widescreen</PresentationFormat>
  <Paragraphs>165</Paragraphs>
  <Slides>9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9</vt:i4>
      </vt:variant>
    </vt:vector>
  </HeadingPairs>
  <TitlesOfParts>
    <vt:vector size="20" baseType="lpstr">
      <vt:lpstr>Arial Unicode MS</vt:lpstr>
      <vt:lpstr>American Typewriter</vt:lpstr>
      <vt:lpstr>Arial</vt:lpstr>
      <vt:lpstr>Calibri</vt:lpstr>
      <vt:lpstr>Calibri Light</vt:lpstr>
      <vt:lpstr>Cavolini</vt:lpstr>
      <vt:lpstr>Ink Free</vt:lpstr>
      <vt:lpstr>Tw Cen MT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39</cp:revision>
  <dcterms:created xsi:type="dcterms:W3CDTF">2020-10-16T10:30:34Z</dcterms:created>
  <dcterms:modified xsi:type="dcterms:W3CDTF">2021-01-05T10:45:03Z</dcterms:modified>
</cp:coreProperties>
</file>