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2" r:id="rId1"/>
  </p:sldMasterIdLst>
  <p:sldIdLst>
    <p:sldId id="256" r:id="rId2"/>
    <p:sldId id="257" r:id="rId3"/>
    <p:sldId id="259" r:id="rId4"/>
    <p:sldId id="261" r:id="rId5"/>
    <p:sldId id="277" r:id="rId6"/>
    <p:sldId id="272" r:id="rId7"/>
    <p:sldId id="262" r:id="rId8"/>
    <p:sldId id="263" r:id="rId9"/>
    <p:sldId id="273" r:id="rId10"/>
    <p:sldId id="278" r:id="rId11"/>
    <p:sldId id="260"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838" autoAdjust="0"/>
    <p:restoredTop sz="94660"/>
  </p:normalViewPr>
  <p:slideViewPr>
    <p:cSldViewPr>
      <p:cViewPr varScale="1">
        <p:scale>
          <a:sx n="110" d="100"/>
          <a:sy n="110" d="100"/>
        </p:scale>
        <p:origin x="-1662" y="-90"/>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705600" y="4206240"/>
            <a:ext cx="960120" cy="457200"/>
          </a:xfrm>
        </p:spPr>
        <p:txBody>
          <a:bodyPr/>
          <a:lstStyle/>
          <a:p>
            <a:fld id="{B8656506-58B9-4C72-95E4-D69B7A83B22E}" type="datetimeFigureOut">
              <a:rPr lang="en-US" smtClean="0"/>
              <a:pPr/>
              <a:t>07/01/2018</a:t>
            </a:fld>
            <a:endParaRPr lang="en-US"/>
          </a:p>
        </p:txBody>
      </p:sp>
      <p:sp>
        <p:nvSpPr>
          <p:cNvPr id="17" name="Footer Placeholder 16"/>
          <p:cNvSpPr>
            <a:spLocks noGrp="1"/>
          </p:cNvSpPr>
          <p:nvPr>
            <p:ph type="ftr" sz="quarter" idx="11"/>
          </p:nvPr>
        </p:nvSpPr>
        <p:spPr>
          <a:xfrm>
            <a:off x="5410200" y="4205288"/>
            <a:ext cx="1295400" cy="457200"/>
          </a:xfrm>
        </p:spPr>
        <p:txBody>
          <a:bodyPr/>
          <a:lstStyle/>
          <a:p>
            <a:endParaRPr lang="en-US"/>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3A951B89-4109-44FA-9638-B97E01CB4C3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8656506-58B9-4C72-95E4-D69B7A83B22E}" type="datetimeFigureOut">
              <a:rPr lang="en-US" smtClean="0"/>
              <a:pPr/>
              <a:t>07/01/2018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51B89-4109-44FA-9638-B97E01CB4C3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B8656506-58B9-4C72-95E4-D69B7A83B22E}" type="datetimeFigureOut">
              <a:rPr lang="en-US" smtClean="0"/>
              <a:pPr/>
              <a:t>07/01/2018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51B89-4109-44FA-9638-B97E01CB4C3D}"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2249424"/>
            <a:ext cx="40386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2249424"/>
            <a:ext cx="40386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B8656506-58B9-4C72-95E4-D69B7A83B22E}" type="datetimeFigureOut">
              <a:rPr lang="en-US" smtClean="0"/>
              <a:pPr/>
              <a:t>07/01/2018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51B89-4109-44FA-9638-B97E01CB4C3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1143000"/>
            <a:ext cx="8382000" cy="1069848"/>
          </a:xfrm>
        </p:spPr>
        <p:txBody>
          <a:bodyPr anchor="ctr"/>
          <a:lstStyle>
            <a:lvl1pPr>
              <a:defRPr sz="4000" b="0" i="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381000" y="2244970"/>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21225" y="2244970"/>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381000" y="2708519"/>
            <a:ext cx="4041648"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718304" y="2708519"/>
            <a:ext cx="4041775"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Date Placeholder 25"/>
          <p:cNvSpPr>
            <a:spLocks noGrp="1"/>
          </p:cNvSpPr>
          <p:nvPr>
            <p:ph type="dt" sz="half" idx="10"/>
          </p:nvPr>
        </p:nvSpPr>
        <p:spPr/>
        <p:txBody>
          <a:bodyPr rtlCol="0"/>
          <a:lstStyle/>
          <a:p>
            <a:fld id="{B8656506-58B9-4C72-95E4-D69B7A83B22E}" type="datetimeFigureOut">
              <a:rPr lang="en-US" smtClean="0"/>
              <a:pPr/>
              <a:t>07/01/2018</a:t>
            </a:fld>
            <a:endParaRPr lang="en-US"/>
          </a:p>
        </p:txBody>
      </p:sp>
      <p:sp>
        <p:nvSpPr>
          <p:cNvPr id="27" name="Slide Number Placeholder 26"/>
          <p:cNvSpPr>
            <a:spLocks noGrp="1"/>
          </p:cNvSpPr>
          <p:nvPr>
            <p:ph type="sldNum" sz="quarter" idx="11"/>
          </p:nvPr>
        </p:nvSpPr>
        <p:spPr/>
        <p:txBody>
          <a:bodyPr rtlCol="0"/>
          <a:lstStyle/>
          <a:p>
            <a:fld id="{3A951B89-4109-44FA-9638-B97E01CB4C3D}" type="slidenum">
              <a:rPr lang="en-US" smtClean="0"/>
              <a:pPr/>
              <a:t>‹#›</a:t>
            </a:fld>
            <a:endParaRPr lang="en-US"/>
          </a:p>
        </p:txBody>
      </p:sp>
      <p:sp>
        <p:nvSpPr>
          <p:cNvPr id="28" name="Footer Placeholder 27"/>
          <p:cNvSpPr>
            <a:spLocks noGrp="1"/>
          </p:cNvSpPr>
          <p:nvPr>
            <p:ph type="ftr" sz="quarter" idx="12"/>
          </p:nvPr>
        </p:nvSpPr>
        <p:spPr/>
        <p:txBody>
          <a:bodyPr rtlCol="0"/>
          <a:lstStyle/>
          <a:p>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1143000"/>
            <a:ext cx="8229600" cy="1069848"/>
          </a:xfrm>
        </p:spPr>
        <p:txBody>
          <a:bodyPr anchor="ctr"/>
          <a:lstStyle>
            <a:lvl1pPr>
              <a:defRPr sz="4000">
                <a:solidFill>
                  <a:schemeClr val="tx2"/>
                </a:solidFill>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a:xfrm>
            <a:off x="6583680" y="612648"/>
            <a:ext cx="957264" cy="457200"/>
          </a:xfrm>
        </p:spPr>
        <p:txBody>
          <a:bodyPr/>
          <a:lstStyle/>
          <a:p>
            <a:fld id="{B8656506-58B9-4C72-95E4-D69B7A83B22E}" type="datetimeFigureOut">
              <a:rPr lang="en-US" smtClean="0"/>
              <a:pPr/>
              <a:t>07/01/2018</a:t>
            </a:fld>
            <a:endParaRPr lang="en-US"/>
          </a:p>
        </p:txBody>
      </p:sp>
      <p:sp>
        <p:nvSpPr>
          <p:cNvPr id="4" name="Footer Placeholder 3"/>
          <p:cNvSpPr>
            <a:spLocks noGrp="1"/>
          </p:cNvSpPr>
          <p:nvPr>
            <p:ph type="ftr" sz="quarter" idx="11"/>
          </p:nvPr>
        </p:nvSpPr>
        <p:spPr>
          <a:xfrm>
            <a:off x="5257800" y="612648"/>
            <a:ext cx="1325880" cy="457200"/>
          </a:xfrm>
        </p:spPr>
        <p:txBody>
          <a:bodyPr/>
          <a:lstStyle/>
          <a:p>
            <a:endParaRPr lang="en-US"/>
          </a:p>
        </p:txBody>
      </p:sp>
      <p:sp>
        <p:nvSpPr>
          <p:cNvPr id="5" name="Slide Number Placeholder 4"/>
          <p:cNvSpPr>
            <a:spLocks noGrp="1"/>
          </p:cNvSpPr>
          <p:nvPr>
            <p:ph type="sldNum" sz="quarter" idx="12"/>
          </p:nvPr>
        </p:nvSpPr>
        <p:spPr>
          <a:xfrm>
            <a:off x="8174736" y="2272"/>
            <a:ext cx="762000" cy="365760"/>
          </a:xfrm>
        </p:spPr>
        <p:txBody>
          <a:bodyPr/>
          <a:lstStyle/>
          <a:p>
            <a:fld id="{3A951B89-4109-44FA-9638-B97E01CB4C3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8656506-58B9-4C72-95E4-D69B7A83B22E}" type="datetimeFigureOut">
              <a:rPr lang="en-US" smtClean="0"/>
              <a:pPr/>
              <a:t>07/01/2018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A951B89-4109-44FA-9638-B97E01CB4C3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1101970"/>
            <a:ext cx="3383280" cy="877824"/>
          </a:xfrm>
        </p:spPr>
        <p:txBody>
          <a:bodyPr anchor="b"/>
          <a:lstStyle>
            <a:lvl1pPr algn="l">
              <a:buNone/>
              <a:defRPr sz="1800" b="1"/>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5353496" y="2010727"/>
            <a:ext cx="3383280" cy="4617720"/>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152400" y="776287"/>
            <a:ext cx="5102352" cy="585216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B8656506-58B9-4C72-95E4-D69B7A83B22E}" type="datetimeFigureOut">
              <a:rPr lang="en-US" smtClean="0"/>
              <a:pPr/>
              <a:t>07/01/2018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51B89-4109-44FA-9638-B97E01CB4C3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B8656506-58B9-4C72-95E4-D69B7A83B22E}" type="datetimeFigureOut">
              <a:rPr lang="en-US" smtClean="0"/>
              <a:pPr/>
              <a:t>07/01/2018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51B89-4109-44FA-9638-B97E01CB4C3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8656506-58B9-4C72-95E4-D69B7A83B22E}" type="datetimeFigureOut">
              <a:rPr lang="en-US" smtClean="0"/>
              <a:pPr/>
              <a:t>07/01/2018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51B89-4109-44FA-9638-B97E01CB4C3D}"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1143000"/>
            <a:ext cx="1905000" cy="5486400"/>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143000"/>
            <a:ext cx="6248400" cy="5486400"/>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8656506-58B9-4C72-95E4-D69B7A83B22E}" type="datetimeFigureOut">
              <a:rPr lang="en-US" smtClean="0"/>
              <a:pPr/>
              <a:t>07/01/2018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51B89-4109-44FA-9638-B97E01CB4C3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1143000"/>
            <a:ext cx="8229600" cy="10668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2249424"/>
            <a:ext cx="8229600" cy="432511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586536" y="612648"/>
            <a:ext cx="957264" cy="457200"/>
          </a:xfrm>
          <a:prstGeom prst="rect">
            <a:avLst/>
          </a:prstGeom>
        </p:spPr>
        <p:txBody>
          <a:bodyPr vert="horz"/>
          <a:lstStyle>
            <a:lvl1pPr algn="l" eaLnBrk="1" latinLnBrk="0" hangingPunct="1">
              <a:defRPr kumimoji="0" sz="800">
                <a:solidFill>
                  <a:schemeClr val="accent2"/>
                </a:solidFill>
              </a:defRPr>
            </a:lvl1pPr>
          </a:lstStyle>
          <a:p>
            <a:fld id="{B8656506-58B9-4C72-95E4-D69B7A83B22E}" type="datetimeFigureOut">
              <a:rPr lang="en-US" smtClean="0"/>
              <a:pPr/>
              <a:t>07/01/2018</a:t>
            </a:fld>
            <a:endParaRPr lang="en-US"/>
          </a:p>
        </p:txBody>
      </p:sp>
      <p:sp>
        <p:nvSpPr>
          <p:cNvPr id="3" name="Footer Placeholder 2"/>
          <p:cNvSpPr>
            <a:spLocks noGrp="1"/>
          </p:cNvSpPr>
          <p:nvPr>
            <p:ph type="ftr" sz="quarter" idx="3"/>
          </p:nvPr>
        </p:nvSpPr>
        <p:spPr>
          <a:xfrm>
            <a:off x="5257800" y="612648"/>
            <a:ext cx="1325880" cy="457200"/>
          </a:xfrm>
          <a:prstGeom prst="rect">
            <a:avLst/>
          </a:prstGeom>
        </p:spPr>
        <p:txBody>
          <a:bodyPr vert="horz"/>
          <a:lstStyle>
            <a:lvl1pPr algn="r" eaLnBrk="1" latinLnBrk="0" hangingPunct="1">
              <a:defRPr kumimoji="0" sz="800">
                <a:solidFill>
                  <a:schemeClr val="accent2"/>
                </a:solidFill>
              </a:defRPr>
            </a:lvl1pPr>
          </a:lstStyle>
          <a:p>
            <a:endParaRPr lang="en-US"/>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3A951B89-4109-44FA-9638-B97E01CB4C3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9600" y="228600"/>
            <a:ext cx="7848600" cy="1524000"/>
          </a:xfrm>
        </p:spPr>
        <p:txBody>
          <a:bodyPr>
            <a:normAutofit/>
          </a:bodyPr>
          <a:lstStyle/>
          <a:p>
            <a:pPr algn="just"/>
            <a:r>
              <a:rPr lang="en-US" sz="4000" dirty="0" smtClean="0"/>
              <a:t>Entrepreneur’s Role in Economic Development</a:t>
            </a:r>
            <a:endParaRPr lang="en-US" sz="4000" dirty="0"/>
          </a:p>
        </p:txBody>
      </p:sp>
      <p:sp>
        <p:nvSpPr>
          <p:cNvPr id="3" name="Subtitle 2"/>
          <p:cNvSpPr>
            <a:spLocks noGrp="1"/>
          </p:cNvSpPr>
          <p:nvPr>
            <p:ph type="subTitle" idx="1"/>
          </p:nvPr>
        </p:nvSpPr>
        <p:spPr>
          <a:xfrm>
            <a:off x="609600" y="4648200"/>
            <a:ext cx="2971800" cy="1143000"/>
          </a:xfrm>
        </p:spPr>
        <p:txBody>
          <a:bodyPr>
            <a:normAutofit/>
          </a:bodyPr>
          <a:lstStyle/>
          <a:p>
            <a:r>
              <a:rPr lang="en-US" sz="1800" b="1" dirty="0" smtClean="0">
                <a:solidFill>
                  <a:schemeClr val="accent6">
                    <a:lumMod val="75000"/>
                  </a:schemeClr>
                </a:solidFill>
                <a:latin typeface="Calibri" pitchFamily="34" charset="0"/>
              </a:rPr>
              <a:t>Submitted by:</a:t>
            </a:r>
            <a:endParaRPr lang="en-US" sz="2800" b="1" dirty="0" smtClean="0">
              <a:solidFill>
                <a:schemeClr val="accent6">
                  <a:lumMod val="75000"/>
                </a:schemeClr>
              </a:solidFill>
              <a:latin typeface="Calibri" pitchFamily="34" charset="0"/>
            </a:endParaRPr>
          </a:p>
          <a:p>
            <a:r>
              <a:rPr lang="en-US" sz="2800" b="1" dirty="0" smtClean="0">
                <a:solidFill>
                  <a:schemeClr val="accent6">
                    <a:lumMod val="75000"/>
                  </a:schemeClr>
                </a:solidFill>
                <a:latin typeface="Calibri" pitchFamily="34" charset="0"/>
              </a:rPr>
              <a:t>Saeed Ahmed</a:t>
            </a:r>
          </a:p>
          <a:p>
            <a:r>
              <a:rPr lang="en-US" sz="1800" b="1" dirty="0" smtClean="0">
                <a:solidFill>
                  <a:schemeClr val="accent6">
                    <a:lumMod val="75000"/>
                  </a:schemeClr>
                </a:solidFill>
                <a:latin typeface="Calibri" pitchFamily="34" charset="0"/>
              </a:rPr>
              <a:t>[Student ID: 1705946]</a:t>
            </a:r>
            <a:endParaRPr lang="en-US" sz="1800" b="1" dirty="0">
              <a:solidFill>
                <a:schemeClr val="accent6">
                  <a:lumMod val="75000"/>
                </a:schemeClr>
              </a:solidFill>
              <a:latin typeface="Calibri" pitchFamily="34" charset="0"/>
            </a:endParaRPr>
          </a:p>
        </p:txBody>
      </p:sp>
      <p:pic>
        <p:nvPicPr>
          <p:cNvPr id="16386" name="Picture 2" descr="een1.png (354×244)"/>
          <p:cNvPicPr>
            <a:picLocks noChangeAspect="1" noChangeArrowheads="1"/>
          </p:cNvPicPr>
          <p:nvPr/>
        </p:nvPicPr>
        <p:blipFill>
          <a:blip r:embed="rId2" cstate="print"/>
          <a:srcRect/>
          <a:stretch>
            <a:fillRect/>
          </a:stretch>
        </p:blipFill>
        <p:spPr bwMode="auto">
          <a:xfrm>
            <a:off x="5238750" y="4267200"/>
            <a:ext cx="3676650" cy="2324101"/>
          </a:xfrm>
          <a:prstGeom prst="rect">
            <a:avLst/>
          </a:prstGeom>
          <a:noFill/>
        </p:spPr>
      </p:pic>
      <p:sp>
        <p:nvSpPr>
          <p:cNvPr id="5" name="Subtitle 2"/>
          <p:cNvSpPr txBox="1">
            <a:spLocks/>
          </p:cNvSpPr>
          <p:nvPr/>
        </p:nvSpPr>
        <p:spPr>
          <a:xfrm>
            <a:off x="533400" y="2209800"/>
            <a:ext cx="7543800" cy="457200"/>
          </a:xfrm>
          <a:prstGeom prst="rect">
            <a:avLst/>
          </a:prstGeom>
        </p:spPr>
        <p:txBody>
          <a:bodyPr vert="horz">
            <a:noAutofit/>
          </a:bodyPr>
          <a:lstStyle/>
          <a:p>
            <a:pPr marL="64008" marR="0" lvl="0" indent="0" algn="l" defTabSz="914400" rtl="0" eaLnBrk="1" fontAlgn="auto" latinLnBrk="0" hangingPunct="1">
              <a:lnSpc>
                <a:spcPct val="100000"/>
              </a:lnSpc>
              <a:spcBef>
                <a:spcPts val="300"/>
              </a:spcBef>
              <a:spcAft>
                <a:spcPts val="0"/>
              </a:spcAft>
              <a:buClr>
                <a:schemeClr val="accent3"/>
              </a:buClr>
              <a:buSzTx/>
              <a:buFont typeface="Georgia"/>
              <a:buNone/>
              <a:tabLst/>
              <a:defRPr/>
            </a:pPr>
            <a:r>
              <a:rPr kumimoji="0" lang="en-US" sz="2400" b="1" i="0" u="none" strike="noStrike" kern="1200" cap="none" spc="0" normalizeH="0" baseline="0" noProof="0" dirty="0" smtClean="0">
                <a:ln>
                  <a:noFill/>
                </a:ln>
                <a:solidFill>
                  <a:schemeClr val="accent6">
                    <a:lumMod val="75000"/>
                  </a:schemeClr>
                </a:solidFill>
                <a:effectLst/>
                <a:uLnTx/>
                <a:uFillTx/>
                <a:latin typeface="Calibri" pitchFamily="34" charset="0"/>
              </a:rPr>
              <a:t>Module: Entrepreneurship (SMBA7111D)</a:t>
            </a:r>
          </a:p>
        </p:txBody>
      </p:sp>
      <p:sp>
        <p:nvSpPr>
          <p:cNvPr id="6" name="Subtitle 2"/>
          <p:cNvSpPr txBox="1">
            <a:spLocks/>
          </p:cNvSpPr>
          <p:nvPr/>
        </p:nvSpPr>
        <p:spPr>
          <a:xfrm>
            <a:off x="533400" y="2743200"/>
            <a:ext cx="2514600" cy="381000"/>
          </a:xfrm>
          <a:prstGeom prst="rect">
            <a:avLst/>
          </a:prstGeom>
        </p:spPr>
        <p:txBody>
          <a:bodyPr vert="horz">
            <a:normAutofit/>
          </a:bodyPr>
          <a:lstStyle/>
          <a:p>
            <a:pPr marL="64008" marR="0" lvl="0" indent="0" algn="l" defTabSz="914400" rtl="0" eaLnBrk="1" fontAlgn="auto" latinLnBrk="0" hangingPunct="1">
              <a:lnSpc>
                <a:spcPct val="100000"/>
              </a:lnSpc>
              <a:spcBef>
                <a:spcPts val="300"/>
              </a:spcBef>
              <a:spcAft>
                <a:spcPts val="0"/>
              </a:spcAft>
              <a:buClr>
                <a:schemeClr val="accent3"/>
              </a:buClr>
              <a:buSzTx/>
              <a:buFont typeface="Georgia"/>
              <a:buNone/>
              <a:tabLst/>
              <a:defRPr/>
            </a:pPr>
            <a:r>
              <a:rPr kumimoji="0" lang="en-US" sz="1600" b="1" i="0" u="none" strike="noStrike" kern="1200" cap="none" spc="0" normalizeH="0" baseline="0" noProof="0" dirty="0" smtClean="0">
                <a:ln>
                  <a:noFill/>
                </a:ln>
                <a:solidFill>
                  <a:schemeClr val="accent6">
                    <a:lumMod val="75000"/>
                  </a:schemeClr>
                </a:solidFill>
                <a:effectLst/>
                <a:uLnTx/>
                <a:uFillTx/>
                <a:latin typeface="Calibri" pitchFamily="34" charset="0"/>
              </a:rPr>
              <a:t>Date: </a:t>
            </a:r>
            <a:r>
              <a:rPr kumimoji="0" lang="en-US" sz="1600" b="1" i="0" u="none" strike="noStrike" kern="1200" cap="none" spc="0" normalizeH="0" baseline="0" noProof="0" dirty="0" smtClean="0">
                <a:ln>
                  <a:noFill/>
                </a:ln>
                <a:solidFill>
                  <a:schemeClr val="accent6">
                    <a:lumMod val="75000"/>
                  </a:schemeClr>
                </a:solidFill>
                <a:effectLst/>
                <a:uLnTx/>
                <a:uFillTx/>
                <a:latin typeface="Calibri" pitchFamily="34" charset="0"/>
              </a:rPr>
              <a:t>7</a:t>
            </a:r>
            <a:r>
              <a:rPr kumimoji="0" lang="en-US" sz="1600" b="1" i="0" u="none" strike="noStrike" kern="1200" cap="none" spc="0" normalizeH="0" baseline="30000" noProof="0" dirty="0" smtClean="0">
                <a:ln>
                  <a:noFill/>
                </a:ln>
                <a:solidFill>
                  <a:schemeClr val="accent6">
                    <a:lumMod val="75000"/>
                  </a:schemeClr>
                </a:solidFill>
                <a:effectLst/>
                <a:uLnTx/>
                <a:uFillTx/>
                <a:latin typeface="Calibri" pitchFamily="34" charset="0"/>
              </a:rPr>
              <a:t>th</a:t>
            </a:r>
            <a:r>
              <a:rPr kumimoji="0" lang="en-US" sz="1600" b="1" i="0" u="none" strike="noStrike" kern="1200" cap="none" spc="0" normalizeH="0" baseline="0" noProof="0" dirty="0" smtClean="0">
                <a:ln>
                  <a:noFill/>
                </a:ln>
                <a:solidFill>
                  <a:schemeClr val="accent6">
                    <a:lumMod val="75000"/>
                  </a:schemeClr>
                </a:solidFill>
                <a:effectLst/>
                <a:uLnTx/>
                <a:uFillTx/>
                <a:latin typeface="Calibri" pitchFamily="34" charset="0"/>
              </a:rPr>
              <a:t> </a:t>
            </a:r>
            <a:r>
              <a:rPr kumimoji="0" lang="en-US" sz="1600" b="1" i="0" u="none" strike="noStrike" kern="1200" cap="none" spc="0" normalizeH="0" baseline="0" noProof="0" dirty="0" smtClean="0">
                <a:ln>
                  <a:noFill/>
                </a:ln>
                <a:solidFill>
                  <a:schemeClr val="accent6">
                    <a:lumMod val="75000"/>
                  </a:schemeClr>
                </a:solidFill>
                <a:effectLst/>
                <a:uLnTx/>
                <a:uFillTx/>
                <a:latin typeface="Calibri" pitchFamily="34" charset="0"/>
              </a:rPr>
              <a:t>January, 2018</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16386"/>
                                        </p:tgtEl>
                                        <p:attrNameLst>
                                          <p:attrName>style.visibility</p:attrName>
                                        </p:attrNameLst>
                                      </p:cBhvr>
                                      <p:to>
                                        <p:strVal val="visible"/>
                                      </p:to>
                                    </p:set>
                                    <p:anim calcmode="lin" valueType="num">
                                      <p:cBhvr additive="base">
                                        <p:cTn id="23" dur="500" fill="hold"/>
                                        <p:tgtEl>
                                          <p:spTgt spid="16386"/>
                                        </p:tgtEl>
                                        <p:attrNameLst>
                                          <p:attrName>ppt_x</p:attrName>
                                        </p:attrNameLst>
                                      </p:cBhvr>
                                      <p:tavLst>
                                        <p:tav tm="0">
                                          <p:val>
                                            <p:strVal val="#ppt_x"/>
                                          </p:val>
                                        </p:tav>
                                        <p:tav tm="100000">
                                          <p:val>
                                            <p:strVal val="#ppt_x"/>
                                          </p:val>
                                        </p:tav>
                                      </p:tavLst>
                                    </p:anim>
                                    <p:anim calcmode="lin" valueType="num">
                                      <p:cBhvr additive="base">
                                        <p:cTn id="24" dur="500" fill="hold"/>
                                        <p:tgtEl>
                                          <p:spTgt spid="1638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 y="685800"/>
            <a:ext cx="8686800" cy="5638800"/>
          </a:xfrm>
        </p:spPr>
        <p:txBody>
          <a:bodyPr/>
          <a:lstStyle/>
          <a:p>
            <a:pPr>
              <a:buNone/>
            </a:pPr>
            <a:r>
              <a:rPr lang="en-US" sz="3000" dirty="0" smtClean="0">
                <a:solidFill>
                  <a:schemeClr val="accent6">
                    <a:lumMod val="50000"/>
                  </a:schemeClr>
                </a:solidFill>
                <a:latin typeface="Calibri" pitchFamily="34" charset="0"/>
              </a:rPr>
              <a:t>	ENTREPRENEURSHIP</a:t>
            </a:r>
            <a:r>
              <a:rPr lang="en-US" dirty="0" smtClean="0"/>
              <a:t/>
            </a:r>
            <a:br>
              <a:rPr lang="en-US" dirty="0" smtClean="0"/>
            </a:br>
            <a:r>
              <a:rPr lang="en-US" sz="2000" dirty="0" smtClean="0"/>
              <a:t>“</a:t>
            </a:r>
            <a:r>
              <a:rPr lang="en-US" sz="2000" dirty="0" smtClean="0">
                <a:latin typeface="Calibri" pitchFamily="34" charset="0"/>
              </a:rPr>
              <a:t>Entrepreneurship </a:t>
            </a:r>
            <a:r>
              <a:rPr lang="en-US" sz="2000" dirty="0" smtClean="0">
                <a:latin typeface="Calibri" pitchFamily="34" charset="0"/>
              </a:rPr>
              <a:t>is the process of creating something different with value by devoting the necessary time and effort, assuming the accompanying financial, psychological and social risks, and receiving the resulting rewards of monetary and personal </a:t>
            </a:r>
            <a:r>
              <a:rPr lang="en-US" sz="2000" dirty="0" smtClean="0">
                <a:latin typeface="Calibri" pitchFamily="34" charset="0"/>
              </a:rPr>
              <a:t>satisfaction.</a:t>
            </a:r>
            <a:r>
              <a:rPr lang="en-US" sz="2000" dirty="0" smtClean="0"/>
              <a:t>” </a:t>
            </a:r>
            <a:r>
              <a:rPr lang="en-US" sz="2000" b="1" dirty="0" smtClean="0">
                <a:solidFill>
                  <a:schemeClr val="accent6">
                    <a:lumMod val="50000"/>
                  </a:schemeClr>
                </a:solidFill>
                <a:latin typeface="Calibri" pitchFamily="34" charset="0"/>
              </a:rPr>
              <a:t>Robert </a:t>
            </a:r>
            <a:r>
              <a:rPr lang="en-US" sz="2000" b="1" dirty="0" err="1" smtClean="0">
                <a:solidFill>
                  <a:schemeClr val="accent6">
                    <a:lumMod val="50000"/>
                  </a:schemeClr>
                </a:solidFill>
                <a:latin typeface="Calibri" pitchFamily="34" charset="0"/>
              </a:rPr>
              <a:t>Hisrich</a:t>
            </a:r>
            <a:r>
              <a:rPr lang="en-US" sz="2000" b="1" dirty="0" smtClean="0">
                <a:solidFill>
                  <a:schemeClr val="accent6">
                    <a:lumMod val="50000"/>
                  </a:schemeClr>
                </a:solidFill>
                <a:latin typeface="Calibri" pitchFamily="34" charset="0"/>
              </a:rPr>
              <a:t> (1985)</a:t>
            </a:r>
            <a:endParaRPr lang="en-US" sz="2000" b="1" dirty="0" smtClean="0">
              <a:latin typeface="Calibri" pitchFamily="34" charset="0"/>
            </a:endParaRPr>
          </a:p>
          <a:p>
            <a:pPr>
              <a:buNone/>
            </a:pPr>
            <a:r>
              <a:rPr lang="en-US" sz="100" dirty="0" smtClean="0">
                <a:solidFill>
                  <a:schemeClr val="accent6">
                    <a:lumMod val="50000"/>
                  </a:schemeClr>
                </a:solidFill>
                <a:latin typeface="Calibri" pitchFamily="34" charset="0"/>
              </a:rPr>
              <a:t>	</a:t>
            </a:r>
            <a:r>
              <a:rPr lang="en-US" sz="400" dirty="0" smtClean="0">
                <a:solidFill>
                  <a:schemeClr val="accent6">
                    <a:lumMod val="50000"/>
                  </a:schemeClr>
                </a:solidFill>
                <a:latin typeface="Calibri" pitchFamily="34" charset="0"/>
              </a:rPr>
              <a:t>				</a:t>
            </a:r>
          </a:p>
          <a:p>
            <a:pPr>
              <a:buNone/>
            </a:pPr>
            <a:r>
              <a:rPr lang="en-US" sz="3000" dirty="0" smtClean="0">
                <a:solidFill>
                  <a:schemeClr val="accent6">
                    <a:lumMod val="50000"/>
                  </a:schemeClr>
                </a:solidFill>
                <a:latin typeface="Calibri" pitchFamily="34" charset="0"/>
              </a:rPr>
              <a:t>	ECONOMIC DEVELOPMENT</a:t>
            </a:r>
          </a:p>
          <a:p>
            <a:pPr>
              <a:buNone/>
            </a:pPr>
            <a:r>
              <a:rPr lang="en-US" sz="2000" dirty="0" smtClean="0">
                <a:latin typeface="Calibri" pitchFamily="34" charset="0"/>
              </a:rPr>
              <a:t>	Process </a:t>
            </a:r>
            <a:r>
              <a:rPr lang="en-US" sz="2000" dirty="0" smtClean="0">
                <a:latin typeface="Calibri" pitchFamily="34" charset="0"/>
              </a:rPr>
              <a:t>by which a nation improves the economic, political, and social well-being of its </a:t>
            </a:r>
            <a:r>
              <a:rPr lang="en-US" sz="2000" dirty="0" smtClean="0">
                <a:latin typeface="Calibri" pitchFamily="34" charset="0"/>
              </a:rPr>
              <a:t>people.</a:t>
            </a:r>
          </a:p>
          <a:p>
            <a:pPr>
              <a:buNone/>
            </a:pPr>
            <a:endParaRPr lang="en-US" sz="100" dirty="0" smtClean="0">
              <a:latin typeface="Calibri" pitchFamily="34" charset="0"/>
            </a:endParaRPr>
          </a:p>
          <a:p>
            <a:pPr>
              <a:buNone/>
            </a:pPr>
            <a:r>
              <a:rPr lang="en-US" sz="3000" dirty="0" smtClean="0">
                <a:solidFill>
                  <a:schemeClr val="accent6">
                    <a:lumMod val="50000"/>
                  </a:schemeClr>
                </a:solidFill>
                <a:latin typeface="Calibri" pitchFamily="34" charset="0"/>
              </a:rPr>
              <a:t>	ENTPREPRENEURIAL ROLE IN ECONOMIC </a:t>
            </a:r>
            <a:r>
              <a:rPr lang="en-US" sz="3000" dirty="0" smtClean="0">
                <a:solidFill>
                  <a:schemeClr val="accent6">
                    <a:lumMod val="50000"/>
                  </a:schemeClr>
                </a:solidFill>
                <a:latin typeface="Calibri" pitchFamily="34" charset="0"/>
              </a:rPr>
              <a:t>DEVELOPMENT</a:t>
            </a:r>
          </a:p>
          <a:p>
            <a:pPr>
              <a:buNone/>
            </a:pPr>
            <a:r>
              <a:rPr lang="en-US" sz="2000" dirty="0" smtClean="0">
                <a:latin typeface="Calibri" pitchFamily="34" charset="0"/>
              </a:rPr>
              <a:t>	Entrepreneurs play a pivotal role in the development of an economy by using their entrepreneurial abilities and entrepreneurship has been the main cause leading to the outcome of positive economic development. The role of Entrepreneurs is not similar in different economies but </a:t>
            </a:r>
            <a:r>
              <a:rPr lang="en-US" sz="2000" dirty="0" smtClean="0">
                <a:latin typeface="Calibri" pitchFamily="34" charset="0"/>
              </a:rPr>
              <a:t>f</a:t>
            </a:r>
            <a:r>
              <a:rPr lang="en-US" sz="2000" dirty="0" smtClean="0">
                <a:latin typeface="Calibri" pitchFamily="34" charset="0"/>
              </a:rPr>
              <a:t>ollowing are some of the ways in which an Entrepreneur supports economic development:</a:t>
            </a:r>
            <a:endParaRPr lang="en-US" sz="2000" dirty="0">
              <a:latin typeface="Calibri" pitchFamily="34" charset="0"/>
            </a:endParaRPr>
          </a:p>
        </p:txBody>
      </p:sp>
      <p:sp>
        <p:nvSpPr>
          <p:cNvPr id="4" name="TextBox 3"/>
          <p:cNvSpPr txBox="1"/>
          <p:nvPr/>
        </p:nvSpPr>
        <p:spPr>
          <a:xfrm>
            <a:off x="8458200" y="6324600"/>
            <a:ext cx="381000" cy="276999"/>
          </a:xfrm>
          <a:prstGeom prst="rect">
            <a:avLst/>
          </a:prstGeom>
          <a:noFill/>
        </p:spPr>
        <p:txBody>
          <a:bodyPr wrap="square" rtlCol="0">
            <a:spAutoFit/>
          </a:bodyPr>
          <a:lstStyle/>
          <a:p>
            <a:pPr algn="ctr"/>
            <a:r>
              <a:rPr lang="en-US" sz="1200" dirty="0" smtClean="0">
                <a:latin typeface="Calibri" pitchFamily="34" charset="0"/>
              </a:rPr>
              <a:t>1</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slide(fromBottom)">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slide(fromBottom)">
                                      <p:cBhvr>
                                        <p:cTn id="12" dur="500"/>
                                        <p:tgtEl>
                                          <p:spTgt spid="3">
                                            <p:txEl>
                                              <p:pRg st="2" end="2"/>
                                            </p:txEl>
                                          </p:spTgt>
                                        </p:tgtEl>
                                      </p:cBhvr>
                                    </p:animEffect>
                                  </p:childTnLst>
                                </p:cTn>
                              </p:par>
                              <p:par>
                                <p:cTn id="13" presetID="12" presetClass="entr" presetSubtype="4"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slide(fromBottom)">
                                      <p:cBhvr>
                                        <p:cTn id="15" dur="500"/>
                                        <p:tgtEl>
                                          <p:spTgt spid="3">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2" presetClass="entr" presetSubtype="4" fill="hold" nodeType="click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slide(fromBottom)">
                                      <p:cBhvr>
                                        <p:cTn id="20" dur="500"/>
                                        <p:tgtEl>
                                          <p:spTgt spid="3">
                                            <p:txEl>
                                              <p:pRg st="5" end="5"/>
                                            </p:txEl>
                                          </p:spTgt>
                                        </p:tgtEl>
                                      </p:cBhvr>
                                    </p:animEffect>
                                  </p:childTnLst>
                                </p:cTn>
                              </p:par>
                              <p:par>
                                <p:cTn id="21" presetID="12" presetClass="entr" presetSubtype="4"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animEffect transition="in" filter="slide(fromBottom)">
                                      <p:cBhvr>
                                        <p:cTn id="23"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 y="685800"/>
            <a:ext cx="8763000" cy="2895600"/>
          </a:xfrm>
        </p:spPr>
        <p:txBody>
          <a:bodyPr>
            <a:normAutofit/>
          </a:bodyPr>
          <a:lstStyle/>
          <a:p>
            <a:pPr algn="just">
              <a:buNone/>
            </a:pPr>
            <a:r>
              <a:rPr lang="en-US" dirty="0" smtClean="0">
                <a:latin typeface="Calibri" pitchFamily="34" charset="0"/>
              </a:rPr>
              <a:t>	</a:t>
            </a:r>
            <a:r>
              <a:rPr lang="en-US" sz="3000" dirty="0" smtClean="0">
                <a:solidFill>
                  <a:schemeClr val="accent6">
                    <a:lumMod val="50000"/>
                  </a:schemeClr>
                </a:solidFill>
                <a:latin typeface="Calibri" pitchFamily="34" charset="0"/>
              </a:rPr>
              <a:t>CAPITAL FORMATION  </a:t>
            </a:r>
          </a:p>
          <a:p>
            <a:pPr algn="just">
              <a:buNone/>
            </a:pPr>
            <a:r>
              <a:rPr lang="en-US" sz="2000" dirty="0" smtClean="0">
                <a:latin typeface="Calibri" pitchFamily="34" charset="0"/>
              </a:rPr>
              <a:t>	Capital formation plays a key role in breaking the vicious cycle of poverty, especially in under developed countries. It increases the output of a country, especially the transfer of individualistic and/or household savings to the business sector. Entrepreneurial activities is very essential for the industrial and economic development of the country, as their saving and investments (direct and indirect) in the business sectors help in making more capital goods such as </a:t>
            </a:r>
            <a:r>
              <a:rPr lang="en-US" sz="2000" dirty="0" smtClean="0">
                <a:latin typeface="Calibri" pitchFamily="34" charset="0"/>
              </a:rPr>
              <a:t>equipments, buildings and other intermediate goods.</a:t>
            </a:r>
            <a:endParaRPr lang="en-US" sz="2000" dirty="0" smtClean="0">
              <a:latin typeface="Calibri" pitchFamily="34" charset="0"/>
            </a:endParaRPr>
          </a:p>
        </p:txBody>
      </p:sp>
      <p:pic>
        <p:nvPicPr>
          <p:cNvPr id="1026" name="Picture 2"/>
          <p:cNvPicPr>
            <a:picLocks noChangeAspect="1" noChangeArrowheads="1"/>
          </p:cNvPicPr>
          <p:nvPr/>
        </p:nvPicPr>
        <p:blipFill>
          <a:blip r:embed="rId2" cstate="print"/>
          <a:srcRect/>
          <a:stretch>
            <a:fillRect/>
          </a:stretch>
        </p:blipFill>
        <p:spPr bwMode="auto">
          <a:xfrm>
            <a:off x="1295400" y="3807968"/>
            <a:ext cx="6705600" cy="2592832"/>
          </a:xfrm>
          <a:prstGeom prst="rect">
            <a:avLst/>
          </a:prstGeom>
          <a:noFill/>
          <a:ln w="9525">
            <a:noFill/>
            <a:miter lim="800000"/>
            <a:headEnd/>
            <a:tailEnd/>
          </a:ln>
        </p:spPr>
      </p:pic>
      <p:sp>
        <p:nvSpPr>
          <p:cNvPr id="4" name="TextBox 3"/>
          <p:cNvSpPr txBox="1"/>
          <p:nvPr/>
        </p:nvSpPr>
        <p:spPr>
          <a:xfrm>
            <a:off x="8458200" y="6324600"/>
            <a:ext cx="381000" cy="276999"/>
          </a:xfrm>
          <a:prstGeom prst="rect">
            <a:avLst/>
          </a:prstGeom>
          <a:noFill/>
        </p:spPr>
        <p:txBody>
          <a:bodyPr wrap="square" rtlCol="0">
            <a:spAutoFit/>
          </a:bodyPr>
          <a:lstStyle/>
          <a:p>
            <a:pPr algn="ctr"/>
            <a:r>
              <a:rPr lang="en-US" sz="1200" dirty="0" smtClean="0">
                <a:latin typeface="Calibri" pitchFamily="34" charset="0"/>
              </a:rPr>
              <a:t>2</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slide(fromBottom)">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slide(fromBottom)">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8" presetClass="entr" presetSubtype="16" fill="hold" nodeType="clickEffect">
                                  <p:stCondLst>
                                    <p:cond delay="0"/>
                                  </p:stCondLst>
                                  <p:childTnLst>
                                    <p:set>
                                      <p:cBhvr>
                                        <p:cTn id="16" dur="1" fill="hold">
                                          <p:stCondLst>
                                            <p:cond delay="0"/>
                                          </p:stCondLst>
                                        </p:cTn>
                                        <p:tgtEl>
                                          <p:spTgt spid="1026"/>
                                        </p:tgtEl>
                                        <p:attrNameLst>
                                          <p:attrName>style.visibility</p:attrName>
                                        </p:attrNameLst>
                                      </p:cBhvr>
                                      <p:to>
                                        <p:strVal val="visible"/>
                                      </p:to>
                                    </p:set>
                                    <p:animEffect transition="in" filter="diamond(in)">
                                      <p:cBhvr>
                                        <p:cTn id="17" dur="2000"/>
                                        <p:tgtEl>
                                          <p:spTgt spid="1026"/>
                                        </p:tgtEl>
                                      </p:cBhvr>
                                    </p:animEffect>
                                  </p:childTnLst>
                                </p:cTn>
                              </p:par>
                            </p:childTnLst>
                          </p:cTn>
                        </p:par>
                      </p:childTnLst>
                    </p:cTn>
                  </p:par>
                  <p:par>
                    <p:cTn id="18" fill="hold">
                      <p:stCondLst>
                        <p:cond delay="indefinite"/>
                      </p:stCondLst>
                      <p:childTnLst>
                        <p:par>
                          <p:cTn id="19" fill="hold">
                            <p:stCondLst>
                              <p:cond delay="0"/>
                            </p:stCondLst>
                            <p:childTnLst>
                              <p:par>
                                <p:cTn id="20" presetID="4" presetClass="entr" presetSubtype="16" fill="hold" nodeType="clickEffect">
                                  <p:stCondLst>
                                    <p:cond delay="0"/>
                                  </p:stCondLst>
                                  <p:childTnLst>
                                    <p:set>
                                      <p:cBhvr>
                                        <p:cTn id="21" dur="1" fill="hold">
                                          <p:stCondLst>
                                            <p:cond delay="0"/>
                                          </p:stCondLst>
                                        </p:cTn>
                                        <p:tgtEl>
                                          <p:spTgt spid="1026"/>
                                        </p:tgtEl>
                                        <p:attrNameLst>
                                          <p:attrName>style.visibility</p:attrName>
                                        </p:attrNameLst>
                                      </p:cBhvr>
                                      <p:to>
                                        <p:strVal val="visible"/>
                                      </p:to>
                                    </p:set>
                                    <p:animEffect transition="in" filter="box(in)">
                                      <p:cBhvr>
                                        <p:cTn id="22"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 y="685800"/>
            <a:ext cx="8763000" cy="3429000"/>
          </a:xfrm>
        </p:spPr>
        <p:txBody>
          <a:bodyPr>
            <a:normAutofit fontScale="92500"/>
          </a:bodyPr>
          <a:lstStyle/>
          <a:p>
            <a:pPr algn="just">
              <a:buNone/>
            </a:pPr>
            <a:r>
              <a:rPr lang="en-US" sz="3200" dirty="0" smtClean="0">
                <a:solidFill>
                  <a:schemeClr val="accent6">
                    <a:lumMod val="50000"/>
                  </a:schemeClr>
                </a:solidFill>
                <a:latin typeface="Calibri" pitchFamily="34" charset="0"/>
              </a:rPr>
              <a:t>	REGIONAL DEVELOPMENT</a:t>
            </a:r>
          </a:p>
          <a:p>
            <a:pPr algn="just">
              <a:buNone/>
            </a:pPr>
            <a:r>
              <a:rPr lang="en-US" sz="2000" dirty="0" smtClean="0">
                <a:latin typeface="Calibri" pitchFamily="34" charset="0"/>
              </a:rPr>
              <a:t>	</a:t>
            </a:r>
            <a:r>
              <a:rPr lang="en-US" sz="2200" dirty="0" smtClean="0">
                <a:latin typeface="Calibri" pitchFamily="34" charset="0"/>
              </a:rPr>
              <a:t>Entrepreneurs help in regional development and minimize regional disparities, especially with the help of indigenous businesses in rural areas and under-developed zones. By the establishment of small business firms, it has a positive impact on the regional infrastructure and provides significant public benefits such as education, health, transportation, etc. Such regional development, focusing on backward areas promotes the concept of balanced development either through inward investments or from local investments also help in creating jobs which helps the general public whereas provides a tax base to the government. </a:t>
            </a:r>
          </a:p>
          <a:p>
            <a:pPr algn="just">
              <a:buNone/>
            </a:pPr>
            <a:endParaRPr lang="en-US" dirty="0"/>
          </a:p>
        </p:txBody>
      </p:sp>
      <p:pic>
        <p:nvPicPr>
          <p:cNvPr id="11266" name="Picture 2" descr="https://s4.scoopwhoop.com/anj/citybefaf/140017447.jpg"/>
          <p:cNvPicPr>
            <a:picLocks noChangeAspect="1" noChangeArrowheads="1"/>
          </p:cNvPicPr>
          <p:nvPr/>
        </p:nvPicPr>
        <p:blipFill>
          <a:blip r:embed="rId2" cstate="print"/>
          <a:srcRect/>
          <a:stretch>
            <a:fillRect/>
          </a:stretch>
        </p:blipFill>
        <p:spPr bwMode="auto">
          <a:xfrm>
            <a:off x="1371600" y="4114800"/>
            <a:ext cx="6629400" cy="2514600"/>
          </a:xfrm>
          <a:prstGeom prst="rect">
            <a:avLst/>
          </a:prstGeom>
          <a:noFill/>
        </p:spPr>
      </p:pic>
      <p:sp>
        <p:nvSpPr>
          <p:cNvPr id="4" name="TextBox 3"/>
          <p:cNvSpPr txBox="1"/>
          <p:nvPr/>
        </p:nvSpPr>
        <p:spPr>
          <a:xfrm>
            <a:off x="8458200" y="6324600"/>
            <a:ext cx="381000" cy="276999"/>
          </a:xfrm>
          <a:prstGeom prst="rect">
            <a:avLst/>
          </a:prstGeom>
          <a:noFill/>
        </p:spPr>
        <p:txBody>
          <a:bodyPr wrap="square" rtlCol="0">
            <a:spAutoFit/>
          </a:bodyPr>
          <a:lstStyle/>
          <a:p>
            <a:pPr algn="ctr"/>
            <a:r>
              <a:rPr lang="en-US" sz="1200" dirty="0" smtClean="0">
                <a:latin typeface="Calibri" pitchFamily="34" charset="0"/>
              </a:rPr>
              <a:t>3</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slide(fromBottom)">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slide(fromBottom)">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nodeType="clickEffect">
                                  <p:stCondLst>
                                    <p:cond delay="0"/>
                                  </p:stCondLst>
                                  <p:childTnLst>
                                    <p:set>
                                      <p:cBhvr>
                                        <p:cTn id="16" dur="1" fill="hold">
                                          <p:stCondLst>
                                            <p:cond delay="0"/>
                                          </p:stCondLst>
                                        </p:cTn>
                                        <p:tgtEl>
                                          <p:spTgt spid="11266"/>
                                        </p:tgtEl>
                                        <p:attrNameLst>
                                          <p:attrName>style.visibility</p:attrName>
                                        </p:attrNameLst>
                                      </p:cBhvr>
                                      <p:to>
                                        <p:strVal val="visible"/>
                                      </p:to>
                                    </p:set>
                                    <p:animEffect transition="in" filter="box(in)">
                                      <p:cBhvr>
                                        <p:cTn id="17" dur="500"/>
                                        <p:tgtEl>
                                          <p:spTgt spid="112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685800"/>
            <a:ext cx="8686800" cy="3276600"/>
          </a:xfrm>
        </p:spPr>
        <p:txBody>
          <a:bodyPr>
            <a:normAutofit fontScale="92500" lnSpcReduction="10000"/>
          </a:bodyPr>
          <a:lstStyle/>
          <a:p>
            <a:pPr>
              <a:buNone/>
            </a:pPr>
            <a:r>
              <a:rPr lang="en-US" sz="2000" dirty="0" smtClean="0">
                <a:latin typeface="Calibri" pitchFamily="34" charset="0"/>
              </a:rPr>
              <a:t>	</a:t>
            </a:r>
            <a:r>
              <a:rPr lang="en-US" sz="3200" dirty="0" smtClean="0">
                <a:solidFill>
                  <a:schemeClr val="accent6">
                    <a:lumMod val="50000"/>
                  </a:schemeClr>
                </a:solidFill>
                <a:latin typeface="Calibri" pitchFamily="34" charset="0"/>
              </a:rPr>
              <a:t>INNOVATION</a:t>
            </a:r>
            <a:r>
              <a:rPr lang="en-US" sz="3000" dirty="0" smtClean="0">
                <a:solidFill>
                  <a:schemeClr val="accent6">
                    <a:lumMod val="50000"/>
                  </a:schemeClr>
                </a:solidFill>
                <a:latin typeface="Calibri" pitchFamily="34" charset="0"/>
              </a:rPr>
              <a:t> </a:t>
            </a:r>
          </a:p>
          <a:p>
            <a:pPr algn="just">
              <a:buNone/>
            </a:pPr>
            <a:r>
              <a:rPr lang="en-US" sz="2000" dirty="0" smtClean="0">
                <a:latin typeface="Calibri" pitchFamily="34" charset="0"/>
              </a:rPr>
              <a:t>	</a:t>
            </a:r>
            <a:r>
              <a:rPr lang="en-US" sz="2200" dirty="0" smtClean="0">
                <a:latin typeface="Calibri" pitchFamily="34" charset="0"/>
              </a:rPr>
              <a:t>Entrepreneurs play a key role in improving the standards of life for the public by utilizing latest innovations and R&amp;D in their production methods leading to overall effectiveness and efficiency. They also raise the competitiveness in the industry and  The entrepreneurs organizes and makes best use of capital, labor and innovative technologies in the best way possible while setting up his enterprise. </a:t>
            </a:r>
            <a:r>
              <a:rPr lang="en-US" sz="2200" dirty="0" smtClean="0">
                <a:latin typeface="Calibri" pitchFamily="34" charset="0"/>
              </a:rPr>
              <a:t>Innovations alone cannot lead to economic development unless such breakthroughs are put to economic use. </a:t>
            </a:r>
            <a:r>
              <a:rPr lang="en-US" sz="2200" dirty="0" smtClean="0">
                <a:latin typeface="Calibri" pitchFamily="34" charset="0"/>
              </a:rPr>
              <a:t>Innovative businesses, especially those who focus on disruptive innovations have </a:t>
            </a:r>
            <a:r>
              <a:rPr lang="en-US" sz="2200" dirty="0" smtClean="0">
                <a:latin typeface="Calibri" pitchFamily="34" charset="0"/>
              </a:rPr>
              <a:t>been able to earn massive revenue with a compounding effect, such as Apple and Google.</a:t>
            </a:r>
          </a:p>
          <a:p>
            <a:endParaRPr lang="en-US" dirty="0"/>
          </a:p>
        </p:txBody>
      </p:sp>
      <p:pic>
        <p:nvPicPr>
          <p:cNvPr id="6145" name="Picture 1" descr="C:\Users\s.ahmed\Desktop\porter pic.JPG"/>
          <p:cNvPicPr>
            <a:picLocks noChangeAspect="1" noChangeArrowheads="1"/>
          </p:cNvPicPr>
          <p:nvPr/>
        </p:nvPicPr>
        <p:blipFill>
          <a:blip r:embed="rId2" cstate="print"/>
          <a:srcRect/>
          <a:stretch>
            <a:fillRect/>
          </a:stretch>
        </p:blipFill>
        <p:spPr bwMode="auto">
          <a:xfrm>
            <a:off x="1219200" y="3962400"/>
            <a:ext cx="6629400" cy="2590800"/>
          </a:xfrm>
          <a:prstGeom prst="rect">
            <a:avLst/>
          </a:prstGeom>
          <a:noFill/>
        </p:spPr>
      </p:pic>
      <p:sp>
        <p:nvSpPr>
          <p:cNvPr id="4" name="TextBox 3"/>
          <p:cNvSpPr txBox="1"/>
          <p:nvPr/>
        </p:nvSpPr>
        <p:spPr>
          <a:xfrm>
            <a:off x="8458200" y="6324600"/>
            <a:ext cx="381000" cy="276999"/>
          </a:xfrm>
          <a:prstGeom prst="rect">
            <a:avLst/>
          </a:prstGeom>
          <a:noFill/>
        </p:spPr>
        <p:txBody>
          <a:bodyPr wrap="square" rtlCol="0">
            <a:spAutoFit/>
          </a:bodyPr>
          <a:lstStyle/>
          <a:p>
            <a:pPr algn="ctr"/>
            <a:r>
              <a:rPr lang="en-US" sz="1200" dirty="0" smtClean="0">
                <a:latin typeface="Calibri" pitchFamily="34" charset="0"/>
              </a:rPr>
              <a:t>4</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slide(fromBottom)">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slide(fromBottom)">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nodeType="clickEffect">
                                  <p:stCondLst>
                                    <p:cond delay="0"/>
                                  </p:stCondLst>
                                  <p:childTnLst>
                                    <p:set>
                                      <p:cBhvr>
                                        <p:cTn id="16" dur="1" fill="hold">
                                          <p:stCondLst>
                                            <p:cond delay="0"/>
                                          </p:stCondLst>
                                        </p:cTn>
                                        <p:tgtEl>
                                          <p:spTgt spid="6145"/>
                                        </p:tgtEl>
                                        <p:attrNameLst>
                                          <p:attrName>style.visibility</p:attrName>
                                        </p:attrNameLst>
                                      </p:cBhvr>
                                      <p:to>
                                        <p:strVal val="visible"/>
                                      </p:to>
                                    </p:set>
                                    <p:animEffect transition="in" filter="box(in)">
                                      <p:cBhvr>
                                        <p:cTn id="17" dur="500"/>
                                        <p:tgtEl>
                                          <p:spTgt spid="61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685800"/>
            <a:ext cx="8686800" cy="3276600"/>
          </a:xfrm>
        </p:spPr>
        <p:txBody>
          <a:bodyPr>
            <a:normAutofit fontScale="92500" lnSpcReduction="10000"/>
          </a:bodyPr>
          <a:lstStyle/>
          <a:p>
            <a:pPr algn="just">
              <a:buNone/>
            </a:pPr>
            <a:r>
              <a:rPr lang="en-US" sz="3000" dirty="0" smtClean="0">
                <a:solidFill>
                  <a:schemeClr val="accent6">
                    <a:lumMod val="50000"/>
                  </a:schemeClr>
                </a:solidFill>
                <a:latin typeface="Calibri" pitchFamily="34" charset="0"/>
              </a:rPr>
              <a:t>	</a:t>
            </a:r>
            <a:r>
              <a:rPr lang="en-US" sz="3000" dirty="0" smtClean="0">
                <a:solidFill>
                  <a:schemeClr val="accent6">
                    <a:lumMod val="50000"/>
                  </a:schemeClr>
                </a:solidFill>
                <a:latin typeface="Calibri" pitchFamily="34" charset="0"/>
              </a:rPr>
              <a:t>EMPLOYMENT GROWTH</a:t>
            </a:r>
            <a:endParaRPr lang="en-US" sz="3000" dirty="0" smtClean="0">
              <a:solidFill>
                <a:schemeClr val="accent6">
                  <a:lumMod val="50000"/>
                </a:schemeClr>
              </a:solidFill>
              <a:latin typeface="Calibri" pitchFamily="34" charset="0"/>
            </a:endParaRPr>
          </a:p>
          <a:p>
            <a:pPr algn="just">
              <a:buNone/>
            </a:pPr>
            <a:r>
              <a:rPr lang="en-US" sz="3000" dirty="0" smtClean="0">
                <a:solidFill>
                  <a:schemeClr val="accent6">
                    <a:lumMod val="50000"/>
                  </a:schemeClr>
                </a:solidFill>
                <a:latin typeface="Calibri" pitchFamily="34" charset="0"/>
              </a:rPr>
              <a:t>	</a:t>
            </a:r>
            <a:r>
              <a:rPr lang="en-US" sz="2200" dirty="0" smtClean="0">
                <a:latin typeface="Calibri" pitchFamily="34" charset="0"/>
              </a:rPr>
              <a:t>Entrepreneurs help in resolving unemployment issues, especially found in under-developed nations. When small firms begin to establish in a </a:t>
            </a:r>
            <a:r>
              <a:rPr lang="en-US" sz="2200" dirty="0" smtClean="0">
                <a:latin typeface="Calibri" pitchFamily="34" charset="0"/>
              </a:rPr>
              <a:t>particular region, </a:t>
            </a:r>
            <a:r>
              <a:rPr lang="en-US" sz="2200" dirty="0" smtClean="0">
                <a:latin typeface="Calibri" pitchFamily="34" charset="0"/>
              </a:rPr>
              <a:t>job </a:t>
            </a:r>
            <a:r>
              <a:rPr lang="en-US" sz="2200" dirty="0" smtClean="0">
                <a:latin typeface="Calibri" pitchFamily="34" charset="0"/>
              </a:rPr>
              <a:t>opportunities increase </a:t>
            </a:r>
            <a:r>
              <a:rPr lang="en-US" sz="2200" dirty="0" smtClean="0">
                <a:latin typeface="Calibri" pitchFamily="34" charset="0"/>
              </a:rPr>
              <a:t>subsequently </a:t>
            </a:r>
            <a:r>
              <a:rPr lang="en-US" sz="2200" dirty="0" smtClean="0">
                <a:latin typeface="Calibri" pitchFamily="34" charset="0"/>
              </a:rPr>
              <a:t>providing both direct and indirect employments. Thus, entrepreneurs do not create jobs just for themselves but also for others</a:t>
            </a:r>
            <a:r>
              <a:rPr lang="en-US" sz="2200" dirty="0" smtClean="0">
                <a:latin typeface="Calibri" pitchFamily="34" charset="0"/>
              </a:rPr>
              <a:t>. When an economy is hit by high unemployment, entrepreneurs support the government in turning the economy around  by providing novel and innovative products , thus raising demand in the market which could increase the volume of production and thus opportunities for employment.</a:t>
            </a:r>
            <a:endParaRPr lang="en-US" sz="2200" dirty="0" smtClean="0">
              <a:latin typeface="Calibri" pitchFamily="34" charset="0"/>
            </a:endParaRPr>
          </a:p>
          <a:p>
            <a:pPr algn="just"/>
            <a:endParaRPr lang="en-US" dirty="0"/>
          </a:p>
        </p:txBody>
      </p:sp>
      <p:pic>
        <p:nvPicPr>
          <p:cNvPr id="10242" name="Picture 2" descr="http://news.blr.com/app/uploads/sites/3/2017/02/job-growth.jpg"/>
          <p:cNvPicPr>
            <a:picLocks noChangeAspect="1" noChangeArrowheads="1"/>
          </p:cNvPicPr>
          <p:nvPr/>
        </p:nvPicPr>
        <p:blipFill>
          <a:blip r:embed="rId2" cstate="print"/>
          <a:srcRect/>
          <a:stretch>
            <a:fillRect/>
          </a:stretch>
        </p:blipFill>
        <p:spPr bwMode="auto">
          <a:xfrm>
            <a:off x="1926404" y="3962400"/>
            <a:ext cx="5464996" cy="2438401"/>
          </a:xfrm>
          <a:prstGeom prst="rect">
            <a:avLst/>
          </a:prstGeom>
          <a:noFill/>
        </p:spPr>
      </p:pic>
      <p:sp>
        <p:nvSpPr>
          <p:cNvPr id="4" name="TextBox 3"/>
          <p:cNvSpPr txBox="1"/>
          <p:nvPr/>
        </p:nvSpPr>
        <p:spPr>
          <a:xfrm>
            <a:off x="8458200" y="6324600"/>
            <a:ext cx="381000" cy="276999"/>
          </a:xfrm>
          <a:prstGeom prst="rect">
            <a:avLst/>
          </a:prstGeom>
          <a:noFill/>
        </p:spPr>
        <p:txBody>
          <a:bodyPr wrap="square" rtlCol="0">
            <a:spAutoFit/>
          </a:bodyPr>
          <a:lstStyle/>
          <a:p>
            <a:pPr algn="ctr"/>
            <a:r>
              <a:rPr lang="en-US" sz="1200" dirty="0" smtClean="0">
                <a:latin typeface="Calibri" pitchFamily="34" charset="0"/>
              </a:rPr>
              <a:t>5</a:t>
            </a:r>
            <a:endParaRPr lang="en-US" sz="1200" dirty="0">
              <a:latin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slide(fromBottom)">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slide(fromBottom)">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nodeType="clickEffect">
                                  <p:stCondLst>
                                    <p:cond delay="0"/>
                                  </p:stCondLst>
                                  <p:childTnLst>
                                    <p:set>
                                      <p:cBhvr>
                                        <p:cTn id="16" dur="1" fill="hold">
                                          <p:stCondLst>
                                            <p:cond delay="0"/>
                                          </p:stCondLst>
                                        </p:cTn>
                                        <p:tgtEl>
                                          <p:spTgt spid="10242"/>
                                        </p:tgtEl>
                                        <p:attrNameLst>
                                          <p:attrName>style.visibility</p:attrName>
                                        </p:attrNameLst>
                                      </p:cBhvr>
                                      <p:to>
                                        <p:strVal val="visible"/>
                                      </p:to>
                                    </p:set>
                                    <p:animEffect transition="in" filter="box(in)">
                                      <p:cBhvr>
                                        <p:cTn id="17" dur="500"/>
                                        <p:tgtEl>
                                          <p:spTgt spid="102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3" name="Picture 3"/>
          <p:cNvPicPr>
            <a:picLocks noChangeAspect="1" noChangeArrowheads="1"/>
          </p:cNvPicPr>
          <p:nvPr/>
        </p:nvPicPr>
        <p:blipFill>
          <a:blip r:embed="rId2" cstate="print"/>
          <a:srcRect/>
          <a:stretch>
            <a:fillRect/>
          </a:stretch>
        </p:blipFill>
        <p:spPr bwMode="auto">
          <a:xfrm>
            <a:off x="1447800" y="4114800"/>
            <a:ext cx="6429375" cy="2428875"/>
          </a:xfrm>
          <a:prstGeom prst="rect">
            <a:avLst/>
          </a:prstGeom>
          <a:noFill/>
          <a:ln w="9525">
            <a:noFill/>
            <a:miter lim="800000"/>
            <a:headEnd/>
            <a:tailEnd/>
          </a:ln>
        </p:spPr>
      </p:pic>
      <p:sp>
        <p:nvSpPr>
          <p:cNvPr id="4" name="Content Placeholder 2"/>
          <p:cNvSpPr txBox="1">
            <a:spLocks/>
          </p:cNvSpPr>
          <p:nvPr/>
        </p:nvSpPr>
        <p:spPr>
          <a:xfrm>
            <a:off x="228600" y="685800"/>
            <a:ext cx="8686800" cy="3429000"/>
          </a:xfrm>
          <a:prstGeom prst="rect">
            <a:avLst/>
          </a:prstGeom>
        </p:spPr>
        <p:txBody>
          <a:bodyPr vert="horz">
            <a:normAutofit/>
          </a:bodyPr>
          <a:lstStyle/>
          <a:p>
            <a:pPr marL="365760" marR="0" lvl="0" indent="-256032" algn="l" defTabSz="914400" rtl="0" eaLnBrk="1" fontAlgn="auto" latinLnBrk="0" hangingPunct="1">
              <a:lnSpc>
                <a:spcPct val="100000"/>
              </a:lnSpc>
              <a:spcBef>
                <a:spcPts val="300"/>
              </a:spcBef>
              <a:spcAft>
                <a:spcPts val="0"/>
              </a:spcAft>
              <a:buClr>
                <a:schemeClr val="accent3"/>
              </a:buClr>
              <a:buSzTx/>
              <a:buFont typeface="Georgia"/>
              <a:buNone/>
              <a:tabLst/>
              <a:defRPr/>
            </a:pPr>
            <a:r>
              <a:rPr kumimoji="0" lang="en-US" sz="2000" b="0" i="0" u="none" strike="noStrike" kern="1200" cap="none" spc="0" normalizeH="0" baseline="0" noProof="0" dirty="0" smtClean="0">
                <a:ln>
                  <a:noFill/>
                </a:ln>
                <a:solidFill>
                  <a:schemeClr val="tx1"/>
                </a:solidFill>
                <a:effectLst/>
                <a:uLnTx/>
                <a:uFillTx/>
                <a:latin typeface="Calibri" pitchFamily="34" charset="0"/>
                <a:ea typeface="+mn-ea"/>
                <a:cs typeface="+mn-cs"/>
              </a:rPr>
              <a:t>	</a:t>
            </a:r>
            <a:r>
              <a:rPr kumimoji="0" lang="en-US" sz="3200" b="0" i="0" u="none" strike="noStrike" kern="1200" cap="none" spc="0" normalizeH="0" baseline="0" noProof="0" dirty="0" smtClean="0">
                <a:ln>
                  <a:noFill/>
                </a:ln>
                <a:solidFill>
                  <a:schemeClr val="accent6">
                    <a:lumMod val="50000"/>
                  </a:schemeClr>
                </a:solidFill>
                <a:effectLst/>
                <a:uLnTx/>
                <a:uFillTx/>
                <a:latin typeface="Calibri" pitchFamily="34" charset="0"/>
                <a:ea typeface="+mn-ea"/>
                <a:cs typeface="+mn-cs"/>
              </a:rPr>
              <a:t>INCREASING OUTPUTS</a:t>
            </a:r>
            <a:r>
              <a:rPr lang="en-US" sz="3200" dirty="0" smtClean="0">
                <a:solidFill>
                  <a:schemeClr val="accent6">
                    <a:lumMod val="50000"/>
                  </a:schemeClr>
                </a:solidFill>
                <a:latin typeface="Calibri" pitchFamily="34" charset="0"/>
              </a:rPr>
              <a:t>/EXPORTS</a:t>
            </a:r>
            <a:endParaRPr kumimoji="0" lang="en-US" sz="3000" b="0" i="0" u="none" strike="noStrike" kern="1200" cap="none" spc="0" normalizeH="0" baseline="0" noProof="0" dirty="0" smtClean="0">
              <a:ln>
                <a:noFill/>
              </a:ln>
              <a:solidFill>
                <a:schemeClr val="accent6">
                  <a:lumMod val="50000"/>
                </a:schemeClr>
              </a:solidFill>
              <a:effectLst/>
              <a:uLnTx/>
              <a:uFillTx/>
              <a:latin typeface="Calibri" pitchFamily="34" charset="0"/>
              <a:ea typeface="+mn-ea"/>
              <a:cs typeface="+mn-cs"/>
            </a:endParaRPr>
          </a:p>
          <a:p>
            <a:pPr marL="365760" marR="0" lvl="0" indent="-256032" algn="just" defTabSz="914400" rtl="0" eaLnBrk="1" fontAlgn="auto" latinLnBrk="0" hangingPunct="1">
              <a:lnSpc>
                <a:spcPct val="100000"/>
              </a:lnSpc>
              <a:spcBef>
                <a:spcPts val="300"/>
              </a:spcBef>
              <a:spcAft>
                <a:spcPts val="0"/>
              </a:spcAft>
              <a:buClr>
                <a:schemeClr val="accent3"/>
              </a:buClr>
              <a:buSzTx/>
              <a:buFont typeface="Georgia"/>
              <a:buNone/>
              <a:tabLst/>
              <a:defRPr/>
            </a:pPr>
            <a:r>
              <a:rPr kumimoji="0" lang="en-US" sz="2000" b="0" i="0" u="none" strike="noStrike" kern="1200" cap="none" spc="0" normalizeH="0" baseline="0" noProof="0" dirty="0" smtClean="0">
                <a:ln>
                  <a:noFill/>
                </a:ln>
                <a:solidFill>
                  <a:schemeClr val="tx1"/>
                </a:solidFill>
                <a:effectLst/>
                <a:uLnTx/>
                <a:uFillTx/>
                <a:latin typeface="Calibri" pitchFamily="34" charset="0"/>
                <a:ea typeface="+mn-ea"/>
                <a:cs typeface="+mn-cs"/>
              </a:rPr>
              <a:t>	</a:t>
            </a:r>
            <a:r>
              <a:rPr kumimoji="0" lang="en-US" sz="2200" b="0" i="0" u="none" strike="noStrike" kern="1200" cap="none" spc="0" normalizeH="0" baseline="0" noProof="0" dirty="0" smtClean="0">
                <a:ln>
                  <a:noFill/>
                </a:ln>
                <a:solidFill>
                  <a:schemeClr val="tx1"/>
                </a:solidFill>
                <a:effectLst/>
                <a:uLnTx/>
                <a:uFillTx/>
                <a:latin typeface="Calibri" pitchFamily="34" charset="0"/>
                <a:ea typeface="+mn-ea"/>
                <a:cs typeface="+mn-cs"/>
              </a:rPr>
              <a:t>Entrepreneurs have been vital in promoting</a:t>
            </a:r>
            <a:r>
              <a:rPr kumimoji="0" lang="en-US" sz="2200" b="0" i="0" u="none" strike="noStrike" kern="1200" cap="none" spc="0" normalizeH="0" noProof="0" dirty="0" smtClean="0">
                <a:ln>
                  <a:noFill/>
                </a:ln>
                <a:solidFill>
                  <a:schemeClr val="tx1"/>
                </a:solidFill>
                <a:effectLst/>
                <a:uLnTx/>
                <a:uFillTx/>
                <a:latin typeface="Calibri" pitchFamily="34" charset="0"/>
                <a:ea typeface="+mn-ea"/>
                <a:cs typeface="+mn-cs"/>
              </a:rPr>
              <a:t> the export trade leading to positive economic development. The massive production of goods and services for export purposes to gain foreign exchange and to control balance of trade in favorable terms with more export than import ensures economic independence and development. By tapping the international market, entrepreneurs also gain access to new technologies, products, etc. that can </a:t>
            </a:r>
            <a:r>
              <a:rPr lang="en-US" sz="2200" dirty="0" smtClean="0">
                <a:latin typeface="Calibri" pitchFamily="34" charset="0"/>
              </a:rPr>
              <a:t>make them more competitive and further raise employment opportunities.</a:t>
            </a:r>
            <a:endParaRPr kumimoji="0" lang="en-US" sz="2200" b="0" i="0" u="none" strike="noStrike" kern="1200" cap="none" spc="0" normalizeH="0" baseline="0" noProof="0" dirty="0" smtClean="0">
              <a:ln>
                <a:noFill/>
              </a:ln>
              <a:solidFill>
                <a:schemeClr val="tx1"/>
              </a:solidFill>
              <a:effectLst/>
              <a:uLnTx/>
              <a:uFillTx/>
              <a:latin typeface="Calibri" pitchFamily="34" charset="0"/>
              <a:ea typeface="+mn-ea"/>
              <a:cs typeface="+mn-cs"/>
            </a:endParaRPr>
          </a:p>
          <a:p>
            <a:pPr marL="365760" marR="0" lvl="0" indent="-256032" algn="l" defTabSz="914400" rtl="0" eaLnBrk="1" fontAlgn="auto" latinLnBrk="0" hangingPunct="1">
              <a:lnSpc>
                <a:spcPct val="100000"/>
              </a:lnSpc>
              <a:spcBef>
                <a:spcPts val="300"/>
              </a:spcBef>
              <a:spcAft>
                <a:spcPts val="0"/>
              </a:spcAft>
              <a:buClr>
                <a:schemeClr val="accent3"/>
              </a:buClr>
              <a:buSzTx/>
              <a:buFont typeface="Georgia"/>
              <a:buChar char="•"/>
              <a:tabLst/>
              <a:defRPr/>
            </a:pP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extBox 5"/>
          <p:cNvSpPr txBox="1"/>
          <p:nvPr/>
        </p:nvSpPr>
        <p:spPr>
          <a:xfrm>
            <a:off x="8458200" y="6324600"/>
            <a:ext cx="381000" cy="276999"/>
          </a:xfrm>
          <a:prstGeom prst="rect">
            <a:avLst/>
          </a:prstGeom>
          <a:noFill/>
        </p:spPr>
        <p:txBody>
          <a:bodyPr wrap="square" rtlCol="0">
            <a:spAutoFit/>
          </a:bodyPr>
          <a:lstStyle/>
          <a:p>
            <a:pPr algn="ctr"/>
            <a:r>
              <a:rPr lang="en-US" sz="1200" dirty="0" smtClean="0">
                <a:latin typeface="Calibri" pitchFamily="34" charset="0"/>
              </a:rPr>
              <a:t>7</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slide(fromBottom)">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5123"/>
                                        </p:tgtEl>
                                        <p:attrNameLst>
                                          <p:attrName>style.visibility</p:attrName>
                                        </p:attrNameLst>
                                      </p:cBhvr>
                                      <p:to>
                                        <p:strVal val="visible"/>
                                      </p:to>
                                    </p:set>
                                    <p:animEffect transition="in" filter="box(in)">
                                      <p:cBhvr>
                                        <p:cTn id="12" dur="500"/>
                                        <p:tgtEl>
                                          <p:spTgt spid="51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685800"/>
            <a:ext cx="8610600" cy="3048000"/>
          </a:xfrm>
        </p:spPr>
        <p:txBody>
          <a:bodyPr>
            <a:normAutofit/>
          </a:bodyPr>
          <a:lstStyle/>
          <a:p>
            <a:pPr algn="just">
              <a:buNone/>
            </a:pPr>
            <a:r>
              <a:rPr lang="en-US" dirty="0" smtClean="0">
                <a:solidFill>
                  <a:schemeClr val="accent6">
                    <a:lumMod val="50000"/>
                  </a:schemeClr>
                </a:solidFill>
                <a:latin typeface="Calibri" pitchFamily="34" charset="0"/>
              </a:rPr>
              <a:t>	SOCIAL/COMMUNITY BENEFITS </a:t>
            </a:r>
            <a:endParaRPr lang="en-US" dirty="0" smtClean="0">
              <a:solidFill>
                <a:schemeClr val="accent6">
                  <a:lumMod val="50000"/>
                </a:schemeClr>
              </a:solidFill>
              <a:latin typeface="Calibri" pitchFamily="34" charset="0"/>
            </a:endParaRPr>
          </a:p>
          <a:p>
            <a:pPr algn="just">
              <a:buNone/>
            </a:pPr>
            <a:r>
              <a:rPr lang="en-US" sz="2000" dirty="0" smtClean="0">
                <a:latin typeface="Calibri" pitchFamily="34" charset="0"/>
              </a:rPr>
              <a:t>	</a:t>
            </a:r>
            <a:r>
              <a:rPr lang="en-US" sz="2000" dirty="0" smtClean="0">
                <a:latin typeface="Calibri" pitchFamily="34" charset="0"/>
              </a:rPr>
              <a:t>Non-economic factors leading to social well being and emphasis on the systems of socio-economic-cultural values also prove to be beneficial for economic development. The recent emergence to support a social cause and to give back to the community has raised a new breed of entrepreneurs who are more socially inclined than financially, with the passion to help society, communities and general public at large. They create something of value to the society and impact the economic development by reducing the burden of the government by acting as their agents in promoting welfare activities. </a:t>
            </a:r>
            <a:endParaRPr lang="en-US" sz="2000" dirty="0" smtClean="0">
              <a:latin typeface="Calibri" pitchFamily="34" charset="0"/>
            </a:endParaRPr>
          </a:p>
          <a:p>
            <a:pPr algn="just">
              <a:buNone/>
            </a:pPr>
            <a:endParaRPr lang="en-US" dirty="0">
              <a:latin typeface="Calibri" pitchFamily="34" charset="0"/>
            </a:endParaRPr>
          </a:p>
        </p:txBody>
      </p:sp>
      <p:pic>
        <p:nvPicPr>
          <p:cNvPr id="4097" name="Picture 1"/>
          <p:cNvPicPr>
            <a:picLocks noChangeAspect="1" noChangeArrowheads="1"/>
          </p:cNvPicPr>
          <p:nvPr/>
        </p:nvPicPr>
        <p:blipFill>
          <a:blip r:embed="rId2" cstate="print"/>
          <a:srcRect/>
          <a:stretch>
            <a:fillRect/>
          </a:stretch>
        </p:blipFill>
        <p:spPr bwMode="auto">
          <a:xfrm>
            <a:off x="1371601" y="3810000"/>
            <a:ext cx="6477000" cy="2667000"/>
          </a:xfrm>
          <a:prstGeom prst="rect">
            <a:avLst/>
          </a:prstGeom>
          <a:noFill/>
          <a:ln w="9525">
            <a:noFill/>
            <a:miter lim="800000"/>
            <a:headEnd/>
            <a:tailEnd/>
          </a:ln>
          <a:effectLst/>
        </p:spPr>
      </p:pic>
      <p:sp>
        <p:nvSpPr>
          <p:cNvPr id="4" name="TextBox 3"/>
          <p:cNvSpPr txBox="1"/>
          <p:nvPr/>
        </p:nvSpPr>
        <p:spPr>
          <a:xfrm>
            <a:off x="8458200" y="6324600"/>
            <a:ext cx="381000" cy="276999"/>
          </a:xfrm>
          <a:prstGeom prst="rect">
            <a:avLst/>
          </a:prstGeom>
          <a:noFill/>
        </p:spPr>
        <p:txBody>
          <a:bodyPr wrap="square" rtlCol="0">
            <a:spAutoFit/>
          </a:bodyPr>
          <a:lstStyle/>
          <a:p>
            <a:pPr algn="ctr"/>
            <a:r>
              <a:rPr lang="en-US" sz="1200" dirty="0" smtClean="0">
                <a:latin typeface="Calibri" pitchFamily="34" charset="0"/>
              </a:rPr>
              <a:t>6</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slide(fromBottom)">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slide(fromBottom)">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nodeType="clickEffect">
                                  <p:stCondLst>
                                    <p:cond delay="0"/>
                                  </p:stCondLst>
                                  <p:childTnLst>
                                    <p:set>
                                      <p:cBhvr>
                                        <p:cTn id="16" dur="1" fill="hold">
                                          <p:stCondLst>
                                            <p:cond delay="0"/>
                                          </p:stCondLst>
                                        </p:cTn>
                                        <p:tgtEl>
                                          <p:spTgt spid="4097"/>
                                        </p:tgtEl>
                                        <p:attrNameLst>
                                          <p:attrName>style.visibility</p:attrName>
                                        </p:attrNameLst>
                                      </p:cBhvr>
                                      <p:to>
                                        <p:strVal val="visible"/>
                                      </p:to>
                                    </p:set>
                                    <p:animEffect transition="in" filter="box(in)">
                                      <p:cBhvr>
                                        <p:cTn id="17" dur="500"/>
                                        <p:tgtEl>
                                          <p:spTgt spid="409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 y="685800"/>
            <a:ext cx="8763000" cy="2743200"/>
          </a:xfrm>
        </p:spPr>
        <p:txBody>
          <a:bodyPr>
            <a:normAutofit/>
          </a:bodyPr>
          <a:lstStyle/>
          <a:p>
            <a:pPr algn="just">
              <a:buNone/>
            </a:pPr>
            <a:r>
              <a:rPr lang="en-US" sz="3000" dirty="0" smtClean="0">
                <a:latin typeface="Calibri" pitchFamily="34" charset="0"/>
              </a:rPr>
              <a:t>	</a:t>
            </a:r>
            <a:r>
              <a:rPr lang="en-US" sz="3000" dirty="0" smtClean="0">
                <a:solidFill>
                  <a:schemeClr val="accent6">
                    <a:lumMod val="50000"/>
                  </a:schemeClr>
                </a:solidFill>
                <a:latin typeface="Calibri" pitchFamily="34" charset="0"/>
              </a:rPr>
              <a:t>REDUCE CONCENTRATION OF WEALTH</a:t>
            </a:r>
          </a:p>
          <a:p>
            <a:pPr algn="just">
              <a:buNone/>
            </a:pPr>
            <a:r>
              <a:rPr lang="en-US" sz="2000" dirty="0" smtClean="0"/>
              <a:t>	Industrial </a:t>
            </a:r>
            <a:r>
              <a:rPr lang="en-US" sz="2000" dirty="0" smtClean="0"/>
              <a:t>development </a:t>
            </a:r>
            <a:r>
              <a:rPr lang="en-US" sz="2000" dirty="0" smtClean="0"/>
              <a:t>may lead </a:t>
            </a:r>
            <a:r>
              <a:rPr lang="en-US" sz="2000" dirty="0" smtClean="0"/>
              <a:t>to concentration of economic powers </a:t>
            </a:r>
            <a:r>
              <a:rPr lang="en-US" sz="2000" dirty="0" smtClean="0"/>
              <a:t>and eventually lead to</a:t>
            </a:r>
            <a:r>
              <a:rPr lang="en-US" sz="2000" dirty="0" smtClean="0"/>
              <a:t> </a:t>
            </a:r>
            <a:r>
              <a:rPr lang="en-US" sz="2000" dirty="0" smtClean="0"/>
              <a:t>monopolies which are detrimental to both consumers in the form of high prices and to the economy in the form of low production due to less demand. Establishing a large base of entrepreneurs will help </a:t>
            </a:r>
            <a:r>
              <a:rPr lang="en-US" sz="2000" dirty="0" smtClean="0"/>
              <a:t>in </a:t>
            </a:r>
            <a:r>
              <a:rPr lang="en-US" sz="2000" dirty="0" smtClean="0"/>
              <a:t>diluting the monopoly and leading the market towards perfect competition. Innovation is the key which raises the competitiveness and thus reduces monopoly </a:t>
            </a:r>
          </a:p>
          <a:p>
            <a:pPr algn="just">
              <a:buNone/>
            </a:pPr>
            <a:endParaRPr lang="en-US" sz="2000" dirty="0" smtClean="0">
              <a:latin typeface="Calibri" pitchFamily="34" charset="0"/>
            </a:endParaRPr>
          </a:p>
          <a:p>
            <a:pPr algn="just"/>
            <a:endParaRPr lang="en-US" sz="2000" dirty="0">
              <a:latin typeface="Calibri" pitchFamily="34" charset="0"/>
            </a:endParaRPr>
          </a:p>
        </p:txBody>
      </p:sp>
      <p:pic>
        <p:nvPicPr>
          <p:cNvPr id="9218" name="Picture 2" descr="https://assets.weforum.org/wp-content/uploads/2015/10/world-wealth-shared1.png"/>
          <p:cNvPicPr>
            <a:picLocks noChangeAspect="1" noChangeArrowheads="1"/>
          </p:cNvPicPr>
          <p:nvPr/>
        </p:nvPicPr>
        <p:blipFill>
          <a:blip r:embed="rId2" cstate="print"/>
          <a:srcRect/>
          <a:stretch>
            <a:fillRect/>
          </a:stretch>
        </p:blipFill>
        <p:spPr bwMode="auto">
          <a:xfrm>
            <a:off x="1905000" y="3581400"/>
            <a:ext cx="5112058" cy="2970298"/>
          </a:xfrm>
          <a:prstGeom prst="rect">
            <a:avLst/>
          </a:prstGeom>
          <a:noFill/>
        </p:spPr>
      </p:pic>
      <p:sp>
        <p:nvSpPr>
          <p:cNvPr id="4" name="TextBox 3"/>
          <p:cNvSpPr txBox="1"/>
          <p:nvPr/>
        </p:nvSpPr>
        <p:spPr>
          <a:xfrm>
            <a:off x="8458200" y="6324600"/>
            <a:ext cx="381000" cy="276999"/>
          </a:xfrm>
          <a:prstGeom prst="rect">
            <a:avLst/>
          </a:prstGeom>
          <a:noFill/>
        </p:spPr>
        <p:txBody>
          <a:bodyPr wrap="square" rtlCol="0">
            <a:spAutoFit/>
          </a:bodyPr>
          <a:lstStyle/>
          <a:p>
            <a:pPr algn="ctr"/>
            <a:r>
              <a:rPr lang="en-US" sz="1200" dirty="0" smtClean="0">
                <a:latin typeface="Calibri" pitchFamily="34" charset="0"/>
              </a:rPr>
              <a:t>8</a:t>
            </a:r>
            <a:endParaRPr lang="en-US" sz="1200" dirty="0" smtClean="0">
              <a:latin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slide(fromBottom)">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slide(fromBottom)">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nodeType="clickEffect">
                                  <p:stCondLst>
                                    <p:cond delay="0"/>
                                  </p:stCondLst>
                                  <p:childTnLst>
                                    <p:set>
                                      <p:cBhvr>
                                        <p:cTn id="16" dur="1" fill="hold">
                                          <p:stCondLst>
                                            <p:cond delay="0"/>
                                          </p:stCondLst>
                                        </p:cTn>
                                        <p:tgtEl>
                                          <p:spTgt spid="9218"/>
                                        </p:tgtEl>
                                        <p:attrNameLst>
                                          <p:attrName>style.visibility</p:attrName>
                                        </p:attrNameLst>
                                      </p:cBhvr>
                                      <p:to>
                                        <p:strVal val="visible"/>
                                      </p:to>
                                    </p:set>
                                    <p:animEffect transition="in" filter="box(in)">
                                      <p:cBhvr>
                                        <p:cTn id="17" dur="500"/>
                                        <p:tgtEl>
                                          <p:spTgt spid="92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p:cNvSpPr/>
          <p:nvPr/>
        </p:nvSpPr>
        <p:spPr>
          <a:xfrm>
            <a:off x="3581400" y="2590800"/>
            <a:ext cx="2209800" cy="2057400"/>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US" sz="1200" b="1" dirty="0" smtClean="0">
                <a:latin typeface="Andalus" pitchFamily="18" charset="-78"/>
                <a:cs typeface="Andalus" pitchFamily="18" charset="-78"/>
              </a:rPr>
              <a:t>ENTREPRENEURSHIP</a:t>
            </a:r>
            <a:endParaRPr lang="en-US" sz="1200" b="1" dirty="0">
              <a:latin typeface="Andalus" pitchFamily="18" charset="-78"/>
              <a:cs typeface="Andalus" pitchFamily="18" charset="-78"/>
            </a:endParaRPr>
          </a:p>
        </p:txBody>
      </p:sp>
      <p:sp>
        <p:nvSpPr>
          <p:cNvPr id="6" name="Right Arrow 5"/>
          <p:cNvSpPr/>
          <p:nvPr/>
        </p:nvSpPr>
        <p:spPr>
          <a:xfrm>
            <a:off x="5867400" y="3352800"/>
            <a:ext cx="1219200" cy="533400"/>
          </a:xfrm>
          <a:prstGeom prst="rightArrow">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p>
        </p:txBody>
      </p:sp>
      <p:sp>
        <p:nvSpPr>
          <p:cNvPr id="7" name="Right Arrow 6"/>
          <p:cNvSpPr/>
          <p:nvPr/>
        </p:nvSpPr>
        <p:spPr>
          <a:xfrm rot="2112182">
            <a:off x="5528659" y="4341245"/>
            <a:ext cx="1219200" cy="533400"/>
          </a:xfrm>
          <a:prstGeom prst="rightArrow">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p>
        </p:txBody>
      </p:sp>
      <p:sp>
        <p:nvSpPr>
          <p:cNvPr id="8" name="Right Arrow 7"/>
          <p:cNvSpPr/>
          <p:nvPr/>
        </p:nvSpPr>
        <p:spPr>
          <a:xfrm rot="10800000">
            <a:off x="2286001" y="3428999"/>
            <a:ext cx="1219200" cy="533400"/>
          </a:xfrm>
          <a:prstGeom prst="rightArrow">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p>
        </p:txBody>
      </p:sp>
      <p:sp>
        <p:nvSpPr>
          <p:cNvPr id="10" name="Right Arrow 9"/>
          <p:cNvSpPr/>
          <p:nvPr/>
        </p:nvSpPr>
        <p:spPr>
          <a:xfrm rot="5400000">
            <a:off x="4152900" y="5067300"/>
            <a:ext cx="1219200" cy="533400"/>
          </a:xfrm>
          <a:prstGeom prst="rightArrow">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p>
        </p:txBody>
      </p:sp>
      <p:sp>
        <p:nvSpPr>
          <p:cNvPr id="11" name="Right Arrow 10"/>
          <p:cNvSpPr/>
          <p:nvPr/>
        </p:nvSpPr>
        <p:spPr>
          <a:xfrm rot="8371953">
            <a:off x="2694262" y="4446638"/>
            <a:ext cx="1219200" cy="533400"/>
          </a:xfrm>
          <a:prstGeom prst="rightArrow">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p>
        </p:txBody>
      </p:sp>
      <p:sp>
        <p:nvSpPr>
          <p:cNvPr id="12" name="Right Arrow 11"/>
          <p:cNvSpPr/>
          <p:nvPr/>
        </p:nvSpPr>
        <p:spPr>
          <a:xfrm rot="19451507">
            <a:off x="5527213" y="2363650"/>
            <a:ext cx="1219200" cy="533400"/>
          </a:xfrm>
          <a:prstGeom prst="rightArrow">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p>
        </p:txBody>
      </p:sp>
      <p:sp>
        <p:nvSpPr>
          <p:cNvPr id="13" name="Right Arrow 12"/>
          <p:cNvSpPr/>
          <p:nvPr/>
        </p:nvSpPr>
        <p:spPr>
          <a:xfrm rot="12937625">
            <a:off x="2612070" y="2403010"/>
            <a:ext cx="1219200" cy="533400"/>
          </a:xfrm>
          <a:prstGeom prst="rightArrow">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p>
        </p:txBody>
      </p:sp>
      <p:sp>
        <p:nvSpPr>
          <p:cNvPr id="14" name="Right Arrow 13"/>
          <p:cNvSpPr/>
          <p:nvPr/>
        </p:nvSpPr>
        <p:spPr>
          <a:xfrm rot="16200000">
            <a:off x="4076700" y="1638300"/>
            <a:ext cx="1219200" cy="533400"/>
          </a:xfrm>
          <a:prstGeom prst="rightArrow">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p>
        </p:txBody>
      </p:sp>
      <p:sp>
        <p:nvSpPr>
          <p:cNvPr id="16" name="TextBox 15"/>
          <p:cNvSpPr txBox="1"/>
          <p:nvPr/>
        </p:nvSpPr>
        <p:spPr>
          <a:xfrm>
            <a:off x="457200" y="3200400"/>
            <a:ext cx="1905000" cy="923330"/>
          </a:xfrm>
          <a:prstGeom prst="rect">
            <a:avLst/>
          </a:prstGeom>
          <a:noFill/>
        </p:spPr>
        <p:txBody>
          <a:bodyPr wrap="square" rtlCol="0">
            <a:spAutoFit/>
          </a:bodyPr>
          <a:lstStyle/>
          <a:p>
            <a:pPr algn="ctr"/>
            <a:r>
              <a:rPr lang="en-US" b="1" dirty="0" smtClean="0"/>
              <a:t>Employment and income generation</a:t>
            </a:r>
            <a:endParaRPr lang="en-US" b="1" dirty="0"/>
          </a:p>
        </p:txBody>
      </p:sp>
      <p:sp>
        <p:nvSpPr>
          <p:cNvPr id="17" name="TextBox 16"/>
          <p:cNvSpPr txBox="1"/>
          <p:nvPr/>
        </p:nvSpPr>
        <p:spPr>
          <a:xfrm>
            <a:off x="1295400" y="1715869"/>
            <a:ext cx="1524000" cy="646331"/>
          </a:xfrm>
          <a:prstGeom prst="rect">
            <a:avLst/>
          </a:prstGeom>
          <a:noFill/>
        </p:spPr>
        <p:txBody>
          <a:bodyPr wrap="square" rtlCol="0">
            <a:spAutoFit/>
          </a:bodyPr>
          <a:lstStyle/>
          <a:p>
            <a:pPr algn="ctr"/>
            <a:r>
              <a:rPr lang="en-US" b="1" dirty="0" smtClean="0"/>
              <a:t>Taxes/</a:t>
            </a:r>
            <a:r>
              <a:rPr lang="en-US" b="1" dirty="0" err="1" smtClean="0"/>
              <a:t>Govt</a:t>
            </a:r>
            <a:r>
              <a:rPr lang="en-US" b="1" dirty="0" smtClean="0"/>
              <a:t> revenues</a:t>
            </a:r>
            <a:endParaRPr lang="en-US" b="1" dirty="0"/>
          </a:p>
        </p:txBody>
      </p:sp>
      <p:sp>
        <p:nvSpPr>
          <p:cNvPr id="18" name="TextBox 17"/>
          <p:cNvSpPr txBox="1"/>
          <p:nvPr/>
        </p:nvSpPr>
        <p:spPr>
          <a:xfrm>
            <a:off x="8458200" y="6324600"/>
            <a:ext cx="381000" cy="276999"/>
          </a:xfrm>
          <a:prstGeom prst="rect">
            <a:avLst/>
          </a:prstGeom>
          <a:noFill/>
        </p:spPr>
        <p:txBody>
          <a:bodyPr wrap="square" rtlCol="0">
            <a:spAutoFit/>
          </a:bodyPr>
          <a:lstStyle/>
          <a:p>
            <a:pPr algn="ctr"/>
            <a:r>
              <a:rPr lang="en-US" sz="1200" dirty="0" smtClean="0">
                <a:latin typeface="Calibri" pitchFamily="34" charset="0"/>
              </a:rPr>
              <a:t>9</a:t>
            </a:r>
            <a:endParaRPr lang="en-US" sz="1200" dirty="0" smtClean="0">
              <a:latin typeface="Calibri" pitchFamily="34" charset="0"/>
            </a:endParaRPr>
          </a:p>
        </p:txBody>
      </p:sp>
      <p:sp>
        <p:nvSpPr>
          <p:cNvPr id="20" name="TextBox 19"/>
          <p:cNvSpPr txBox="1"/>
          <p:nvPr/>
        </p:nvSpPr>
        <p:spPr>
          <a:xfrm>
            <a:off x="1066800" y="5029200"/>
            <a:ext cx="1828800" cy="1200329"/>
          </a:xfrm>
          <a:prstGeom prst="rect">
            <a:avLst/>
          </a:prstGeom>
          <a:noFill/>
        </p:spPr>
        <p:txBody>
          <a:bodyPr wrap="square" rtlCol="0">
            <a:spAutoFit/>
          </a:bodyPr>
          <a:lstStyle/>
          <a:p>
            <a:pPr algn="ctr"/>
            <a:r>
              <a:rPr lang="en-US" b="1" dirty="0" smtClean="0"/>
              <a:t>Innovation, Productivity and Competition</a:t>
            </a:r>
            <a:endParaRPr lang="en-US" b="1" dirty="0"/>
          </a:p>
        </p:txBody>
      </p:sp>
      <p:sp>
        <p:nvSpPr>
          <p:cNvPr id="21" name="TextBox 20"/>
          <p:cNvSpPr txBox="1"/>
          <p:nvPr/>
        </p:nvSpPr>
        <p:spPr>
          <a:xfrm>
            <a:off x="3810000" y="6019800"/>
            <a:ext cx="1828800" cy="646331"/>
          </a:xfrm>
          <a:prstGeom prst="rect">
            <a:avLst/>
          </a:prstGeom>
          <a:noFill/>
        </p:spPr>
        <p:txBody>
          <a:bodyPr wrap="square" rtlCol="0">
            <a:spAutoFit/>
          </a:bodyPr>
          <a:lstStyle/>
          <a:p>
            <a:pPr algn="ctr"/>
            <a:r>
              <a:rPr lang="en-US" b="1" dirty="0" smtClean="0"/>
              <a:t>Creation of wealth</a:t>
            </a:r>
            <a:endParaRPr lang="en-US" b="1" dirty="0"/>
          </a:p>
        </p:txBody>
      </p:sp>
      <p:sp>
        <p:nvSpPr>
          <p:cNvPr id="22" name="TextBox 21"/>
          <p:cNvSpPr txBox="1"/>
          <p:nvPr/>
        </p:nvSpPr>
        <p:spPr>
          <a:xfrm>
            <a:off x="6172200" y="5029200"/>
            <a:ext cx="2133600" cy="1200329"/>
          </a:xfrm>
          <a:prstGeom prst="rect">
            <a:avLst/>
          </a:prstGeom>
          <a:noFill/>
        </p:spPr>
        <p:txBody>
          <a:bodyPr wrap="square" rtlCol="0">
            <a:spAutoFit/>
          </a:bodyPr>
          <a:lstStyle/>
          <a:p>
            <a:pPr algn="ctr"/>
            <a:r>
              <a:rPr lang="en-US" b="1" dirty="0" smtClean="0"/>
              <a:t>Poverty reduction and better standard of living</a:t>
            </a:r>
            <a:endParaRPr lang="en-US" b="1" dirty="0"/>
          </a:p>
        </p:txBody>
      </p:sp>
      <p:sp>
        <p:nvSpPr>
          <p:cNvPr id="23" name="TextBox 22"/>
          <p:cNvSpPr txBox="1"/>
          <p:nvPr/>
        </p:nvSpPr>
        <p:spPr>
          <a:xfrm>
            <a:off x="3505200" y="609600"/>
            <a:ext cx="2438400" cy="646331"/>
          </a:xfrm>
          <a:prstGeom prst="rect">
            <a:avLst/>
          </a:prstGeom>
          <a:noFill/>
        </p:spPr>
        <p:txBody>
          <a:bodyPr wrap="square" rtlCol="0">
            <a:spAutoFit/>
          </a:bodyPr>
          <a:lstStyle/>
          <a:p>
            <a:pPr algn="ctr"/>
            <a:r>
              <a:rPr lang="en-US" b="1" dirty="0" smtClean="0"/>
              <a:t>Value to society and community</a:t>
            </a:r>
            <a:endParaRPr lang="en-US" b="1" dirty="0"/>
          </a:p>
        </p:txBody>
      </p:sp>
      <p:sp>
        <p:nvSpPr>
          <p:cNvPr id="24" name="TextBox 23"/>
          <p:cNvSpPr txBox="1"/>
          <p:nvPr/>
        </p:nvSpPr>
        <p:spPr>
          <a:xfrm>
            <a:off x="7086600" y="3124200"/>
            <a:ext cx="1828800" cy="923330"/>
          </a:xfrm>
          <a:prstGeom prst="rect">
            <a:avLst/>
          </a:prstGeom>
          <a:noFill/>
        </p:spPr>
        <p:txBody>
          <a:bodyPr wrap="square" rtlCol="0">
            <a:spAutoFit/>
          </a:bodyPr>
          <a:lstStyle/>
          <a:p>
            <a:pPr algn="ctr"/>
            <a:r>
              <a:rPr lang="en-US" b="1" dirty="0" smtClean="0"/>
              <a:t>Increasing outputs and exports</a:t>
            </a:r>
            <a:endParaRPr lang="en-US" b="1" dirty="0"/>
          </a:p>
        </p:txBody>
      </p:sp>
      <p:sp>
        <p:nvSpPr>
          <p:cNvPr id="25" name="TextBox 24"/>
          <p:cNvSpPr txBox="1"/>
          <p:nvPr/>
        </p:nvSpPr>
        <p:spPr>
          <a:xfrm>
            <a:off x="6477000" y="1591270"/>
            <a:ext cx="2133600" cy="923330"/>
          </a:xfrm>
          <a:prstGeom prst="rect">
            <a:avLst/>
          </a:prstGeom>
          <a:noFill/>
        </p:spPr>
        <p:txBody>
          <a:bodyPr wrap="square" rtlCol="0">
            <a:spAutoFit/>
          </a:bodyPr>
          <a:lstStyle/>
          <a:p>
            <a:pPr algn="ctr"/>
            <a:r>
              <a:rPr lang="en-US" b="1" dirty="0" smtClean="0"/>
              <a:t>Balanced regional development</a:t>
            </a:r>
            <a:endParaRPr lang="en-US"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ox(in)">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slide(fromBottom)">
                                      <p:cBhvr>
                                        <p:cTn id="12" dur="500"/>
                                        <p:tgtEl>
                                          <p:spTgt spid="12"/>
                                        </p:tgtEl>
                                      </p:cBhvr>
                                    </p:animEffect>
                                  </p:childTnLst>
                                </p:cTn>
                              </p:par>
                              <p:par>
                                <p:cTn id="13" presetID="12" presetClass="entr" presetSubtype="4" fill="hold" grpId="0" nodeType="withEffect">
                                  <p:stCondLst>
                                    <p:cond delay="0"/>
                                  </p:stCondLst>
                                  <p:childTnLst>
                                    <p:set>
                                      <p:cBhvr>
                                        <p:cTn id="14" dur="1" fill="hold">
                                          <p:stCondLst>
                                            <p:cond delay="0"/>
                                          </p:stCondLst>
                                        </p:cTn>
                                        <p:tgtEl>
                                          <p:spTgt spid="25"/>
                                        </p:tgtEl>
                                        <p:attrNameLst>
                                          <p:attrName>style.visibility</p:attrName>
                                        </p:attrNameLst>
                                      </p:cBhvr>
                                      <p:to>
                                        <p:strVal val="visible"/>
                                      </p:to>
                                    </p:set>
                                    <p:animEffect transition="in" filter="slide(fromBottom)">
                                      <p:cBhvr>
                                        <p:cTn id="15" dur="500"/>
                                        <p:tgtEl>
                                          <p:spTgt spid="25"/>
                                        </p:tgtEl>
                                      </p:cBhvr>
                                    </p:animEffect>
                                  </p:childTnLst>
                                </p:cTn>
                              </p:par>
                              <p:par>
                                <p:cTn id="16" presetID="12" presetClass="entr" presetSubtype="4" fill="hold" grpId="0" nodeType="withEffect">
                                  <p:stCondLst>
                                    <p:cond delay="0"/>
                                  </p:stCondLst>
                                  <p:childTnLst>
                                    <p:set>
                                      <p:cBhvr>
                                        <p:cTn id="17" dur="1" fill="hold">
                                          <p:stCondLst>
                                            <p:cond delay="0"/>
                                          </p:stCondLst>
                                        </p:cTn>
                                        <p:tgtEl>
                                          <p:spTgt spid="14"/>
                                        </p:tgtEl>
                                        <p:attrNameLst>
                                          <p:attrName>style.visibility</p:attrName>
                                        </p:attrNameLst>
                                      </p:cBhvr>
                                      <p:to>
                                        <p:strVal val="visible"/>
                                      </p:to>
                                    </p:set>
                                    <p:animEffect transition="in" filter="slide(fromBottom)">
                                      <p:cBhvr>
                                        <p:cTn id="18" dur="500"/>
                                        <p:tgtEl>
                                          <p:spTgt spid="14"/>
                                        </p:tgtEl>
                                      </p:cBhvr>
                                    </p:animEffect>
                                  </p:childTnLst>
                                </p:cTn>
                              </p:par>
                              <p:par>
                                <p:cTn id="19" presetID="12" presetClass="entr" presetSubtype="4" fill="hold" grpId="0" nodeType="withEffect">
                                  <p:stCondLst>
                                    <p:cond delay="0"/>
                                  </p:stCondLst>
                                  <p:childTnLst>
                                    <p:set>
                                      <p:cBhvr>
                                        <p:cTn id="20" dur="1" fill="hold">
                                          <p:stCondLst>
                                            <p:cond delay="0"/>
                                          </p:stCondLst>
                                        </p:cTn>
                                        <p:tgtEl>
                                          <p:spTgt spid="23"/>
                                        </p:tgtEl>
                                        <p:attrNameLst>
                                          <p:attrName>style.visibility</p:attrName>
                                        </p:attrNameLst>
                                      </p:cBhvr>
                                      <p:to>
                                        <p:strVal val="visible"/>
                                      </p:to>
                                    </p:set>
                                    <p:animEffect transition="in" filter="slide(fromBottom)">
                                      <p:cBhvr>
                                        <p:cTn id="21" dur="500"/>
                                        <p:tgtEl>
                                          <p:spTgt spid="23"/>
                                        </p:tgtEl>
                                      </p:cBhvr>
                                    </p:animEffect>
                                  </p:childTnLst>
                                </p:cTn>
                              </p:par>
                              <p:par>
                                <p:cTn id="22" presetID="12" presetClass="entr" presetSubtype="4" fill="hold" grpId="0" nodeType="withEffect">
                                  <p:stCondLst>
                                    <p:cond delay="0"/>
                                  </p:stCondLst>
                                  <p:childTnLst>
                                    <p:set>
                                      <p:cBhvr>
                                        <p:cTn id="23" dur="1" fill="hold">
                                          <p:stCondLst>
                                            <p:cond delay="0"/>
                                          </p:stCondLst>
                                        </p:cTn>
                                        <p:tgtEl>
                                          <p:spTgt spid="13"/>
                                        </p:tgtEl>
                                        <p:attrNameLst>
                                          <p:attrName>style.visibility</p:attrName>
                                        </p:attrNameLst>
                                      </p:cBhvr>
                                      <p:to>
                                        <p:strVal val="visible"/>
                                      </p:to>
                                    </p:set>
                                    <p:animEffect transition="in" filter="slide(fromBottom)">
                                      <p:cBhvr>
                                        <p:cTn id="24" dur="500"/>
                                        <p:tgtEl>
                                          <p:spTgt spid="13"/>
                                        </p:tgtEl>
                                      </p:cBhvr>
                                    </p:animEffect>
                                  </p:childTnLst>
                                </p:cTn>
                              </p:par>
                              <p:par>
                                <p:cTn id="25" presetID="12" presetClass="entr" presetSubtype="4" fill="hold" grpId="0" nodeType="withEffect">
                                  <p:stCondLst>
                                    <p:cond delay="0"/>
                                  </p:stCondLst>
                                  <p:childTnLst>
                                    <p:set>
                                      <p:cBhvr>
                                        <p:cTn id="26" dur="1" fill="hold">
                                          <p:stCondLst>
                                            <p:cond delay="0"/>
                                          </p:stCondLst>
                                        </p:cTn>
                                        <p:tgtEl>
                                          <p:spTgt spid="17"/>
                                        </p:tgtEl>
                                        <p:attrNameLst>
                                          <p:attrName>style.visibility</p:attrName>
                                        </p:attrNameLst>
                                      </p:cBhvr>
                                      <p:to>
                                        <p:strVal val="visible"/>
                                      </p:to>
                                    </p:set>
                                    <p:animEffect transition="in" filter="slide(fromBottom)">
                                      <p:cBhvr>
                                        <p:cTn id="27" dur="500"/>
                                        <p:tgtEl>
                                          <p:spTgt spid="17"/>
                                        </p:tgtEl>
                                      </p:cBhvr>
                                    </p:animEffect>
                                  </p:childTnLst>
                                </p:cTn>
                              </p:par>
                              <p:par>
                                <p:cTn id="28" presetID="12" presetClass="entr" presetSubtype="4" fill="hold" grpId="0" nodeType="withEffect">
                                  <p:stCondLst>
                                    <p:cond delay="0"/>
                                  </p:stCondLst>
                                  <p:childTnLst>
                                    <p:set>
                                      <p:cBhvr>
                                        <p:cTn id="29" dur="1" fill="hold">
                                          <p:stCondLst>
                                            <p:cond delay="0"/>
                                          </p:stCondLst>
                                        </p:cTn>
                                        <p:tgtEl>
                                          <p:spTgt spid="8"/>
                                        </p:tgtEl>
                                        <p:attrNameLst>
                                          <p:attrName>style.visibility</p:attrName>
                                        </p:attrNameLst>
                                      </p:cBhvr>
                                      <p:to>
                                        <p:strVal val="visible"/>
                                      </p:to>
                                    </p:set>
                                    <p:animEffect transition="in" filter="slide(fromBottom)">
                                      <p:cBhvr>
                                        <p:cTn id="30" dur="500"/>
                                        <p:tgtEl>
                                          <p:spTgt spid="8"/>
                                        </p:tgtEl>
                                      </p:cBhvr>
                                    </p:animEffect>
                                  </p:childTnLst>
                                </p:cTn>
                              </p:par>
                              <p:par>
                                <p:cTn id="31" presetID="12" presetClass="entr" presetSubtype="4" fill="hold" grpId="0" nodeType="withEffect">
                                  <p:stCondLst>
                                    <p:cond delay="0"/>
                                  </p:stCondLst>
                                  <p:childTnLst>
                                    <p:set>
                                      <p:cBhvr>
                                        <p:cTn id="32" dur="1" fill="hold">
                                          <p:stCondLst>
                                            <p:cond delay="0"/>
                                          </p:stCondLst>
                                        </p:cTn>
                                        <p:tgtEl>
                                          <p:spTgt spid="16"/>
                                        </p:tgtEl>
                                        <p:attrNameLst>
                                          <p:attrName>style.visibility</p:attrName>
                                        </p:attrNameLst>
                                      </p:cBhvr>
                                      <p:to>
                                        <p:strVal val="visible"/>
                                      </p:to>
                                    </p:set>
                                    <p:animEffect transition="in" filter="slide(fromBottom)">
                                      <p:cBhvr>
                                        <p:cTn id="33" dur="500"/>
                                        <p:tgtEl>
                                          <p:spTgt spid="16"/>
                                        </p:tgtEl>
                                      </p:cBhvr>
                                    </p:animEffect>
                                  </p:childTnLst>
                                </p:cTn>
                              </p:par>
                              <p:par>
                                <p:cTn id="34" presetID="12" presetClass="entr" presetSubtype="4" fill="hold" grpId="0" nodeType="withEffect">
                                  <p:stCondLst>
                                    <p:cond delay="0"/>
                                  </p:stCondLst>
                                  <p:childTnLst>
                                    <p:set>
                                      <p:cBhvr>
                                        <p:cTn id="35" dur="1" fill="hold">
                                          <p:stCondLst>
                                            <p:cond delay="0"/>
                                          </p:stCondLst>
                                        </p:cTn>
                                        <p:tgtEl>
                                          <p:spTgt spid="11"/>
                                        </p:tgtEl>
                                        <p:attrNameLst>
                                          <p:attrName>style.visibility</p:attrName>
                                        </p:attrNameLst>
                                      </p:cBhvr>
                                      <p:to>
                                        <p:strVal val="visible"/>
                                      </p:to>
                                    </p:set>
                                    <p:animEffect transition="in" filter="slide(fromBottom)">
                                      <p:cBhvr>
                                        <p:cTn id="36" dur="500"/>
                                        <p:tgtEl>
                                          <p:spTgt spid="11"/>
                                        </p:tgtEl>
                                      </p:cBhvr>
                                    </p:animEffect>
                                  </p:childTnLst>
                                </p:cTn>
                              </p:par>
                              <p:par>
                                <p:cTn id="37" presetID="12" presetClass="entr" presetSubtype="4" fill="hold" grpId="0" nodeType="withEffect">
                                  <p:stCondLst>
                                    <p:cond delay="0"/>
                                  </p:stCondLst>
                                  <p:childTnLst>
                                    <p:set>
                                      <p:cBhvr>
                                        <p:cTn id="38" dur="1" fill="hold">
                                          <p:stCondLst>
                                            <p:cond delay="0"/>
                                          </p:stCondLst>
                                        </p:cTn>
                                        <p:tgtEl>
                                          <p:spTgt spid="20"/>
                                        </p:tgtEl>
                                        <p:attrNameLst>
                                          <p:attrName>style.visibility</p:attrName>
                                        </p:attrNameLst>
                                      </p:cBhvr>
                                      <p:to>
                                        <p:strVal val="visible"/>
                                      </p:to>
                                    </p:set>
                                    <p:animEffect transition="in" filter="slide(fromBottom)">
                                      <p:cBhvr>
                                        <p:cTn id="39" dur="500"/>
                                        <p:tgtEl>
                                          <p:spTgt spid="20"/>
                                        </p:tgtEl>
                                      </p:cBhvr>
                                    </p:animEffect>
                                  </p:childTnLst>
                                </p:cTn>
                              </p:par>
                              <p:par>
                                <p:cTn id="40" presetID="12" presetClass="entr" presetSubtype="4" fill="hold" grpId="0" nodeType="with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slide(fromBottom)">
                                      <p:cBhvr>
                                        <p:cTn id="42" dur="500"/>
                                        <p:tgtEl>
                                          <p:spTgt spid="10"/>
                                        </p:tgtEl>
                                      </p:cBhvr>
                                    </p:animEffect>
                                  </p:childTnLst>
                                </p:cTn>
                              </p:par>
                              <p:par>
                                <p:cTn id="43" presetID="12" presetClass="entr" presetSubtype="4" fill="hold" grpId="0" nodeType="withEffect">
                                  <p:stCondLst>
                                    <p:cond delay="0"/>
                                  </p:stCondLst>
                                  <p:childTnLst>
                                    <p:set>
                                      <p:cBhvr>
                                        <p:cTn id="44" dur="1" fill="hold">
                                          <p:stCondLst>
                                            <p:cond delay="0"/>
                                          </p:stCondLst>
                                        </p:cTn>
                                        <p:tgtEl>
                                          <p:spTgt spid="21"/>
                                        </p:tgtEl>
                                        <p:attrNameLst>
                                          <p:attrName>style.visibility</p:attrName>
                                        </p:attrNameLst>
                                      </p:cBhvr>
                                      <p:to>
                                        <p:strVal val="visible"/>
                                      </p:to>
                                    </p:set>
                                    <p:animEffect transition="in" filter="slide(fromBottom)">
                                      <p:cBhvr>
                                        <p:cTn id="45" dur="500"/>
                                        <p:tgtEl>
                                          <p:spTgt spid="21"/>
                                        </p:tgtEl>
                                      </p:cBhvr>
                                    </p:animEffect>
                                  </p:childTnLst>
                                </p:cTn>
                              </p:par>
                              <p:par>
                                <p:cTn id="46" presetID="12" presetClass="entr" presetSubtype="4" fill="hold" grpId="0" nodeType="withEffect">
                                  <p:stCondLst>
                                    <p:cond delay="0"/>
                                  </p:stCondLst>
                                  <p:childTnLst>
                                    <p:set>
                                      <p:cBhvr>
                                        <p:cTn id="47" dur="1" fill="hold">
                                          <p:stCondLst>
                                            <p:cond delay="0"/>
                                          </p:stCondLst>
                                        </p:cTn>
                                        <p:tgtEl>
                                          <p:spTgt spid="22"/>
                                        </p:tgtEl>
                                        <p:attrNameLst>
                                          <p:attrName>style.visibility</p:attrName>
                                        </p:attrNameLst>
                                      </p:cBhvr>
                                      <p:to>
                                        <p:strVal val="visible"/>
                                      </p:to>
                                    </p:set>
                                    <p:animEffect transition="in" filter="slide(fromBottom)">
                                      <p:cBhvr>
                                        <p:cTn id="48" dur="500"/>
                                        <p:tgtEl>
                                          <p:spTgt spid="22"/>
                                        </p:tgtEl>
                                      </p:cBhvr>
                                    </p:animEffect>
                                  </p:childTnLst>
                                </p:cTn>
                              </p:par>
                              <p:par>
                                <p:cTn id="49" presetID="12" presetClass="entr" presetSubtype="4" fill="hold" grpId="0" nodeType="withEffect">
                                  <p:stCondLst>
                                    <p:cond delay="0"/>
                                  </p:stCondLst>
                                  <p:childTnLst>
                                    <p:set>
                                      <p:cBhvr>
                                        <p:cTn id="50" dur="1" fill="hold">
                                          <p:stCondLst>
                                            <p:cond delay="0"/>
                                          </p:stCondLst>
                                        </p:cTn>
                                        <p:tgtEl>
                                          <p:spTgt spid="7"/>
                                        </p:tgtEl>
                                        <p:attrNameLst>
                                          <p:attrName>style.visibility</p:attrName>
                                        </p:attrNameLst>
                                      </p:cBhvr>
                                      <p:to>
                                        <p:strVal val="visible"/>
                                      </p:to>
                                    </p:set>
                                    <p:animEffect transition="in" filter="slide(fromBottom)">
                                      <p:cBhvr>
                                        <p:cTn id="51" dur="500"/>
                                        <p:tgtEl>
                                          <p:spTgt spid="7"/>
                                        </p:tgtEl>
                                      </p:cBhvr>
                                    </p:animEffect>
                                  </p:childTnLst>
                                </p:cTn>
                              </p:par>
                              <p:par>
                                <p:cTn id="52" presetID="12" presetClass="entr" presetSubtype="4" fill="hold" grpId="0" nodeType="withEffect">
                                  <p:stCondLst>
                                    <p:cond delay="0"/>
                                  </p:stCondLst>
                                  <p:childTnLst>
                                    <p:set>
                                      <p:cBhvr>
                                        <p:cTn id="53" dur="1" fill="hold">
                                          <p:stCondLst>
                                            <p:cond delay="0"/>
                                          </p:stCondLst>
                                        </p:cTn>
                                        <p:tgtEl>
                                          <p:spTgt spid="6"/>
                                        </p:tgtEl>
                                        <p:attrNameLst>
                                          <p:attrName>style.visibility</p:attrName>
                                        </p:attrNameLst>
                                      </p:cBhvr>
                                      <p:to>
                                        <p:strVal val="visible"/>
                                      </p:to>
                                    </p:set>
                                    <p:animEffect transition="in" filter="slide(fromBottom)">
                                      <p:cBhvr>
                                        <p:cTn id="54" dur="500"/>
                                        <p:tgtEl>
                                          <p:spTgt spid="6"/>
                                        </p:tgtEl>
                                      </p:cBhvr>
                                    </p:animEffect>
                                  </p:childTnLst>
                                </p:cTn>
                              </p:par>
                              <p:par>
                                <p:cTn id="55" presetID="12" presetClass="entr" presetSubtype="4" fill="hold" grpId="0" nodeType="withEffect">
                                  <p:stCondLst>
                                    <p:cond delay="0"/>
                                  </p:stCondLst>
                                  <p:childTnLst>
                                    <p:set>
                                      <p:cBhvr>
                                        <p:cTn id="56" dur="1" fill="hold">
                                          <p:stCondLst>
                                            <p:cond delay="0"/>
                                          </p:stCondLst>
                                        </p:cTn>
                                        <p:tgtEl>
                                          <p:spTgt spid="24"/>
                                        </p:tgtEl>
                                        <p:attrNameLst>
                                          <p:attrName>style.visibility</p:attrName>
                                        </p:attrNameLst>
                                      </p:cBhvr>
                                      <p:to>
                                        <p:strVal val="visible"/>
                                      </p:to>
                                    </p:set>
                                    <p:animEffect transition="in" filter="slide(fromBottom)">
                                      <p:cBhvr>
                                        <p:cTn id="57"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7" grpId="0" animBg="1"/>
      <p:bldP spid="8" grpId="0" animBg="1"/>
      <p:bldP spid="10" grpId="0" animBg="1"/>
      <p:bldP spid="11" grpId="0" animBg="1"/>
      <p:bldP spid="12" grpId="0" animBg="1"/>
      <p:bldP spid="13" grpId="0" animBg="1"/>
      <p:bldP spid="14" grpId="0" animBg="1"/>
      <p:bldP spid="16" grpId="0"/>
      <p:bldP spid="17" grpId="0"/>
      <p:bldP spid="20" grpId="0"/>
      <p:bldP spid="21" grpId="0"/>
      <p:bldP spid="22" grpId="0"/>
      <p:bldP spid="23" grpId="0"/>
      <p:bldP spid="24" grpId="0"/>
      <p:bldP spid="2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86200" y="-76200"/>
            <a:ext cx="1676400" cy="457200"/>
          </a:xfrm>
        </p:spPr>
        <p:txBody>
          <a:bodyPr>
            <a:normAutofit/>
          </a:bodyPr>
          <a:lstStyle/>
          <a:p>
            <a:r>
              <a:rPr lang="en-US" sz="2000" b="1" dirty="0" smtClean="0">
                <a:solidFill>
                  <a:schemeClr val="bg1"/>
                </a:solidFill>
                <a:latin typeface="Calibri" pitchFamily="34" charset="0"/>
              </a:rPr>
              <a:t>CONCLUSION</a:t>
            </a:r>
            <a:endParaRPr lang="en-US" sz="2000" b="1" dirty="0">
              <a:solidFill>
                <a:schemeClr val="bg1"/>
              </a:solidFill>
              <a:latin typeface="Calibri" pitchFamily="34" charset="0"/>
            </a:endParaRPr>
          </a:p>
        </p:txBody>
      </p:sp>
      <p:sp>
        <p:nvSpPr>
          <p:cNvPr id="3" name="Content Placeholder 2"/>
          <p:cNvSpPr>
            <a:spLocks noGrp="1"/>
          </p:cNvSpPr>
          <p:nvPr>
            <p:ph idx="1"/>
          </p:nvPr>
        </p:nvSpPr>
        <p:spPr>
          <a:xfrm>
            <a:off x="2971800" y="2971800"/>
            <a:ext cx="3048000" cy="762000"/>
          </a:xfrm>
        </p:spPr>
        <p:txBody>
          <a:bodyPr>
            <a:normAutofit/>
          </a:bodyPr>
          <a:lstStyle/>
          <a:p>
            <a:pPr algn="ctr">
              <a:buNone/>
            </a:pPr>
            <a:r>
              <a:rPr lang="en-US" sz="4000" dirty="0" smtClean="0">
                <a:solidFill>
                  <a:schemeClr val="accent2">
                    <a:lumMod val="75000"/>
                  </a:schemeClr>
                </a:solidFill>
                <a:latin typeface="Calibri" pitchFamily="34" charset="0"/>
              </a:rPr>
              <a:t>THANK YOU</a:t>
            </a:r>
            <a:endParaRPr lang="en-US" sz="4000" dirty="0">
              <a:solidFill>
                <a:schemeClr val="accent2">
                  <a:lumMod val="75000"/>
                </a:schemeClr>
              </a:solidFill>
              <a:latin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Urban">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Urban</Template>
  <TotalTime>1617</TotalTime>
  <Words>74</Words>
  <Application>Microsoft Office PowerPoint</Application>
  <PresentationFormat>On-screen Show (4:3)</PresentationFormat>
  <Paragraphs>47</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Urban</vt:lpstr>
      <vt:lpstr>Entrepreneur’s Role in Economic Development</vt:lpstr>
      <vt:lpstr>Slide 2</vt:lpstr>
      <vt:lpstr>Slide 3</vt:lpstr>
      <vt:lpstr>Slide 4</vt:lpstr>
      <vt:lpstr>Slide 5</vt:lpstr>
      <vt:lpstr>Slide 6</vt:lpstr>
      <vt:lpstr>Slide 7</vt:lpstr>
      <vt:lpstr>Slide 8</vt:lpstr>
      <vt:lpstr>Slide 9</vt:lpstr>
      <vt:lpstr>Slide 10</vt:lpstr>
      <vt:lpstr>CONCLUSION</vt:lpstr>
    </vt:vector>
  </TitlesOfParts>
  <Company>Microsoft</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Entrepreneur’s Role in Economic Development</dc:title>
  <dc:creator>s.ahmed</dc:creator>
  <cp:lastModifiedBy>s.ahmed</cp:lastModifiedBy>
  <cp:revision>173</cp:revision>
  <dcterms:created xsi:type="dcterms:W3CDTF">2018-01-03T06:06:05Z</dcterms:created>
  <dcterms:modified xsi:type="dcterms:W3CDTF">2018-01-07T22:21:46Z</dcterms:modified>
</cp:coreProperties>
</file>