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23"/>
  </p:notesMasterIdLst>
  <p:sldIdLst>
    <p:sldId id="257" r:id="rId5"/>
    <p:sldId id="278" r:id="rId6"/>
    <p:sldId id="261" r:id="rId7"/>
    <p:sldId id="262" r:id="rId8"/>
    <p:sldId id="268" r:id="rId9"/>
    <p:sldId id="269" r:id="rId10"/>
    <p:sldId id="279" r:id="rId11"/>
    <p:sldId id="270" r:id="rId12"/>
    <p:sldId id="271" r:id="rId13"/>
    <p:sldId id="272" r:id="rId14"/>
    <p:sldId id="273" r:id="rId15"/>
    <p:sldId id="274" r:id="rId16"/>
    <p:sldId id="275" r:id="rId17"/>
    <p:sldId id="276" r:id="rId18"/>
    <p:sldId id="277" r:id="rId19"/>
    <p:sldId id="263" r:id="rId20"/>
    <p:sldId id="280"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3722"/>
    <a:srgbClr val="344529"/>
    <a:srgbClr val="2B39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15" autoAdjust="0"/>
    <p:restoredTop sz="88955" autoAdjust="0"/>
  </p:normalViewPr>
  <p:slideViewPr>
    <p:cSldViewPr snapToGrid="0">
      <p:cViewPr varScale="1">
        <p:scale>
          <a:sx n="80" d="100"/>
          <a:sy n="80" d="100"/>
        </p:scale>
        <p:origin x="1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2250C1-2EB6-41B9-AAFC-9AB1BD7D8081}" type="datetimeFigureOut">
              <a:rPr lang="en-GB" smtClean="0"/>
              <a:t>08/03/2022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708BC3-0147-4E71-BFDB-272DFB5B6073}" type="slidenum">
              <a:rPr lang="en-GB" smtClean="0"/>
              <a:t>‹#›</a:t>
            </a:fld>
            <a:endParaRPr lang="en-GB"/>
          </a:p>
        </p:txBody>
      </p:sp>
    </p:spTree>
    <p:extLst>
      <p:ext uri="{BB962C8B-B14F-4D97-AF65-F5344CB8AC3E}">
        <p14:creationId xmlns:p14="http://schemas.microsoft.com/office/powerpoint/2010/main" val="133075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it clear to the students that they will be completing this table for a different example in the activity. Students will need some explanation about the term ‘Valence’ – if you like you can defer this by saying that the examples will aid you to demonstrate the meaning of each of these term. </a:t>
            </a:r>
          </a:p>
        </p:txBody>
      </p:sp>
      <p:sp>
        <p:nvSpPr>
          <p:cNvPr id="4" name="Slide Number Placeholder 3"/>
          <p:cNvSpPr>
            <a:spLocks noGrp="1"/>
          </p:cNvSpPr>
          <p:nvPr>
            <p:ph type="sldNum" sz="quarter" idx="5"/>
          </p:nvPr>
        </p:nvSpPr>
        <p:spPr/>
        <p:txBody>
          <a:bodyPr/>
          <a:lstStyle/>
          <a:p>
            <a:fld id="{2C708BC3-0147-4E71-BFDB-272DFB5B6073}" type="slidenum">
              <a:rPr lang="en-GB" smtClean="0"/>
              <a:t>8</a:t>
            </a:fld>
            <a:endParaRPr lang="en-GB"/>
          </a:p>
        </p:txBody>
      </p:sp>
    </p:spTree>
    <p:extLst>
      <p:ext uri="{BB962C8B-B14F-4D97-AF65-F5344CB8AC3E}">
        <p14:creationId xmlns:p14="http://schemas.microsoft.com/office/powerpoint/2010/main" val="3975514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activity focuses on attitudes towards visiting the dentist. </a:t>
            </a:r>
          </a:p>
        </p:txBody>
      </p:sp>
      <p:sp>
        <p:nvSpPr>
          <p:cNvPr id="4" name="Slide Number Placeholder 3"/>
          <p:cNvSpPr>
            <a:spLocks noGrp="1"/>
          </p:cNvSpPr>
          <p:nvPr>
            <p:ph type="sldNum" sz="quarter" idx="5"/>
          </p:nvPr>
        </p:nvSpPr>
        <p:spPr/>
        <p:txBody>
          <a:bodyPr/>
          <a:lstStyle/>
          <a:p>
            <a:fld id="{2C708BC3-0147-4E71-BFDB-272DFB5B6073}" type="slidenum">
              <a:rPr lang="en-GB" smtClean="0"/>
              <a:t>9</a:t>
            </a:fld>
            <a:endParaRPr lang="en-GB"/>
          </a:p>
        </p:txBody>
      </p:sp>
    </p:spTree>
    <p:extLst>
      <p:ext uri="{BB962C8B-B14F-4D97-AF65-F5344CB8AC3E}">
        <p14:creationId xmlns:p14="http://schemas.microsoft.com/office/powerpoint/2010/main" val="985490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708BC3-0147-4E71-BFDB-272DFB5B6073}" type="slidenum">
              <a:rPr lang="en-GB" smtClean="0"/>
              <a:t>13</a:t>
            </a:fld>
            <a:endParaRPr lang="en-GB"/>
          </a:p>
        </p:txBody>
      </p:sp>
    </p:spTree>
    <p:extLst>
      <p:ext uri="{BB962C8B-B14F-4D97-AF65-F5344CB8AC3E}">
        <p14:creationId xmlns:p14="http://schemas.microsoft.com/office/powerpoint/2010/main" val="1608705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three components influence the strength of intention. The strength of intention indicates the probability of a behaviour occurring. </a:t>
            </a:r>
          </a:p>
          <a:p>
            <a:endParaRPr lang="en-GB" dirty="0"/>
          </a:p>
          <a:p>
            <a:r>
              <a:rPr lang="en-GB" dirty="0"/>
              <a:t>Apply to the </a:t>
            </a:r>
            <a:r>
              <a:rPr lang="en-GB"/>
              <a:t>case study. </a:t>
            </a:r>
            <a:endParaRPr lang="en-GB" dirty="0"/>
          </a:p>
        </p:txBody>
      </p:sp>
      <p:sp>
        <p:nvSpPr>
          <p:cNvPr id="4" name="Slide Number Placeholder 3"/>
          <p:cNvSpPr>
            <a:spLocks noGrp="1"/>
          </p:cNvSpPr>
          <p:nvPr>
            <p:ph type="sldNum" sz="quarter" idx="5"/>
          </p:nvPr>
        </p:nvSpPr>
        <p:spPr/>
        <p:txBody>
          <a:bodyPr/>
          <a:lstStyle/>
          <a:p>
            <a:fld id="{2C708BC3-0147-4E71-BFDB-272DFB5B6073}" type="slidenum">
              <a:rPr lang="en-GB" smtClean="0"/>
              <a:t>15</a:t>
            </a:fld>
            <a:endParaRPr lang="en-GB"/>
          </a:p>
        </p:txBody>
      </p:sp>
    </p:spTree>
    <p:extLst>
      <p:ext uri="{BB962C8B-B14F-4D97-AF65-F5344CB8AC3E}">
        <p14:creationId xmlns:p14="http://schemas.microsoft.com/office/powerpoint/2010/main" val="1923059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A9E130-AE35-4ACC-ACF5-BBA4D4E7E518}" type="slidenum">
              <a:rPr lang="en-GB" smtClean="0"/>
              <a:t>16</a:t>
            </a:fld>
            <a:endParaRPr lang="en-GB"/>
          </a:p>
        </p:txBody>
      </p:sp>
    </p:spTree>
    <p:extLst>
      <p:ext uri="{BB962C8B-B14F-4D97-AF65-F5344CB8AC3E}">
        <p14:creationId xmlns:p14="http://schemas.microsoft.com/office/powerpoint/2010/main" val="787793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3/8/2022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3/8/2022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3/8/2022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3/8/2022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3/8/2022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26.sv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fontScale="90000"/>
          </a:bodyPr>
          <a:lstStyle/>
          <a:p>
            <a:r>
              <a:rPr lang="en-US" sz="4400" dirty="0">
                <a:solidFill>
                  <a:schemeClr val="tx1"/>
                </a:solidFill>
              </a:rPr>
              <a:t>Attitudes and Attribution Theories</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fontScale="77500" lnSpcReduction="20000"/>
          </a:bodyPr>
          <a:lstStyle/>
          <a:p>
            <a:pPr algn="l">
              <a:spcAft>
                <a:spcPts val="600"/>
              </a:spcAft>
            </a:pPr>
            <a:r>
              <a:rPr lang="en-US" dirty="0">
                <a:solidFill>
                  <a:schemeClr val="tx1"/>
                </a:solidFill>
              </a:rPr>
              <a:t>Week 7 – BMHP4003</a:t>
            </a:r>
          </a:p>
          <a:p>
            <a:pPr algn="l">
              <a:spcAft>
                <a:spcPts val="600"/>
              </a:spcAft>
            </a:pPr>
            <a:r>
              <a:rPr lang="en-US" dirty="0">
                <a:solidFill>
                  <a:schemeClr val="tx1"/>
                </a:solidFill>
              </a:rPr>
              <a:t>Psychology in Health and Social care. </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99045-08C0-4268-81B4-C683A7F7AC66}"/>
              </a:ext>
            </a:extLst>
          </p:cNvPr>
          <p:cNvSpPr>
            <a:spLocks noGrp="1"/>
          </p:cNvSpPr>
          <p:nvPr>
            <p:ph type="title"/>
          </p:nvPr>
        </p:nvSpPr>
        <p:spPr/>
        <p:txBody>
          <a:bodyPr/>
          <a:lstStyle/>
          <a:p>
            <a:r>
              <a:rPr lang="en-GB" dirty="0"/>
              <a:t>Previously we have…</a:t>
            </a:r>
          </a:p>
        </p:txBody>
      </p:sp>
      <p:sp>
        <p:nvSpPr>
          <p:cNvPr id="3" name="Content Placeholder 2">
            <a:extLst>
              <a:ext uri="{FF2B5EF4-FFF2-40B4-BE49-F238E27FC236}">
                <a16:creationId xmlns:a16="http://schemas.microsoft.com/office/drawing/2014/main" id="{5CD1FEC1-1F0E-4DFF-8D94-8AFBFF564C7C}"/>
              </a:ext>
            </a:extLst>
          </p:cNvPr>
          <p:cNvSpPr>
            <a:spLocks noGrp="1"/>
          </p:cNvSpPr>
          <p:nvPr>
            <p:ph idx="1"/>
          </p:nvPr>
        </p:nvSpPr>
        <p:spPr/>
        <p:txBody>
          <a:bodyPr/>
          <a:lstStyle/>
          <a:p>
            <a:r>
              <a:rPr lang="en-GB" sz="2400" dirty="0">
                <a:latin typeface="Arial" panose="020B0604020202020204" pitchFamily="34" charset="0"/>
                <a:cs typeface="Arial" panose="020B0604020202020204" pitchFamily="34" charset="0"/>
              </a:rPr>
              <a:t>Discussed theories of cognitive development</a:t>
            </a:r>
          </a:p>
          <a:p>
            <a:r>
              <a:rPr lang="en-GB" sz="2400" dirty="0">
                <a:latin typeface="Arial" panose="020B0604020202020204" pitchFamily="34" charset="0"/>
                <a:cs typeface="Arial" panose="020B0604020202020204" pitchFamily="34" charset="0"/>
              </a:rPr>
              <a:t>Discussed the Psychodynamic theories </a:t>
            </a:r>
          </a:p>
          <a:p>
            <a:r>
              <a:rPr lang="en-GB" sz="2400" dirty="0">
                <a:latin typeface="Arial" panose="020B0604020202020204" pitchFamily="34" charset="0"/>
                <a:cs typeface="Arial" panose="020B0604020202020204" pitchFamily="34" charset="0"/>
              </a:rPr>
              <a:t>Discussed behaviourist theories</a:t>
            </a:r>
          </a:p>
          <a:p>
            <a:r>
              <a:rPr lang="en-GB" sz="2400" dirty="0">
                <a:latin typeface="Arial" panose="020B0604020202020204" pitchFamily="34" charset="0"/>
                <a:cs typeface="Arial" panose="020B0604020202020204" pitchFamily="34" charset="0"/>
              </a:rPr>
              <a:t>Introduced Self concept and Social identity theory. </a:t>
            </a:r>
          </a:p>
          <a:p>
            <a:endParaRPr lang="en-GB" dirty="0"/>
          </a:p>
        </p:txBody>
      </p:sp>
    </p:spTree>
    <p:extLst>
      <p:ext uri="{BB962C8B-B14F-4D97-AF65-F5344CB8AC3E}">
        <p14:creationId xmlns:p14="http://schemas.microsoft.com/office/powerpoint/2010/main" val="126018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today’s session.  </a:t>
            </a:r>
          </a:p>
        </p:txBody>
      </p:sp>
      <p:sp>
        <p:nvSpPr>
          <p:cNvPr id="4" name="Oval 3">
            <a:extLst>
              <a:ext uri="{FF2B5EF4-FFF2-40B4-BE49-F238E27FC236}">
                <a16:creationId xmlns:a16="http://schemas.microsoft.com/office/drawing/2014/main" id="{A4BEBCB8-5845-449D-BEC6-9FF778F93FA9}"/>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Magnifying glass">
            <a:extLst>
              <a:ext uri="{FF2B5EF4-FFF2-40B4-BE49-F238E27FC236}">
                <a16:creationId xmlns:a16="http://schemas.microsoft.com/office/drawing/2014/main" id="{1DD738F2-83E1-4061-AE75-BE7E5CC3FD3D}"/>
              </a:ext>
            </a:extLst>
          </p:cNvPr>
          <p:cNvSpPr/>
          <p:nvPr/>
        </p:nvSpPr>
        <p:spPr>
          <a:xfrm>
            <a:off x="2071312" y="3007931"/>
            <a:ext cx="1043437" cy="1043437"/>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F3F23425-285E-42E5-8DDF-EDC90DFCC73E}"/>
              </a:ext>
            </a:extLst>
          </p:cNvPr>
          <p:cNvSpPr/>
          <p:nvPr/>
        </p:nvSpPr>
        <p:spPr>
          <a:xfrm>
            <a:off x="1102405" y="4826493"/>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kern="1200" dirty="0"/>
              <a:t>We</a:t>
            </a:r>
            <a:r>
              <a:rPr lang="en-US" sz="2000" kern="1200" baseline="0" dirty="0"/>
              <a:t> will explore what attitudes are.  </a:t>
            </a:r>
            <a:endParaRPr lang="en-US" sz="2000" kern="1200" dirty="0"/>
          </a:p>
        </p:txBody>
      </p:sp>
      <p:sp>
        <p:nvSpPr>
          <p:cNvPr id="8" name="Oval 7">
            <a:extLst>
              <a:ext uri="{FF2B5EF4-FFF2-40B4-BE49-F238E27FC236}">
                <a16:creationId xmlns:a16="http://schemas.microsoft.com/office/drawing/2014/main" id="{42A9E5A8-D9E2-4321-90C7-4BE3A5286D40}"/>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Man and woman">
            <a:extLst>
              <a:ext uri="{FF2B5EF4-FFF2-40B4-BE49-F238E27FC236}">
                <a16:creationId xmlns:a16="http://schemas.microsoft.com/office/drawing/2014/main" id="{429FE91C-B011-4DBC-81DF-58B59F8C8806}"/>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5CA2D38D-2843-408A-8767-F27619E7313E}"/>
              </a:ext>
            </a:extLst>
          </p:cNvPr>
          <p:cNvSpPr/>
          <p:nvPr/>
        </p:nvSpPr>
        <p:spPr>
          <a:xfrm>
            <a:off x="4700624" y="4826493"/>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ctr" defTabSz="889000">
              <a:spcBef>
                <a:spcPct val="0"/>
              </a:spcBef>
              <a:spcAft>
                <a:spcPct val="35000"/>
              </a:spcAft>
              <a:defRPr cap="all"/>
            </a:pPr>
            <a:r>
              <a:rPr lang="en-US" sz="2000" kern="1200" dirty="0"/>
              <a:t>Discuss</a:t>
            </a:r>
            <a:r>
              <a:rPr lang="en-US" sz="2000" kern="1200" baseline="0" dirty="0"/>
              <a:t> how attitudes are formed and how </a:t>
            </a:r>
            <a:r>
              <a:rPr lang="en-US" sz="2000" dirty="0"/>
              <a:t> attitudes link to </a:t>
            </a:r>
            <a:r>
              <a:rPr lang="en-US" sz="2000" dirty="0" err="1"/>
              <a:t>behaviour</a:t>
            </a:r>
            <a:r>
              <a:rPr lang="en-US" sz="2000" kern="1200" baseline="0" dirty="0"/>
              <a:t>. </a:t>
            </a:r>
            <a:endParaRPr lang="en-US" sz="2000" kern="1200" dirty="0"/>
          </a:p>
        </p:txBody>
      </p:sp>
      <p:sp>
        <p:nvSpPr>
          <p:cNvPr id="11" name="Oval 10">
            <a:extLst>
              <a:ext uri="{FF2B5EF4-FFF2-40B4-BE49-F238E27FC236}">
                <a16:creationId xmlns:a16="http://schemas.microsoft.com/office/drawing/2014/main" id="{13084430-5881-4C2E-863C-E2F6ED781FFE}"/>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Mental Health">
            <a:extLst>
              <a:ext uri="{FF2B5EF4-FFF2-40B4-BE49-F238E27FC236}">
                <a16:creationId xmlns:a16="http://schemas.microsoft.com/office/drawing/2014/main" id="{D9A443C4-893D-4907-94EF-66C477E477E9}"/>
              </a:ext>
            </a:extLst>
          </p:cNvPr>
          <p:cNvSpPr/>
          <p:nvPr/>
        </p:nvSpPr>
        <p:spPr>
          <a:xfrm>
            <a:off x="9077250" y="3007931"/>
            <a:ext cx="1043437" cy="1043437"/>
          </a:xfrm>
          <a:prstGeom prst="rect">
            <a:avLst/>
          </a:prstGeom>
          <a:blipFill>
            <a:blip r:embed="rId6">
              <a:extLst>
                <a:ext uri="{96DAC541-7B7A-43D3-8B79-37D633B846F1}">
                  <asvg:svgBlip xmlns:asvg="http://schemas.microsoft.com/office/drawing/2016/SVG/main" r:embed="rId7"/>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AB0233AF-B831-4D86-9809-50C6CB2B2741}"/>
              </a:ext>
            </a:extLst>
          </p:cNvPr>
          <p:cNvSpPr/>
          <p:nvPr/>
        </p:nvSpPr>
        <p:spPr>
          <a:xfrm>
            <a:off x="8298843" y="4826493"/>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defRPr cap="all"/>
            </a:pPr>
            <a:r>
              <a:rPr lang="en-US" sz="2000" kern="1200" dirty="0"/>
              <a:t>We will discuss attribution theories and their </a:t>
            </a:r>
            <a:r>
              <a:rPr lang="en-US" sz="2000" kern="1200" dirty="0" err="1"/>
              <a:t>revelance</a:t>
            </a:r>
            <a:r>
              <a:rPr lang="en-US" sz="2000" kern="1200" dirty="0"/>
              <a:t> to Health and social care.</a:t>
            </a:r>
          </a:p>
        </p:txBody>
      </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FAF8B-4401-43BB-8D03-E7FB894783AB}"/>
              </a:ext>
            </a:extLst>
          </p:cNvPr>
          <p:cNvSpPr>
            <a:spLocks noGrp="1"/>
          </p:cNvSpPr>
          <p:nvPr>
            <p:ph type="title"/>
          </p:nvPr>
        </p:nvSpPr>
        <p:spPr/>
        <p:txBody>
          <a:bodyPr/>
          <a:lstStyle/>
          <a:p>
            <a:r>
              <a:rPr lang="en-GB" dirty="0"/>
              <a:t>Attitudes</a:t>
            </a:r>
          </a:p>
        </p:txBody>
      </p:sp>
      <p:sp>
        <p:nvSpPr>
          <p:cNvPr id="8" name="Freeform: Shape 7">
            <a:extLst>
              <a:ext uri="{FF2B5EF4-FFF2-40B4-BE49-F238E27FC236}">
                <a16:creationId xmlns:a16="http://schemas.microsoft.com/office/drawing/2014/main" id="{B51718CC-F75A-4B5D-B8CD-3C1884CB1E79}"/>
              </a:ext>
            </a:extLst>
          </p:cNvPr>
          <p:cNvSpPr/>
          <p:nvPr/>
        </p:nvSpPr>
        <p:spPr>
          <a:xfrm>
            <a:off x="667657" y="1744967"/>
            <a:ext cx="11016343" cy="1413374"/>
          </a:xfrm>
          <a:custGeom>
            <a:avLst/>
            <a:gdLst>
              <a:gd name="connsiteX0" fmla="*/ 0 w 11016343"/>
              <a:gd name="connsiteY0" fmla="*/ 235567 h 1413374"/>
              <a:gd name="connsiteX1" fmla="*/ 235567 w 11016343"/>
              <a:gd name="connsiteY1" fmla="*/ 0 h 1413374"/>
              <a:gd name="connsiteX2" fmla="*/ 10780776 w 11016343"/>
              <a:gd name="connsiteY2" fmla="*/ 0 h 1413374"/>
              <a:gd name="connsiteX3" fmla="*/ 11016343 w 11016343"/>
              <a:gd name="connsiteY3" fmla="*/ 235567 h 1413374"/>
              <a:gd name="connsiteX4" fmla="*/ 11016343 w 11016343"/>
              <a:gd name="connsiteY4" fmla="*/ 1177807 h 1413374"/>
              <a:gd name="connsiteX5" fmla="*/ 10780776 w 11016343"/>
              <a:gd name="connsiteY5" fmla="*/ 1413374 h 1413374"/>
              <a:gd name="connsiteX6" fmla="*/ 235567 w 11016343"/>
              <a:gd name="connsiteY6" fmla="*/ 1413374 h 1413374"/>
              <a:gd name="connsiteX7" fmla="*/ 0 w 11016343"/>
              <a:gd name="connsiteY7" fmla="*/ 1177807 h 1413374"/>
              <a:gd name="connsiteX8" fmla="*/ 0 w 11016343"/>
              <a:gd name="connsiteY8" fmla="*/ 235567 h 1413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16343" h="1413374">
                <a:moveTo>
                  <a:pt x="0" y="235567"/>
                </a:moveTo>
                <a:cubicBezTo>
                  <a:pt x="0" y="105467"/>
                  <a:pt x="105467" y="0"/>
                  <a:pt x="235567" y="0"/>
                </a:cubicBezTo>
                <a:lnTo>
                  <a:pt x="10780776" y="0"/>
                </a:lnTo>
                <a:cubicBezTo>
                  <a:pt x="10910876" y="0"/>
                  <a:pt x="11016343" y="105467"/>
                  <a:pt x="11016343" y="235567"/>
                </a:cubicBezTo>
                <a:lnTo>
                  <a:pt x="11016343" y="1177807"/>
                </a:lnTo>
                <a:cubicBezTo>
                  <a:pt x="11016343" y="1307907"/>
                  <a:pt x="10910876" y="1413374"/>
                  <a:pt x="10780776" y="1413374"/>
                </a:cubicBezTo>
                <a:lnTo>
                  <a:pt x="235567" y="1413374"/>
                </a:lnTo>
                <a:cubicBezTo>
                  <a:pt x="105467" y="1413374"/>
                  <a:pt x="0" y="1307907"/>
                  <a:pt x="0" y="1177807"/>
                </a:cubicBezTo>
                <a:lnTo>
                  <a:pt x="0" y="235567"/>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90915" tIns="190915" rIns="190915" bIns="190915" numCol="1" spcCol="1270" anchor="ctr" anchorCtr="0">
            <a:noAutofit/>
          </a:bodyPr>
          <a:lstStyle/>
          <a:p>
            <a:pPr marL="0" lvl="0" indent="0" algn="l" defTabSz="1422400">
              <a:lnSpc>
                <a:spcPct val="90000"/>
              </a:lnSpc>
              <a:spcBef>
                <a:spcPct val="0"/>
              </a:spcBef>
              <a:spcAft>
                <a:spcPct val="35000"/>
              </a:spcAft>
              <a:buNone/>
            </a:pPr>
            <a:r>
              <a:rPr lang="en-GB" sz="3200" kern="1200" dirty="0">
                <a:latin typeface="Arial" panose="020B0604020202020204" pitchFamily="34" charset="0"/>
                <a:cs typeface="Arial" panose="020B0604020202020204" pitchFamily="34" charset="0"/>
              </a:rPr>
              <a:t>What does the word attitude mean to us? </a:t>
            </a:r>
            <a:endParaRPr lang="en-GB" sz="3200" kern="1200" dirty="0"/>
          </a:p>
        </p:txBody>
      </p:sp>
      <p:sp>
        <p:nvSpPr>
          <p:cNvPr id="9" name="Freeform: Shape 8">
            <a:extLst>
              <a:ext uri="{FF2B5EF4-FFF2-40B4-BE49-F238E27FC236}">
                <a16:creationId xmlns:a16="http://schemas.microsoft.com/office/drawing/2014/main" id="{AE316271-9844-44A6-8FB7-AFE7494D7E99}"/>
              </a:ext>
            </a:extLst>
          </p:cNvPr>
          <p:cNvSpPr/>
          <p:nvPr/>
        </p:nvSpPr>
        <p:spPr>
          <a:xfrm>
            <a:off x="667657" y="3218822"/>
            <a:ext cx="11016343" cy="1413374"/>
          </a:xfrm>
          <a:custGeom>
            <a:avLst/>
            <a:gdLst>
              <a:gd name="connsiteX0" fmla="*/ 0 w 11016343"/>
              <a:gd name="connsiteY0" fmla="*/ 235567 h 1413374"/>
              <a:gd name="connsiteX1" fmla="*/ 235567 w 11016343"/>
              <a:gd name="connsiteY1" fmla="*/ 0 h 1413374"/>
              <a:gd name="connsiteX2" fmla="*/ 10780776 w 11016343"/>
              <a:gd name="connsiteY2" fmla="*/ 0 h 1413374"/>
              <a:gd name="connsiteX3" fmla="*/ 11016343 w 11016343"/>
              <a:gd name="connsiteY3" fmla="*/ 235567 h 1413374"/>
              <a:gd name="connsiteX4" fmla="*/ 11016343 w 11016343"/>
              <a:gd name="connsiteY4" fmla="*/ 1177807 h 1413374"/>
              <a:gd name="connsiteX5" fmla="*/ 10780776 w 11016343"/>
              <a:gd name="connsiteY5" fmla="*/ 1413374 h 1413374"/>
              <a:gd name="connsiteX6" fmla="*/ 235567 w 11016343"/>
              <a:gd name="connsiteY6" fmla="*/ 1413374 h 1413374"/>
              <a:gd name="connsiteX7" fmla="*/ 0 w 11016343"/>
              <a:gd name="connsiteY7" fmla="*/ 1177807 h 1413374"/>
              <a:gd name="connsiteX8" fmla="*/ 0 w 11016343"/>
              <a:gd name="connsiteY8" fmla="*/ 235567 h 1413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16343" h="1413374">
                <a:moveTo>
                  <a:pt x="0" y="235567"/>
                </a:moveTo>
                <a:cubicBezTo>
                  <a:pt x="0" y="105467"/>
                  <a:pt x="105467" y="0"/>
                  <a:pt x="235567" y="0"/>
                </a:cubicBezTo>
                <a:lnTo>
                  <a:pt x="10780776" y="0"/>
                </a:lnTo>
                <a:cubicBezTo>
                  <a:pt x="10910876" y="0"/>
                  <a:pt x="11016343" y="105467"/>
                  <a:pt x="11016343" y="235567"/>
                </a:cubicBezTo>
                <a:lnTo>
                  <a:pt x="11016343" y="1177807"/>
                </a:lnTo>
                <a:cubicBezTo>
                  <a:pt x="11016343" y="1307907"/>
                  <a:pt x="10910876" y="1413374"/>
                  <a:pt x="10780776" y="1413374"/>
                </a:cubicBezTo>
                <a:lnTo>
                  <a:pt x="235567" y="1413374"/>
                </a:lnTo>
                <a:cubicBezTo>
                  <a:pt x="105467" y="1413374"/>
                  <a:pt x="0" y="1307907"/>
                  <a:pt x="0" y="1177807"/>
                </a:cubicBezTo>
                <a:lnTo>
                  <a:pt x="0" y="235567"/>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49005" tIns="149005" rIns="149005" bIns="149005" numCol="1" spcCol="1270" anchor="ctr" anchorCtr="0">
            <a:noAutofit/>
          </a:bodyPr>
          <a:lstStyle/>
          <a:p>
            <a:pPr marL="0" lvl="0" indent="0" algn="l"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“The word ‘attitude’ is derived from the Latin </a:t>
            </a:r>
            <a:r>
              <a:rPr lang="en-GB" sz="2100" i="1" kern="1200" dirty="0" err="1">
                <a:latin typeface="Arial" panose="020B0604020202020204" pitchFamily="34" charset="0"/>
                <a:cs typeface="Arial" panose="020B0604020202020204" pitchFamily="34" charset="0"/>
              </a:rPr>
              <a:t>aptus</a:t>
            </a:r>
            <a:r>
              <a:rPr lang="en-GB" sz="2100" i="1" kern="1200" dirty="0">
                <a:latin typeface="Arial" panose="020B0604020202020204" pitchFamily="34" charset="0"/>
                <a:cs typeface="Arial" panose="020B0604020202020204" pitchFamily="34" charset="0"/>
              </a:rPr>
              <a:t>, </a:t>
            </a:r>
            <a:r>
              <a:rPr lang="en-GB" sz="2100" kern="1200" dirty="0">
                <a:latin typeface="Arial" panose="020B0604020202020204" pitchFamily="34" charset="0"/>
                <a:cs typeface="Arial" panose="020B0604020202020204" pitchFamily="34" charset="0"/>
              </a:rPr>
              <a:t>which means ‘fit and ready for action’” (Hogg &amp; Vaughan, 2018, p154) </a:t>
            </a:r>
            <a:endParaRPr lang="en-GB" sz="2100" kern="1200" dirty="0"/>
          </a:p>
        </p:txBody>
      </p:sp>
      <p:sp>
        <p:nvSpPr>
          <p:cNvPr id="10" name="Freeform: Shape 9">
            <a:extLst>
              <a:ext uri="{FF2B5EF4-FFF2-40B4-BE49-F238E27FC236}">
                <a16:creationId xmlns:a16="http://schemas.microsoft.com/office/drawing/2014/main" id="{1E76DBD0-0B55-4B7B-92AC-D634A287C8E5}"/>
              </a:ext>
            </a:extLst>
          </p:cNvPr>
          <p:cNvSpPr/>
          <p:nvPr/>
        </p:nvSpPr>
        <p:spPr>
          <a:xfrm>
            <a:off x="667657" y="4692676"/>
            <a:ext cx="11016343" cy="1413374"/>
          </a:xfrm>
          <a:custGeom>
            <a:avLst/>
            <a:gdLst>
              <a:gd name="connsiteX0" fmla="*/ 0 w 11016343"/>
              <a:gd name="connsiteY0" fmla="*/ 235567 h 1413374"/>
              <a:gd name="connsiteX1" fmla="*/ 235567 w 11016343"/>
              <a:gd name="connsiteY1" fmla="*/ 0 h 1413374"/>
              <a:gd name="connsiteX2" fmla="*/ 10780776 w 11016343"/>
              <a:gd name="connsiteY2" fmla="*/ 0 h 1413374"/>
              <a:gd name="connsiteX3" fmla="*/ 11016343 w 11016343"/>
              <a:gd name="connsiteY3" fmla="*/ 235567 h 1413374"/>
              <a:gd name="connsiteX4" fmla="*/ 11016343 w 11016343"/>
              <a:gd name="connsiteY4" fmla="*/ 1177807 h 1413374"/>
              <a:gd name="connsiteX5" fmla="*/ 10780776 w 11016343"/>
              <a:gd name="connsiteY5" fmla="*/ 1413374 h 1413374"/>
              <a:gd name="connsiteX6" fmla="*/ 235567 w 11016343"/>
              <a:gd name="connsiteY6" fmla="*/ 1413374 h 1413374"/>
              <a:gd name="connsiteX7" fmla="*/ 0 w 11016343"/>
              <a:gd name="connsiteY7" fmla="*/ 1177807 h 1413374"/>
              <a:gd name="connsiteX8" fmla="*/ 0 w 11016343"/>
              <a:gd name="connsiteY8" fmla="*/ 235567 h 14133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16343" h="1413374">
                <a:moveTo>
                  <a:pt x="0" y="235567"/>
                </a:moveTo>
                <a:cubicBezTo>
                  <a:pt x="0" y="105467"/>
                  <a:pt x="105467" y="0"/>
                  <a:pt x="235567" y="0"/>
                </a:cubicBezTo>
                <a:lnTo>
                  <a:pt x="10780776" y="0"/>
                </a:lnTo>
                <a:cubicBezTo>
                  <a:pt x="10910876" y="0"/>
                  <a:pt x="11016343" y="105467"/>
                  <a:pt x="11016343" y="235567"/>
                </a:cubicBezTo>
                <a:lnTo>
                  <a:pt x="11016343" y="1177807"/>
                </a:lnTo>
                <a:cubicBezTo>
                  <a:pt x="11016343" y="1307907"/>
                  <a:pt x="10910876" y="1413374"/>
                  <a:pt x="10780776" y="1413374"/>
                </a:cubicBezTo>
                <a:lnTo>
                  <a:pt x="235567" y="1413374"/>
                </a:lnTo>
                <a:cubicBezTo>
                  <a:pt x="105467" y="1413374"/>
                  <a:pt x="0" y="1307907"/>
                  <a:pt x="0" y="1177807"/>
                </a:cubicBezTo>
                <a:lnTo>
                  <a:pt x="0" y="235567"/>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49005" tIns="149005" rIns="149005" bIns="149005" numCol="1" spcCol="1270" anchor="ctr" anchorCtr="0">
            <a:noAutofit/>
          </a:bodyPr>
          <a:lstStyle/>
          <a:p>
            <a:pPr marL="0" lvl="0" indent="0" algn="l" defTabSz="933450">
              <a:lnSpc>
                <a:spcPct val="90000"/>
              </a:lnSpc>
              <a:spcBef>
                <a:spcPct val="0"/>
              </a:spcBef>
              <a:spcAft>
                <a:spcPct val="35000"/>
              </a:spcAft>
              <a:buNone/>
            </a:pPr>
            <a:r>
              <a:rPr lang="en-GB" sz="2100" kern="1200" dirty="0">
                <a:latin typeface="Arial" panose="020B0604020202020204" pitchFamily="34" charset="0"/>
                <a:cs typeface="Arial" panose="020B0604020202020204" pitchFamily="34" charset="0"/>
              </a:rPr>
              <a:t>Attitudes are neurologically stored concepts, developed by means of experience, our preconceived ideas and beliefs towards objects, people, groups or activities influence how we view and approach situations. Our attitudes direct and affect many aspects of our everyday life. </a:t>
            </a:r>
          </a:p>
        </p:txBody>
      </p:sp>
    </p:spTree>
    <p:extLst>
      <p:ext uri="{BB962C8B-B14F-4D97-AF65-F5344CB8AC3E}">
        <p14:creationId xmlns:p14="http://schemas.microsoft.com/office/powerpoint/2010/main" val="3274254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52076-072D-4826-9A40-E0F2E62AEDEB}"/>
              </a:ext>
            </a:extLst>
          </p:cNvPr>
          <p:cNvSpPr>
            <a:spLocks noGrp="1"/>
          </p:cNvSpPr>
          <p:nvPr>
            <p:ph type="title"/>
          </p:nvPr>
        </p:nvSpPr>
        <p:spPr/>
        <p:txBody>
          <a:bodyPr/>
          <a:lstStyle/>
          <a:p>
            <a:r>
              <a:rPr lang="en-GB" dirty="0"/>
              <a:t>How attitudes have been studied. </a:t>
            </a:r>
          </a:p>
        </p:txBody>
      </p:sp>
      <p:sp>
        <p:nvSpPr>
          <p:cNvPr id="3" name="Content Placeholder 2">
            <a:extLst>
              <a:ext uri="{FF2B5EF4-FFF2-40B4-BE49-F238E27FC236}">
                <a16:creationId xmlns:a16="http://schemas.microsoft.com/office/drawing/2014/main" id="{2BFD55E7-7CD8-4B7C-BEF9-94A29AC2841A}"/>
              </a:ext>
            </a:extLst>
          </p:cNvPr>
          <p:cNvSpPr>
            <a:spLocks noGrp="1"/>
          </p:cNvSpPr>
          <p:nvPr>
            <p:ph idx="1"/>
          </p:nvPr>
        </p:nvSpPr>
        <p:spPr/>
        <p:txBody>
          <a:bodyPr/>
          <a:lstStyle/>
          <a:p>
            <a:r>
              <a:rPr lang="en-GB" sz="2000" dirty="0">
                <a:latin typeface="Arial" panose="020B0604020202020204" pitchFamily="34" charset="0"/>
                <a:cs typeface="Arial" panose="020B0604020202020204" pitchFamily="34" charset="0"/>
              </a:rPr>
              <a:t>Attitudes are a key focus of social psychology. </a:t>
            </a:r>
          </a:p>
          <a:p>
            <a:endParaRPr lang="en-GB" dirty="0"/>
          </a:p>
        </p:txBody>
      </p:sp>
      <p:sp>
        <p:nvSpPr>
          <p:cNvPr id="6" name="Arrow: Bent-Up 5">
            <a:extLst>
              <a:ext uri="{FF2B5EF4-FFF2-40B4-BE49-F238E27FC236}">
                <a16:creationId xmlns:a16="http://schemas.microsoft.com/office/drawing/2014/main" id="{2B06A722-59AD-4936-B02F-5AFE948A1032}"/>
              </a:ext>
            </a:extLst>
          </p:cNvPr>
          <p:cNvSpPr/>
          <p:nvPr/>
        </p:nvSpPr>
        <p:spPr>
          <a:xfrm rot="5400000">
            <a:off x="1677747" y="3461696"/>
            <a:ext cx="994736" cy="1132472"/>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2">
              <a:tint val="50000"/>
              <a:hueOff val="0"/>
              <a:satOff val="0"/>
              <a:lumOff val="0"/>
              <a:alphaOff val="0"/>
            </a:schemeClr>
          </a:fillRef>
          <a:effectRef idx="0">
            <a:schemeClr val="accent2">
              <a:tint val="50000"/>
              <a:hueOff val="0"/>
              <a:satOff val="0"/>
              <a:lumOff val="0"/>
              <a:alphaOff val="0"/>
            </a:schemeClr>
          </a:effectRef>
          <a:fontRef idx="minor">
            <a:schemeClr val="lt1">
              <a:hueOff val="0"/>
              <a:satOff val="0"/>
              <a:lumOff val="0"/>
              <a:alphaOff val="0"/>
            </a:schemeClr>
          </a:fontRef>
        </p:style>
      </p:sp>
      <p:sp>
        <p:nvSpPr>
          <p:cNvPr id="7" name="Freeform: Shape 6">
            <a:extLst>
              <a:ext uri="{FF2B5EF4-FFF2-40B4-BE49-F238E27FC236}">
                <a16:creationId xmlns:a16="http://schemas.microsoft.com/office/drawing/2014/main" id="{85FAD68E-67DA-4417-B7AF-1BC01042DAE1}"/>
              </a:ext>
            </a:extLst>
          </p:cNvPr>
          <p:cNvSpPr/>
          <p:nvPr/>
        </p:nvSpPr>
        <p:spPr>
          <a:xfrm>
            <a:off x="856751" y="2768303"/>
            <a:ext cx="1674551" cy="1172131"/>
          </a:xfrm>
          <a:custGeom>
            <a:avLst/>
            <a:gdLst>
              <a:gd name="connsiteX0" fmla="*/ 0 w 1674551"/>
              <a:gd name="connsiteY0" fmla="*/ 195394 h 1172131"/>
              <a:gd name="connsiteX1" fmla="*/ 195394 w 1674551"/>
              <a:gd name="connsiteY1" fmla="*/ 0 h 1172131"/>
              <a:gd name="connsiteX2" fmla="*/ 1479157 w 1674551"/>
              <a:gd name="connsiteY2" fmla="*/ 0 h 1172131"/>
              <a:gd name="connsiteX3" fmla="*/ 1674551 w 1674551"/>
              <a:gd name="connsiteY3" fmla="*/ 195394 h 1172131"/>
              <a:gd name="connsiteX4" fmla="*/ 1674551 w 1674551"/>
              <a:gd name="connsiteY4" fmla="*/ 976737 h 1172131"/>
              <a:gd name="connsiteX5" fmla="*/ 1479157 w 1674551"/>
              <a:gd name="connsiteY5" fmla="*/ 1172131 h 1172131"/>
              <a:gd name="connsiteX6" fmla="*/ 195394 w 1674551"/>
              <a:gd name="connsiteY6" fmla="*/ 1172131 h 1172131"/>
              <a:gd name="connsiteX7" fmla="*/ 0 w 1674551"/>
              <a:gd name="connsiteY7" fmla="*/ 976737 h 1172131"/>
              <a:gd name="connsiteX8" fmla="*/ 0 w 1674551"/>
              <a:gd name="connsiteY8" fmla="*/ 195394 h 1172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4551" h="1172131">
                <a:moveTo>
                  <a:pt x="0" y="195394"/>
                </a:moveTo>
                <a:cubicBezTo>
                  <a:pt x="0" y="87481"/>
                  <a:pt x="87481" y="0"/>
                  <a:pt x="195394" y="0"/>
                </a:cubicBezTo>
                <a:lnTo>
                  <a:pt x="1479157" y="0"/>
                </a:lnTo>
                <a:cubicBezTo>
                  <a:pt x="1587070" y="0"/>
                  <a:pt x="1674551" y="87481"/>
                  <a:pt x="1674551" y="195394"/>
                </a:cubicBezTo>
                <a:lnTo>
                  <a:pt x="1674551" y="976737"/>
                </a:lnTo>
                <a:cubicBezTo>
                  <a:pt x="1674551" y="1084650"/>
                  <a:pt x="1587070" y="1172131"/>
                  <a:pt x="1479157" y="1172131"/>
                </a:cubicBezTo>
                <a:lnTo>
                  <a:pt x="195394" y="1172131"/>
                </a:lnTo>
                <a:cubicBezTo>
                  <a:pt x="87481" y="1172131"/>
                  <a:pt x="0" y="1084650"/>
                  <a:pt x="0" y="976737"/>
                </a:cubicBezTo>
                <a:lnTo>
                  <a:pt x="0" y="195394"/>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37239" tIns="137239" rIns="137239" bIns="137239" numCol="1" spcCol="1270" anchor="ctr" anchorCtr="0">
            <a:noAutofit/>
          </a:bodyPr>
          <a:lstStyle/>
          <a:p>
            <a:pPr marL="0" lvl="0" indent="0" algn="ctr" defTabSz="933450">
              <a:lnSpc>
                <a:spcPct val="90000"/>
              </a:lnSpc>
              <a:spcBef>
                <a:spcPct val="0"/>
              </a:spcBef>
              <a:spcAft>
                <a:spcPct val="35000"/>
              </a:spcAft>
              <a:buNone/>
            </a:pPr>
            <a:r>
              <a:rPr lang="en-GB" sz="2100" kern="1200" dirty="0"/>
              <a:t>1920’s and 1930’s</a:t>
            </a:r>
          </a:p>
        </p:txBody>
      </p:sp>
      <p:sp>
        <p:nvSpPr>
          <p:cNvPr id="8" name="Freeform: Shape 7">
            <a:extLst>
              <a:ext uri="{FF2B5EF4-FFF2-40B4-BE49-F238E27FC236}">
                <a16:creationId xmlns:a16="http://schemas.microsoft.com/office/drawing/2014/main" id="{4326A997-5E72-4137-876C-7B464CB1E1C7}"/>
              </a:ext>
            </a:extLst>
          </p:cNvPr>
          <p:cNvSpPr/>
          <p:nvPr/>
        </p:nvSpPr>
        <p:spPr>
          <a:xfrm>
            <a:off x="2583422" y="2880684"/>
            <a:ext cx="5760478" cy="947368"/>
          </a:xfrm>
          <a:custGeom>
            <a:avLst/>
            <a:gdLst>
              <a:gd name="connsiteX0" fmla="*/ 0 w 4458606"/>
              <a:gd name="connsiteY0" fmla="*/ 0 h 947368"/>
              <a:gd name="connsiteX1" fmla="*/ 4458606 w 4458606"/>
              <a:gd name="connsiteY1" fmla="*/ 0 h 947368"/>
              <a:gd name="connsiteX2" fmla="*/ 4458606 w 4458606"/>
              <a:gd name="connsiteY2" fmla="*/ 947368 h 947368"/>
              <a:gd name="connsiteX3" fmla="*/ 0 w 4458606"/>
              <a:gd name="connsiteY3" fmla="*/ 947368 h 947368"/>
              <a:gd name="connsiteX4" fmla="*/ 0 w 4458606"/>
              <a:gd name="connsiteY4" fmla="*/ 0 h 94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8606" h="947368">
                <a:moveTo>
                  <a:pt x="0" y="0"/>
                </a:moveTo>
                <a:lnTo>
                  <a:pt x="4458606" y="0"/>
                </a:lnTo>
                <a:lnTo>
                  <a:pt x="4458606" y="947368"/>
                </a:lnTo>
                <a:lnTo>
                  <a:pt x="0" y="9473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Research and discussion focused on measuring attitudes and relating to behaviours</a:t>
            </a:r>
          </a:p>
        </p:txBody>
      </p:sp>
      <p:sp>
        <p:nvSpPr>
          <p:cNvPr id="9" name="Arrow: Bent-Up 8">
            <a:extLst>
              <a:ext uri="{FF2B5EF4-FFF2-40B4-BE49-F238E27FC236}">
                <a16:creationId xmlns:a16="http://schemas.microsoft.com/office/drawing/2014/main" id="{03CA6DFD-3C77-41AD-A0D3-BF9FD4B33FF1}"/>
              </a:ext>
            </a:extLst>
          </p:cNvPr>
          <p:cNvSpPr/>
          <p:nvPr/>
        </p:nvSpPr>
        <p:spPr>
          <a:xfrm rot="5400000">
            <a:off x="3430003" y="4448878"/>
            <a:ext cx="994736" cy="1132472"/>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2">
              <a:tint val="50000"/>
              <a:hueOff val="11847977"/>
              <a:satOff val="-59149"/>
              <a:lumOff val="6800"/>
              <a:alphaOff val="0"/>
            </a:schemeClr>
          </a:fillRef>
          <a:effectRef idx="0">
            <a:schemeClr val="accent2">
              <a:tint val="50000"/>
              <a:hueOff val="11847977"/>
              <a:satOff val="-59149"/>
              <a:lumOff val="6800"/>
              <a:alphaOff val="0"/>
            </a:schemeClr>
          </a:effectRef>
          <a:fontRef idx="minor">
            <a:schemeClr val="lt1">
              <a:hueOff val="0"/>
              <a:satOff val="0"/>
              <a:lumOff val="0"/>
              <a:alphaOff val="0"/>
            </a:schemeClr>
          </a:fontRef>
        </p:style>
      </p:sp>
      <p:sp>
        <p:nvSpPr>
          <p:cNvPr id="10" name="Freeform: Shape 9">
            <a:extLst>
              <a:ext uri="{FF2B5EF4-FFF2-40B4-BE49-F238E27FC236}">
                <a16:creationId xmlns:a16="http://schemas.microsoft.com/office/drawing/2014/main" id="{C703CF73-F33B-4BB2-A38A-023FC0F0C909}"/>
              </a:ext>
            </a:extLst>
          </p:cNvPr>
          <p:cNvSpPr/>
          <p:nvPr/>
        </p:nvSpPr>
        <p:spPr>
          <a:xfrm>
            <a:off x="2759656" y="3759472"/>
            <a:ext cx="1674551" cy="1172131"/>
          </a:xfrm>
          <a:custGeom>
            <a:avLst/>
            <a:gdLst>
              <a:gd name="connsiteX0" fmla="*/ 0 w 1674551"/>
              <a:gd name="connsiteY0" fmla="*/ 195394 h 1172131"/>
              <a:gd name="connsiteX1" fmla="*/ 195394 w 1674551"/>
              <a:gd name="connsiteY1" fmla="*/ 0 h 1172131"/>
              <a:gd name="connsiteX2" fmla="*/ 1479157 w 1674551"/>
              <a:gd name="connsiteY2" fmla="*/ 0 h 1172131"/>
              <a:gd name="connsiteX3" fmla="*/ 1674551 w 1674551"/>
              <a:gd name="connsiteY3" fmla="*/ 195394 h 1172131"/>
              <a:gd name="connsiteX4" fmla="*/ 1674551 w 1674551"/>
              <a:gd name="connsiteY4" fmla="*/ 976737 h 1172131"/>
              <a:gd name="connsiteX5" fmla="*/ 1479157 w 1674551"/>
              <a:gd name="connsiteY5" fmla="*/ 1172131 h 1172131"/>
              <a:gd name="connsiteX6" fmla="*/ 195394 w 1674551"/>
              <a:gd name="connsiteY6" fmla="*/ 1172131 h 1172131"/>
              <a:gd name="connsiteX7" fmla="*/ 0 w 1674551"/>
              <a:gd name="connsiteY7" fmla="*/ 976737 h 1172131"/>
              <a:gd name="connsiteX8" fmla="*/ 0 w 1674551"/>
              <a:gd name="connsiteY8" fmla="*/ 195394 h 1172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4551" h="1172131">
                <a:moveTo>
                  <a:pt x="0" y="195394"/>
                </a:moveTo>
                <a:cubicBezTo>
                  <a:pt x="0" y="87481"/>
                  <a:pt x="87481" y="0"/>
                  <a:pt x="195394" y="0"/>
                </a:cubicBezTo>
                <a:lnTo>
                  <a:pt x="1479157" y="0"/>
                </a:lnTo>
                <a:cubicBezTo>
                  <a:pt x="1587070" y="0"/>
                  <a:pt x="1674551" y="87481"/>
                  <a:pt x="1674551" y="195394"/>
                </a:cubicBezTo>
                <a:lnTo>
                  <a:pt x="1674551" y="976737"/>
                </a:lnTo>
                <a:cubicBezTo>
                  <a:pt x="1674551" y="1084650"/>
                  <a:pt x="1587070" y="1172131"/>
                  <a:pt x="1479157" y="1172131"/>
                </a:cubicBezTo>
                <a:lnTo>
                  <a:pt x="195394" y="1172131"/>
                </a:lnTo>
                <a:cubicBezTo>
                  <a:pt x="87481" y="1172131"/>
                  <a:pt x="0" y="1084650"/>
                  <a:pt x="0" y="976737"/>
                </a:cubicBezTo>
                <a:lnTo>
                  <a:pt x="0" y="195394"/>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137239" tIns="137239" rIns="137239" bIns="137239" numCol="1" spcCol="1270" anchor="ctr" anchorCtr="0">
            <a:noAutofit/>
          </a:bodyPr>
          <a:lstStyle/>
          <a:p>
            <a:pPr marL="0" lvl="0" indent="0" algn="ctr" defTabSz="933450">
              <a:lnSpc>
                <a:spcPct val="90000"/>
              </a:lnSpc>
              <a:spcBef>
                <a:spcPct val="0"/>
              </a:spcBef>
              <a:spcAft>
                <a:spcPct val="35000"/>
              </a:spcAft>
              <a:buNone/>
            </a:pPr>
            <a:r>
              <a:rPr lang="en-GB" sz="2100" kern="1200" dirty="0"/>
              <a:t>1950’s and 1960’s</a:t>
            </a:r>
          </a:p>
        </p:txBody>
      </p:sp>
      <p:sp>
        <p:nvSpPr>
          <p:cNvPr id="11" name="Freeform: Shape 10">
            <a:extLst>
              <a:ext uri="{FF2B5EF4-FFF2-40B4-BE49-F238E27FC236}">
                <a16:creationId xmlns:a16="http://schemas.microsoft.com/office/drawing/2014/main" id="{B696D5FB-4AA6-49E3-8972-A7C64A4E45EA}"/>
              </a:ext>
            </a:extLst>
          </p:cNvPr>
          <p:cNvSpPr/>
          <p:nvPr/>
        </p:nvSpPr>
        <p:spPr>
          <a:xfrm>
            <a:off x="4495228" y="3871853"/>
            <a:ext cx="5760478" cy="947368"/>
          </a:xfrm>
          <a:custGeom>
            <a:avLst/>
            <a:gdLst>
              <a:gd name="connsiteX0" fmla="*/ 0 w 4760404"/>
              <a:gd name="connsiteY0" fmla="*/ 0 h 947368"/>
              <a:gd name="connsiteX1" fmla="*/ 4760404 w 4760404"/>
              <a:gd name="connsiteY1" fmla="*/ 0 h 947368"/>
              <a:gd name="connsiteX2" fmla="*/ 4760404 w 4760404"/>
              <a:gd name="connsiteY2" fmla="*/ 947368 h 947368"/>
              <a:gd name="connsiteX3" fmla="*/ 0 w 4760404"/>
              <a:gd name="connsiteY3" fmla="*/ 947368 h 947368"/>
              <a:gd name="connsiteX4" fmla="*/ 0 w 4760404"/>
              <a:gd name="connsiteY4" fmla="*/ 0 h 94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0404" h="947368">
                <a:moveTo>
                  <a:pt x="0" y="0"/>
                </a:moveTo>
                <a:lnTo>
                  <a:pt x="4760404" y="0"/>
                </a:lnTo>
                <a:lnTo>
                  <a:pt x="4760404" y="947368"/>
                </a:lnTo>
                <a:lnTo>
                  <a:pt x="0" y="9473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ctr" anchorCtr="0">
            <a:noAutofit/>
          </a:bodyPr>
          <a:lstStyle/>
          <a:p>
            <a:pPr marL="171450" lvl="1" indent="-171450" algn="l" defTabSz="7112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Research and discussion centred on how attitudes could be changed. </a:t>
            </a:r>
          </a:p>
        </p:txBody>
      </p:sp>
      <p:sp>
        <p:nvSpPr>
          <p:cNvPr id="12" name="Freeform: Shape 11">
            <a:extLst>
              <a:ext uri="{FF2B5EF4-FFF2-40B4-BE49-F238E27FC236}">
                <a16:creationId xmlns:a16="http://schemas.microsoft.com/office/drawing/2014/main" id="{05B776FB-9725-41CF-A9D5-B2785F64F1F4}"/>
              </a:ext>
            </a:extLst>
          </p:cNvPr>
          <p:cNvSpPr/>
          <p:nvPr/>
        </p:nvSpPr>
        <p:spPr>
          <a:xfrm>
            <a:off x="4575504" y="4746323"/>
            <a:ext cx="1674551" cy="1172131"/>
          </a:xfrm>
          <a:custGeom>
            <a:avLst/>
            <a:gdLst>
              <a:gd name="connsiteX0" fmla="*/ 0 w 1674551"/>
              <a:gd name="connsiteY0" fmla="*/ 195394 h 1172131"/>
              <a:gd name="connsiteX1" fmla="*/ 195394 w 1674551"/>
              <a:gd name="connsiteY1" fmla="*/ 0 h 1172131"/>
              <a:gd name="connsiteX2" fmla="*/ 1479157 w 1674551"/>
              <a:gd name="connsiteY2" fmla="*/ 0 h 1172131"/>
              <a:gd name="connsiteX3" fmla="*/ 1674551 w 1674551"/>
              <a:gd name="connsiteY3" fmla="*/ 195394 h 1172131"/>
              <a:gd name="connsiteX4" fmla="*/ 1674551 w 1674551"/>
              <a:gd name="connsiteY4" fmla="*/ 976737 h 1172131"/>
              <a:gd name="connsiteX5" fmla="*/ 1479157 w 1674551"/>
              <a:gd name="connsiteY5" fmla="*/ 1172131 h 1172131"/>
              <a:gd name="connsiteX6" fmla="*/ 195394 w 1674551"/>
              <a:gd name="connsiteY6" fmla="*/ 1172131 h 1172131"/>
              <a:gd name="connsiteX7" fmla="*/ 0 w 1674551"/>
              <a:gd name="connsiteY7" fmla="*/ 976737 h 1172131"/>
              <a:gd name="connsiteX8" fmla="*/ 0 w 1674551"/>
              <a:gd name="connsiteY8" fmla="*/ 195394 h 1172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4551" h="1172131">
                <a:moveTo>
                  <a:pt x="0" y="195394"/>
                </a:moveTo>
                <a:cubicBezTo>
                  <a:pt x="0" y="87481"/>
                  <a:pt x="87481" y="0"/>
                  <a:pt x="195394" y="0"/>
                </a:cubicBezTo>
                <a:lnTo>
                  <a:pt x="1479157" y="0"/>
                </a:lnTo>
                <a:cubicBezTo>
                  <a:pt x="1587070" y="0"/>
                  <a:pt x="1674551" y="87481"/>
                  <a:pt x="1674551" y="195394"/>
                </a:cubicBezTo>
                <a:lnTo>
                  <a:pt x="1674551" y="976737"/>
                </a:lnTo>
                <a:cubicBezTo>
                  <a:pt x="1674551" y="1084650"/>
                  <a:pt x="1587070" y="1172131"/>
                  <a:pt x="1479157" y="1172131"/>
                </a:cubicBezTo>
                <a:lnTo>
                  <a:pt x="195394" y="1172131"/>
                </a:lnTo>
                <a:cubicBezTo>
                  <a:pt x="87481" y="1172131"/>
                  <a:pt x="0" y="1084650"/>
                  <a:pt x="0" y="976737"/>
                </a:cubicBezTo>
                <a:lnTo>
                  <a:pt x="0" y="195394"/>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137239" tIns="137239" rIns="137239" bIns="137239" numCol="1" spcCol="1270" anchor="ctr" anchorCtr="0">
            <a:noAutofit/>
          </a:bodyPr>
          <a:lstStyle/>
          <a:p>
            <a:pPr marL="0" lvl="0" indent="0" algn="ctr" defTabSz="933450">
              <a:lnSpc>
                <a:spcPct val="90000"/>
              </a:lnSpc>
              <a:spcBef>
                <a:spcPct val="0"/>
              </a:spcBef>
              <a:spcAft>
                <a:spcPct val="35000"/>
              </a:spcAft>
              <a:buNone/>
            </a:pPr>
            <a:r>
              <a:rPr lang="en-GB" sz="2100" kern="1200" dirty="0"/>
              <a:t>1980’s and 1990’s </a:t>
            </a:r>
          </a:p>
        </p:txBody>
      </p:sp>
      <p:sp>
        <p:nvSpPr>
          <p:cNvPr id="13" name="Freeform: Shape 12">
            <a:extLst>
              <a:ext uri="{FF2B5EF4-FFF2-40B4-BE49-F238E27FC236}">
                <a16:creationId xmlns:a16="http://schemas.microsoft.com/office/drawing/2014/main" id="{E1FC9222-7879-4FCD-906E-D5633D7009BC}"/>
              </a:ext>
            </a:extLst>
          </p:cNvPr>
          <p:cNvSpPr/>
          <p:nvPr/>
        </p:nvSpPr>
        <p:spPr>
          <a:xfrm>
            <a:off x="6311076" y="4784064"/>
            <a:ext cx="4814124" cy="1134389"/>
          </a:xfrm>
          <a:custGeom>
            <a:avLst/>
            <a:gdLst>
              <a:gd name="connsiteX0" fmla="*/ 0 w 1217909"/>
              <a:gd name="connsiteY0" fmla="*/ 0 h 947368"/>
              <a:gd name="connsiteX1" fmla="*/ 1217909 w 1217909"/>
              <a:gd name="connsiteY1" fmla="*/ 0 h 947368"/>
              <a:gd name="connsiteX2" fmla="*/ 1217909 w 1217909"/>
              <a:gd name="connsiteY2" fmla="*/ 947368 h 947368"/>
              <a:gd name="connsiteX3" fmla="*/ 0 w 1217909"/>
              <a:gd name="connsiteY3" fmla="*/ 947368 h 947368"/>
              <a:gd name="connsiteX4" fmla="*/ 0 w 1217909"/>
              <a:gd name="connsiteY4" fmla="*/ 0 h 94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909" h="947368">
                <a:moveTo>
                  <a:pt x="0" y="0"/>
                </a:moveTo>
                <a:lnTo>
                  <a:pt x="1217909" y="0"/>
                </a:lnTo>
                <a:lnTo>
                  <a:pt x="1217909" y="947368"/>
                </a:lnTo>
                <a:lnTo>
                  <a:pt x="0" y="94736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9530" tIns="49530" rIns="49530" bIns="49530" numCol="1" spcCol="1270" anchor="ctr" anchorCtr="0">
            <a:noAutofit/>
          </a:bodyPr>
          <a:lstStyle/>
          <a:p>
            <a:pPr marL="57150" lvl="1" indent="-57150" algn="l" defTabSz="4445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Research and discussion focuses on the function of attitudes on a social level. </a:t>
            </a:r>
          </a:p>
        </p:txBody>
      </p:sp>
    </p:spTree>
    <p:extLst>
      <p:ext uri="{BB962C8B-B14F-4D97-AF65-F5344CB8AC3E}">
        <p14:creationId xmlns:p14="http://schemas.microsoft.com/office/powerpoint/2010/main" val="164993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0" grpId="0" animBg="1"/>
      <p:bldP spid="11" grpId="0"/>
      <p:bldP spid="12" grpId="0"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6206A-31AC-4E26-BE48-7683A4C6F12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How many components are there in an attitude?</a:t>
            </a:r>
          </a:p>
        </p:txBody>
      </p:sp>
      <p:sp>
        <p:nvSpPr>
          <p:cNvPr id="8" name="Freeform: Shape 7">
            <a:extLst>
              <a:ext uri="{FF2B5EF4-FFF2-40B4-BE49-F238E27FC236}">
                <a16:creationId xmlns:a16="http://schemas.microsoft.com/office/drawing/2014/main" id="{E40A38B3-BF8B-4990-B9FF-31DF7BAEFC43}"/>
              </a:ext>
            </a:extLst>
          </p:cNvPr>
          <p:cNvSpPr/>
          <p:nvPr/>
        </p:nvSpPr>
        <p:spPr>
          <a:xfrm>
            <a:off x="552450" y="1987785"/>
            <a:ext cx="11131550" cy="888770"/>
          </a:xfrm>
          <a:custGeom>
            <a:avLst/>
            <a:gdLst>
              <a:gd name="connsiteX0" fmla="*/ 0 w 5689600"/>
              <a:gd name="connsiteY0" fmla="*/ 5676 h 34058"/>
              <a:gd name="connsiteX1" fmla="*/ 5676 w 5689600"/>
              <a:gd name="connsiteY1" fmla="*/ 0 h 34058"/>
              <a:gd name="connsiteX2" fmla="*/ 5683924 w 5689600"/>
              <a:gd name="connsiteY2" fmla="*/ 0 h 34058"/>
              <a:gd name="connsiteX3" fmla="*/ 5689600 w 5689600"/>
              <a:gd name="connsiteY3" fmla="*/ 5676 h 34058"/>
              <a:gd name="connsiteX4" fmla="*/ 5689600 w 5689600"/>
              <a:gd name="connsiteY4" fmla="*/ 28382 h 34058"/>
              <a:gd name="connsiteX5" fmla="*/ 5683924 w 5689600"/>
              <a:gd name="connsiteY5" fmla="*/ 34058 h 34058"/>
              <a:gd name="connsiteX6" fmla="*/ 5676 w 5689600"/>
              <a:gd name="connsiteY6" fmla="*/ 34058 h 34058"/>
              <a:gd name="connsiteX7" fmla="*/ 0 w 5689600"/>
              <a:gd name="connsiteY7" fmla="*/ 28382 h 34058"/>
              <a:gd name="connsiteX8" fmla="*/ 0 w 5689600"/>
              <a:gd name="connsiteY8" fmla="*/ 5676 h 3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34058">
                <a:moveTo>
                  <a:pt x="0" y="5676"/>
                </a:moveTo>
                <a:cubicBezTo>
                  <a:pt x="0" y="2541"/>
                  <a:pt x="2541" y="0"/>
                  <a:pt x="5676" y="0"/>
                </a:cubicBezTo>
                <a:lnTo>
                  <a:pt x="5683924" y="0"/>
                </a:lnTo>
                <a:cubicBezTo>
                  <a:pt x="5687059" y="0"/>
                  <a:pt x="5689600" y="2541"/>
                  <a:pt x="5689600" y="5676"/>
                </a:cubicBezTo>
                <a:lnTo>
                  <a:pt x="5689600" y="28382"/>
                </a:lnTo>
                <a:cubicBezTo>
                  <a:pt x="5689600" y="31517"/>
                  <a:pt x="5687059" y="34058"/>
                  <a:pt x="5683924" y="34058"/>
                </a:cubicBezTo>
                <a:lnTo>
                  <a:pt x="5676" y="34058"/>
                </a:lnTo>
                <a:cubicBezTo>
                  <a:pt x="2541" y="34058"/>
                  <a:pt x="0" y="31517"/>
                  <a:pt x="0" y="28382"/>
                </a:cubicBezTo>
                <a:lnTo>
                  <a:pt x="0" y="5676"/>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16716" tIns="1663" rIns="216716" bIns="1663" numCol="1" spcCol="1270" anchor="ctr" anchorCtr="0">
            <a:noAutofit/>
          </a:bodyPr>
          <a:lstStyle/>
          <a:p>
            <a:pPr defTabSz="222250">
              <a:lnSpc>
                <a:spcPct val="90000"/>
              </a:lnSpc>
              <a:spcBef>
                <a:spcPct val="0"/>
              </a:spcBef>
              <a:spcAft>
                <a:spcPct val="35000"/>
              </a:spcAft>
            </a:pPr>
            <a:r>
              <a:rPr lang="en-GB" sz="2000" kern="1200" dirty="0">
                <a:solidFill>
                  <a:srgbClr val="2E3722"/>
                </a:solidFill>
                <a:latin typeface="Arial" panose="020B0604020202020204" pitchFamily="34" charset="0"/>
                <a:cs typeface="Arial" panose="020B0604020202020204" pitchFamily="34" charset="0"/>
              </a:rPr>
              <a:t>Is an attitude a single belief and </a:t>
            </a:r>
            <a:r>
              <a:rPr lang="en-GB" sz="2000" dirty="0">
                <a:solidFill>
                  <a:srgbClr val="2E3722"/>
                </a:solidFill>
                <a:latin typeface="Arial" panose="020B0604020202020204" pitchFamily="34" charset="0"/>
                <a:cs typeface="Arial" panose="020B0604020202020204" pitchFamily="34" charset="0"/>
              </a:rPr>
              <a:t>For many this may make sense but it underplays the complexity of attitudes. </a:t>
            </a:r>
            <a:r>
              <a:rPr lang="en-GB" sz="2000" kern="1200" dirty="0">
                <a:solidFill>
                  <a:srgbClr val="2E3722"/>
                </a:solidFill>
                <a:latin typeface="Arial" panose="020B0604020202020204" pitchFamily="34" charset="0"/>
                <a:cs typeface="Arial" panose="020B0604020202020204" pitchFamily="34" charset="0"/>
              </a:rPr>
              <a:t>response? Or are there more components to an attitude? </a:t>
            </a:r>
            <a:endParaRPr lang="en-GB" sz="2000" dirty="0">
              <a:solidFill>
                <a:srgbClr val="2E3722"/>
              </a:solidFill>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86B309D4-282A-4D12-9665-3843A4C16548}"/>
              </a:ext>
            </a:extLst>
          </p:cNvPr>
          <p:cNvSpPr/>
          <p:nvPr/>
        </p:nvSpPr>
        <p:spPr>
          <a:xfrm>
            <a:off x="530225" y="2984464"/>
            <a:ext cx="11131550" cy="1119464"/>
          </a:xfrm>
          <a:custGeom>
            <a:avLst/>
            <a:gdLst>
              <a:gd name="connsiteX0" fmla="*/ 0 w 5689600"/>
              <a:gd name="connsiteY0" fmla="*/ 5676 h 34058"/>
              <a:gd name="connsiteX1" fmla="*/ 5676 w 5689600"/>
              <a:gd name="connsiteY1" fmla="*/ 0 h 34058"/>
              <a:gd name="connsiteX2" fmla="*/ 5683924 w 5689600"/>
              <a:gd name="connsiteY2" fmla="*/ 0 h 34058"/>
              <a:gd name="connsiteX3" fmla="*/ 5689600 w 5689600"/>
              <a:gd name="connsiteY3" fmla="*/ 5676 h 34058"/>
              <a:gd name="connsiteX4" fmla="*/ 5689600 w 5689600"/>
              <a:gd name="connsiteY4" fmla="*/ 28382 h 34058"/>
              <a:gd name="connsiteX5" fmla="*/ 5683924 w 5689600"/>
              <a:gd name="connsiteY5" fmla="*/ 34058 h 34058"/>
              <a:gd name="connsiteX6" fmla="*/ 5676 w 5689600"/>
              <a:gd name="connsiteY6" fmla="*/ 34058 h 34058"/>
              <a:gd name="connsiteX7" fmla="*/ 0 w 5689600"/>
              <a:gd name="connsiteY7" fmla="*/ 28382 h 34058"/>
              <a:gd name="connsiteX8" fmla="*/ 0 w 5689600"/>
              <a:gd name="connsiteY8" fmla="*/ 5676 h 3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34058">
                <a:moveTo>
                  <a:pt x="0" y="5676"/>
                </a:moveTo>
                <a:cubicBezTo>
                  <a:pt x="0" y="2541"/>
                  <a:pt x="2541" y="0"/>
                  <a:pt x="5676" y="0"/>
                </a:cubicBezTo>
                <a:lnTo>
                  <a:pt x="5683924" y="0"/>
                </a:lnTo>
                <a:cubicBezTo>
                  <a:pt x="5687059" y="0"/>
                  <a:pt x="5689600" y="2541"/>
                  <a:pt x="5689600" y="5676"/>
                </a:cubicBezTo>
                <a:lnTo>
                  <a:pt x="5689600" y="28382"/>
                </a:lnTo>
                <a:cubicBezTo>
                  <a:pt x="5689600" y="31517"/>
                  <a:pt x="5687059" y="34058"/>
                  <a:pt x="5683924" y="34058"/>
                </a:cubicBezTo>
                <a:lnTo>
                  <a:pt x="5676" y="34058"/>
                </a:lnTo>
                <a:cubicBezTo>
                  <a:pt x="2541" y="34058"/>
                  <a:pt x="0" y="31517"/>
                  <a:pt x="0" y="28382"/>
                </a:cubicBezTo>
                <a:lnTo>
                  <a:pt x="0" y="5676"/>
                </a:lnTo>
                <a:close/>
              </a:path>
            </a:pathLst>
          </a:custGeom>
        </p:spPr>
        <p:style>
          <a:lnRef idx="2">
            <a:schemeClr val="lt1">
              <a:hueOff val="0"/>
              <a:satOff val="0"/>
              <a:lumOff val="0"/>
              <a:alphaOff val="0"/>
            </a:schemeClr>
          </a:lnRef>
          <a:fillRef idx="1">
            <a:schemeClr val="accent5">
              <a:hueOff val="-3541727"/>
              <a:satOff val="2026"/>
              <a:lumOff val="-4412"/>
              <a:alphaOff val="0"/>
            </a:schemeClr>
          </a:fillRef>
          <a:effectRef idx="0">
            <a:schemeClr val="accent5">
              <a:hueOff val="-3541727"/>
              <a:satOff val="2026"/>
              <a:lumOff val="-4412"/>
              <a:alphaOff val="0"/>
            </a:schemeClr>
          </a:effectRef>
          <a:fontRef idx="minor">
            <a:schemeClr val="lt1"/>
          </a:fontRef>
        </p:style>
        <p:txBody>
          <a:bodyPr spcFirstLastPara="0" vert="horz" wrap="square" lIns="216716" tIns="1663" rIns="216716" bIns="1663" numCol="1" spcCol="1270" anchor="ctr" anchorCtr="0">
            <a:noAutofit/>
          </a:bodyPr>
          <a:lstStyle/>
          <a:p>
            <a:pPr marL="0" lvl="0" indent="0" algn="l" defTabSz="222250">
              <a:lnSpc>
                <a:spcPct val="90000"/>
              </a:lnSpc>
              <a:spcBef>
                <a:spcPct val="0"/>
              </a:spcBef>
              <a:spcAft>
                <a:spcPct val="35000"/>
              </a:spcAft>
              <a:buNone/>
            </a:pPr>
            <a:r>
              <a:rPr lang="en-GB" sz="2000" kern="1200" dirty="0">
                <a:solidFill>
                  <a:srgbClr val="2E3722"/>
                </a:solidFill>
                <a:latin typeface="Arial" panose="020B0604020202020204" pitchFamily="34" charset="0"/>
                <a:cs typeface="Arial" panose="020B0604020202020204" pitchFamily="34" charset="0"/>
              </a:rPr>
              <a:t>The first model, proposed by Thurstone (1928) was a one-component model – this model simply put forward that a person either feels positive or negative about a object/person/activity/situation. </a:t>
            </a:r>
            <a:endParaRPr lang="en-GB" sz="2000" kern="1200" dirty="0">
              <a:solidFill>
                <a:srgbClr val="2E3722"/>
              </a:solidFill>
            </a:endParaRPr>
          </a:p>
        </p:txBody>
      </p:sp>
      <p:sp>
        <p:nvSpPr>
          <p:cNvPr id="12" name="Freeform: Shape 11">
            <a:extLst>
              <a:ext uri="{FF2B5EF4-FFF2-40B4-BE49-F238E27FC236}">
                <a16:creationId xmlns:a16="http://schemas.microsoft.com/office/drawing/2014/main" id="{66591539-CFA8-480E-8312-F6C6069EA67A}"/>
              </a:ext>
            </a:extLst>
          </p:cNvPr>
          <p:cNvSpPr/>
          <p:nvPr/>
        </p:nvSpPr>
        <p:spPr>
          <a:xfrm>
            <a:off x="530224" y="4211837"/>
            <a:ext cx="11131549" cy="1971299"/>
          </a:xfrm>
          <a:custGeom>
            <a:avLst/>
            <a:gdLst>
              <a:gd name="connsiteX0" fmla="*/ 0 w 5684043"/>
              <a:gd name="connsiteY0" fmla="*/ 24552 h 147311"/>
              <a:gd name="connsiteX1" fmla="*/ 24552 w 5684043"/>
              <a:gd name="connsiteY1" fmla="*/ 0 h 147311"/>
              <a:gd name="connsiteX2" fmla="*/ 5659491 w 5684043"/>
              <a:gd name="connsiteY2" fmla="*/ 0 h 147311"/>
              <a:gd name="connsiteX3" fmla="*/ 5684043 w 5684043"/>
              <a:gd name="connsiteY3" fmla="*/ 24552 h 147311"/>
              <a:gd name="connsiteX4" fmla="*/ 5684043 w 5684043"/>
              <a:gd name="connsiteY4" fmla="*/ 122759 h 147311"/>
              <a:gd name="connsiteX5" fmla="*/ 5659491 w 5684043"/>
              <a:gd name="connsiteY5" fmla="*/ 147311 h 147311"/>
              <a:gd name="connsiteX6" fmla="*/ 24552 w 5684043"/>
              <a:gd name="connsiteY6" fmla="*/ 147311 h 147311"/>
              <a:gd name="connsiteX7" fmla="*/ 0 w 5684043"/>
              <a:gd name="connsiteY7" fmla="*/ 122759 h 147311"/>
              <a:gd name="connsiteX8" fmla="*/ 0 w 5684043"/>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4043" h="147311">
                <a:moveTo>
                  <a:pt x="0" y="24552"/>
                </a:moveTo>
                <a:cubicBezTo>
                  <a:pt x="0" y="10992"/>
                  <a:pt x="10992" y="0"/>
                  <a:pt x="24552" y="0"/>
                </a:cubicBezTo>
                <a:lnTo>
                  <a:pt x="5659491" y="0"/>
                </a:lnTo>
                <a:cubicBezTo>
                  <a:pt x="5673051" y="0"/>
                  <a:pt x="5684043" y="10992"/>
                  <a:pt x="5684043" y="24552"/>
                </a:cubicBezTo>
                <a:lnTo>
                  <a:pt x="5684043" y="122759"/>
                </a:lnTo>
                <a:cubicBezTo>
                  <a:pt x="5684043" y="136319"/>
                  <a:pt x="5673051" y="147311"/>
                  <a:pt x="5659491"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222244" tIns="7191" rIns="222244" bIns="7191" numCol="1" spcCol="1270" anchor="ctr" anchorCtr="0">
            <a:noAutofit/>
          </a:bodyPr>
          <a:lstStyle/>
          <a:p>
            <a:pPr marL="0" lvl="0" indent="0" algn="l" defTabSz="222250">
              <a:lnSpc>
                <a:spcPct val="90000"/>
              </a:lnSpc>
              <a:spcBef>
                <a:spcPct val="0"/>
              </a:spcBef>
              <a:spcAft>
                <a:spcPct val="35000"/>
              </a:spcAft>
              <a:buNone/>
            </a:pPr>
            <a:r>
              <a:rPr lang="en-GB" sz="2000" kern="1200" dirty="0">
                <a:solidFill>
                  <a:srgbClr val="2E3722"/>
                </a:solidFill>
                <a:latin typeface="Arial" panose="020B0604020202020204" pitchFamily="34" charset="0"/>
                <a:cs typeface="Arial" panose="020B0604020202020204" pitchFamily="34" charset="0"/>
              </a:rPr>
              <a:t>The next model was a two-component model – put forward by Allport (1935), he suggested that ‘mental readiness’ must also be considered – our knowledge, experience and thought processes influence whether we have positive or negative response to a object/person/activity/situation. </a:t>
            </a:r>
            <a:endParaRPr lang="en-GB" sz="2000" kern="1200" dirty="0">
              <a:solidFill>
                <a:srgbClr val="2E3722"/>
              </a:solidFill>
            </a:endParaRPr>
          </a:p>
        </p:txBody>
      </p:sp>
    </p:spTree>
    <p:extLst>
      <p:ext uri="{BB962C8B-B14F-4D97-AF65-F5344CB8AC3E}">
        <p14:creationId xmlns:p14="http://schemas.microsoft.com/office/powerpoint/2010/main" val="3993528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C153B-27FE-42B7-93DC-DF306AB7962D}"/>
              </a:ext>
            </a:extLst>
          </p:cNvPr>
          <p:cNvSpPr>
            <a:spLocks noGrp="1"/>
          </p:cNvSpPr>
          <p:nvPr>
            <p:ph type="title"/>
          </p:nvPr>
        </p:nvSpPr>
        <p:spPr/>
        <p:txBody>
          <a:bodyPr/>
          <a:lstStyle/>
          <a:p>
            <a:r>
              <a:rPr lang="en-GB" dirty="0"/>
              <a:t>The three-component model of attitude. </a:t>
            </a:r>
          </a:p>
        </p:txBody>
      </p:sp>
      <p:sp>
        <p:nvSpPr>
          <p:cNvPr id="5" name="Freeform: Shape 4">
            <a:extLst>
              <a:ext uri="{FF2B5EF4-FFF2-40B4-BE49-F238E27FC236}">
                <a16:creationId xmlns:a16="http://schemas.microsoft.com/office/drawing/2014/main" id="{A2E606AB-C9B1-4319-8F84-83DC35195401}"/>
              </a:ext>
            </a:extLst>
          </p:cNvPr>
          <p:cNvSpPr/>
          <p:nvPr/>
        </p:nvSpPr>
        <p:spPr>
          <a:xfrm>
            <a:off x="565150" y="2014194"/>
            <a:ext cx="4978400" cy="3453155"/>
          </a:xfrm>
          <a:custGeom>
            <a:avLst/>
            <a:gdLst>
              <a:gd name="connsiteX0" fmla="*/ 0 w 5684043"/>
              <a:gd name="connsiteY0" fmla="*/ 24552 h 147311"/>
              <a:gd name="connsiteX1" fmla="*/ 24552 w 5684043"/>
              <a:gd name="connsiteY1" fmla="*/ 0 h 147311"/>
              <a:gd name="connsiteX2" fmla="*/ 5659491 w 5684043"/>
              <a:gd name="connsiteY2" fmla="*/ 0 h 147311"/>
              <a:gd name="connsiteX3" fmla="*/ 5684043 w 5684043"/>
              <a:gd name="connsiteY3" fmla="*/ 24552 h 147311"/>
              <a:gd name="connsiteX4" fmla="*/ 5684043 w 5684043"/>
              <a:gd name="connsiteY4" fmla="*/ 122759 h 147311"/>
              <a:gd name="connsiteX5" fmla="*/ 5659491 w 5684043"/>
              <a:gd name="connsiteY5" fmla="*/ 147311 h 147311"/>
              <a:gd name="connsiteX6" fmla="*/ 24552 w 5684043"/>
              <a:gd name="connsiteY6" fmla="*/ 147311 h 147311"/>
              <a:gd name="connsiteX7" fmla="*/ 0 w 5684043"/>
              <a:gd name="connsiteY7" fmla="*/ 122759 h 147311"/>
              <a:gd name="connsiteX8" fmla="*/ 0 w 5684043"/>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4043" h="147311">
                <a:moveTo>
                  <a:pt x="0" y="24552"/>
                </a:moveTo>
                <a:cubicBezTo>
                  <a:pt x="0" y="10992"/>
                  <a:pt x="10992" y="0"/>
                  <a:pt x="24552" y="0"/>
                </a:cubicBezTo>
                <a:lnTo>
                  <a:pt x="5659491" y="0"/>
                </a:lnTo>
                <a:cubicBezTo>
                  <a:pt x="5673051" y="0"/>
                  <a:pt x="5684043" y="10992"/>
                  <a:pt x="5684043" y="24552"/>
                </a:cubicBezTo>
                <a:lnTo>
                  <a:pt x="5684043" y="122759"/>
                </a:lnTo>
                <a:cubicBezTo>
                  <a:pt x="5684043" y="136319"/>
                  <a:pt x="5673051" y="147311"/>
                  <a:pt x="5659491" y="147311"/>
                </a:cubicBezTo>
                <a:lnTo>
                  <a:pt x="24552" y="147311"/>
                </a:lnTo>
                <a:cubicBezTo>
                  <a:pt x="10992" y="147311"/>
                  <a:pt x="0" y="136319"/>
                  <a:pt x="0" y="122759"/>
                </a:cubicBezTo>
                <a:lnTo>
                  <a:pt x="0" y="24552"/>
                </a:lnTo>
                <a:close/>
              </a:path>
            </a:pathLst>
          </a:custGeom>
          <a:solidFill>
            <a:schemeClr val="accent2">
              <a:lumMod val="40000"/>
              <a:lumOff val="60000"/>
            </a:schemeClr>
          </a:solidFill>
        </p:spPr>
        <p:style>
          <a:lnRef idx="2">
            <a:schemeClr val="lt1">
              <a:hueOff val="0"/>
              <a:satOff val="0"/>
              <a:lumOff val="0"/>
              <a:alphaOff val="0"/>
            </a:schemeClr>
          </a:lnRef>
          <a:fillRef idx="1">
            <a:schemeClr val="accent5">
              <a:hueOff val="-7083455"/>
              <a:satOff val="4052"/>
              <a:lumOff val="-8824"/>
              <a:alphaOff val="0"/>
            </a:schemeClr>
          </a:fillRef>
          <a:effectRef idx="0">
            <a:schemeClr val="accent5">
              <a:hueOff val="-7083455"/>
              <a:satOff val="4052"/>
              <a:lumOff val="-8824"/>
              <a:alphaOff val="0"/>
            </a:schemeClr>
          </a:effectRef>
          <a:fontRef idx="minor">
            <a:schemeClr val="lt1"/>
          </a:fontRef>
        </p:style>
        <p:txBody>
          <a:bodyPr spcFirstLastPara="0" vert="horz" wrap="square" lIns="222244" tIns="7191" rIns="222244" bIns="7191" numCol="1" spcCol="1270" anchor="ctr" anchorCtr="0">
            <a:noAutofit/>
          </a:bodyPr>
          <a:lstStyle/>
          <a:p>
            <a:pPr marL="0" indent="0">
              <a:buNone/>
            </a:pPr>
            <a:r>
              <a:rPr lang="en-GB" sz="2400" dirty="0">
                <a:solidFill>
                  <a:srgbClr val="2E3722"/>
                </a:solidFill>
                <a:latin typeface="Arial" panose="020B0604020202020204" pitchFamily="34" charset="0"/>
                <a:cs typeface="Arial" panose="020B0604020202020204" pitchFamily="34" charset="0"/>
              </a:rPr>
              <a:t>However, the Three component model became popular in the mid 20</a:t>
            </a:r>
            <a:r>
              <a:rPr lang="en-GB" sz="2400" baseline="30000" dirty="0">
                <a:solidFill>
                  <a:srgbClr val="2E3722"/>
                </a:solidFill>
                <a:latin typeface="Arial" panose="020B0604020202020204" pitchFamily="34" charset="0"/>
                <a:cs typeface="Arial" panose="020B0604020202020204" pitchFamily="34" charset="0"/>
              </a:rPr>
              <a:t>th</a:t>
            </a:r>
            <a:r>
              <a:rPr lang="en-GB" sz="2400" dirty="0">
                <a:solidFill>
                  <a:srgbClr val="2E3722"/>
                </a:solidFill>
                <a:latin typeface="Arial" panose="020B0604020202020204" pitchFamily="34" charset="0"/>
                <a:cs typeface="Arial" panose="020B0604020202020204" pitchFamily="34" charset="0"/>
              </a:rPr>
              <a:t> century and actually comes from ancient philosophy. The three components of an attitude being: Thought (cognitive), Feeling (Affective) and Action (behavioural). </a:t>
            </a:r>
          </a:p>
        </p:txBody>
      </p:sp>
      <p:sp>
        <p:nvSpPr>
          <p:cNvPr id="8" name="Oval 7">
            <a:extLst>
              <a:ext uri="{FF2B5EF4-FFF2-40B4-BE49-F238E27FC236}">
                <a16:creationId xmlns:a16="http://schemas.microsoft.com/office/drawing/2014/main" id="{4A93DD69-EC1B-4D33-87A9-60D53E618E87}"/>
              </a:ext>
            </a:extLst>
          </p:cNvPr>
          <p:cNvSpPr/>
          <p:nvPr/>
        </p:nvSpPr>
        <p:spPr>
          <a:xfrm>
            <a:off x="6539495" y="1957076"/>
            <a:ext cx="3578661" cy="1242822"/>
          </a:xfrm>
          <a:prstGeom prst="ellipse">
            <a:avLst/>
          </a:prstGeom>
        </p:spPr>
        <p:style>
          <a:lnRef idx="0">
            <a:schemeClr val="accent1">
              <a:hueOff val="0"/>
              <a:satOff val="0"/>
              <a:lumOff val="0"/>
              <a:alphaOff val="0"/>
            </a:schemeClr>
          </a:lnRef>
          <a:fillRef idx="1">
            <a:schemeClr val="accent1">
              <a:tint val="50000"/>
              <a:alpha val="40000"/>
              <a:hueOff val="0"/>
              <a:satOff val="0"/>
              <a:lumOff val="0"/>
              <a:alphaOff val="0"/>
            </a:schemeClr>
          </a:fillRef>
          <a:effectRef idx="0">
            <a:schemeClr val="accent1">
              <a:tint val="50000"/>
              <a:alpha val="40000"/>
              <a:hueOff val="0"/>
              <a:satOff val="0"/>
              <a:lumOff val="0"/>
              <a:alphaOff val="0"/>
            </a:schemeClr>
          </a:effectRef>
          <a:fontRef idx="minor">
            <a:schemeClr val="lt1">
              <a:hueOff val="0"/>
              <a:satOff val="0"/>
              <a:lumOff val="0"/>
              <a:alphaOff val="0"/>
            </a:schemeClr>
          </a:fontRef>
        </p:style>
      </p:sp>
      <p:sp>
        <p:nvSpPr>
          <p:cNvPr id="9" name="Arrow: Down 8">
            <a:extLst>
              <a:ext uri="{FF2B5EF4-FFF2-40B4-BE49-F238E27FC236}">
                <a16:creationId xmlns:a16="http://schemas.microsoft.com/office/drawing/2014/main" id="{9C5D5AD6-7954-401A-9A9B-F3057FB2E236}"/>
              </a:ext>
            </a:extLst>
          </p:cNvPr>
          <p:cNvSpPr/>
          <p:nvPr/>
        </p:nvSpPr>
        <p:spPr>
          <a:xfrm>
            <a:off x="8516963" y="4931461"/>
            <a:ext cx="693539" cy="443865"/>
          </a:xfrm>
          <a:prstGeom prst="down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00C079E6-4BF6-4411-AB4D-72F1A5B13363}"/>
              </a:ext>
            </a:extLst>
          </p:cNvPr>
          <p:cNvSpPr/>
          <p:nvPr/>
        </p:nvSpPr>
        <p:spPr>
          <a:xfrm>
            <a:off x="7217059" y="5242074"/>
            <a:ext cx="3328987" cy="832246"/>
          </a:xfrm>
          <a:custGeom>
            <a:avLst/>
            <a:gdLst>
              <a:gd name="connsiteX0" fmla="*/ 0 w 3328987"/>
              <a:gd name="connsiteY0" fmla="*/ 0 h 832246"/>
              <a:gd name="connsiteX1" fmla="*/ 3328987 w 3328987"/>
              <a:gd name="connsiteY1" fmla="*/ 0 h 832246"/>
              <a:gd name="connsiteX2" fmla="*/ 3328987 w 3328987"/>
              <a:gd name="connsiteY2" fmla="*/ 832246 h 832246"/>
              <a:gd name="connsiteX3" fmla="*/ 0 w 3328987"/>
              <a:gd name="connsiteY3" fmla="*/ 832246 h 832246"/>
              <a:gd name="connsiteX4" fmla="*/ 0 w 3328987"/>
              <a:gd name="connsiteY4" fmla="*/ 0 h 832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8987" h="832246">
                <a:moveTo>
                  <a:pt x="0" y="0"/>
                </a:moveTo>
                <a:lnTo>
                  <a:pt x="3328987" y="0"/>
                </a:lnTo>
                <a:lnTo>
                  <a:pt x="3328987" y="832246"/>
                </a:lnTo>
                <a:lnTo>
                  <a:pt x="0" y="83224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GB" sz="2900" kern="1200" dirty="0"/>
              <a:t>Attitude</a:t>
            </a:r>
          </a:p>
        </p:txBody>
      </p:sp>
      <p:sp>
        <p:nvSpPr>
          <p:cNvPr id="11" name="Freeform: Shape 10">
            <a:extLst>
              <a:ext uri="{FF2B5EF4-FFF2-40B4-BE49-F238E27FC236}">
                <a16:creationId xmlns:a16="http://schemas.microsoft.com/office/drawing/2014/main" id="{1D843F09-BEFE-4ACC-916F-266A051C3DB4}"/>
              </a:ext>
            </a:extLst>
          </p:cNvPr>
          <p:cNvSpPr/>
          <p:nvPr/>
        </p:nvSpPr>
        <p:spPr>
          <a:xfrm>
            <a:off x="8093938" y="3016583"/>
            <a:ext cx="1575231" cy="1356354"/>
          </a:xfrm>
          <a:custGeom>
            <a:avLst/>
            <a:gdLst>
              <a:gd name="connsiteX0" fmla="*/ 0 w 1575231"/>
              <a:gd name="connsiteY0" fmla="*/ 678177 h 1356354"/>
              <a:gd name="connsiteX1" fmla="*/ 787616 w 1575231"/>
              <a:gd name="connsiteY1" fmla="*/ 0 h 1356354"/>
              <a:gd name="connsiteX2" fmla="*/ 1575232 w 1575231"/>
              <a:gd name="connsiteY2" fmla="*/ 678177 h 1356354"/>
              <a:gd name="connsiteX3" fmla="*/ 787616 w 1575231"/>
              <a:gd name="connsiteY3" fmla="*/ 1356354 h 1356354"/>
              <a:gd name="connsiteX4" fmla="*/ 0 w 1575231"/>
              <a:gd name="connsiteY4" fmla="*/ 678177 h 1356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5231" h="1356354">
                <a:moveTo>
                  <a:pt x="0" y="678177"/>
                </a:moveTo>
                <a:cubicBezTo>
                  <a:pt x="0" y="303630"/>
                  <a:pt x="352628" y="0"/>
                  <a:pt x="787616" y="0"/>
                </a:cubicBezTo>
                <a:cubicBezTo>
                  <a:pt x="1222604" y="0"/>
                  <a:pt x="1575232" y="303630"/>
                  <a:pt x="1575232" y="678177"/>
                </a:cubicBezTo>
                <a:cubicBezTo>
                  <a:pt x="1575232" y="1052724"/>
                  <a:pt x="1222604" y="1356354"/>
                  <a:pt x="787616" y="1356354"/>
                </a:cubicBezTo>
                <a:cubicBezTo>
                  <a:pt x="352628" y="1356354"/>
                  <a:pt x="0" y="1052724"/>
                  <a:pt x="0" y="678177"/>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1007" tIns="218953" rIns="251007" bIns="218953" numCol="1" spcCol="1270" anchor="ctr" anchorCtr="0">
            <a:noAutofit/>
          </a:bodyPr>
          <a:lstStyle/>
          <a:p>
            <a:pPr marL="0" lvl="0" indent="0" algn="ctr" defTabSz="711200">
              <a:lnSpc>
                <a:spcPct val="90000"/>
              </a:lnSpc>
              <a:spcBef>
                <a:spcPct val="0"/>
              </a:spcBef>
              <a:spcAft>
                <a:spcPct val="35000"/>
              </a:spcAft>
              <a:buNone/>
            </a:pPr>
            <a:r>
              <a:rPr lang="en-GB" sz="1600" kern="1200" dirty="0">
                <a:solidFill>
                  <a:schemeClr val="bg2"/>
                </a:solidFill>
                <a:latin typeface="Arial" panose="020B0604020202020204" pitchFamily="34" charset="0"/>
                <a:cs typeface="Arial" panose="020B0604020202020204" pitchFamily="34" charset="0"/>
              </a:rPr>
              <a:t>behavioural</a:t>
            </a:r>
            <a:endParaRPr lang="en-GB" sz="1600" kern="1200" dirty="0">
              <a:solidFill>
                <a:schemeClr val="bg2"/>
              </a:solidFill>
            </a:endParaRPr>
          </a:p>
        </p:txBody>
      </p:sp>
      <p:sp>
        <p:nvSpPr>
          <p:cNvPr id="12" name="Freeform: Shape 11">
            <a:extLst>
              <a:ext uri="{FF2B5EF4-FFF2-40B4-BE49-F238E27FC236}">
                <a16:creationId xmlns:a16="http://schemas.microsoft.com/office/drawing/2014/main" id="{A6540E6A-7452-4B66-A026-B5DC6818A080}"/>
              </a:ext>
            </a:extLst>
          </p:cNvPr>
          <p:cNvSpPr/>
          <p:nvPr/>
        </p:nvSpPr>
        <p:spPr>
          <a:xfrm>
            <a:off x="7416505" y="1849814"/>
            <a:ext cx="1465049" cy="1428647"/>
          </a:xfrm>
          <a:custGeom>
            <a:avLst/>
            <a:gdLst>
              <a:gd name="connsiteX0" fmla="*/ 0 w 1465049"/>
              <a:gd name="connsiteY0" fmla="*/ 714324 h 1428647"/>
              <a:gd name="connsiteX1" fmla="*/ 732525 w 1465049"/>
              <a:gd name="connsiteY1" fmla="*/ 0 h 1428647"/>
              <a:gd name="connsiteX2" fmla="*/ 1465050 w 1465049"/>
              <a:gd name="connsiteY2" fmla="*/ 714324 h 1428647"/>
              <a:gd name="connsiteX3" fmla="*/ 732525 w 1465049"/>
              <a:gd name="connsiteY3" fmla="*/ 1428648 h 1428647"/>
              <a:gd name="connsiteX4" fmla="*/ 0 w 1465049"/>
              <a:gd name="connsiteY4" fmla="*/ 714324 h 1428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5049" h="1428647">
                <a:moveTo>
                  <a:pt x="0" y="714324"/>
                </a:moveTo>
                <a:cubicBezTo>
                  <a:pt x="0" y="319814"/>
                  <a:pt x="327963" y="0"/>
                  <a:pt x="732525" y="0"/>
                </a:cubicBezTo>
                <a:cubicBezTo>
                  <a:pt x="1137087" y="0"/>
                  <a:pt x="1465050" y="319814"/>
                  <a:pt x="1465050" y="714324"/>
                </a:cubicBezTo>
                <a:cubicBezTo>
                  <a:pt x="1465050" y="1108834"/>
                  <a:pt x="1137087" y="1428648"/>
                  <a:pt x="732525" y="1428648"/>
                </a:cubicBezTo>
                <a:cubicBezTo>
                  <a:pt x="327963" y="1428648"/>
                  <a:pt x="0" y="1108834"/>
                  <a:pt x="0" y="714324"/>
                </a:cubicBezTo>
                <a:close/>
              </a:path>
            </a:pathLst>
          </a:custGeom>
          <a:solidFill>
            <a:schemeClr val="accent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36141" tIns="230811" rIns="236141" bIns="230811"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bg2"/>
                </a:solidFill>
                <a:latin typeface="Arial" panose="020B0604020202020204" pitchFamily="34" charset="0"/>
                <a:cs typeface="Arial" panose="020B0604020202020204" pitchFamily="34" charset="0"/>
              </a:rPr>
              <a:t>Affective</a:t>
            </a:r>
            <a:endParaRPr lang="en-GB" sz="1700" kern="1200" dirty="0">
              <a:solidFill>
                <a:schemeClr val="bg2"/>
              </a:solidFill>
            </a:endParaRPr>
          </a:p>
        </p:txBody>
      </p:sp>
      <p:sp>
        <p:nvSpPr>
          <p:cNvPr id="13" name="Freeform: Shape 12">
            <a:extLst>
              <a:ext uri="{FF2B5EF4-FFF2-40B4-BE49-F238E27FC236}">
                <a16:creationId xmlns:a16="http://schemas.microsoft.com/office/drawing/2014/main" id="{C170C790-6502-455C-9F48-A18A0BFCA094}"/>
              </a:ext>
            </a:extLst>
          </p:cNvPr>
          <p:cNvSpPr/>
          <p:nvPr/>
        </p:nvSpPr>
        <p:spPr>
          <a:xfrm>
            <a:off x="8863733" y="2069373"/>
            <a:ext cx="1392931" cy="1248370"/>
          </a:xfrm>
          <a:custGeom>
            <a:avLst/>
            <a:gdLst>
              <a:gd name="connsiteX0" fmla="*/ 0 w 1392931"/>
              <a:gd name="connsiteY0" fmla="*/ 624185 h 1248370"/>
              <a:gd name="connsiteX1" fmla="*/ 696466 w 1392931"/>
              <a:gd name="connsiteY1" fmla="*/ 0 h 1248370"/>
              <a:gd name="connsiteX2" fmla="*/ 1392932 w 1392931"/>
              <a:gd name="connsiteY2" fmla="*/ 624185 h 1248370"/>
              <a:gd name="connsiteX3" fmla="*/ 696466 w 1392931"/>
              <a:gd name="connsiteY3" fmla="*/ 1248370 h 1248370"/>
              <a:gd name="connsiteX4" fmla="*/ 0 w 1392931"/>
              <a:gd name="connsiteY4" fmla="*/ 624185 h 1248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2931" h="1248370">
                <a:moveTo>
                  <a:pt x="0" y="624185"/>
                </a:moveTo>
                <a:cubicBezTo>
                  <a:pt x="0" y="279457"/>
                  <a:pt x="311818" y="0"/>
                  <a:pt x="696466" y="0"/>
                </a:cubicBezTo>
                <a:cubicBezTo>
                  <a:pt x="1081114" y="0"/>
                  <a:pt x="1392932" y="279457"/>
                  <a:pt x="1392932" y="624185"/>
                </a:cubicBezTo>
                <a:cubicBezTo>
                  <a:pt x="1392932" y="968913"/>
                  <a:pt x="1081114" y="1248370"/>
                  <a:pt x="696466" y="1248370"/>
                </a:cubicBezTo>
                <a:cubicBezTo>
                  <a:pt x="311818" y="1248370"/>
                  <a:pt x="0" y="968913"/>
                  <a:pt x="0" y="624185"/>
                </a:cubicBezTo>
                <a:close/>
              </a:path>
            </a:pathLst>
          </a:custGeom>
          <a:solidFill>
            <a:schemeClr val="accent2"/>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225580" tIns="204410" rIns="225580" bIns="204410" numCol="1" spcCol="1270" anchor="ctr" anchorCtr="0">
            <a:noAutofit/>
          </a:bodyPr>
          <a:lstStyle/>
          <a:p>
            <a:pPr marL="0" lvl="0" indent="0" algn="ctr" defTabSz="755650">
              <a:lnSpc>
                <a:spcPct val="90000"/>
              </a:lnSpc>
              <a:spcBef>
                <a:spcPct val="0"/>
              </a:spcBef>
              <a:spcAft>
                <a:spcPct val="35000"/>
              </a:spcAft>
              <a:buNone/>
            </a:pPr>
            <a:r>
              <a:rPr lang="en-GB" sz="1700" b="0" i="0" kern="1200" dirty="0">
                <a:solidFill>
                  <a:schemeClr val="bg2"/>
                </a:solidFill>
                <a:latin typeface="Arial" panose="020B0604020202020204" pitchFamily="34" charset="0"/>
                <a:cs typeface="Arial" panose="020B0604020202020204" pitchFamily="34" charset="0"/>
              </a:rPr>
              <a:t>cognitive</a:t>
            </a:r>
            <a:endParaRPr lang="en-GB" sz="1700" b="0" i="0" kern="1200" dirty="0">
              <a:solidFill>
                <a:schemeClr val="bg2"/>
              </a:solidFill>
            </a:endParaRPr>
          </a:p>
        </p:txBody>
      </p:sp>
      <p:sp>
        <p:nvSpPr>
          <p:cNvPr id="14" name="Shape 13">
            <a:extLst>
              <a:ext uri="{FF2B5EF4-FFF2-40B4-BE49-F238E27FC236}">
                <a16:creationId xmlns:a16="http://schemas.microsoft.com/office/drawing/2014/main" id="{F16281A9-CF37-4812-9C05-6FEB384EEE45}"/>
              </a:ext>
            </a:extLst>
          </p:cNvPr>
          <p:cNvSpPr/>
          <p:nvPr/>
        </p:nvSpPr>
        <p:spPr>
          <a:xfrm>
            <a:off x="6858046" y="1770991"/>
            <a:ext cx="3883818" cy="3107055"/>
          </a:xfrm>
          <a:prstGeom prst="funnel">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330101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F2E7C-8784-4A9E-A0F6-E71E29AFAFED}"/>
              </a:ext>
            </a:extLst>
          </p:cNvPr>
          <p:cNvSpPr>
            <a:spLocks noGrp="1"/>
          </p:cNvSpPr>
          <p:nvPr>
            <p:ph type="title"/>
          </p:nvPr>
        </p:nvSpPr>
        <p:spPr>
          <a:xfrm>
            <a:off x="1066800" y="411480"/>
            <a:ext cx="10058400" cy="848334"/>
          </a:xfrm>
        </p:spPr>
        <p:txBody>
          <a:bodyPr/>
          <a:lstStyle/>
          <a:p>
            <a:r>
              <a:rPr lang="en-GB" dirty="0"/>
              <a:t>Example of the - 3 component model. </a:t>
            </a:r>
          </a:p>
        </p:txBody>
      </p:sp>
      <p:graphicFrame>
        <p:nvGraphicFramePr>
          <p:cNvPr id="4" name="Table 4">
            <a:extLst>
              <a:ext uri="{FF2B5EF4-FFF2-40B4-BE49-F238E27FC236}">
                <a16:creationId xmlns:a16="http://schemas.microsoft.com/office/drawing/2014/main" id="{F0E8D9DD-00BF-47CE-B5F7-C429B6388013}"/>
              </a:ext>
            </a:extLst>
          </p:cNvPr>
          <p:cNvGraphicFramePr>
            <a:graphicFrameLocks noGrp="1"/>
          </p:cNvGraphicFramePr>
          <p:nvPr>
            <p:ph idx="1"/>
            <p:extLst>
              <p:ext uri="{D42A27DB-BD31-4B8C-83A1-F6EECF244321}">
                <p14:modId xmlns:p14="http://schemas.microsoft.com/office/powerpoint/2010/main" val="4292203558"/>
              </p:ext>
            </p:extLst>
          </p:nvPr>
        </p:nvGraphicFramePr>
        <p:xfrm>
          <a:off x="731520" y="1259814"/>
          <a:ext cx="10858500" cy="4994268"/>
        </p:xfrm>
        <a:graphic>
          <a:graphicData uri="http://schemas.openxmlformats.org/drawingml/2006/table">
            <a:tbl>
              <a:tblPr firstRow="1" bandRow="1">
                <a:tableStyleId>{5C22544A-7EE6-4342-B048-85BDC9FD1C3A}</a:tableStyleId>
              </a:tblPr>
              <a:tblGrid>
                <a:gridCol w="1531620">
                  <a:extLst>
                    <a:ext uri="{9D8B030D-6E8A-4147-A177-3AD203B41FA5}">
                      <a16:colId xmlns:a16="http://schemas.microsoft.com/office/drawing/2014/main" val="518664037"/>
                    </a:ext>
                  </a:extLst>
                </a:gridCol>
                <a:gridCol w="2811780">
                  <a:extLst>
                    <a:ext uri="{9D8B030D-6E8A-4147-A177-3AD203B41FA5}">
                      <a16:colId xmlns:a16="http://schemas.microsoft.com/office/drawing/2014/main" val="3831093943"/>
                    </a:ext>
                  </a:extLst>
                </a:gridCol>
                <a:gridCol w="1897380">
                  <a:extLst>
                    <a:ext uri="{9D8B030D-6E8A-4147-A177-3AD203B41FA5}">
                      <a16:colId xmlns:a16="http://schemas.microsoft.com/office/drawing/2014/main" val="2172465456"/>
                    </a:ext>
                  </a:extLst>
                </a:gridCol>
                <a:gridCol w="2171700">
                  <a:extLst>
                    <a:ext uri="{9D8B030D-6E8A-4147-A177-3AD203B41FA5}">
                      <a16:colId xmlns:a16="http://schemas.microsoft.com/office/drawing/2014/main" val="4022020105"/>
                    </a:ext>
                  </a:extLst>
                </a:gridCol>
                <a:gridCol w="2446020">
                  <a:extLst>
                    <a:ext uri="{9D8B030D-6E8A-4147-A177-3AD203B41FA5}">
                      <a16:colId xmlns:a16="http://schemas.microsoft.com/office/drawing/2014/main" val="823711371"/>
                    </a:ext>
                  </a:extLst>
                </a:gridCol>
              </a:tblGrid>
              <a:tr h="619422">
                <a:tc>
                  <a:txBody>
                    <a:bodyPr/>
                    <a:lstStyle/>
                    <a:p>
                      <a:r>
                        <a:rPr lang="en-GB" dirty="0"/>
                        <a:t>Component </a:t>
                      </a:r>
                    </a:p>
                  </a:txBody>
                  <a:tcPr/>
                </a:tc>
                <a:tc>
                  <a:txBody>
                    <a:bodyPr/>
                    <a:lstStyle/>
                    <a:p>
                      <a:r>
                        <a:rPr lang="en-GB" dirty="0"/>
                        <a:t>Definition</a:t>
                      </a:r>
                    </a:p>
                  </a:txBody>
                  <a:tcPr/>
                </a:tc>
                <a:tc>
                  <a:txBody>
                    <a:bodyPr/>
                    <a:lstStyle/>
                    <a:p>
                      <a:r>
                        <a:rPr lang="en-GB" dirty="0"/>
                        <a:t>Positive valence</a:t>
                      </a:r>
                    </a:p>
                  </a:txBody>
                  <a:tcPr/>
                </a:tc>
                <a:tc>
                  <a:txBody>
                    <a:bodyPr/>
                    <a:lstStyle/>
                    <a:p>
                      <a:r>
                        <a:rPr lang="en-GB" dirty="0"/>
                        <a:t>Neutral valence</a:t>
                      </a:r>
                    </a:p>
                  </a:txBody>
                  <a:tcPr/>
                </a:tc>
                <a:tc>
                  <a:txBody>
                    <a:bodyPr/>
                    <a:lstStyle/>
                    <a:p>
                      <a:r>
                        <a:rPr lang="en-GB" dirty="0"/>
                        <a:t>Negative Valence</a:t>
                      </a:r>
                    </a:p>
                  </a:txBody>
                  <a:tcPr/>
                </a:tc>
                <a:extLst>
                  <a:ext uri="{0D108BD9-81ED-4DB2-BD59-A6C34878D82A}">
                    <a16:rowId xmlns:a16="http://schemas.microsoft.com/office/drawing/2014/main" val="2614443773"/>
                  </a:ext>
                </a:extLst>
              </a:tr>
              <a:tr h="1150355">
                <a:tc>
                  <a:txBody>
                    <a:bodyPr/>
                    <a:lstStyle/>
                    <a:p>
                      <a:r>
                        <a:rPr lang="en-GB" dirty="0"/>
                        <a:t>Cognitive</a:t>
                      </a:r>
                    </a:p>
                  </a:txBody>
                  <a:tcPr/>
                </a:tc>
                <a:tc>
                  <a:txBody>
                    <a:bodyPr/>
                    <a:lstStyle/>
                    <a:p>
                      <a:r>
                        <a:rPr lang="en-GB" dirty="0"/>
                        <a:t>Our beliefs about the object. Based on perceptions of the facts. </a:t>
                      </a:r>
                    </a:p>
                  </a:txBody>
                  <a:tcPr/>
                </a:tc>
                <a:tc>
                  <a:txBody>
                    <a:bodyPr/>
                    <a:lstStyle/>
                    <a:p>
                      <a:r>
                        <a:rPr lang="en-GB" dirty="0"/>
                        <a:t>Maisie believes chocolate has high nutritional value. </a:t>
                      </a:r>
                    </a:p>
                  </a:txBody>
                  <a:tcPr/>
                </a:tc>
                <a:tc>
                  <a:txBody>
                    <a:bodyPr/>
                    <a:lstStyle/>
                    <a:p>
                      <a:r>
                        <a:rPr lang="en-GB" dirty="0"/>
                        <a:t>Maisie believes that chocolate has some nutritional value, </a:t>
                      </a:r>
                    </a:p>
                  </a:txBody>
                  <a:tcPr/>
                </a:tc>
                <a:tc>
                  <a:txBody>
                    <a:bodyPr/>
                    <a:lstStyle/>
                    <a:p>
                      <a:r>
                        <a:rPr lang="en-GB" dirty="0"/>
                        <a:t>Maisie believes that chocolate is an unhealthy food. </a:t>
                      </a:r>
                    </a:p>
                  </a:txBody>
                  <a:tcPr/>
                </a:tc>
                <a:extLst>
                  <a:ext uri="{0D108BD9-81ED-4DB2-BD59-A6C34878D82A}">
                    <a16:rowId xmlns:a16="http://schemas.microsoft.com/office/drawing/2014/main" val="1077383139"/>
                  </a:ext>
                </a:extLst>
              </a:tr>
              <a:tr h="1235305">
                <a:tc>
                  <a:txBody>
                    <a:bodyPr/>
                    <a:lstStyle/>
                    <a:p>
                      <a:r>
                        <a:rPr lang="en-GB" dirty="0"/>
                        <a:t>Affective</a:t>
                      </a:r>
                    </a:p>
                  </a:txBody>
                  <a:tcPr/>
                </a:tc>
                <a:tc>
                  <a:txBody>
                    <a:bodyPr/>
                    <a:lstStyle/>
                    <a:p>
                      <a:r>
                        <a:rPr lang="en-GB" dirty="0"/>
                        <a:t>Our feelings linked to ay object dependant on values. </a:t>
                      </a:r>
                    </a:p>
                  </a:txBody>
                  <a:tcPr/>
                </a:tc>
                <a:tc>
                  <a:txBody>
                    <a:bodyPr/>
                    <a:lstStyle/>
                    <a:p>
                      <a:r>
                        <a:rPr lang="en-GB" dirty="0"/>
                        <a:t>Maisie links chocolate with pleasurable feelings. </a:t>
                      </a:r>
                    </a:p>
                  </a:txBody>
                  <a:tcPr/>
                </a:tc>
                <a:tc>
                  <a:txBody>
                    <a:bodyPr/>
                    <a:lstStyle/>
                    <a:p>
                      <a:r>
                        <a:rPr lang="en-GB" dirty="0"/>
                        <a:t>Maisie has no emotional responses related to chocolate. </a:t>
                      </a:r>
                    </a:p>
                  </a:txBody>
                  <a:tcPr/>
                </a:tc>
                <a:tc>
                  <a:txBody>
                    <a:bodyPr/>
                    <a:lstStyle/>
                    <a:p>
                      <a:r>
                        <a:rPr lang="en-GB" dirty="0"/>
                        <a:t>Maisie links chocolate with feelings of guilt. </a:t>
                      </a:r>
                    </a:p>
                  </a:txBody>
                  <a:tcPr/>
                </a:tc>
                <a:extLst>
                  <a:ext uri="{0D108BD9-81ED-4DB2-BD59-A6C34878D82A}">
                    <a16:rowId xmlns:a16="http://schemas.microsoft.com/office/drawing/2014/main" val="3603594688"/>
                  </a:ext>
                </a:extLst>
              </a:tr>
              <a:tr h="1930163">
                <a:tc>
                  <a:txBody>
                    <a:bodyPr/>
                    <a:lstStyle/>
                    <a:p>
                      <a:r>
                        <a:rPr lang="en-GB" dirty="0"/>
                        <a:t>Behavioural</a:t>
                      </a:r>
                    </a:p>
                  </a:txBody>
                  <a:tcPr/>
                </a:tc>
                <a:tc>
                  <a:txBody>
                    <a:bodyPr/>
                    <a:lstStyle/>
                    <a:p>
                      <a:r>
                        <a:rPr lang="en-GB" dirty="0"/>
                        <a:t>Our past behaviours towards an object stems from our own observation of the way we behave. </a:t>
                      </a:r>
                    </a:p>
                  </a:txBody>
                  <a:tcPr/>
                </a:tc>
                <a:tc>
                  <a:txBody>
                    <a:bodyPr/>
                    <a:lstStyle/>
                    <a:p>
                      <a:r>
                        <a:rPr lang="en-GB" dirty="0"/>
                        <a:t>Maisie has eaten chocolate everyday for the past year. </a:t>
                      </a:r>
                    </a:p>
                  </a:txBody>
                  <a:tcPr/>
                </a:tc>
                <a:tc>
                  <a:txBody>
                    <a:bodyPr/>
                    <a:lstStyle/>
                    <a:p>
                      <a:r>
                        <a:rPr lang="en-GB" dirty="0"/>
                        <a:t>Maisie occasionally eats chocolates if offered. </a:t>
                      </a:r>
                    </a:p>
                  </a:txBody>
                  <a:tcPr/>
                </a:tc>
                <a:tc>
                  <a:txBody>
                    <a:bodyPr/>
                    <a:lstStyle/>
                    <a:p>
                      <a:r>
                        <a:rPr lang="en-GB" dirty="0"/>
                        <a:t>Maisie has completed a diet plan which states that she will not eat chocolate. </a:t>
                      </a:r>
                    </a:p>
                  </a:txBody>
                  <a:tcPr/>
                </a:tc>
                <a:extLst>
                  <a:ext uri="{0D108BD9-81ED-4DB2-BD59-A6C34878D82A}">
                    <a16:rowId xmlns:a16="http://schemas.microsoft.com/office/drawing/2014/main" val="4066436001"/>
                  </a:ext>
                </a:extLst>
              </a:tr>
            </a:tbl>
          </a:graphicData>
        </a:graphic>
      </p:graphicFrame>
      <p:sp>
        <p:nvSpPr>
          <p:cNvPr id="5" name="TextBox 4">
            <a:extLst>
              <a:ext uri="{FF2B5EF4-FFF2-40B4-BE49-F238E27FC236}">
                <a16:creationId xmlns:a16="http://schemas.microsoft.com/office/drawing/2014/main" id="{2F415BF5-4C16-46E2-99BE-801CBA6A0852}"/>
              </a:ext>
            </a:extLst>
          </p:cNvPr>
          <p:cNvSpPr txBox="1"/>
          <p:nvPr/>
        </p:nvSpPr>
        <p:spPr>
          <a:xfrm>
            <a:off x="8610600" y="6069416"/>
            <a:ext cx="3581400" cy="377104"/>
          </a:xfrm>
          <a:prstGeom prst="rect">
            <a:avLst/>
          </a:prstGeom>
          <a:noFill/>
        </p:spPr>
        <p:txBody>
          <a:bodyPr wrap="square" rtlCol="0">
            <a:spAutoFit/>
          </a:bodyPr>
          <a:lstStyle/>
          <a:p>
            <a:r>
              <a:rPr lang="en-GB" dirty="0"/>
              <a:t> Mercer &amp; Clayton (2012, p4)</a:t>
            </a:r>
          </a:p>
        </p:txBody>
      </p:sp>
      <p:sp>
        <p:nvSpPr>
          <p:cNvPr id="3" name="Rectangle 2">
            <a:extLst>
              <a:ext uri="{FF2B5EF4-FFF2-40B4-BE49-F238E27FC236}">
                <a16:creationId xmlns:a16="http://schemas.microsoft.com/office/drawing/2014/main" id="{B1220087-322F-4F93-89E0-698A99E5A7E9}"/>
              </a:ext>
            </a:extLst>
          </p:cNvPr>
          <p:cNvSpPr/>
          <p:nvPr/>
        </p:nvSpPr>
        <p:spPr>
          <a:xfrm>
            <a:off x="731520" y="1901371"/>
            <a:ext cx="1532709" cy="11756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E3E3BE52-E48F-4ED1-B539-08F023D9968F}"/>
              </a:ext>
            </a:extLst>
          </p:cNvPr>
          <p:cNvSpPr/>
          <p:nvPr/>
        </p:nvSpPr>
        <p:spPr>
          <a:xfrm>
            <a:off x="731520" y="3130757"/>
            <a:ext cx="1532709" cy="11756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8B9B7AF-F72C-410C-8CCA-CD118DC74A15}"/>
              </a:ext>
            </a:extLst>
          </p:cNvPr>
          <p:cNvSpPr/>
          <p:nvPr/>
        </p:nvSpPr>
        <p:spPr>
          <a:xfrm>
            <a:off x="731519" y="4422528"/>
            <a:ext cx="1532709" cy="11756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B518712-B0A0-4C67-A320-7910C756CC34}"/>
              </a:ext>
            </a:extLst>
          </p:cNvPr>
          <p:cNvSpPr/>
          <p:nvPr/>
        </p:nvSpPr>
        <p:spPr>
          <a:xfrm>
            <a:off x="2264228" y="1901371"/>
            <a:ext cx="2786743" cy="12293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6A6C521C-D07A-41DD-A7DA-5C1EAFB9BB7F}"/>
              </a:ext>
            </a:extLst>
          </p:cNvPr>
          <p:cNvSpPr/>
          <p:nvPr/>
        </p:nvSpPr>
        <p:spPr>
          <a:xfrm>
            <a:off x="2264228" y="3142255"/>
            <a:ext cx="2786743" cy="12293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52ECB035-748B-4172-A390-D5A0FAB15530}"/>
              </a:ext>
            </a:extLst>
          </p:cNvPr>
          <p:cNvSpPr/>
          <p:nvPr/>
        </p:nvSpPr>
        <p:spPr>
          <a:xfrm>
            <a:off x="2264228" y="4395664"/>
            <a:ext cx="2786743" cy="141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54040AC7-8A9E-4B06-BA20-BCA9493CA198}"/>
              </a:ext>
            </a:extLst>
          </p:cNvPr>
          <p:cNvSpPr/>
          <p:nvPr/>
        </p:nvSpPr>
        <p:spPr>
          <a:xfrm>
            <a:off x="5130800" y="1901371"/>
            <a:ext cx="1821543" cy="12293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E0AB3621-3683-496A-A59D-0B1A03430442}"/>
              </a:ext>
            </a:extLst>
          </p:cNvPr>
          <p:cNvSpPr/>
          <p:nvPr/>
        </p:nvSpPr>
        <p:spPr>
          <a:xfrm>
            <a:off x="7032172" y="1901371"/>
            <a:ext cx="2112192" cy="12293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1EB6F27-4AA6-4ECD-A079-C374B2E04E62}"/>
              </a:ext>
            </a:extLst>
          </p:cNvPr>
          <p:cNvSpPr/>
          <p:nvPr/>
        </p:nvSpPr>
        <p:spPr>
          <a:xfrm>
            <a:off x="9224193" y="1901371"/>
            <a:ext cx="2365827" cy="12293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E6CCBF9D-21AB-4736-846E-1F1DC1BB8B56}"/>
              </a:ext>
            </a:extLst>
          </p:cNvPr>
          <p:cNvSpPr/>
          <p:nvPr/>
        </p:nvSpPr>
        <p:spPr>
          <a:xfrm>
            <a:off x="5130800" y="3193142"/>
            <a:ext cx="1821543" cy="1178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4A9A47B5-9EDC-4C3B-8E9B-679B4CA118D7}"/>
              </a:ext>
            </a:extLst>
          </p:cNvPr>
          <p:cNvSpPr/>
          <p:nvPr/>
        </p:nvSpPr>
        <p:spPr>
          <a:xfrm>
            <a:off x="7032173" y="3193142"/>
            <a:ext cx="2112192" cy="11132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093EB30C-CCE3-4CEE-A682-48B1EC4A8E97}"/>
              </a:ext>
            </a:extLst>
          </p:cNvPr>
          <p:cNvSpPr/>
          <p:nvPr/>
        </p:nvSpPr>
        <p:spPr>
          <a:xfrm>
            <a:off x="9224192" y="3170607"/>
            <a:ext cx="2365827" cy="111327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A8B60818-CDDE-4F73-B91A-7A6D9C8DECB7}"/>
              </a:ext>
            </a:extLst>
          </p:cNvPr>
          <p:cNvSpPr/>
          <p:nvPr/>
        </p:nvSpPr>
        <p:spPr>
          <a:xfrm>
            <a:off x="5130799" y="4395664"/>
            <a:ext cx="1821543" cy="141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44578B8A-FE0D-488B-8DA6-80FD2BC43ECE}"/>
              </a:ext>
            </a:extLst>
          </p:cNvPr>
          <p:cNvSpPr/>
          <p:nvPr/>
        </p:nvSpPr>
        <p:spPr>
          <a:xfrm>
            <a:off x="7032170" y="4395664"/>
            <a:ext cx="2112192" cy="141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0BD15191-5906-4810-BA99-F6B88C963FA6}"/>
              </a:ext>
            </a:extLst>
          </p:cNvPr>
          <p:cNvSpPr/>
          <p:nvPr/>
        </p:nvSpPr>
        <p:spPr>
          <a:xfrm>
            <a:off x="9242333" y="4395664"/>
            <a:ext cx="2347686" cy="141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0894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 presetClass="exit" presetSubtype="0" fill="hold" grpId="0" nodeType="clickEffect">
                                  <p:stCondLst>
                                    <p:cond delay="0"/>
                                  </p:stCondLst>
                                  <p:childTnLst>
                                    <p:set>
                                      <p:cBhvr>
                                        <p:cTn id="23" dur="1" fill="hold">
                                          <p:stCondLst>
                                            <p:cond delay="0"/>
                                          </p:stCondLst>
                                        </p:cTn>
                                        <p:tgtEl>
                                          <p:spTgt spid="12"/>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 presetClass="exit"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1" presetClass="exit"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hidden"/>
                                      </p:to>
                                    </p:set>
                                  </p:childTnLst>
                                </p:cTn>
                              </p:par>
                            </p:childTnLst>
                          </p:cTn>
                        </p:par>
                      </p:childTnLst>
                    </p:cTn>
                  </p:par>
                  <p:par>
                    <p:cTn id="40" fill="hold">
                      <p:stCondLst>
                        <p:cond delay="indefinite"/>
                      </p:stCondLst>
                      <p:childTnLst>
                        <p:par>
                          <p:cTn id="41" fill="hold">
                            <p:stCondLst>
                              <p:cond delay="0"/>
                            </p:stCondLst>
                            <p:childTnLst>
                              <p:par>
                                <p:cTn id="42" presetID="1" presetClass="exit"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1" presetClass="exit"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 presetClass="exit"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1" presetClass="exit" presetSubtype="0" fill="hold" grpId="0" nodeType="clickEffect">
                                  <p:stCondLst>
                                    <p:cond delay="0"/>
                                  </p:stCondLst>
                                  <p:childTnLst>
                                    <p:set>
                                      <p:cBhvr>
                                        <p:cTn id="55" dur="1" fill="hold">
                                          <p:stCondLst>
                                            <p:cond delay="0"/>
                                          </p:stCondLst>
                                        </p:cTn>
                                        <p:tgtEl>
                                          <p:spTgt spid="20"/>
                                        </p:tgtEl>
                                        <p:attrNameLst>
                                          <p:attrName>style.visibility</p:attrName>
                                        </p:attrNameLst>
                                      </p:cBhvr>
                                      <p:to>
                                        <p:strVal val="hidden"/>
                                      </p:to>
                                    </p:set>
                                  </p:childTnLst>
                                </p:cTn>
                              </p:par>
                            </p:childTnLst>
                          </p:cTn>
                        </p:par>
                      </p:childTnLst>
                    </p:cTn>
                  </p:par>
                  <p:par>
                    <p:cTn id="56" fill="hold">
                      <p:stCondLst>
                        <p:cond delay="indefinite"/>
                      </p:stCondLst>
                      <p:childTnLst>
                        <p:par>
                          <p:cTn id="57" fill="hold">
                            <p:stCondLst>
                              <p:cond delay="0"/>
                            </p:stCondLst>
                            <p:childTnLst>
                              <p:par>
                                <p:cTn id="58" presetID="1" presetClass="exit" presetSubtype="0" fill="hold" grpId="0" nodeType="clickEffect">
                                  <p:stCondLst>
                                    <p:cond delay="0"/>
                                  </p:stCondLst>
                                  <p:childTnLst>
                                    <p:set>
                                      <p:cBhvr>
                                        <p:cTn id="59" dur="1" fill="hold">
                                          <p:stCondLst>
                                            <p:cond delay="0"/>
                                          </p:stCondLst>
                                        </p:cTn>
                                        <p:tgtEl>
                                          <p:spTgt spid="21"/>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1" presetClass="exit" presetSubtype="0" fill="hold" grpId="0" nodeType="clickEffect">
                                  <p:stCondLst>
                                    <p:cond delay="0"/>
                                  </p:stCondLst>
                                  <p:childTnLst>
                                    <p:set>
                                      <p:cBhvr>
                                        <p:cTn id="63" dur="1" fill="hold">
                                          <p:stCondLst>
                                            <p:cond delay="0"/>
                                          </p:stCondLst>
                                        </p:cTn>
                                        <p:tgtEl>
                                          <p:spTgt spid="22"/>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1" presetClass="exit" presetSubtype="0" fill="hold" grpId="0" nodeType="clickEffect">
                                  <p:stCondLst>
                                    <p:cond delay="0"/>
                                  </p:stCondLst>
                                  <p:childTnLst>
                                    <p:set>
                                      <p:cBhvr>
                                        <p:cTn id="67"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3DE42-D7B9-48CF-A63C-98E99165A8CF}"/>
              </a:ext>
            </a:extLst>
          </p:cNvPr>
          <p:cNvSpPr>
            <a:spLocks noGrp="1"/>
          </p:cNvSpPr>
          <p:nvPr>
            <p:ph type="title"/>
          </p:nvPr>
        </p:nvSpPr>
        <p:spPr/>
        <p:txBody>
          <a:bodyPr/>
          <a:lstStyle/>
          <a:p>
            <a:r>
              <a:rPr lang="en-GB" dirty="0"/>
              <a:t>Activity – 25mins</a:t>
            </a:r>
          </a:p>
        </p:txBody>
      </p:sp>
      <p:sp>
        <p:nvSpPr>
          <p:cNvPr id="3" name="Content Placeholder 2">
            <a:extLst>
              <a:ext uri="{FF2B5EF4-FFF2-40B4-BE49-F238E27FC236}">
                <a16:creationId xmlns:a16="http://schemas.microsoft.com/office/drawing/2014/main" id="{43DB56A5-29FC-4E15-8D0C-1999B2425071}"/>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Three component Model</a:t>
            </a:r>
          </a:p>
          <a:p>
            <a:pPr marL="0" indent="0">
              <a:buNone/>
            </a:pPr>
            <a:endParaRPr lang="en-GB" sz="8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Complete the ‘Attitude Task’ activity (available on Moodle week)</a:t>
            </a:r>
          </a:p>
          <a:p>
            <a:r>
              <a:rPr lang="en-GB" sz="2400" dirty="0">
                <a:latin typeface="Arial" panose="020B0604020202020204" pitchFamily="34" charset="0"/>
                <a:cs typeface="Arial" panose="020B0604020202020204" pitchFamily="34" charset="0"/>
              </a:rPr>
              <a:t>This task considers the different attitudes a person could have towards visiting the dentist.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Complete  on Moodle. </a:t>
            </a:r>
          </a:p>
        </p:txBody>
      </p:sp>
    </p:spTree>
    <p:extLst>
      <p:ext uri="{BB962C8B-B14F-4D97-AF65-F5344CB8AC3E}">
        <p14:creationId xmlns:p14="http://schemas.microsoft.com/office/powerpoint/2010/main" val="679588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01EB6-16B5-4A87-8717-EFC8B32C311C}"/>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Are all attitudes the same?</a:t>
            </a:r>
          </a:p>
        </p:txBody>
      </p:sp>
      <p:sp>
        <p:nvSpPr>
          <p:cNvPr id="3" name="Content Placeholder 2">
            <a:extLst>
              <a:ext uri="{FF2B5EF4-FFF2-40B4-BE49-F238E27FC236}">
                <a16:creationId xmlns:a16="http://schemas.microsoft.com/office/drawing/2014/main" id="{077BD39F-84B0-45C1-9A17-37FD3EC83C61}"/>
              </a:ext>
            </a:extLst>
          </p:cNvPr>
          <p:cNvSpPr>
            <a:spLocks noGrp="1"/>
          </p:cNvSpPr>
          <p:nvPr>
            <p:ph idx="1"/>
          </p:nvPr>
        </p:nvSpPr>
        <p:spPr/>
        <p:txBody>
          <a:bodyPr>
            <a:normAutofit/>
          </a:bodyPr>
          <a:lstStyle/>
          <a:p>
            <a:pPr marL="0" indent="0">
              <a:buNone/>
            </a:pPr>
            <a:r>
              <a:rPr lang="en-GB" sz="2000" dirty="0">
                <a:latin typeface="Arial" panose="020B0604020202020204" pitchFamily="34" charset="0"/>
                <a:cs typeface="Arial" panose="020B0604020202020204" pitchFamily="34" charset="0"/>
              </a:rPr>
              <a:t>Katz (1960) proposed that there are multiple types of attitudes, each serving a different function, for example: </a:t>
            </a:r>
          </a:p>
          <a:p>
            <a:pPr lvl="3"/>
            <a:r>
              <a:rPr lang="en-GB" sz="2000" dirty="0">
                <a:latin typeface="Arial" panose="020B0604020202020204" pitchFamily="34" charset="0"/>
                <a:cs typeface="Arial" panose="020B0604020202020204" pitchFamily="34" charset="0"/>
              </a:rPr>
              <a:t>  Knowledge;</a:t>
            </a:r>
          </a:p>
          <a:p>
            <a:pPr lvl="3"/>
            <a:r>
              <a:rPr lang="en-GB" sz="2000" dirty="0">
                <a:latin typeface="Arial" panose="020B0604020202020204" pitchFamily="34" charset="0"/>
                <a:cs typeface="Arial" panose="020B0604020202020204" pitchFamily="34" charset="0"/>
              </a:rPr>
              <a:t>  Instrumentality (means to an ends or goal) </a:t>
            </a:r>
          </a:p>
          <a:p>
            <a:pPr lvl="3"/>
            <a:r>
              <a:rPr lang="en-GB" sz="2000" dirty="0">
                <a:latin typeface="Arial" panose="020B0604020202020204" pitchFamily="34" charset="0"/>
                <a:cs typeface="Arial" panose="020B0604020202020204" pitchFamily="34" charset="0"/>
              </a:rPr>
              <a:t>  Ego defensive (protecting a person’s self esteem) </a:t>
            </a:r>
          </a:p>
          <a:p>
            <a:pPr lvl="3"/>
            <a:r>
              <a:rPr lang="en-GB" sz="2000" dirty="0">
                <a:latin typeface="Arial" panose="020B0604020202020204" pitchFamily="34" charset="0"/>
                <a:cs typeface="Arial" panose="020B0604020202020204" pitchFamily="34" charset="0"/>
              </a:rPr>
              <a:t>  Value-expressiveness (allowing people to display values that uniquely identify and define them). </a:t>
            </a:r>
          </a:p>
          <a:p>
            <a:pPr lvl="3"/>
            <a:endParaRPr lang="en-GB" sz="2000" dirty="0">
              <a:latin typeface="Arial" panose="020B0604020202020204" pitchFamily="34" charset="0"/>
              <a:cs typeface="Arial" panose="020B0604020202020204" pitchFamily="34" charset="0"/>
            </a:endParaRPr>
          </a:p>
          <a:p>
            <a:pPr marL="822960" lvl="3" indent="0">
              <a:buNone/>
            </a:pPr>
            <a:r>
              <a:rPr lang="en-GB" sz="2000" dirty="0">
                <a:latin typeface="Arial" panose="020B0604020202020204" pitchFamily="34" charset="0"/>
                <a:cs typeface="Arial" panose="020B0604020202020204" pitchFamily="34" charset="0"/>
              </a:rPr>
              <a:t>Does social-context affect our attitudes towards an things? </a:t>
            </a:r>
          </a:p>
        </p:txBody>
      </p:sp>
    </p:spTree>
    <p:extLst>
      <p:ext uri="{BB962C8B-B14F-4D97-AF65-F5344CB8AC3E}">
        <p14:creationId xmlns:p14="http://schemas.microsoft.com/office/powerpoint/2010/main" val="65500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28374-B2E5-430C-A81A-9FDCCD6ECA94}"/>
              </a:ext>
            </a:extLst>
          </p:cNvPr>
          <p:cNvSpPr>
            <a:spLocks noGrp="1"/>
          </p:cNvSpPr>
          <p:nvPr>
            <p:ph type="title"/>
          </p:nvPr>
        </p:nvSpPr>
        <p:spPr/>
        <p:txBody>
          <a:bodyPr/>
          <a:lstStyle/>
          <a:p>
            <a:r>
              <a:rPr lang="en-GB" dirty="0"/>
              <a:t>How are attitudes formed? </a:t>
            </a:r>
          </a:p>
        </p:txBody>
      </p:sp>
      <p:sp>
        <p:nvSpPr>
          <p:cNvPr id="6" name="Block Arc 5">
            <a:extLst>
              <a:ext uri="{FF2B5EF4-FFF2-40B4-BE49-F238E27FC236}">
                <a16:creationId xmlns:a16="http://schemas.microsoft.com/office/drawing/2014/main" id="{F911A243-EC0C-41DE-A7D9-1744F09F5F5A}"/>
              </a:ext>
            </a:extLst>
          </p:cNvPr>
          <p:cNvSpPr/>
          <p:nvPr/>
        </p:nvSpPr>
        <p:spPr>
          <a:xfrm>
            <a:off x="-3285065" y="1435892"/>
            <a:ext cx="5184779" cy="5184779"/>
          </a:xfrm>
          <a:prstGeom prst="blockArc">
            <a:avLst>
              <a:gd name="adj1" fmla="val 18900000"/>
              <a:gd name="adj2" fmla="val 2700000"/>
              <a:gd name="adj3" fmla="val 417"/>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sp>
        <p:nvSpPr>
          <p:cNvPr id="7" name="Freeform: Shape 6">
            <a:extLst>
              <a:ext uri="{FF2B5EF4-FFF2-40B4-BE49-F238E27FC236}">
                <a16:creationId xmlns:a16="http://schemas.microsoft.com/office/drawing/2014/main" id="{41117FBE-17CD-47D0-A66B-7965EA570333}"/>
              </a:ext>
            </a:extLst>
          </p:cNvPr>
          <p:cNvSpPr/>
          <p:nvPr/>
        </p:nvSpPr>
        <p:spPr>
          <a:xfrm>
            <a:off x="1602460" y="2488406"/>
            <a:ext cx="9470937" cy="769937"/>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Direct experience</a:t>
            </a:r>
          </a:p>
        </p:txBody>
      </p:sp>
      <p:sp>
        <p:nvSpPr>
          <p:cNvPr id="8" name="Oval 7">
            <a:extLst>
              <a:ext uri="{FF2B5EF4-FFF2-40B4-BE49-F238E27FC236}">
                <a16:creationId xmlns:a16="http://schemas.microsoft.com/office/drawing/2014/main" id="{F62F2044-5D4E-4082-959F-9A6F01E323C1}"/>
              </a:ext>
            </a:extLst>
          </p:cNvPr>
          <p:cNvSpPr/>
          <p:nvPr/>
        </p:nvSpPr>
        <p:spPr>
          <a:xfrm>
            <a:off x="1121249" y="2392164"/>
            <a:ext cx="962421" cy="962421"/>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318BAE13-CC07-47B9-A142-5E6F0E3DC3CE}"/>
              </a:ext>
            </a:extLst>
          </p:cNvPr>
          <p:cNvSpPr/>
          <p:nvPr/>
        </p:nvSpPr>
        <p:spPr>
          <a:xfrm>
            <a:off x="1882332" y="3643312"/>
            <a:ext cx="9191065" cy="769937"/>
          </a:xfrm>
          <a:custGeom>
            <a:avLst/>
            <a:gdLst>
              <a:gd name="connsiteX0" fmla="*/ 0 w 9191065"/>
              <a:gd name="connsiteY0" fmla="*/ 0 h 769937"/>
              <a:gd name="connsiteX1" fmla="*/ 9191065 w 9191065"/>
              <a:gd name="connsiteY1" fmla="*/ 0 h 769937"/>
              <a:gd name="connsiteX2" fmla="*/ 9191065 w 9191065"/>
              <a:gd name="connsiteY2" fmla="*/ 769937 h 769937"/>
              <a:gd name="connsiteX3" fmla="*/ 0 w 9191065"/>
              <a:gd name="connsiteY3" fmla="*/ 769937 h 769937"/>
              <a:gd name="connsiteX4" fmla="*/ 0 w 9191065"/>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1065" h="769937">
                <a:moveTo>
                  <a:pt x="0" y="0"/>
                </a:moveTo>
                <a:lnTo>
                  <a:pt x="9191065" y="0"/>
                </a:lnTo>
                <a:lnTo>
                  <a:pt x="9191065" y="769937"/>
                </a:lnTo>
                <a:lnTo>
                  <a:pt x="0" y="769937"/>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Classic conditioning</a:t>
            </a:r>
          </a:p>
        </p:txBody>
      </p:sp>
      <p:sp>
        <p:nvSpPr>
          <p:cNvPr id="10" name="Oval 9">
            <a:extLst>
              <a:ext uri="{FF2B5EF4-FFF2-40B4-BE49-F238E27FC236}">
                <a16:creationId xmlns:a16="http://schemas.microsoft.com/office/drawing/2014/main" id="{03781C9B-651A-4CC1-82B8-2C65E82E4919}"/>
              </a:ext>
            </a:extLst>
          </p:cNvPr>
          <p:cNvSpPr/>
          <p:nvPr/>
        </p:nvSpPr>
        <p:spPr>
          <a:xfrm>
            <a:off x="1401121" y="3547070"/>
            <a:ext cx="962421" cy="962421"/>
          </a:xfrm>
          <a:prstGeom prst="ellipse">
            <a:avLst/>
          </a:prstGeom>
        </p:spPr>
        <p:style>
          <a:lnRef idx="2">
            <a:schemeClr val="accent2">
              <a:hueOff val="5617257"/>
              <a:satOff val="-17921"/>
              <a:lumOff val="-6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3CD4CF86-D322-4891-9D5D-7F912C28E701}"/>
              </a:ext>
            </a:extLst>
          </p:cNvPr>
          <p:cNvSpPr/>
          <p:nvPr/>
        </p:nvSpPr>
        <p:spPr>
          <a:xfrm>
            <a:off x="1602460" y="4798218"/>
            <a:ext cx="9470937" cy="769937"/>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Observational learning</a:t>
            </a:r>
          </a:p>
        </p:txBody>
      </p:sp>
      <p:sp>
        <p:nvSpPr>
          <p:cNvPr id="12" name="Oval 11">
            <a:extLst>
              <a:ext uri="{FF2B5EF4-FFF2-40B4-BE49-F238E27FC236}">
                <a16:creationId xmlns:a16="http://schemas.microsoft.com/office/drawing/2014/main" id="{DBEE97F6-0969-4203-89A1-0924BDF00039}"/>
              </a:ext>
            </a:extLst>
          </p:cNvPr>
          <p:cNvSpPr/>
          <p:nvPr/>
        </p:nvSpPr>
        <p:spPr>
          <a:xfrm>
            <a:off x="1121249" y="4701976"/>
            <a:ext cx="962421" cy="962421"/>
          </a:xfrm>
          <a:prstGeom prst="ellipse">
            <a:avLst/>
          </a:prstGeom>
        </p:spPr>
        <p:style>
          <a:lnRef idx="2">
            <a:schemeClr val="accent2">
              <a:hueOff val="11234514"/>
              <a:satOff val="-35841"/>
              <a:lumOff val="-1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4274174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Young Chinese boy">
            <a:extLst>
              <a:ext uri="{FF2B5EF4-FFF2-40B4-BE49-F238E27FC236}">
                <a16:creationId xmlns:a16="http://schemas.microsoft.com/office/drawing/2014/main" id="{F4F2E4F4-375C-425C-816C-1E07F4189D0D}"/>
              </a:ext>
            </a:extLst>
          </p:cNvPr>
          <p:cNvPicPr>
            <a:picLocks noChangeAspect="1"/>
          </p:cNvPicPr>
          <p:nvPr/>
        </p:nvPicPr>
        <p:blipFill>
          <a:blip r:embed="rId2"/>
          <a:stretch>
            <a:fillRect/>
          </a:stretch>
        </p:blipFill>
        <p:spPr>
          <a:xfrm>
            <a:off x="7397362" y="1989265"/>
            <a:ext cx="1076929" cy="3330593"/>
          </a:xfrm>
          <a:prstGeom prst="rect">
            <a:avLst/>
          </a:prstGeom>
        </p:spPr>
      </p:pic>
      <p:sp>
        <p:nvSpPr>
          <p:cNvPr id="5" name="Title 4">
            <a:extLst>
              <a:ext uri="{FF2B5EF4-FFF2-40B4-BE49-F238E27FC236}">
                <a16:creationId xmlns:a16="http://schemas.microsoft.com/office/drawing/2014/main" id="{2EC534CB-6A11-4ACA-9214-F14613F778F1}"/>
              </a:ext>
            </a:extLst>
          </p:cNvPr>
          <p:cNvSpPr>
            <a:spLocks noGrp="1"/>
          </p:cNvSpPr>
          <p:nvPr>
            <p:ph type="title"/>
          </p:nvPr>
        </p:nvSpPr>
        <p:spPr>
          <a:xfrm>
            <a:off x="413657" y="419554"/>
            <a:ext cx="11364686" cy="1371600"/>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Direct experience</a:t>
            </a:r>
          </a:p>
        </p:txBody>
      </p:sp>
      <p:pic>
        <p:nvPicPr>
          <p:cNvPr id="7" name="Picture 6" descr="Young Chinese boy">
            <a:extLst>
              <a:ext uri="{FF2B5EF4-FFF2-40B4-BE49-F238E27FC236}">
                <a16:creationId xmlns:a16="http://schemas.microsoft.com/office/drawing/2014/main" id="{1C396B84-02C9-4AF1-B787-CE862DDF3C1D}"/>
              </a:ext>
            </a:extLst>
          </p:cNvPr>
          <p:cNvPicPr>
            <a:picLocks noChangeAspect="1"/>
          </p:cNvPicPr>
          <p:nvPr/>
        </p:nvPicPr>
        <p:blipFill>
          <a:blip r:embed="rId3"/>
          <a:stretch>
            <a:fillRect/>
          </a:stretch>
        </p:blipFill>
        <p:spPr>
          <a:xfrm>
            <a:off x="7570339" y="2014194"/>
            <a:ext cx="922112" cy="3144276"/>
          </a:xfrm>
          <a:prstGeom prst="rect">
            <a:avLst/>
          </a:prstGeom>
        </p:spPr>
      </p:pic>
      <p:pic>
        <p:nvPicPr>
          <p:cNvPr id="13" name="Picture 12" descr="A close up of a hot dog on a bun&#10;&#10;Description automatically generated">
            <a:extLst>
              <a:ext uri="{FF2B5EF4-FFF2-40B4-BE49-F238E27FC236}">
                <a16:creationId xmlns:a16="http://schemas.microsoft.com/office/drawing/2014/main" id="{12F1C1E7-3DEA-45D1-BEE3-EB54E497B2AE}"/>
              </a:ext>
            </a:extLst>
          </p:cNvPr>
          <p:cNvPicPr>
            <a:picLocks noChangeAspect="1"/>
          </p:cNvPicPr>
          <p:nvPr/>
        </p:nvPicPr>
        <p:blipFill>
          <a:blip r:embed="rId4"/>
          <a:stretch>
            <a:fillRect/>
          </a:stretch>
        </p:blipFill>
        <p:spPr>
          <a:xfrm>
            <a:off x="7807620" y="2735038"/>
            <a:ext cx="684831" cy="378843"/>
          </a:xfrm>
          <a:prstGeom prst="rect">
            <a:avLst/>
          </a:prstGeom>
        </p:spPr>
      </p:pic>
      <p:pic>
        <p:nvPicPr>
          <p:cNvPr id="14" name="Content Placeholder 3" descr="Puppy">
            <a:extLst>
              <a:ext uri="{FF2B5EF4-FFF2-40B4-BE49-F238E27FC236}">
                <a16:creationId xmlns:a16="http://schemas.microsoft.com/office/drawing/2014/main" id="{2C4065EE-AF26-41FC-A65B-F3EBE81BC86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11562" y="3834725"/>
            <a:ext cx="1371600" cy="1371600"/>
          </a:xfrm>
          <a:prstGeom prst="rect">
            <a:avLst/>
          </a:prstGeom>
        </p:spPr>
      </p:pic>
      <p:sp>
        <p:nvSpPr>
          <p:cNvPr id="21" name="Freeform: Shape 20">
            <a:extLst>
              <a:ext uri="{FF2B5EF4-FFF2-40B4-BE49-F238E27FC236}">
                <a16:creationId xmlns:a16="http://schemas.microsoft.com/office/drawing/2014/main" id="{77723C69-61D5-473E-9E9C-4BCDED9E922F}"/>
              </a:ext>
            </a:extLst>
          </p:cNvPr>
          <p:cNvSpPr/>
          <p:nvPr/>
        </p:nvSpPr>
        <p:spPr>
          <a:xfrm rot="272132">
            <a:off x="8616090" y="5020720"/>
            <a:ext cx="115979" cy="159471"/>
          </a:xfrm>
          <a:custGeom>
            <a:avLst/>
            <a:gdLst>
              <a:gd name="connsiteX0" fmla="*/ 0 w 115979"/>
              <a:gd name="connsiteY0" fmla="*/ 101482 h 159471"/>
              <a:gd name="connsiteX1" fmla="*/ 57990 w 115979"/>
              <a:gd name="connsiteY1" fmla="*/ 159472 h 159471"/>
              <a:gd name="connsiteX2" fmla="*/ 115980 w 115979"/>
              <a:gd name="connsiteY2" fmla="*/ 101482 h 159471"/>
              <a:gd name="connsiteX3" fmla="*/ 115980 w 115979"/>
              <a:gd name="connsiteY3" fmla="*/ 0 h 159471"/>
              <a:gd name="connsiteX4" fmla="*/ 0 w 115979"/>
              <a:gd name="connsiteY4" fmla="*/ 0 h 159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979" h="159471">
                <a:moveTo>
                  <a:pt x="0" y="101482"/>
                </a:moveTo>
                <a:cubicBezTo>
                  <a:pt x="0" y="133508"/>
                  <a:pt x="25963" y="159472"/>
                  <a:pt x="57990" y="159472"/>
                </a:cubicBezTo>
                <a:cubicBezTo>
                  <a:pt x="90016" y="159472"/>
                  <a:pt x="115980" y="133508"/>
                  <a:pt x="115980" y="101482"/>
                </a:cubicBezTo>
                <a:lnTo>
                  <a:pt x="115980" y="0"/>
                </a:lnTo>
                <a:lnTo>
                  <a:pt x="0" y="0"/>
                </a:lnTo>
                <a:close/>
              </a:path>
            </a:pathLst>
          </a:custGeom>
          <a:solidFill>
            <a:srgbClr val="000000"/>
          </a:solidFill>
          <a:ln w="14486" cap="flat">
            <a:noFill/>
            <a:prstDash val="solid"/>
            <a:miter/>
          </a:ln>
        </p:spPr>
        <p:txBody>
          <a:bodyPr rtlCol="0" anchor="ctr"/>
          <a:lstStyle/>
          <a:p>
            <a:endParaRPr lang="en-GB"/>
          </a:p>
        </p:txBody>
      </p:sp>
      <p:grpSp>
        <p:nvGrpSpPr>
          <p:cNvPr id="23" name="Group 22">
            <a:extLst>
              <a:ext uri="{FF2B5EF4-FFF2-40B4-BE49-F238E27FC236}">
                <a16:creationId xmlns:a16="http://schemas.microsoft.com/office/drawing/2014/main" id="{DD235848-B0F8-4D68-9F9A-AE5E46420326}"/>
              </a:ext>
            </a:extLst>
          </p:cNvPr>
          <p:cNvGrpSpPr/>
          <p:nvPr/>
        </p:nvGrpSpPr>
        <p:grpSpPr>
          <a:xfrm>
            <a:off x="8395836" y="4358750"/>
            <a:ext cx="1414071" cy="840851"/>
            <a:chOff x="8395836" y="4358750"/>
            <a:chExt cx="1414071" cy="840851"/>
          </a:xfrm>
        </p:grpSpPr>
        <p:pic>
          <p:nvPicPr>
            <p:cNvPr id="19" name="Picture 18" descr="A close up of a hot dog on a bun&#10;&#10;Description automatically generated">
              <a:extLst>
                <a:ext uri="{FF2B5EF4-FFF2-40B4-BE49-F238E27FC236}">
                  <a16:creationId xmlns:a16="http://schemas.microsoft.com/office/drawing/2014/main" id="{2E46832F-65CF-4999-BF20-224161FBB447}"/>
                </a:ext>
              </a:extLst>
            </p:cNvPr>
            <p:cNvPicPr>
              <a:picLocks noChangeAspect="1"/>
            </p:cNvPicPr>
            <p:nvPr/>
          </p:nvPicPr>
          <p:blipFill>
            <a:blip r:embed="rId4"/>
            <a:stretch>
              <a:fillRect/>
            </a:stretch>
          </p:blipFill>
          <p:spPr>
            <a:xfrm>
              <a:off x="9125076" y="4654385"/>
              <a:ext cx="684831" cy="378843"/>
            </a:xfrm>
            <a:prstGeom prst="rect">
              <a:avLst/>
            </a:prstGeom>
          </p:spPr>
        </p:pic>
        <p:sp>
          <p:nvSpPr>
            <p:cNvPr id="22" name="Freeform: Shape 21">
              <a:extLst>
                <a:ext uri="{FF2B5EF4-FFF2-40B4-BE49-F238E27FC236}">
                  <a16:creationId xmlns:a16="http://schemas.microsoft.com/office/drawing/2014/main" id="{68396742-1501-492C-B8A1-8EFFD71F6C0F}"/>
                </a:ext>
              </a:extLst>
            </p:cNvPr>
            <p:cNvSpPr/>
            <p:nvPr/>
          </p:nvSpPr>
          <p:spPr>
            <a:xfrm rot="272132">
              <a:off x="8395836" y="4358750"/>
              <a:ext cx="1072821" cy="840851"/>
            </a:xfrm>
            <a:custGeom>
              <a:avLst/>
              <a:gdLst>
                <a:gd name="connsiteX0" fmla="*/ 101494 w 1072821"/>
                <a:gd name="connsiteY0" fmla="*/ 782862 h 840851"/>
                <a:gd name="connsiteX1" fmla="*/ 159483 w 1072821"/>
                <a:gd name="connsiteY1" fmla="*/ 840851 h 840851"/>
                <a:gd name="connsiteX2" fmla="*/ 217473 w 1072821"/>
                <a:gd name="connsiteY2" fmla="*/ 782862 h 840851"/>
                <a:gd name="connsiteX3" fmla="*/ 217473 w 1072821"/>
                <a:gd name="connsiteY3" fmla="*/ 652385 h 840851"/>
                <a:gd name="connsiteX4" fmla="*/ 478427 w 1072821"/>
                <a:gd name="connsiteY4" fmla="*/ 652385 h 840851"/>
                <a:gd name="connsiteX5" fmla="*/ 478427 w 1072821"/>
                <a:gd name="connsiteY5" fmla="*/ 782862 h 840851"/>
                <a:gd name="connsiteX6" fmla="*/ 536417 w 1072821"/>
                <a:gd name="connsiteY6" fmla="*/ 840851 h 840851"/>
                <a:gd name="connsiteX7" fmla="*/ 594407 w 1072821"/>
                <a:gd name="connsiteY7" fmla="*/ 782862 h 840851"/>
                <a:gd name="connsiteX8" fmla="*/ 594407 w 1072821"/>
                <a:gd name="connsiteY8" fmla="*/ 652385 h 840851"/>
                <a:gd name="connsiteX9" fmla="*/ 623401 w 1072821"/>
                <a:gd name="connsiteY9" fmla="*/ 652385 h 840851"/>
                <a:gd name="connsiteX10" fmla="*/ 623401 w 1072821"/>
                <a:gd name="connsiteY10" fmla="*/ 782862 h 840851"/>
                <a:gd name="connsiteX11" fmla="*/ 681391 w 1072821"/>
                <a:gd name="connsiteY11" fmla="*/ 840851 h 840851"/>
                <a:gd name="connsiteX12" fmla="*/ 739381 w 1072821"/>
                <a:gd name="connsiteY12" fmla="*/ 782862 h 840851"/>
                <a:gd name="connsiteX13" fmla="*/ 739381 w 1072821"/>
                <a:gd name="connsiteY13" fmla="*/ 562501 h 840851"/>
                <a:gd name="connsiteX14" fmla="*/ 866958 w 1072821"/>
                <a:gd name="connsiteY14" fmla="*/ 434923 h 840851"/>
                <a:gd name="connsiteX15" fmla="*/ 935372 w 1072821"/>
                <a:gd name="connsiteY15" fmla="*/ 434923 h 840851"/>
                <a:gd name="connsiteX16" fmla="*/ 1072822 w 1072821"/>
                <a:gd name="connsiteY16" fmla="*/ 297589 h 840851"/>
                <a:gd name="connsiteX17" fmla="*/ 1072822 w 1072821"/>
                <a:gd name="connsiteY17" fmla="*/ 297516 h 840851"/>
                <a:gd name="connsiteX18" fmla="*/ 1072822 w 1072821"/>
                <a:gd name="connsiteY18" fmla="*/ 293689 h 840851"/>
                <a:gd name="connsiteX19" fmla="*/ 1011092 w 1072821"/>
                <a:gd name="connsiteY19" fmla="*/ 231959 h 840851"/>
                <a:gd name="connsiteX20" fmla="*/ 985475 w 1072821"/>
                <a:gd name="connsiteY20" fmla="*/ 231959 h 840851"/>
                <a:gd name="connsiteX21" fmla="*/ 890908 w 1072821"/>
                <a:gd name="connsiteY21" fmla="*/ 98177 h 840851"/>
                <a:gd name="connsiteX22" fmla="*/ 833614 w 1072821"/>
                <a:gd name="connsiteY22" fmla="*/ 0 h 840851"/>
                <a:gd name="connsiteX23" fmla="*/ 776929 w 1072821"/>
                <a:gd name="connsiteY23" fmla="*/ 95393 h 840851"/>
                <a:gd name="connsiteX24" fmla="*/ 682029 w 1072821"/>
                <a:gd name="connsiteY24" fmla="*/ 160110 h 840851"/>
                <a:gd name="connsiteX25" fmla="*/ 608426 w 1072821"/>
                <a:gd name="connsiteY25" fmla="*/ 231481 h 840851"/>
                <a:gd name="connsiteX26" fmla="*/ 517802 w 1072821"/>
                <a:gd name="connsiteY26" fmla="*/ 322104 h 840851"/>
                <a:gd name="connsiteX27" fmla="*/ 420437 w 1072821"/>
                <a:gd name="connsiteY27" fmla="*/ 362436 h 840851"/>
                <a:gd name="connsiteX28" fmla="*/ 183506 w 1072821"/>
                <a:gd name="connsiteY28" fmla="*/ 362436 h 840851"/>
                <a:gd name="connsiteX29" fmla="*/ 99015 w 1072821"/>
                <a:gd name="connsiteY29" fmla="*/ 277930 h 840851"/>
                <a:gd name="connsiteX30" fmla="*/ 16988 w 1072821"/>
                <a:gd name="connsiteY30" fmla="*/ 277930 h 840851"/>
                <a:gd name="connsiteX31" fmla="*/ 16988 w 1072821"/>
                <a:gd name="connsiteY31" fmla="*/ 359957 h 840851"/>
                <a:gd name="connsiteX32" fmla="*/ 101494 w 1072821"/>
                <a:gd name="connsiteY32" fmla="*/ 444448 h 840851"/>
                <a:gd name="connsiteX33" fmla="*/ 729450 w 1072821"/>
                <a:gd name="connsiteY33" fmla="*/ 487737 h 840851"/>
                <a:gd name="connsiteX34" fmla="*/ 561280 w 1072821"/>
                <a:gd name="connsiteY34" fmla="*/ 319567 h 840851"/>
                <a:gd name="connsiteX35" fmla="*/ 602279 w 1072821"/>
                <a:gd name="connsiteY35" fmla="*/ 278568 h 840851"/>
                <a:gd name="connsiteX36" fmla="*/ 766390 w 1072821"/>
                <a:gd name="connsiteY36" fmla="*/ 442679 h 840851"/>
                <a:gd name="connsiteX37" fmla="*/ 729450 w 1072821"/>
                <a:gd name="connsiteY37" fmla="*/ 487737 h 840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72821" h="840851">
                  <a:moveTo>
                    <a:pt x="101494" y="782862"/>
                  </a:moveTo>
                  <a:cubicBezTo>
                    <a:pt x="101494" y="814888"/>
                    <a:pt x="127457" y="840851"/>
                    <a:pt x="159483" y="840851"/>
                  </a:cubicBezTo>
                  <a:cubicBezTo>
                    <a:pt x="191510" y="840851"/>
                    <a:pt x="217473" y="814888"/>
                    <a:pt x="217473" y="782862"/>
                  </a:cubicBezTo>
                  <a:lnTo>
                    <a:pt x="217473" y="652385"/>
                  </a:lnTo>
                  <a:lnTo>
                    <a:pt x="478427" y="652385"/>
                  </a:lnTo>
                  <a:lnTo>
                    <a:pt x="478427" y="782862"/>
                  </a:lnTo>
                  <a:cubicBezTo>
                    <a:pt x="478427" y="814888"/>
                    <a:pt x="504391" y="840851"/>
                    <a:pt x="536417" y="840851"/>
                  </a:cubicBezTo>
                  <a:cubicBezTo>
                    <a:pt x="568443" y="840851"/>
                    <a:pt x="594407" y="814888"/>
                    <a:pt x="594407" y="782862"/>
                  </a:cubicBezTo>
                  <a:lnTo>
                    <a:pt x="594407" y="652385"/>
                  </a:lnTo>
                  <a:lnTo>
                    <a:pt x="623401" y="652385"/>
                  </a:lnTo>
                  <a:lnTo>
                    <a:pt x="623401" y="782862"/>
                  </a:lnTo>
                  <a:cubicBezTo>
                    <a:pt x="623401" y="814888"/>
                    <a:pt x="649365" y="840851"/>
                    <a:pt x="681391" y="840851"/>
                  </a:cubicBezTo>
                  <a:cubicBezTo>
                    <a:pt x="713417" y="840851"/>
                    <a:pt x="739381" y="814888"/>
                    <a:pt x="739381" y="782862"/>
                  </a:cubicBezTo>
                  <a:lnTo>
                    <a:pt x="739381" y="562501"/>
                  </a:lnTo>
                  <a:cubicBezTo>
                    <a:pt x="739381" y="492042"/>
                    <a:pt x="796499" y="434923"/>
                    <a:pt x="866958" y="434923"/>
                  </a:cubicBezTo>
                  <a:lnTo>
                    <a:pt x="935372" y="434923"/>
                  </a:lnTo>
                  <a:cubicBezTo>
                    <a:pt x="1011251" y="434955"/>
                    <a:pt x="1072790" y="373469"/>
                    <a:pt x="1072822" y="297589"/>
                  </a:cubicBezTo>
                  <a:cubicBezTo>
                    <a:pt x="1072822" y="297564"/>
                    <a:pt x="1072822" y="297541"/>
                    <a:pt x="1072822" y="297516"/>
                  </a:cubicBezTo>
                  <a:lnTo>
                    <a:pt x="1072822" y="293689"/>
                  </a:lnTo>
                  <a:cubicBezTo>
                    <a:pt x="1072815" y="259600"/>
                    <a:pt x="1045181" y="231968"/>
                    <a:pt x="1011092" y="231959"/>
                  </a:cubicBezTo>
                  <a:lnTo>
                    <a:pt x="985475" y="231959"/>
                  </a:lnTo>
                  <a:cubicBezTo>
                    <a:pt x="982662" y="172766"/>
                    <a:pt x="945772" y="120577"/>
                    <a:pt x="890908" y="98177"/>
                  </a:cubicBezTo>
                  <a:cubicBezTo>
                    <a:pt x="881775" y="55801"/>
                    <a:pt x="863972" y="0"/>
                    <a:pt x="833614" y="0"/>
                  </a:cubicBezTo>
                  <a:cubicBezTo>
                    <a:pt x="803909" y="0"/>
                    <a:pt x="786251" y="53409"/>
                    <a:pt x="776929" y="95393"/>
                  </a:cubicBezTo>
                  <a:cubicBezTo>
                    <a:pt x="740149" y="108234"/>
                    <a:pt x="707413" y="130558"/>
                    <a:pt x="682029" y="160110"/>
                  </a:cubicBezTo>
                  <a:lnTo>
                    <a:pt x="608426" y="231481"/>
                  </a:lnTo>
                  <a:lnTo>
                    <a:pt x="517802" y="322104"/>
                  </a:lnTo>
                  <a:cubicBezTo>
                    <a:pt x="491978" y="347924"/>
                    <a:pt x="456956" y="362432"/>
                    <a:pt x="420437" y="362436"/>
                  </a:cubicBezTo>
                  <a:lnTo>
                    <a:pt x="183506" y="362436"/>
                  </a:lnTo>
                  <a:lnTo>
                    <a:pt x="99015" y="277930"/>
                  </a:lnTo>
                  <a:cubicBezTo>
                    <a:pt x="76364" y="255280"/>
                    <a:pt x="39639" y="255280"/>
                    <a:pt x="16988" y="277930"/>
                  </a:cubicBezTo>
                  <a:cubicBezTo>
                    <a:pt x="-5663" y="300581"/>
                    <a:pt x="-5663" y="337306"/>
                    <a:pt x="16988" y="359957"/>
                  </a:cubicBezTo>
                  <a:lnTo>
                    <a:pt x="101494" y="444448"/>
                  </a:lnTo>
                  <a:close/>
                  <a:moveTo>
                    <a:pt x="729450" y="487737"/>
                  </a:moveTo>
                  <a:lnTo>
                    <a:pt x="561280" y="319567"/>
                  </a:lnTo>
                  <a:lnTo>
                    <a:pt x="602279" y="278568"/>
                  </a:lnTo>
                  <a:lnTo>
                    <a:pt x="766390" y="442679"/>
                  </a:lnTo>
                  <a:cubicBezTo>
                    <a:pt x="751380" y="455270"/>
                    <a:pt x="738853" y="470551"/>
                    <a:pt x="729450" y="487737"/>
                  </a:cubicBezTo>
                  <a:close/>
                </a:path>
              </a:pathLst>
            </a:custGeom>
            <a:solidFill>
              <a:srgbClr val="000000"/>
            </a:solidFill>
            <a:ln w="14486" cap="flat">
              <a:noFill/>
              <a:prstDash val="solid"/>
              <a:miter/>
            </a:ln>
          </p:spPr>
          <p:txBody>
            <a:bodyPr rtlCol="0" anchor="ctr"/>
            <a:lstStyle/>
            <a:p>
              <a:endParaRPr lang="en-GB"/>
            </a:p>
          </p:txBody>
        </p:sp>
      </p:grpSp>
      <p:sp>
        <p:nvSpPr>
          <p:cNvPr id="25" name="Content Placeholder 24">
            <a:extLst>
              <a:ext uri="{FF2B5EF4-FFF2-40B4-BE49-F238E27FC236}">
                <a16:creationId xmlns:a16="http://schemas.microsoft.com/office/drawing/2014/main" id="{7DD98103-2E27-4E74-B310-8D302ABEE4F4}"/>
              </a:ext>
            </a:extLst>
          </p:cNvPr>
          <p:cNvSpPr>
            <a:spLocks noGrp="1"/>
          </p:cNvSpPr>
          <p:nvPr>
            <p:ph idx="1"/>
          </p:nvPr>
        </p:nvSpPr>
        <p:spPr>
          <a:xfrm>
            <a:off x="576516" y="1989265"/>
            <a:ext cx="5502421" cy="3849624"/>
          </a:xfrm>
        </p:spPr>
        <p:txBody>
          <a:bodyPr>
            <a:noAutofit/>
          </a:bodyPr>
          <a:lstStyle/>
          <a:p>
            <a:r>
              <a:rPr lang="en-GB" sz="1800" dirty="0">
                <a:latin typeface="Arial" panose="020B0604020202020204" pitchFamily="34" charset="0"/>
                <a:cs typeface="Arial" panose="020B0604020202020204" pitchFamily="34" charset="0"/>
              </a:rPr>
              <a:t>Attitudes can be developed by means of direct experience. For example, if you had a bad experience with a dog, this may lead to a negative valence of attitude towards dogs. </a:t>
            </a:r>
          </a:p>
          <a:p>
            <a:r>
              <a:rPr lang="en-GB" sz="1800" dirty="0">
                <a:latin typeface="Arial" panose="020B0604020202020204" pitchFamily="34" charset="0"/>
                <a:cs typeface="Arial" panose="020B0604020202020204" pitchFamily="34" charset="0"/>
              </a:rPr>
              <a:t>Conversely, a positive experience with a particular group of people, for example, being helped with heavy bags on to a train by a Manchester United supporter may lead to a positive attitude towards all Manchester United supporters. </a:t>
            </a:r>
          </a:p>
          <a:p>
            <a:r>
              <a:rPr lang="en-GB" sz="1800" dirty="0">
                <a:latin typeface="Arial" panose="020B0604020202020204" pitchFamily="34" charset="0"/>
                <a:cs typeface="Arial" panose="020B0604020202020204" pitchFamily="34" charset="0"/>
              </a:rPr>
              <a:t>What kind of direct experience could lead individuals developing a positive or negative attitude towards seeking medical help/support? Discuss as a group. </a:t>
            </a:r>
          </a:p>
        </p:txBody>
      </p:sp>
    </p:spTree>
    <p:extLst>
      <p:ext uri="{BB962C8B-B14F-4D97-AF65-F5344CB8AC3E}">
        <p14:creationId xmlns:p14="http://schemas.microsoft.com/office/powerpoint/2010/main" val="259000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0" presetClass="path" presetSubtype="0" accel="50000" decel="50000" fill="hold" nodeType="clickEffect">
                                  <p:stCondLst>
                                    <p:cond delay="0"/>
                                  </p:stCondLst>
                                  <p:childTnLst>
                                    <p:animMotion origin="layout" path="M 8.33333E-7 -3.7037E-7 L 0.04661 -0.23148 L 0.1293 0.03634 L 0.1293 0.03657 " pathEditMode="relative" rAng="0" ptsTypes="AAAA">
                                      <p:cBhvr>
                                        <p:cTn id="16" dur="2000" fill="hold"/>
                                        <p:tgtEl>
                                          <p:spTgt spid="14"/>
                                        </p:tgtEl>
                                        <p:attrNameLst>
                                          <p:attrName>ppt_x</p:attrName>
                                          <p:attrName>ppt_y</p:attrName>
                                        </p:attrNameLst>
                                      </p:cBhvr>
                                      <p:rCtr x="6458" y="-9745"/>
                                    </p:animMotion>
                                  </p:childTnLst>
                                </p:cTn>
                              </p:par>
                            </p:childTnLst>
                          </p:cTn>
                        </p:par>
                      </p:childTnLst>
                    </p:cTn>
                  </p:par>
                  <p:par>
                    <p:cTn id="17" fill="hold">
                      <p:stCondLst>
                        <p:cond delay="indefinite"/>
                      </p:stCondLst>
                      <p:childTnLst>
                        <p:par>
                          <p:cTn id="18" fill="hold">
                            <p:stCondLst>
                              <p:cond delay="0"/>
                            </p:stCondLst>
                            <p:childTnLst>
                              <p:par>
                                <p:cTn id="19" presetID="9" presetClass="exit" presetSubtype="0" fill="hold" nodeType="clickEffect">
                                  <p:stCondLst>
                                    <p:cond delay="0"/>
                                  </p:stCondLst>
                                  <p:childTnLst>
                                    <p:animEffect transition="out" filter="dissolve">
                                      <p:cBhvr>
                                        <p:cTn id="20" dur="500"/>
                                        <p:tgtEl>
                                          <p:spTgt spid="13"/>
                                        </p:tgtEl>
                                      </p:cBhvr>
                                    </p:animEffect>
                                    <p:set>
                                      <p:cBhvr>
                                        <p:cTn id="21" dur="1" fill="hold">
                                          <p:stCondLst>
                                            <p:cond delay="499"/>
                                          </p:stCondLst>
                                        </p:cTn>
                                        <p:tgtEl>
                                          <p:spTgt spid="13"/>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nodeType="clickEffect">
                                  <p:stCondLst>
                                    <p:cond delay="0"/>
                                  </p:stCondLst>
                                  <p:childTnLst>
                                    <p:set>
                                      <p:cBhvr>
                                        <p:cTn id="30" dur="1" fill="hold">
                                          <p:stCondLst>
                                            <p:cond delay="0"/>
                                          </p:stCondLst>
                                        </p:cTn>
                                        <p:tgtEl>
                                          <p:spTgt spid="1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 presetClass="exit" presetSubtype="6" fill="hold" nodeType="clickEffect">
                                  <p:stCondLst>
                                    <p:cond delay="0"/>
                                  </p:stCondLst>
                                  <p:childTnLst>
                                    <p:anim calcmode="lin" valueType="num">
                                      <p:cBhvr additive="base">
                                        <p:cTn id="34" dur="500"/>
                                        <p:tgtEl>
                                          <p:spTgt spid="23"/>
                                        </p:tgtEl>
                                        <p:attrNameLst>
                                          <p:attrName>ppt_x</p:attrName>
                                        </p:attrNameLst>
                                      </p:cBhvr>
                                      <p:tavLst>
                                        <p:tav tm="0">
                                          <p:val>
                                            <p:strVal val="ppt_x"/>
                                          </p:val>
                                        </p:tav>
                                        <p:tav tm="100000">
                                          <p:val>
                                            <p:strVal val="1+ppt_w/2"/>
                                          </p:val>
                                        </p:tav>
                                      </p:tavLst>
                                    </p:anim>
                                    <p:anim calcmode="lin" valueType="num">
                                      <p:cBhvr additive="base">
                                        <p:cTn id="35" dur="500"/>
                                        <p:tgtEl>
                                          <p:spTgt spid="23"/>
                                        </p:tgtEl>
                                        <p:attrNameLst>
                                          <p:attrName>ppt_y</p:attrName>
                                        </p:attrNameLst>
                                      </p:cBhvr>
                                      <p:tavLst>
                                        <p:tav tm="0">
                                          <p:val>
                                            <p:strVal val="ppt_y"/>
                                          </p:val>
                                        </p:tav>
                                        <p:tav tm="100000">
                                          <p:val>
                                            <p:strVal val="1+ppt_h/2"/>
                                          </p:val>
                                        </p:tav>
                                      </p:tavLst>
                                    </p:anim>
                                    <p:set>
                                      <p:cBhvr>
                                        <p:cTn id="36" dur="1" fill="hold">
                                          <p:stCondLst>
                                            <p:cond delay="499"/>
                                          </p:stCondLst>
                                        </p:cTn>
                                        <p:tgtEl>
                                          <p:spTgt spid="2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7"/>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25">
                                            <p:txEl>
                                              <p:pRg st="0" end="0"/>
                                            </p:txEl>
                                          </p:spTgt>
                                        </p:tgtEl>
                                        <p:attrNameLst>
                                          <p:attrName>style.visibility</p:attrName>
                                        </p:attrNameLst>
                                      </p:cBhvr>
                                      <p:to>
                                        <p:strVal val="visible"/>
                                      </p:to>
                                    </p:set>
                                    <p:animEffect transition="in" filter="fade">
                                      <p:cBhvr>
                                        <p:cTn id="50" dur="500"/>
                                        <p:tgtEl>
                                          <p:spTgt spid="25">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5">
                                            <p:txEl>
                                              <p:pRg st="1" end="1"/>
                                            </p:txEl>
                                          </p:spTgt>
                                        </p:tgtEl>
                                        <p:attrNameLst>
                                          <p:attrName>style.visibility</p:attrName>
                                        </p:attrNameLst>
                                      </p:cBhvr>
                                      <p:to>
                                        <p:strVal val="visible"/>
                                      </p:to>
                                    </p:set>
                                    <p:animEffect transition="in" filter="fade">
                                      <p:cBhvr>
                                        <p:cTn id="55" dur="500"/>
                                        <p:tgtEl>
                                          <p:spTgt spid="25">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25">
                                            <p:txEl>
                                              <p:pRg st="2" end="2"/>
                                            </p:txEl>
                                          </p:spTgt>
                                        </p:tgtEl>
                                        <p:attrNameLst>
                                          <p:attrName>style.visibility</p:attrName>
                                        </p:attrNameLst>
                                      </p:cBhvr>
                                      <p:to>
                                        <p:strVal val="visible"/>
                                      </p:to>
                                    </p:set>
                                    <p:animEffect transition="in" filter="fade">
                                      <p:cBhvr>
                                        <p:cTn id="60"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4FACDD-77F5-41BB-9807-6A519929A8F5}"/>
              </a:ext>
            </a:extLst>
          </p:cNvPr>
          <p:cNvSpPr>
            <a:spLocks noGrp="1"/>
          </p:cNvSpPr>
          <p:nvPr>
            <p:ph idx="1"/>
          </p:nvPr>
        </p:nvSpPr>
        <p:spPr>
          <a:xfrm>
            <a:off x="628650" y="2114433"/>
            <a:ext cx="10058400" cy="516220"/>
          </a:xfrm>
        </p:spPr>
        <p:txBody>
          <a:bodyPr>
            <a:normAutofit/>
          </a:bodyPr>
          <a:lstStyle/>
          <a:p>
            <a:pPr marL="0" indent="0">
              <a:buNone/>
            </a:pPr>
            <a:r>
              <a:rPr lang="en-GB" sz="1600" dirty="0">
                <a:latin typeface="Arial" panose="020B0604020202020204" pitchFamily="34" charset="0"/>
                <a:cs typeface="Arial" panose="020B0604020202020204" pitchFamily="34" charset="0"/>
              </a:rPr>
              <a:t>We learned about conditioning when discussing the behaviourist approach in week 4. </a:t>
            </a:r>
          </a:p>
          <a:p>
            <a:pPr marL="0" indent="0">
              <a:buNone/>
            </a:pPr>
            <a:endParaRPr lang="en-GB" sz="1600" dirty="0">
              <a:latin typeface="Arial" panose="020B0604020202020204" pitchFamily="34" charset="0"/>
              <a:cs typeface="Arial" panose="020B0604020202020204" pitchFamily="34" charset="0"/>
            </a:endParaRPr>
          </a:p>
        </p:txBody>
      </p:sp>
      <p:sp>
        <p:nvSpPr>
          <p:cNvPr id="5" name="Title 4">
            <a:extLst>
              <a:ext uri="{FF2B5EF4-FFF2-40B4-BE49-F238E27FC236}">
                <a16:creationId xmlns:a16="http://schemas.microsoft.com/office/drawing/2014/main" id="{47E2A1E4-A080-4777-A9B3-345765EC7B84}"/>
              </a:ext>
            </a:extLst>
          </p:cNvPr>
          <p:cNvSpPr>
            <a:spLocks noGrp="1"/>
          </p:cNvSpPr>
          <p:nvPr>
            <p:ph type="title"/>
          </p:nvPr>
        </p:nvSpPr>
        <p:spPr>
          <a:xfrm>
            <a:off x="522513" y="642594"/>
            <a:ext cx="11190515" cy="1371600"/>
          </a:xfrm>
          <a:custGeom>
            <a:avLst/>
            <a:gdLst>
              <a:gd name="connsiteX0" fmla="*/ 0 w 9191065"/>
              <a:gd name="connsiteY0" fmla="*/ 0 h 769937"/>
              <a:gd name="connsiteX1" fmla="*/ 9191065 w 9191065"/>
              <a:gd name="connsiteY1" fmla="*/ 0 h 769937"/>
              <a:gd name="connsiteX2" fmla="*/ 9191065 w 9191065"/>
              <a:gd name="connsiteY2" fmla="*/ 769937 h 769937"/>
              <a:gd name="connsiteX3" fmla="*/ 0 w 9191065"/>
              <a:gd name="connsiteY3" fmla="*/ 769937 h 769937"/>
              <a:gd name="connsiteX4" fmla="*/ 0 w 9191065"/>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1065" h="769937">
                <a:moveTo>
                  <a:pt x="0" y="0"/>
                </a:moveTo>
                <a:lnTo>
                  <a:pt x="9191065" y="0"/>
                </a:lnTo>
                <a:lnTo>
                  <a:pt x="9191065" y="769937"/>
                </a:lnTo>
                <a:lnTo>
                  <a:pt x="0" y="769937"/>
                </a:lnTo>
                <a:lnTo>
                  <a:pt x="0" y="0"/>
                </a:lnTo>
                <a:close/>
              </a:path>
            </a:pathLst>
          </a:custGeom>
        </p:spPr>
        <p:style>
          <a:lnRef idx="2">
            <a:schemeClr val="lt1">
              <a:hueOff val="0"/>
              <a:satOff val="0"/>
              <a:lumOff val="0"/>
              <a:alphaOff val="0"/>
            </a:schemeClr>
          </a:lnRef>
          <a:fillRef idx="1">
            <a:schemeClr val="accent2">
              <a:hueOff val="5617257"/>
              <a:satOff val="-17921"/>
              <a:lumOff val="-6961"/>
              <a:alphaOff val="0"/>
            </a:schemeClr>
          </a:fillRef>
          <a:effectRef idx="0">
            <a:schemeClr val="accent2">
              <a:hueOff val="5617257"/>
              <a:satOff val="-17921"/>
              <a:lumOff val="-6961"/>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Classic conditioning</a:t>
            </a:r>
          </a:p>
        </p:txBody>
      </p:sp>
      <p:grpSp>
        <p:nvGrpSpPr>
          <p:cNvPr id="18" name="Group 17">
            <a:extLst>
              <a:ext uri="{FF2B5EF4-FFF2-40B4-BE49-F238E27FC236}">
                <a16:creationId xmlns:a16="http://schemas.microsoft.com/office/drawing/2014/main" id="{9ED9C3B8-9F25-4400-A12A-476049683360}"/>
              </a:ext>
            </a:extLst>
          </p:cNvPr>
          <p:cNvGrpSpPr/>
          <p:nvPr/>
        </p:nvGrpSpPr>
        <p:grpSpPr>
          <a:xfrm>
            <a:off x="598487" y="2497951"/>
            <a:ext cx="6453583" cy="1114404"/>
            <a:chOff x="2193131" y="1439830"/>
            <a:chExt cx="3771900" cy="1237654"/>
          </a:xfrm>
        </p:grpSpPr>
        <p:sp>
          <p:nvSpPr>
            <p:cNvPr id="6" name="Freeform: Shape 5">
              <a:extLst>
                <a:ext uri="{FF2B5EF4-FFF2-40B4-BE49-F238E27FC236}">
                  <a16:creationId xmlns:a16="http://schemas.microsoft.com/office/drawing/2014/main" id="{C5C83590-3B22-49A6-BF87-727E5FC097B6}"/>
                </a:ext>
              </a:extLst>
            </p:cNvPr>
            <p:cNvSpPr/>
            <p:nvPr/>
          </p:nvSpPr>
          <p:spPr>
            <a:xfrm>
              <a:off x="2193131" y="1440893"/>
              <a:ext cx="3771900"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Conditioning has repeatedly been explored as a means of manipulating attitude formation</a:t>
              </a:r>
              <a:endParaRPr lang="en-GB" sz="1600" kern="1200" dirty="0"/>
            </a:p>
          </p:txBody>
        </p:sp>
        <p:sp>
          <p:nvSpPr>
            <p:cNvPr id="7" name="Rectangle 6" descr="Head with Gears">
              <a:extLst>
                <a:ext uri="{FF2B5EF4-FFF2-40B4-BE49-F238E27FC236}">
                  <a16:creationId xmlns:a16="http://schemas.microsoft.com/office/drawing/2014/main" id="{F0290AEF-DF1D-452A-A7A6-F7A4EB0E0966}"/>
                </a:ext>
              </a:extLst>
            </p:cNvPr>
            <p:cNvSpPr/>
            <p:nvPr/>
          </p:nvSpPr>
          <p:spPr>
            <a:xfrm>
              <a:off x="2193131" y="1439830"/>
              <a:ext cx="482245" cy="123765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20" name="Group 19">
            <a:extLst>
              <a:ext uri="{FF2B5EF4-FFF2-40B4-BE49-F238E27FC236}">
                <a16:creationId xmlns:a16="http://schemas.microsoft.com/office/drawing/2014/main" id="{0F9E24FD-11D6-4FB2-9046-886209230DB5}"/>
              </a:ext>
            </a:extLst>
          </p:cNvPr>
          <p:cNvGrpSpPr/>
          <p:nvPr/>
        </p:nvGrpSpPr>
        <p:grpSpPr>
          <a:xfrm>
            <a:off x="522513" y="3677732"/>
            <a:ext cx="6529558" cy="2761168"/>
            <a:chOff x="522513" y="3677732"/>
            <a:chExt cx="6529558" cy="2761168"/>
          </a:xfrm>
        </p:grpSpPr>
        <p:sp>
          <p:nvSpPr>
            <p:cNvPr id="8" name="Freeform: Shape 7">
              <a:extLst>
                <a:ext uri="{FF2B5EF4-FFF2-40B4-BE49-F238E27FC236}">
                  <a16:creationId xmlns:a16="http://schemas.microsoft.com/office/drawing/2014/main" id="{559AB966-2997-41FF-AF64-6857C43449A8}"/>
                </a:ext>
              </a:extLst>
            </p:cNvPr>
            <p:cNvSpPr/>
            <p:nvPr/>
          </p:nvSpPr>
          <p:spPr>
            <a:xfrm>
              <a:off x="628650" y="3677732"/>
              <a:ext cx="6423421" cy="276116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One such investigation was conducted by Krosnick et al (1992) which involved showing participants a series of images of an unfamiliar person. Before each image of the person, the participants when shown an image which was either happy or upsetting (a pair of kitten or a bloody shark), this image was shown so fast that the participants were unaware of it (</a:t>
              </a:r>
              <a:r>
                <a:rPr lang="en-GB" sz="1600" i="1" kern="1200" dirty="0">
                  <a:latin typeface="Arial" panose="020B0604020202020204" pitchFamily="34" charset="0"/>
                  <a:cs typeface="Arial" panose="020B0604020202020204" pitchFamily="34" charset="0"/>
                </a:rPr>
                <a:t>subliminal</a:t>
              </a:r>
              <a:r>
                <a:rPr lang="en-GB" sz="1600" kern="1200" dirty="0">
                  <a:latin typeface="Arial" panose="020B0604020202020204" pitchFamily="34" charset="0"/>
                  <a:cs typeface="Arial" panose="020B0604020202020204" pitchFamily="34" charset="0"/>
                </a:rPr>
                <a:t>).</a:t>
              </a:r>
            </a:p>
            <a:p>
              <a:pPr marL="0" lvl="0" indent="0" algn="l"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Participants then gave an evaluation of the unfamiliar person, typically, those that were shown the </a:t>
              </a:r>
              <a:r>
                <a:rPr lang="en-GB" sz="1600" i="1" kern="1200" dirty="0">
                  <a:latin typeface="Arial" panose="020B0604020202020204" pitchFamily="34" charset="0"/>
                  <a:cs typeface="Arial" panose="020B0604020202020204" pitchFamily="34" charset="0"/>
                </a:rPr>
                <a:t>positive</a:t>
              </a:r>
              <a:r>
                <a:rPr lang="en-GB" sz="1600" kern="1200" dirty="0">
                  <a:latin typeface="Arial" panose="020B0604020202020204" pitchFamily="34" charset="0"/>
                  <a:cs typeface="Arial" panose="020B0604020202020204" pitchFamily="34" charset="0"/>
                </a:rPr>
                <a:t> images expressed a </a:t>
              </a:r>
              <a:r>
                <a:rPr lang="en-GB" sz="1600" i="1" kern="1200" dirty="0">
                  <a:latin typeface="Arial" panose="020B0604020202020204" pitchFamily="34" charset="0"/>
                  <a:cs typeface="Arial" panose="020B0604020202020204" pitchFamily="34" charset="0"/>
                </a:rPr>
                <a:t>liking</a:t>
              </a:r>
              <a:r>
                <a:rPr lang="en-GB" sz="1600" kern="1200" dirty="0">
                  <a:latin typeface="Arial" panose="020B0604020202020204" pitchFamily="34" charset="0"/>
                  <a:cs typeface="Arial" panose="020B0604020202020204" pitchFamily="34" charset="0"/>
                </a:rPr>
                <a:t> for the unfamiliar person, and the majority of those that had been shown the </a:t>
              </a:r>
              <a:r>
                <a:rPr lang="en-GB" sz="1600" i="1" kern="1200" dirty="0">
                  <a:latin typeface="Arial" panose="020B0604020202020204" pitchFamily="34" charset="0"/>
                  <a:cs typeface="Arial" panose="020B0604020202020204" pitchFamily="34" charset="0"/>
                </a:rPr>
                <a:t>unsettling</a:t>
              </a:r>
              <a:r>
                <a:rPr lang="en-GB" sz="1600" kern="1200" dirty="0">
                  <a:latin typeface="Arial" panose="020B0604020202020204" pitchFamily="34" charset="0"/>
                  <a:cs typeface="Arial" panose="020B0604020202020204" pitchFamily="34" charset="0"/>
                </a:rPr>
                <a:t> image expressed a </a:t>
              </a:r>
              <a:r>
                <a:rPr lang="en-GB" sz="1600" i="1" kern="1200" dirty="0">
                  <a:latin typeface="Arial" panose="020B0604020202020204" pitchFamily="34" charset="0"/>
                  <a:cs typeface="Arial" panose="020B0604020202020204" pitchFamily="34" charset="0"/>
                </a:rPr>
                <a:t>dislike</a:t>
              </a:r>
              <a:r>
                <a:rPr lang="en-GB" sz="1600" kern="1200" dirty="0">
                  <a:latin typeface="Arial" panose="020B0604020202020204" pitchFamily="34" charset="0"/>
                  <a:cs typeface="Arial" panose="020B0604020202020204" pitchFamily="34" charset="0"/>
                </a:rPr>
                <a:t>. </a:t>
              </a:r>
              <a:endParaRPr lang="en-GB" sz="1600" kern="1200" dirty="0"/>
            </a:p>
          </p:txBody>
        </p:sp>
        <p:sp>
          <p:nvSpPr>
            <p:cNvPr id="9" name="Rectangle 8" descr="Kitten sleeping in a bed">
              <a:extLst>
                <a:ext uri="{FF2B5EF4-FFF2-40B4-BE49-F238E27FC236}">
                  <a16:creationId xmlns:a16="http://schemas.microsoft.com/office/drawing/2014/main" id="{A70CF8B6-F45D-431F-85AD-B9994D8CF6E8}"/>
                </a:ext>
              </a:extLst>
            </p:cNvPr>
            <p:cNvSpPr/>
            <p:nvPr/>
          </p:nvSpPr>
          <p:spPr>
            <a:xfrm>
              <a:off x="522513" y="3892433"/>
              <a:ext cx="825103" cy="1237654"/>
            </a:xfrm>
            <a:prstGeom prst="rect">
              <a:avLst/>
            </a:prstGeom>
            <a:blipFill>
              <a:blip r:embed="rId5">
                <a:extLst>
                  <a:ext uri="{28A0092B-C50C-407E-A947-70E740481C1C}">
                    <a14:useLocalDpi xmlns:a14="http://schemas.microsoft.com/office/drawing/2010/main" val="0"/>
                  </a:ext>
                </a:extLst>
              </a:blip>
              <a:srcRect/>
              <a:stretch>
                <a:fillRect l="-62000" r="-62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6" name="Group 15">
            <a:extLst>
              <a:ext uri="{FF2B5EF4-FFF2-40B4-BE49-F238E27FC236}">
                <a16:creationId xmlns:a16="http://schemas.microsoft.com/office/drawing/2014/main" id="{5F24F095-B0AB-4A33-B2DD-B73A0FCF0F46}"/>
              </a:ext>
            </a:extLst>
          </p:cNvPr>
          <p:cNvGrpSpPr/>
          <p:nvPr/>
        </p:nvGrpSpPr>
        <p:grpSpPr>
          <a:xfrm>
            <a:off x="7271543" y="2422324"/>
            <a:ext cx="4398169" cy="1190031"/>
            <a:chOff x="1790700" y="2924769"/>
            <a:chExt cx="4204493" cy="1190031"/>
          </a:xfrm>
        </p:grpSpPr>
        <p:sp>
          <p:nvSpPr>
            <p:cNvPr id="10" name="Freeform: Shape 9">
              <a:extLst>
                <a:ext uri="{FF2B5EF4-FFF2-40B4-BE49-F238E27FC236}">
                  <a16:creationId xmlns:a16="http://schemas.microsoft.com/office/drawing/2014/main" id="{474A6715-BB0B-4F52-8841-24D0B5D546FE}"/>
                </a:ext>
              </a:extLst>
            </p:cNvPr>
            <p:cNvSpPr/>
            <p:nvPr/>
          </p:nvSpPr>
          <p:spPr>
            <a:xfrm>
              <a:off x="1820862" y="2936082"/>
              <a:ext cx="4174331"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Does this kind of conditioning occur in our everyday lives? </a:t>
              </a:r>
              <a:endParaRPr lang="en-GB" sz="1600" kern="1200" dirty="0"/>
            </a:p>
          </p:txBody>
        </p:sp>
        <p:sp>
          <p:nvSpPr>
            <p:cNvPr id="11" name="Rectangle 10" descr="Police car on the street">
              <a:extLst>
                <a:ext uri="{FF2B5EF4-FFF2-40B4-BE49-F238E27FC236}">
                  <a16:creationId xmlns:a16="http://schemas.microsoft.com/office/drawing/2014/main" id="{2485BA41-53B9-4B95-8D94-7AF3D3A09736}"/>
                </a:ext>
              </a:extLst>
            </p:cNvPr>
            <p:cNvSpPr/>
            <p:nvPr/>
          </p:nvSpPr>
          <p:spPr>
            <a:xfrm>
              <a:off x="1790700" y="2924769"/>
              <a:ext cx="736600" cy="1178718"/>
            </a:xfrm>
            <a:prstGeom prst="rect">
              <a:avLst/>
            </a:prstGeom>
            <a:blipFill>
              <a:blip r:embed="rId6">
                <a:extLst>
                  <a:ext uri="{28A0092B-C50C-407E-A947-70E740481C1C}">
                    <a14:useLocalDpi xmlns:a14="http://schemas.microsoft.com/office/drawing/2010/main" val="0"/>
                  </a:ext>
                </a:extLst>
              </a:blip>
              <a:srcRect/>
              <a:stretch>
                <a:fillRect l="-63000" r="-63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7" name="Group 16">
            <a:extLst>
              <a:ext uri="{FF2B5EF4-FFF2-40B4-BE49-F238E27FC236}">
                <a16:creationId xmlns:a16="http://schemas.microsoft.com/office/drawing/2014/main" id="{8EBF6AAC-3FB3-4DA3-A68D-9499896FCF5A}"/>
              </a:ext>
            </a:extLst>
          </p:cNvPr>
          <p:cNvGrpSpPr/>
          <p:nvPr/>
        </p:nvGrpSpPr>
        <p:grpSpPr>
          <a:xfrm>
            <a:off x="7302159" y="3677732"/>
            <a:ext cx="4398169" cy="1275754"/>
            <a:chOff x="6371430" y="2924769"/>
            <a:chExt cx="4398169" cy="1275754"/>
          </a:xfrm>
        </p:grpSpPr>
        <p:sp>
          <p:nvSpPr>
            <p:cNvPr id="12" name="Freeform: Shape 11">
              <a:extLst>
                <a:ext uri="{FF2B5EF4-FFF2-40B4-BE49-F238E27FC236}">
                  <a16:creationId xmlns:a16="http://schemas.microsoft.com/office/drawing/2014/main" id="{F6AE1F19-47FC-459C-BA8A-EDF2AE5635AF}"/>
                </a:ext>
              </a:extLst>
            </p:cNvPr>
            <p:cNvSpPr/>
            <p:nvPr/>
          </p:nvSpPr>
          <p:spPr>
            <a:xfrm>
              <a:off x="6371430" y="2962869"/>
              <a:ext cx="4398169" cy="1237654"/>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Consider how some people of different ethnicity or nationality are depicted in films or in the news. </a:t>
              </a:r>
            </a:p>
          </p:txBody>
        </p:sp>
        <p:sp>
          <p:nvSpPr>
            <p:cNvPr id="13" name="Rectangle 12" descr="3d Glasses">
              <a:extLst>
                <a:ext uri="{FF2B5EF4-FFF2-40B4-BE49-F238E27FC236}">
                  <a16:creationId xmlns:a16="http://schemas.microsoft.com/office/drawing/2014/main" id="{31D0DAC5-8EFB-410A-99F4-B8355486C267}"/>
                </a:ext>
              </a:extLst>
            </p:cNvPr>
            <p:cNvSpPr/>
            <p:nvPr/>
          </p:nvSpPr>
          <p:spPr>
            <a:xfrm>
              <a:off x="6384130" y="2924769"/>
              <a:ext cx="727215" cy="1237654"/>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9" name="Group 18">
            <a:extLst>
              <a:ext uri="{FF2B5EF4-FFF2-40B4-BE49-F238E27FC236}">
                <a16:creationId xmlns:a16="http://schemas.microsoft.com/office/drawing/2014/main" id="{5A289768-E78B-4123-9165-8DAEE14AC95B}"/>
              </a:ext>
            </a:extLst>
          </p:cNvPr>
          <p:cNvGrpSpPr/>
          <p:nvPr/>
        </p:nvGrpSpPr>
        <p:grpSpPr>
          <a:xfrm>
            <a:off x="7314859" y="5084311"/>
            <a:ext cx="4398169" cy="1242147"/>
            <a:chOff x="7353300" y="4973259"/>
            <a:chExt cx="3771900" cy="1242147"/>
          </a:xfrm>
        </p:grpSpPr>
        <p:sp>
          <p:nvSpPr>
            <p:cNvPr id="14" name="Freeform: Shape 13">
              <a:extLst>
                <a:ext uri="{FF2B5EF4-FFF2-40B4-BE49-F238E27FC236}">
                  <a16:creationId xmlns:a16="http://schemas.microsoft.com/office/drawing/2014/main" id="{B22CABFE-97E2-4474-B259-005FF81E9CFD}"/>
                </a:ext>
              </a:extLst>
            </p:cNvPr>
            <p:cNvSpPr/>
            <p:nvPr/>
          </p:nvSpPr>
          <p:spPr>
            <a:xfrm>
              <a:off x="7353300" y="5036688"/>
              <a:ext cx="3771900" cy="1178718"/>
            </a:xfrm>
            <a:custGeom>
              <a:avLst/>
              <a:gdLst>
                <a:gd name="connsiteX0" fmla="*/ 0 w 3771900"/>
                <a:gd name="connsiteY0" fmla="*/ 0 h 1178718"/>
                <a:gd name="connsiteX1" fmla="*/ 3771900 w 3771900"/>
                <a:gd name="connsiteY1" fmla="*/ 0 h 1178718"/>
                <a:gd name="connsiteX2" fmla="*/ 3771900 w 3771900"/>
                <a:gd name="connsiteY2" fmla="*/ 1178718 h 1178718"/>
                <a:gd name="connsiteX3" fmla="*/ 0 w 3771900"/>
                <a:gd name="connsiteY3" fmla="*/ 1178718 h 1178718"/>
                <a:gd name="connsiteX4" fmla="*/ 0 w 3771900"/>
                <a:gd name="connsiteY4" fmla="*/ 0 h 1178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900" h="1178718">
                  <a:moveTo>
                    <a:pt x="0" y="0"/>
                  </a:moveTo>
                  <a:lnTo>
                    <a:pt x="3771900" y="0"/>
                  </a:lnTo>
                  <a:lnTo>
                    <a:pt x="3771900" y="1178718"/>
                  </a:lnTo>
                  <a:lnTo>
                    <a:pt x="0" y="1178718"/>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98386" tIns="30480" rIns="30480" bIns="30480" numCol="1" spcCol="1270" anchor="ctr" anchorCtr="0">
              <a:noAutofit/>
            </a:bodyPr>
            <a:lstStyle/>
            <a:p>
              <a:pPr marL="0" lvl="0" indent="0" algn="l" defTabSz="3556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Consider how a friend or family member’s opinion about a topic/issue or service might influence our attitudes? </a:t>
              </a:r>
            </a:p>
          </p:txBody>
        </p:sp>
        <p:sp>
          <p:nvSpPr>
            <p:cNvPr id="15" name="Rectangle 14" descr="Family with two children">
              <a:extLst>
                <a:ext uri="{FF2B5EF4-FFF2-40B4-BE49-F238E27FC236}">
                  <a16:creationId xmlns:a16="http://schemas.microsoft.com/office/drawing/2014/main" id="{8D7C6511-90C6-4266-9DDA-3F3E47394E54}"/>
                </a:ext>
              </a:extLst>
            </p:cNvPr>
            <p:cNvSpPr/>
            <p:nvPr/>
          </p:nvSpPr>
          <p:spPr>
            <a:xfrm>
              <a:off x="7389021" y="4973259"/>
              <a:ext cx="587944" cy="1237654"/>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3461704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6C2CF00-82D5-48C2-94A3-92E535298433}"/>
              </a:ext>
            </a:extLst>
          </p:cNvPr>
          <p:cNvSpPr/>
          <p:nvPr/>
        </p:nvSpPr>
        <p:spPr>
          <a:xfrm>
            <a:off x="799193" y="3675340"/>
            <a:ext cx="10217150" cy="922059"/>
          </a:xfrm>
          <a:prstGeom prst="rect">
            <a:avLst/>
          </a:prstGeom>
          <a:solidFill>
            <a:schemeClr val="accent3">
              <a:alpha val="60000"/>
            </a:schemeClr>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E1C8B705-91AE-4E38-9198-0EB0497E2572}"/>
              </a:ext>
            </a:extLst>
          </p:cNvPr>
          <p:cNvSpPr>
            <a:spLocks noGrp="1"/>
          </p:cNvSpPr>
          <p:nvPr>
            <p:ph idx="1"/>
          </p:nvPr>
        </p:nvSpPr>
        <p:spPr>
          <a:xfrm>
            <a:off x="799193" y="1924016"/>
            <a:ext cx="10375900" cy="4424706"/>
          </a:xfrm>
        </p:spPr>
        <p:txBody>
          <a:bodyPr>
            <a:normAutofit/>
          </a:bodyPr>
          <a:lstStyle/>
          <a:p>
            <a:pPr marL="0" indent="0">
              <a:buNone/>
            </a:pPr>
            <a:r>
              <a:rPr lang="en-GB" sz="1600" dirty="0">
                <a:latin typeface="Arial" panose="020B0604020202020204" pitchFamily="34" charset="0"/>
                <a:cs typeface="Arial" panose="020B0604020202020204" pitchFamily="34" charset="0"/>
              </a:rPr>
              <a:t>We have briefly discussed observational learning during our </a:t>
            </a:r>
            <a:r>
              <a:rPr lang="en-GB" sz="1600">
                <a:latin typeface="Arial" panose="020B0604020202020204" pitchFamily="34" charset="0"/>
                <a:cs typeface="Arial" panose="020B0604020202020204" pitchFamily="34" charset="0"/>
              </a:rPr>
              <a:t>week 4 </a:t>
            </a:r>
            <a:r>
              <a:rPr lang="en-GB" sz="1600" dirty="0">
                <a:latin typeface="Arial" panose="020B0604020202020204" pitchFamily="34" charset="0"/>
                <a:cs typeface="Arial" panose="020B0604020202020204" pitchFamily="34" charset="0"/>
              </a:rPr>
              <a:t>session. </a:t>
            </a:r>
          </a:p>
          <a:p>
            <a:pPr marL="0" indent="0">
              <a:buNone/>
            </a:pPr>
            <a:r>
              <a:rPr lang="en-GB" sz="1600" dirty="0">
                <a:latin typeface="Arial" panose="020B0604020202020204" pitchFamily="34" charset="0"/>
                <a:cs typeface="Arial" panose="020B0604020202020204" pitchFamily="34" charset="0"/>
              </a:rPr>
              <a:t>Let’s now consider how this observational learning can impact and influence our attitudes. </a:t>
            </a:r>
          </a:p>
          <a:p>
            <a:pPr marL="0" indent="0">
              <a:buNone/>
            </a:pPr>
            <a:r>
              <a:rPr lang="en-GB" sz="1600" dirty="0">
                <a:latin typeface="Arial" panose="020B0604020202020204" pitchFamily="34" charset="0"/>
                <a:cs typeface="Arial" panose="020B0604020202020204" pitchFamily="34" charset="0"/>
              </a:rPr>
              <a:t>Observation learning (or vicarious conditioning) happens when a person watches and/or empathises with the emotional response of another person to a stimuli. (Bandura et al, 1969)</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err="1">
                <a:latin typeface="Arial" panose="020B0604020202020204" pitchFamily="34" charset="0"/>
                <a:cs typeface="Arial" panose="020B0604020202020204" pitchFamily="34" charset="0"/>
              </a:rPr>
              <a:t>Gerull</a:t>
            </a:r>
            <a:r>
              <a:rPr lang="en-GB" sz="1600" dirty="0">
                <a:latin typeface="Arial" panose="020B0604020202020204" pitchFamily="34" charset="0"/>
                <a:cs typeface="Arial" panose="020B0604020202020204" pitchFamily="34" charset="0"/>
              </a:rPr>
              <a:t> and </a:t>
            </a:r>
            <a:r>
              <a:rPr lang="en-GB" sz="1600" dirty="0" err="1">
                <a:latin typeface="Arial" panose="020B0604020202020204" pitchFamily="34" charset="0"/>
                <a:cs typeface="Arial" panose="020B0604020202020204" pitchFamily="34" charset="0"/>
              </a:rPr>
              <a:t>Rapee</a:t>
            </a:r>
            <a:r>
              <a:rPr lang="en-GB" sz="1600" dirty="0">
                <a:latin typeface="Arial" panose="020B0604020202020204" pitchFamily="34" charset="0"/>
                <a:cs typeface="Arial" panose="020B0604020202020204" pitchFamily="34" charset="0"/>
              </a:rPr>
              <a:t> (2002) conducted an investigation which involved a parents reacting to different toys </a:t>
            </a:r>
            <a:r>
              <a:rPr lang="en-GB" sz="1600" dirty="0" err="1">
                <a:latin typeface="Arial" panose="020B0604020202020204" pitchFamily="34" charset="0"/>
                <a:cs typeface="Arial" panose="020B0604020202020204" pitchFamily="34" charset="0"/>
              </a:rPr>
              <a:t>infront</a:t>
            </a:r>
            <a:r>
              <a:rPr lang="en-GB" sz="1600" dirty="0">
                <a:latin typeface="Arial" panose="020B0604020202020204" pitchFamily="34" charset="0"/>
                <a:cs typeface="Arial" panose="020B0604020202020204" pitchFamily="34" charset="0"/>
              </a:rPr>
              <a:t> of their toddler (child). For example, a mother showing fear </a:t>
            </a:r>
            <a:r>
              <a:rPr lang="en-GB" sz="1600" b="1" dirty="0">
                <a:latin typeface="Arial" panose="020B0604020202020204" pitchFamily="34" charset="0"/>
                <a:cs typeface="Arial" panose="020B0604020202020204" pitchFamily="34" charset="0"/>
              </a:rPr>
              <a:t>or</a:t>
            </a:r>
            <a:r>
              <a:rPr lang="en-GB" sz="1600" dirty="0">
                <a:latin typeface="Arial" panose="020B0604020202020204" pitchFamily="34" charset="0"/>
                <a:cs typeface="Arial" panose="020B0604020202020204" pitchFamily="34" charset="0"/>
              </a:rPr>
              <a:t> joy in response to a snake lead to the toddler later showing the same emotional response when presented with the same snake. </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i="1" dirty="0">
                <a:latin typeface="Arial" panose="020B0604020202020204" pitchFamily="34" charset="0"/>
                <a:cs typeface="Arial" panose="020B0604020202020204" pitchFamily="34" charset="0"/>
              </a:rPr>
              <a:t>Have you ever had your attitudes influenced by observational learning</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E.g</a:t>
            </a:r>
            <a:r>
              <a:rPr lang="en-GB" sz="1600" dirty="0">
                <a:latin typeface="Arial" panose="020B0604020202020204" pitchFamily="34" charset="0"/>
                <a:cs typeface="Arial" panose="020B0604020202020204" pitchFamily="34" charset="0"/>
              </a:rPr>
              <a:t> towards foods, people, places or activities. </a:t>
            </a:r>
          </a:p>
          <a:p>
            <a:pPr marL="0" indent="0">
              <a:buNone/>
            </a:pPr>
            <a:r>
              <a:rPr lang="en-GB" sz="1600" dirty="0">
                <a:latin typeface="Arial" panose="020B0604020202020204" pitchFamily="34" charset="0"/>
                <a:cs typeface="Arial" panose="020B0604020202020204" pitchFamily="34" charset="0"/>
              </a:rPr>
              <a:t>Could observational learning influence the attitude of a member of health and social care staff has towards service users? </a:t>
            </a:r>
          </a:p>
        </p:txBody>
      </p:sp>
      <p:sp>
        <p:nvSpPr>
          <p:cNvPr id="5" name="Title 4">
            <a:extLst>
              <a:ext uri="{FF2B5EF4-FFF2-40B4-BE49-F238E27FC236}">
                <a16:creationId xmlns:a16="http://schemas.microsoft.com/office/drawing/2014/main" id="{636065DC-2532-4BF1-8119-0D3813021A95}"/>
              </a:ext>
            </a:extLst>
          </p:cNvPr>
          <p:cNvSpPr>
            <a:spLocks noGrp="1"/>
          </p:cNvSpPr>
          <p:nvPr>
            <p:ph type="title"/>
          </p:nvPr>
        </p:nvSpPr>
        <p:spPr>
          <a:xfrm>
            <a:off x="337457" y="509278"/>
            <a:ext cx="11517086" cy="1371600"/>
          </a:xfrm>
          <a:custGeom>
            <a:avLst/>
            <a:gdLst>
              <a:gd name="connsiteX0" fmla="*/ 0 w 9470937"/>
              <a:gd name="connsiteY0" fmla="*/ 0 h 769937"/>
              <a:gd name="connsiteX1" fmla="*/ 9470937 w 9470937"/>
              <a:gd name="connsiteY1" fmla="*/ 0 h 769937"/>
              <a:gd name="connsiteX2" fmla="*/ 9470937 w 9470937"/>
              <a:gd name="connsiteY2" fmla="*/ 769937 h 769937"/>
              <a:gd name="connsiteX3" fmla="*/ 0 w 9470937"/>
              <a:gd name="connsiteY3" fmla="*/ 769937 h 769937"/>
              <a:gd name="connsiteX4" fmla="*/ 0 w 9470937"/>
              <a:gd name="connsiteY4" fmla="*/ 0 h 76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0937" h="769937">
                <a:moveTo>
                  <a:pt x="0" y="0"/>
                </a:moveTo>
                <a:lnTo>
                  <a:pt x="9470937" y="0"/>
                </a:lnTo>
                <a:lnTo>
                  <a:pt x="9470937" y="769937"/>
                </a:lnTo>
                <a:lnTo>
                  <a:pt x="0" y="769937"/>
                </a:lnTo>
                <a:lnTo>
                  <a:pt x="0" y="0"/>
                </a:lnTo>
                <a:close/>
              </a:path>
            </a:pathLst>
          </a:custGeom>
        </p:spPr>
        <p:style>
          <a:lnRef idx="2">
            <a:schemeClr val="lt1">
              <a:hueOff val="0"/>
              <a:satOff val="0"/>
              <a:lumOff val="0"/>
              <a:alphaOff val="0"/>
            </a:schemeClr>
          </a:lnRef>
          <a:fillRef idx="1">
            <a:schemeClr val="accent2">
              <a:hueOff val="11234514"/>
              <a:satOff val="-35841"/>
              <a:lumOff val="-13922"/>
              <a:alphaOff val="0"/>
            </a:schemeClr>
          </a:fillRef>
          <a:effectRef idx="0">
            <a:schemeClr val="accent2">
              <a:hueOff val="11234514"/>
              <a:satOff val="-35841"/>
              <a:lumOff val="-13922"/>
              <a:alphaOff val="0"/>
            </a:schemeClr>
          </a:effectRef>
          <a:fontRef idx="minor">
            <a:schemeClr val="lt1"/>
          </a:fontRef>
        </p:style>
        <p:txBody>
          <a:bodyPr spcFirstLastPara="0" vert="horz" wrap="square" lIns="611138" tIns="101600" rIns="101600" bIns="101600" numCol="1" spcCol="1270" anchor="ctr" anchorCtr="0">
            <a:noAutofit/>
          </a:bodyPr>
          <a:lstStyle/>
          <a:p>
            <a:pPr marL="0" lvl="0" indent="0" algn="l" defTabSz="1778000">
              <a:lnSpc>
                <a:spcPct val="90000"/>
              </a:lnSpc>
              <a:spcBef>
                <a:spcPct val="0"/>
              </a:spcBef>
              <a:spcAft>
                <a:spcPct val="35000"/>
              </a:spcAft>
              <a:buNone/>
            </a:pPr>
            <a:r>
              <a:rPr lang="en-GB" sz="4000" kern="1200" dirty="0"/>
              <a:t>Attitudes formed via Observational learning</a:t>
            </a:r>
          </a:p>
        </p:txBody>
      </p:sp>
    </p:spTree>
    <p:extLst>
      <p:ext uri="{BB962C8B-B14F-4D97-AF65-F5344CB8AC3E}">
        <p14:creationId xmlns:p14="http://schemas.microsoft.com/office/powerpoint/2010/main" val="122547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F7902-93CE-4675-89EE-F97333545B51}"/>
              </a:ext>
            </a:extLst>
          </p:cNvPr>
          <p:cNvSpPr>
            <a:spLocks noGrp="1"/>
          </p:cNvSpPr>
          <p:nvPr>
            <p:ph type="title"/>
          </p:nvPr>
        </p:nvSpPr>
        <p:spPr>
          <a:xfrm>
            <a:off x="399143" y="231790"/>
            <a:ext cx="10058400" cy="1126116"/>
          </a:xfrm>
        </p:spPr>
        <p:txBody>
          <a:bodyPr/>
          <a:lstStyle/>
          <a:p>
            <a:r>
              <a:rPr lang="en-GB" dirty="0">
                <a:latin typeface="Arial" panose="020B0604020202020204" pitchFamily="34" charset="0"/>
                <a:cs typeface="Arial" panose="020B0604020202020204" pitchFamily="34" charset="0"/>
              </a:rPr>
              <a:t>Do attitudes link to behaviour? </a:t>
            </a:r>
          </a:p>
        </p:txBody>
      </p:sp>
      <p:sp>
        <p:nvSpPr>
          <p:cNvPr id="3" name="Content Placeholder 2">
            <a:extLst>
              <a:ext uri="{FF2B5EF4-FFF2-40B4-BE49-F238E27FC236}">
                <a16:creationId xmlns:a16="http://schemas.microsoft.com/office/drawing/2014/main" id="{AD225BA5-FBF9-4CBE-9975-DC7E54827DDA}"/>
              </a:ext>
            </a:extLst>
          </p:cNvPr>
          <p:cNvSpPr>
            <a:spLocks noGrp="1"/>
          </p:cNvSpPr>
          <p:nvPr>
            <p:ph idx="1"/>
          </p:nvPr>
        </p:nvSpPr>
        <p:spPr>
          <a:xfrm>
            <a:off x="6647542" y="1212763"/>
            <a:ext cx="5145315" cy="5202551"/>
          </a:xfrm>
        </p:spPr>
        <p:txBody>
          <a:bodyPr>
            <a:normAutofit/>
          </a:bodyPr>
          <a:lstStyle/>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The first factor that we need to consider is the actual attitude that we hold towards the behaviour, and it is important to note that it is the attitude towards the behaviour that is crucial, </a:t>
            </a:r>
          </a:p>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Next, we have subjective norms, which are basically the beliefs of the people who matter to us, so, perhaps, our family and our friends, and whether they have a favourable attitude towards the behaviour.</a:t>
            </a:r>
          </a:p>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Following this, we have perceived control, and this relates to whether the person believes they have the resources and opportunity to engage in the behaviour.</a:t>
            </a:r>
          </a:p>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Each one of these three factors feeds into the intention, and this should be specific to one particular behaviour in order for it to carry through. </a:t>
            </a:r>
          </a:p>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Finally, we have the actual behaviour itself.</a:t>
            </a:r>
          </a:p>
          <a:p>
            <a:pPr marL="0" indent="0">
              <a:buNone/>
            </a:pPr>
            <a:endParaRPr lang="en-GB" dirty="0"/>
          </a:p>
        </p:txBody>
      </p:sp>
      <p:pic>
        <p:nvPicPr>
          <p:cNvPr id="4" name="Content Placeholder 5" descr="A close up of a device&#10;&#10;Description automatically generated">
            <a:extLst>
              <a:ext uri="{FF2B5EF4-FFF2-40B4-BE49-F238E27FC236}">
                <a16:creationId xmlns:a16="http://schemas.microsoft.com/office/drawing/2014/main" id="{F5D6FED7-C730-4086-A177-F7D8CBB6C57B}"/>
              </a:ext>
            </a:extLst>
          </p:cNvPr>
          <p:cNvPicPr>
            <a:picLocks noChangeAspect="1"/>
          </p:cNvPicPr>
          <p:nvPr/>
        </p:nvPicPr>
        <p:blipFill rotWithShape="1">
          <a:blip r:embed="rId3"/>
          <a:srcRect l="12381" t="29686" r="66429" b="49188"/>
          <a:stretch/>
        </p:blipFill>
        <p:spPr>
          <a:xfrm>
            <a:off x="489850" y="2984000"/>
            <a:ext cx="1676399" cy="889999"/>
          </a:xfrm>
          <a:prstGeom prst="rect">
            <a:avLst/>
          </a:prstGeom>
        </p:spPr>
      </p:pic>
      <p:pic>
        <p:nvPicPr>
          <p:cNvPr id="5" name="Content Placeholder 5" descr="A close up of a device&#10;&#10;Description automatically generated">
            <a:extLst>
              <a:ext uri="{FF2B5EF4-FFF2-40B4-BE49-F238E27FC236}">
                <a16:creationId xmlns:a16="http://schemas.microsoft.com/office/drawing/2014/main" id="{22F17569-7FA9-4DC6-926C-B3180BAAF271}"/>
              </a:ext>
            </a:extLst>
          </p:cNvPr>
          <p:cNvPicPr>
            <a:picLocks noChangeAspect="1"/>
          </p:cNvPicPr>
          <p:nvPr/>
        </p:nvPicPr>
        <p:blipFill rotWithShape="1">
          <a:blip r:embed="rId3"/>
          <a:srcRect l="12916" t="53346" r="66905" b="29308"/>
          <a:stretch/>
        </p:blipFill>
        <p:spPr>
          <a:xfrm>
            <a:off x="489850" y="4121610"/>
            <a:ext cx="1676399" cy="767352"/>
          </a:xfrm>
          <a:prstGeom prst="rect">
            <a:avLst/>
          </a:prstGeom>
        </p:spPr>
      </p:pic>
      <p:pic>
        <p:nvPicPr>
          <p:cNvPr id="6" name="Content Placeholder 5" descr="A close up of a device&#10;&#10;Description automatically generated">
            <a:extLst>
              <a:ext uri="{FF2B5EF4-FFF2-40B4-BE49-F238E27FC236}">
                <a16:creationId xmlns:a16="http://schemas.microsoft.com/office/drawing/2014/main" id="{046260A1-C117-45A3-8821-16EE2DB3AA11}"/>
              </a:ext>
            </a:extLst>
          </p:cNvPr>
          <p:cNvPicPr>
            <a:picLocks noChangeAspect="1"/>
          </p:cNvPicPr>
          <p:nvPr/>
        </p:nvPicPr>
        <p:blipFill rotWithShape="1">
          <a:blip r:embed="rId3"/>
          <a:srcRect l="13571" t="73932" r="67857" b="8722"/>
          <a:stretch/>
        </p:blipFill>
        <p:spPr>
          <a:xfrm>
            <a:off x="489852" y="5136574"/>
            <a:ext cx="1676399" cy="833759"/>
          </a:xfrm>
          <a:prstGeom prst="rect">
            <a:avLst/>
          </a:prstGeom>
        </p:spPr>
      </p:pic>
      <p:pic>
        <p:nvPicPr>
          <p:cNvPr id="7" name="Content Placeholder 5" descr="A close up of a device&#10;&#10;Description automatically generated">
            <a:extLst>
              <a:ext uri="{FF2B5EF4-FFF2-40B4-BE49-F238E27FC236}">
                <a16:creationId xmlns:a16="http://schemas.microsoft.com/office/drawing/2014/main" id="{848DAAB8-17C2-4F7B-A85D-86164A79A326}"/>
              </a:ext>
            </a:extLst>
          </p:cNvPr>
          <p:cNvPicPr>
            <a:picLocks noChangeAspect="1"/>
          </p:cNvPicPr>
          <p:nvPr/>
        </p:nvPicPr>
        <p:blipFill rotWithShape="1">
          <a:blip r:embed="rId3"/>
          <a:srcRect l="41190" t="51859" r="40238" b="29197"/>
          <a:stretch/>
        </p:blipFill>
        <p:spPr>
          <a:xfrm>
            <a:off x="2458355" y="4079330"/>
            <a:ext cx="1568451" cy="851911"/>
          </a:xfrm>
          <a:prstGeom prst="rect">
            <a:avLst/>
          </a:prstGeom>
        </p:spPr>
      </p:pic>
      <p:sp>
        <p:nvSpPr>
          <p:cNvPr id="9" name="TextBox 8">
            <a:extLst>
              <a:ext uri="{FF2B5EF4-FFF2-40B4-BE49-F238E27FC236}">
                <a16:creationId xmlns:a16="http://schemas.microsoft.com/office/drawing/2014/main" id="{48F49E75-63E5-46A2-9ACF-CF4B1DFC8D1F}"/>
              </a:ext>
            </a:extLst>
          </p:cNvPr>
          <p:cNvSpPr txBox="1"/>
          <p:nvPr/>
        </p:nvSpPr>
        <p:spPr>
          <a:xfrm>
            <a:off x="488865" y="1274331"/>
            <a:ext cx="5273306" cy="1846659"/>
          </a:xfrm>
          <a:prstGeom prst="rect">
            <a:avLst/>
          </a:prstGeom>
          <a:noFill/>
        </p:spPr>
        <p:txBody>
          <a:bodyPr wrap="square" rtlCol="0">
            <a:spAutoFit/>
          </a:bodyPr>
          <a:lstStyle/>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Probably the best-known theory that examines our attitudes and behaviour is Ajzen' s (1991) theory of planned behaviour. </a:t>
            </a:r>
          </a:p>
          <a:p>
            <a:pPr marL="0" indent="0">
              <a:buNone/>
            </a:pPr>
            <a:r>
              <a:rPr lang="en-GB" sz="1600" b="0" i="0" u="none" strike="noStrike" kern="1200" dirty="0">
                <a:solidFill>
                  <a:schemeClr val="tx1"/>
                </a:solidFill>
                <a:effectLst/>
                <a:latin typeface="Arial" panose="020B0604020202020204" pitchFamily="34" charset="0"/>
                <a:cs typeface="Arial" panose="020B0604020202020204" pitchFamily="34" charset="0"/>
              </a:rPr>
              <a:t>This theory suggests that there are a number of different factors that shape whether our attitudes are reflected in our behaviour. </a:t>
            </a:r>
          </a:p>
          <a:p>
            <a:endParaRPr lang="en-GB" dirty="0"/>
          </a:p>
        </p:txBody>
      </p:sp>
      <p:pic>
        <p:nvPicPr>
          <p:cNvPr id="10" name="Content Placeholder 5" descr="A close up of a device&#10;&#10;Description automatically generated">
            <a:extLst>
              <a:ext uri="{FF2B5EF4-FFF2-40B4-BE49-F238E27FC236}">
                <a16:creationId xmlns:a16="http://schemas.microsoft.com/office/drawing/2014/main" id="{73AF5ADC-73D3-4E23-B405-C9DFC965E09C}"/>
              </a:ext>
            </a:extLst>
          </p:cNvPr>
          <p:cNvPicPr>
            <a:picLocks noChangeAspect="1"/>
          </p:cNvPicPr>
          <p:nvPr/>
        </p:nvPicPr>
        <p:blipFill rotWithShape="1">
          <a:blip r:embed="rId3"/>
          <a:srcRect l="67976" t="52694" r="13491" b="29960"/>
          <a:stretch/>
        </p:blipFill>
        <p:spPr>
          <a:xfrm>
            <a:off x="4415563" y="4079331"/>
            <a:ext cx="1849171" cy="809632"/>
          </a:xfrm>
          <a:prstGeom prst="rect">
            <a:avLst/>
          </a:prstGeom>
        </p:spPr>
      </p:pic>
      <p:cxnSp>
        <p:nvCxnSpPr>
          <p:cNvPr id="12" name="Straight Arrow Connector 11">
            <a:extLst>
              <a:ext uri="{FF2B5EF4-FFF2-40B4-BE49-F238E27FC236}">
                <a16:creationId xmlns:a16="http://schemas.microsoft.com/office/drawing/2014/main" id="{3F1281B8-2026-4B8F-BF34-80ABD8A7C306}"/>
              </a:ext>
            </a:extLst>
          </p:cNvPr>
          <p:cNvCxnSpPr>
            <a:cxnSpLocks/>
            <a:stCxn id="4" idx="3"/>
          </p:cNvCxnSpPr>
          <p:nvPr/>
        </p:nvCxnSpPr>
        <p:spPr>
          <a:xfrm>
            <a:off x="2166249" y="3429000"/>
            <a:ext cx="997865" cy="54791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05F9C4E-4482-423D-AA65-A7E44CD2D2AD}"/>
              </a:ext>
            </a:extLst>
          </p:cNvPr>
          <p:cNvCxnSpPr>
            <a:cxnSpLocks/>
          </p:cNvCxnSpPr>
          <p:nvPr/>
        </p:nvCxnSpPr>
        <p:spPr>
          <a:xfrm flipV="1">
            <a:off x="2235187" y="5033657"/>
            <a:ext cx="928927" cy="60228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E6C9DC4-7D0F-4F88-82AC-21ABF842BCBB}"/>
              </a:ext>
            </a:extLst>
          </p:cNvPr>
          <p:cNvCxnSpPr>
            <a:cxnSpLocks/>
          </p:cNvCxnSpPr>
          <p:nvPr/>
        </p:nvCxnSpPr>
        <p:spPr>
          <a:xfrm flipV="1">
            <a:off x="1962128" y="4543332"/>
            <a:ext cx="703053"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91F910D1-C7C0-4F30-9F09-65F8D0430990}"/>
              </a:ext>
            </a:extLst>
          </p:cNvPr>
          <p:cNvCxnSpPr>
            <a:cxnSpLocks/>
          </p:cNvCxnSpPr>
          <p:nvPr/>
        </p:nvCxnSpPr>
        <p:spPr>
          <a:xfrm flipV="1">
            <a:off x="3866684" y="4497664"/>
            <a:ext cx="703053"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331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circle(in)">
                                      <p:cBhvr>
                                        <p:cTn id="42" dur="2000"/>
                                        <p:tgtEl>
                                          <p:spTgt spid="12"/>
                                        </p:tgtEl>
                                      </p:cBhvr>
                                    </p:animEffect>
                                  </p:childTnLst>
                                </p:cTn>
                              </p:par>
                              <p:par>
                                <p:cTn id="43" presetID="6" presetClass="entr" presetSubtype="16"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circle(in)">
                                      <p:cBhvr>
                                        <p:cTn id="45" dur="2000"/>
                                        <p:tgtEl>
                                          <p:spTgt spid="20"/>
                                        </p:tgtEl>
                                      </p:cBhvr>
                                    </p:animEffect>
                                  </p:childTnLst>
                                </p:cTn>
                              </p:par>
                              <p:par>
                                <p:cTn id="46" presetID="6" presetClass="entr" presetSubtype="16" fill="hold"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circle(in)">
                                      <p:cBhvr>
                                        <p:cTn id="48" dur="2000"/>
                                        <p:tgtEl>
                                          <p:spTgt spid="16"/>
                                        </p:tgtEl>
                                      </p:cBhvr>
                                    </p:animEffect>
                                  </p:childTnLst>
                                </p:cTn>
                              </p:par>
                              <p:par>
                                <p:cTn id="49" presetID="6" presetClass="entr" presetSubtype="1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circle(in)">
                                      <p:cBhvr>
                                        <p:cTn id="51" dur="2000"/>
                                        <p:tgtEl>
                                          <p:spTgt spid="7"/>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
                                            <p:txEl>
                                              <p:pRg st="3" end="3"/>
                                            </p:txEl>
                                          </p:spTgt>
                                        </p:tgtEl>
                                        <p:attrNameLst>
                                          <p:attrName>style.visibility</p:attrName>
                                        </p:attrNameLst>
                                      </p:cBhvr>
                                      <p:to>
                                        <p:strVal val="visible"/>
                                      </p:to>
                                    </p:set>
                                    <p:animEffect transition="in" filter="fade">
                                      <p:cBhvr>
                                        <p:cTn id="56" dur="500"/>
                                        <p:tgtEl>
                                          <p:spTgt spid="3">
                                            <p:txEl>
                                              <p:pRg st="3" end="3"/>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
                                            <p:txEl>
                                              <p:pRg st="4" end="4"/>
                                            </p:txEl>
                                          </p:spTgt>
                                        </p:tgtEl>
                                        <p:attrNameLst>
                                          <p:attrName>style.visibility</p:attrName>
                                        </p:attrNameLst>
                                      </p:cBhvr>
                                      <p:to>
                                        <p:strVal val="visible"/>
                                      </p:to>
                                    </p:set>
                                    <p:animEffect transition="in" filter="fade">
                                      <p:cBhvr>
                                        <p:cTn id="61" dur="500"/>
                                        <p:tgtEl>
                                          <p:spTgt spid="3">
                                            <p:txEl>
                                              <p:pRg st="4" end="4"/>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nodeType="click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circle(in)">
                                      <p:cBhvr>
                                        <p:cTn id="66" dur="2000"/>
                                        <p:tgtEl>
                                          <p:spTgt spid="23"/>
                                        </p:tgtEl>
                                      </p:cBhvr>
                                    </p:animEffect>
                                  </p:childTnLst>
                                </p:cTn>
                              </p:par>
                              <p:par>
                                <p:cTn id="67" presetID="6" presetClass="entr" presetSubtype="16"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circle(in)">
                                      <p:cBhvr>
                                        <p:cTn id="6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F3801-86C4-4190-835B-0DBBA78B34D7}"/>
              </a:ext>
            </a:extLst>
          </p:cNvPr>
          <p:cNvSpPr>
            <a:spLocks noGrp="1"/>
          </p:cNvSpPr>
          <p:nvPr>
            <p:ph type="title"/>
          </p:nvPr>
        </p:nvSpPr>
        <p:spPr>
          <a:xfrm>
            <a:off x="1066800" y="642594"/>
            <a:ext cx="10058400" cy="1371600"/>
          </a:xfrm>
        </p:spPr>
        <p:txBody>
          <a:bodyPr vert="horz" lIns="91440" tIns="45720" rIns="91440" bIns="45720" rtlCol="0" anchor="ctr">
            <a:normAutofit/>
          </a:bodyPr>
          <a:lstStyle/>
          <a:p>
            <a:r>
              <a:rPr lang="en-US" cap="all"/>
              <a:t>Theory of Planned behaviour</a:t>
            </a:r>
          </a:p>
        </p:txBody>
      </p:sp>
      <p:pic>
        <p:nvPicPr>
          <p:cNvPr id="6" name="Content Placeholder 5" descr="A close up of a device&#10;&#10;Description automatically generated">
            <a:extLst>
              <a:ext uri="{FF2B5EF4-FFF2-40B4-BE49-F238E27FC236}">
                <a16:creationId xmlns:a16="http://schemas.microsoft.com/office/drawing/2014/main" id="{9736CA44-C0F4-46E9-A833-8E3C05FD130B}"/>
              </a:ext>
            </a:extLst>
          </p:cNvPr>
          <p:cNvPicPr>
            <a:picLocks noGrp="1" noChangeAspect="1"/>
          </p:cNvPicPr>
          <p:nvPr>
            <p:ph sz="half" idx="1"/>
          </p:nvPr>
        </p:nvPicPr>
        <p:blipFill rotWithShape="1">
          <a:blip r:embed="rId3"/>
          <a:srcRect l="8559" t="27907" r="7408" b="4440"/>
          <a:stretch/>
        </p:blipFill>
        <p:spPr>
          <a:xfrm>
            <a:off x="422482" y="2626414"/>
            <a:ext cx="5078433" cy="2177143"/>
          </a:xfrm>
          <a:prstGeom prst="rect">
            <a:avLst/>
          </a:prstGeom>
          <a:noFill/>
        </p:spPr>
      </p:pic>
      <p:sp>
        <p:nvSpPr>
          <p:cNvPr id="11" name="Content Placeholder 3">
            <a:extLst>
              <a:ext uri="{FF2B5EF4-FFF2-40B4-BE49-F238E27FC236}">
                <a16:creationId xmlns:a16="http://schemas.microsoft.com/office/drawing/2014/main" id="{CDB5C679-DC99-4407-AA6E-5F890DA6A85D}"/>
              </a:ext>
            </a:extLst>
          </p:cNvPr>
          <p:cNvSpPr>
            <a:spLocks noGrp="1"/>
          </p:cNvSpPr>
          <p:nvPr>
            <p:ph sz="half" idx="2"/>
          </p:nvPr>
        </p:nvSpPr>
        <p:spPr>
          <a:xfrm>
            <a:off x="5500915" y="1727200"/>
            <a:ext cx="6154056" cy="4760686"/>
          </a:xfrm>
        </p:spPr>
        <p:txBody>
          <a:bodyPr>
            <a:normAutofit fontScale="85000" lnSpcReduction="20000"/>
          </a:bodyPr>
          <a:lstStyle/>
          <a:p>
            <a:pPr marL="0" indent="0">
              <a:buNone/>
            </a:pPr>
            <a:r>
              <a:rPr lang="en-GB" dirty="0">
                <a:latin typeface="Arial" panose="020B0604020202020204" pitchFamily="34" charset="0"/>
                <a:cs typeface="Arial" panose="020B0604020202020204" pitchFamily="34" charset="0"/>
              </a:rPr>
              <a:t>L</a:t>
            </a:r>
            <a:r>
              <a:rPr lang="en-GB" sz="1800" b="0" i="0" u="none" strike="noStrike" kern="1200" dirty="0">
                <a:solidFill>
                  <a:schemeClr val="tx1"/>
                </a:solidFill>
                <a:effectLst/>
                <a:latin typeface="Arial" panose="020B0604020202020204" pitchFamily="34" charset="0"/>
                <a:cs typeface="Arial" panose="020B0604020202020204" pitchFamily="34" charset="0"/>
              </a:rPr>
              <a:t>et’s apply this theory to the example of a smoker who is thinking about whether or not they should stop smoking.</a:t>
            </a:r>
          </a:p>
          <a:p>
            <a:pPr marL="0" indent="0">
              <a:buNone/>
            </a:pPr>
            <a:r>
              <a:rPr lang="en-GB" sz="1800" b="0" i="0" u="none" strike="noStrike" kern="1200" dirty="0">
                <a:solidFill>
                  <a:schemeClr val="tx1"/>
                </a:solidFill>
                <a:effectLst/>
                <a:latin typeface="Arial" panose="020B0604020202020204" pitchFamily="34" charset="0"/>
                <a:cs typeface="Arial" panose="020B0604020202020204" pitchFamily="34" charset="0"/>
              </a:rPr>
              <a:t>If we firstly look at their attitude towards their behaviour, it could be that the person has developed a negative attitude towards smoking. They may feel that smoking makes them unhealthy, that it makes them smell bad, and that it is expensive, for instance. </a:t>
            </a:r>
          </a:p>
          <a:p>
            <a:pPr marL="0" indent="0">
              <a:buNone/>
            </a:pPr>
            <a:r>
              <a:rPr lang="en-GB" sz="1800" b="0" i="0" u="none" strike="noStrike" kern="1200" dirty="0">
                <a:solidFill>
                  <a:schemeClr val="tx1"/>
                </a:solidFill>
                <a:effectLst/>
                <a:latin typeface="Arial" panose="020B0604020202020204" pitchFamily="34" charset="0"/>
                <a:cs typeface="Arial" panose="020B0604020202020204" pitchFamily="34" charset="0"/>
              </a:rPr>
              <a:t>If we look at the subjective norms surrounding the behaviour, it could be that their family and friends are encouraging them to stop smoking because they want them to be healthy, and it could be that they have recently visited the doctors and been told that they need to stop smoking based on health grounds. Here, the subjective norms are also increasing the chances of the person giving up smoking.</a:t>
            </a:r>
          </a:p>
          <a:p>
            <a:pPr marL="0" indent="0">
              <a:buNone/>
            </a:pPr>
            <a:r>
              <a:rPr lang="en-GB" sz="1800" b="0" i="0" u="none" strike="noStrike" kern="1200" dirty="0">
                <a:solidFill>
                  <a:schemeClr val="tx1"/>
                </a:solidFill>
                <a:effectLst/>
                <a:latin typeface="Arial" panose="020B0604020202020204" pitchFamily="34" charset="0"/>
                <a:cs typeface="Arial" panose="020B0604020202020204" pitchFamily="34" charset="0"/>
              </a:rPr>
              <a:t>Finally, if we look at perceived control, the person could think that they've got access to nicotine patches, or that they could go to counselling sessions, etc. In this case, they have a good level of perceived control. All of these factors feed into the person's specific intention that they are actually going to stop smoking and, because each one of these factors is positive, and they are all directed towards a very specific behaviour, the chances are that this person will stop smoking</a:t>
            </a:r>
          </a:p>
          <a:p>
            <a:endParaRPr lang="en-US" dirty="0"/>
          </a:p>
        </p:txBody>
      </p:sp>
      <p:pic>
        <p:nvPicPr>
          <p:cNvPr id="4" name="Graphic 3" descr="Smoking">
            <a:extLst>
              <a:ext uri="{FF2B5EF4-FFF2-40B4-BE49-F238E27FC236}">
                <a16:creationId xmlns:a16="http://schemas.microsoft.com/office/drawing/2014/main" id="{952ECAAB-0D70-4EE7-9DE6-09F26EF4F8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442" y="4923636"/>
            <a:ext cx="1444171" cy="1444171"/>
          </a:xfrm>
          <a:prstGeom prst="rect">
            <a:avLst/>
          </a:prstGeom>
        </p:spPr>
      </p:pic>
      <p:pic>
        <p:nvPicPr>
          <p:cNvPr id="7" name="Graphic 6" descr="No smoking">
            <a:extLst>
              <a:ext uri="{FF2B5EF4-FFF2-40B4-BE49-F238E27FC236}">
                <a16:creationId xmlns:a16="http://schemas.microsoft.com/office/drawing/2014/main" id="{7734DE0D-1A92-4D9A-BA03-53FFA49D7FB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403599" y="4923636"/>
            <a:ext cx="1444171" cy="1444171"/>
          </a:xfrm>
          <a:prstGeom prst="rect">
            <a:avLst/>
          </a:prstGeom>
        </p:spPr>
      </p:pic>
    </p:spTree>
    <p:extLst>
      <p:ext uri="{BB962C8B-B14F-4D97-AF65-F5344CB8AC3E}">
        <p14:creationId xmlns:p14="http://schemas.microsoft.com/office/powerpoint/2010/main" val="2736158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C419A-132F-40B0-AF20-2FA83A01A084}"/>
              </a:ext>
            </a:extLst>
          </p:cNvPr>
          <p:cNvSpPr>
            <a:spLocks noGrp="1"/>
          </p:cNvSpPr>
          <p:nvPr>
            <p:ph type="title"/>
          </p:nvPr>
        </p:nvSpPr>
        <p:spPr/>
        <p:txBody>
          <a:bodyPr/>
          <a:lstStyle/>
          <a:p>
            <a:r>
              <a:rPr lang="en-GB" dirty="0"/>
              <a:t>Break </a:t>
            </a:r>
          </a:p>
        </p:txBody>
      </p:sp>
      <p:sp>
        <p:nvSpPr>
          <p:cNvPr id="3" name="Content Placeholder 2">
            <a:extLst>
              <a:ext uri="{FF2B5EF4-FFF2-40B4-BE49-F238E27FC236}">
                <a16:creationId xmlns:a16="http://schemas.microsoft.com/office/drawing/2014/main" id="{3D2AC933-B400-4A30-B6C8-677B30E407F5}"/>
              </a:ext>
            </a:extLst>
          </p:cNvPr>
          <p:cNvSpPr>
            <a:spLocks noGrp="1"/>
          </p:cNvSpPr>
          <p:nvPr>
            <p:ph idx="1"/>
          </p:nvPr>
        </p:nvSpPr>
        <p:spPr/>
        <p:txBody>
          <a:bodyPr>
            <a:normAutofit/>
          </a:bodyPr>
          <a:lstStyle/>
          <a:p>
            <a:r>
              <a:rPr lang="en-GB" sz="1800" dirty="0"/>
              <a:t>After the break we will learn about attribution theories. </a:t>
            </a:r>
          </a:p>
        </p:txBody>
      </p:sp>
    </p:spTree>
    <p:extLst>
      <p:ext uri="{BB962C8B-B14F-4D97-AF65-F5344CB8AC3E}">
        <p14:creationId xmlns:p14="http://schemas.microsoft.com/office/powerpoint/2010/main" val="38149311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1CDB0-B40E-418C-9974-60DD65F95AF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9F4B179-FA20-434D-8674-265F6BC3A904}"/>
              </a:ext>
            </a:extLst>
          </p:cNvPr>
          <p:cNvSpPr>
            <a:spLocks noGrp="1"/>
          </p:cNvSpPr>
          <p:nvPr>
            <p:ph sz="half" idx="1"/>
          </p:nvPr>
        </p:nvSpPr>
        <p:spPr>
          <a:xfrm>
            <a:off x="1066799" y="2103120"/>
            <a:ext cx="10255135" cy="3749040"/>
          </a:xfrm>
        </p:spPr>
        <p:txBody>
          <a:bodyPr>
            <a:normAutofit lnSpcReduction="10000"/>
          </a:bodyPr>
          <a:lstStyle/>
          <a:p>
            <a:r>
              <a:rPr lang="en-GB" sz="1200" dirty="0">
                <a:latin typeface="Arial" panose="020B0604020202020204" pitchFamily="34" charset="0"/>
                <a:cs typeface="Arial" panose="020B0604020202020204" pitchFamily="34" charset="0"/>
              </a:rPr>
              <a:t>Allport, F.H. (1935). </a:t>
            </a:r>
            <a:r>
              <a:rPr lang="en-GB" sz="1200" i="1" dirty="0">
                <a:latin typeface="Arial" panose="020B0604020202020204" pitchFamily="34" charset="0"/>
                <a:cs typeface="Arial" panose="020B0604020202020204" pitchFamily="34" charset="0"/>
              </a:rPr>
              <a:t>Attitudes</a:t>
            </a:r>
            <a:r>
              <a:rPr lang="en-GB" sz="1200" dirty="0">
                <a:latin typeface="Arial" panose="020B0604020202020204" pitchFamily="34" charset="0"/>
                <a:cs typeface="Arial" panose="020B0604020202020204" pitchFamily="34" charset="0"/>
              </a:rPr>
              <a:t>. In C.M. Murchison (Ed.), Handbook of social psychology, pp. 798-844). Worcester: Clark University Press.</a:t>
            </a:r>
          </a:p>
          <a:p>
            <a:r>
              <a:rPr lang="en-GB" sz="1200" dirty="0">
                <a:latin typeface="Arial" panose="020B0604020202020204" pitchFamily="34" charset="0"/>
                <a:cs typeface="Arial" panose="020B0604020202020204" pitchFamily="34" charset="0"/>
              </a:rPr>
              <a:t>Ajzen, I. (1991). The theory of planned behaviour, </a:t>
            </a:r>
            <a:r>
              <a:rPr lang="en-GB" sz="1200" i="1" dirty="0">
                <a:latin typeface="Arial" panose="020B0604020202020204" pitchFamily="34" charset="0"/>
                <a:cs typeface="Arial" panose="020B0604020202020204" pitchFamily="34" charset="0"/>
              </a:rPr>
              <a:t>Organizational Behaviour and Human Decision Processes</a:t>
            </a:r>
            <a:r>
              <a:rPr lang="en-GB" sz="1200" dirty="0">
                <a:latin typeface="Arial" panose="020B0604020202020204" pitchFamily="34" charset="0"/>
                <a:cs typeface="Arial" panose="020B0604020202020204" pitchFamily="34" charset="0"/>
              </a:rPr>
              <a:t>, 50(2), 179-211. </a:t>
            </a:r>
          </a:p>
          <a:p>
            <a:r>
              <a:rPr lang="en-GB" sz="1200" dirty="0">
                <a:latin typeface="Arial" panose="020B0604020202020204" pitchFamily="34" charset="0"/>
                <a:cs typeface="Arial" panose="020B0604020202020204" pitchFamily="34" charset="0"/>
              </a:rPr>
              <a:t>Bandura, A., Blanchard, E.,B., &amp; Ritter, B., (1969), Relative efficacy of desensitization and modelling approaches for inducing behavioural, affective, and attitudinal changes, </a:t>
            </a:r>
            <a:r>
              <a:rPr lang="en-GB" sz="1200" i="1" dirty="0">
                <a:latin typeface="Arial" panose="020B0604020202020204" pitchFamily="34" charset="0"/>
                <a:cs typeface="Arial" panose="020B0604020202020204" pitchFamily="34" charset="0"/>
              </a:rPr>
              <a:t>Journal of Personality and Social Psychology</a:t>
            </a:r>
            <a:r>
              <a:rPr lang="en-GB" sz="1200" dirty="0">
                <a:latin typeface="Arial" panose="020B0604020202020204" pitchFamily="34" charset="0"/>
                <a:cs typeface="Arial" panose="020B0604020202020204" pitchFamily="34" charset="0"/>
              </a:rPr>
              <a:t>, 13, 173-199.</a:t>
            </a:r>
          </a:p>
          <a:p>
            <a:r>
              <a:rPr lang="en-GB" sz="1200" dirty="0" err="1">
                <a:latin typeface="Arial" panose="020B0604020202020204" pitchFamily="34" charset="0"/>
                <a:cs typeface="Arial" panose="020B0604020202020204" pitchFamily="34" charset="0"/>
              </a:rPr>
              <a:t>Gerull</a:t>
            </a:r>
            <a:r>
              <a:rPr lang="en-GB" sz="1200" dirty="0">
                <a:latin typeface="Arial" panose="020B0604020202020204" pitchFamily="34" charset="0"/>
                <a:cs typeface="Arial" panose="020B0604020202020204" pitchFamily="34" charset="0"/>
              </a:rPr>
              <a:t>, F.,C., &amp; </a:t>
            </a:r>
            <a:r>
              <a:rPr lang="en-GB" sz="1200" dirty="0" err="1">
                <a:latin typeface="Arial" panose="020B0604020202020204" pitchFamily="34" charset="0"/>
                <a:cs typeface="Arial" panose="020B0604020202020204" pitchFamily="34" charset="0"/>
              </a:rPr>
              <a:t>Rapee</a:t>
            </a:r>
            <a:r>
              <a:rPr lang="en-GB" sz="1200" dirty="0">
                <a:latin typeface="Arial" panose="020B0604020202020204" pitchFamily="34" charset="0"/>
                <a:cs typeface="Arial" panose="020B0604020202020204" pitchFamily="34" charset="0"/>
              </a:rPr>
              <a:t>, R.,M. (2002), Mother knows best: Effects of maternal modelling on the acquisition of fear and avoidance behaviour in toddlers, </a:t>
            </a:r>
            <a:r>
              <a:rPr lang="en-GB" sz="1200" i="1" dirty="0">
                <a:latin typeface="Arial" panose="020B0604020202020204" pitchFamily="34" charset="0"/>
                <a:cs typeface="Arial" panose="020B0604020202020204" pitchFamily="34" charset="0"/>
              </a:rPr>
              <a:t>Behaviour Research and Therapy</a:t>
            </a:r>
            <a:r>
              <a:rPr lang="en-GB" sz="1200" dirty="0">
                <a:latin typeface="Arial" panose="020B0604020202020204" pitchFamily="34" charset="0"/>
                <a:cs typeface="Arial" panose="020B0604020202020204" pitchFamily="34" charset="0"/>
              </a:rPr>
              <a:t>, 40, 279-287.  </a:t>
            </a:r>
          </a:p>
          <a:p>
            <a:r>
              <a:rPr lang="en-GB" sz="1200" dirty="0">
                <a:effectLst/>
                <a:latin typeface="Arial" panose="020B0604020202020204" pitchFamily="34" charset="0"/>
                <a:cs typeface="Arial" panose="020B0604020202020204" pitchFamily="34" charset="0"/>
              </a:rPr>
              <a:t>Hogg, M. A. and Vaughan, G. M. (2018) </a:t>
            </a:r>
            <a:r>
              <a:rPr lang="en-GB" sz="1200" i="1" dirty="0">
                <a:effectLst/>
                <a:latin typeface="Arial" panose="020B0604020202020204" pitchFamily="34" charset="0"/>
                <a:cs typeface="Arial" panose="020B0604020202020204" pitchFamily="34" charset="0"/>
              </a:rPr>
              <a:t>Social psychology. [electronic resource]</a:t>
            </a:r>
            <a:r>
              <a:rPr lang="en-GB" sz="1200" dirty="0">
                <a:effectLst/>
                <a:latin typeface="Arial" panose="020B0604020202020204" pitchFamily="34" charset="0"/>
                <a:cs typeface="Arial" panose="020B0604020202020204" pitchFamily="34" charset="0"/>
              </a:rPr>
              <a:t>. Eighth edition. Harlow: Pearson. </a:t>
            </a:r>
          </a:p>
          <a:p>
            <a:r>
              <a:rPr lang="en-GB" sz="1200" b="0" i="0" dirty="0">
                <a:solidFill>
                  <a:srgbClr val="000000"/>
                </a:solidFill>
                <a:effectLst/>
                <a:latin typeface="Arial" panose="020B0604020202020204" pitchFamily="34" charset="0"/>
                <a:cs typeface="Arial" panose="020B0604020202020204" pitchFamily="34" charset="0"/>
              </a:rPr>
              <a:t>Katz, D. (1960). The functional approach to the study of attitudes. </a:t>
            </a:r>
            <a:r>
              <a:rPr lang="en-GB" sz="1200" b="0" i="1" dirty="0">
                <a:solidFill>
                  <a:srgbClr val="000000"/>
                </a:solidFill>
                <a:effectLst/>
                <a:latin typeface="Arial" panose="020B0604020202020204" pitchFamily="34" charset="0"/>
                <a:cs typeface="Arial" panose="020B0604020202020204" pitchFamily="34" charset="0"/>
              </a:rPr>
              <a:t>Public Opinion Quarterly</a:t>
            </a:r>
            <a:r>
              <a:rPr lang="en-GB" sz="1200" b="0" i="0" dirty="0">
                <a:solidFill>
                  <a:srgbClr val="000000"/>
                </a:solidFill>
                <a:effectLst/>
                <a:latin typeface="Arial" panose="020B0604020202020204" pitchFamily="34" charset="0"/>
                <a:cs typeface="Arial" panose="020B0604020202020204" pitchFamily="34" charset="0"/>
              </a:rPr>
              <a:t>, 24,163–204</a:t>
            </a:r>
          </a:p>
          <a:p>
            <a:r>
              <a:rPr lang="en-GB" sz="1200" b="0" i="0" dirty="0" err="1">
                <a:solidFill>
                  <a:srgbClr val="000000"/>
                </a:solidFill>
                <a:effectLst/>
                <a:latin typeface="Arial" panose="020B0604020202020204" pitchFamily="34" charset="0"/>
                <a:cs typeface="Arial" panose="020B0604020202020204" pitchFamily="34" charset="0"/>
              </a:rPr>
              <a:t>Krosnick,J.A</a:t>
            </a:r>
            <a:r>
              <a:rPr lang="en-GB" sz="1200" b="0" i="0" dirty="0">
                <a:solidFill>
                  <a:srgbClr val="000000"/>
                </a:solidFill>
                <a:effectLst/>
                <a:latin typeface="Arial" panose="020B0604020202020204" pitchFamily="34" charset="0"/>
                <a:cs typeface="Arial" panose="020B0604020202020204" pitchFamily="34" charset="0"/>
              </a:rPr>
              <a:t>., Betz, </a:t>
            </a:r>
            <a:r>
              <a:rPr lang="en-GB" sz="1200" b="0" i="0" dirty="0" err="1">
                <a:solidFill>
                  <a:srgbClr val="000000"/>
                </a:solidFill>
                <a:effectLst/>
                <a:latin typeface="Arial" panose="020B0604020202020204" pitchFamily="34" charset="0"/>
                <a:cs typeface="Arial" panose="020B0604020202020204" pitchFamily="34" charset="0"/>
              </a:rPr>
              <a:t>A.Ll</a:t>
            </a:r>
            <a:r>
              <a:rPr lang="en-GB" sz="1200" b="0" i="0" dirty="0">
                <a:solidFill>
                  <a:srgbClr val="000000"/>
                </a:solidFill>
                <a:effectLst/>
                <a:latin typeface="Arial" panose="020B0604020202020204" pitchFamily="34" charset="0"/>
                <a:cs typeface="Arial" panose="020B0604020202020204" pitchFamily="34" charset="0"/>
              </a:rPr>
              <a:t>, </a:t>
            </a:r>
            <a:r>
              <a:rPr lang="en-GB" sz="1200" b="0" i="0" dirty="0" err="1">
                <a:solidFill>
                  <a:srgbClr val="000000"/>
                </a:solidFill>
                <a:effectLst/>
                <a:latin typeface="Arial" panose="020B0604020202020204" pitchFamily="34" charset="0"/>
                <a:cs typeface="Arial" panose="020B0604020202020204" pitchFamily="34" charset="0"/>
              </a:rPr>
              <a:t>Jussim</a:t>
            </a:r>
            <a:r>
              <a:rPr lang="en-GB" sz="1200" b="0" i="0" dirty="0">
                <a:solidFill>
                  <a:srgbClr val="000000"/>
                </a:solidFill>
                <a:effectLst/>
                <a:latin typeface="Arial" panose="020B0604020202020204" pitchFamily="34" charset="0"/>
                <a:cs typeface="Arial" panose="020B0604020202020204" pitchFamily="34" charset="0"/>
              </a:rPr>
              <a:t>, L.,J., &amp; Lynn, A.,R., (1992), Subliminal conditioning of attitudes, </a:t>
            </a:r>
            <a:r>
              <a:rPr lang="en-GB" sz="1200" b="0" i="1" dirty="0">
                <a:solidFill>
                  <a:srgbClr val="000000"/>
                </a:solidFill>
                <a:effectLst/>
                <a:latin typeface="Arial" panose="020B0604020202020204" pitchFamily="34" charset="0"/>
                <a:cs typeface="Arial" panose="020B0604020202020204" pitchFamily="34" charset="0"/>
              </a:rPr>
              <a:t>Personality and Social Psychology Bulletin,</a:t>
            </a:r>
            <a:r>
              <a:rPr lang="en-GB" sz="1200" b="0" i="0" dirty="0">
                <a:solidFill>
                  <a:srgbClr val="000000"/>
                </a:solidFill>
                <a:effectLst/>
                <a:latin typeface="Arial" panose="020B0604020202020204" pitchFamily="34" charset="0"/>
                <a:cs typeface="Arial" panose="020B0604020202020204" pitchFamily="34" charset="0"/>
              </a:rPr>
              <a:t> 18, 152-162</a:t>
            </a:r>
          </a:p>
          <a:p>
            <a:r>
              <a:rPr lang="en-GB" sz="1200" b="0" i="0" dirty="0">
                <a:solidFill>
                  <a:srgbClr val="000000"/>
                </a:solidFill>
                <a:effectLst/>
                <a:latin typeface="Arial" panose="020B0604020202020204" pitchFamily="34" charset="0"/>
                <a:cs typeface="Arial" panose="020B0604020202020204" pitchFamily="34" charset="0"/>
              </a:rPr>
              <a:t>Mercer, J., &amp; Clayton, D., (2012), </a:t>
            </a:r>
            <a:r>
              <a:rPr lang="en-GB" sz="1200" b="0" i="1" dirty="0">
                <a:solidFill>
                  <a:srgbClr val="000000"/>
                </a:solidFill>
                <a:effectLst/>
                <a:latin typeface="Arial" panose="020B0604020202020204" pitchFamily="34" charset="0"/>
                <a:cs typeface="Arial" panose="020B0604020202020204" pitchFamily="34" charset="0"/>
              </a:rPr>
              <a:t>Social Psychology</a:t>
            </a:r>
            <a:r>
              <a:rPr lang="en-GB" sz="1200" b="0" i="0" dirty="0">
                <a:solidFill>
                  <a:srgbClr val="000000"/>
                </a:solidFill>
                <a:effectLst/>
                <a:latin typeface="Arial" panose="020B0604020202020204" pitchFamily="34" charset="0"/>
                <a:cs typeface="Arial" panose="020B0604020202020204" pitchFamily="34" charset="0"/>
              </a:rPr>
              <a:t>, Harlow: Pearson Education. </a:t>
            </a:r>
          </a:p>
          <a:p>
            <a:r>
              <a:rPr lang="en-GB" sz="1200" b="0" i="0" dirty="0">
                <a:solidFill>
                  <a:srgbClr val="000000"/>
                </a:solidFill>
                <a:effectLst/>
                <a:latin typeface="Arial" panose="020B0604020202020204" pitchFamily="34" charset="0"/>
                <a:cs typeface="Arial" panose="020B0604020202020204" pitchFamily="34" charset="0"/>
              </a:rPr>
              <a:t>Thurstone, L. L. (1928). Attitudes can be measured. </a:t>
            </a:r>
            <a:r>
              <a:rPr lang="en-GB" sz="1200" b="0" i="1" dirty="0">
                <a:solidFill>
                  <a:srgbClr val="000000"/>
                </a:solidFill>
                <a:effectLst/>
                <a:latin typeface="Arial" panose="020B0604020202020204" pitchFamily="34" charset="0"/>
                <a:cs typeface="Arial" panose="020B0604020202020204" pitchFamily="34" charset="0"/>
              </a:rPr>
              <a:t>American Journal of Sociology</a:t>
            </a:r>
            <a:r>
              <a:rPr lang="en-GB" sz="1200" b="0" i="0" dirty="0">
                <a:solidFill>
                  <a:srgbClr val="000000"/>
                </a:solidFill>
                <a:effectLst/>
                <a:latin typeface="Arial" panose="020B0604020202020204" pitchFamily="34" charset="0"/>
                <a:cs typeface="Arial" panose="020B0604020202020204" pitchFamily="34" charset="0"/>
              </a:rPr>
              <a:t>,83, 529–554</a:t>
            </a: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br>
              <a:rPr lang="en-GB" sz="1200" dirty="0">
                <a:latin typeface="Arial" panose="020B0604020202020204" pitchFamily="34" charset="0"/>
                <a:cs typeface="Arial" panose="020B0604020202020204" pitchFamily="34" charset="0"/>
              </a:rPr>
            </a:b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148509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2.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300</TotalTime>
  <Words>1978</Words>
  <Application>Microsoft Office PowerPoint</Application>
  <PresentationFormat>Widescreen</PresentationFormat>
  <Paragraphs>131</Paragraphs>
  <Slides>18</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Century Gothic</vt:lpstr>
      <vt:lpstr>Garamond</vt:lpstr>
      <vt:lpstr>SavonVTI</vt:lpstr>
      <vt:lpstr>Attitudes and Attribution Theories</vt:lpstr>
      <vt:lpstr>Previously we have…</vt:lpstr>
      <vt:lpstr>During today’s session.  </vt:lpstr>
      <vt:lpstr>Attitudes</vt:lpstr>
      <vt:lpstr>How attitudes have been studied. </vt:lpstr>
      <vt:lpstr>How many components are there in an attitude?</vt:lpstr>
      <vt:lpstr>The three-component model of attitude. </vt:lpstr>
      <vt:lpstr>Example of the - 3 component model. </vt:lpstr>
      <vt:lpstr>Activity – 25mins</vt:lpstr>
      <vt:lpstr>Are all attitudes the same?</vt:lpstr>
      <vt:lpstr>How are attitudes formed? </vt:lpstr>
      <vt:lpstr>Attitudes formed via Direct experience</vt:lpstr>
      <vt:lpstr>Attitudes formed via Classic conditioning</vt:lpstr>
      <vt:lpstr>Attitudes formed via Observational learning</vt:lpstr>
      <vt:lpstr>Do attitudes link to behaviour? </vt:lpstr>
      <vt:lpstr>Theory of Planned behaviour</vt:lpstr>
      <vt:lpstr>Break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Attitudes and Attribution Theories</dc:title>
  <dc:creator>Rebecca Kavanagh</dc:creator>
  <cp:lastModifiedBy>Rebecca Kavanagh</cp:lastModifiedBy>
  <cp:revision>18</cp:revision>
  <dcterms:created xsi:type="dcterms:W3CDTF">2020-10-20T21:03:55Z</dcterms:created>
  <dcterms:modified xsi:type="dcterms:W3CDTF">2022-03-08T07:59:43Z</dcterms:modified>
</cp:coreProperties>
</file>