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6" r:id="rId8"/>
    <p:sldId id="283" r:id="rId9"/>
    <p:sldId id="288" r:id="rId10"/>
    <p:sldId id="284" r:id="rId11"/>
    <p:sldId id="289" r:id="rId12"/>
    <p:sldId id="290" r:id="rId13"/>
    <p:sldId id="291" r:id="rId14"/>
    <p:sldId id="292" r:id="rId15"/>
    <p:sldId id="293" r:id="rId16"/>
    <p:sldId id="267" r:id="rId17"/>
    <p:sldId id="268" r:id="rId18"/>
    <p:sldId id="316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94" r:id="rId32"/>
    <p:sldId id="295" r:id="rId33"/>
    <p:sldId id="296" r:id="rId34"/>
    <p:sldId id="297" r:id="rId35"/>
    <p:sldId id="298" r:id="rId36"/>
    <p:sldId id="299" r:id="rId37"/>
    <p:sldId id="300" r:id="rId38"/>
    <p:sldId id="301" r:id="rId39"/>
    <p:sldId id="302" r:id="rId40"/>
    <p:sldId id="303" r:id="rId41"/>
    <p:sldId id="304" r:id="rId42"/>
    <p:sldId id="305" r:id="rId43"/>
    <p:sldId id="306" r:id="rId44"/>
    <p:sldId id="307" r:id="rId45"/>
    <p:sldId id="309" r:id="rId46"/>
    <p:sldId id="308" r:id="rId47"/>
    <p:sldId id="310" r:id="rId48"/>
    <p:sldId id="311" r:id="rId49"/>
    <p:sldId id="312" r:id="rId50"/>
    <p:sldId id="313" r:id="rId51"/>
    <p:sldId id="314" r:id="rId52"/>
    <p:sldId id="315" r:id="rId5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14" autoAdjust="0"/>
    <p:restoredTop sz="94645" autoAdjust="0"/>
  </p:normalViewPr>
  <p:slideViewPr>
    <p:cSldViewPr>
      <p:cViewPr varScale="1">
        <p:scale>
          <a:sx n="70" d="100"/>
          <a:sy n="70" d="100"/>
        </p:scale>
        <p:origin x="-140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6C38C4-B0A7-49F2-984E-CA7BA38D0BD9}" type="datetimeFigureOut">
              <a:rPr lang="en-GB" smtClean="0"/>
              <a:pPr/>
              <a:t>11/10/2016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3E9A5C7-91C2-4996-A218-E92A2D31B54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JXkHsbnv8U1raM&amp;tbnid=TDOGKTtlxUY1OM:&amp;ved=0CAgQjRwwAA&amp;url=http://olfactoryobsessed.wordpress.com/2011/11/19/riding-pillion-with-black-phoenix-alchemy-lab-the-black-rider/&amp;ei=pUByUrj-LMSa0QWu4YGQAg&amp;psig=AFQjCNF_BE3xsrw3IrlNejGfD1U5WMTJug&amp;ust=1383305765791308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jpe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NJ2a_JC0r0aQkM&amp;tbnid=oef7hhsP1yKXTM:&amp;ved=0CAUQjRw&amp;url=http://www.vam.ac.uk/content/articles/t/touring-theatre-and-performance-exhibitions/&amp;ei=MERyUtrMIaTE0QXOwIGYBQ&amp;psig=AFQjCNEjFkCAT2p7qnoDw7CFJH30EMfU0w&amp;ust=1383306604954431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btr7q9CNyz6PwM&amp;tbnid=nkEGsiEnRin-_M:&amp;ved=0CAUQjRw&amp;url=http://www.theguardian.com/lifeandstyle/2010/may/02/youth-culture-photography-archive&amp;ei=cUtyUpDAFsjT0QXT7YHIAg&amp;bvm=bv.55819444,d.d2k&amp;psig=AFQjCNHXzLdKUNy0Vh7zeY0lmlbBQATISw&amp;ust=1383308522834535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istoryextra.com/feature/youth-culture-and-crime-what-can-we-learn-history" TargetMode="Externa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rcxo6Gm6XY7wEM&amp;tbnid=mUIPymjYpSxafM:&amp;ved=0CAUQjRw&amp;url=http://raycheesemester2.wordpress.com/2012/04/25/notting-hill-race-riots/&amp;ei=ZH5zUqfWE4Gm0QXVkoDADg&amp;bvm=bv.55819444,d.d2k&amp;psig=AFQjCNH5Zq9jtYM5MZCfTLQlHMLVMhXcsA&amp;ust=1383387003171825" TargetMode="External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jpeg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SOcetfAL8KZX_M&amp;tbnid=iwquuMNxqkBNgM:&amp;ved=0CAUQjRw&amp;url=http://ee.dramaturgy.co.uk/index.php/site/C14/&amp;ei=Ycd0UtnZA4m80QX2gIGwDA&amp;bvm=bv.55819444,d.d2k&amp;psig=AFQjCNE_hC84sN-ikbqNBjmV1ab9HliDog&amp;ust=1383471327234407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ICWWbGXmINnydM&amp;tbnid=c1k5a_PhUQbp1M:&amp;ved=0CAUQjRw&amp;url=http://jameskwalker.co.uk/blog/tag/loneliness-of-the-long-distance-runner/&amp;ei=KMx0UsrpBcSa0QWu4YGQAg&amp;bvm=bv.55819444,d.d2k&amp;psig=AFQjCNEi0JxjCnn-O1wv69DPWYsxxlN0-g&amp;ust=1383472544388537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8.jpeg"/><Relationship Id="rId5" Type="http://schemas.openxmlformats.org/officeDocument/2006/relationships/hyperlink" Target="https://www.google.co.uk/imgres?imgurl&amp;imgrefurl=http://www.dailymail.co.uk/news/article-457896/Hazel-Blears-reveals-cameo-role-classic-movie.html&amp;h=0&amp;w=0&amp;sz=1&amp;tbnid=EzAOs1xGX94fGM&amp;tbnh=201&amp;tbnw=251&amp;zoom=1&amp;docid=JlbimTgTQem8NM&amp;ei=x850Uoa1Jqqu0QX3uIDwCw&amp;ved=0CAgQsCU" TargetMode="External"/><Relationship Id="rId4" Type="http://schemas.openxmlformats.org/officeDocument/2006/relationships/image" Target="../media/image37.jpe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source=images&amp;cd=&amp;cad=rja&amp;docid=YVYJX-5CiRUOXM&amp;tbnid=yLggk7NiZ0Q9DM:&amp;ved=0CAgQjRwwAA&amp;url=http://www.bbc.co.uk/shropshire/content/articles/2005/04/07/great_salopians_john_osbourne_feature.shtml&amp;ei=Vs10UpbDJ8a60QXpi4DICg&amp;psig=AFQjCNGKwSnCwCGyG1yCqVM6Zd5wh-9AZw&amp;ust=1383472854702831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1.jpeg"/><Relationship Id="rId5" Type="http://schemas.openxmlformats.org/officeDocument/2006/relationships/hyperlink" Target="http://www.google.co.uk/url?sa=i&amp;rct=j&amp;q=&amp;esrc=s&amp;frm=1&amp;source=images&amp;cd=&amp;cad=rja&amp;docid=Vj-gAkeHj-4_VM&amp;tbnid=oXZqj3IwTUT1jM:&amp;ved=0CAUQjRw&amp;url=http://en.wikipedia.org/wiki/Joan_Littlewood&amp;ei=3M10UsPHFabG0QXO44CoDw&amp;bvm=bv.55819444,d.d2k&amp;psig=AFQjCNEHxaLfYq35bif3tLXe2o9UPi1FzQ&amp;ust=1383472968766320" TargetMode="External"/><Relationship Id="rId4" Type="http://schemas.openxmlformats.org/officeDocument/2006/relationships/image" Target="../media/image40.jpe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EAc6jcM70Fo46M&amp;tbnid=-sbF0xRfj1elHM:&amp;ved=0CAUQjRw&amp;url=http://en.wikipedia.org/wiki/Tom_Jones_(film)&amp;ei=i9B0UrnSFIW40QXVmYDACg&amp;bvm=bv.55819444,d.d2k&amp;psig=AFQjCNG_XIzamu0p7qQW_tSzqmnZCs_buw&amp;ust=1383473667526828" TargetMode="External"/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jpeg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xforddictionaries.com/definition/english/postmodernism" TargetMode="Externa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AHSK 5001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subTitle" idx="1"/>
          </p:nvPr>
        </p:nvSpPr>
        <p:spPr>
          <a:xfrm>
            <a:off x="1371600" y="3933056"/>
            <a:ext cx="6400800" cy="1656184"/>
          </a:xfrm>
        </p:spPr>
        <p:txBody>
          <a:bodyPr>
            <a:normAutofit/>
          </a:bodyPr>
          <a:lstStyle/>
          <a:p>
            <a:r>
              <a:rPr lang="en-GB" sz="4000" dirty="0" smtClean="0"/>
              <a:t>ORAL TESTIMONIES – PART 1</a:t>
            </a:r>
          </a:p>
          <a:p>
            <a:endParaRPr lang="en-GB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TESTIMONIES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PART I </a:t>
            </a:r>
            <a:r>
              <a:rPr lang="en-GB" dirty="0" smtClean="0"/>
              <a:t>– ORAL HISTORY – THE HISTORY OF...AND ‘RICH PICKINGS’ BRITAIN IN THE 1950s and 1960s </a:t>
            </a:r>
          </a:p>
          <a:p>
            <a:endParaRPr lang="en-GB" dirty="0" smtClean="0"/>
          </a:p>
          <a:p>
            <a:r>
              <a:rPr lang="en-GB" b="1" dirty="0" smtClean="0"/>
              <a:t>PART II </a:t>
            </a:r>
            <a:r>
              <a:rPr lang="en-GB" dirty="0" smtClean="0"/>
              <a:t>– COLLECTING AND ANALYSING ORAL HISTORY</a:t>
            </a:r>
          </a:p>
          <a:p>
            <a:endParaRPr lang="en-GB" dirty="0" smtClean="0"/>
          </a:p>
          <a:p>
            <a:r>
              <a:rPr lang="en-GB" b="1" dirty="0" smtClean="0"/>
              <a:t>PART III </a:t>
            </a:r>
            <a:r>
              <a:rPr lang="en-GB" dirty="0" smtClean="0"/>
              <a:t>-  MEMORY AND MEMORY OF WAR  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ILLUMINATING THE PAST  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ORAL HISTORY TESTIMONIES CAN BRING TO LIFE ASPECTS OF THE PAST THAT GO UNDOCUMENTED</a:t>
            </a:r>
          </a:p>
          <a:p>
            <a:r>
              <a:rPr lang="en-GB" dirty="0" smtClean="0"/>
              <a:t> FILL THE GAP/COMPENSATE  FOR UNDER RECORDING – E.G.  CENSUS REPORTS</a:t>
            </a:r>
          </a:p>
          <a:p>
            <a:r>
              <a:rPr lang="en-GB" dirty="0" smtClean="0"/>
              <a:t>CHANGE THE PRACTICE OF BEING AN HISTORIAN – ACCESS NEW APPROACHES TO RECORDING MEMORY AND EXPERIENCES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WHERE DOCUMENTS FAIL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ORAL TESTIMONIES CAN ILLUMINATE ASPECTS OF COMMUNITY LIFE INCLUDING</a:t>
            </a:r>
            <a:r>
              <a:rPr lang="en-GB" dirty="0" smtClean="0"/>
              <a:t>:</a:t>
            </a:r>
          </a:p>
          <a:p>
            <a:r>
              <a:rPr lang="en-GB" dirty="0" smtClean="0"/>
              <a:t>HOW FAMILIES FUNCTIONED</a:t>
            </a:r>
          </a:p>
          <a:p>
            <a:r>
              <a:rPr lang="en-GB" dirty="0" smtClean="0"/>
              <a:t>POWER AND DECISION MAKING</a:t>
            </a:r>
          </a:p>
          <a:p>
            <a:r>
              <a:rPr lang="en-GB" dirty="0" smtClean="0"/>
              <a:t>CLOSENESS OF COMMUNITY</a:t>
            </a:r>
          </a:p>
          <a:p>
            <a:r>
              <a:rPr lang="en-GB" dirty="0" smtClean="0"/>
              <a:t>COURTSHIP; MARRIAGE; FAMILY SIZE; LIFE CHANCES</a:t>
            </a:r>
          </a:p>
          <a:p>
            <a:r>
              <a:rPr lang="en-GB" dirty="0" smtClean="0"/>
              <a:t>ROLE OF WOMEN – GENDER CONSTRAINTS</a:t>
            </a:r>
          </a:p>
          <a:p>
            <a:r>
              <a:rPr lang="en-GB" dirty="0" smtClean="0"/>
              <a:t>CHILDHOOD – LIFE CHANCES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CHANGING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smtClean="0"/>
              <a:t>CHANGING TECHNIQUES AND FORMATS:</a:t>
            </a:r>
          </a:p>
          <a:p>
            <a:endParaRPr lang="en-GB" b="1" dirty="0" smtClean="0"/>
          </a:p>
          <a:p>
            <a:r>
              <a:rPr lang="en-GB" dirty="0" smtClean="0"/>
              <a:t>1. ADOPTING  SOCIOLOGICAL APPROACHES</a:t>
            </a:r>
          </a:p>
          <a:p>
            <a:endParaRPr lang="en-GB" dirty="0" smtClean="0"/>
          </a:p>
          <a:p>
            <a:r>
              <a:rPr lang="en-GB" dirty="0" smtClean="0"/>
              <a:t>2. SOLICITING ACCOUNTS OF LIFE EXPERIENCE – THE INTERVIEW</a:t>
            </a:r>
          </a:p>
          <a:p>
            <a:endParaRPr lang="en-GB" dirty="0" smtClean="0"/>
          </a:p>
          <a:p>
            <a:r>
              <a:rPr lang="en-GB" dirty="0" smtClean="0"/>
              <a:t>3. INTERPERSONAL AWARENESS – CLASS; AGE; GENDER; RACE; ETHICAL AND LEGAL ISSUES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ORAL HISTORY WAS </a:t>
            </a:r>
          </a:p>
          <a:p>
            <a:r>
              <a:rPr lang="en-GB" dirty="0" smtClean="0"/>
              <a:t>‘THE FIRST KIND OF HISTORY’</a:t>
            </a:r>
          </a:p>
          <a:p>
            <a:r>
              <a:rPr lang="en-GB" dirty="0" smtClean="0"/>
              <a:t>PAUL THOMPSON </a:t>
            </a:r>
            <a:r>
              <a:rPr lang="en-GB" i="1" dirty="0" smtClean="0"/>
              <a:t>THE VOICE OF THE PAST, </a:t>
            </a:r>
            <a:r>
              <a:rPr lang="en-GB" dirty="0" smtClean="0"/>
              <a:t>(OUP, 1978, [1st EDITION]) also 2</a:t>
            </a:r>
            <a:r>
              <a:rPr lang="en-GB" baseline="30000" dirty="0" smtClean="0"/>
              <a:t>nd</a:t>
            </a:r>
            <a:r>
              <a:rPr lang="en-GB" dirty="0" smtClean="0"/>
              <a:t> and 3</a:t>
            </a:r>
            <a:r>
              <a:rPr lang="en-GB" baseline="30000" dirty="0" smtClean="0"/>
              <a:t>rd</a:t>
            </a:r>
            <a:r>
              <a:rPr lang="en-GB" dirty="0" smtClean="0"/>
              <a:t> EDITIONS (1988; 2000)</a:t>
            </a:r>
          </a:p>
          <a:p>
            <a:r>
              <a:rPr lang="en-GB" dirty="0" smtClean="0"/>
              <a:t> Main library: 907.THO</a:t>
            </a:r>
          </a:p>
        </p:txBody>
      </p:sp>
      <p:pic>
        <p:nvPicPr>
          <p:cNvPr id="8" name="Content Placeholder 7" descr="0192893173_01_LZZZZZZ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28673" y="1600200"/>
            <a:ext cx="3077654" cy="4525963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DECLINE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RISE AND SPREAD OF THE PRINTED WORD WITNESSED A DECLINE IN ORAL ACCOUNTS  IN LITERATURE AND ACADEMIA</a:t>
            </a:r>
          </a:p>
          <a:p>
            <a:r>
              <a:rPr lang="en-GB" dirty="0" smtClean="0"/>
              <a:t>EMPIRICAL-BASED RESEARCH METHODS AND A LEANING TOWARDS REDUCTIONISM  SAW PREFERENCE FOR THE WRITTEN DOCUMENT OVER ORAL TESTIMONIES</a:t>
            </a:r>
          </a:p>
          <a:p>
            <a:r>
              <a:rPr lang="en-GB" dirty="0" smtClean="0"/>
              <a:t>MEANINGFULNESS  ATTACHED TO ORAL TESTIMONIES  IN DECLINE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OBSERVERS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1. Henry Mayhew- </a:t>
            </a:r>
            <a:r>
              <a:rPr lang="en-GB" i="1" dirty="0" smtClean="0"/>
              <a:t>London Labour and the London Poor</a:t>
            </a:r>
          </a:p>
          <a:p>
            <a:r>
              <a:rPr lang="en-GB" dirty="0" smtClean="0"/>
              <a:t>2. Charles Booth and </a:t>
            </a:r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– documented London life in the late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3. Beatrice Webb (right with Sidney Webb) – surveyor of the London slums 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2060848"/>
            <a:ext cx="3384376" cy="3528392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pic>
        <p:nvPicPr>
          <p:cNvPr id="7" name="Content Placeholder 6" descr="London-Labour-and-the-Londo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772816"/>
            <a:ext cx="3672408" cy="4536503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HENRY MAYHEW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Henry Mayhew (1812-87); founder of ‘Punch’ magazine</a:t>
            </a:r>
          </a:p>
          <a:p>
            <a:r>
              <a:rPr lang="en-GB" dirty="0" smtClean="0"/>
              <a:t>1840s: observed and documented the lives of the London poor (first serialised in the </a:t>
            </a:r>
            <a:r>
              <a:rPr lang="en-GB" i="1" dirty="0" smtClean="0"/>
              <a:t>Morning Chronicle)</a:t>
            </a:r>
          </a:p>
          <a:p>
            <a:r>
              <a:rPr lang="en-GB" dirty="0" smtClean="0"/>
              <a:t>All types including prostitutes, beggars, </a:t>
            </a:r>
            <a:r>
              <a:rPr lang="en-GB" dirty="0" err="1" smtClean="0"/>
              <a:t>mudlarks</a:t>
            </a:r>
            <a:r>
              <a:rPr lang="en-GB" dirty="0" smtClean="0"/>
              <a:t>, and ‘pure finders’!! </a:t>
            </a:r>
            <a:endParaRPr lang="en-GB" dirty="0"/>
          </a:p>
        </p:txBody>
      </p:sp>
      <p:pic>
        <p:nvPicPr>
          <p:cNvPr id="7" name="Content Placeholder 10" descr="imagesCA7S3FQG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628800"/>
            <a:ext cx="3168352" cy="4536504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BOOTH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Charles Booth (1840-1916); philanthropist and social researcher</a:t>
            </a:r>
          </a:p>
          <a:p>
            <a:r>
              <a:rPr lang="en-GB" dirty="0" smtClean="0"/>
              <a:t>Late Victorian period carried out a statistical survey of poverty and pauperism in London</a:t>
            </a:r>
          </a:p>
          <a:p>
            <a:r>
              <a:rPr lang="en-GB" dirty="0" smtClean="0"/>
              <a:t>Worked with Beatrice Webb (nee Potter)</a:t>
            </a:r>
          </a:p>
          <a:p>
            <a:r>
              <a:rPr lang="en-GB" dirty="0" smtClean="0"/>
              <a:t>Published </a:t>
            </a:r>
            <a:r>
              <a:rPr lang="en-GB" i="1" dirty="0" smtClean="0"/>
              <a:t>Life and labour of the people in London</a:t>
            </a:r>
            <a:endParaRPr lang="en-GB" dirty="0"/>
          </a:p>
        </p:txBody>
      </p:sp>
      <p:pic>
        <p:nvPicPr>
          <p:cNvPr id="5" name="Content Placeholder 4" descr="CharlesBooth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3560" y="1600200"/>
            <a:ext cx="3007879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BOOTH’S ‘SOCIOLOGICAL’ MAPS </a:t>
            </a:r>
            <a:endParaRPr lang="en-GB" dirty="0"/>
          </a:p>
        </p:txBody>
      </p:sp>
      <p:pic>
        <p:nvPicPr>
          <p:cNvPr id="7" name="Content Placeholder 5" descr="Booth_map_of_Whitechapel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63688" y="1600200"/>
            <a:ext cx="5472608" cy="4708525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ROWNTREE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Seebohm</a:t>
            </a:r>
            <a:r>
              <a:rPr lang="en-GB" dirty="0" smtClean="0"/>
              <a:t> </a:t>
            </a:r>
            <a:r>
              <a:rPr lang="en-GB" dirty="0" err="1" smtClean="0"/>
              <a:t>Rowntree</a:t>
            </a:r>
            <a:r>
              <a:rPr lang="en-GB" dirty="0" smtClean="0"/>
              <a:t> (1871-1954)</a:t>
            </a:r>
          </a:p>
          <a:p>
            <a:r>
              <a:rPr lang="en-GB" dirty="0" smtClean="0"/>
              <a:t>Investigated poverty in York</a:t>
            </a:r>
          </a:p>
          <a:p>
            <a:r>
              <a:rPr lang="en-GB" dirty="0" smtClean="0"/>
              <a:t>Devised the ‘poverty line’ based upon a minimum wage and calorie intake </a:t>
            </a:r>
          </a:p>
          <a:p>
            <a:r>
              <a:rPr lang="en-GB" dirty="0" smtClean="0"/>
              <a:t>Carried out studies up to the 1950s</a:t>
            </a:r>
            <a:endParaRPr lang="en-GB" dirty="0"/>
          </a:p>
        </p:txBody>
      </p:sp>
      <p:pic>
        <p:nvPicPr>
          <p:cNvPr id="7" name="Content Placeholder 6" descr="imagesCAEYA0P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844824"/>
            <a:ext cx="2736303" cy="417646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WEBBS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Beatrice Webb (1858-1943) and Sidney Webb (1859-1947)</a:t>
            </a:r>
          </a:p>
          <a:p>
            <a:r>
              <a:rPr lang="en-GB" dirty="0" smtClean="0"/>
              <a:t>Beatrice worked with Charles Booth and later on the ‘Commission on Poor Laws and the relief of distress’ (1905-09)</a:t>
            </a:r>
          </a:p>
          <a:p>
            <a:r>
              <a:rPr lang="en-GB" dirty="0" smtClean="0"/>
              <a:t>Founder members of The Fabians (1884) and the LSE (1895)</a:t>
            </a:r>
            <a:endParaRPr lang="en-GB" dirty="0"/>
          </a:p>
        </p:txBody>
      </p:sp>
      <p:pic>
        <p:nvPicPr>
          <p:cNvPr id="5" name="Content Placeholder 4" descr="sidney-and-beatrice-webb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772816"/>
            <a:ext cx="2952328" cy="4320480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RENEWAL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 smtClean="0"/>
              <a:t>MID 20</a:t>
            </a:r>
            <a:r>
              <a:rPr lang="en-GB" b="1" baseline="30000" dirty="0" smtClean="0"/>
              <a:t>TH</a:t>
            </a:r>
            <a:r>
              <a:rPr lang="en-GB" b="1" dirty="0" smtClean="0"/>
              <a:t> CENTURY </a:t>
            </a:r>
            <a:r>
              <a:rPr lang="en-GB" dirty="0" smtClean="0"/>
              <a:t>– NEED TO CAPTURE THE LOST TRADITIONS OF THE COUNTRYSIDE WITNESSED INCREASED INTEREST IN ORAL TESTIMONIES</a:t>
            </a:r>
          </a:p>
          <a:p>
            <a:r>
              <a:rPr lang="en-GB" dirty="0" smtClean="0"/>
              <a:t>SCHOOL OF SCOTTISH STUDIES AND WELSH FOLK MUSEUM SET UP RECORDING PROGRAMMES, INCLUDING INPUT FROM MINORITY LANGUAGES GROUPS; </a:t>
            </a:r>
          </a:p>
          <a:p>
            <a:r>
              <a:rPr lang="en-GB" dirty="0" smtClean="0"/>
              <a:t>PROGRAMMES  SET UP AT THE SCHOOL OF ENGLISH (LEEDS UNIVERSITY) AND CENTRE OF ENGLISH CULTURAL TRADITIONS (SHEFFIELD)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HISTORY AS DISCIPLINE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THE 1960s:</a:t>
            </a:r>
          </a:p>
          <a:p>
            <a:r>
              <a:rPr lang="en-GB" dirty="0" smtClean="0"/>
              <a:t> ‘LABOUR HISTORY’ AND ‘WORKING CLASS ‘ HISTORY FACULTIES BEGAN TO TAP INTO ORAL HISTORY COLLECTIONS, ENCOURAGED BY GAP IN HISTORY OF DOMESTIC AND WORKING LIVES</a:t>
            </a:r>
          </a:p>
          <a:p>
            <a:endParaRPr lang="en-GB" dirty="0" smtClean="0"/>
          </a:p>
          <a:p>
            <a:r>
              <a:rPr lang="en-GB" dirty="0" smtClean="0"/>
              <a:t>OTHER DISCIPLINES ALSO INSPIRED TO STUDY ORAL RECORDS – SOCIAL SCIENCE; ARCHIVISTS; MUSEUM COLLECTIONS</a:t>
            </a:r>
          </a:p>
          <a:p>
            <a:endParaRPr lang="en-GB" dirty="0"/>
          </a:p>
        </p:txBody>
      </p:sp>
      <p:pic>
        <p:nvPicPr>
          <p:cNvPr id="9" name="Content Placeholder 8" descr="smith_miner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1556792"/>
            <a:ext cx="4038600" cy="4536504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MASS OBSERVATION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Founded in 1937 by anthropologist Tom Harrison et al</a:t>
            </a:r>
          </a:p>
          <a:p>
            <a:r>
              <a:rPr lang="en-GB" dirty="0" smtClean="0"/>
              <a:t>Recorded everyday life in Britain through volunteer observers and open questionnaires – the views of the ‘man in the street’  - from saving habits to the Abdication!</a:t>
            </a:r>
          </a:p>
          <a:p>
            <a:r>
              <a:rPr lang="en-GB" dirty="0" smtClean="0"/>
              <a:t>Helped shaped social policy in Britain</a:t>
            </a:r>
          </a:p>
          <a:p>
            <a:r>
              <a:rPr lang="en-GB" dirty="0" smtClean="0"/>
              <a:t>The archive is housed at the University of Sussex; – re-launched in 1981 after decline </a:t>
            </a:r>
            <a:r>
              <a:rPr lang="en-GB" smtClean="0"/>
              <a:t>in the 1960s</a:t>
            </a:r>
            <a:endParaRPr lang="en-GB" dirty="0"/>
          </a:p>
        </p:txBody>
      </p:sp>
      <p:pic>
        <p:nvPicPr>
          <p:cNvPr id="7" name="Content Placeholder 6" descr="300px-Mass-Observation_book_cover_1937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79168" y="1600200"/>
            <a:ext cx="2776664" cy="4525963"/>
          </a:xfrm>
        </p:spPr>
      </p:pic>
    </p:spTree>
    <p:extLst>
      <p:ext uri="{BB962C8B-B14F-4D97-AF65-F5344CB8AC3E}">
        <p14:creationId xmlns:p14="http://schemas.microsoft.com/office/powerpoint/2010/main" val="422287445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HISTORIANS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 smtClean="0"/>
              <a:t>JOHN SAVILLE </a:t>
            </a:r>
            <a:r>
              <a:rPr lang="en-GB" dirty="0" smtClean="0"/>
              <a:t>(1916-2009)</a:t>
            </a:r>
          </a:p>
          <a:p>
            <a:r>
              <a:rPr lang="en-GB" dirty="0" smtClean="0"/>
              <a:t>Marxist Historian ; Prof of Economic History, Hull University;  first chair of THE ORAL HISTORY SOCIETY</a:t>
            </a:r>
          </a:p>
          <a:p>
            <a:endParaRPr lang="en-GB" dirty="0" smtClean="0"/>
          </a:p>
          <a:p>
            <a:r>
              <a:rPr lang="en-GB" b="1" dirty="0" smtClean="0"/>
              <a:t>RAPHAEL SAMUEL </a:t>
            </a:r>
            <a:r>
              <a:rPr lang="en-GB" dirty="0" smtClean="0"/>
              <a:t>(1934-1996);  </a:t>
            </a:r>
            <a:r>
              <a:rPr lang="en-GB" dirty="0" err="1" smtClean="0"/>
              <a:t>Univ</a:t>
            </a:r>
            <a:r>
              <a:rPr lang="en-GB" dirty="0" smtClean="0"/>
              <a:t> of East  London; founded HISTORY WORKSHOP MOVEMENT, Ruskin College Oxford</a:t>
            </a:r>
          </a:p>
          <a:p>
            <a:endParaRPr lang="en-GB" dirty="0" smtClean="0"/>
          </a:p>
          <a:p>
            <a:r>
              <a:rPr lang="en-GB" b="1" dirty="0" smtClean="0"/>
              <a:t>ASA BRIGGS </a:t>
            </a:r>
            <a:r>
              <a:rPr lang="en-GB" dirty="0" smtClean="0"/>
              <a:t>(1921- );eminent British Historian; Dean, </a:t>
            </a:r>
            <a:r>
              <a:rPr lang="en-GB" dirty="0" err="1" smtClean="0"/>
              <a:t>Univ</a:t>
            </a:r>
            <a:r>
              <a:rPr lang="en-GB" dirty="0" smtClean="0"/>
              <a:t> of Sussex </a:t>
            </a:r>
          </a:p>
        </p:txBody>
      </p:sp>
      <p:pic>
        <p:nvPicPr>
          <p:cNvPr id="7" name="Content Placeholder 6" descr="imagesCAS1LRGD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916832"/>
            <a:ext cx="2664296" cy="3672408"/>
          </a:xfr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1970s-1990s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RANGE OF TOPICS  OPEN TO ORAL HISTORIANS EXPANDED TO INCLUDE:</a:t>
            </a:r>
          </a:p>
          <a:p>
            <a:r>
              <a:rPr lang="en-GB" dirty="0" smtClean="0"/>
              <a:t>ARTS AND SCIENCES</a:t>
            </a:r>
          </a:p>
          <a:p>
            <a:r>
              <a:rPr lang="en-GB" dirty="0" smtClean="0"/>
              <a:t>BUSINESS  WORLD</a:t>
            </a:r>
          </a:p>
          <a:p>
            <a:r>
              <a:rPr lang="en-GB" dirty="0" smtClean="0"/>
              <a:t>WOMEN’S HISTORY</a:t>
            </a:r>
          </a:p>
          <a:p>
            <a:r>
              <a:rPr lang="en-GB" b="1" dirty="0" smtClean="0"/>
              <a:t>IDENTITIES – </a:t>
            </a:r>
            <a:r>
              <a:rPr lang="en-GB" dirty="0" smtClean="0"/>
              <a:t>BLACK AND ETHNIC MINORITIES; LESBIAN; GAY; AND TRANSEXUAL </a:t>
            </a:r>
            <a:endParaRPr lang="en-GB" b="1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THEORY IN ORAL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1. 1960s – Oral History influenced by themes in Social History; Women’s History; Labour History</a:t>
            </a:r>
          </a:p>
          <a:p>
            <a:r>
              <a:rPr lang="en-GB" dirty="0" smtClean="0"/>
              <a:t>2. 1970s – development of </a:t>
            </a:r>
            <a:r>
              <a:rPr lang="en-GB" b="1" dirty="0" smtClean="0"/>
              <a:t>HISTORY FROM – BELOW – </a:t>
            </a:r>
            <a:r>
              <a:rPr lang="en-GB" dirty="0" smtClean="0"/>
              <a:t>a voice for those previously hidden from historical accounts</a:t>
            </a:r>
          </a:p>
          <a:p>
            <a:r>
              <a:rPr lang="en-GB" dirty="0" smtClean="0"/>
              <a:t>3.  Community-based initiatives and media work – concept of EMPOWERMENT and SHARED AUTHORITY</a:t>
            </a:r>
          </a:p>
          <a:p>
            <a:r>
              <a:rPr lang="en-GB" dirty="0" smtClean="0"/>
              <a:t>4. Emphasis on understanding narrative and memory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‘HISTORY FROM BELOW’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Gain new perspectives on the past</a:t>
            </a:r>
          </a:p>
          <a:p>
            <a:r>
              <a:rPr lang="en-GB" dirty="0" smtClean="0"/>
              <a:t>Highlight feminist and labour history</a:t>
            </a:r>
          </a:p>
          <a:p>
            <a:r>
              <a:rPr lang="en-GB" dirty="0" smtClean="0"/>
              <a:t>Record an eclectic mix of voices of the less powerful – the majority</a:t>
            </a:r>
          </a:p>
          <a:p>
            <a:r>
              <a:rPr lang="en-GB" dirty="0" smtClean="0"/>
              <a:t>Through: the </a:t>
            </a:r>
            <a:r>
              <a:rPr lang="en-GB" b="1" dirty="0" smtClean="0"/>
              <a:t>HISTORY WORKSHOP MOVEMENT </a:t>
            </a:r>
            <a:r>
              <a:rPr lang="en-GB" dirty="0" smtClean="0"/>
              <a:t>(founded 1976 by Raphael Samuel) </a:t>
            </a:r>
            <a:endParaRPr lang="en-GB" dirty="0"/>
          </a:p>
        </p:txBody>
      </p:sp>
      <p:pic>
        <p:nvPicPr>
          <p:cNvPr id="6" name="Content Placeholder 4" descr="1054240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33975" y="1648619"/>
            <a:ext cx="3067050" cy="4429125"/>
          </a:xfr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HISTORY FROM BELOW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‘History Workshop Movement ‘ recorded a wide variety of individuals and groups – from the fishing industry to jazz music</a:t>
            </a:r>
          </a:p>
          <a:p>
            <a:endParaRPr lang="en-GB" dirty="0" smtClean="0"/>
          </a:p>
          <a:p>
            <a:r>
              <a:rPr lang="en-GB" dirty="0" smtClean="0"/>
              <a:t>Non-elite individual and groups approached through the themes of ‘resistance and acquiescence’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‘HIDDEN HISTORIES’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Women’s lives explored – work of Joanna </a:t>
            </a:r>
            <a:r>
              <a:rPr lang="en-GB" dirty="0" err="1" smtClean="0"/>
              <a:t>Bornat</a:t>
            </a:r>
            <a:r>
              <a:rPr lang="en-GB" dirty="0" smtClean="0"/>
              <a:t>; Jill </a:t>
            </a:r>
            <a:r>
              <a:rPr lang="en-GB" dirty="0" err="1" smtClean="0"/>
              <a:t>Liddington</a:t>
            </a:r>
            <a:r>
              <a:rPr lang="en-GB" dirty="0" smtClean="0"/>
              <a:t>; Diana </a:t>
            </a:r>
            <a:r>
              <a:rPr lang="en-GB" dirty="0" err="1" smtClean="0"/>
              <a:t>Gittins</a:t>
            </a:r>
            <a:endParaRPr lang="en-GB" dirty="0" smtClean="0"/>
          </a:p>
          <a:p>
            <a:r>
              <a:rPr lang="en-GB" dirty="0" smtClean="0"/>
              <a:t>Working Class lives – miners; shipbuilders; farm labourers; unorganised labour</a:t>
            </a:r>
          </a:p>
          <a:p>
            <a:r>
              <a:rPr lang="en-GB" dirty="0" smtClean="0"/>
              <a:t>Wider subject base – World War I; Spanish Civil War; British street culture</a:t>
            </a:r>
          </a:p>
          <a:p>
            <a:r>
              <a:rPr lang="en-GB" dirty="0" smtClean="0"/>
              <a:t>Vehicle: </a:t>
            </a:r>
            <a:r>
              <a:rPr lang="en-GB" b="1" dirty="0" smtClean="0"/>
              <a:t>ORAL HISTORY JOURNAL</a:t>
            </a:r>
          </a:p>
        </p:txBody>
      </p:sp>
      <p:pic>
        <p:nvPicPr>
          <p:cNvPr id="5" name="Content Placeholder 4" descr="journal38_1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724128" y="1844824"/>
            <a:ext cx="2448271" cy="3888432"/>
          </a:xfr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‘BLACK AND MINORITY ETHNIC’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ORAL HISTORY JOURNAL  </a:t>
            </a:r>
            <a:r>
              <a:rPr lang="en-GB" dirty="0" err="1" smtClean="0"/>
              <a:t>Vol</a:t>
            </a:r>
            <a:r>
              <a:rPr lang="en-GB" dirty="0" smtClean="0"/>
              <a:t> 8 No 1 (1980) – issued articles on Oral History and Black labour; West Indian migration to Britain; Pakistani community in Manchester; </a:t>
            </a:r>
          </a:p>
          <a:p>
            <a:r>
              <a:rPr lang="en-GB" dirty="0" smtClean="0"/>
              <a:t>ORAL HISTORY JOURNAL </a:t>
            </a:r>
            <a:r>
              <a:rPr lang="en-GB" dirty="0" err="1" smtClean="0"/>
              <a:t>Vol</a:t>
            </a:r>
            <a:r>
              <a:rPr lang="en-GB" dirty="0" smtClean="0"/>
              <a:t> 21 No 1 (1993) – special addition on Ethnicity and National Identity</a:t>
            </a:r>
          </a:p>
          <a:p>
            <a:r>
              <a:rPr lang="en-GB" dirty="0" smtClean="0"/>
              <a:t> see PER A 942 in library</a:t>
            </a:r>
          </a:p>
          <a:p>
            <a:r>
              <a:rPr lang="en-GB" dirty="0" smtClean="0"/>
              <a:t>Through 80s and 90s BME oral projects developed in Bradford, Birmingham, Leicester, London (Chinese oral history project)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LESBIAN ,GAY, BISEXUAL, TRANSGENDER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52528"/>
          </a:xfrm>
        </p:spPr>
        <p:txBody>
          <a:bodyPr>
            <a:normAutofit/>
          </a:bodyPr>
          <a:lstStyle/>
          <a:p>
            <a:r>
              <a:rPr lang="en-GB" dirty="0" smtClean="0"/>
              <a:t>Projects include:</a:t>
            </a:r>
          </a:p>
          <a:p>
            <a:r>
              <a:rPr lang="en-GB" dirty="0" smtClean="0"/>
              <a:t>Gavin Brown’s: </a:t>
            </a:r>
            <a:r>
              <a:rPr lang="en-GB" i="1" dirty="0" smtClean="0"/>
              <a:t>Listening to queer maps of the city: gay men’s narratives of pleasure and danger in London’s East End</a:t>
            </a:r>
          </a:p>
          <a:p>
            <a:r>
              <a:rPr lang="en-GB" dirty="0" smtClean="0"/>
              <a:t>Clare Lomas (2007): </a:t>
            </a:r>
            <a:r>
              <a:rPr lang="en-GB" i="1" dirty="0" smtClean="0"/>
              <a:t>Men don’t wear velvet you know: Fashionable masculinity and the shopping experience, London 1950s-1970s</a:t>
            </a:r>
          </a:p>
          <a:p>
            <a:r>
              <a:rPr lang="en-GB" dirty="0" smtClean="0"/>
              <a:t>Hall-Carpenter Archives (HCA) and Margot Farnham’s oral collection (1985-88): </a:t>
            </a:r>
            <a:r>
              <a:rPr lang="en-GB" i="1" dirty="0" err="1" smtClean="0"/>
              <a:t>Jenning’s</a:t>
            </a:r>
            <a:r>
              <a:rPr lang="en-GB" i="1" dirty="0" smtClean="0"/>
              <a:t> study of lesbian identities in Britain, 1945-70</a:t>
            </a:r>
          </a:p>
          <a:p>
            <a:endParaRPr lang="en-GB" dirty="0" smtClean="0"/>
          </a:p>
          <a:p>
            <a:endParaRPr lang="en-GB" dirty="0" smtClean="0"/>
          </a:p>
          <a:p>
            <a:pPr lvl="2"/>
            <a:endParaRPr lang="en-GB" sz="2800" i="1" dirty="0" smtClean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‘ALL HISTORY DEPENDS ULTMATELY UPON ITS SOCIAL PURPOSE’ –</a:t>
            </a:r>
          </a:p>
          <a:p>
            <a:endParaRPr lang="en-GB" dirty="0" smtClean="0"/>
          </a:p>
          <a:p>
            <a:r>
              <a:rPr lang="en-GB" dirty="0" smtClean="0"/>
              <a:t>PAUL THOMPSON, </a:t>
            </a:r>
            <a:r>
              <a:rPr lang="en-GB" i="1" dirty="0" smtClean="0"/>
              <a:t>THE VOICE OF THE PAST </a:t>
            </a:r>
            <a:r>
              <a:rPr lang="en-GB" dirty="0" smtClean="0"/>
              <a:t>(OUP, 1978), P.1</a:t>
            </a:r>
            <a:endParaRPr lang="en-GB" dirty="0"/>
          </a:p>
        </p:txBody>
      </p:sp>
      <p:pic>
        <p:nvPicPr>
          <p:cNvPr id="6" name="Content Placeholder 5" descr="olhis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762500" y="1628800"/>
            <a:ext cx="3810000" cy="4464495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SHAPING THE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Oral historians believe the past can shape the future through</a:t>
            </a:r>
            <a:r>
              <a:rPr lang="en-GB" dirty="0" smtClean="0"/>
              <a:t>:</a:t>
            </a:r>
          </a:p>
          <a:p>
            <a:r>
              <a:rPr lang="en-GB" dirty="0" smtClean="0"/>
              <a:t>Empowering people previously marginalised</a:t>
            </a:r>
          </a:p>
          <a:p>
            <a:r>
              <a:rPr lang="en-GB" dirty="0" smtClean="0"/>
              <a:t>Rejection of the objectivity at the heart of University-based historical study – an area not closely associated with oral testimonies</a:t>
            </a:r>
          </a:p>
          <a:p>
            <a:r>
              <a:rPr lang="en-GB" dirty="0" smtClean="0"/>
              <a:t>The eclectic approach of oral history from the 1980s saw ideas and insights taken from other disciplines – sociology; psychology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ORAL HISTORY AND GENDER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Strong relationship between oral history and women’s history</a:t>
            </a:r>
          </a:p>
          <a:p>
            <a:r>
              <a:rPr lang="en-GB" i="1" dirty="0" smtClean="0"/>
              <a:t>Oral History </a:t>
            </a:r>
            <a:r>
              <a:rPr lang="en-GB" dirty="0" smtClean="0"/>
              <a:t>journal published a number of special issues on women’s history (see </a:t>
            </a:r>
            <a:r>
              <a:rPr lang="en-GB" dirty="0" err="1" smtClean="0"/>
              <a:t>Vol</a:t>
            </a:r>
            <a:r>
              <a:rPr lang="en-GB" dirty="0" smtClean="0"/>
              <a:t> 5 No 2, 1977; </a:t>
            </a:r>
            <a:r>
              <a:rPr lang="en-GB" dirty="0" err="1" smtClean="0"/>
              <a:t>Vol</a:t>
            </a:r>
            <a:r>
              <a:rPr lang="en-GB" dirty="0" smtClean="0"/>
              <a:t> 10 No2, 1982; </a:t>
            </a:r>
            <a:r>
              <a:rPr lang="en-GB" dirty="0" err="1" smtClean="0"/>
              <a:t>Vol</a:t>
            </a:r>
            <a:r>
              <a:rPr lang="en-GB" dirty="0" smtClean="0"/>
              <a:t> 21 No 2, 1993; </a:t>
            </a:r>
            <a:r>
              <a:rPr lang="en-GB" dirty="0" err="1" smtClean="0"/>
              <a:t>Vol</a:t>
            </a:r>
            <a:r>
              <a:rPr lang="en-GB" dirty="0" smtClean="0"/>
              <a:t> 30 No1, 2002)</a:t>
            </a:r>
          </a:p>
          <a:p>
            <a:r>
              <a:rPr lang="en-GB" dirty="0" smtClean="0"/>
              <a:t>Female historians influential in ‘History from Below’ and feminist theory has influenced oral history studies and the analysis of oral memories and women’s biographies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‘SHARED AUTHORITY’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Lies at the heart of oral history and its reliance upon interview-based testimonies</a:t>
            </a:r>
          </a:p>
          <a:p>
            <a:r>
              <a:rPr lang="en-GB" dirty="0" smtClean="0"/>
              <a:t>Concerns over the inequality between the interviewer and interviewee – raising issues about power relations and inter-subjectivity</a:t>
            </a:r>
          </a:p>
          <a:p>
            <a:r>
              <a:rPr lang="en-GB" dirty="0" smtClean="0"/>
              <a:t>Originating in the United States ‘shared authority’ ‘redefine(d) and redistribute(d) intellectual authority, so that it might be shared more broadly’ Michael Frisch, </a:t>
            </a:r>
            <a:r>
              <a:rPr lang="en-GB" i="1" dirty="0" smtClean="0"/>
              <a:t>A Shared Authority: Essays on the craft and meaning of Oral and Public History, </a:t>
            </a:r>
            <a:r>
              <a:rPr lang="en-GB" dirty="0" smtClean="0"/>
              <a:t>(New York, 1990), </a:t>
            </a:r>
            <a:r>
              <a:rPr lang="en-GB" dirty="0" err="1" smtClean="0"/>
              <a:t>p.XX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1950s and 60s – ‘Rich Pickings’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00808"/>
            <a:ext cx="7200800" cy="4464496"/>
          </a:xfrm>
        </p:spPr>
      </p:pic>
    </p:spTree>
    <p:extLst>
      <p:ext uri="{BB962C8B-B14F-4D97-AF65-F5344CB8AC3E}">
        <p14:creationId xmlns:p14="http://schemas.microsoft.com/office/powerpoint/2010/main" val="24037734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GENERATION GAP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209" y="1600200"/>
            <a:ext cx="3456582" cy="4525963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1950s and 60s  - the development of a generational gap between the youth and their parents</a:t>
            </a:r>
          </a:p>
          <a:p>
            <a:r>
              <a:rPr lang="en-GB" dirty="0" smtClean="0"/>
              <a:t>Emergence of a ‘youth-market’ born out of an increasingly affluent society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602401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‘TEDDY BOY’ – the New Edwardians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1950s – new, modern, and rebellious</a:t>
            </a:r>
          </a:p>
          <a:p>
            <a:r>
              <a:rPr lang="en-GB" dirty="0" smtClean="0"/>
              <a:t>Defined inter-relationship between childhood-youth-adult world of work and marriage</a:t>
            </a:r>
          </a:p>
          <a:p>
            <a:r>
              <a:rPr lang="en-GB" dirty="0" smtClean="0"/>
              <a:t>Product of, and defined, the new affluent society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00808"/>
            <a:ext cx="4038600" cy="4320480"/>
          </a:xfrm>
        </p:spPr>
      </p:pic>
    </p:spTree>
    <p:extLst>
      <p:ext uri="{BB962C8B-B14F-4D97-AF65-F5344CB8AC3E}">
        <p14:creationId xmlns:p14="http://schemas.microsoft.com/office/powerpoint/2010/main" val="34000517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Clothes – in many ways defined the ‘Teddy Boy’ 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Distinguished by: drapes, drainpipes, Italian-style jackets, ‘the garb’ of James Dean and Marlon Brando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556792"/>
            <a:ext cx="1847850" cy="2466975"/>
          </a:xfrm>
        </p:spPr>
      </p:pic>
      <p:pic>
        <p:nvPicPr>
          <p:cNvPr id="1028" name="Picture 4" descr="http://olfactoryobsessed.files.wordpress.com/2011/11/marlon-brando-the-wild-one-sea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60142"/>
            <a:ext cx="2952328" cy="261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76216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Music – Rock n Roll, epitomised by Bill Haley’s ‘Rock Around the Clock’ (1956)</a:t>
            </a:r>
          </a:p>
          <a:p>
            <a:endParaRPr lang="en-GB" dirty="0"/>
          </a:p>
          <a:p>
            <a:r>
              <a:rPr lang="en-GB" dirty="0" smtClean="0"/>
              <a:t>Also – Elvis Presley; Tommy Steele, Cliff Richard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1844824"/>
            <a:ext cx="2948136" cy="1944390"/>
          </a:xfrm>
        </p:spPr>
      </p:pic>
      <p:pic>
        <p:nvPicPr>
          <p:cNvPr id="2050" name="Picture 2" descr="http://www.vam.ac.uk/__data/assets/image/0020/212591/60027-large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73016"/>
            <a:ext cx="2592288" cy="2847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61079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‘TEDDY BOY’ - VILIFIED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dirty="0" smtClean="0"/>
              <a:t>1954 – press vilification begins ‘a major social menace’ </a:t>
            </a:r>
            <a:endParaRPr lang="en-GB" dirty="0"/>
          </a:p>
          <a:p>
            <a:r>
              <a:rPr lang="en-GB" dirty="0" smtClean="0"/>
              <a:t>Paradigm </a:t>
            </a:r>
            <a:r>
              <a:rPr lang="en-GB" dirty="0"/>
              <a:t>for ‘</a:t>
            </a:r>
            <a:r>
              <a:rPr lang="en-GB" b="1" dirty="0"/>
              <a:t>the teenager as a problem</a:t>
            </a:r>
            <a:r>
              <a:rPr lang="en-GB" dirty="0"/>
              <a:t>’</a:t>
            </a:r>
          </a:p>
          <a:p>
            <a:r>
              <a:rPr lang="en-GB" dirty="0"/>
              <a:t>- Edgar, Z. </a:t>
            </a:r>
            <a:r>
              <a:rPr lang="en-GB" dirty="0" err="1"/>
              <a:t>Friedenburg</a:t>
            </a:r>
            <a:r>
              <a:rPr lang="en-GB" dirty="0"/>
              <a:t> (1966) </a:t>
            </a:r>
            <a:endParaRPr lang="en-GB" dirty="0" smtClean="0"/>
          </a:p>
          <a:p>
            <a:r>
              <a:rPr lang="en-GB" dirty="0" smtClean="0"/>
              <a:t>Violence associated with gang and turf wars</a:t>
            </a:r>
          </a:p>
          <a:p>
            <a:r>
              <a:rPr lang="en-GB" dirty="0" smtClean="0"/>
              <a:t>1958 – linked to Notting Hill Race Riots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05500" y="2929731"/>
            <a:ext cx="1524000" cy="1866900"/>
          </a:xfrm>
        </p:spPr>
      </p:pic>
    </p:spTree>
    <p:extLst>
      <p:ext uri="{BB962C8B-B14F-4D97-AF65-F5344CB8AC3E}">
        <p14:creationId xmlns:p14="http://schemas.microsoft.com/office/powerpoint/2010/main" val="2164584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‘MODS AND ROCKERS’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Emerged out of the youth culture of the early 1960s</a:t>
            </a:r>
          </a:p>
          <a:p>
            <a:r>
              <a:rPr lang="en-GB" dirty="0" smtClean="0"/>
              <a:t>MODS – strong dress sense: smart brogues and mohair suits; Moped scooter; musical tastes – the Who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772816"/>
            <a:ext cx="2628900" cy="1743075"/>
          </a:xfrm>
        </p:spPr>
      </p:pic>
      <p:pic>
        <p:nvPicPr>
          <p:cNvPr id="3074" name="Picture 2" descr="http://static.guim.co.uk/sys-images/Music/Pix/pictures/2009/7/9/1247152851388/Mods-and-rockers-descend--0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284984"/>
            <a:ext cx="3517404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06526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‘MODS AND ROCKERS’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dirty="0" smtClean="0"/>
              <a:t>‘ROCKERS’ – Motorbikes; leather jackets and boots;</a:t>
            </a:r>
          </a:p>
          <a:p>
            <a:pPr lvl="1"/>
            <a:r>
              <a:rPr lang="en-GB" dirty="0" smtClean="0"/>
              <a:t>Anti-establishment ethos</a:t>
            </a:r>
          </a:p>
          <a:p>
            <a:pPr lvl="1"/>
            <a:r>
              <a:rPr lang="en-GB" dirty="0" smtClean="0"/>
              <a:t>‘Working-class’ identity</a:t>
            </a:r>
          </a:p>
          <a:p>
            <a:pPr lvl="1"/>
            <a:r>
              <a:rPr lang="en-GB" dirty="0" smtClean="0"/>
              <a:t>Rock n Roll music – Gene Vincent, Eddie Cochran, Chuck Berry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8762" y="2715419"/>
            <a:ext cx="2657475" cy="2295525"/>
          </a:xfrm>
        </p:spPr>
      </p:pic>
    </p:spTree>
    <p:extLst>
      <p:ext uri="{BB962C8B-B14F-4D97-AF65-F5344CB8AC3E}">
        <p14:creationId xmlns:p14="http://schemas.microsoft.com/office/powerpoint/2010/main" val="27287717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CONFRONTATION!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Easter 1964, disturbances involving Mods and Rockers at Clacton</a:t>
            </a:r>
          </a:p>
          <a:p>
            <a:endParaRPr lang="en-GB" dirty="0" smtClean="0"/>
          </a:p>
          <a:p>
            <a:r>
              <a:rPr lang="en-GB" dirty="0" smtClean="0"/>
              <a:t>Whitsun weekend 1964 – similar trouble at Brighton, Hastings, and Margate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525" y="2653506"/>
            <a:ext cx="1885950" cy="2419350"/>
          </a:xfrm>
        </p:spPr>
      </p:pic>
    </p:spTree>
    <p:extLst>
      <p:ext uri="{BB962C8B-B14F-4D97-AF65-F5344CB8AC3E}">
        <p14:creationId xmlns:p14="http://schemas.microsoft.com/office/powerpoint/2010/main" val="5971754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"sawdust Caesars", "vermin" and </a:t>
            </a:r>
            <a:r>
              <a:rPr lang="en-GB" dirty="0" smtClean="0"/>
              <a:t>louts’’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628800"/>
            <a:ext cx="4038600" cy="4392488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Description in press coverage</a:t>
            </a:r>
          </a:p>
          <a:p>
            <a:r>
              <a:rPr lang="en-GB" dirty="0" smtClean="0"/>
              <a:t>Although violent confrontation did occur, some suggest situation ‘blown up’ and exaggerated by press coverage</a:t>
            </a:r>
          </a:p>
          <a:p>
            <a:r>
              <a:rPr lang="en-GB" dirty="0"/>
              <a:t>See:   </a:t>
            </a:r>
            <a:r>
              <a:rPr lang="en-GB" dirty="0" smtClean="0"/>
              <a:t>Stanley Cohen</a:t>
            </a:r>
            <a:r>
              <a:rPr lang="en-GB" dirty="0"/>
              <a:t>, </a:t>
            </a:r>
            <a:r>
              <a:rPr lang="en-GB" i="1" dirty="0" smtClean="0"/>
              <a:t>Folk </a:t>
            </a:r>
            <a:r>
              <a:rPr lang="en-GB" i="1" dirty="0"/>
              <a:t>Devils and Moral Panics</a:t>
            </a:r>
            <a:r>
              <a:rPr lang="en-GB" dirty="0"/>
              <a:t>, </a:t>
            </a:r>
            <a:r>
              <a:rPr lang="en-GB" dirty="0" smtClean="0"/>
              <a:t>(London</a:t>
            </a:r>
            <a:r>
              <a:rPr lang="en-GB" dirty="0"/>
              <a:t>: </a:t>
            </a:r>
            <a:r>
              <a:rPr lang="en-GB" dirty="0" err="1"/>
              <a:t>MacGibbon</a:t>
            </a:r>
            <a:r>
              <a:rPr lang="en-GB" dirty="0"/>
              <a:t> and </a:t>
            </a:r>
            <a:r>
              <a:rPr lang="en-GB" dirty="0" err="1" smtClean="0"/>
              <a:t>Kee</a:t>
            </a:r>
            <a:r>
              <a:rPr lang="en-GB" dirty="0" smtClean="0"/>
              <a:t>, 1972)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0485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COHEN ON ‘MORAL PANIC’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772816"/>
            <a:ext cx="3456384" cy="4176464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Negative media coverage of ‘ Mods and Rockers’ and youth culture in general helped create a ‘moral panic’ and helped introduce the concept of ‘anti-social behaviour’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7546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‘A GENERATIONAL THING’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755576" y="1556792"/>
            <a:ext cx="8229600" cy="4709160"/>
          </a:xfrm>
        </p:spPr>
        <p:txBody>
          <a:bodyPr>
            <a:normAutofit fontScale="700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‘Each successive historical age has ardently believed that an unprecedented ‘crisis’ in youth behaviour is taking place. We are not unique; our fears do not differ from those of our predecessors… therefore, the generation that produced the ‘Mods’ and ‘Rockers’ became fearful of the ‘skinheads’ and ‘hoodies’ that followed them’ </a:t>
            </a:r>
          </a:p>
          <a:p>
            <a:r>
              <a:rPr lang="en-GB" dirty="0" smtClean="0"/>
              <a:t>Abigail Wills , Brasenose College Oxford, in : BBC History website article: </a:t>
            </a:r>
          </a:p>
          <a:p>
            <a:endParaRPr lang="en-GB" dirty="0"/>
          </a:p>
          <a:p>
            <a:r>
              <a:rPr lang="en-GB" b="1" dirty="0"/>
              <a:t>Youth culture and crime: what can we learn from history</a:t>
            </a:r>
            <a:r>
              <a:rPr lang="en-GB" b="1" dirty="0" smtClean="0"/>
              <a:t>? Available at: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http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www.historyextra.com/feature/youth-culture-and-crime-what-can-we-learn-history</a:t>
            </a:r>
            <a:r>
              <a:rPr lang="en-GB" dirty="0" smtClean="0"/>
              <a:t> (Accessed: 31</a:t>
            </a:r>
            <a:r>
              <a:rPr lang="en-GB" baseline="30000" dirty="0" smtClean="0"/>
              <a:t>st</a:t>
            </a:r>
            <a:r>
              <a:rPr lang="en-GB" dirty="0" smtClean="0"/>
              <a:t> October 2013)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3073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mtClean="0"/>
              <a:t>RACE RELATIONS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1947 marked increase migration to Britain from the Commonwealth </a:t>
            </a:r>
          </a:p>
          <a:p>
            <a:r>
              <a:rPr lang="en-GB" dirty="0" smtClean="0"/>
              <a:t>Epitomised by the ‘</a:t>
            </a:r>
            <a:r>
              <a:rPr lang="en-GB" i="1" dirty="0" smtClean="0"/>
              <a:t>Empire </a:t>
            </a:r>
            <a:r>
              <a:rPr lang="en-GB" i="1" dirty="0" err="1" smtClean="0"/>
              <a:t>Windrush</a:t>
            </a:r>
            <a:r>
              <a:rPr lang="en-GB" dirty="0" smtClean="0"/>
              <a:t>’ from Jamaica</a:t>
            </a:r>
          </a:p>
          <a:p>
            <a:r>
              <a:rPr lang="en-GB" dirty="0" smtClean="0"/>
              <a:t>Evidence of widespread and casual colour prejudice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28800"/>
            <a:ext cx="3600400" cy="4464496"/>
          </a:xfrm>
        </p:spPr>
      </p:pic>
    </p:spTree>
    <p:extLst>
      <p:ext uri="{BB962C8B-B14F-4D97-AF65-F5344CB8AC3E}">
        <p14:creationId xmlns:p14="http://schemas.microsoft.com/office/powerpoint/2010/main" val="296230957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RACE RIOTS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Notting Hill – August/September 1958</a:t>
            </a:r>
          </a:p>
          <a:p>
            <a:r>
              <a:rPr lang="en-GB" dirty="0" smtClean="0"/>
              <a:t>Elements of: Oswald Mosley’s Union Movement; the White Defence League; and ‘Teddy Boys’</a:t>
            </a:r>
          </a:p>
          <a:p>
            <a:r>
              <a:rPr lang="en-GB" dirty="0" smtClean="0"/>
              <a:t>Also riots in Nottingham – the nation’s ‘forgotten’ riot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268760"/>
            <a:ext cx="3246120" cy="2621280"/>
          </a:xfrm>
        </p:spPr>
      </p:pic>
      <p:pic>
        <p:nvPicPr>
          <p:cNvPr id="1026" name="Picture 2" descr="http://raycheesemester2.files.wordpress.com/2012/04/s_hist_ec_07430_4x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73016"/>
            <a:ext cx="4104456" cy="27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3323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RACE RELATIONS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1965 – FIRST ‘RACE RELATIONS ACT’ – OUTLAWING DISCRIMINATION ON ‘</a:t>
            </a:r>
            <a:r>
              <a:rPr lang="en-GB" i="1" dirty="0" smtClean="0"/>
              <a:t>THE GROUNDS OF COLOUR, RACE, OR ETHNIC OR NATIONAL ORIGIN</a:t>
            </a:r>
            <a:r>
              <a:rPr lang="en-GB" dirty="0" smtClean="0"/>
              <a:t>’ </a:t>
            </a:r>
          </a:p>
          <a:p>
            <a:r>
              <a:rPr lang="en-GB" dirty="0" smtClean="0"/>
              <a:t>1966 – RACE RELATIONS BOARD SET UP – TO HEAR COMPLAINTS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772816"/>
            <a:ext cx="2880320" cy="4248472"/>
          </a:xfrm>
        </p:spPr>
      </p:pic>
    </p:spTree>
    <p:extLst>
      <p:ext uri="{BB962C8B-B14F-4D97-AF65-F5344CB8AC3E}">
        <p14:creationId xmlns:p14="http://schemas.microsoft.com/office/powerpoint/2010/main" val="38603661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‘RIVERS OF BLOOD’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 smtClean="0"/>
              <a:t> </a:t>
            </a:r>
            <a:endParaRPr lang="en-GB" dirty="0"/>
          </a:p>
          <a:p>
            <a:r>
              <a:rPr lang="en-US" sz="6400" dirty="0"/>
              <a:t>On the 20</a:t>
            </a:r>
            <a:r>
              <a:rPr lang="en-US" sz="6400" baseline="30000" dirty="0"/>
              <a:t>th</a:t>
            </a:r>
            <a:r>
              <a:rPr lang="en-US" sz="6400" dirty="0"/>
              <a:t> April 1968 Enoch Powell </a:t>
            </a:r>
            <a:r>
              <a:rPr lang="en-US" sz="6400" dirty="0" smtClean="0"/>
              <a:t>made </a:t>
            </a:r>
            <a:r>
              <a:rPr lang="en-US" sz="6400" dirty="0"/>
              <a:t>a speech in his </a:t>
            </a:r>
            <a:r>
              <a:rPr lang="en-US" sz="6400" dirty="0" err="1"/>
              <a:t>Wolverhampton</a:t>
            </a:r>
            <a:r>
              <a:rPr lang="en-US" sz="6400" dirty="0"/>
              <a:t> constituency.</a:t>
            </a:r>
            <a:endParaRPr lang="en-GB" sz="6400" dirty="0"/>
          </a:p>
          <a:p>
            <a:r>
              <a:rPr lang="en-US" sz="6400" dirty="0"/>
              <a:t>Powell stated: "In this country in 15 or 20 years' time the black man will have the whip hand over the white man. Here is a decent, ordinary fellow-Englishman, who in broad daylight in my own town says to me, his Member of Parliament, that the country will not be worth living in for his children. I simply do not have the right to shrug my shoulders and think about something else. What he is saying, thousands and hundreds of thousands are saying and thinking – not throughout Great Britain, perhaps, but in the areas that are already undergoing the total transformation to which there is no parallel in a thousand years of English history</a:t>
            </a:r>
            <a:r>
              <a:rPr lang="en-US" sz="6400" dirty="0" smtClean="0"/>
              <a:t>.</a:t>
            </a:r>
            <a:endParaRPr lang="en-GB" sz="6400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050" y="2639219"/>
            <a:ext cx="1866900" cy="2447925"/>
          </a:xfrm>
        </p:spPr>
      </p:pic>
    </p:spTree>
    <p:extLst>
      <p:ext uri="{BB962C8B-B14F-4D97-AF65-F5344CB8AC3E}">
        <p14:creationId xmlns:p14="http://schemas.microsoft.com/office/powerpoint/2010/main" val="159208708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SWINGING SIXTIES?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Lady Chatterley </a:t>
            </a:r>
            <a:r>
              <a:rPr lang="en-GB" dirty="0" smtClean="0"/>
              <a:t>and the Obscene Publications Act</a:t>
            </a:r>
          </a:p>
          <a:p>
            <a:r>
              <a:rPr lang="en-GB" i="1" dirty="0" smtClean="0"/>
              <a:t>1968 Theatre  Act- </a:t>
            </a:r>
            <a:r>
              <a:rPr lang="en-GB" dirty="0" smtClean="0"/>
              <a:t>Kenneth </a:t>
            </a:r>
            <a:r>
              <a:rPr lang="en-GB" dirty="0" err="1" smtClean="0"/>
              <a:t>Tynan</a:t>
            </a:r>
            <a:r>
              <a:rPr lang="en-GB" dirty="0" smtClean="0"/>
              <a:t> the first man to say f**k on T.V.</a:t>
            </a:r>
          </a:p>
          <a:p>
            <a:r>
              <a:rPr lang="en-GB" i="1" dirty="0" smtClean="0"/>
              <a:t>1967 – Abortion Law Reform</a:t>
            </a:r>
          </a:p>
          <a:p>
            <a:r>
              <a:rPr lang="en-GB" i="1" dirty="0" smtClean="0"/>
              <a:t>Sexual freedom and The Pill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268760"/>
            <a:ext cx="3810000" cy="3744416"/>
          </a:xfrm>
        </p:spPr>
      </p:pic>
      <p:pic>
        <p:nvPicPr>
          <p:cNvPr id="1026" name="Picture 2" descr="http://ee.dramaturgy.co.uk/images/uploads/kenneth_tynan_picture_1966_photograph_taken_by_julian_lloyd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509120"/>
            <a:ext cx="2304256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3169275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ANGRY YOUNG MEN! AND WOMEN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new realism - breakthroughs in Literature, Drama and Film</a:t>
            </a:r>
          </a:p>
          <a:p>
            <a:r>
              <a:rPr lang="en-GB" dirty="0" smtClean="0"/>
              <a:t>Alan </a:t>
            </a:r>
            <a:r>
              <a:rPr lang="en-GB" dirty="0" err="1" smtClean="0"/>
              <a:t>Sillitoe</a:t>
            </a:r>
            <a:r>
              <a:rPr lang="en-GB" dirty="0" smtClean="0"/>
              <a:t> (Angry Young Man) – </a:t>
            </a:r>
            <a:r>
              <a:rPr lang="en-GB" i="1" dirty="0" smtClean="0"/>
              <a:t>Saturday Night Sunday Morning </a:t>
            </a:r>
            <a:r>
              <a:rPr lang="en-GB" dirty="0" smtClean="0"/>
              <a:t>(1958); </a:t>
            </a:r>
            <a:r>
              <a:rPr lang="en-GB" i="1" dirty="0" smtClean="0"/>
              <a:t>Loneliness of a Long Distance Runner </a:t>
            </a:r>
            <a:r>
              <a:rPr lang="en-GB" dirty="0" smtClean="0"/>
              <a:t>(1959)</a:t>
            </a:r>
          </a:p>
          <a:p>
            <a:r>
              <a:rPr lang="en-GB" i="1" dirty="0" err="1" smtClean="0"/>
              <a:t>Shelagh</a:t>
            </a:r>
            <a:r>
              <a:rPr lang="en-GB" i="1" dirty="0" smtClean="0"/>
              <a:t> Delaney A Taste of Honey (1958) 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7" y="1600201"/>
            <a:ext cx="2740179" cy="2620888"/>
          </a:xfrm>
        </p:spPr>
      </p:pic>
      <p:pic>
        <p:nvPicPr>
          <p:cNvPr id="1026" name="Picture 2" descr="http://jameskwalker.co.uk/blog/wp-content/uploads/2012/10/loneliness-cover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2047875" cy="2907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AutoShape 4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2159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AutoShape 8" descr="data:image/jpeg;base64,/9j/4AAQSkZJRgABAQAAAQABAAD/2wCEAAkGBhQSERUUEhQVFBUWGRwaFRcWGBcYGBgaFxccGhYXGhgXGyceGBskGhoVHy8gIycpLCwsFyAxNTAqNSYrLCkBCQoKDgwOGg8PGiwkHyQsLCwsKSwsLCwsLCwsLCwsKSksLCksKSwsLCwsLCwsLCwsLCwsLCwsLCwsLCwsKSwsLP/AABEIAMIBBAMBIgACEQEDEQH/xAAcAAABBQEBAQAAAAAAAAAAAAAEAAEDBQYCBwj/xABIEAABAgMFBAcEBgkCBQUAAAABAhEAAyEEBRIxQSJRYXEGE4GRobHwByMywUJScrLR4RQVJDNic4KS8ZOiNFODs8I1Q2Oj0v/EABgBAAMBAQAAAAAAAAAAAAAAAAECAwAE/8QAJBEAAgICAgICAgMAAAAAAAAAAAECESExEkEDUSJhE5EEMoH/2gAMAwEAAhEDEQA/ANX7U79n2ZEgyJipZUV4sLVYJZ3B3mMv0Q6VW20WyVKXaVsvE7hJFEKVk3CLv2znYs32pnkiMd0BnNeMg0Hxj/6lRGk0UR7Iqx2hqTQTpp8jAn6PbAficcCn5iCrba1pBKatplzrwjiQqaxUZpJ3BIwjkCSe890R/Gvb/Y/J/RXrmWtOZX2JB8hFROvi1pmEGYtI4pSN29Pp42Eu0L1IV2M/aDEptzJdSTx1grx12zcvoyP62tGAnrTmdEv8QG7cYMsl6TSh1LJPIbhuEWd94VWcqATUiob61WPZFVYwMHrcIWSrsaOeh5d6z8TOSDqwDZ0y5Zx3JvWeWBJAIDlhx4Nuh3h5YJPCJcmUpBk22rCXc+ECovOYxdeT6DdyiaaNgwAk7BNMjzyEVTwI0FrvOZsss1NaDcKecWUqepg5fLyijm/RdhWjckxcylbI5DyjNgolM9W8wPPtytDEiiICtBeFbYySK6975moQSlZBD7t44c4CRf8AP2HmmpD/AA5YHPj5Q1/J933+YgEpbq2bOn+nr5Q0X8QNKw2z37PM7D1qiGTolqs57axaz7dOKXSsuK0ap3cozNkJ/Sa7k5f0xpUKhJyaaGSRyi32ggEkuynDDeAKM/FoNs8+azrUa5ppSunZHMqCliBF/ZmVN5XhNC0hK1JDh21yhItswq+NRDDJsyuvhSBL5tITNRtAOoZ9kcSLScebUTRqa0q0O2KkWN129aycSiW39kWQWd8U90L9d0WM21tkHO7sgtgoJxHfDKWYFXbs2S9WiXrgY3I1AC7WvEaqbhzEAWq85gFFK9KaJgslRroPMRW2lWy3lptGNJmSLmwWtakAk+mEFdcYDsAAQIJJhchLuw/CefyENHNg+E8/kIUdK0RezEe2f4LN9qZ5IjG9A0veEkfb/wC0qNh7aDs2b7UzyRGN9nn/AKjJ5r/7S4PRj15UlQmIZWyDUEDJtNxdsqRTXx0vkJCkotaULTTZllYcGoomp7Y66SXuvAZUge9UlTOQDhY1G/XujF9ERJQlp0pS1TFAJJlYxmwD6VBdhzgJGbNR0R6dfpC0ypzBZ+FSclMHZjkaHKkbNagEnPmwfn63RkpdlROmSiiUtCrNNBcpTLDEkLSAC7ZGrZcY0apLljl2d8BmRz0iW0kBuPl+MU9iVsD1oItOk6hhAdtnL+pNfCKqwp2O7yER8hWAUZmkSJMQjOsSoG+OcqTYjhPrURmrwvhEoKf4q6gCoDPGhnqOBQGceXW6WVzlO/Znv1inRkrZoz0vlqOylVC/PLJ+RglPTzIdW1A/+XjNSLIA7Bu40yfxhpqGGtYVyTKrx0apHS93fNxuoHc+FIKsN8hZIdyTQNpqcm848+mgj4SX9euyCrNaXG7fp61gNPYKWjZ33WXvzy5iK8ygOrofx91p36b4Hue9VgYSxSn4iogEA8TnrB1ot7lICgxVVmYe7JFda17u0qb0I40QWRJFoLhgydG0GsWi73lDOYnsL+UVxtrnq0LZTgqKgSwIAGEANuPb3D2q75KElUyYXOrau9E74ScreRoxRaK6ToBofCIl9LpZfaNOH4Rip8+pwuxoHAduMWd2WWTMlgzFHEVsR1iUMmm0yg51oILjxVsNI6ve/UKWhbuAXbWjU7xHd13+C/wobCA5c0d24xQ2+zNOUmUUmWDQkgk1NaZ0iJKVp+q2td40rFVFUK1k2Fh6RBKTUuXYs7ZbhEU7pVhAOu/a/t1o0ZWZOUDQpamvHKHmqUofR7+POjxuN7Bg0kvpkpWZDcHHf5Qfd3SoY9pQCdBUAbs9PxjESZWXw9hD8xV4U+zkaBjp84PFWDo9GsduC1nCQcvlHEwDBpVueaox1gCFkIJwBLDLi2h/KLdNyoCX2iedMyN0HsVpLs11iAwCJcXGAbrlBEphuiREx6QBTRWA7J5/IQ8R2BWyefyEKOhMkzE+2v4LL9qZ5IjDdBJhFvlEZ7bf6a42vtnm7Fm+1M8kxg+iB/bJX9e7/lqpXfl2w6/qL2eu2SWVTCs4dnEAcio02uAzDb3jN3teZss5cpBSgTGmS8IACTkrNJHxJdmq8XFllT1EpTLYAAChZQBLHEQz7xrweFe3RuTaVhM+YkLZkpxbehLJxc98TTQWiK5b4nTilmICk9askMQUHEE0G2ThZIFGqQ8ayUNoPvHDyikuno1ZrOdgzVZbKlHA41CUsHy3u0XgtoGQAHKA5IZJg992CZNUyUuGatNQcz290NZLnKEgLUkcq6AcI6m3k2ZgO23sUjEEqUNQliRxZ6wuGHKDLbYwhmqCNfXKB0oh5F7S7RIExBcAsd44EZg1TFH0j6S9QkCWxmKoH0/ibUA+cTkldFIu0S9IekUuzpYMpZ+iDlz3RhbJOJKlHMkwpCcZdTtUmtT507I7TaUl2AHAaPVvFom3ii8FTJus9f5iNRccT69co6FQQ8DqNeEIkVbHXKL6eO6IVu1KbqQQUDee2I1Mcm7+cMmK0RJSuYUpG0SWASC5J0AHGDUWWfLUNhYwFRUGP0UYlc2QUnkRHN3kS5qFFeEJL4k1IzqAaHSmocRcrv2QhK0JbaEz6JoV2dKNhyShJWDTQNFFTJuwGcuZIWZkyUt6AuAkA6anPCqnCILZZZ8+YwlrxBIUEtUJVUFqZuOcH3peVnm9ay2xzEzBhlkOEhYILGqtobWsFK6T2eZMKlY0glLipLS5q1JAKSkjZWG+qUgVjcVdgtrozEyxKCCpSVAUqRTbGJHekE98TpuWc6fdLOMOg0YgDFv+qX0pBt6XwiZJ6tLBuqYsxOCUpKsRzNSGfSCZd/SEgbR2kgKxICgkps3UjZJ2w7nSkNg1sopV3zOsEsJUVqqE0c51HCh7oUq4VrCClCi4OAuNVhBz3LIHNotpF8SUTETUqUpcuV1YSwQHqAoKctRStKQbL6Tyk7ICsAWFJYBwDaOsIz1Rg7UxgNv0ZpXR1YPwEM+qS2FnqDpiQO0b4dVyzEIKlJOAFs00wqbIVbElQc0LEQbNvQCXNQkkha0KGwECgOIYQWTUS8s8IMJV4SzZgghRWMnAZO0SplO+EhtkihcxrMVMqSEq1cAt6biYmSon/Mcp9evWUIIHLd60gPIwyZ5TMSasSyjuqCDGnshPUB1O2m7bMZWejEDFjd1ueWQakNXX4lQRJI2tlX7rsMKSusCWJauqrq7cPxhWecysOv8Aj8YleRawa27lbJ5/IQohuxRwn7XyEKOpEWjH+2v93ZvtzPJMebdG71VItUuYlsScTOHAdCg7drx6R7bP3dm+3M8kx5PImYVYubdxi0dE2ekW/pLPUnamqO8UCSDoyQKc4B6L2WUudLDBK1zHQXc4UbRIJO4KG8loycu8FLARUl2SBqTRv8R6DdVyixS0klK7VNZOJR2ZaT8TNVg4FKkkCggNUBOz0AiM90svpdnlnqw61JOCjhwQ/clz2RcSlsACXLM+8gRTdM5GOyL2+rars4LfR7aDuiaSKvRmron2yckGaNgEkkkB3Ou+rM2kXMq8FoGElKlAgAIOQYNiJ3uKZ1ESXTOxSMaBjVhBoMOOhDJEwUyar84LvEJEhS5ifh2tn4tnVwBVvCCxUF9GmWmcRLKCuqkmgK00Khz2a6s8Zy87MmasKVmA3i8Q9Gulf7ZLBnHAqYUpQQXPWBhiUdysLCnbSCb2QUT1JfKZTkXI8DHN501TL+F2RIsSTVq9z90Uk6xdUtgKEUzroeVY1kpIjP8ASSeEzEJ4N25/IRzQvR0J5BJxZJLUbTy84ox0glkh0r8O/ODLztBTLVlWg7afjFDOlBMqUps3c88vCOvxQTWSflm08GnUgHT1WKu9LWtDYU4n1Y0rwiws8/GhKt4GfKsMcn7+UJHDyUatYM7Mv5ac0Af3Dzhpd+qVlLfezmD+kX7r+oPAnR6iF0OYoN7UjpXFx5Uc3yUuNisl7KUsDAwdjnTwizXaQEqUTQbq90UU+SJq5yz9H4ewflCuxJVJmpAzbyLDwjSgnkynLQ8y8500koDAbm8zrHVgvZZX1c1q0fVxoecD2O3mSVImILP2vlyIg6TIlTFdYknE4ObVDaZirQ0klisCxbbtPJOi8pIJBWHFMjp2R3+t5TfGNN8CG5EEkkOS5zOZ8orLqsYXMKVVAHHeN3bC8ItXkZymnWC/N8S2JCsRAfCHqwdvOA09IwTRCuLRJNuaWhKi1cJzJOacw8A9HZoStTkDZ4B684yjGm1kDlK0mFjpEMyhUWN22zrUuHSxavfT1pCM5D/GlxxEdy1B6EHex/OJyqsIrFO9k2E737A9PXhEdlUUlQLbVQ1Mnpnxfsh0riM2hlJ5vCoZ6N5JWRJSzVzfnz5w8ogEOXJNN7PrvZoEs03FZwaU0Z3di0OqcypTipWAGdmJDnLj4iJpZJm1u34Tz+QhRzdqtk8/kIUdKIsxntr/AHVm+2v7qY8mTnHrftnT7mz/AG1/dEeV2SxqmzEy0MVKokdm/TKLw0SkXnR3olaVrRNQlICSFArJSFYVcqux7jHpylh8SkAkZEsSK6PlWALkuq0SJKZapySkAAbLlv4S+6lQWgO+rfNkBS0grQKmjAcla90I3bGSpBN0XrMVbVJmJWElDSn+GheYoPQmqU0q0aeagKBSoAghiDrHnF1dOOsWy0EAVSwxEqOyA9G+LQeGesmXivCkGhIqRv3d3lCtGTAVX6RaOqkhM1CAEqKCFKCg9C5oGoSAqo35WVstplyyqa2HRI2jX6JJbESeA7c4y9vsS0zxNkMiYEkuRsqbNKmzcdxAjR2O61kJmWhQXMI+EfAj7O8/xfKC6MrMzYOh8ydaCszQjDhWlLKUQk1SHNNkjC3AHURpempCZ0teQmDxS7+BTEVos0xBQqXiJSRiCXJIIqGHFoL6XWVSrClawypS35pVT5p7on5FyRTx4ZmLtty0yphUSSlCMOOYhThVMWIAAA8TXfFPe1uVMmgqYVZkqBBZGeySOxzlBEq8AqSpMpCUkpS5SUkuCCKpyb5wFOJBGJydSS70z7jlwiKStllYLfs3YSnVRPhl5+EB2tE3qwFpASlq60pv3RYWmyhS0Eq2UtsgcXz7oKtiBMlqCd1ByrFIzSpDS8cnbI7nmvLAZ257/CC1u3Zx/GK+50CWCFF3LhuXKClWsaxOS+TorGMuKtFZ0hB6o8xpAF0zSmXMUdC/cmLTpCn3R5jz4RSyJKuqmAVJIG7SvrjHRDMDmnif+DWG2oQNrE5Lmjw1z2oIUss9KDk/dBkpIYJzahoN1TUc4Hs8lpyiUsl1Zjf57ofDsSpJoJk2tFpxAoAYPViM+DHtisszy7QEoLh27DBMy6VBWKSpt1SCN4cR1d13YFgrqp6ZMDzOsC4pOv0FRnJrH+l1KFTTwil6Pyx1i33b/wCLONAldDv3ZxQXAlSVKJBGzmxBziUX8WUmvki3tqmQr7J3fVMZu6rCmYSFB2AOZGZjRWq3pUgpqCQQCwo6WiglWAoqlahy/wAw/jdJrQPJB2nQeno+hy5I3V/KD7HZhLQEguA+fHP5RTGStn6yYNNc9PpRbXUD1dVYiTmdMg3rfAndbNFU9BOCuYjuRLBUSWondvIHZmYhtNpCBXWggm6p2NExQyoMuRiedjt4NbdCAZVQCKeATAdqKhapKdMST/uy5UaDbqPux60EVkmYTa0vXbAHIGEWxEeg3adk8/kIUK7fhPP5CFHQiDMt7ZE+4kfzFfcjz7oXPCbfZ1KLBK3J4BCnPc8ege2Q/s8j+afuGPJrBMacg4sO0K1oOyp5RWOhJYZ7JeXtOs8pfVmUuYQBiwhJCVH6FTVT05xBM9plgCimZJmJUKEGXLLHUFlZx5jbrdKkq9w6pgp1pbZLVUkM2M6Fzh02tqKRK4KghXNnskvpVcqm2EobL3K0t/YKQenpHdS298gNk5nJ4ajnHhwmQ4WxzeNwRubPeE2u7V5WmV/qpH3ovZNmlgBtoMGLu/dSPm9Jj2L2eX0Z9mCSGMlkHXFTZL8onONIeErdGvnWZahsTMA/hSPPOPMulk5QK0qWVYSQ5cmimer6R6hIMeTdJppUqdrtL8yR8o55LKOiOmUOJkKAUg5F2wiho5TxDCJZCtkENmXwu2enhAsuWQggOSWbv/hJgmyIbA4PHth2GOwywId3bIR0jZmsMvxEKwpoW4QwX73tHlHOzu7ZHY5jO9KRN1iScxwyiCyICiXr37+EETLMl8m1zV84OBZ1ZHbV0B4/IxAiUCmsT2tOz2jyiCXPYamuQ7IKNVwBpFnaZnrEbO/nr48onHxvWvGOJKcx64xQV4RAFMpt7aVr+cMv4jXWJVydsdnmYZcj3igTv86Q1gXsOlTCUPvB9VgWwqFfsxzYVUUl9Cd5oN3OHsUv4y/0YWqs3TJLuUGUeXzpBGOlCICslkCxtPT1uiX9TIf6XePwgOrFls6tcvGkhxv7vTdsDXWuikjnFgmyhIYaRUzpZlzHAzcjkdOw+UMsqhR7ccawgaduecXN1DChSQNRzinsCGqol1GmVd/zPZFld88HE1ahjpmX8vCC10JJm0uv4K7vwgCy2J7Xi0SrPiagd1Ys7Ij3fOnjCRKIWhsga/51OUR7F6NRdnwnn8hCjm7Dsn7XyENHQiLMv7ZU/s0n+afuKjx5ecex+2T/AIaT/NP/AG1R5JZGM1AJYOASdxLExaGicgIqh0mJLRIwqKTmCfyi76L9GRacRWsoQlqgOSdwH5RRukRqygYxbXJ0an2o+6TQZrVRA4E78qBzGrtd0WaxpCjZFzA/xTpqEYuSAXP9sa7o7eSZ0lJQhEtNQEIIIDcgIRzxgoo+zNXp0HkIs6AqYJc0UxHJZOaQnNR3NWDOgMs2afNsy6laUzEHCpILUUGUARnu0i0vq7llE2bJYTkJ2FKYnPaCMVE0esBYpif0K0zClSwvqpig4BRNOFKvAcNqJ3aHqmb6zjMx5t0mu84lt9JyO2PS5Y2VcvlGXvqQFI4xy+R1TOmB5jLy9aQTi2gWyLwTedgwF8wTT1390DEkkcIflyVoZRp0ECyEklJI738IklWUpU5cnfE0o0DdvdDLn117DELZ1csA9nsykknPt7d0TFB4+uESJW+Y8fXCBTaQ1EnwLwcsST9jW8HDV8/kYayyzg5wRY5QmzZctTspaQaDIqCad8XouKVhGHGAsMmqdk4Zxc7O0Hl5U+Iw9OgclVGRUhWPI5nQtwhLsqwSU89O5jGzV0cQqbLS62IUVAEKLAJAPw7JxqIKa0HGK+67tRMTMExwpJCQAWL4ZhoGOIugUca1g5M59malyCVOtuW/uhpdmOMlgXfI7zGwm3HJC5aapKwquLEAUpSpzQN9MYfsmIpFxylJlzCFhK5peuUvbwj7QwH+4Qci8zJ2i71PiQABr3buUPIsChixFnDU84u7zu0SphQKgJSX3kpBftzgUo4QOT0N0Vn6rP1/Awv1WD9M+t9YsVpjgqPCNyYG2AomCUrA2LExc6PTLsge9gdmm/X5QVbrIVMQzjLR6v3vEEqwLUoFZduJJPr5w6a2Kc25LSgA+N0hDZ4hqODPHKFAIQqWSBh7aVPa7xZqTUFssju5QHaZLskAB3PzJpBUuibj2bro5PK7NLUrM5nfFoU1HMQNc8gJkISNILOnOJdilrdY2T9r5CFD3Ydk8/kIaLrRJma9sf8Awso//L/4KjyKzJBmJBFHD8nj2D2wp/Y5f84fcXHkd2oJnygA5K0hhmSTpvi0NE5EduklK83cAg5uNI9L6BXPgsomJVtLcsRQEEiMJf12LllONCknQkEJWk7SVJJzFT4RtPZ5eDS+rqAe0BWvLEKtvfeIM/6ix2aCTcIKJgnJE2ZMDKmPhIFCEozwJBAoM2q8TWG40SAnAAMOZ1NAKnkPE5ZRYIXEdtTMJRgAUmuMEtpst2u8RsrRIuWCMn7IAv6W9nmhnISVDmjaT4gRLY5E9ldeqWAcurxAjg584e1TUqQtiFDCoFi/0cqcIwQ64ekMu12dU1AIAJCgRkcIJHH4hFPbLWF0ZnDvu79KQP0AOC7JigM5im/2JEQ2tYJLigzDltcL5ktu/OOfzrNFfFqymvSViQRqkuDFG9fW+NFMqlSgSqozB38Rzig6qr6Qvj1RaWw6WaB2745Ul8hDSRT8okwZ/n63wNMr0cpVy746WoRE9cokwjSCZBN3h50oPnMQHBqNoZcY0k2VVW3MJWEpLLLB5c5QIOEYgyRT+JQjN3bKBnSgXrMSKEgh1DIioMaS0XYlKWQpasQU7KXVJmyihLA1AlzVf3Ew8SU9kNqsqQlRxKUAhRIK5mEqBkEPhGLFUUDponcW5EhCFIAxe/frGWsYmkpmEqNGU6lUBbCqCjIS6VYluHDhc1wn3xZW1RDS0Nh1QYAtdgSlE5Qd0KBQ61MyESxNwgqxFJSvPMJArDCAV3KMxMxRCyoOUbSgBsHGAoPt4UporNKSM4ImJSELKUlJEuTh2pp/eIUtqK0JLPQa5xz+jy02pMtIUJRDzBiUMYKTMALGoCSB/S+sFW670y5a+rdShLAKh1inOJaSWCgwADOaDDlAQWxlXfIXOUj6ikpNZhA98EJTtVfBs0oKNHMi6ZSsKSlnlJL7fxKWgJck4SHLMMn5REbAlKrS6VJ6tSlpcq2kstKMy5951Zfxia8bHLEmYzhSMWEOrLrEJBFfokf7oBrK29bElKApCMLKIJOJ64sObpUkpAYiowkHOKkdkOZxNCokCoBrXVo5CNKQBhN67Y5TL5x23KIl0GcYx2r16eIJanmHgB3n8o7SeMD3YXmlJ1WDzFRDxQsmei2eeBLTv+bn5xHIO29anI6a19DKFklADPTMPm/zaHlIPWI3B33A105eqRPsTo0V2DZPP5CGju7Rsnn8hDR0IizOe17/AINH85P3JkeX9GUtbbO3/Ol/fEeo+1s/sSf5yfurjyno9Na12f8AnS/viLR0JLZ7/ayhQKJiUrScwoAjuNIo1dCLNix2cmzr/hcpPNJOmjGkVHSq+bRNmLstjBxpAMyY4Sz/AEAo5HKorXRjGWsnRy3S0zHRNxKAOJKgshjoUl8XDUHvRL7C39HqCrAtIqATrhy7s4DtU5aUsjCDvWCQOwZng4iq6C3nawgotImkuerMxJfCGcKUa1JLPXZMa1U9CvjTXf8AnnCvDGWTMJsCl1X1s4/xKEuX/aBl2GBOk9sFmsi8gpYKEhNACoVbkHPZGjv+2Is1nXPd0oagZySQAAd9Y8n6V9Jl2nACnAGxAZkBWRfeQHPBuLtFWLLBv+hssC6UA5KUp/8AVP4QIuakgYAHNW1NDRxr+MHXAsJumS1SkYiAQW2lKLtwjP3pbgDgRmBUjOmgPrzjl82ZYOv+PDlgNmSSEKcu9daZb8ooFSDgdqOcuX+INTeqjRVdDSvOHlpeWpjmC3Nk+u2JRuOy8oOLyASA0StwjmzIifOGbyZEISPXrnHZS2njHKnf0+sMVFvXzgBCbvl4p0sEFjMSDnqpjV4uE2eWvrijZIRhQQVJHWYVqJQFKf4UJS3E0igkyStQSk7SiAnmqg8TBI6OTnbrEbRSEl9klTkMR9hQ5w8Sci0tV0pwLwIOIpJltiJKR1DFIeo25rfaVAtisAXZjsgk4xjLuFe6EtIL64lBteyKi1XVMShMzHsFRSCHqQxpwzblBP6gmHDhmoViCGYn/wBxQQk5ZOfCHF0aJN22czVUThODAQXDpMwKH9XVseKoDmXako2UCqGlkCqyZKFGv0jix+I0isN1KYF0bSVKAfawpSpTs2oScnrQtEiujswkgYaZ1P1wg6aEvygWal7LUWKTiFJf78lnf3XWKlgbsLgHtiivMJBTgy6tGjEkpDkgHPfDi6FN8SHYqKX2gMBWHDapBZn0BaJTdKxiyotKDzWA2mQcPzgMKx2VCA0TYN7QTeN2rlAFWGqlJoT9HM5ZboDBgMw6U5w3VjXKO8XfppHGLP161jIJEZI5xHcsr3rtUrbsGnjBBrpA13TCm0oGilDv5RSPZOaPR0SQUj7IHfA1kSQttztlxf5RKZzIH2R5fnEVmVtxK80JWDR3b8J5/IQo4u1WyefyEKOlEWZ72sp/YR/OT91ceR3bOEufKWQSEzEKIDPRQLVpHr/taH7D/wBZHkuPILHKBmywuiStIU+QBUAfCLQ0JJ5PTejklcsGZMQVTLQTMcOQApThBKUkhsTu2urFtOi1AICiFByzBiQXYu3EZxW3NbGsp6pX6QqXiShmT1hSNlgTqGi1s7Klh0KAIDiYli5qXB4xJoZMzvTm2KQmR1ZWFqnJCcJYEggsqNQuXWIF3RLmqlqUn9ySpA0CqMrsYtzi0ky68o1YD2ZPp7d6p0pEiXNSFB1Kl4VrWpwydlCVMKrqWq26Mmr2b2uYy8CE7KU4VLA+FIS7AHNtSKk0j0G22tbzSkkB1VBNGCMI7vnElgtazLcqJPEvpC/k4h/HeTJ3n0JnJkSlGcnEiWEqQEhLMHKQtFVNoVPzEZoKoGTTSPSb7tSjImPVknxDR57Z7KtZKUh2D9zRNz5Hd/GjxTZ3ID55PFlYR7pROW18oNsd14ZW0Ntq8KikdSJI6nvHlEHK9DeWfJlLO93MKaYTVPDh3uIdCRB9/SAAFBNauRu4xXyQ414QXqxYCKBEZA3w89eGoD8oC/SSWDPwrBUWwuSQfZ5uCYheeFQUzs7EHsyg5XSAlSVKDkKQonEamWFJbKjhQ7RxgGdYlIAJw1GQJfKISCBkfGGTFdMLm3i8lMopDBmOrgqJOWuMhols18YCnYcJShIDkVlrxJU/PMeMVeKEZo9fONk1ItE30UoCUpYjFXEaFSCkqT9V3BLFiQMoZPShQWFYQDic1OqsRB55RWqiGYIKYHFFsOkBKGAAIDOCf+WZbjccJB5iJRfhJOykucR54kKBfP6ADRSoDb47MzPOA7NSC7deSpoSFNT/APIHyftgXByjhJ5wpi2z8oxsIdafXrlEapgG4RwZrqwhyTkBB9luUFJWsgqpTm2bZ0PKGr2K5egMKLONPWUR3fJKp6VHIEPzcRc2K6iUKLZvXufziznWFKMNK18/ygrAkpWGTMm4DyjiwqeYrhHZy7IBuS0vPUnXCSTpQj8fCJRVsD0a66xsn7XyEKOrtGyefyEKOtEGUntYH7B/1UeS48ZWmo9ax7T7VR+wH+ajzMeNJlupIGpA8RFoaJyNl0HvCzqSqRPKUPgUjG2HEgEEu4wk8w++N4idLQg9WrrGDqIWpaUgDepSsL6B3PiPPbs6EpnzFKBolQeUDhJTTEQurAE1Da8aai+7YiUhFks6UoQlQ6zDkCKhD6l2JJrQcYWVMy0T3X006tQlWgEklRC0gNhJxS3SP4SO7XONeuenqsSS+MbJGoKSXHZ5x5ZdF2mbaJaM8aQC5oBRzwISPCPRb1WykplsMKSEvkKEeAA7oSQ8QadIpMJH1h4Jjm71MiI56pzLojM6q3DOkcWOVNKadX/uzp4Z+ERlHBZMJnpxgpORBHfQwBZbkRKJKXc0cly0HplTcVerbX4nz04s8dGzzWFUA60URnp2RLiU5tKkCTbPsn1rAlks2wQ28+UWFqlTaspDUZweHzeB5cibgLLTr9EtpBXjFcga1SASEs1T5+UU9puVaF7IKkmnJ8xThrF1OsS0roRmc8W/nBplTcP0HozBTcXcxuIylRkEXbjAclIcDiXqDygqyXKihSP6jmC27KLpV3zH+JLOSBh3nVsy0dpsawBtJpnss/qsan7M5lZelmZNIHmWOtaOFUfPJzB14yJgG0sF8tkAes++B7TLUSNo0BcgZ10GYpTsjUCwGwWFJmKSoDP8YPn3KimyAOGffA1isy8ZZTZ/RBi4RZJjfvf9ggNZ2ByZRWjo6c0k9v4hoprVKVLLLCgX7DyjciQurzHDktgGW53gC8LrM1IC1ZO+yOw8KQV9hUmZOS5LAFtWr60ia0WMsWBoT4FvnFhZrAELIxMANEg8NeNe2CxZzhXtHMmqRvbzr2RSgOTK277nUsOo03N84MTcAdyAdxJ8WDcIt7usKsI2zywiuy3ZFh+q1EDbOe4bsoVp2DmU133KAaoSQRX/ADFkuwBKT61gyVYlAj3h5YUgHhEVqsq8J94f7U/hB4+xeRXyA0s9vmmBLwmvMSDx8zBP6OooLTCHOTA5kdsV06yKTOcqKg3k4fnyhqMmSXnPOOWElQDl2YuKCtKM7v6EHRlP7Ss/wq+8mAr7mtMlbyVM44jLceOTcWg3oin3y/sH7yYEVoLezd3b8J5/IQo6u0bJ5/IQoqiTKf2nD9gX/Ml/ejyK70NPltpMR94R7f0tuZVqsypUspCipJdTtslzkDGIsnsvtCZqFFclkrSTtKySQT9CHUqQGrPQjZJS14ygJWPpgMrvGfa8Y+9PZiSrHLmdaKnDMook57YoTxLRu8EIJhItoLSZkegvRtVnUtc1BSUpCQ+pNVEbx8IcbzF5NQcaTqyq/wB0Waw8Rmz17D4wdsywgCYikyup7dkRLd8jYgldmd8q/MAQyJBCMIMBpUFMhK9oJwu+u7PTsjiXOcgAFiM92f4eMEy7ORXU57id/CHVIJDEADcCW8RE+I9g9rs7pcRXSXCDXf5CLeVZ1MQS75dkDi7ThKSQXffqBwg8QWBzg6k61g7qWERfqouCCAN1YN6ukag2ArSN0RzZT6QcbPXRuf5QypMLxDZnr2lU9cYhXJc9h0yqIu7Zd5WKEDm8cm7S7unUa6wOJuRU3fI2y2/8YNtKcIoHO78hBVmu8pJJIqdOMMm795cu4NXHj6eM4sFleqadEuaU5gnSJwgGJ/0A1cjsd+GccS7vwqd6bq/j2wOLC2Ups460mgjop2DzP3os13ZtEuDHKruOEhxXVuLw9Ase7RsCDIgs8vCGiV41AHJiC1/CYlKognElw3a8GgAUtOwOY+9EU6QDMD1p+MFiSQAGFNX4vDKlHECwy3waNZS35ZyVMlIKQM/pA1dqbiMjEPROQUzVuG2f/IRoZ8oqzA5UiOz2fCoqZirPvoIVJoN4Lu7vhPP5CFHN2q2Tz+QhRVE2Wm/1rDCFChRhxCEKFGZh1whChQAihlZQoUYx1DGFCjGOwIZoaFDAOiIbCIUKMYWEbo5UgbhChQWY5EsbhHXVjcO6FCgIDF1Y3DuhdWNw7oUKCYbqhuHcIYyU/VHcIeFGMN1CfqjuEMJCfqp7hChRjCFmR9VPcIcWZH1U9wh4UagC/RUfVT3CELIj6if7RDwoNGF+ho+on+0Q4sUv6iP7R+EKFGAP+hS/qI/tH4Q4sMv/AJaP7R+EKFBMEWeyIAohIruEKFChhT//2Q=="/>
          <p:cNvSpPr>
            <a:spLocks noChangeAspect="1" noChangeArrowheads="1"/>
          </p:cNvSpPr>
          <p:nvPr/>
        </p:nvSpPr>
        <p:spPr bwMode="auto">
          <a:xfrm>
            <a:off x="3683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4" name="Picture 10" descr="http://t3.gstatic.com/images?q=tbn:ANd9GcQtR_ovoyWaIQcyDSt3tlwWDx5RUY0odh0gQSPzNgEAxjxQ9t0RGwBGfSfN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25143"/>
            <a:ext cx="2390775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106890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KITCHEN SINK!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JOHN OSBORNE  - </a:t>
            </a:r>
            <a:r>
              <a:rPr lang="en-GB" i="1" dirty="0" smtClean="0"/>
              <a:t>LOOK BACK IN ANGER (1956)</a:t>
            </a:r>
          </a:p>
          <a:p>
            <a:endParaRPr lang="en-GB" i="1" dirty="0" smtClean="0"/>
          </a:p>
          <a:p>
            <a:r>
              <a:rPr lang="en-GB" dirty="0" smtClean="0"/>
              <a:t>HAROLD PINTER  - </a:t>
            </a:r>
            <a:r>
              <a:rPr lang="en-GB" i="1" dirty="0" smtClean="0"/>
              <a:t>THE CARETAKER (1960); THE SERVANT (1963)</a:t>
            </a:r>
          </a:p>
          <a:p>
            <a:r>
              <a:rPr lang="en-GB" i="1" dirty="0" smtClean="0"/>
              <a:t>JOAN LITTLEWOOD’S – THEATRE WORKSHOP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2776"/>
            <a:ext cx="2160240" cy="2736304"/>
          </a:xfrm>
        </p:spPr>
      </p:pic>
      <p:pic>
        <p:nvPicPr>
          <p:cNvPr id="2050" name="Picture 2" descr="http://www.bbc.co.uk/shropshire/content/images/2005/04/07/john_osborne_203_203x152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852936"/>
            <a:ext cx="207759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en/2/2f/Joan_Littlewood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9953" y="3798686"/>
            <a:ext cx="2209800" cy="2762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61864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IF!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i="1" dirty="0" smtClean="0"/>
              <a:t>Breakthrough in British film adaptations – Tony Richardson’s ‘Tom Jones’</a:t>
            </a:r>
          </a:p>
          <a:p>
            <a:endParaRPr lang="en-GB" i="1" dirty="0"/>
          </a:p>
          <a:p>
            <a:r>
              <a:rPr lang="en-GB" i="1" dirty="0" smtClean="0"/>
              <a:t>Lindsay Anderson’s ‘If’ – ‘Which side will you be on?’</a:t>
            </a:r>
            <a:endParaRPr lang="en-GB" i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124" y="1600200"/>
            <a:ext cx="3268751" cy="4525963"/>
          </a:xfrm>
        </p:spPr>
      </p:pic>
      <p:pic>
        <p:nvPicPr>
          <p:cNvPr id="3074" name="Picture 2" descr="http://upload.wikimedia.org/wikipedia/en/c/ca/Poster_-_Tom_Jones_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400300" cy="2735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198823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Structuralism – human experiences and behaviour through various inter-relationships or structures, link to:</a:t>
            </a:r>
          </a:p>
          <a:p>
            <a:r>
              <a:rPr lang="en-GB" dirty="0" smtClean="0"/>
              <a:t>Neo- Marxism thoughts on structuralism and the ‘New Left’</a:t>
            </a:r>
          </a:p>
          <a:p>
            <a:r>
              <a:rPr lang="en-GB" dirty="0" smtClean="0"/>
              <a:t>Feminism – the second wave – The Women’s Liberation Movement</a:t>
            </a:r>
          </a:p>
          <a:p>
            <a:r>
              <a:rPr lang="en-GB" dirty="0" smtClean="0"/>
              <a:t>Critical ethnography – new approaches to the study of humankind and cultures</a:t>
            </a:r>
          </a:p>
          <a:p>
            <a:endParaRPr lang="en-GB" dirty="0" smtClean="0"/>
          </a:p>
          <a:p>
            <a:r>
              <a:rPr lang="en-GB" b="1" dirty="0"/>
              <a:t>Post-modernism </a:t>
            </a:r>
            <a:r>
              <a:rPr lang="en-GB" b="1" smtClean="0"/>
              <a:t>– </a:t>
            </a:r>
            <a:endParaRPr lang="en-GB" b="1" dirty="0" smtClean="0"/>
          </a:p>
          <a:p>
            <a:r>
              <a:rPr lang="en-GB" dirty="0" smtClean="0"/>
              <a:t>‘a </a:t>
            </a:r>
            <a:r>
              <a:rPr lang="en-GB" dirty="0"/>
              <a:t>late 20th-century style and concept in the arts, architecture, and criticism, which represents a departure from modernism and is characterized by the self-conscious use of earlier styles and conventions, a mixing of different artistic styles and media, and a general distrust of theories.’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www.oxforddictionaries.com/definition/english/postmodernism</a:t>
            </a:r>
            <a:r>
              <a:rPr lang="en-GB" dirty="0" smtClean="0"/>
              <a:t> (Accessed 1 November 2013)</a:t>
            </a:r>
          </a:p>
        </p:txBody>
      </p:sp>
    </p:spTree>
    <p:extLst>
      <p:ext uri="{BB962C8B-B14F-4D97-AF65-F5344CB8AC3E}">
        <p14:creationId xmlns:p14="http://schemas.microsoft.com/office/powerpoint/2010/main" val="116309918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	RACIAL EQUALITY – ORAL HISTORY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See AHSK 5001 Moodle site for:</a:t>
            </a:r>
          </a:p>
          <a:p>
            <a:r>
              <a:rPr lang="en-GB" dirty="0" smtClean="0"/>
              <a:t>1. Notting Hill Race Riot interviews</a:t>
            </a:r>
          </a:p>
          <a:p>
            <a:endParaRPr lang="en-GB" dirty="0"/>
          </a:p>
          <a:p>
            <a:r>
              <a:rPr lang="en-GB" dirty="0" smtClean="0"/>
              <a:t>2. The </a:t>
            </a:r>
            <a:r>
              <a:rPr lang="en-GB" i="1" dirty="0" smtClean="0"/>
              <a:t>Runnymede Trust </a:t>
            </a:r>
            <a:r>
              <a:rPr lang="en-GB" dirty="0" smtClean="0"/>
              <a:t>Oral History site 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1988840"/>
            <a:ext cx="4499992" cy="3672407"/>
          </a:xfrm>
        </p:spPr>
      </p:pic>
    </p:spTree>
    <p:extLst>
      <p:ext uri="{BB962C8B-B14F-4D97-AF65-F5344CB8AC3E}">
        <p14:creationId xmlns:p14="http://schemas.microsoft.com/office/powerpoint/2010/main" val="4890424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1506</TotalTime>
  <Words>2435</Words>
  <Application>Microsoft Office PowerPoint</Application>
  <PresentationFormat>On-screen Show (4:3)</PresentationFormat>
  <Paragraphs>240</Paragraphs>
  <Slides>52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3" baseType="lpstr">
      <vt:lpstr>Apex</vt:lpstr>
      <vt:lpstr>AHSK 5001</vt:lpstr>
      <vt:lpstr>ORAL TESTIMONIES</vt:lpstr>
      <vt:lpstr>ILLUMINATING THE PAST  </vt:lpstr>
      <vt:lpstr>WHERE DOCUMENTS FAIL</vt:lpstr>
      <vt:lpstr>CHANGING PRACTICES</vt:lpstr>
      <vt:lpstr>HISTORY</vt:lpstr>
      <vt:lpstr>DECLINE</vt:lpstr>
      <vt:lpstr>OBSERVERS</vt:lpstr>
      <vt:lpstr>HENRY MAYHEW</vt:lpstr>
      <vt:lpstr>HENRY MAYHEW</vt:lpstr>
      <vt:lpstr>BOOTH</vt:lpstr>
      <vt:lpstr>BOOTH’S ‘SOCIOLOGICAL’ MAPS </vt:lpstr>
      <vt:lpstr>ROWNTREE</vt:lpstr>
      <vt:lpstr>THE WEBBS</vt:lpstr>
      <vt:lpstr>MASS OBSERVATION</vt:lpstr>
      <vt:lpstr>RENEWAL</vt:lpstr>
      <vt:lpstr>ORAL HISTORY AS DISCIPLINE</vt:lpstr>
      <vt:lpstr>MASS OBSERVATION</vt:lpstr>
      <vt:lpstr>HISTORIANS </vt:lpstr>
      <vt:lpstr>THE 1970s-1990s</vt:lpstr>
      <vt:lpstr>THEORY IN ORAL HISTORY</vt:lpstr>
      <vt:lpstr>‘HISTORY FROM BELOW’</vt:lpstr>
      <vt:lpstr>HISTORY FROM BELOW</vt:lpstr>
      <vt:lpstr>‘HIDDEN HISTORIES’</vt:lpstr>
      <vt:lpstr>‘BLACK AND MINORITY ETHNIC’</vt:lpstr>
      <vt:lpstr>LESBIAN ,GAY, BISEXUAL, TRANSGENDER</vt:lpstr>
      <vt:lpstr>EMPOWERMENT</vt:lpstr>
      <vt:lpstr>SHAPING THE FUTURE</vt:lpstr>
      <vt:lpstr>ORAL HISTORY AND GENDER ISSUES</vt:lpstr>
      <vt:lpstr>‘SHARED AUTHORITY’</vt:lpstr>
      <vt:lpstr>The 1950s and 60s – ‘Rich Pickings’</vt:lpstr>
      <vt:lpstr>GENERATION GAP</vt:lpstr>
      <vt:lpstr>‘TEDDY BOY’ – the New Edwardians</vt:lpstr>
      <vt:lpstr>‘TEDDY BOY’</vt:lpstr>
      <vt:lpstr>‘TEDDY BOY’</vt:lpstr>
      <vt:lpstr>‘TEDDY BOY’ - VILIFIED</vt:lpstr>
      <vt:lpstr>‘MODS AND ROCKERS’</vt:lpstr>
      <vt:lpstr>‘MODS AND ROCKERS’</vt:lpstr>
      <vt:lpstr>CONFRONTATION!</vt:lpstr>
      <vt:lpstr>"sawdust Caesars", "vermin" and louts’’</vt:lpstr>
      <vt:lpstr>COHEN ON ‘MORAL PANIC’</vt:lpstr>
      <vt:lpstr>‘A GENERATIONAL THING’</vt:lpstr>
      <vt:lpstr>RACE RELATIONS</vt:lpstr>
      <vt:lpstr>RACE RIOTS</vt:lpstr>
      <vt:lpstr>RACE RELATIONS</vt:lpstr>
      <vt:lpstr>‘RIVERS OF BLOOD’</vt:lpstr>
      <vt:lpstr>SWINGING SIXTIES?</vt:lpstr>
      <vt:lpstr>ANGRY YOUNG MEN! AND WOMEN</vt:lpstr>
      <vt:lpstr>KITCHEN SINK!</vt:lpstr>
      <vt:lpstr>IF!</vt:lpstr>
      <vt:lpstr>NEW APPROACHES</vt:lpstr>
      <vt:lpstr> RACIAL EQUALITY – ORAL HISTORY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RESEARCH    AHHI 5001</dc:title>
  <dc:creator>Sony</dc:creator>
  <cp:lastModifiedBy>Lester Mason</cp:lastModifiedBy>
  <cp:revision>149</cp:revision>
  <dcterms:created xsi:type="dcterms:W3CDTF">2010-11-13T10:52:53Z</dcterms:created>
  <dcterms:modified xsi:type="dcterms:W3CDTF">2016-10-11T11:26:01Z</dcterms:modified>
</cp:coreProperties>
</file>