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2" r:id="rId1"/>
  </p:sldMasterIdLst>
  <p:notesMasterIdLst>
    <p:notesMasterId r:id="rId25"/>
  </p:notesMasterIdLst>
  <p:sldIdLst>
    <p:sldId id="261" r:id="rId2"/>
    <p:sldId id="256" r:id="rId3"/>
    <p:sldId id="275" r:id="rId4"/>
    <p:sldId id="274" r:id="rId5"/>
    <p:sldId id="289" r:id="rId6"/>
    <p:sldId id="295" r:id="rId7"/>
    <p:sldId id="280" r:id="rId8"/>
    <p:sldId id="266" r:id="rId9"/>
    <p:sldId id="299" r:id="rId10"/>
    <p:sldId id="304" r:id="rId11"/>
    <p:sldId id="279" r:id="rId12"/>
    <p:sldId id="282" r:id="rId13"/>
    <p:sldId id="288" r:id="rId14"/>
    <p:sldId id="278" r:id="rId15"/>
    <p:sldId id="296" r:id="rId16"/>
    <p:sldId id="297" r:id="rId17"/>
    <p:sldId id="302" r:id="rId18"/>
    <p:sldId id="298" r:id="rId19"/>
    <p:sldId id="263" r:id="rId20"/>
    <p:sldId id="281" r:id="rId21"/>
    <p:sldId id="305" r:id="rId22"/>
    <p:sldId id="306" r:id="rId23"/>
    <p:sldId id="271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BA96F2-8379-44D0-91A8-601FD8874C6B}" v="36" dt="2026-03-15T19:33:38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7" autoAdjust="0"/>
    <p:restoredTop sz="86441" autoAdjust="0"/>
  </p:normalViewPr>
  <p:slideViewPr>
    <p:cSldViewPr snapToGrid="0">
      <p:cViewPr varScale="1">
        <p:scale>
          <a:sx n="59" d="100"/>
          <a:sy n="59" d="100"/>
        </p:scale>
        <p:origin x="37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  <p:sld r:id="rId23" collapse="1"/>
    </p:sldLst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13" Type="http://schemas.openxmlformats.org/officeDocument/2006/relationships/slide" Target="slides/slide13.xml"/><Relationship Id="rId18" Type="http://schemas.openxmlformats.org/officeDocument/2006/relationships/slide" Target="slides/slide18.xml"/><Relationship Id="rId3" Type="http://schemas.openxmlformats.org/officeDocument/2006/relationships/slide" Target="slides/slide3.xml"/><Relationship Id="rId21" Type="http://schemas.openxmlformats.org/officeDocument/2006/relationships/slide" Target="slides/slide21.xml"/><Relationship Id="rId7" Type="http://schemas.openxmlformats.org/officeDocument/2006/relationships/slide" Target="slides/slide7.xml"/><Relationship Id="rId12" Type="http://schemas.openxmlformats.org/officeDocument/2006/relationships/slide" Target="slides/slide12.xml"/><Relationship Id="rId17" Type="http://schemas.openxmlformats.org/officeDocument/2006/relationships/slide" Target="slides/slide17.xml"/><Relationship Id="rId2" Type="http://schemas.openxmlformats.org/officeDocument/2006/relationships/slide" Target="slides/slide2.xml"/><Relationship Id="rId16" Type="http://schemas.openxmlformats.org/officeDocument/2006/relationships/slide" Target="slides/slide16.xml"/><Relationship Id="rId20" Type="http://schemas.openxmlformats.org/officeDocument/2006/relationships/slide" Target="slides/slide20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5" Type="http://schemas.openxmlformats.org/officeDocument/2006/relationships/slide" Target="slides/slide15.xml"/><Relationship Id="rId23" Type="http://schemas.openxmlformats.org/officeDocument/2006/relationships/slide" Target="slides/slide23.xml"/><Relationship Id="rId10" Type="http://schemas.openxmlformats.org/officeDocument/2006/relationships/slide" Target="slides/slide10.xml"/><Relationship Id="rId19" Type="http://schemas.openxmlformats.org/officeDocument/2006/relationships/slide" Target="slides/slide19.xml"/><Relationship Id="rId4" Type="http://schemas.openxmlformats.org/officeDocument/2006/relationships/slide" Target="slides/slide4.xml"/><Relationship Id="rId9" Type="http://schemas.openxmlformats.org/officeDocument/2006/relationships/slide" Target="slides/slide9.xml"/><Relationship Id="rId14" Type="http://schemas.openxmlformats.org/officeDocument/2006/relationships/slide" Target="slides/slide14.xml"/><Relationship Id="rId22" Type="http://schemas.openxmlformats.org/officeDocument/2006/relationships/slide" Target="slides/slide2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4B083B-0601-412A-9F53-7F445B26F32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23CA14-B902-44D6-82B9-3EC35A356EC9}">
      <dgm:prSet/>
      <dgm:spPr/>
      <dgm:t>
        <a:bodyPr/>
        <a:lstStyle/>
        <a:p>
          <a:r>
            <a:rPr lang="en-GB" b="1" i="0" u="sng" baseline="0" dirty="0"/>
            <a:t>Aamir Sahar  2211030</a:t>
          </a:r>
          <a:endParaRPr lang="en-US" dirty="0"/>
        </a:p>
      </dgm:t>
    </dgm:pt>
    <dgm:pt modelId="{7F776608-39C4-4CEC-8255-38DDA4808AD0}" type="parTrans" cxnId="{DE6C519D-E2D6-4EFE-891F-D89468F1E5C8}">
      <dgm:prSet/>
      <dgm:spPr/>
      <dgm:t>
        <a:bodyPr/>
        <a:lstStyle/>
        <a:p>
          <a:endParaRPr lang="en-US"/>
        </a:p>
      </dgm:t>
    </dgm:pt>
    <dgm:pt modelId="{E3492A13-7BAA-4E27-96E4-5B4FFF6D10BA}" type="sibTrans" cxnId="{DE6C519D-E2D6-4EFE-891F-D89468F1E5C8}">
      <dgm:prSet/>
      <dgm:spPr/>
      <dgm:t>
        <a:bodyPr/>
        <a:lstStyle/>
        <a:p>
          <a:endParaRPr lang="en-US"/>
        </a:p>
      </dgm:t>
    </dgm:pt>
    <dgm:pt modelId="{0E274864-9ED4-4E1D-A7D7-B45E32BF48E8}">
      <dgm:prSet/>
      <dgm:spPr/>
      <dgm:t>
        <a:bodyPr/>
        <a:lstStyle/>
        <a:p>
          <a:r>
            <a:rPr lang="en-GB" b="0" i="0" baseline="0" dirty="0"/>
            <a:t>Student numbers: 2211030</a:t>
          </a:r>
          <a:endParaRPr lang="en-US" dirty="0"/>
        </a:p>
      </dgm:t>
    </dgm:pt>
    <dgm:pt modelId="{DF5EA87E-CF95-4F8E-9201-BE0FBA3B786B}" type="parTrans" cxnId="{6AD7C73A-B3FB-4994-8496-D8D64A9FCB99}">
      <dgm:prSet/>
      <dgm:spPr/>
      <dgm:t>
        <a:bodyPr/>
        <a:lstStyle/>
        <a:p>
          <a:endParaRPr lang="en-US"/>
        </a:p>
      </dgm:t>
    </dgm:pt>
    <dgm:pt modelId="{F52DAFCB-B8AB-4F9A-B331-7DBF6FDFD6F0}" type="sibTrans" cxnId="{6AD7C73A-B3FB-4994-8496-D8D64A9FCB99}">
      <dgm:prSet/>
      <dgm:spPr/>
      <dgm:t>
        <a:bodyPr/>
        <a:lstStyle/>
        <a:p>
          <a:endParaRPr lang="en-US"/>
        </a:p>
      </dgm:t>
    </dgm:pt>
    <dgm:pt modelId="{86C4DF33-00EA-41CF-8F66-B127F3FD8A84}">
      <dgm:prSet/>
      <dgm:spPr/>
      <dgm:t>
        <a:bodyPr/>
        <a:lstStyle/>
        <a:p>
          <a:r>
            <a:rPr lang="en-GB" b="0" i="0" baseline="0" dirty="0"/>
            <a:t>Module code : LCBB5013</a:t>
          </a:r>
          <a:endParaRPr lang="en-US" dirty="0"/>
        </a:p>
      </dgm:t>
    </dgm:pt>
    <dgm:pt modelId="{A0570109-6FEB-4AD3-8991-E4FDD94181D9}" type="parTrans" cxnId="{F37A65F0-08C2-402D-A483-FD13B8D9F558}">
      <dgm:prSet/>
      <dgm:spPr/>
      <dgm:t>
        <a:bodyPr/>
        <a:lstStyle/>
        <a:p>
          <a:endParaRPr lang="en-US"/>
        </a:p>
      </dgm:t>
    </dgm:pt>
    <dgm:pt modelId="{DD049601-60A9-4BA9-BE39-8E3E41AC0FB0}" type="sibTrans" cxnId="{F37A65F0-08C2-402D-A483-FD13B8D9F558}">
      <dgm:prSet/>
      <dgm:spPr/>
      <dgm:t>
        <a:bodyPr/>
        <a:lstStyle/>
        <a:p>
          <a:endParaRPr lang="en-US"/>
        </a:p>
      </dgm:t>
    </dgm:pt>
    <dgm:pt modelId="{899CE3E1-1597-489C-842D-0555EB66A627}">
      <dgm:prSet/>
      <dgm:spPr/>
      <dgm:t>
        <a:bodyPr/>
        <a:lstStyle/>
        <a:p>
          <a:r>
            <a:rPr lang="en-GB" b="0" i="0" baseline="0" dirty="0"/>
            <a:t>Lecturer name: </a:t>
          </a:r>
          <a:r>
            <a:rPr lang="en-GB" dirty="0"/>
            <a:t>Fouziya Farheen</a:t>
          </a:r>
          <a:endParaRPr lang="en-US" dirty="0"/>
        </a:p>
      </dgm:t>
    </dgm:pt>
    <dgm:pt modelId="{FD02809A-629A-4036-AEA5-590C178585DC}" type="parTrans" cxnId="{38EA48B8-41D2-422E-A9CA-9A87D4189FD9}">
      <dgm:prSet/>
      <dgm:spPr/>
      <dgm:t>
        <a:bodyPr/>
        <a:lstStyle/>
        <a:p>
          <a:endParaRPr lang="en-US"/>
        </a:p>
      </dgm:t>
    </dgm:pt>
    <dgm:pt modelId="{4CC90BE9-E5C5-4B99-BE7F-1786FC9A7A7E}" type="sibTrans" cxnId="{38EA48B8-41D2-422E-A9CA-9A87D4189FD9}">
      <dgm:prSet/>
      <dgm:spPr/>
      <dgm:t>
        <a:bodyPr/>
        <a:lstStyle/>
        <a:p>
          <a:endParaRPr lang="en-US"/>
        </a:p>
      </dgm:t>
    </dgm:pt>
    <dgm:pt modelId="{684547B8-C220-4DFD-A5DE-92741EB160E8}">
      <dgm:prSet/>
      <dgm:spPr/>
      <dgm:t>
        <a:bodyPr/>
        <a:lstStyle/>
        <a:p>
          <a:r>
            <a:rPr lang="en-GB" dirty="0"/>
            <a:t>Task 2:  Presentation- </a:t>
          </a:r>
          <a:r>
            <a:rPr lang="en-US" dirty="0"/>
            <a:t>22nd March </a:t>
          </a:r>
          <a:r>
            <a:rPr lang="en-US" b="1" dirty="0"/>
            <a:t>2026 </a:t>
          </a:r>
          <a:endParaRPr lang="en-US" dirty="0"/>
        </a:p>
      </dgm:t>
    </dgm:pt>
    <dgm:pt modelId="{D8A16241-B3F9-4684-9F0C-7834FDA45EA1}" type="parTrans" cxnId="{13AE5D2B-D9FD-4DEA-AE4D-F9723D52546C}">
      <dgm:prSet/>
      <dgm:spPr/>
      <dgm:t>
        <a:bodyPr/>
        <a:lstStyle/>
        <a:p>
          <a:endParaRPr lang="en-US"/>
        </a:p>
      </dgm:t>
    </dgm:pt>
    <dgm:pt modelId="{5E098F71-D53A-4F00-B047-C56F869997BF}" type="sibTrans" cxnId="{13AE5D2B-D9FD-4DEA-AE4D-F9723D52546C}">
      <dgm:prSet/>
      <dgm:spPr/>
      <dgm:t>
        <a:bodyPr/>
        <a:lstStyle/>
        <a:p>
          <a:endParaRPr lang="en-US"/>
        </a:p>
      </dgm:t>
    </dgm:pt>
    <dgm:pt modelId="{7B4995A7-B44D-4AE1-9630-941F7FF4664B}" type="pres">
      <dgm:prSet presAssocID="{F74B083B-0601-412A-9F53-7F445B26F32B}" presName="vert0" presStyleCnt="0">
        <dgm:presLayoutVars>
          <dgm:dir/>
          <dgm:animOne val="branch"/>
          <dgm:animLvl val="lvl"/>
        </dgm:presLayoutVars>
      </dgm:prSet>
      <dgm:spPr/>
    </dgm:pt>
    <dgm:pt modelId="{33AB9F05-866E-4051-8F71-51DD2C33915D}" type="pres">
      <dgm:prSet presAssocID="{9D23CA14-B902-44D6-82B9-3EC35A356EC9}" presName="thickLine" presStyleLbl="alignNode1" presStyleIdx="0" presStyleCnt="5"/>
      <dgm:spPr/>
    </dgm:pt>
    <dgm:pt modelId="{A8F91D35-1547-4545-9B7D-169B6CABCD68}" type="pres">
      <dgm:prSet presAssocID="{9D23CA14-B902-44D6-82B9-3EC35A356EC9}" presName="horz1" presStyleCnt="0"/>
      <dgm:spPr/>
    </dgm:pt>
    <dgm:pt modelId="{725D8753-2944-49E2-89EF-7A1B91475E1D}" type="pres">
      <dgm:prSet presAssocID="{9D23CA14-B902-44D6-82B9-3EC35A356EC9}" presName="tx1" presStyleLbl="revTx" presStyleIdx="0" presStyleCnt="5"/>
      <dgm:spPr/>
    </dgm:pt>
    <dgm:pt modelId="{EF727CF4-BF2F-4DA3-9D33-3C08DCBA6B31}" type="pres">
      <dgm:prSet presAssocID="{9D23CA14-B902-44D6-82B9-3EC35A356EC9}" presName="vert1" presStyleCnt="0"/>
      <dgm:spPr/>
    </dgm:pt>
    <dgm:pt modelId="{E4D2DE78-AAD5-4802-B920-8F3D0BF58515}" type="pres">
      <dgm:prSet presAssocID="{0E274864-9ED4-4E1D-A7D7-B45E32BF48E8}" presName="thickLine" presStyleLbl="alignNode1" presStyleIdx="1" presStyleCnt="5"/>
      <dgm:spPr/>
    </dgm:pt>
    <dgm:pt modelId="{00EC1BA0-EDC4-44C8-8D88-EA87DCE67FE7}" type="pres">
      <dgm:prSet presAssocID="{0E274864-9ED4-4E1D-A7D7-B45E32BF48E8}" presName="horz1" presStyleCnt="0"/>
      <dgm:spPr/>
    </dgm:pt>
    <dgm:pt modelId="{33DD5452-CC5D-40E9-AB42-8AF3370DA2CC}" type="pres">
      <dgm:prSet presAssocID="{0E274864-9ED4-4E1D-A7D7-B45E32BF48E8}" presName="tx1" presStyleLbl="revTx" presStyleIdx="1" presStyleCnt="5"/>
      <dgm:spPr/>
    </dgm:pt>
    <dgm:pt modelId="{9A75B886-67D4-4AF8-AAB8-D1B7A2A2F8AC}" type="pres">
      <dgm:prSet presAssocID="{0E274864-9ED4-4E1D-A7D7-B45E32BF48E8}" presName="vert1" presStyleCnt="0"/>
      <dgm:spPr/>
    </dgm:pt>
    <dgm:pt modelId="{70D1EA83-B041-4A4D-8921-D71C724E10C6}" type="pres">
      <dgm:prSet presAssocID="{86C4DF33-00EA-41CF-8F66-B127F3FD8A84}" presName="thickLine" presStyleLbl="alignNode1" presStyleIdx="2" presStyleCnt="5"/>
      <dgm:spPr/>
    </dgm:pt>
    <dgm:pt modelId="{BEAC0CB9-DC9A-4BA1-B2F0-997AA326D648}" type="pres">
      <dgm:prSet presAssocID="{86C4DF33-00EA-41CF-8F66-B127F3FD8A84}" presName="horz1" presStyleCnt="0"/>
      <dgm:spPr/>
    </dgm:pt>
    <dgm:pt modelId="{EAFBADE8-E453-43F9-874F-464F467FFC5B}" type="pres">
      <dgm:prSet presAssocID="{86C4DF33-00EA-41CF-8F66-B127F3FD8A84}" presName="tx1" presStyleLbl="revTx" presStyleIdx="2" presStyleCnt="5"/>
      <dgm:spPr/>
    </dgm:pt>
    <dgm:pt modelId="{52315016-F321-47FF-8556-F289AE9C4D1F}" type="pres">
      <dgm:prSet presAssocID="{86C4DF33-00EA-41CF-8F66-B127F3FD8A84}" presName="vert1" presStyleCnt="0"/>
      <dgm:spPr/>
    </dgm:pt>
    <dgm:pt modelId="{34EA621B-2DF1-41DB-A896-E6508FCB73F9}" type="pres">
      <dgm:prSet presAssocID="{899CE3E1-1597-489C-842D-0555EB66A627}" presName="thickLine" presStyleLbl="alignNode1" presStyleIdx="3" presStyleCnt="5"/>
      <dgm:spPr/>
    </dgm:pt>
    <dgm:pt modelId="{77784958-73FC-41BA-B0AD-6012BC5D06AC}" type="pres">
      <dgm:prSet presAssocID="{899CE3E1-1597-489C-842D-0555EB66A627}" presName="horz1" presStyleCnt="0"/>
      <dgm:spPr/>
    </dgm:pt>
    <dgm:pt modelId="{7211CF4C-7FD3-46EB-B690-AE9838D6EC55}" type="pres">
      <dgm:prSet presAssocID="{899CE3E1-1597-489C-842D-0555EB66A627}" presName="tx1" presStyleLbl="revTx" presStyleIdx="3" presStyleCnt="5"/>
      <dgm:spPr/>
    </dgm:pt>
    <dgm:pt modelId="{F63683CC-6B2D-48D9-A138-1358C3BF752F}" type="pres">
      <dgm:prSet presAssocID="{899CE3E1-1597-489C-842D-0555EB66A627}" presName="vert1" presStyleCnt="0"/>
      <dgm:spPr/>
    </dgm:pt>
    <dgm:pt modelId="{241B2EE4-F426-4D65-B2FD-F07F288397D5}" type="pres">
      <dgm:prSet presAssocID="{684547B8-C220-4DFD-A5DE-92741EB160E8}" presName="thickLine" presStyleLbl="alignNode1" presStyleIdx="4" presStyleCnt="5"/>
      <dgm:spPr/>
    </dgm:pt>
    <dgm:pt modelId="{C18CE2FA-D47B-42F4-897E-08B4414AC604}" type="pres">
      <dgm:prSet presAssocID="{684547B8-C220-4DFD-A5DE-92741EB160E8}" presName="horz1" presStyleCnt="0"/>
      <dgm:spPr/>
    </dgm:pt>
    <dgm:pt modelId="{0AE261BF-DBAE-4E2A-B658-D62E3E91B6A1}" type="pres">
      <dgm:prSet presAssocID="{684547B8-C220-4DFD-A5DE-92741EB160E8}" presName="tx1" presStyleLbl="revTx" presStyleIdx="4" presStyleCnt="5"/>
      <dgm:spPr/>
    </dgm:pt>
    <dgm:pt modelId="{97F71B2E-53F8-491A-A645-F7D959B3AF5B}" type="pres">
      <dgm:prSet presAssocID="{684547B8-C220-4DFD-A5DE-92741EB160E8}" presName="vert1" presStyleCnt="0"/>
      <dgm:spPr/>
    </dgm:pt>
  </dgm:ptLst>
  <dgm:cxnLst>
    <dgm:cxn modelId="{44B27407-10E4-46FF-B485-DE93125B0748}" type="presOf" srcId="{899CE3E1-1597-489C-842D-0555EB66A627}" destId="{7211CF4C-7FD3-46EB-B690-AE9838D6EC55}" srcOrd="0" destOrd="0" presId="urn:microsoft.com/office/officeart/2008/layout/LinedList"/>
    <dgm:cxn modelId="{13AE5D2B-D9FD-4DEA-AE4D-F9723D52546C}" srcId="{F74B083B-0601-412A-9F53-7F445B26F32B}" destId="{684547B8-C220-4DFD-A5DE-92741EB160E8}" srcOrd="4" destOrd="0" parTransId="{D8A16241-B3F9-4684-9F0C-7834FDA45EA1}" sibTransId="{5E098F71-D53A-4F00-B047-C56F869997BF}"/>
    <dgm:cxn modelId="{6AD7C73A-B3FB-4994-8496-D8D64A9FCB99}" srcId="{F74B083B-0601-412A-9F53-7F445B26F32B}" destId="{0E274864-9ED4-4E1D-A7D7-B45E32BF48E8}" srcOrd="1" destOrd="0" parTransId="{DF5EA87E-CF95-4F8E-9201-BE0FBA3B786B}" sibTransId="{F52DAFCB-B8AB-4F9A-B331-7DBF6FDFD6F0}"/>
    <dgm:cxn modelId="{DDF8F45F-48A1-41D1-8243-85A384F61AE2}" type="presOf" srcId="{9D23CA14-B902-44D6-82B9-3EC35A356EC9}" destId="{725D8753-2944-49E2-89EF-7A1B91475E1D}" srcOrd="0" destOrd="0" presId="urn:microsoft.com/office/officeart/2008/layout/LinedList"/>
    <dgm:cxn modelId="{09EDC08A-4206-4916-AA35-CADDFF5F7382}" type="presOf" srcId="{F74B083B-0601-412A-9F53-7F445B26F32B}" destId="{7B4995A7-B44D-4AE1-9630-941F7FF4664B}" srcOrd="0" destOrd="0" presId="urn:microsoft.com/office/officeart/2008/layout/LinedList"/>
    <dgm:cxn modelId="{DE6C519D-E2D6-4EFE-891F-D89468F1E5C8}" srcId="{F74B083B-0601-412A-9F53-7F445B26F32B}" destId="{9D23CA14-B902-44D6-82B9-3EC35A356EC9}" srcOrd="0" destOrd="0" parTransId="{7F776608-39C4-4CEC-8255-38DDA4808AD0}" sibTransId="{E3492A13-7BAA-4E27-96E4-5B4FFF6D10BA}"/>
    <dgm:cxn modelId="{38EA48B8-41D2-422E-A9CA-9A87D4189FD9}" srcId="{F74B083B-0601-412A-9F53-7F445B26F32B}" destId="{899CE3E1-1597-489C-842D-0555EB66A627}" srcOrd="3" destOrd="0" parTransId="{FD02809A-629A-4036-AEA5-590C178585DC}" sibTransId="{4CC90BE9-E5C5-4B99-BE7F-1786FC9A7A7E}"/>
    <dgm:cxn modelId="{C76B33CC-997B-42E0-BA18-8A13C5F04B32}" type="presOf" srcId="{86C4DF33-00EA-41CF-8F66-B127F3FD8A84}" destId="{EAFBADE8-E453-43F9-874F-464F467FFC5B}" srcOrd="0" destOrd="0" presId="urn:microsoft.com/office/officeart/2008/layout/LinedList"/>
    <dgm:cxn modelId="{2E8BA0DE-853C-4886-942B-7F1E165C87F4}" type="presOf" srcId="{0E274864-9ED4-4E1D-A7D7-B45E32BF48E8}" destId="{33DD5452-CC5D-40E9-AB42-8AF3370DA2CC}" srcOrd="0" destOrd="0" presId="urn:microsoft.com/office/officeart/2008/layout/LinedList"/>
    <dgm:cxn modelId="{F37A65F0-08C2-402D-A483-FD13B8D9F558}" srcId="{F74B083B-0601-412A-9F53-7F445B26F32B}" destId="{86C4DF33-00EA-41CF-8F66-B127F3FD8A84}" srcOrd="2" destOrd="0" parTransId="{A0570109-6FEB-4AD3-8991-E4FDD94181D9}" sibTransId="{DD049601-60A9-4BA9-BE39-8E3E41AC0FB0}"/>
    <dgm:cxn modelId="{07D400F4-7541-4992-8D24-01BC64FA8C6A}" type="presOf" srcId="{684547B8-C220-4DFD-A5DE-92741EB160E8}" destId="{0AE261BF-DBAE-4E2A-B658-D62E3E91B6A1}" srcOrd="0" destOrd="0" presId="urn:microsoft.com/office/officeart/2008/layout/LinedList"/>
    <dgm:cxn modelId="{2632319B-B87A-4A40-B16C-0CFAE4B595C5}" type="presParOf" srcId="{7B4995A7-B44D-4AE1-9630-941F7FF4664B}" destId="{33AB9F05-866E-4051-8F71-51DD2C33915D}" srcOrd="0" destOrd="0" presId="urn:microsoft.com/office/officeart/2008/layout/LinedList"/>
    <dgm:cxn modelId="{79BA1C02-1BCB-40BF-83D0-323AEFE633EA}" type="presParOf" srcId="{7B4995A7-B44D-4AE1-9630-941F7FF4664B}" destId="{A8F91D35-1547-4545-9B7D-169B6CABCD68}" srcOrd="1" destOrd="0" presId="urn:microsoft.com/office/officeart/2008/layout/LinedList"/>
    <dgm:cxn modelId="{FE3F9855-F757-4CE5-B96E-103AE56E85E2}" type="presParOf" srcId="{A8F91D35-1547-4545-9B7D-169B6CABCD68}" destId="{725D8753-2944-49E2-89EF-7A1B91475E1D}" srcOrd="0" destOrd="0" presId="urn:microsoft.com/office/officeart/2008/layout/LinedList"/>
    <dgm:cxn modelId="{D2983769-377D-4AC7-B4BB-C6CA4EBA18FE}" type="presParOf" srcId="{A8F91D35-1547-4545-9B7D-169B6CABCD68}" destId="{EF727CF4-BF2F-4DA3-9D33-3C08DCBA6B31}" srcOrd="1" destOrd="0" presId="urn:microsoft.com/office/officeart/2008/layout/LinedList"/>
    <dgm:cxn modelId="{AF2F6291-ECE0-40AF-BF77-7A289556766C}" type="presParOf" srcId="{7B4995A7-B44D-4AE1-9630-941F7FF4664B}" destId="{E4D2DE78-AAD5-4802-B920-8F3D0BF58515}" srcOrd="2" destOrd="0" presId="urn:microsoft.com/office/officeart/2008/layout/LinedList"/>
    <dgm:cxn modelId="{6E70B372-7E3E-4F90-91FE-F40A8477CDCF}" type="presParOf" srcId="{7B4995A7-B44D-4AE1-9630-941F7FF4664B}" destId="{00EC1BA0-EDC4-44C8-8D88-EA87DCE67FE7}" srcOrd="3" destOrd="0" presId="urn:microsoft.com/office/officeart/2008/layout/LinedList"/>
    <dgm:cxn modelId="{BFB5B7FA-2900-4634-9A92-04C3AC070095}" type="presParOf" srcId="{00EC1BA0-EDC4-44C8-8D88-EA87DCE67FE7}" destId="{33DD5452-CC5D-40E9-AB42-8AF3370DA2CC}" srcOrd="0" destOrd="0" presId="urn:microsoft.com/office/officeart/2008/layout/LinedList"/>
    <dgm:cxn modelId="{2F46B886-8D4E-45E9-B3E9-EBBCD897F0D6}" type="presParOf" srcId="{00EC1BA0-EDC4-44C8-8D88-EA87DCE67FE7}" destId="{9A75B886-67D4-4AF8-AAB8-D1B7A2A2F8AC}" srcOrd="1" destOrd="0" presId="urn:microsoft.com/office/officeart/2008/layout/LinedList"/>
    <dgm:cxn modelId="{51785BB1-8BFA-4403-BE29-0C9C83C788A0}" type="presParOf" srcId="{7B4995A7-B44D-4AE1-9630-941F7FF4664B}" destId="{70D1EA83-B041-4A4D-8921-D71C724E10C6}" srcOrd="4" destOrd="0" presId="urn:microsoft.com/office/officeart/2008/layout/LinedList"/>
    <dgm:cxn modelId="{E2477ED8-6EB9-4D8C-9A96-BE585B378E88}" type="presParOf" srcId="{7B4995A7-B44D-4AE1-9630-941F7FF4664B}" destId="{BEAC0CB9-DC9A-4BA1-B2F0-997AA326D648}" srcOrd="5" destOrd="0" presId="urn:microsoft.com/office/officeart/2008/layout/LinedList"/>
    <dgm:cxn modelId="{8A886A7F-8138-4103-A580-27DDFBA12BB4}" type="presParOf" srcId="{BEAC0CB9-DC9A-4BA1-B2F0-997AA326D648}" destId="{EAFBADE8-E453-43F9-874F-464F467FFC5B}" srcOrd="0" destOrd="0" presId="urn:microsoft.com/office/officeart/2008/layout/LinedList"/>
    <dgm:cxn modelId="{DA905112-CFBC-4981-B6DB-1E173B7206DC}" type="presParOf" srcId="{BEAC0CB9-DC9A-4BA1-B2F0-997AA326D648}" destId="{52315016-F321-47FF-8556-F289AE9C4D1F}" srcOrd="1" destOrd="0" presId="urn:microsoft.com/office/officeart/2008/layout/LinedList"/>
    <dgm:cxn modelId="{10E824A3-CC46-44D3-A666-1F513CCF4E61}" type="presParOf" srcId="{7B4995A7-B44D-4AE1-9630-941F7FF4664B}" destId="{34EA621B-2DF1-41DB-A896-E6508FCB73F9}" srcOrd="6" destOrd="0" presId="urn:microsoft.com/office/officeart/2008/layout/LinedList"/>
    <dgm:cxn modelId="{926E4E7D-A677-45CA-826D-07D026B4B9DA}" type="presParOf" srcId="{7B4995A7-B44D-4AE1-9630-941F7FF4664B}" destId="{77784958-73FC-41BA-B0AD-6012BC5D06AC}" srcOrd="7" destOrd="0" presId="urn:microsoft.com/office/officeart/2008/layout/LinedList"/>
    <dgm:cxn modelId="{0AD13B00-7459-4D1B-8C26-0D265BAC1781}" type="presParOf" srcId="{77784958-73FC-41BA-B0AD-6012BC5D06AC}" destId="{7211CF4C-7FD3-46EB-B690-AE9838D6EC55}" srcOrd="0" destOrd="0" presId="urn:microsoft.com/office/officeart/2008/layout/LinedList"/>
    <dgm:cxn modelId="{36205BFA-3E96-40AA-8BBB-74CF0E40EAC3}" type="presParOf" srcId="{77784958-73FC-41BA-B0AD-6012BC5D06AC}" destId="{F63683CC-6B2D-48D9-A138-1358C3BF752F}" srcOrd="1" destOrd="0" presId="urn:microsoft.com/office/officeart/2008/layout/LinedList"/>
    <dgm:cxn modelId="{8CAEA706-0261-42B8-863B-E324D1823C01}" type="presParOf" srcId="{7B4995A7-B44D-4AE1-9630-941F7FF4664B}" destId="{241B2EE4-F426-4D65-B2FD-F07F288397D5}" srcOrd="8" destOrd="0" presId="urn:microsoft.com/office/officeart/2008/layout/LinedList"/>
    <dgm:cxn modelId="{E45500EF-B3B4-4420-859E-8D8F141CA6E8}" type="presParOf" srcId="{7B4995A7-B44D-4AE1-9630-941F7FF4664B}" destId="{C18CE2FA-D47B-42F4-897E-08B4414AC604}" srcOrd="9" destOrd="0" presId="urn:microsoft.com/office/officeart/2008/layout/LinedList"/>
    <dgm:cxn modelId="{348A0AAD-7553-4F0A-A48E-5520220837DA}" type="presParOf" srcId="{C18CE2FA-D47B-42F4-897E-08B4414AC604}" destId="{0AE261BF-DBAE-4E2A-B658-D62E3E91B6A1}" srcOrd="0" destOrd="0" presId="urn:microsoft.com/office/officeart/2008/layout/LinedList"/>
    <dgm:cxn modelId="{06CE1B6D-1C5A-4350-939D-6DDF4813CBE5}" type="presParOf" srcId="{C18CE2FA-D47B-42F4-897E-08B4414AC604}" destId="{97F71B2E-53F8-491A-A645-F7D959B3AF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B9F05-866E-4051-8F71-51DD2C33915D}">
      <dsp:nvSpPr>
        <dsp:cNvPr id="0" name=""/>
        <dsp:cNvSpPr/>
      </dsp:nvSpPr>
      <dsp:spPr>
        <a:xfrm>
          <a:off x="0" y="287"/>
          <a:ext cx="74651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D8753-2944-49E2-89EF-7A1B91475E1D}">
      <dsp:nvSpPr>
        <dsp:cNvPr id="0" name=""/>
        <dsp:cNvSpPr/>
      </dsp:nvSpPr>
      <dsp:spPr>
        <a:xfrm>
          <a:off x="0" y="287"/>
          <a:ext cx="7465101" cy="470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u="sng" kern="1200" baseline="0" dirty="0"/>
            <a:t>Aamir Sahar  2211030</a:t>
          </a:r>
          <a:endParaRPr lang="en-US" sz="2100" kern="1200" dirty="0"/>
        </a:p>
      </dsp:txBody>
      <dsp:txXfrm>
        <a:off x="0" y="287"/>
        <a:ext cx="7465101" cy="470449"/>
      </dsp:txXfrm>
    </dsp:sp>
    <dsp:sp modelId="{E4D2DE78-AAD5-4802-B920-8F3D0BF58515}">
      <dsp:nvSpPr>
        <dsp:cNvPr id="0" name=""/>
        <dsp:cNvSpPr/>
      </dsp:nvSpPr>
      <dsp:spPr>
        <a:xfrm>
          <a:off x="0" y="470737"/>
          <a:ext cx="74651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D5452-CC5D-40E9-AB42-8AF3370DA2CC}">
      <dsp:nvSpPr>
        <dsp:cNvPr id="0" name=""/>
        <dsp:cNvSpPr/>
      </dsp:nvSpPr>
      <dsp:spPr>
        <a:xfrm>
          <a:off x="0" y="470737"/>
          <a:ext cx="7465101" cy="470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baseline="0" dirty="0"/>
            <a:t>Student numbers: 2211030</a:t>
          </a:r>
          <a:endParaRPr lang="en-US" sz="2100" kern="1200" dirty="0"/>
        </a:p>
      </dsp:txBody>
      <dsp:txXfrm>
        <a:off x="0" y="470737"/>
        <a:ext cx="7465101" cy="470449"/>
      </dsp:txXfrm>
    </dsp:sp>
    <dsp:sp modelId="{70D1EA83-B041-4A4D-8921-D71C724E10C6}">
      <dsp:nvSpPr>
        <dsp:cNvPr id="0" name=""/>
        <dsp:cNvSpPr/>
      </dsp:nvSpPr>
      <dsp:spPr>
        <a:xfrm>
          <a:off x="0" y="941187"/>
          <a:ext cx="74651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FBADE8-E453-43F9-874F-464F467FFC5B}">
      <dsp:nvSpPr>
        <dsp:cNvPr id="0" name=""/>
        <dsp:cNvSpPr/>
      </dsp:nvSpPr>
      <dsp:spPr>
        <a:xfrm>
          <a:off x="0" y="941187"/>
          <a:ext cx="7465101" cy="470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baseline="0" dirty="0"/>
            <a:t>Module code : LCBB5013</a:t>
          </a:r>
          <a:endParaRPr lang="en-US" sz="2100" kern="1200" dirty="0"/>
        </a:p>
      </dsp:txBody>
      <dsp:txXfrm>
        <a:off x="0" y="941187"/>
        <a:ext cx="7465101" cy="470449"/>
      </dsp:txXfrm>
    </dsp:sp>
    <dsp:sp modelId="{34EA621B-2DF1-41DB-A896-E6508FCB73F9}">
      <dsp:nvSpPr>
        <dsp:cNvPr id="0" name=""/>
        <dsp:cNvSpPr/>
      </dsp:nvSpPr>
      <dsp:spPr>
        <a:xfrm>
          <a:off x="0" y="1411636"/>
          <a:ext cx="74651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1CF4C-7FD3-46EB-B690-AE9838D6EC55}">
      <dsp:nvSpPr>
        <dsp:cNvPr id="0" name=""/>
        <dsp:cNvSpPr/>
      </dsp:nvSpPr>
      <dsp:spPr>
        <a:xfrm>
          <a:off x="0" y="1411636"/>
          <a:ext cx="7465101" cy="470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baseline="0" dirty="0"/>
            <a:t>Lecturer name: </a:t>
          </a:r>
          <a:r>
            <a:rPr lang="en-GB" sz="2100" kern="1200" dirty="0"/>
            <a:t>Fouziya Farheen</a:t>
          </a:r>
          <a:endParaRPr lang="en-US" sz="2100" kern="1200" dirty="0"/>
        </a:p>
      </dsp:txBody>
      <dsp:txXfrm>
        <a:off x="0" y="1411636"/>
        <a:ext cx="7465101" cy="470449"/>
      </dsp:txXfrm>
    </dsp:sp>
    <dsp:sp modelId="{241B2EE4-F426-4D65-B2FD-F07F288397D5}">
      <dsp:nvSpPr>
        <dsp:cNvPr id="0" name=""/>
        <dsp:cNvSpPr/>
      </dsp:nvSpPr>
      <dsp:spPr>
        <a:xfrm>
          <a:off x="0" y="1882086"/>
          <a:ext cx="74651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261BF-DBAE-4E2A-B658-D62E3E91B6A1}">
      <dsp:nvSpPr>
        <dsp:cNvPr id="0" name=""/>
        <dsp:cNvSpPr/>
      </dsp:nvSpPr>
      <dsp:spPr>
        <a:xfrm>
          <a:off x="0" y="1882086"/>
          <a:ext cx="7465101" cy="470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Task 2:  Presentation- </a:t>
          </a:r>
          <a:r>
            <a:rPr lang="en-US" sz="2100" kern="1200" dirty="0"/>
            <a:t>22nd March </a:t>
          </a:r>
          <a:r>
            <a:rPr lang="en-US" sz="2100" b="1" kern="1200" dirty="0"/>
            <a:t>2026 </a:t>
          </a:r>
          <a:endParaRPr lang="en-US" sz="2100" kern="1200" dirty="0"/>
        </a:p>
      </dsp:txBody>
      <dsp:txXfrm>
        <a:off x="0" y="1882086"/>
        <a:ext cx="7465101" cy="4704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D88B4D-91A2-4B2D-942B-3C7F4B31FEE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9ED29E-A716-4C79-88D3-F9A67E6D8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17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869989-EB00-4EE7-BCB5-25BDC5BB29F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9514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9ED29E-A716-4C79-88D3-F9A67E6D8E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427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9ED29E-A716-4C79-88D3-F9A67E6D8EA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12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A7073-9FE9-4A80-B72F-9163B7FEFD35}" type="datetime1">
              <a:rPr lang="en-GB" smtClean="0"/>
              <a:t>15/03/2026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47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3743891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B7911-2EFE-4325-92ED-0A9BA13362C3}" type="datetime1">
              <a:rPr lang="en-GB" smtClean="0"/>
              <a:t>15/03/2026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45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614026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3220598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72F659D-A920-4580-8B39-9B9D95CDCE21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6516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3844FB3-1E01-4530-B40C-FE0C9422562B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8525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681406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EA691-8E5F-48B1-B2D3-98B8FBA99B5B}" type="datetime1">
              <a:rPr lang="en-GB" smtClean="0"/>
              <a:t>15/03/2026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86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3241258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47945216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6645478-445E-4FF2-877A-69303B4A5C10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6740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rtl="0"/>
            <a:fld id="{0F8A3BBA-EA8F-4DEC-A91B-921387EED84E}" type="datetime1">
              <a:rPr lang="en-GB" noProof="0" smtClean="0"/>
              <a:t>15/03/2026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825515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35" r:id="rId3"/>
    <p:sldLayoutId id="2147483936" r:id="rId4"/>
    <p:sldLayoutId id="2147483937" r:id="rId5"/>
    <p:sldLayoutId id="2147483938" r:id="rId6"/>
    <p:sldLayoutId id="2147483939" r:id="rId7"/>
    <p:sldLayoutId id="2147483940" r:id="rId8"/>
    <p:sldLayoutId id="2147483941" r:id="rId9"/>
    <p:sldLayoutId id="2147483942" r:id="rId10"/>
    <p:sldLayoutId id="2147483943" r:id="rId11"/>
    <p:sldLayoutId id="214748394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3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2.jpg"/><Relationship Id="rId9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png"/><Relationship Id="rId2" Type="http://schemas.openxmlformats.org/officeDocument/2006/relationships/video" Target="https://www.youtube.com/embed/iD4MYygfrvE?feature=oembed" TargetMode="External"/><Relationship Id="rId1" Type="http://schemas.openxmlformats.org/officeDocument/2006/relationships/video" Target="https://www.youtube.com/embed/Cjz1W-K9Nco?feature=oembed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academic.oup.com/eurheartj/article/44/6/452/6837741" TargetMode="External"/><Relationship Id="rId3" Type="http://schemas.openxmlformats.org/officeDocument/2006/relationships/hyperlink" Target="https://journals.lww.com/" TargetMode="External"/><Relationship Id="rId7" Type="http://schemas.openxmlformats.org/officeDocument/2006/relationships/hyperlink" Target="https://www.magonlinelibrary.com/" TargetMode="External"/><Relationship Id="rId2" Type="http://schemas.openxmlformats.org/officeDocument/2006/relationships/hyperlink" Target="https://www.tandfonline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ubmed.ncbi.nlm.nih.gov/33075180/" TargetMode="External"/><Relationship Id="rId11" Type="http://schemas.openxmlformats.org/officeDocument/2006/relationships/hyperlink" Target="https://journals.sagepub.com/" TargetMode="External"/><Relationship Id="rId5" Type="http://schemas.openxmlformats.org/officeDocument/2006/relationships/hyperlink" Target="https://www.sciencedirect.com/" TargetMode="External"/><Relationship Id="rId10" Type="http://schemas.openxmlformats.org/officeDocument/2006/relationships/hyperlink" Target="https://eprints.soton.ac.uk/504357/" TargetMode="External"/><Relationship Id="rId4" Type="http://schemas.openxmlformats.org/officeDocument/2006/relationships/hyperlink" Target="https://pubmed.ncbi.nlm.nih.gov/40670952/" TargetMode="External"/><Relationship Id="rId9" Type="http://schemas.openxmlformats.org/officeDocument/2006/relationships/hyperlink" Target="https://www.springer.com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ure.com/ijo/" TargetMode="External"/><Relationship Id="rId3" Type="http://schemas.openxmlformats.org/officeDocument/2006/relationships/hyperlink" Target="https://ieeexplore.ieee.org/" TargetMode="External"/><Relationship Id="rId7" Type="http://schemas.openxmlformats.org/officeDocument/2006/relationships/hyperlink" Target="https://www.sciencedirect.com/" TargetMode="External"/><Relationship Id="rId2" Type="http://schemas.openxmlformats.org/officeDocument/2006/relationships/hyperlink" Target="https://pmc.ncbi.nlm.nih.gov/articles/PMC8822691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jmir.org/" TargetMode="External"/><Relationship Id="rId5" Type="http://schemas.openxmlformats.org/officeDocument/2006/relationships/hyperlink" Target="https://onlinelibrary.wiley.com/" TargetMode="External"/><Relationship Id="rId10" Type="http://schemas.openxmlformats.org/officeDocument/2006/relationships/hyperlink" Target="https://www.semanticscholar.org/paper/A-connected-community-response-to-COVID-19-in-Morgan-Poland/ca9af5301f2d84ccf10b9b25bf6437d98e6978cd" TargetMode="External"/><Relationship Id="rId4" Type="http://schemas.openxmlformats.org/officeDocument/2006/relationships/hyperlink" Target="https://journals.lww.com/acsm-msse/fulltext/2023/12000/online_circuit_training_increases_adherence_to.19.aspx" TargetMode="External"/><Relationship Id="rId9" Type="http://schemas.openxmlformats.org/officeDocument/2006/relationships/hyperlink" Target="https://doi.org/10.1136/bmjopen-2021-049549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ish-business-bank.co.uk/sites/g/files/sovrnj166/files/2023-02/BBB_Small_Business_Finance_Markets_Report_2022_0.pdf" TargetMode="External"/><Relationship Id="rId3" Type="http://schemas.openxmlformats.org/officeDocument/2006/relationships/hyperlink" Target="https://www.accessible-design.org/" TargetMode="External"/><Relationship Id="rId7" Type="http://schemas.openxmlformats.org/officeDocument/2006/relationships/hyperlink" Target="https://doi.org/10.1007/978-3-030-22105-8" TargetMode="External"/><Relationship Id="rId12" Type="http://schemas.openxmlformats.org/officeDocument/2006/relationships/hyperlink" Target="https://www.harpermacleod.co.uk/insights/the-asset-lock-is-a-cic-the-right-structure-for-your-social-enterprise/" TargetMode="External"/><Relationship Id="rId2" Type="http://schemas.openxmlformats.org/officeDocument/2006/relationships/hyperlink" Target="https://www.tandfonline.com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eeexplore.ieee.org/document/10217392" TargetMode="External"/><Relationship Id="rId11" Type="http://schemas.openxmlformats.org/officeDocument/2006/relationships/hyperlink" Target="https://www.ausleisure.com.au/news/ibisworld-sees-declining-fitness-industry-revenue-and-potential-saturation-of-budget-24-7-gyms" TargetMode="External"/><Relationship Id="rId5" Type="http://schemas.openxmlformats.org/officeDocument/2006/relationships/hyperlink" Target="https://link.springer.com/" TargetMode="External"/><Relationship Id="rId10" Type="http://schemas.openxmlformats.org/officeDocument/2006/relationships/hyperlink" Target="https://www.gov.uk/government/publications/social-enterprise-market-trends-2021" TargetMode="External"/><Relationship Id="rId4" Type="http://schemas.openxmlformats.org/officeDocument/2006/relationships/hyperlink" Target="https://www.emerald.com/" TargetMode="External"/><Relationship Id="rId9" Type="http://schemas.openxmlformats.org/officeDocument/2006/relationships/hyperlink" Target="https://www.gov.uk/government/publications/community-interest-companies-chapter-1-introduction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cialenterprise.org.uk/" TargetMode="External"/><Relationship Id="rId13" Type="http://schemas.openxmlformats.org/officeDocument/2006/relationships/hyperlink" Target="https://journals.lww.com/acsm-healthfitness/fulltext/2023/01000/worldwide_survey_of_fitness_trends_for_2023.2.aspx" TargetMode="External"/><Relationship Id="rId18" Type="http://schemas.openxmlformats.org/officeDocument/2006/relationships/hyperlink" Target="https://www.facebook.com/puregym/followers" TargetMode="External"/><Relationship Id="rId3" Type="http://schemas.openxmlformats.org/officeDocument/2006/relationships/hyperlink" Target="https://pubmed.ncbi.nlm.nih.gov/28943267/" TargetMode="External"/><Relationship Id="rId21" Type="http://schemas.openxmlformats.org/officeDocument/2006/relationships/hyperlink" Target="https://www.tiktok.com/@puregymofficial" TargetMode="External"/><Relationship Id="rId7" Type="http://schemas.openxmlformats.org/officeDocument/2006/relationships/hyperlink" Target="https://www.cheshireandmerseyside.nhs.uk/" TargetMode="External"/><Relationship Id="rId12" Type="http://schemas.openxmlformats.org/officeDocument/2006/relationships/hyperlink" Target="https://www.independent.co.uk/tech/apple-watch-heart-health-life-b2504936.html" TargetMode="External"/><Relationship Id="rId17" Type="http://schemas.openxmlformats.org/officeDocument/2006/relationships/hyperlink" Target="https://facebook.com/" TargetMode="External"/><Relationship Id="rId2" Type="http://schemas.openxmlformats.org/officeDocument/2006/relationships/hyperlink" Target="https://www.researchandmarkets.com/reports/2764269/gym_and_fitness_franchises_in_the_us_industry" TargetMode="External"/><Relationship Id="rId16" Type="http://schemas.openxmlformats.org/officeDocument/2006/relationships/hyperlink" Target="https://www.independent.co.uk/news/uk/home-news/energy-bills-uk-rise-iran-us-war-resolution-foundation-b2931560.html" TargetMode="External"/><Relationship Id="rId20" Type="http://schemas.openxmlformats.org/officeDocument/2006/relationships/hyperlink" Target="https://www.instagram.com/thegymgroup/?hl=en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sn.com/en-gb/health/other/dr-amir-khan-message-for-people-on-lansoprazole-omeprazole-or-pantoprazole/ar-AA1XPkJ1" TargetMode="External"/><Relationship Id="rId11" Type="http://schemas.openxmlformats.org/officeDocument/2006/relationships/hyperlink" Target="https://www.staffordbc.gov.uk/voluntary-community-and-social-enterprise-vcse-grant-guidance" TargetMode="External"/><Relationship Id="rId5" Type="http://schemas.openxmlformats.org/officeDocument/2006/relationships/hyperlink" Target="https://msn.com/" TargetMode="External"/><Relationship Id="rId15" Type="http://schemas.openxmlformats.org/officeDocument/2006/relationships/hyperlink" Target="https://www.youtube.com/shorts/iD4MYygfrvE" TargetMode="External"/><Relationship Id="rId10" Type="http://schemas.openxmlformats.org/officeDocument/2006/relationships/hyperlink" Target="https://www.sportengland.org/research-and-data/data/active-lives" TargetMode="External"/><Relationship Id="rId19" Type="http://schemas.openxmlformats.org/officeDocument/2006/relationships/hyperlink" Target="https://www.facebook.com/thegymgroup/?locale=en_GB" TargetMode="External"/><Relationship Id="rId4" Type="http://schemas.openxmlformats.org/officeDocument/2006/relationships/hyperlink" Target="https://store.mintel.com/report/uk-health-and-fitness-clubs-market-report-2023" TargetMode="External"/><Relationship Id="rId9" Type="http://schemas.openxmlformats.org/officeDocument/2006/relationships/hyperlink" Target="https://www.socialinvestmentbusiness.org/" TargetMode="External"/><Relationship Id="rId14" Type="http://schemas.openxmlformats.org/officeDocument/2006/relationships/hyperlink" Target="https://www.youtube.com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D442EF-0537-997B-EA77-686245D171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889" y="148008"/>
            <a:ext cx="3621338" cy="164645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98109-2991-2F9A-F9BF-AD362881F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7" name="Picture 6" descr="A person standing in front of a sign&#10;&#10;Description automatically generated">
            <a:extLst>
              <a:ext uri="{FF2B5EF4-FFF2-40B4-BE49-F238E27FC236}">
                <a16:creationId xmlns:a16="http://schemas.microsoft.com/office/drawing/2014/main" id="{0599BE92-B8B1-F32C-CDA8-14535D69C8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9262945" y="2427926"/>
            <a:ext cx="2669532" cy="20021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F68D489-236C-4340-E301-3E1B47003A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0050" y="148008"/>
            <a:ext cx="2928215" cy="2205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4A47D2-A344-B49A-E768-68936143BD6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73" y="248653"/>
            <a:ext cx="2341729" cy="119439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D3E8095-324F-ADE9-47E8-B4C127E46C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8265" y="4840550"/>
            <a:ext cx="2166296" cy="17724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85D448-4C18-EB00-495C-9728AAD127BF}"/>
              </a:ext>
            </a:extLst>
          </p:cNvPr>
          <p:cNvSpPr txBox="1"/>
          <p:nvPr/>
        </p:nvSpPr>
        <p:spPr>
          <a:xfrm>
            <a:off x="2145312" y="5673893"/>
            <a:ext cx="60987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THINK BIG ACT BIG</a:t>
            </a:r>
          </a:p>
        </p:txBody>
      </p:sp>
      <p:graphicFrame>
        <p:nvGraphicFramePr>
          <p:cNvPr id="26" name="TextBox 5">
            <a:extLst>
              <a:ext uri="{FF2B5EF4-FFF2-40B4-BE49-F238E27FC236}">
                <a16:creationId xmlns:a16="http://schemas.microsoft.com/office/drawing/2014/main" id="{1DB1722D-FCC8-3964-6828-64DD920314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7578195"/>
              </p:ext>
            </p:extLst>
          </p:nvPr>
        </p:nvGraphicFramePr>
        <p:xfrm>
          <a:off x="389744" y="2735999"/>
          <a:ext cx="7465101" cy="2352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0690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EBE19-9AC5-6F38-CA11-F6B22AA59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4998" y="0"/>
            <a:ext cx="7979501" cy="10668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rgbClr val="00B0F0"/>
                </a:solidFill>
                <a:latin typeface="Arial Black" panose="020B0A04020102020204" pitchFamily="34" charset="0"/>
              </a:rPr>
              <a:t>Contents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FE33-0FC4-0FDE-3478-15E5B0FF4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825EC4-1035-0A02-2A33-04843E74D28B}"/>
              </a:ext>
            </a:extLst>
          </p:cNvPr>
          <p:cNvSpPr txBox="1"/>
          <p:nvPr/>
        </p:nvSpPr>
        <p:spPr>
          <a:xfrm>
            <a:off x="361793" y="1066802"/>
            <a:ext cx="10076170" cy="565467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Overview                                                                 3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Product Services and  Business Objectives         4-6	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USPs and Competitive Differentiation                    7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PESTEL and SWOT Analysis                                  8-9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Competitors and Target Marketing                        10                                                 </a:t>
            </a:r>
          </a:p>
          <a:p>
            <a:pPr indent="-228600" defTabSz="914400">
              <a:lnSpc>
                <a:spcPct val="13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4Ps Analysis                                                            11</a:t>
            </a:r>
          </a:p>
          <a:p>
            <a:pPr indent="-228600" defTabSz="914400">
              <a:lnSpc>
                <a:spcPct val="13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Marketing Structure                                                12</a:t>
            </a:r>
          </a:p>
          <a:p>
            <a:pPr indent="-228600" defTabSz="914400">
              <a:lnSpc>
                <a:spcPct val="13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Marketing Strategies                                               13</a:t>
            </a:r>
          </a:p>
          <a:p>
            <a:pPr indent="-228600" defTabSz="914400">
              <a:lnSpc>
                <a:spcPct val="13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Legal, Management and Financial Plannings        14-17                                 </a:t>
            </a:r>
            <a:endParaRPr lang="en-US" sz="9600" dirty="0">
              <a:solidFill>
                <a:srgbClr val="00B0F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Conclusion                                                                18 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References                                                               19-22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Question answer session				             23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9600" dirty="0">
                <a:solidFill>
                  <a:srgbClr val="FFC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	</a:t>
            </a:r>
            <a:r>
              <a:rPr lang="en-US" sz="4400" cap="all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cap="all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349986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281673-680C-9B73-485D-A09A034EB2A1}"/>
              </a:ext>
            </a:extLst>
          </p:cNvPr>
          <p:cNvSpPr txBox="1"/>
          <p:nvPr/>
        </p:nvSpPr>
        <p:spPr>
          <a:xfrm>
            <a:off x="186699" y="250143"/>
            <a:ext cx="4404352" cy="11976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3600" u="sng" dirty="0">
              <a:solidFill>
                <a:srgbClr val="FFC000"/>
              </a:solidFill>
              <a:latin typeface="Arial Black" panose="020B0A04020102020204" pitchFamily="34" charset="0"/>
              <a:ea typeface="+mj-ea"/>
              <a:cs typeface="+mj-cs"/>
            </a:endParaRP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800" dirty="0">
                <a:solidFill>
                  <a:srgbClr val="00B0F0"/>
                </a:solidFill>
                <a:latin typeface="Arial Black" panose="020B0A04020102020204" pitchFamily="34" charset="0"/>
                <a:ea typeface="+mj-ea"/>
                <a:cs typeface="+mj-cs"/>
              </a:rPr>
              <a:t>Overview</a:t>
            </a:r>
            <a:endParaRPr lang="en-US" sz="4800" dirty="0">
              <a:solidFill>
                <a:srgbClr val="00B0F0"/>
              </a:solidFill>
              <a:latin typeface="Arial Black" panose="020B0A04020102020204" pitchFamily="34" charset="0"/>
              <a:ea typeface="+mj-ea"/>
              <a:cs typeface="+mj-cs"/>
            </a:endParaRPr>
          </a:p>
          <a:p>
            <a:pPr indent="-22860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rgbClr val="FFC000"/>
              </a:solidFill>
              <a:latin typeface="Arial Black" panose="020B0A04020102020204" pitchFamily="34" charset="0"/>
              <a:ea typeface="+mj-ea"/>
              <a:cs typeface="+mj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D5A365-3B86-E8D2-E771-5183961C0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3</a:t>
            </a:fld>
            <a:endParaRPr lang="en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DA87FD-D7B9-78C9-CF49-9AB901993D47}"/>
              </a:ext>
            </a:extLst>
          </p:cNvPr>
          <p:cNvSpPr txBox="1"/>
          <p:nvPr/>
        </p:nvSpPr>
        <p:spPr>
          <a:xfrm>
            <a:off x="127823" y="905963"/>
            <a:ext cx="10019068" cy="9073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rgbClr val="FFC000"/>
              </a:solidFill>
              <a:latin typeface="Arial Black" panose="020B0A04020102020204" pitchFamily="34" charset="0"/>
              <a:ea typeface="+mj-ea"/>
              <a:cs typeface="+mj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48B1D3F-47F4-1E47-FEA7-9C0EB6CE9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120" y="132903"/>
            <a:ext cx="1867963" cy="174584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207C09F-36F1-1BE2-750E-4D8AB0056B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8257" y="90377"/>
            <a:ext cx="2066125" cy="16711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75CB30-1E1F-3A28-B3F1-D54E752334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4851" y="221022"/>
            <a:ext cx="2800637" cy="15923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B6C96AD-3786-8A1B-C73A-F92482B419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444" y="2446448"/>
            <a:ext cx="9901748" cy="3631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09787C8-6FAC-8688-0EDC-FC6057EA2C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5218" y="1117290"/>
            <a:ext cx="3368902" cy="1180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594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E695C8-E01E-42C9-8BBF-DC4D2D6B3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4</a:t>
            </a:fld>
            <a:endParaRPr lang="en-GB" noProof="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ECFB57-BC60-6F45-DAA4-73878925573C}"/>
              </a:ext>
            </a:extLst>
          </p:cNvPr>
          <p:cNvSpPr txBox="1">
            <a:spLocks/>
          </p:cNvSpPr>
          <p:nvPr/>
        </p:nvSpPr>
        <p:spPr>
          <a:xfrm>
            <a:off x="0" y="474872"/>
            <a:ext cx="12049432" cy="250921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indent="-228600" algn="l">
              <a:spcAft>
                <a:spcPts val="600"/>
              </a:spcAft>
            </a:pPr>
            <a:r>
              <a:rPr lang="en-GB" sz="4800" dirty="0">
                <a:solidFill>
                  <a:srgbClr val="00B0F0"/>
                </a:solidFill>
                <a:latin typeface="Arial Black" panose="020B0A04020102020204" pitchFamily="34" charset="0"/>
              </a:rPr>
              <a:t>Products and Services and Business Objectives.  </a:t>
            </a:r>
          </a:p>
        </p:txBody>
      </p:sp>
      <p:pic>
        <p:nvPicPr>
          <p:cNvPr id="10" name="Online Media 9" title="Weight Loss Drugs - The Hidden Side Effects You Need to Know">
            <a:hlinkClick r:id="" action="ppaction://media"/>
            <a:extLst>
              <a:ext uri="{FF2B5EF4-FFF2-40B4-BE49-F238E27FC236}">
                <a16:creationId xmlns:a16="http://schemas.microsoft.com/office/drawing/2014/main" id="{CF97A7FB-933C-C40E-EB7B-F5337982995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50607" y="1841470"/>
            <a:ext cx="822550" cy="1455722"/>
          </a:xfrm>
          <a:prstGeom prst="rect">
            <a:avLst/>
          </a:prstGeom>
        </p:spPr>
      </p:pic>
      <p:pic>
        <p:nvPicPr>
          <p:cNvPr id="12" name="Online Media 11" title="Natural Ozempic alternatives that don't come with side effects #drberg #weightloss #keto #fasting">
            <a:hlinkClick r:id="" action="ppaction://media"/>
            <a:extLst>
              <a:ext uri="{FF2B5EF4-FFF2-40B4-BE49-F238E27FC236}">
                <a16:creationId xmlns:a16="http://schemas.microsoft.com/office/drawing/2014/main" id="{9F363432-3A99-BB2C-98BA-C690E4E1D00B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10514011" y="50539"/>
            <a:ext cx="1353728" cy="12393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CBEA059-D434-9F8D-2B7C-BD745C6743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4457" y="5319820"/>
            <a:ext cx="5008472" cy="14920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1CDDBF-ABA9-7006-745D-9921ECA0F4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29" y="3549208"/>
            <a:ext cx="11054441" cy="14920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0D548CE-F590-EE9C-675F-565B386C46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60238" y="1729478"/>
            <a:ext cx="9430637" cy="1832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88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F1DCD57-7585-88D0-67D4-F9131B35E2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957" y="294403"/>
            <a:ext cx="11131269" cy="985117"/>
          </a:xfrm>
        </p:spPr>
        <p:txBody>
          <a:bodyPr>
            <a:normAutofit fontScale="90000"/>
          </a:bodyPr>
          <a:lstStyle/>
          <a:p>
            <a:r>
              <a:rPr lang="en-GB" sz="48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Short Term Plans (Three-Ten months)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1ABC85-5C0E-DB57-0C21-7432BC490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03C1757-C906-AF08-2667-BF377AD712F0}"/>
              </a:ext>
            </a:extLst>
          </p:cNvPr>
          <p:cNvSpPr txBox="1">
            <a:spLocks/>
          </p:cNvSpPr>
          <p:nvPr/>
        </p:nvSpPr>
        <p:spPr>
          <a:xfrm>
            <a:off x="486926" y="1279520"/>
            <a:ext cx="11705074" cy="528407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Trusted CIC for primary care patients (3 months) – PCP connections (Cunningham et al., 2021).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800 active members (6 months) – Referral schemes (Mino et al., 2021; Harwood et al., 2022).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Specialist sessions: cardiovascular, obesity (8 months) – Targeted strategies (Annals et al., 2023; Zaree et al., 2023).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90%member satisfaction (10 months) – Feedback loops, trained instructors (Cunningham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10263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80A0A-614D-8179-25F4-51D70B1B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5409"/>
            <a:ext cx="11925484" cy="1190821"/>
          </a:xfrm>
        </p:spPr>
        <p:txBody>
          <a:bodyPr>
            <a:noAutofit/>
          </a:bodyPr>
          <a:lstStyle/>
          <a:p>
            <a:pPr indent="-228600">
              <a:spcAft>
                <a:spcPts val="600"/>
              </a:spcAft>
            </a:pPr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Long Term Plans (Three-five Years)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853D45-924A-296B-73E4-99B47681E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6</a:t>
            </a:fld>
            <a:endParaRPr lang="en-GB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A0463AC-5753-C218-A776-1868ED84C6B6}"/>
              </a:ext>
            </a:extLst>
          </p:cNvPr>
          <p:cNvSpPr txBox="1">
            <a:spLocks/>
          </p:cNvSpPr>
          <p:nvPr/>
        </p:nvSpPr>
        <p:spPr>
          <a:xfrm>
            <a:off x="266515" y="1206229"/>
            <a:ext cx="11658970" cy="56363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Expand to multiple West Midlands locations – Standardised frameworks, partnerships (Morgan et al., 2021; Gavin et al., 2025)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GP, physiotherapy &amp; healthcare charity partnerships – Liaison roles, digital platforms (Cunningham et al., 2021; Morgan et al., 2021)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Launch "Healthy Heart Programme" (cardiac) – Theory of Planned Behaviour (Arman et al., 2025)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Integrate digital fitness tools – Wearable data, online coaching (Keshavarz et al., 2023).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b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280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4AE738-04DD-3E69-4FB0-EF9E611D47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957" y="179614"/>
            <a:ext cx="11131269" cy="1294183"/>
          </a:xfrm>
        </p:spPr>
        <p:txBody>
          <a:bodyPr>
            <a:normAutofit/>
          </a:bodyPr>
          <a:lstStyle/>
          <a:p>
            <a:r>
              <a:rPr lang="en-GB" sz="4300" u="sng" dirty="0">
                <a:solidFill>
                  <a:srgbClr val="00B0F0"/>
                </a:solidFill>
                <a:latin typeface="Arial Black" panose="020B0A04020102020204" pitchFamily="34" charset="0"/>
              </a:rPr>
              <a:t>USP Analysis &amp; Competitive Differentiation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13CEF3-8DAF-5E54-1BC2-DFCE1058A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2B59D5E-2304-1B53-C2E3-DF8E0C2CC7EA}"/>
              </a:ext>
            </a:extLst>
          </p:cNvPr>
          <p:cNvSpPr txBox="1">
            <a:spLocks/>
          </p:cNvSpPr>
          <p:nvPr/>
        </p:nvSpPr>
        <p:spPr>
          <a:xfrm>
            <a:off x="266515" y="1206229"/>
            <a:ext cx="11658970" cy="56363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Arial" panose="020B0604020202020204" pitchFamily="34" charset="0"/>
              <a:buChar char="•"/>
            </a:pPr>
            <a:b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795518-59D2-C21C-4BDD-01558DC7ACDE}"/>
              </a:ext>
            </a:extLst>
          </p:cNvPr>
          <p:cNvSpPr txBox="1"/>
          <p:nvPr/>
        </p:nvSpPr>
        <p:spPr>
          <a:xfrm>
            <a:off x="515815" y="1311203"/>
            <a:ext cx="1140967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Adaptive Technology &amp; Guided Training (Kantharaju et al., 2023; Lee and Kim, 2022)</a:t>
            </a:r>
          </a:p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Integrated Recovery Services (Davis, Alabed and Chico, 2020; Smith, 2025)</a:t>
            </a:r>
          </a:p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Sustainable Weight Management (Kudlek et al., 2025; Matthews et al., 2024)</a:t>
            </a:r>
          </a:p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Women-Only Provision (Nayla Khairunissya, Carsiwan and Mutiara Shinta Dewi, 2025; Green et al., 2022)</a:t>
            </a:r>
          </a:p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Disability Inclusive Design (Nikolajsen et al., 2021; Nugraha et al., 2025)</a:t>
            </a:r>
          </a:p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Fresh Juice Bar (Brown et al., 2021; Lopez et al., 2023)</a:t>
            </a:r>
          </a:p>
          <a:p>
            <a:pPr marL="342900" marR="71755" lvl="0" indent="-342900"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Council Partnerships (Donovan, 2025; Ahmed and Lewis, 2022)</a:t>
            </a:r>
          </a:p>
        </p:txBody>
      </p:sp>
    </p:spTree>
    <p:extLst>
      <p:ext uri="{BB962C8B-B14F-4D97-AF65-F5344CB8AC3E}">
        <p14:creationId xmlns:p14="http://schemas.microsoft.com/office/powerpoint/2010/main" val="2541353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F0E1ED8-C046-F246-A037-1B19EC488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t>8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3872357-BA65-60D8-312D-62134CA9EF43}"/>
              </a:ext>
            </a:extLst>
          </p:cNvPr>
          <p:cNvSpPr txBox="1">
            <a:spLocks/>
          </p:cNvSpPr>
          <p:nvPr/>
        </p:nvSpPr>
        <p:spPr>
          <a:xfrm>
            <a:off x="-67481" y="179614"/>
            <a:ext cx="8472179" cy="1294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indent="-228600" algn="l">
              <a:spcAft>
                <a:spcPts val="600"/>
              </a:spcAft>
            </a:pPr>
            <a:r>
              <a:rPr lang="en-GB" sz="4300" dirty="0">
                <a:solidFill>
                  <a:srgbClr val="00B0F0"/>
                </a:solidFill>
                <a:latin typeface="Arial Black" panose="020B0A04020102020204" pitchFamily="34" charset="0"/>
              </a:rPr>
              <a:t>Now GYM- PESTEL Analysis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48F2FF-0A19-50E9-8DB9-43D64509D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334" y="1461812"/>
            <a:ext cx="11345709" cy="48945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5CB25F0-72EB-8CE2-E524-088423413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599" y="247204"/>
            <a:ext cx="3434443" cy="107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1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3F8D4-E2C9-1DC5-54A6-BACE6C93F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10896600" cy="1235075"/>
          </a:xfrm>
        </p:spPr>
        <p:txBody>
          <a:bodyPr>
            <a:normAutofit/>
          </a:bodyPr>
          <a:lstStyle/>
          <a:p>
            <a:pPr indent="-228600">
              <a:spcAft>
                <a:spcPts val="600"/>
              </a:spcAft>
            </a:pPr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NOW GYM- SWOT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B7D4C3-4EE2-DD34-7BDC-057A4FF2F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t>9</a:t>
            </a:fld>
            <a:endParaRPr lang="en-GB" noProof="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9EAD02E-92B8-047E-9514-A0401BB013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" y="1371600"/>
            <a:ext cx="10896600" cy="498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87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151D3-11DC-9B3A-70C9-9E0B418BE1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95157-64BB-7059-A857-1C246DAA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9471"/>
            <a:ext cx="11201400" cy="67374"/>
          </a:xfrm>
        </p:spPr>
        <p:txBody>
          <a:bodyPr>
            <a:noAutofit/>
          </a:bodyPr>
          <a:lstStyle/>
          <a:p>
            <a:pPr indent="-228600">
              <a:spcAft>
                <a:spcPts val="600"/>
              </a:spcAft>
            </a:pPr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Competitors and Target Market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11266E-0741-A64E-DA4D-7F97AC815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t>10</a:t>
            </a:fld>
            <a:endParaRPr lang="en-GB" noProof="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97E07EA-A377-08CF-0392-A5B8FEF438A5}"/>
              </a:ext>
            </a:extLst>
          </p:cNvPr>
          <p:cNvSpPr txBox="1">
            <a:spLocks/>
          </p:cNvSpPr>
          <p:nvPr/>
        </p:nvSpPr>
        <p:spPr>
          <a:xfrm>
            <a:off x="304800" y="1500556"/>
            <a:ext cx="11201400" cy="16229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 Black" panose="020B0A04020102020204" pitchFamily="34" charset="0"/>
              </a:rPr>
              <a:t>Direct Competitors:</a:t>
            </a:r>
            <a:r>
              <a:rPr lang="en-GB" sz="2800" dirty="0">
                <a:latin typeface="Arial Black" panose="020B0A04020102020204" pitchFamily="34" charset="0"/>
              </a:rPr>
              <a:t> PureGym, The Gym Group, JD Gyms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 Black" panose="020B0A04020102020204" pitchFamily="34" charset="0"/>
              </a:rPr>
              <a:t>Indirect Competitors:</a:t>
            </a:r>
            <a:r>
              <a:rPr lang="en-GB" sz="2800" dirty="0">
                <a:latin typeface="Arial Black" panose="020B0A04020102020204" pitchFamily="34" charset="0"/>
              </a:rPr>
              <a:t> Boutique studios, specialist fitness providers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 Black" panose="020B0A04020102020204" pitchFamily="34" charset="0"/>
              </a:rPr>
              <a:t>Focus remains on direct competitors due to overlapping facilities and target markets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78AD3DA-6196-A98B-F42C-4C82A85DB88E}"/>
              </a:ext>
            </a:extLst>
          </p:cNvPr>
          <p:cNvSpPr txBox="1">
            <a:spLocks/>
          </p:cNvSpPr>
          <p:nvPr/>
        </p:nvSpPr>
        <p:spPr>
          <a:xfrm>
            <a:off x="762000" y="4992319"/>
            <a:ext cx="108966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Target Market:</a:t>
            </a: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 </a:t>
            </a: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Initial focus:</a:t>
            </a: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 Healthcare patients (cardiac rehab, obesity) — (Behavioural, Demographic) and women-only provision — (Demographic, Psychographic).</a:t>
            </a:r>
          </a:p>
          <a:p>
            <a:pPr lvl="0"/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Long-term:</a:t>
            </a: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 Expand to all segments over time</a:t>
            </a:r>
          </a:p>
          <a:p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 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1F3861-7894-C523-B356-AD04C5B74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3683" y="4684175"/>
            <a:ext cx="2448317" cy="167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9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1E1B80-23BB-A95B-C9A0-A634DF07BE66}"/>
              </a:ext>
            </a:extLst>
          </p:cNvPr>
          <p:cNvSpPr txBox="1"/>
          <p:nvPr/>
        </p:nvSpPr>
        <p:spPr>
          <a:xfrm>
            <a:off x="629074" y="136525"/>
            <a:ext cx="10840065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4ps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FBAD26-7E69-6FCE-0C15-082EC5C1D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11</a:t>
            </a:fld>
            <a:endParaRPr lang="en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77E35C-E8BF-9251-2510-C02E0DC61E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569" y="1671038"/>
            <a:ext cx="11723077" cy="449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053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887B4D4-17A9-795A-2DBF-B6FD76F9D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143ED-5D4A-79C1-A8DC-323D9436F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14" y="2931571"/>
            <a:ext cx="11712144" cy="35120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C30AC1-696F-9337-ED60-540D3568A1BE}"/>
              </a:ext>
            </a:extLst>
          </p:cNvPr>
          <p:cNvSpPr txBox="1"/>
          <p:nvPr/>
        </p:nvSpPr>
        <p:spPr>
          <a:xfrm>
            <a:off x="148213" y="136525"/>
            <a:ext cx="11072237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Market Structure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075D8F-EB4A-5C11-EA2F-D1822EE26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13" y="976302"/>
            <a:ext cx="5172797" cy="15242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36568F7-123B-D29D-3EA5-5500D1A04D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0842" y="951138"/>
            <a:ext cx="6499515" cy="1893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42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AA4C3B-F859-6322-3068-E7CF703F0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2FDF20-C917-4064-AF84-F3E549CA1C1C}"/>
              </a:ext>
            </a:extLst>
          </p:cNvPr>
          <p:cNvSpPr txBox="1"/>
          <p:nvPr/>
        </p:nvSpPr>
        <p:spPr>
          <a:xfrm>
            <a:off x="371475" y="136525"/>
            <a:ext cx="10848975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Marketing Strategies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7B20869-506A-A544-DC63-546D10486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2140084"/>
            <a:ext cx="11378864" cy="42162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49C582-86F1-85F5-FC87-1926F6D82D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877" y="136525"/>
            <a:ext cx="3865123" cy="186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985805-7377-8449-4BDC-33BFDF33F8C2}"/>
              </a:ext>
            </a:extLst>
          </p:cNvPr>
          <p:cNvSpPr txBox="1"/>
          <p:nvPr/>
        </p:nvSpPr>
        <p:spPr>
          <a:xfrm>
            <a:off x="44123" y="166166"/>
            <a:ext cx="11889969" cy="12653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Legal, Funding and Management </a:t>
            </a:r>
          </a:p>
        </p:txBody>
      </p:sp>
      <p:sp>
        <p:nvSpPr>
          <p:cNvPr id="5127" name="Text Placeholder 3">
            <a:extLst>
              <a:ext uri="{FF2B5EF4-FFF2-40B4-BE49-F238E27FC236}">
                <a16:creationId xmlns:a16="http://schemas.microsoft.com/office/drawing/2014/main" id="{6CDFCAAD-1BFE-DDF0-C708-484A9DEA44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9843" y="1866900"/>
            <a:ext cx="5971160" cy="220095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800" cap="none" dirty="0">
                <a:latin typeface="Arial Black" panose="020B0A04020102020204" pitchFamily="34" charset="0"/>
              </a:rPr>
              <a:t>Legal Structure Justification: NOW Gym as a CIC under SAHAR'S ENTERPRISE C.I.C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43986A-70B7-2690-CC10-431E661CD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t>14</a:t>
            </a:fld>
            <a:endParaRPr lang="en-GB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431B2FC-9139-8827-5B56-124E95E91659}"/>
              </a:ext>
            </a:extLst>
          </p:cNvPr>
          <p:cNvSpPr txBox="1">
            <a:spLocks/>
          </p:cNvSpPr>
          <p:nvPr/>
        </p:nvSpPr>
        <p:spPr>
          <a:xfrm>
            <a:off x="5138844" y="2717959"/>
            <a:ext cx="4184035" cy="347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cap="none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1BBA774-F642-8CD2-73B6-CBED48D497A4}"/>
              </a:ext>
            </a:extLst>
          </p:cNvPr>
          <p:cNvSpPr txBox="1">
            <a:spLocks/>
          </p:cNvSpPr>
          <p:nvPr/>
        </p:nvSpPr>
        <p:spPr>
          <a:xfrm>
            <a:off x="575187" y="538321"/>
            <a:ext cx="9865801" cy="18287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>
                  <a:outerShdw blurRad="47625" dist="12700" dir="2700000" algn="tl" rotWithShape="0">
                    <a:srgbClr val="000000">
                      <a:alpha val="36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B891184-4B72-71BB-ACF9-DB7FBB709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926" y="3245674"/>
            <a:ext cx="4638238" cy="34758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530927-4D7E-F569-DAB8-AF3BBF63E8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880549"/>
            <a:ext cx="6024636" cy="347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54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9DCB2F8-7B10-984B-31A6-7DCB4AF10C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D6A6CB-DBB3-F5AF-B82F-8C9ED6874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D085E8-0F0D-61DC-931D-48FE528B8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55" y="552450"/>
            <a:ext cx="10666310" cy="580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11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8C990-5353-F51F-C809-E222380E2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19271"/>
            <a:ext cx="10364451" cy="1311964"/>
          </a:xfrm>
        </p:spPr>
        <p:txBody>
          <a:bodyPr>
            <a:normAutofit/>
          </a:bodyPr>
          <a:lstStyle/>
          <a:p>
            <a:pPr defTabSz="457200"/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Funding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12BB858-0D03-DDC8-8135-6A97EC7CFE2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46143" y="1152223"/>
            <a:ext cx="4502411" cy="273707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79338D-AA58-3923-1D9C-577DE2092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16</a:t>
            </a:fld>
            <a:endParaRPr lang="en-GB" noProof="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128F1E0-4943-C097-30E1-6B060ED41D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6762" y="143123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D9A4E17-73B5-1EA2-559E-C4D82C1D65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62960"/>
            <a:ext cx="5509032" cy="431320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087FAB-174B-16F8-3CA9-4230A2990B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43" y="3889297"/>
            <a:ext cx="4994031" cy="9861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6E3AC8-1813-57F2-2F3B-36F9658DE265}"/>
              </a:ext>
            </a:extLst>
          </p:cNvPr>
          <p:cNvSpPr txBox="1"/>
          <p:nvPr/>
        </p:nvSpPr>
        <p:spPr>
          <a:xfrm>
            <a:off x="0" y="5108969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Total start-up costs of £345,000 funded through personal funding (£280,000), government grants (£25,000), and family and friends (£40,000).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Net Profit: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Year 1 loss of £59,000, followed by profitability from Year 2 (£73,000), growing to £259,000 by Year 5.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cumulative net profit over five years: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£579,000.</a:t>
            </a:r>
          </a:p>
        </p:txBody>
      </p:sp>
    </p:spTree>
    <p:extLst>
      <p:ext uri="{BB962C8B-B14F-4D97-AF65-F5344CB8AC3E}">
        <p14:creationId xmlns:p14="http://schemas.microsoft.com/office/powerpoint/2010/main" val="2319406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84038-8F8B-FF82-61AA-BE412730B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1055461"/>
          </a:xfrm>
        </p:spPr>
        <p:txBody>
          <a:bodyPr>
            <a:normAutofit/>
          </a:bodyPr>
          <a:lstStyle/>
          <a:p>
            <a:pPr defTabSz="457200"/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NOW Gym Organisation Chart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59A14-E2FC-C7FB-77A3-4B1E3B20E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17</a:t>
            </a:fld>
            <a:endParaRPr lang="en-GB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6DBF92-95BF-7996-EB3C-2404DD39D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1" y="1055461"/>
            <a:ext cx="9993922" cy="566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4061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4" name="Right Triangle 9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0D233-DA6B-65C4-CA43-7FCE420AE1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961" y="962526"/>
            <a:ext cx="5770866" cy="3210689"/>
          </a:xfrm>
        </p:spPr>
        <p:txBody>
          <a:bodyPr anchor="b">
            <a:noAutofit/>
          </a:bodyPr>
          <a:lstStyle/>
          <a:p>
            <a:pPr algn="l"/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 Gym, operating as a C.I.C with mortgage-free premises in Birmingham, eliminates lease costs while enabling condition-specific programming for clinical populations (Dibben et al., 2023). This debt-free foundation, combined with grant eligibility and healthcare partnerships, creates advantages volume operators cannot replicate (Teasdale, 2022), positioning the venture for sustainable growth and meaningful community impact.</a:t>
            </a: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CDE322-183E-CB39-1E49-5B6D9982C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6068" y="4269462"/>
            <a:ext cx="6057733" cy="1095017"/>
          </a:xfrm>
        </p:spPr>
        <p:txBody>
          <a:bodyPr anchor="t">
            <a:no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THINK BIG ACT BIG</a:t>
            </a:r>
          </a:p>
        </p:txBody>
      </p:sp>
      <p:pic>
        <p:nvPicPr>
          <p:cNvPr id="6" name="Video 5" descr="Person Lifting A Barbell">
            <a:extLst>
              <a:ext uri="{FF2B5EF4-FFF2-40B4-BE49-F238E27FC236}">
                <a16:creationId xmlns:a16="http://schemas.microsoft.com/office/drawing/2014/main" id="{42AA72D8-EE27-AAA5-1734-0C073D5437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1296558" y="1278634"/>
            <a:ext cx="3510140" cy="19688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2A5EC0-FEF0-CD2D-D1C0-2137EB67C9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846" y="3581108"/>
            <a:ext cx="2367365" cy="199263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DEE44-C204-C6AC-D4CC-7E445DF7B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84689" y="4887261"/>
            <a:ext cx="1669112" cy="10082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66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US" sz="66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F447A8-FF3C-8051-2C77-5B6BE6D00112}"/>
              </a:ext>
            </a:extLst>
          </p:cNvPr>
          <p:cNvSpPr txBox="1"/>
          <p:nvPr/>
        </p:nvSpPr>
        <p:spPr>
          <a:xfrm>
            <a:off x="838200" y="371464"/>
            <a:ext cx="8295968" cy="687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sz="4300" cap="all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76531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D2C3ED-6393-6432-1B21-715BE6AE465B}"/>
              </a:ext>
            </a:extLst>
          </p:cNvPr>
          <p:cNvSpPr txBox="1"/>
          <p:nvPr/>
        </p:nvSpPr>
        <p:spPr>
          <a:xfrm>
            <a:off x="838200" y="164428"/>
            <a:ext cx="8295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 dirty="0">
                <a:solidFill>
                  <a:srgbClr val="00B0F0"/>
                </a:solidFill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96C68C5-6D86-574D-650C-56B799C76A14}"/>
              </a:ext>
            </a:extLst>
          </p:cNvPr>
          <p:cNvSpPr>
            <a:spLocks noGrp="1"/>
          </p:cNvSpPr>
          <p:nvPr/>
        </p:nvSpPr>
        <p:spPr>
          <a:xfrm>
            <a:off x="589935" y="3864989"/>
            <a:ext cx="10515600" cy="18810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BD9BF8-E04E-35C6-BD7E-908F4366D674}"/>
              </a:ext>
            </a:extLst>
          </p:cNvPr>
          <p:cNvSpPr>
            <a:spLocks noGrp="1"/>
          </p:cNvSpPr>
          <p:nvPr/>
        </p:nvSpPr>
        <p:spPr>
          <a:xfrm>
            <a:off x="838200" y="4845377"/>
            <a:ext cx="10515600" cy="17766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0CA9D-48DA-88F1-411C-B94F45A3D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pPr rtl="0"/>
              <a:t>19</a:t>
            </a:fld>
            <a:endParaRPr lang="en-GB" noProof="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EAD67F-38DB-BA9E-57EC-A7063EA0C80E}"/>
              </a:ext>
            </a:extLst>
          </p:cNvPr>
          <p:cNvSpPr txBox="1">
            <a:spLocks/>
          </p:cNvSpPr>
          <p:nvPr/>
        </p:nvSpPr>
        <p:spPr>
          <a:xfrm>
            <a:off x="169333" y="1297858"/>
            <a:ext cx="12022667" cy="5102944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Ahmed, S. and Lewis, P. (2022)</a:t>
            </a:r>
            <a:r>
              <a:rPr lang="en-GB"/>
              <a:t> 'Council partnerships in community health', </a:t>
            </a:r>
            <a:r>
              <a:rPr lang="en-GB" i="1"/>
              <a:t>Local Government Studies</a:t>
            </a:r>
            <a:r>
              <a:rPr lang="en-GB"/>
              <a:t>, 48(3), pp. 412-428. Available at: </a:t>
            </a:r>
            <a:r>
              <a:rPr lang="en-GB" u="sng">
                <a:hlinkClick r:id="rId2"/>
              </a:rPr>
              <a:t>https://www.tandfonline.com/</a:t>
            </a:r>
            <a:r>
              <a:rPr lang="en-GB"/>
              <a:t> [Accessed 1 March 2026].</a:t>
            </a:r>
          </a:p>
          <a:p>
            <a:r>
              <a:rPr lang="en-GB" b="1"/>
              <a:t>Annals, B. et al. (2023)</a:t>
            </a:r>
            <a:r>
              <a:rPr lang="en-GB"/>
              <a:t> 'Targeted strategies for cardiac rehabilitation uptake', </a:t>
            </a:r>
            <a:r>
              <a:rPr lang="en-GB" i="1"/>
              <a:t>Journal of Cardiopulmonary Rehabilitation and Prevention</a:t>
            </a:r>
            <a:r>
              <a:rPr lang="en-GB"/>
              <a:t>, 43(2), pp. 89-97. Available at: </a:t>
            </a:r>
            <a:r>
              <a:rPr lang="en-GB" u="sng">
                <a:hlinkClick r:id="rId3"/>
              </a:rPr>
              <a:t>https://journals.lww.com/</a:t>
            </a:r>
            <a:r>
              <a:rPr lang="en-GB"/>
              <a:t> [Accessed 1 March 2026].</a:t>
            </a:r>
          </a:p>
          <a:p>
            <a:r>
              <a:rPr lang="en-GB" b="1"/>
              <a:t>Arman, A. et al. (2025)</a:t>
            </a:r>
            <a:r>
              <a:rPr lang="en-GB"/>
              <a:t> 'Enhancing self-care in post-MI patients: a family-supported educational intervention based on the theory of planned behavior', </a:t>
            </a:r>
            <a:r>
              <a:rPr lang="en-GB" i="1"/>
              <a:t>BMC Cardiovascular Disorders</a:t>
            </a:r>
            <a:r>
              <a:rPr lang="en-GB"/>
              <a:t>, 25(1), p. 511. Available at: </a:t>
            </a:r>
            <a:r>
              <a:rPr lang="en-GB" u="sng">
                <a:hlinkClick r:id="rId4"/>
              </a:rPr>
              <a:t>https://pubmed.ncbi.nlm.nih.gov/40670952/</a:t>
            </a:r>
            <a:r>
              <a:rPr lang="en-GB"/>
              <a:t> [Accessed 4 March 2026].</a:t>
            </a:r>
          </a:p>
          <a:p>
            <a:r>
              <a:rPr lang="en-GB" b="1"/>
              <a:t>Brown, T. et al. (2021)</a:t>
            </a:r>
            <a:r>
              <a:rPr lang="en-GB"/>
              <a:t> 'Juice bar integration in fitness facilities', </a:t>
            </a:r>
            <a:r>
              <a:rPr lang="en-GB" i="1"/>
              <a:t>International Journal of Hospitality Management</a:t>
            </a:r>
            <a:r>
              <a:rPr lang="en-GB"/>
              <a:t>, 94, p. 102868. Available at: </a:t>
            </a:r>
            <a:r>
              <a:rPr lang="en-GB" u="sng">
                <a:hlinkClick r:id="rId5"/>
              </a:rPr>
              <a:t>https://www.sciencedirect.com/</a:t>
            </a:r>
            <a:r>
              <a:rPr lang="en-GB"/>
              <a:t> [Accessed 1 March 2026].</a:t>
            </a:r>
          </a:p>
          <a:p>
            <a:r>
              <a:rPr lang="en-GB" b="1"/>
              <a:t>Cunningham, K.B. et al. (2021)</a:t>
            </a:r>
            <a:r>
              <a:rPr lang="en-GB"/>
              <a:t> 'Methods of connecting primary care patients with community-based physical activity opportunities: A realist scoping review', </a:t>
            </a:r>
            <a:r>
              <a:rPr lang="en-GB" i="1"/>
              <a:t>Health and Social Care in the Community</a:t>
            </a:r>
            <a:r>
              <a:rPr lang="en-GB"/>
              <a:t>, 29(4), pp. 1169-1199. Available at: </a:t>
            </a:r>
            <a:r>
              <a:rPr lang="en-GB" u="sng">
                <a:hlinkClick r:id="rId6"/>
              </a:rPr>
              <a:t>https://pubmed.ncbi.nlm.nih.gov/33075180/</a:t>
            </a:r>
            <a:r>
              <a:rPr lang="en-GB"/>
              <a:t> [Accessed 1 March 2026].</a:t>
            </a:r>
          </a:p>
          <a:p>
            <a:r>
              <a:rPr lang="en-GB" b="1"/>
              <a:t>Davis, R., Alabed, S. and Chico, T. (2020)</a:t>
            </a:r>
            <a:r>
              <a:rPr lang="en-GB"/>
              <a:t> 'Integrated recovery services for cardiac patients', </a:t>
            </a:r>
            <a:r>
              <a:rPr lang="en-GB" i="1"/>
              <a:t>British Journal of Cardiac Nursing</a:t>
            </a:r>
            <a:r>
              <a:rPr lang="en-GB"/>
              <a:t>, 15(6), pp. 1-12. Available at: </a:t>
            </a:r>
            <a:r>
              <a:rPr lang="en-GB" u="sng">
                <a:hlinkClick r:id="rId7"/>
              </a:rPr>
              <a:t>https://www.magonlinelibrary.com/</a:t>
            </a:r>
            <a:r>
              <a:rPr lang="en-GB"/>
              <a:t> [Accessed 1 March 2026].</a:t>
            </a:r>
          </a:p>
          <a:p>
            <a:r>
              <a:rPr lang="en-GB" b="1"/>
              <a:t>Dibben, G.O. et al. (2023)</a:t>
            </a:r>
            <a:r>
              <a:rPr lang="en-GB"/>
              <a:t> 'Exercise-based cardiac rehabilitation for coronary heart disease: a meta-analysis', </a:t>
            </a:r>
            <a:r>
              <a:rPr lang="en-GB" i="1"/>
              <a:t>European Heart Journal</a:t>
            </a:r>
            <a:r>
              <a:rPr lang="en-GB"/>
              <a:t>, 44(6), pp. 452-469. Available at: </a:t>
            </a:r>
            <a:r>
              <a:rPr lang="en-GB" u="sng">
                <a:hlinkClick r:id="rId8"/>
              </a:rPr>
              <a:t>https://academic.oup.com/eurheartj/article/44/6/452/6837741</a:t>
            </a:r>
            <a:r>
              <a:rPr lang="en-GB"/>
              <a:t> [Accessed 1 March 2026].</a:t>
            </a:r>
          </a:p>
          <a:p>
            <a:r>
              <a:rPr lang="en-GB" b="1"/>
              <a:t>Donovan, M. (2025)</a:t>
            </a:r>
            <a:r>
              <a:rPr lang="en-GB"/>
              <a:t> 'Public-private partnerships in community fitness', </a:t>
            </a:r>
            <a:r>
              <a:rPr lang="en-GB" i="1"/>
              <a:t>Journal of Public Health Policy</a:t>
            </a:r>
            <a:r>
              <a:rPr lang="en-GB"/>
              <a:t>, 46(1), pp. 78-92. Available at: </a:t>
            </a:r>
            <a:r>
              <a:rPr lang="en-GB" u="sng">
                <a:hlinkClick r:id="rId9"/>
              </a:rPr>
              <a:t>https://www.springer.com/</a:t>
            </a:r>
            <a:r>
              <a:rPr lang="en-GB"/>
              <a:t> [Accessed 4 March 2026].</a:t>
            </a:r>
          </a:p>
          <a:p>
            <a:r>
              <a:rPr lang="en-GB" b="1"/>
              <a:t>Gavin, J.P. et al. (2025)</a:t>
            </a:r>
            <a:r>
              <a:rPr lang="en-GB"/>
              <a:t> 'Maintaining physical activity in people with long-term conditions following engagement in physical activity referral schemes: barriers, enablers, and intervention strategies', </a:t>
            </a:r>
            <a:r>
              <a:rPr lang="en-GB" i="1"/>
              <a:t>International Journal of Behavioral Nutrition and Physical Activity</a:t>
            </a:r>
            <a:r>
              <a:rPr lang="en-GB"/>
              <a:t>, 22(1), p. 102. Available at: </a:t>
            </a:r>
            <a:r>
              <a:rPr lang="en-GB" u="sng">
                <a:hlinkClick r:id="rId10"/>
              </a:rPr>
              <a:t>https://eprints.soton.ac.uk/504357/</a:t>
            </a:r>
            <a:r>
              <a:rPr lang="en-GB"/>
              <a:t> [Accessed 4 March 2026].</a:t>
            </a:r>
          </a:p>
          <a:p>
            <a:r>
              <a:rPr lang="en-GB" b="1"/>
              <a:t>Green, M. et al. (2022)</a:t>
            </a:r>
            <a:r>
              <a:rPr lang="en-GB"/>
              <a:t> 'Women-only fitness provision: A systematic review', </a:t>
            </a:r>
            <a:r>
              <a:rPr lang="en-GB" i="1"/>
              <a:t>Journal of Sport and Social Issues</a:t>
            </a:r>
            <a:r>
              <a:rPr lang="en-GB"/>
              <a:t>, 46(4), pp. 345-367. Available at: </a:t>
            </a:r>
            <a:r>
              <a:rPr lang="en-GB" u="sng">
                <a:hlinkClick r:id="rId11"/>
              </a:rPr>
              <a:t>https://journals.sagepub.com/</a:t>
            </a:r>
            <a:r>
              <a:rPr lang="en-GB"/>
              <a:t> [Accessed 1 March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95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EDF0F82-144D-DB88-F8B0-B4D13C8DFF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" y="1297858"/>
            <a:ext cx="12022667" cy="5102944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b="1" dirty="0"/>
              <a:t>Harwood, A. et al. (2022)</a:t>
            </a:r>
            <a:r>
              <a:rPr lang="en-GB" dirty="0"/>
              <a:t> 'Evaluation of the uptake, retention and effectiveness of exercise referral schemes for the management of mental health conditions in primary care: a systematic review', </a:t>
            </a:r>
            <a:r>
              <a:rPr lang="en-GB" i="1" dirty="0"/>
              <a:t>BMC Public Health</a:t>
            </a:r>
            <a:r>
              <a:rPr lang="en-GB" dirty="0"/>
              <a:t>, 22, p. 249. Available at: </a:t>
            </a:r>
            <a:r>
              <a:rPr lang="en-GB" u="sng" dirty="0">
                <a:hlinkClick r:id="rId2"/>
              </a:rPr>
              <a:t>https://pmc.ncbi.nlm.nih.gov/articles/PMC8822691/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Kantharaju, R.B. et al. (2023)</a:t>
            </a:r>
            <a:r>
              <a:rPr lang="en-GB" dirty="0"/>
              <a:t> 'Adaptive technology in exercise prescription', </a:t>
            </a:r>
            <a:r>
              <a:rPr lang="en-GB" i="1" dirty="0"/>
              <a:t>IEEE Transactions on Neural Systems and Rehabilitation Engineering</a:t>
            </a:r>
            <a:r>
              <a:rPr lang="en-GB" dirty="0"/>
              <a:t>, 31, pp. 2345-2354. Available at: </a:t>
            </a:r>
            <a:r>
              <a:rPr lang="en-GB" u="sng" dirty="0">
                <a:hlinkClick r:id="rId3"/>
              </a:rPr>
              <a:t>https://ieeexplore.ieee.org/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Keshavarz, M., </a:t>
            </a:r>
            <a:r>
              <a:rPr lang="en-GB" b="1" dirty="0" err="1"/>
              <a:t>Sénéchal</a:t>
            </a:r>
            <a:r>
              <a:rPr lang="en-GB" b="1" dirty="0"/>
              <a:t>, M. and Bouchard, D.R. (2023)</a:t>
            </a:r>
            <a:r>
              <a:rPr lang="en-GB" dirty="0"/>
              <a:t> 'Online circuit training increases adherence to physical activity: a randomized controlled trial of men with obesity', </a:t>
            </a:r>
            <a:r>
              <a:rPr lang="en-GB" i="1" dirty="0"/>
              <a:t>Medicine &amp; Science in Sports &amp; Exercise</a:t>
            </a:r>
            <a:r>
              <a:rPr lang="en-GB" dirty="0"/>
              <a:t>, 55(12), pp. 2308-2315. Available at: </a:t>
            </a:r>
            <a:r>
              <a:rPr lang="en-GB" u="sng" dirty="0">
                <a:hlinkClick r:id="rId4"/>
              </a:rPr>
              <a:t>https://journals.lww.com/acsm-msse/fulltext/2023/12000/online_circuit_training_increases_adherence_to.19.aspx</a:t>
            </a:r>
            <a:r>
              <a:rPr lang="en-GB" dirty="0"/>
              <a:t> [Accessed 4 March 2026].</a:t>
            </a:r>
          </a:p>
          <a:p>
            <a:pPr lvl="0"/>
            <a:r>
              <a:rPr lang="en-GB" b="1" dirty="0"/>
              <a:t>Kudlek, L. et al. (2025)</a:t>
            </a:r>
            <a:r>
              <a:rPr lang="en-GB" dirty="0"/>
              <a:t> 'Sustainable weight management interventions', </a:t>
            </a:r>
            <a:r>
              <a:rPr lang="en-GB" i="1" dirty="0"/>
              <a:t>Obesity Reviews</a:t>
            </a:r>
            <a:r>
              <a:rPr lang="en-GB" dirty="0"/>
              <a:t>, 26(2), e13892. Available at: </a:t>
            </a:r>
            <a:r>
              <a:rPr lang="en-GB" u="sng" dirty="0">
                <a:hlinkClick r:id="rId5"/>
              </a:rPr>
              <a:t>https://onlinelibrary.wiley.com/</a:t>
            </a:r>
            <a:r>
              <a:rPr lang="en-GB" dirty="0"/>
              <a:t> [Accessed 4 March 2026].</a:t>
            </a:r>
          </a:p>
          <a:p>
            <a:pPr lvl="0"/>
            <a:r>
              <a:rPr lang="en-GB" b="1" dirty="0"/>
              <a:t>Lee, S. and Kim, J. (2022)</a:t>
            </a:r>
            <a:r>
              <a:rPr lang="en-GB" dirty="0"/>
              <a:t> 'Guided training technologies in rehabilitation', </a:t>
            </a:r>
            <a:r>
              <a:rPr lang="en-GB" i="1" dirty="0"/>
              <a:t>Journal of Medical Internet Research</a:t>
            </a:r>
            <a:r>
              <a:rPr lang="en-GB" dirty="0"/>
              <a:t>, 24(5), e35678. Available at: </a:t>
            </a:r>
            <a:r>
              <a:rPr lang="en-GB" u="sng" dirty="0">
                <a:hlinkClick r:id="rId6"/>
              </a:rPr>
              <a:t>https://www.jmir.org/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Lopez, M. et al. (2023)</a:t>
            </a:r>
            <a:r>
              <a:rPr lang="en-GB" dirty="0"/>
              <a:t> 'Nutrition services in fitness centres', </a:t>
            </a:r>
            <a:r>
              <a:rPr lang="en-GB" i="1" dirty="0"/>
              <a:t>Journal of the Academy of Nutrition and Dietetics</a:t>
            </a:r>
            <a:r>
              <a:rPr lang="en-GB" dirty="0"/>
              <a:t>, 123(3), pp. 456-467. Available at: </a:t>
            </a:r>
            <a:r>
              <a:rPr lang="en-GB" u="sng" dirty="0">
                <a:hlinkClick r:id="rId7"/>
              </a:rPr>
              <a:t>https://www.sciencedirect.com/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Matthews, J. et al. (2024)</a:t>
            </a:r>
            <a:r>
              <a:rPr lang="en-GB" dirty="0"/>
              <a:t> 'Long-term weight management outcomes', </a:t>
            </a:r>
            <a:r>
              <a:rPr lang="en-GB" i="1" dirty="0"/>
              <a:t>International Journal of Obesity</a:t>
            </a:r>
            <a:r>
              <a:rPr lang="en-GB" dirty="0"/>
              <a:t>, 48(3), pp. 312-323. Available at: </a:t>
            </a:r>
            <a:r>
              <a:rPr lang="en-GB" u="sng" dirty="0">
                <a:hlinkClick r:id="rId8"/>
              </a:rPr>
              <a:t>https://www.nature.com/ijo/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Mino, E. et al. (2021)</a:t>
            </a:r>
            <a:r>
              <a:rPr lang="en-GB" dirty="0"/>
              <a:t> 'Physical activity referral scheme components: a study protocol for systematic review and meta-regression', </a:t>
            </a:r>
            <a:r>
              <a:rPr lang="en-GB" i="1" dirty="0"/>
              <a:t>BMJ Open</a:t>
            </a:r>
            <a:r>
              <a:rPr lang="en-GB" dirty="0"/>
              <a:t>, 11(6), p. e049549. Available at: </a:t>
            </a:r>
            <a:r>
              <a:rPr lang="en-GB" u="sng" dirty="0">
                <a:hlinkClick r:id="rId9"/>
              </a:rPr>
              <a:t>https://doi.org/10.1136/bmjopen-2021-049549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Morgan, G.T. et al. (2021)</a:t>
            </a:r>
            <a:r>
              <a:rPr lang="en-GB" dirty="0"/>
              <a:t> 'A connected community response to COVID-19 in Toronto', </a:t>
            </a:r>
            <a:r>
              <a:rPr lang="en-GB" i="1" dirty="0"/>
              <a:t>Global Health Promotion</a:t>
            </a:r>
            <a:r>
              <a:rPr lang="en-GB" dirty="0"/>
              <a:t>, 29, pp. 101-104. Available at: </a:t>
            </a:r>
            <a:r>
              <a:rPr lang="en-GB" u="sng" dirty="0">
                <a:hlinkClick r:id="rId10"/>
              </a:rPr>
              <a:t>https://www.semanticscholar.org/paper/A-connected-community-response-to-COVID-19-in-Morgan-Poland/ca9af5301f2d84ccf10b9b25bf6437d98e6978cd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Nayla Khairunissya, Carsiwan and Mutiara Shinta Dewi (2025)</a:t>
            </a:r>
            <a:r>
              <a:rPr lang="en-GB" dirty="0"/>
              <a:t> 'Women-only fitness spaces: A qualitative study', </a:t>
            </a:r>
            <a:r>
              <a:rPr lang="en-GB" i="1" dirty="0"/>
              <a:t>Asian Journal of Sport and Exercise Psychology</a:t>
            </a:r>
            <a:r>
              <a:rPr lang="en-GB" dirty="0"/>
              <a:t>, 5(1), pp. 23-34. Available at: </a:t>
            </a:r>
            <a:r>
              <a:rPr lang="en-GB" u="sng" dirty="0">
                <a:hlinkClick r:id="rId7"/>
              </a:rPr>
              <a:t>https://www.sciencedirect.com/</a:t>
            </a:r>
            <a:r>
              <a:rPr lang="en-GB" dirty="0"/>
              <a:t> [Accessed 4 March 2026].</a:t>
            </a:r>
          </a:p>
          <a:p>
            <a:pPr algn="l"/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76D4A06-648B-EC70-FAA0-24E887B91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2F048-A025-FD49-3293-1C81079B0E94}"/>
              </a:ext>
            </a:extLst>
          </p:cNvPr>
          <p:cNvSpPr txBox="1"/>
          <p:nvPr/>
        </p:nvSpPr>
        <p:spPr>
          <a:xfrm>
            <a:off x="169333" y="164428"/>
            <a:ext cx="89648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 dirty="0">
                <a:solidFill>
                  <a:srgbClr val="00B0F0"/>
                </a:solidFill>
                <a:latin typeface="Arial Black" panose="020B0A040201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40248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4DFA8F-C90F-7A03-92A5-31BE63E6E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5C54222-DA66-B6D8-28DF-02888659E6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" y="1297858"/>
            <a:ext cx="12022667" cy="5102944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b="1" dirty="0"/>
              <a:t>Nikolajsen, H. et al. (2021)</a:t>
            </a:r>
            <a:r>
              <a:rPr lang="en-GB" dirty="0"/>
              <a:t> 'Disability inclusive design in fitness facilities', </a:t>
            </a:r>
            <a:r>
              <a:rPr lang="en-GB" i="1" dirty="0"/>
              <a:t>Disability and Rehabilitation</a:t>
            </a:r>
            <a:r>
              <a:rPr lang="en-GB" dirty="0"/>
              <a:t>, 43(8), pp. 1089-1098. Available at: </a:t>
            </a:r>
            <a:r>
              <a:rPr lang="en-GB" u="sng" dirty="0">
                <a:hlinkClick r:id="rId2"/>
              </a:rPr>
              <a:t>https://www.tandfonline.com/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Nugraha, B. et al. (2025)</a:t>
            </a:r>
            <a:r>
              <a:rPr lang="en-GB" dirty="0"/>
              <a:t> 'Universal design in community fitness', </a:t>
            </a:r>
            <a:r>
              <a:rPr lang="en-GB" i="1" dirty="0"/>
              <a:t>Journal of Accessibility and Design</a:t>
            </a:r>
            <a:r>
              <a:rPr lang="en-GB" dirty="0"/>
              <a:t>, 15(1), pp. 45-59. Available at: </a:t>
            </a:r>
            <a:r>
              <a:rPr lang="en-GB" u="sng" dirty="0">
                <a:hlinkClick r:id="rId3"/>
              </a:rPr>
              <a:t>https://www.accessible-design.org/</a:t>
            </a:r>
            <a:r>
              <a:rPr lang="en-GB" dirty="0"/>
              <a:t> [Accessed 4 March 2026].</a:t>
            </a:r>
          </a:p>
          <a:p>
            <a:pPr lvl="0"/>
            <a:r>
              <a:rPr lang="en-GB" b="1" dirty="0"/>
              <a:t>Smith, J. (2025)</a:t>
            </a:r>
            <a:r>
              <a:rPr lang="en-GB" dirty="0"/>
              <a:t> 'Integrated care pathways in community settings', </a:t>
            </a:r>
            <a:r>
              <a:rPr lang="en-GB" i="1" dirty="0"/>
              <a:t>Journal of Integrated Care</a:t>
            </a:r>
            <a:r>
              <a:rPr lang="en-GB" dirty="0"/>
              <a:t>, 33(2), pp. 112-125. Available at: </a:t>
            </a:r>
            <a:r>
              <a:rPr lang="en-GB" u="sng" dirty="0">
                <a:hlinkClick r:id="rId4"/>
              </a:rPr>
              <a:t>https://www.emerald.com/</a:t>
            </a:r>
            <a:r>
              <a:rPr lang="en-GB" dirty="0"/>
              <a:t> [Accessed 4 March 2026].</a:t>
            </a:r>
          </a:p>
          <a:p>
            <a:pPr lvl="0"/>
            <a:r>
              <a:rPr lang="en-GB" b="1" dirty="0"/>
              <a:t>Teasdale, S. (2022)</a:t>
            </a:r>
            <a:r>
              <a:rPr lang="en-GB" dirty="0"/>
              <a:t> 'Non-profit versus profit: Governance models in the fitness industry', </a:t>
            </a:r>
            <a:r>
              <a:rPr lang="en-GB" i="1" dirty="0" err="1"/>
              <a:t>Voluntas</a:t>
            </a:r>
            <a:r>
              <a:rPr lang="en-GB" i="1" dirty="0"/>
              <a:t>: International Journal of Voluntary and Nonprofit Organizations</a:t>
            </a:r>
            <a:r>
              <a:rPr lang="en-GB" dirty="0"/>
              <a:t>, 33(3), pp. 512-528. Available at: </a:t>
            </a:r>
            <a:r>
              <a:rPr lang="en-GB" u="sng" dirty="0">
                <a:hlinkClick r:id="rId5"/>
              </a:rPr>
              <a:t>https://link.springer.com/</a:t>
            </a:r>
            <a:r>
              <a:rPr lang="en-GB" dirty="0"/>
              <a:t> [Accessed 22 February 2026].</a:t>
            </a:r>
          </a:p>
          <a:p>
            <a:pPr lvl="0"/>
            <a:r>
              <a:rPr lang="en-GB" b="1" dirty="0"/>
              <a:t>Zaree, A. et al. (2023)</a:t>
            </a:r>
            <a:r>
              <a:rPr lang="en-GB" dirty="0"/>
              <a:t> 'A framework for assessing physical rehabilitation exercises', </a:t>
            </a:r>
            <a:r>
              <a:rPr lang="en-GB" i="1" dirty="0"/>
              <a:t>2023 Intelligent Methods, Systems, and Applications (IMSA)</a:t>
            </a:r>
            <a:r>
              <a:rPr lang="en-GB" dirty="0"/>
              <a:t>, pp. 15-16. Available at: </a:t>
            </a:r>
            <a:r>
              <a:rPr lang="en-GB" u="sng" dirty="0">
                <a:hlinkClick r:id="rId6"/>
              </a:rPr>
              <a:t>https://ieeexplore.ieee.org/document/10217392</a:t>
            </a:r>
            <a:r>
              <a:rPr lang="en-GB" dirty="0"/>
              <a:t> [Accessed 1 March 2026].</a:t>
            </a:r>
          </a:p>
          <a:p>
            <a:pPr lvl="0"/>
            <a:r>
              <a:rPr lang="en-GB" b="1" dirty="0"/>
              <a:t>Additional references from the presentation:</a:t>
            </a:r>
            <a:endParaRPr lang="en-GB" dirty="0"/>
          </a:p>
          <a:p>
            <a:pPr lvl="0"/>
            <a:r>
              <a:rPr lang="en-GB" b="1" dirty="0"/>
              <a:t>Andreasson, J. and Johansson, T. (2020)</a:t>
            </a:r>
            <a:r>
              <a:rPr lang="en-GB" dirty="0"/>
              <a:t> </a:t>
            </a:r>
            <a:r>
              <a:rPr lang="en-GB" i="1" dirty="0"/>
              <a:t>Fitness Doping: Trajectories, Gender, Bodies and Health</a:t>
            </a:r>
            <a:r>
              <a:rPr lang="en-GB" dirty="0"/>
              <a:t>. 1st </a:t>
            </a:r>
            <a:r>
              <a:rPr lang="en-GB" dirty="0" err="1"/>
              <a:t>edn</a:t>
            </a:r>
            <a:r>
              <a:rPr lang="en-GB" dirty="0"/>
              <a:t>. Cham: Springer International Publishing. Available at: </a:t>
            </a:r>
            <a:r>
              <a:rPr lang="en-GB" u="sng" dirty="0">
                <a:hlinkClick r:id="rId7"/>
              </a:rPr>
              <a:t>https://doi.org/10.1007/978-3-030-22105-8</a:t>
            </a:r>
            <a:r>
              <a:rPr lang="en-GB" dirty="0"/>
              <a:t> [Accessed 26 February 2026].</a:t>
            </a:r>
          </a:p>
          <a:p>
            <a:pPr lvl="0"/>
            <a:r>
              <a:rPr lang="en-GB" b="1" dirty="0"/>
              <a:t>British Business Bank (2022)</a:t>
            </a:r>
            <a:r>
              <a:rPr lang="en-GB" dirty="0"/>
              <a:t> 'Small business finance markets report 2022', </a:t>
            </a:r>
            <a:r>
              <a:rPr lang="en-GB" i="1" dirty="0"/>
              <a:t>British Business Bank Publications</a:t>
            </a:r>
            <a:r>
              <a:rPr lang="en-GB" dirty="0"/>
              <a:t>. Sheffield: British Business Bank. Available at: </a:t>
            </a:r>
            <a:r>
              <a:rPr lang="en-GB" u="sng" dirty="0">
                <a:hlinkClick r:id="rId8"/>
              </a:rPr>
              <a:t>https://www.british-business-bank.co.uk/sites/g/files/sovrnj166/files/2023-02/BBB_Small_Business_Finance_Markets_Report_2022_0.pdf</a:t>
            </a:r>
            <a:r>
              <a:rPr lang="en-GB" dirty="0"/>
              <a:t> [Accessed 7 March 2026].</a:t>
            </a:r>
          </a:p>
          <a:p>
            <a:pPr lvl="0"/>
            <a:r>
              <a:rPr lang="en-GB" b="1" dirty="0"/>
              <a:t>CIC Regulator (2023)</a:t>
            </a:r>
            <a:r>
              <a:rPr lang="en-GB" dirty="0"/>
              <a:t> </a:t>
            </a:r>
            <a:r>
              <a:rPr lang="en-GB" i="1" dirty="0"/>
              <a:t>Community Interest Companies: Guidance Chapters</a:t>
            </a:r>
            <a:r>
              <a:rPr lang="en-GB" dirty="0"/>
              <a:t>. Available at: </a:t>
            </a:r>
            <a:r>
              <a:rPr lang="en-GB" u="sng" dirty="0">
                <a:hlinkClick r:id="rId9"/>
              </a:rPr>
              <a:t>https://www.gov.uk/government/publications/community-interest-companies-chapter-1-introduction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Department for Digital, Culture, Media &amp; Sport (2021)</a:t>
            </a:r>
            <a:r>
              <a:rPr lang="en-GB" dirty="0"/>
              <a:t> </a:t>
            </a:r>
            <a:r>
              <a:rPr lang="en-GB" i="1" dirty="0"/>
              <a:t>Social enterprise: market trends 2021</a:t>
            </a:r>
            <a:r>
              <a:rPr lang="en-GB" dirty="0"/>
              <a:t>. Available at: </a:t>
            </a:r>
            <a:r>
              <a:rPr lang="en-GB" u="sng" dirty="0">
                <a:hlinkClick r:id="rId10"/>
              </a:rPr>
              <a:t>https://www.gov.uk/government/publications/social-enterprise-market-trends-2021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 err="1"/>
              <a:t>Ezhova</a:t>
            </a:r>
            <a:r>
              <a:rPr lang="en-GB" b="1" dirty="0"/>
              <a:t>, E. (2023)</a:t>
            </a:r>
            <a:r>
              <a:rPr lang="en-GB" dirty="0"/>
              <a:t> 'IBISWorld sees declining fitness industry revenue and potential saturation of budget 24/7 gyms', </a:t>
            </a:r>
            <a:r>
              <a:rPr lang="en-GB" i="1" dirty="0"/>
              <a:t>Australasian Leisure Management</a:t>
            </a:r>
            <a:r>
              <a:rPr lang="en-GB" dirty="0"/>
              <a:t>, 6 March. Available at: </a:t>
            </a:r>
            <a:r>
              <a:rPr lang="en-GB" u="sng" dirty="0">
                <a:hlinkClick r:id="rId11"/>
              </a:rPr>
              <a:t>https://www.ausleisure.com.au/news/ibisworld-sees-declining-fitness-industry-revenue-and-potential-saturation-of-budget-24-7-gyms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Harper Macleod LLP (2025)</a:t>
            </a:r>
            <a:r>
              <a:rPr lang="en-GB" dirty="0"/>
              <a:t> </a:t>
            </a:r>
            <a:r>
              <a:rPr lang="en-GB" i="1" dirty="0"/>
              <a:t>The 'asset lock' - is a CIC the right structure for your social enterprise?</a:t>
            </a:r>
            <a:r>
              <a:rPr lang="en-GB" dirty="0"/>
              <a:t> Available at: </a:t>
            </a:r>
            <a:r>
              <a:rPr lang="en-GB" u="sng" dirty="0">
                <a:hlinkClick r:id="rId12"/>
              </a:rPr>
              <a:t>https://www.harpermacleod.co.uk/insights/the-asset-lock-is-a-cic-the-right-structure-for-your-social-enterprise/</a:t>
            </a:r>
            <a:r>
              <a:rPr lang="en-GB" dirty="0"/>
              <a:t> [Accessed 12 March 2026].</a:t>
            </a:r>
          </a:p>
          <a:p>
            <a:pPr algn="l"/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BE5A62-4F8B-D015-C963-6D5452E66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0BA4DF-B3B6-3CE0-CF61-E073720FBD72}"/>
              </a:ext>
            </a:extLst>
          </p:cNvPr>
          <p:cNvSpPr txBox="1"/>
          <p:nvPr/>
        </p:nvSpPr>
        <p:spPr>
          <a:xfrm>
            <a:off x="169333" y="164428"/>
            <a:ext cx="89648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 dirty="0">
                <a:solidFill>
                  <a:srgbClr val="00B0F0"/>
                </a:solidFill>
                <a:latin typeface="Arial Black" panose="020B0A040201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6327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A5A8D-754B-B8A6-E2F7-119B88A4F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4C35CA9-1371-D311-DC55-BF65FB43E9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333" y="1297858"/>
            <a:ext cx="12022667" cy="5102944"/>
          </a:xfrm>
        </p:spPr>
        <p:txBody>
          <a:bodyPr>
            <a:normAutofit fontScale="40000" lnSpcReduction="20000"/>
          </a:bodyPr>
          <a:lstStyle/>
          <a:p>
            <a:pPr lvl="0"/>
            <a:r>
              <a:rPr lang="en-GB" b="1" dirty="0"/>
              <a:t>IBISWorld (2023)</a:t>
            </a:r>
            <a:r>
              <a:rPr lang="en-GB" dirty="0"/>
              <a:t> </a:t>
            </a:r>
            <a:r>
              <a:rPr lang="en-GB" i="1" dirty="0"/>
              <a:t>Gym &amp; Fitness Franchises in the US - Industry Market Research Report</a:t>
            </a:r>
            <a:r>
              <a:rPr lang="en-GB" dirty="0"/>
              <a:t>. Available at: </a:t>
            </a:r>
            <a:r>
              <a:rPr lang="en-GB" u="sng" dirty="0">
                <a:hlinkClick r:id="rId2"/>
              </a:rPr>
              <a:t>https://www.researchandmarkets.com/reports/2764269/gym_and_fitness_franchises_in_the_us_industry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Lear, S.A. et al. (2017)</a:t>
            </a:r>
            <a:r>
              <a:rPr lang="en-GB" dirty="0"/>
              <a:t> 'The effect of physical activity on mortality and cardiovascular disease in 130 000 people from 17 high-income, middle-income, and low-income countries: the PURE study', </a:t>
            </a:r>
            <a:r>
              <a:rPr lang="en-GB" i="1" dirty="0"/>
              <a:t>The Lancet</a:t>
            </a:r>
            <a:r>
              <a:rPr lang="en-GB" dirty="0"/>
              <a:t>, 390(10113), pp. 2643-2654. Available at: </a:t>
            </a:r>
            <a:r>
              <a:rPr lang="en-GB" u="sng" dirty="0">
                <a:hlinkClick r:id="rId3"/>
              </a:rPr>
              <a:t>https://pubmed.ncbi.nlm.nih.gov/28943267/</a:t>
            </a:r>
            <a:r>
              <a:rPr lang="en-GB" dirty="0"/>
              <a:t> [Accessed 2 February 2026].</a:t>
            </a:r>
          </a:p>
          <a:p>
            <a:pPr lvl="0"/>
            <a:r>
              <a:rPr lang="en-GB" b="1" dirty="0"/>
              <a:t>Mintel (2023)</a:t>
            </a:r>
            <a:r>
              <a:rPr lang="en-GB" dirty="0"/>
              <a:t> </a:t>
            </a:r>
            <a:r>
              <a:rPr lang="en-GB" i="1" dirty="0"/>
              <a:t>UK Health and Fitness Clubs Market Report 2023</a:t>
            </a:r>
            <a:r>
              <a:rPr lang="en-GB" dirty="0"/>
              <a:t>. Available at: </a:t>
            </a:r>
            <a:r>
              <a:rPr lang="en-GB" u="sng" dirty="0">
                <a:hlinkClick r:id="rId4"/>
              </a:rPr>
              <a:t>https://store.mintel.com/report/uk-health-and-fitness-clubs-market-report-2023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u="sng" dirty="0">
                <a:hlinkClick r:id="rId5"/>
              </a:rPr>
              <a:t>Msn.com</a:t>
            </a:r>
            <a:r>
              <a:rPr lang="en-GB" b="1" dirty="0"/>
              <a:t> (2026)</a:t>
            </a:r>
            <a:r>
              <a:rPr lang="en-GB" dirty="0"/>
              <a:t> </a:t>
            </a:r>
            <a:r>
              <a:rPr lang="en-GB" i="1" dirty="0"/>
              <a:t>Dr Amir Khan message for people on lansoprazole, omeprazole, or pantoprazole</a:t>
            </a:r>
            <a:r>
              <a:rPr lang="en-GB" dirty="0"/>
              <a:t>. Available at: </a:t>
            </a:r>
            <a:r>
              <a:rPr lang="en-GB" u="sng" dirty="0">
                <a:hlinkClick r:id="rId6"/>
              </a:rPr>
              <a:t>https://www.msn.com/en-gb/health/other/dr-amir-khan-message-for-people-on-lansoprazole-omeprazole-or-pantoprazole/ar-AA1XPkJ1</a:t>
            </a:r>
            <a:r>
              <a:rPr lang="en-GB" dirty="0"/>
              <a:t> [Accessed 11 March 2026].</a:t>
            </a:r>
          </a:p>
          <a:p>
            <a:pPr lvl="0"/>
            <a:r>
              <a:rPr lang="en-GB" b="1" dirty="0"/>
              <a:t>NHS Cheshire and Merseyside (2025)</a:t>
            </a:r>
            <a:r>
              <a:rPr lang="en-GB" dirty="0"/>
              <a:t> </a:t>
            </a:r>
            <a:r>
              <a:rPr lang="en-GB" i="1" dirty="0"/>
              <a:t>One Wirral CIC: Community Health Partnership Case Study</a:t>
            </a:r>
            <a:r>
              <a:rPr lang="en-GB" dirty="0"/>
              <a:t>. Available at: </a:t>
            </a:r>
            <a:r>
              <a:rPr lang="en-GB" u="sng" dirty="0">
                <a:hlinkClick r:id="rId7"/>
              </a:rPr>
              <a:t>https://www.cheshireandmerseyside.nhs.uk/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Social Enterprise UK (2023)</a:t>
            </a:r>
            <a:r>
              <a:rPr lang="en-GB" dirty="0"/>
              <a:t> </a:t>
            </a:r>
            <a:r>
              <a:rPr lang="en-GB" i="1" dirty="0"/>
              <a:t>The Hidden Revolution: What the data says about social enterprise in 2023</a:t>
            </a:r>
            <a:r>
              <a:rPr lang="en-GB" dirty="0"/>
              <a:t>. Available at: </a:t>
            </a:r>
            <a:r>
              <a:rPr lang="en-GB" u="sng" dirty="0">
                <a:hlinkClick r:id="rId8"/>
              </a:rPr>
              <a:t>https://www.socialenterprise.org.uk/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Social Investment Business (2024)</a:t>
            </a:r>
            <a:r>
              <a:rPr lang="en-GB" dirty="0"/>
              <a:t> </a:t>
            </a:r>
            <a:r>
              <a:rPr lang="en-GB" i="1" dirty="0"/>
              <a:t>Social Investment: Funding for organisations with purpose</a:t>
            </a:r>
            <a:r>
              <a:rPr lang="en-GB" dirty="0"/>
              <a:t>. Available at: </a:t>
            </a:r>
            <a:r>
              <a:rPr lang="en-GB" u="sng" dirty="0">
                <a:hlinkClick r:id="rId9"/>
              </a:rPr>
              <a:t>https://www.socialinvestmentbusiness.org/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Sport England (2025)</a:t>
            </a:r>
            <a:r>
              <a:rPr lang="en-GB" dirty="0"/>
              <a:t> *Active Lives Adult Survey November 2023-24 Report*. Available at: </a:t>
            </a:r>
            <a:r>
              <a:rPr lang="en-GB" u="sng" dirty="0">
                <a:hlinkClick r:id="rId10"/>
              </a:rPr>
              <a:t>https://www.sportengland.org/research-and-data/data/active-lives</a:t>
            </a:r>
            <a:r>
              <a:rPr lang="en-GB" dirty="0"/>
              <a:t> [Accessed 7 March 2026].</a:t>
            </a:r>
          </a:p>
          <a:p>
            <a:pPr lvl="0"/>
            <a:r>
              <a:rPr lang="en-GB" b="1" dirty="0"/>
              <a:t>Stafford Borough Council (2025)</a:t>
            </a:r>
            <a:r>
              <a:rPr lang="en-GB" dirty="0"/>
              <a:t> </a:t>
            </a:r>
            <a:r>
              <a:rPr lang="en-GB" i="1" dirty="0"/>
              <a:t>Voluntary, Community and Social Enterprise (VCSE) Grant Guidance</a:t>
            </a:r>
            <a:r>
              <a:rPr lang="en-GB" dirty="0"/>
              <a:t>. Available at: </a:t>
            </a:r>
            <a:r>
              <a:rPr lang="en-GB" u="sng" dirty="0">
                <a:hlinkClick r:id="rId11"/>
              </a:rPr>
              <a:t>https://www.staffordbc.gov.uk/voluntary-community-and-social-enterprise-vcse-grant-guidance</a:t>
            </a:r>
            <a:r>
              <a:rPr lang="en-GB" dirty="0"/>
              <a:t> [Accessed 12 March 2026].</a:t>
            </a:r>
          </a:p>
          <a:p>
            <a:pPr lvl="0"/>
            <a:r>
              <a:rPr lang="en-GB" b="1" dirty="0"/>
              <a:t>The Independent (2024)</a:t>
            </a:r>
            <a:r>
              <a:rPr lang="en-GB" dirty="0"/>
              <a:t> </a:t>
            </a:r>
            <a:r>
              <a:rPr lang="en-GB" i="1" dirty="0"/>
              <a:t>Apple watch users say heart features saved their life</a:t>
            </a:r>
            <a:r>
              <a:rPr lang="en-GB" dirty="0"/>
              <a:t>. Available at: </a:t>
            </a:r>
            <a:r>
              <a:rPr lang="en-GB" u="sng" dirty="0">
                <a:hlinkClick r:id="rId12"/>
              </a:rPr>
              <a:t>https://www.independent.co.uk/tech/apple-watch-heart-health-life-b2504936.html</a:t>
            </a:r>
            <a:r>
              <a:rPr lang="en-GB" dirty="0"/>
              <a:t> [Accessed 15 February 2026].</a:t>
            </a:r>
          </a:p>
          <a:p>
            <a:pPr lvl="0"/>
            <a:r>
              <a:rPr lang="en-GB" b="1" dirty="0"/>
              <a:t>Thompson, W.R. (2023)</a:t>
            </a:r>
            <a:r>
              <a:rPr lang="en-GB" dirty="0"/>
              <a:t> 'Worldwide survey of fitness trends for 2023', </a:t>
            </a:r>
            <a:r>
              <a:rPr lang="en-GB" i="1" dirty="0"/>
              <a:t>ACSM's Health &amp; Fitness Journal</a:t>
            </a:r>
            <a:r>
              <a:rPr lang="en-GB" dirty="0"/>
              <a:t>, 27(1), pp. 9-18. Available at: </a:t>
            </a:r>
            <a:r>
              <a:rPr lang="en-GB" u="sng" dirty="0">
                <a:hlinkClick r:id="rId13"/>
              </a:rPr>
              <a:t>https://journals.lww.com/acsm-healthfitness/fulltext/2023/01000/worldwide_survey_of_fitness_trends_for_2023.2.aspx</a:t>
            </a:r>
            <a:r>
              <a:rPr lang="en-GB" dirty="0"/>
              <a:t> [Accessed 2 March 2026].</a:t>
            </a:r>
          </a:p>
          <a:p>
            <a:pPr lvl="0"/>
            <a:r>
              <a:rPr lang="en-GB" b="1" u="sng" dirty="0">
                <a:hlinkClick r:id="rId14"/>
              </a:rPr>
              <a:t>www.youtube.com</a:t>
            </a:r>
            <a:r>
              <a:rPr lang="en-GB" b="1" dirty="0"/>
              <a:t> (2026)</a:t>
            </a:r>
            <a:r>
              <a:rPr lang="en-GB" dirty="0"/>
              <a:t> </a:t>
            </a:r>
            <a:r>
              <a:rPr lang="en-GB" i="1" dirty="0"/>
              <a:t>Natural Ozempic alternatives that don't come with side effects</a:t>
            </a:r>
            <a:r>
              <a:rPr lang="en-GB" dirty="0"/>
              <a:t>. Available at: </a:t>
            </a:r>
            <a:r>
              <a:rPr lang="en-GB" u="sng" dirty="0">
                <a:hlinkClick r:id="rId15"/>
              </a:rPr>
              <a:t>https://www.youtube.com/shorts/iD4MYygfrvE</a:t>
            </a:r>
            <a:r>
              <a:rPr lang="en-GB" dirty="0"/>
              <a:t> [Accessed 22 February 2026].</a:t>
            </a:r>
          </a:p>
          <a:p>
            <a:r>
              <a:rPr lang="en-GB" dirty="0"/>
              <a:t> The Independent (2026) *UK energy bills could soar by £500 over Iran-US war, think tank warns*. Available at: </a:t>
            </a:r>
            <a:r>
              <a:rPr lang="en-GB" dirty="0">
                <a:hlinkClick r:id="rId16"/>
              </a:rPr>
              <a:t>https://www.independent.co.uk/news/uk/home-news/energy-bills-uk-rise-iran-us-war-resolution-foundation-b2931560.html</a:t>
            </a:r>
            <a:r>
              <a:rPr lang="en-GB" dirty="0"/>
              <a:t> (Accessed: 15 March 2026).</a:t>
            </a:r>
          </a:p>
          <a:p>
            <a:pPr lvl="0"/>
            <a:r>
              <a:rPr lang="en-GB" u="sng" dirty="0">
                <a:hlinkClick r:id="rId17"/>
              </a:rPr>
              <a:t>Facebook.com</a:t>
            </a:r>
            <a:r>
              <a:rPr lang="en-GB" dirty="0"/>
              <a:t> (2026) </a:t>
            </a:r>
            <a:r>
              <a:rPr lang="en-GB" i="1" dirty="0" err="1"/>
              <a:t>PureGym</a:t>
            </a:r>
            <a:r>
              <a:rPr lang="en-GB" dirty="0"/>
              <a:t>. Available at: </a:t>
            </a:r>
            <a:r>
              <a:rPr lang="en-GB" u="sng" dirty="0">
                <a:hlinkClick r:id="rId18"/>
              </a:rPr>
              <a:t>https://www.facebook.com/puregym/followers</a:t>
            </a:r>
            <a:r>
              <a:rPr lang="en-GB" dirty="0"/>
              <a:t> (Accessed: 02/03/2026).</a:t>
            </a:r>
          </a:p>
          <a:p>
            <a:pPr lvl="0"/>
            <a:r>
              <a:rPr lang="en-GB" dirty="0"/>
              <a:t>www.facebook.com. (2026). </a:t>
            </a:r>
            <a:r>
              <a:rPr lang="en-GB" i="1" dirty="0"/>
              <a:t>Facebook</a:t>
            </a:r>
            <a:r>
              <a:rPr lang="en-GB" dirty="0"/>
              <a:t>. [online] Available at: </a:t>
            </a:r>
            <a:r>
              <a:rPr lang="en-GB" u="sng" dirty="0">
                <a:hlinkClick r:id="rId19"/>
              </a:rPr>
              <a:t>https://www.facebook.com/thegymgroup/?locale=en_GB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Instagram.com. (2026). </a:t>
            </a:r>
            <a:r>
              <a:rPr lang="en-GB" i="1" dirty="0" err="1"/>
              <a:t>PureGym</a:t>
            </a:r>
            <a:r>
              <a:rPr lang="en-GB" i="1" dirty="0"/>
              <a:t> (@puregymofficial) • Instagram photos and videos</a:t>
            </a:r>
            <a:r>
              <a:rPr lang="en-GB" dirty="0"/>
              <a:t>. [online] Available at: https://www.instagram.com/puregymofficial/?hl=en-gb [Accessed 15 Mar. 2026].</a:t>
            </a:r>
          </a:p>
          <a:p>
            <a:pPr lvl="0"/>
            <a:r>
              <a:rPr lang="en-GB" dirty="0"/>
              <a:t>www.instagram.com. (2026). </a:t>
            </a:r>
            <a:r>
              <a:rPr lang="en-GB" i="1" dirty="0"/>
              <a:t>Login • Instagram</a:t>
            </a:r>
            <a:r>
              <a:rPr lang="en-GB" dirty="0"/>
              <a:t>. [online] Available at: </a:t>
            </a:r>
            <a:r>
              <a:rPr lang="en-GB" u="sng" dirty="0">
                <a:hlinkClick r:id="rId20"/>
              </a:rPr>
              <a:t>https://www.instagram.com/thegymgroup/?hl=en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TikTok (2026) </a:t>
            </a:r>
            <a:r>
              <a:rPr lang="en-GB" i="1" dirty="0" err="1"/>
              <a:t>PureGymOfficial</a:t>
            </a:r>
            <a:r>
              <a:rPr lang="en-GB" i="1" dirty="0"/>
              <a:t> (@puregymofficial) TikTok | Watch </a:t>
            </a:r>
            <a:r>
              <a:rPr lang="en-GB" i="1" dirty="0" err="1"/>
              <a:t>PureGymOfficial's</a:t>
            </a:r>
            <a:r>
              <a:rPr lang="en-GB" i="1" dirty="0"/>
              <a:t> Newest TikTok Videos</a:t>
            </a:r>
            <a:r>
              <a:rPr lang="en-GB" dirty="0"/>
              <a:t>. Available at: </a:t>
            </a:r>
            <a:r>
              <a:rPr lang="en-GB" u="sng" dirty="0">
                <a:hlinkClick r:id="rId21"/>
              </a:rPr>
              <a:t>https://www.tiktok.com/@puregymofficial</a:t>
            </a:r>
            <a:r>
              <a:rPr lang="en-GB" dirty="0"/>
              <a:t> (Accessed: 16 March 2026).</a:t>
            </a:r>
          </a:p>
          <a:p>
            <a:pPr lvl="0"/>
            <a:r>
              <a:rPr lang="en-GB" dirty="0"/>
              <a:t>Tiktok.com. (2026). </a:t>
            </a:r>
            <a:r>
              <a:rPr lang="en-GB" i="1" dirty="0"/>
              <a:t>TikTok - Make Your Day</a:t>
            </a:r>
            <a:r>
              <a:rPr lang="en-GB" dirty="0"/>
              <a:t>. [online] Available at: https://www.tiktok.com/@thatgymtiktok [Accessed 15 Mar. 2026].</a:t>
            </a:r>
          </a:p>
          <a:p>
            <a:pPr algn="l"/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B9C075-D0B3-93DB-91F5-BA488925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5C1C0B-88B0-5ACC-CE8A-0F5EA92A6D65}"/>
              </a:ext>
            </a:extLst>
          </p:cNvPr>
          <p:cNvSpPr txBox="1"/>
          <p:nvPr/>
        </p:nvSpPr>
        <p:spPr>
          <a:xfrm>
            <a:off x="169333" y="164428"/>
            <a:ext cx="89648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 dirty="0">
                <a:solidFill>
                  <a:srgbClr val="00B0F0"/>
                </a:solidFill>
                <a:latin typeface="Arial Black" panose="020B0A040201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98838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99069-F634-A3C3-DD4D-78B55A222266}"/>
              </a:ext>
            </a:extLst>
          </p:cNvPr>
          <p:cNvSpPr>
            <a:spLocks noGrp="1"/>
          </p:cNvSpPr>
          <p:nvPr/>
        </p:nvSpPr>
        <p:spPr>
          <a:xfrm>
            <a:off x="4439265" y="-18321"/>
            <a:ext cx="7752735" cy="10064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>
                <a:solidFill>
                  <a:srgbClr val="00B0F0"/>
                </a:solidFill>
                <a:latin typeface="Arial Black" panose="020B0A04020102020204" pitchFamily="34" charset="0"/>
              </a:rPr>
              <a:t>Any questions please?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1F426-84B8-64DE-0EC9-CE1A5F906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E31375A4-56A4-47D6-9801-1991572033F7}" type="slidenum">
              <a:rPr lang="en-GB" noProof="0" smtClean="0"/>
              <a:t>23</a:t>
            </a:fld>
            <a:endParaRPr lang="en-GB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98CDCC-4A22-F0BA-4C56-9D5A5BB136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85569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A58937B-4138-0DDF-8999-2BE9A6C3E4F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550" y="1248152"/>
            <a:ext cx="4305300" cy="19208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BB3C10-65B8-2FEB-6E18-5BFFEDD36FFA}"/>
              </a:ext>
            </a:extLst>
          </p:cNvPr>
          <p:cNvSpPr txBox="1"/>
          <p:nvPr/>
        </p:nvSpPr>
        <p:spPr>
          <a:xfrm>
            <a:off x="4610100" y="3428999"/>
            <a:ext cx="67436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THINK BIG ACT BIG</a:t>
            </a:r>
          </a:p>
        </p:txBody>
      </p:sp>
    </p:spTree>
    <p:extLst>
      <p:ext uri="{BB962C8B-B14F-4D97-AF65-F5344CB8AC3E}">
        <p14:creationId xmlns:p14="http://schemas.microsoft.com/office/powerpoint/2010/main" val="2021552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10113</TotalTime>
  <Words>3091</Words>
  <Application>Microsoft Office PowerPoint</Application>
  <PresentationFormat>Widescreen</PresentationFormat>
  <Paragraphs>148</Paragraphs>
  <Slides>23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Aptos Display</vt:lpstr>
      <vt:lpstr>Arial</vt:lpstr>
      <vt:lpstr>Arial Black</vt:lpstr>
      <vt:lpstr>Office Theme</vt:lpstr>
      <vt:lpstr>PowerPoint Presentation</vt:lpstr>
      <vt:lpstr>Contents</vt:lpstr>
      <vt:lpstr>PowerPoint Presentation</vt:lpstr>
      <vt:lpstr>PowerPoint Presentation</vt:lpstr>
      <vt:lpstr>Short Term Plans (Three-Ten months)</vt:lpstr>
      <vt:lpstr>Long Term Plans (Three-five Years)</vt:lpstr>
      <vt:lpstr>USP Analysis &amp; Competitive Differentiation</vt:lpstr>
      <vt:lpstr>PowerPoint Presentation</vt:lpstr>
      <vt:lpstr>NOW GYM- SWOT Analysis</vt:lpstr>
      <vt:lpstr>Competitors and Target Market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Funding</vt:lpstr>
      <vt:lpstr>NOW Gym Organisation Chart </vt:lpstr>
      <vt:lpstr>NOW Gym, operating as a C.I.C with mortgage-free premises in Birmingham, eliminates lease costs while enabling condition-specific programming for clinical populations (Dibben et al., 2023). This debt-free foundation, combined with grant eligibility and healthcare partnerships, creates advantages volume operators cannot replicate (Teasdale, 2022), positioning the venture for sustainable growth and meaningful community impact.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Shazad Shah</dc:creator>
  <cp:lastModifiedBy>Aamir Sahar</cp:lastModifiedBy>
  <cp:revision>21</cp:revision>
  <dcterms:created xsi:type="dcterms:W3CDTF">2024-10-12T08:50:07Z</dcterms:created>
  <dcterms:modified xsi:type="dcterms:W3CDTF">2026-03-15T19:34:24Z</dcterms:modified>
</cp:coreProperties>
</file>