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8288000" cy="10287000"/>
  <p:notesSz cx="6858000" cy="9144000"/>
  <p:embeddedFontLst>
    <p:embeddedFont>
      <p:font typeface="Agrandir Wide Bold" pitchFamily="2" charset="77"/>
      <p:regular r:id="rId8"/>
      <p:bold r:id="rId9"/>
    </p:embeddedFont>
    <p:embeddedFont>
      <p:font typeface="Nunito" pitchFamily="2" charset="77"/>
      <p:regular r:id="rId10"/>
      <p:bold r:id="rId11"/>
      <p:italic r:id="rId12"/>
      <p:boldItalic r:id="rId13"/>
    </p:embeddedFont>
    <p:embeddedFont>
      <p:font typeface="Nunito Bold" pitchFamily="2" charset="77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020" autoAdjust="0"/>
    <p:restoredTop sz="95447" autoAdjust="0"/>
  </p:normalViewPr>
  <p:slideViewPr>
    <p:cSldViewPr>
      <p:cViewPr varScale="1">
        <p:scale>
          <a:sx n="64" d="100"/>
          <a:sy n="64" d="100"/>
        </p:scale>
        <p:origin x="344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1FE9D-1AF8-9B44-BF9E-1AD630D9AC65}" type="datetimeFigureOut">
              <a:rPr lang="en-US" smtClean="0"/>
              <a:t>4/29/26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07BC6-5562-5A48-8F46-F0B860C18D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85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607BC6-5562-5A48-8F46-F0B860C18D6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961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Emotional instability: </a:t>
            </a:r>
          </a:p>
          <a:p>
            <a:pPr marL="171450" indent="-171450">
              <a:buFontTx/>
              <a:buChar char="-"/>
            </a:pPr>
            <a:r>
              <a:rPr lang="en-US" dirty="0"/>
              <a:t>Can sometimes severe mood swings which can span over a short amount of time.</a:t>
            </a:r>
          </a:p>
          <a:p>
            <a:pPr marL="171450" indent="-171450">
              <a:buFontTx/>
              <a:buChar char="-"/>
            </a:pPr>
            <a:r>
              <a:rPr lang="en-US" dirty="0"/>
              <a:t>Can feel depressed as well as also feeling reasonably positive a few moments later.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0" indent="0">
              <a:buFontTx/>
              <a:buNone/>
            </a:pPr>
            <a:r>
              <a:rPr lang="en-US" dirty="0"/>
              <a:t>Disturbed thoughts:</a:t>
            </a:r>
          </a:p>
          <a:p>
            <a:pPr marL="171450" indent="-171450">
              <a:buFontTx/>
              <a:buChar char="-"/>
            </a:pPr>
            <a:r>
              <a:rPr lang="en-US" dirty="0"/>
              <a:t>Hearing voices and not being able to be certain if they are really of not.</a:t>
            </a:r>
          </a:p>
          <a:p>
            <a:pPr marL="171450" indent="-171450">
              <a:buFontTx/>
              <a:buChar char="-"/>
            </a:pPr>
            <a:r>
              <a:rPr lang="en-US" dirty="0"/>
              <a:t>Having distressing beliefs and no one being able to change your mind about them.</a:t>
            </a:r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  <a:p>
            <a:pPr marL="0" indent="0">
              <a:buFontTx/>
              <a:buNone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607BC6-5562-5A48-8F46-F0B860C18D6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247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Diagnosis process:</a:t>
            </a:r>
          </a:p>
          <a:p>
            <a:pPr marL="171450" indent="-171450">
              <a:buFontTx/>
              <a:buChar char="-"/>
            </a:pPr>
            <a:r>
              <a:rPr lang="en-US" dirty="0"/>
              <a:t>Speak to your GP if you think you may have symptoms.</a:t>
            </a:r>
          </a:p>
          <a:p>
            <a:pPr marL="171450" indent="-171450">
              <a:buFontTx/>
              <a:buChar char="-"/>
            </a:pPr>
            <a:r>
              <a:rPr lang="en-US" dirty="0"/>
              <a:t>They will test for other mental health issues first and if they do suspect BPD they will referrer you to CMHT.</a:t>
            </a:r>
          </a:p>
          <a:p>
            <a:pPr marL="171450" indent="-171450">
              <a:buFontTx/>
              <a:buChar char="-"/>
            </a:pPr>
            <a:r>
              <a:rPr lang="en-US" dirty="0"/>
              <a:t>CMHT will conduct assessments and if you have 5 or more symptoms of BPD, you would be diagnosed with BPD.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607BC6-5562-5A48-8F46-F0B860C18D6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897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D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045541" y="0"/>
            <a:ext cx="3069887" cy="10287000"/>
            <a:chOff x="0" y="0"/>
            <a:chExt cx="812800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2709333"/>
            </a:xfrm>
            <a:custGeom>
              <a:avLst/>
              <a:gdLst/>
              <a:ahLst/>
              <a:cxnLst/>
              <a:rect l="l" t="t" r="r" b="b"/>
              <a:pathLst>
                <a:path w="812800" h="2709333">
                  <a:moveTo>
                    <a:pt x="90311" y="0"/>
                  </a:moveTo>
                  <a:lnTo>
                    <a:pt x="722489" y="0"/>
                  </a:lnTo>
                  <a:cubicBezTo>
                    <a:pt x="746441" y="0"/>
                    <a:pt x="769412" y="9515"/>
                    <a:pt x="786348" y="26452"/>
                  </a:cubicBezTo>
                  <a:cubicBezTo>
                    <a:pt x="803285" y="43388"/>
                    <a:pt x="812800" y="66359"/>
                    <a:pt x="812800" y="90311"/>
                  </a:cubicBezTo>
                  <a:lnTo>
                    <a:pt x="812800" y="2619022"/>
                  </a:lnTo>
                  <a:cubicBezTo>
                    <a:pt x="812800" y="2642974"/>
                    <a:pt x="803285" y="2665945"/>
                    <a:pt x="786348" y="2682882"/>
                  </a:cubicBezTo>
                  <a:cubicBezTo>
                    <a:pt x="769412" y="2699818"/>
                    <a:pt x="746441" y="2709333"/>
                    <a:pt x="722489" y="2709333"/>
                  </a:cubicBezTo>
                  <a:lnTo>
                    <a:pt x="90311" y="2709333"/>
                  </a:lnTo>
                  <a:cubicBezTo>
                    <a:pt x="40434" y="2709333"/>
                    <a:pt x="0" y="2668900"/>
                    <a:pt x="0" y="2619022"/>
                  </a:cubicBezTo>
                  <a:lnTo>
                    <a:pt x="0" y="90311"/>
                  </a:lnTo>
                  <a:cubicBezTo>
                    <a:pt x="0" y="66359"/>
                    <a:pt x="9515" y="43388"/>
                    <a:pt x="26452" y="26452"/>
                  </a:cubicBezTo>
                  <a:cubicBezTo>
                    <a:pt x="43388" y="9515"/>
                    <a:pt x="66359" y="0"/>
                    <a:pt x="90311" y="0"/>
                  </a:cubicBezTo>
                  <a:close/>
                </a:path>
              </a:pathLst>
            </a:custGeom>
            <a:solidFill>
              <a:srgbClr val="30387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812800" cy="28045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87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0529320" y="4515296"/>
            <a:ext cx="5808420" cy="3368884"/>
          </a:xfrm>
          <a:custGeom>
            <a:avLst/>
            <a:gdLst/>
            <a:ahLst/>
            <a:cxnLst/>
            <a:rect l="l" t="t" r="r" b="b"/>
            <a:pathLst>
              <a:path w="5808420" h="3368884">
                <a:moveTo>
                  <a:pt x="0" y="0"/>
                </a:moveTo>
                <a:lnTo>
                  <a:pt x="5808419" y="0"/>
                </a:lnTo>
                <a:lnTo>
                  <a:pt x="5808419" y="3368884"/>
                </a:lnTo>
                <a:lnTo>
                  <a:pt x="0" y="336888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213460" y="470734"/>
            <a:ext cx="12607797" cy="13047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18"/>
              </a:lnSpc>
            </a:pPr>
            <a:r>
              <a:rPr lang="en-US" sz="7472" b="1">
                <a:solidFill>
                  <a:srgbClr val="303870"/>
                </a:solidFill>
                <a:latin typeface="Agrandir Wide Bold"/>
                <a:ea typeface="Agrandir Wide Bold"/>
                <a:cs typeface="Agrandir Wide Bold"/>
                <a:sym typeface="Agrandir Wide Bold"/>
              </a:rPr>
              <a:t>SYMPTOMS OF BPD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07378" y="1892300"/>
            <a:ext cx="13180266" cy="10469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242"/>
              </a:lnSpc>
            </a:pPr>
            <a:r>
              <a:rPr lang="en-US" sz="30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There are four categories in which the symptoms of BPD can present, which are known as: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13460" y="83093"/>
            <a:ext cx="1496983" cy="559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40"/>
              </a:lnSpc>
            </a:pPr>
            <a:r>
              <a:rPr lang="en-US" sz="3243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Lauren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618316" y="9544224"/>
            <a:ext cx="2427226" cy="2964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423"/>
              </a:lnSpc>
              <a:spcBef>
                <a:spcPct val="0"/>
              </a:spcBef>
            </a:pPr>
            <a:r>
              <a:rPr lang="en-US" sz="1730" dirty="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(NHS website, 2021)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78722" y="3278222"/>
            <a:ext cx="7021367" cy="264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54328" lvl="1" indent="-327164" algn="l">
              <a:lnSpc>
                <a:spcPts val="4242"/>
              </a:lnSpc>
              <a:buFont typeface="Arial"/>
              <a:buChar char="•"/>
            </a:pPr>
            <a:r>
              <a:rPr lang="en-US" sz="30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Emotional Instability.</a:t>
            </a:r>
          </a:p>
          <a:p>
            <a:pPr algn="l">
              <a:lnSpc>
                <a:spcPts val="4242"/>
              </a:lnSpc>
            </a:pPr>
            <a:endParaRPr lang="en-US" sz="3030" b="1">
              <a:solidFill>
                <a:srgbClr val="303870"/>
              </a:solidFill>
              <a:latin typeface="Nunito Bold"/>
              <a:ea typeface="Nunito Bold"/>
              <a:cs typeface="Nunito Bold"/>
              <a:sym typeface="Nunito Bold"/>
            </a:endParaRPr>
          </a:p>
          <a:p>
            <a:pPr marL="654328" lvl="1" indent="-327164" algn="l">
              <a:lnSpc>
                <a:spcPts val="4242"/>
              </a:lnSpc>
              <a:buFont typeface="Arial"/>
              <a:buChar char="•"/>
            </a:pPr>
            <a:r>
              <a:rPr lang="en-US" sz="30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Disturbed patterns of thinking or perception.</a:t>
            </a:r>
          </a:p>
          <a:p>
            <a:pPr algn="l">
              <a:lnSpc>
                <a:spcPts val="4242"/>
              </a:lnSpc>
            </a:pPr>
            <a:endParaRPr lang="en-US" sz="3030" b="1">
              <a:solidFill>
                <a:srgbClr val="303870"/>
              </a:solidFill>
              <a:latin typeface="Nunito Bold"/>
              <a:ea typeface="Nunito Bold"/>
              <a:cs typeface="Nunito Bold"/>
              <a:sym typeface="Nunito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78722" y="6039693"/>
            <a:ext cx="8540675" cy="2236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75917" lvl="1" indent="-337959" algn="l">
              <a:lnSpc>
                <a:spcPts val="4382"/>
              </a:lnSpc>
              <a:buFont typeface="Arial"/>
              <a:buChar char="•"/>
            </a:pPr>
            <a:r>
              <a:rPr lang="en-US" sz="3130" b="1" dirty="0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Impulsive behaviour.</a:t>
            </a:r>
          </a:p>
          <a:p>
            <a:pPr algn="l">
              <a:lnSpc>
                <a:spcPts val="4382"/>
              </a:lnSpc>
            </a:pPr>
            <a:endParaRPr lang="en-US" sz="3130" b="1" dirty="0">
              <a:solidFill>
                <a:srgbClr val="303870"/>
              </a:solidFill>
              <a:latin typeface="Nunito Bold"/>
              <a:ea typeface="Nunito Bold"/>
              <a:cs typeface="Nunito Bold"/>
              <a:sym typeface="Nunito Bold"/>
            </a:endParaRPr>
          </a:p>
          <a:p>
            <a:pPr marL="675917" lvl="1" indent="-337959" algn="l">
              <a:lnSpc>
                <a:spcPts val="4382"/>
              </a:lnSpc>
              <a:buFont typeface="Arial"/>
              <a:buChar char="•"/>
            </a:pPr>
            <a:r>
              <a:rPr lang="en-US" sz="3130" b="1" dirty="0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Intense and unstable relationships with others.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11873" y="9692470"/>
            <a:ext cx="4695676" cy="594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05"/>
              </a:lnSpc>
              <a:spcBef>
                <a:spcPct val="0"/>
              </a:spcBef>
            </a:pPr>
            <a:r>
              <a:rPr lang="en-US" sz="171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(Symptoms of Borderline Personality Disorder - </a:t>
            </a:r>
          </a:p>
          <a:p>
            <a:pPr algn="ctr">
              <a:lnSpc>
                <a:spcPts val="2405"/>
              </a:lnSpc>
              <a:spcBef>
                <a:spcPct val="0"/>
              </a:spcBef>
            </a:pPr>
            <a:r>
              <a:rPr lang="en-US" sz="171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Mental Health UK, 2019)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821257" y="9883444"/>
            <a:ext cx="4349129" cy="2964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89"/>
              </a:lnSpc>
              <a:spcBef>
                <a:spcPct val="0"/>
              </a:spcBef>
            </a:pPr>
            <a:r>
              <a:rPr lang="en-US" sz="1706" dirty="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(Borderline Personality Disorder, 2025)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D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259300" y="0"/>
            <a:ext cx="3086100" cy="10287000"/>
            <a:chOff x="0" y="0"/>
            <a:chExt cx="812800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2709333"/>
            </a:xfrm>
            <a:custGeom>
              <a:avLst/>
              <a:gdLst/>
              <a:ahLst/>
              <a:cxnLst/>
              <a:rect l="l" t="t" r="r" b="b"/>
              <a:pathLst>
                <a:path w="812800" h="2709333">
                  <a:moveTo>
                    <a:pt x="90311" y="0"/>
                  </a:moveTo>
                  <a:lnTo>
                    <a:pt x="722489" y="0"/>
                  </a:lnTo>
                  <a:cubicBezTo>
                    <a:pt x="746441" y="0"/>
                    <a:pt x="769412" y="9515"/>
                    <a:pt x="786348" y="26452"/>
                  </a:cubicBezTo>
                  <a:cubicBezTo>
                    <a:pt x="803285" y="43388"/>
                    <a:pt x="812800" y="66359"/>
                    <a:pt x="812800" y="90311"/>
                  </a:cubicBezTo>
                  <a:lnTo>
                    <a:pt x="812800" y="2619022"/>
                  </a:lnTo>
                  <a:cubicBezTo>
                    <a:pt x="812800" y="2642974"/>
                    <a:pt x="803285" y="2665945"/>
                    <a:pt x="786348" y="2682882"/>
                  </a:cubicBezTo>
                  <a:cubicBezTo>
                    <a:pt x="769412" y="2699818"/>
                    <a:pt x="746441" y="2709333"/>
                    <a:pt x="722489" y="2709333"/>
                  </a:cubicBezTo>
                  <a:lnTo>
                    <a:pt x="90311" y="2709333"/>
                  </a:lnTo>
                  <a:cubicBezTo>
                    <a:pt x="40434" y="2709333"/>
                    <a:pt x="0" y="2668900"/>
                    <a:pt x="0" y="2619022"/>
                  </a:cubicBezTo>
                  <a:lnTo>
                    <a:pt x="0" y="90311"/>
                  </a:lnTo>
                  <a:cubicBezTo>
                    <a:pt x="0" y="66359"/>
                    <a:pt x="9515" y="43388"/>
                    <a:pt x="26452" y="26452"/>
                  </a:cubicBezTo>
                  <a:cubicBezTo>
                    <a:pt x="43388" y="9515"/>
                    <a:pt x="66359" y="0"/>
                    <a:pt x="90311" y="0"/>
                  </a:cubicBezTo>
                  <a:close/>
                </a:path>
              </a:pathLst>
            </a:custGeom>
            <a:solidFill>
              <a:srgbClr val="30387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812800" cy="28045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87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827964" y="528373"/>
            <a:ext cx="12430678" cy="1195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34"/>
              </a:lnSpc>
            </a:pPr>
            <a:r>
              <a:rPr lang="en-US" sz="6872" b="1">
                <a:solidFill>
                  <a:srgbClr val="303870"/>
                </a:solidFill>
                <a:latin typeface="Agrandir Wide Bold"/>
                <a:ea typeface="Agrandir Wide Bold"/>
                <a:cs typeface="Agrandir Wide Bold"/>
                <a:sym typeface="Agrandir Wide Bold"/>
              </a:rPr>
              <a:t>SYMPTOMS OF BPD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15294" y="6434896"/>
            <a:ext cx="6610888" cy="1966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62"/>
              </a:lnSpc>
            </a:pPr>
            <a:r>
              <a:rPr lang="en-US" sz="28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Impulsive behaviour:</a:t>
            </a:r>
          </a:p>
          <a:p>
            <a:pPr marL="611149" lvl="1" indent="-305574" algn="l">
              <a:lnSpc>
                <a:spcPts val="3962"/>
              </a:lnSpc>
              <a:buFont typeface="Arial"/>
              <a:buChar char="•"/>
            </a:pPr>
            <a:r>
              <a:rPr lang="en-US" sz="28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 Impulse to self-harm.</a:t>
            </a:r>
          </a:p>
          <a:p>
            <a:pPr marL="611149" lvl="1" indent="-305574" algn="l">
              <a:lnSpc>
                <a:spcPts val="3962"/>
              </a:lnSpc>
              <a:buFont typeface="Arial"/>
              <a:buChar char="•"/>
            </a:pPr>
            <a:r>
              <a:rPr lang="en-US" sz="28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Strong impulse to participate in dangerous activities.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40129" y="-66675"/>
            <a:ext cx="1577142" cy="559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40"/>
              </a:lnSpc>
            </a:pPr>
            <a:r>
              <a:rPr lang="en-US" sz="3243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Lauren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5185975" y="9431631"/>
            <a:ext cx="2073325" cy="289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23"/>
              </a:lnSpc>
              <a:spcBef>
                <a:spcPct val="0"/>
              </a:spcBef>
            </a:pPr>
            <a:r>
              <a:rPr lang="en-US" sz="173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(NHS website, 2021)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937297" y="6434896"/>
            <a:ext cx="6610888" cy="1471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62"/>
              </a:lnSpc>
            </a:pPr>
            <a:r>
              <a:rPr lang="en-US" sz="28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Unstable relationships:</a:t>
            </a:r>
          </a:p>
          <a:p>
            <a:pPr marL="611149" lvl="1" indent="-305574" algn="l">
              <a:lnSpc>
                <a:spcPts val="3962"/>
              </a:lnSpc>
              <a:buFont typeface="Arial"/>
              <a:buChar char="•"/>
            </a:pPr>
            <a:r>
              <a:rPr lang="en-US" sz="28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May have feelings that people will either abandon you or smother you.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15294" y="2188827"/>
            <a:ext cx="8636622" cy="37888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3789"/>
              </a:lnSpc>
            </a:pPr>
            <a:r>
              <a:rPr lang="en-US" sz="270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Each of these categories has different symptoms:</a:t>
            </a:r>
          </a:p>
          <a:p>
            <a:pPr algn="just">
              <a:lnSpc>
                <a:spcPts val="3789"/>
              </a:lnSpc>
            </a:pPr>
            <a:endParaRPr lang="en-US" sz="2706" b="1">
              <a:solidFill>
                <a:srgbClr val="303870"/>
              </a:solidFill>
              <a:latin typeface="Nunito Bold"/>
              <a:ea typeface="Nunito Bold"/>
              <a:cs typeface="Nunito Bold"/>
              <a:sym typeface="Nunito Bold"/>
            </a:endParaRPr>
          </a:p>
          <a:p>
            <a:pPr algn="just">
              <a:lnSpc>
                <a:spcPts val="3789"/>
              </a:lnSpc>
            </a:pPr>
            <a:r>
              <a:rPr lang="en-US" sz="270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Emotional instability:</a:t>
            </a:r>
          </a:p>
          <a:p>
            <a:pPr marL="584429" lvl="1" indent="-292215" algn="just">
              <a:lnSpc>
                <a:spcPts val="3789"/>
              </a:lnSpc>
              <a:buFont typeface="Arial"/>
              <a:buChar char="•"/>
            </a:pPr>
            <a:r>
              <a:rPr lang="en-US" sz="270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Rage</a:t>
            </a:r>
          </a:p>
          <a:p>
            <a:pPr marL="584429" lvl="1" indent="-292215" algn="just">
              <a:lnSpc>
                <a:spcPts val="3789"/>
              </a:lnSpc>
              <a:buFont typeface="Arial"/>
              <a:buChar char="•"/>
            </a:pPr>
            <a:r>
              <a:rPr lang="en-US" sz="270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Sorrow</a:t>
            </a:r>
          </a:p>
          <a:p>
            <a:pPr marL="584429" lvl="1" indent="-292215" algn="just">
              <a:lnSpc>
                <a:spcPts val="3789"/>
              </a:lnSpc>
              <a:buFont typeface="Arial"/>
              <a:buChar char="•"/>
            </a:pPr>
            <a:r>
              <a:rPr lang="en-US" sz="270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Shame </a:t>
            </a:r>
          </a:p>
          <a:p>
            <a:pPr algn="just">
              <a:lnSpc>
                <a:spcPts val="3789"/>
              </a:lnSpc>
            </a:pPr>
            <a:r>
              <a:rPr lang="en-US" sz="270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 </a:t>
            </a:r>
          </a:p>
          <a:p>
            <a:pPr algn="just">
              <a:lnSpc>
                <a:spcPts val="3789"/>
              </a:lnSpc>
            </a:pPr>
            <a:endParaRPr lang="en-US" sz="2706" b="1">
              <a:solidFill>
                <a:srgbClr val="303870"/>
              </a:solidFill>
              <a:latin typeface="Nunito Bold"/>
              <a:ea typeface="Nunito Bold"/>
              <a:cs typeface="Nunito Bold"/>
              <a:sym typeface="Nunito Bol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2887615" y="3593795"/>
            <a:ext cx="4545732" cy="1847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67970" lvl="1" indent="-283985" algn="l">
              <a:lnSpc>
                <a:spcPts val="3682"/>
              </a:lnSpc>
              <a:buFont typeface="Arial"/>
              <a:buChar char="•"/>
            </a:pPr>
            <a:r>
              <a:rPr lang="en-US" sz="26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Panic </a:t>
            </a:r>
          </a:p>
          <a:p>
            <a:pPr marL="567970" lvl="1" indent="-283985" algn="l">
              <a:lnSpc>
                <a:spcPts val="3682"/>
              </a:lnSpc>
              <a:buFont typeface="Arial"/>
              <a:buChar char="•"/>
            </a:pPr>
            <a:r>
              <a:rPr lang="en-US" sz="26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Terror </a:t>
            </a:r>
          </a:p>
          <a:p>
            <a:pPr marL="567970" lvl="1" indent="-283985" algn="l">
              <a:lnSpc>
                <a:spcPts val="3682"/>
              </a:lnSpc>
              <a:buFont typeface="Arial"/>
              <a:buChar char="•"/>
            </a:pPr>
            <a:r>
              <a:rPr lang="en-US" sz="26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Long-term feelings of </a:t>
            </a:r>
          </a:p>
          <a:p>
            <a:pPr algn="l">
              <a:lnSpc>
                <a:spcPts val="3682"/>
              </a:lnSpc>
            </a:pPr>
            <a:r>
              <a:rPr lang="en-US" sz="26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      emptiness and loneliness.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705375" y="3295795"/>
            <a:ext cx="7787180" cy="1847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82"/>
              </a:lnSpc>
              <a:spcBef>
                <a:spcPct val="0"/>
              </a:spcBef>
            </a:pPr>
            <a:r>
              <a:rPr lang="en-US" sz="26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Disturbed patterns of thinking:</a:t>
            </a:r>
          </a:p>
          <a:p>
            <a:pPr marL="567970" lvl="1" indent="-283985" algn="l">
              <a:lnSpc>
                <a:spcPts val="3682"/>
              </a:lnSpc>
              <a:spcBef>
                <a:spcPct val="0"/>
              </a:spcBef>
              <a:buFont typeface="Arial"/>
              <a:buChar char="•"/>
            </a:pPr>
            <a:r>
              <a:rPr lang="en-US" sz="26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Upsetting thoughts</a:t>
            </a:r>
          </a:p>
          <a:p>
            <a:pPr marL="567970" lvl="1" indent="-283985" algn="l">
              <a:lnSpc>
                <a:spcPts val="3682"/>
              </a:lnSpc>
              <a:spcBef>
                <a:spcPct val="0"/>
              </a:spcBef>
              <a:buFont typeface="Arial"/>
              <a:buChar char="•"/>
            </a:pPr>
            <a:r>
              <a:rPr lang="en-US" sz="26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Brief episodes of strange experiences </a:t>
            </a:r>
          </a:p>
          <a:p>
            <a:pPr marL="567970" lvl="1" indent="-283985" algn="l">
              <a:lnSpc>
                <a:spcPts val="3682"/>
              </a:lnSpc>
              <a:buFont typeface="Arial"/>
              <a:buChar char="•"/>
            </a:pPr>
            <a:r>
              <a:rPr lang="en-US" sz="26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Prolonged episodes of abnormal experiences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11873" y="9692470"/>
            <a:ext cx="4695676" cy="594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05"/>
              </a:lnSpc>
              <a:spcBef>
                <a:spcPct val="0"/>
              </a:spcBef>
            </a:pPr>
            <a:r>
              <a:rPr lang="en-US" sz="1718" dirty="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(Symptoms of Borderline Personality Disorder - </a:t>
            </a:r>
          </a:p>
          <a:p>
            <a:pPr algn="ctr">
              <a:lnSpc>
                <a:spcPts val="2405"/>
              </a:lnSpc>
              <a:spcBef>
                <a:spcPct val="0"/>
              </a:spcBef>
            </a:pPr>
            <a:r>
              <a:rPr lang="en-US" sz="1718" dirty="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Mental Health UK, 2019)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715507" y="9934195"/>
            <a:ext cx="4650319" cy="2970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29"/>
              </a:lnSpc>
              <a:spcBef>
                <a:spcPct val="0"/>
              </a:spcBef>
            </a:pPr>
            <a:r>
              <a:rPr lang="en-US" sz="1806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(Diagnosing Personality Disorder, 2019)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D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259300" y="0"/>
            <a:ext cx="3086100" cy="10287000"/>
            <a:chOff x="0" y="0"/>
            <a:chExt cx="812800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2709333"/>
            </a:xfrm>
            <a:custGeom>
              <a:avLst/>
              <a:gdLst/>
              <a:ahLst/>
              <a:cxnLst/>
              <a:rect l="l" t="t" r="r" b="b"/>
              <a:pathLst>
                <a:path w="812800" h="2709333">
                  <a:moveTo>
                    <a:pt x="90311" y="0"/>
                  </a:moveTo>
                  <a:lnTo>
                    <a:pt x="722489" y="0"/>
                  </a:lnTo>
                  <a:cubicBezTo>
                    <a:pt x="746441" y="0"/>
                    <a:pt x="769412" y="9515"/>
                    <a:pt x="786348" y="26452"/>
                  </a:cubicBezTo>
                  <a:cubicBezTo>
                    <a:pt x="803285" y="43388"/>
                    <a:pt x="812800" y="66359"/>
                    <a:pt x="812800" y="90311"/>
                  </a:cubicBezTo>
                  <a:lnTo>
                    <a:pt x="812800" y="2619022"/>
                  </a:lnTo>
                  <a:cubicBezTo>
                    <a:pt x="812800" y="2642974"/>
                    <a:pt x="803285" y="2665945"/>
                    <a:pt x="786348" y="2682882"/>
                  </a:cubicBezTo>
                  <a:cubicBezTo>
                    <a:pt x="769412" y="2699818"/>
                    <a:pt x="746441" y="2709333"/>
                    <a:pt x="722489" y="2709333"/>
                  </a:cubicBezTo>
                  <a:lnTo>
                    <a:pt x="90311" y="2709333"/>
                  </a:lnTo>
                  <a:cubicBezTo>
                    <a:pt x="40434" y="2709333"/>
                    <a:pt x="0" y="2668900"/>
                    <a:pt x="0" y="2619022"/>
                  </a:cubicBezTo>
                  <a:lnTo>
                    <a:pt x="0" y="90311"/>
                  </a:lnTo>
                  <a:cubicBezTo>
                    <a:pt x="0" y="66359"/>
                    <a:pt x="9515" y="43388"/>
                    <a:pt x="26452" y="26452"/>
                  </a:cubicBezTo>
                  <a:cubicBezTo>
                    <a:pt x="43388" y="9515"/>
                    <a:pt x="66359" y="0"/>
                    <a:pt x="90311" y="0"/>
                  </a:cubicBezTo>
                  <a:close/>
                </a:path>
              </a:pathLst>
            </a:custGeom>
            <a:solidFill>
              <a:srgbClr val="30387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812800" cy="28045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87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529899" y="6462790"/>
            <a:ext cx="5228202" cy="3726282"/>
          </a:xfrm>
          <a:custGeom>
            <a:avLst/>
            <a:gdLst/>
            <a:ahLst/>
            <a:cxnLst/>
            <a:rect l="l" t="t" r="r" b="b"/>
            <a:pathLst>
              <a:path w="5228202" h="3726282">
                <a:moveTo>
                  <a:pt x="0" y="0"/>
                </a:moveTo>
                <a:lnTo>
                  <a:pt x="5228202" y="0"/>
                </a:lnTo>
                <a:lnTo>
                  <a:pt x="5228202" y="3726282"/>
                </a:lnTo>
                <a:lnTo>
                  <a:pt x="0" y="37262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6" name="TextBox 6"/>
          <p:cNvSpPr txBox="1"/>
          <p:nvPr/>
        </p:nvSpPr>
        <p:spPr>
          <a:xfrm>
            <a:off x="827964" y="528373"/>
            <a:ext cx="12430678" cy="1195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34"/>
              </a:lnSpc>
            </a:pPr>
            <a:r>
              <a:rPr lang="en-US" sz="6872" b="1">
                <a:solidFill>
                  <a:srgbClr val="303870"/>
                </a:solidFill>
                <a:latin typeface="Agrandir Wide Bold"/>
                <a:ea typeface="Agrandir Wide Bold"/>
                <a:cs typeface="Agrandir Wide Bold"/>
                <a:sym typeface="Agrandir Wide Bold"/>
              </a:rPr>
              <a:t>SYMPTOMS OF BPD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40129" y="-66675"/>
            <a:ext cx="1577142" cy="5590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540"/>
              </a:lnSpc>
            </a:pPr>
            <a:r>
              <a:rPr lang="en-US" sz="3243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Lauren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6183" y="8758071"/>
            <a:ext cx="2073325" cy="2894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23"/>
              </a:lnSpc>
              <a:spcBef>
                <a:spcPct val="0"/>
              </a:spcBef>
            </a:pPr>
            <a:r>
              <a:rPr lang="en-US" sz="173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(NHS website, 2021)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35180" y="1978632"/>
            <a:ext cx="7774323" cy="10469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2"/>
              </a:lnSpc>
            </a:pPr>
            <a:r>
              <a:rPr lang="en-US" sz="30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How long do you have to be presenting symptoms to be diagnosed in the UK?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6953" y="9739855"/>
            <a:ext cx="4148435" cy="523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25"/>
              </a:lnSpc>
              <a:spcBef>
                <a:spcPct val="0"/>
              </a:spcBef>
            </a:pPr>
            <a:r>
              <a:rPr lang="en-US" sz="151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(Symptoms of Borderline Personality Disorder - </a:t>
            </a:r>
          </a:p>
          <a:p>
            <a:pPr algn="ctr">
              <a:lnSpc>
                <a:spcPts val="2125"/>
              </a:lnSpc>
              <a:spcBef>
                <a:spcPct val="0"/>
              </a:spcBef>
            </a:pPr>
            <a:r>
              <a:rPr lang="en-US" sz="151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Mental Health UK, 2019)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05986" y="3280494"/>
            <a:ext cx="6686365" cy="3256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75753" lvl="1" indent="-287877" algn="l">
              <a:lnSpc>
                <a:spcPts val="3733"/>
              </a:lnSpc>
              <a:buFont typeface="Arial"/>
              <a:buChar char="•"/>
            </a:pPr>
            <a:r>
              <a:rPr lang="en-US" sz="266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There is no specific time frame. However, symptoms must be consistent and cause long-term disruption.</a:t>
            </a:r>
          </a:p>
          <a:p>
            <a:pPr algn="l">
              <a:lnSpc>
                <a:spcPts val="3733"/>
              </a:lnSpc>
            </a:pPr>
            <a:endParaRPr lang="en-US" sz="2666" b="1">
              <a:solidFill>
                <a:srgbClr val="303870"/>
              </a:solidFill>
              <a:latin typeface="Nunito Bold"/>
              <a:ea typeface="Nunito Bold"/>
              <a:cs typeface="Nunito Bold"/>
              <a:sym typeface="Nunito Bold"/>
            </a:endParaRPr>
          </a:p>
          <a:p>
            <a:pPr marL="575753" lvl="1" indent="-287877" algn="l">
              <a:lnSpc>
                <a:spcPts val="3733"/>
              </a:lnSpc>
              <a:buFont typeface="Arial"/>
              <a:buChar char="•"/>
            </a:pPr>
            <a:r>
              <a:rPr lang="en-US" sz="266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Long-term disruption symptoms may be present for at least two years.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2862" y="9247511"/>
            <a:ext cx="2099965" cy="2897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05"/>
              </a:lnSpc>
              <a:spcBef>
                <a:spcPct val="0"/>
              </a:spcBef>
            </a:pPr>
            <a:r>
              <a:rPr lang="en-US" sz="171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(Biskin &amp; Paris, 2012)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371480" y="2017122"/>
            <a:ext cx="7774323" cy="513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42"/>
              </a:lnSpc>
            </a:pPr>
            <a:r>
              <a:rPr lang="en-US" sz="3030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What is the diagnosis process?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737193" y="2720368"/>
            <a:ext cx="6686365" cy="3495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2573" lvl="1" indent="-266286" algn="l">
              <a:lnSpc>
                <a:spcPts val="3453"/>
              </a:lnSpc>
              <a:buFont typeface="Arial"/>
              <a:buChar char="•"/>
            </a:pPr>
            <a:r>
              <a:rPr lang="en-US" sz="246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Talk to your GP</a:t>
            </a:r>
          </a:p>
          <a:p>
            <a:pPr algn="l">
              <a:lnSpc>
                <a:spcPts val="3453"/>
              </a:lnSpc>
            </a:pPr>
            <a:endParaRPr lang="en-US" sz="2466" b="1">
              <a:solidFill>
                <a:srgbClr val="303870"/>
              </a:solidFill>
              <a:latin typeface="Nunito Bold"/>
              <a:ea typeface="Nunito Bold"/>
              <a:cs typeface="Nunito Bold"/>
              <a:sym typeface="Nunito Bold"/>
            </a:endParaRPr>
          </a:p>
          <a:p>
            <a:pPr marL="532573" lvl="1" indent="-266286" algn="l">
              <a:lnSpc>
                <a:spcPts val="3453"/>
              </a:lnSpc>
              <a:buFont typeface="Arial"/>
              <a:buChar char="•"/>
            </a:pPr>
            <a:r>
              <a:rPr lang="en-US" sz="246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Other Mental Health conditions may be tested first.</a:t>
            </a:r>
          </a:p>
          <a:p>
            <a:pPr algn="l">
              <a:lnSpc>
                <a:spcPts val="3453"/>
              </a:lnSpc>
            </a:pPr>
            <a:endParaRPr lang="en-US" sz="2466" b="1">
              <a:solidFill>
                <a:srgbClr val="303870"/>
              </a:solidFill>
              <a:latin typeface="Nunito Bold"/>
              <a:ea typeface="Nunito Bold"/>
              <a:cs typeface="Nunito Bold"/>
              <a:sym typeface="Nunito Bold"/>
            </a:endParaRPr>
          </a:p>
          <a:p>
            <a:pPr marL="532573" lvl="1" indent="-266286" algn="l">
              <a:lnSpc>
                <a:spcPts val="3453"/>
              </a:lnSpc>
              <a:buFont typeface="Arial"/>
              <a:buChar char="•"/>
            </a:pPr>
            <a:r>
              <a:rPr lang="en-US" sz="2466" b="1">
                <a:solidFill>
                  <a:srgbClr val="303870"/>
                </a:solidFill>
                <a:latin typeface="Nunito Bold"/>
                <a:ea typeface="Nunito Bold"/>
                <a:cs typeface="Nunito Bold"/>
                <a:sym typeface="Nunito Bold"/>
              </a:rPr>
              <a:t>If GP suspects BPD, they would be referred to the local community mental health team (CMHT) for assessments.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4637248" y="8628034"/>
            <a:ext cx="2470455" cy="2973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423"/>
              </a:lnSpc>
              <a:spcBef>
                <a:spcPct val="0"/>
              </a:spcBef>
            </a:pPr>
            <a:r>
              <a:rPr lang="en-US" sz="1730" dirty="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(NHS website, 2021)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5236783" y="7404902"/>
            <a:ext cx="9525" cy="256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25"/>
              </a:lnSpc>
              <a:spcBef>
                <a:spcPct val="0"/>
              </a:spcBef>
            </a:pPr>
            <a:endParaRPr/>
          </a:p>
        </p:txBody>
      </p:sp>
      <p:sp>
        <p:nvSpPr>
          <p:cNvPr id="17" name="TextBox 17"/>
          <p:cNvSpPr txBox="1"/>
          <p:nvPr/>
        </p:nvSpPr>
        <p:spPr>
          <a:xfrm>
            <a:off x="13273466" y="9642015"/>
            <a:ext cx="3945684" cy="5126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28"/>
              </a:lnSpc>
              <a:spcBef>
                <a:spcPct val="0"/>
              </a:spcBef>
            </a:pPr>
            <a:r>
              <a:rPr lang="en-US" sz="152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(Borderline Personality Disorder Diagnosis - Mental Health UK, 2020)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3343490" y="9024603"/>
            <a:ext cx="3915810" cy="5126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128"/>
              </a:lnSpc>
              <a:spcBef>
                <a:spcPct val="0"/>
              </a:spcBef>
            </a:pPr>
            <a:r>
              <a:rPr lang="en-US" sz="152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(Borderline Personality Disorder - Diagnosis and Treatment - Mayo Clinic, 2026)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D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7259300" y="0"/>
            <a:ext cx="3086100" cy="10287000"/>
            <a:chOff x="0" y="0"/>
            <a:chExt cx="812800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2709333"/>
            </a:xfrm>
            <a:custGeom>
              <a:avLst/>
              <a:gdLst/>
              <a:ahLst/>
              <a:cxnLst/>
              <a:rect l="l" t="t" r="r" b="b"/>
              <a:pathLst>
                <a:path w="812800" h="2709333">
                  <a:moveTo>
                    <a:pt x="90311" y="0"/>
                  </a:moveTo>
                  <a:lnTo>
                    <a:pt x="722489" y="0"/>
                  </a:lnTo>
                  <a:cubicBezTo>
                    <a:pt x="746441" y="0"/>
                    <a:pt x="769412" y="9515"/>
                    <a:pt x="786348" y="26452"/>
                  </a:cubicBezTo>
                  <a:cubicBezTo>
                    <a:pt x="803285" y="43388"/>
                    <a:pt x="812800" y="66359"/>
                    <a:pt x="812800" y="90311"/>
                  </a:cubicBezTo>
                  <a:lnTo>
                    <a:pt x="812800" y="2619022"/>
                  </a:lnTo>
                  <a:cubicBezTo>
                    <a:pt x="812800" y="2642974"/>
                    <a:pt x="803285" y="2665945"/>
                    <a:pt x="786348" y="2682882"/>
                  </a:cubicBezTo>
                  <a:cubicBezTo>
                    <a:pt x="769412" y="2699818"/>
                    <a:pt x="746441" y="2709333"/>
                    <a:pt x="722489" y="2709333"/>
                  </a:cubicBezTo>
                  <a:lnTo>
                    <a:pt x="90311" y="2709333"/>
                  </a:lnTo>
                  <a:cubicBezTo>
                    <a:pt x="40434" y="2709333"/>
                    <a:pt x="0" y="2668900"/>
                    <a:pt x="0" y="2619022"/>
                  </a:cubicBezTo>
                  <a:lnTo>
                    <a:pt x="0" y="90311"/>
                  </a:lnTo>
                  <a:cubicBezTo>
                    <a:pt x="0" y="66359"/>
                    <a:pt x="9515" y="43388"/>
                    <a:pt x="26452" y="26452"/>
                  </a:cubicBezTo>
                  <a:cubicBezTo>
                    <a:pt x="43388" y="9515"/>
                    <a:pt x="66359" y="0"/>
                    <a:pt x="90311" y="0"/>
                  </a:cubicBezTo>
                  <a:close/>
                </a:path>
              </a:pathLst>
            </a:custGeom>
            <a:solidFill>
              <a:srgbClr val="30387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95250"/>
              <a:ext cx="812800" cy="28045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87"/>
                </a:lnSpc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580743" y="87910"/>
            <a:ext cx="6427377" cy="6272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72"/>
              </a:lnSpc>
            </a:pPr>
            <a:r>
              <a:rPr lang="en-US" sz="3572" b="1">
                <a:solidFill>
                  <a:srgbClr val="303870"/>
                </a:solidFill>
                <a:latin typeface="Agrandir Wide Bold"/>
                <a:ea typeface="Agrandir Wide Bold"/>
                <a:cs typeface="Agrandir Wide Bold"/>
                <a:sym typeface="Agrandir Wide Bold"/>
              </a:rPr>
              <a:t>LAUREN’S REFERENCES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87038" y="377814"/>
            <a:ext cx="16885572" cy="99091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80"/>
              </a:lnSpc>
            </a:pPr>
            <a:endParaRPr/>
          </a:p>
          <a:p>
            <a:pPr algn="l">
              <a:lnSpc>
                <a:spcPts val="2680"/>
              </a:lnSpc>
            </a:pPr>
            <a:r>
              <a:rPr lang="en-US" sz="2030" spc="3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Biskin, R. S., &amp; Paris, J. (2012). Diagnosing borderline personality disorder. Canadian Medical Association Journal, 184(16), 1789–1794. https://doi.org/10.1503/cmaj.090618 </a:t>
            </a:r>
          </a:p>
          <a:p>
            <a:pPr algn="l">
              <a:lnSpc>
                <a:spcPts val="2680"/>
              </a:lnSpc>
            </a:pPr>
            <a:endParaRPr lang="en-US" sz="2030" spc="38">
              <a:solidFill>
                <a:srgbClr val="303870"/>
              </a:solidFill>
              <a:latin typeface="Nunito"/>
              <a:ea typeface="Nunito"/>
              <a:cs typeface="Nunito"/>
              <a:sym typeface="Nunito"/>
            </a:endParaRPr>
          </a:p>
          <a:p>
            <a:pPr algn="l">
              <a:lnSpc>
                <a:spcPts val="2680"/>
              </a:lnSpc>
            </a:pPr>
            <a:r>
              <a:rPr lang="en-US" sz="2030" spc="3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Borderline Personality Disorder. (2025). National Institute of Mental Health (NIMH). https://www.nimh.nih.gov/health/publications/borderline-personality-disorder#part_6360</a:t>
            </a:r>
          </a:p>
          <a:p>
            <a:pPr algn="l">
              <a:lnSpc>
                <a:spcPts val="2680"/>
              </a:lnSpc>
            </a:pPr>
            <a:endParaRPr lang="en-US" sz="2030" spc="38">
              <a:solidFill>
                <a:srgbClr val="303870"/>
              </a:solidFill>
              <a:latin typeface="Nunito"/>
              <a:ea typeface="Nunito"/>
              <a:cs typeface="Nunito"/>
              <a:sym typeface="Nunito"/>
            </a:endParaRPr>
          </a:p>
          <a:p>
            <a:pPr algn="l">
              <a:lnSpc>
                <a:spcPts val="2680"/>
              </a:lnSpc>
            </a:pPr>
            <a:r>
              <a:rPr lang="en-US" sz="2030" spc="3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Borderline personality disorder diagnosis - Mental Health UK. (2020, June 25). Mental Health UK. https://mentalhealth-uk.org/help-and-information/conditions/borderline-personality-disorder/borderline-personality-disorder-diagnosis/</a:t>
            </a:r>
          </a:p>
          <a:p>
            <a:pPr algn="l">
              <a:lnSpc>
                <a:spcPts val="2680"/>
              </a:lnSpc>
            </a:pPr>
            <a:r>
              <a:rPr lang="en-US" sz="2030" spc="3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‌</a:t>
            </a:r>
          </a:p>
          <a:p>
            <a:pPr algn="l">
              <a:lnSpc>
                <a:spcPts val="2680"/>
              </a:lnSpc>
            </a:pPr>
            <a:r>
              <a:rPr lang="en-US" sz="2030" spc="3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Borderline personality disorder - Diagnosis and treatment - Mayo Clinic. (2026). Mayoclinic.org; https://www.mayoclinic.org/diseases-conditions/borderline-personality-disorder/diagnosis-treatment/drc-20370242</a:t>
            </a:r>
          </a:p>
          <a:p>
            <a:pPr algn="l">
              <a:lnSpc>
                <a:spcPts val="2680"/>
              </a:lnSpc>
            </a:pPr>
            <a:endParaRPr lang="en-US" sz="2030" spc="38">
              <a:solidFill>
                <a:srgbClr val="303870"/>
              </a:solidFill>
              <a:latin typeface="Nunito"/>
              <a:ea typeface="Nunito"/>
              <a:cs typeface="Nunito"/>
              <a:sym typeface="Nunito"/>
            </a:endParaRPr>
          </a:p>
          <a:p>
            <a:pPr algn="l">
              <a:lnSpc>
                <a:spcPts val="2680"/>
              </a:lnSpc>
            </a:pPr>
            <a:r>
              <a:rPr lang="en-US" sz="2030" spc="3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Diagnosing personality disorder. (2019). Mind.org.uk. https://www.mind.org.uk/information-support/types-of-mental-health-problems/personality-disorder/diagnosing-personality-disorder/#:~:text=ever%2Drevolving%20rate.-,Why%20might%20I%20be%20diagnosed%20with%20personality%20disorder?,or%20by%20another%20medical%20condition.</a:t>
            </a:r>
          </a:p>
          <a:p>
            <a:pPr algn="l">
              <a:lnSpc>
                <a:spcPts val="2680"/>
              </a:lnSpc>
            </a:pPr>
            <a:endParaRPr lang="en-US" sz="2030" spc="38">
              <a:solidFill>
                <a:srgbClr val="303870"/>
              </a:solidFill>
              <a:latin typeface="Nunito"/>
              <a:ea typeface="Nunito"/>
              <a:cs typeface="Nunito"/>
              <a:sym typeface="Nunito"/>
            </a:endParaRPr>
          </a:p>
          <a:p>
            <a:pPr algn="l">
              <a:lnSpc>
                <a:spcPts val="2680"/>
              </a:lnSpc>
            </a:pPr>
            <a:r>
              <a:rPr lang="en-US" sz="2030" spc="3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NHS website. (2021, February). Symptoms - Borderline personality disorder. Nhs.uk. https://www.nhs.uk/mental-health/conditions/borderline-personality-disorder/symptoms/ </a:t>
            </a:r>
          </a:p>
          <a:p>
            <a:pPr algn="l">
              <a:lnSpc>
                <a:spcPts val="2680"/>
              </a:lnSpc>
            </a:pPr>
            <a:endParaRPr lang="en-US" sz="2030" spc="38">
              <a:solidFill>
                <a:srgbClr val="303870"/>
              </a:solidFill>
              <a:latin typeface="Nunito"/>
              <a:ea typeface="Nunito"/>
              <a:cs typeface="Nunito"/>
              <a:sym typeface="Nunito"/>
            </a:endParaRPr>
          </a:p>
          <a:p>
            <a:pPr algn="l">
              <a:lnSpc>
                <a:spcPts val="2680"/>
              </a:lnSpc>
            </a:pPr>
            <a:r>
              <a:rPr lang="en-US" sz="2030" spc="3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NHS website. (2021, February). Diagnosis - Borderline personality disorder. Nhs.uk. https://www.nhs.uk/mental-health/conditions/borderline-personality-disorder/diagnosis/</a:t>
            </a:r>
          </a:p>
          <a:p>
            <a:pPr algn="l">
              <a:lnSpc>
                <a:spcPts val="2680"/>
              </a:lnSpc>
            </a:pPr>
            <a:r>
              <a:rPr lang="en-US" sz="2030" spc="38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‌</a:t>
            </a:r>
          </a:p>
          <a:p>
            <a:pPr algn="l">
              <a:lnSpc>
                <a:spcPts val="2843"/>
              </a:lnSpc>
            </a:pPr>
            <a:r>
              <a:rPr lang="en-US" sz="203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Symptoms of borderline personality disorder - Mental Health UK. (2019, April 25). Mental Health UK. https://mentalhealth-uk.org/help-and-information/conditions/borderline-personality-disorder/symptoms/?_gl=1*10j58bj*_up*MQ..*_gs*MQ..&amp;gclid=CjwKCAjwg_nNBhAGEiwAiYPYAzqwn9ACBSintxvuw_if9nDQaYOE79a5vxltBFv4Rl1sP0HfEfexFhoCzdQQAvD_BwE&amp;gclsrc=aw.ds&amp;gbraid=0AAAAADE4PXNJDOOCY7O2vMD7IWxVY4iJ8 </a:t>
            </a:r>
          </a:p>
          <a:p>
            <a:pPr algn="l">
              <a:lnSpc>
                <a:spcPts val="4242"/>
              </a:lnSpc>
            </a:pPr>
            <a:r>
              <a:rPr lang="en-US" sz="303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‌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DE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9FC038-6BD3-4621-C9D8-E280E4315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47BA4A22-A7CC-D754-A677-B3A3A7C392F8}"/>
              </a:ext>
            </a:extLst>
          </p:cNvPr>
          <p:cNvGrpSpPr/>
          <p:nvPr/>
        </p:nvGrpSpPr>
        <p:grpSpPr>
          <a:xfrm>
            <a:off x="17259300" y="0"/>
            <a:ext cx="3086100" cy="10287000"/>
            <a:chOff x="0" y="0"/>
            <a:chExt cx="812800" cy="2709333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6101D2D-5A4B-F523-F981-22004895836D}"/>
                </a:ext>
              </a:extLst>
            </p:cNvPr>
            <p:cNvSpPr/>
            <p:nvPr/>
          </p:nvSpPr>
          <p:spPr>
            <a:xfrm>
              <a:off x="0" y="0"/>
              <a:ext cx="812800" cy="2709333"/>
            </a:xfrm>
            <a:custGeom>
              <a:avLst/>
              <a:gdLst/>
              <a:ahLst/>
              <a:cxnLst/>
              <a:rect l="l" t="t" r="r" b="b"/>
              <a:pathLst>
                <a:path w="812800" h="2709333">
                  <a:moveTo>
                    <a:pt x="90311" y="0"/>
                  </a:moveTo>
                  <a:lnTo>
                    <a:pt x="722489" y="0"/>
                  </a:lnTo>
                  <a:cubicBezTo>
                    <a:pt x="746441" y="0"/>
                    <a:pt x="769412" y="9515"/>
                    <a:pt x="786348" y="26452"/>
                  </a:cubicBezTo>
                  <a:cubicBezTo>
                    <a:pt x="803285" y="43388"/>
                    <a:pt x="812800" y="66359"/>
                    <a:pt x="812800" y="90311"/>
                  </a:cubicBezTo>
                  <a:lnTo>
                    <a:pt x="812800" y="2619022"/>
                  </a:lnTo>
                  <a:cubicBezTo>
                    <a:pt x="812800" y="2642974"/>
                    <a:pt x="803285" y="2665945"/>
                    <a:pt x="786348" y="2682882"/>
                  </a:cubicBezTo>
                  <a:cubicBezTo>
                    <a:pt x="769412" y="2699818"/>
                    <a:pt x="746441" y="2709333"/>
                    <a:pt x="722489" y="2709333"/>
                  </a:cubicBezTo>
                  <a:lnTo>
                    <a:pt x="90311" y="2709333"/>
                  </a:lnTo>
                  <a:cubicBezTo>
                    <a:pt x="40434" y="2709333"/>
                    <a:pt x="0" y="2668900"/>
                    <a:pt x="0" y="2619022"/>
                  </a:cubicBezTo>
                  <a:lnTo>
                    <a:pt x="0" y="90311"/>
                  </a:lnTo>
                  <a:cubicBezTo>
                    <a:pt x="0" y="66359"/>
                    <a:pt x="9515" y="43388"/>
                    <a:pt x="26452" y="26452"/>
                  </a:cubicBezTo>
                  <a:cubicBezTo>
                    <a:pt x="43388" y="9515"/>
                    <a:pt x="66359" y="0"/>
                    <a:pt x="90311" y="0"/>
                  </a:cubicBezTo>
                  <a:close/>
                </a:path>
              </a:pathLst>
            </a:custGeom>
            <a:solidFill>
              <a:srgbClr val="30387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B492D17F-E486-6B64-AA8C-D46787F1BB51}"/>
                </a:ext>
              </a:extLst>
            </p:cNvPr>
            <p:cNvSpPr txBox="1"/>
            <p:nvPr/>
          </p:nvSpPr>
          <p:spPr>
            <a:xfrm>
              <a:off x="0" y="-95250"/>
              <a:ext cx="812800" cy="28045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287"/>
                </a:lnSpc>
              </a:pPr>
              <a:endParaRPr/>
            </a:p>
          </p:txBody>
        </p:sp>
      </p:grpSp>
      <p:sp>
        <p:nvSpPr>
          <p:cNvPr id="5" name="TextBox 5">
            <a:extLst>
              <a:ext uri="{FF2B5EF4-FFF2-40B4-BE49-F238E27FC236}">
                <a16:creationId xmlns:a16="http://schemas.microsoft.com/office/drawing/2014/main" id="{44322E5F-7850-9242-7CE7-CB964C88E11B}"/>
              </a:ext>
            </a:extLst>
          </p:cNvPr>
          <p:cNvSpPr txBox="1"/>
          <p:nvPr/>
        </p:nvSpPr>
        <p:spPr>
          <a:xfrm>
            <a:off x="580743" y="87910"/>
            <a:ext cx="6427377" cy="531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72"/>
              </a:lnSpc>
            </a:pPr>
            <a:r>
              <a:rPr lang="en-US" sz="3572" b="1" dirty="0">
                <a:solidFill>
                  <a:srgbClr val="303870"/>
                </a:solidFill>
                <a:latin typeface="Agrandir Wide Bold"/>
                <a:ea typeface="Agrandir Wide Bold"/>
                <a:cs typeface="Agrandir Wide Bold"/>
                <a:sym typeface="Agrandir Wide Bold"/>
              </a:rPr>
              <a:t>AI Acknowledgement</a:t>
            </a: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EFAF777A-D7DE-759F-2B6E-9F06490778D3}"/>
              </a:ext>
            </a:extLst>
          </p:cNvPr>
          <p:cNvSpPr txBox="1"/>
          <p:nvPr/>
        </p:nvSpPr>
        <p:spPr>
          <a:xfrm>
            <a:off x="228600" y="1257300"/>
            <a:ext cx="13868400" cy="18469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80"/>
              </a:lnSpc>
            </a:pPr>
            <a:r>
              <a:rPr lang="en-GB" sz="4000" dirty="0"/>
              <a:t>I confirm that I have not used any AI tools in the research and creation of this assignment. I confirm that I have not presented any AI generated materials as my own work. I confirm I have copies of my drafts, notes, and other resources I used, which I may be asked to provide in evidence.</a:t>
            </a:r>
            <a:r>
              <a:rPr lang="en-US" sz="5400" dirty="0">
                <a:solidFill>
                  <a:srgbClr val="303870"/>
                </a:solidFill>
                <a:latin typeface="Nunito"/>
                <a:ea typeface="Nunito"/>
                <a:cs typeface="Nunito"/>
                <a:sym typeface="Nunito"/>
              </a:rPr>
              <a:t>‌</a:t>
            </a:r>
          </a:p>
        </p:txBody>
      </p:sp>
    </p:spTree>
    <p:extLst>
      <p:ext uri="{BB962C8B-B14F-4D97-AF65-F5344CB8AC3E}">
        <p14:creationId xmlns:p14="http://schemas.microsoft.com/office/powerpoint/2010/main" val="3760353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857</Words>
  <Application>Microsoft Macintosh PowerPoint</Application>
  <PresentationFormat>Custom</PresentationFormat>
  <Paragraphs>95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Agrandir Wide Bold</vt:lpstr>
      <vt:lpstr>Calibri</vt:lpstr>
      <vt:lpstr>Nunito Bold</vt:lpstr>
      <vt:lpstr>Nunito</vt:lpstr>
      <vt:lpstr>Aptos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Modern Futuristic Presentation</dc:title>
  <cp:lastModifiedBy>Lauren Wright (2004543)</cp:lastModifiedBy>
  <cp:revision>4</cp:revision>
  <dcterms:created xsi:type="dcterms:W3CDTF">2006-08-16T00:00:00Z</dcterms:created>
  <dcterms:modified xsi:type="dcterms:W3CDTF">2026-04-29T19:40:51Z</dcterms:modified>
  <dc:identifier>DAHDuiJlCGA</dc:identifier>
</cp:coreProperties>
</file>