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7" r:id="rId1"/>
  </p:sldMasterIdLst>
  <p:sldIdLst>
    <p:sldId id="257" r:id="rId2"/>
    <p:sldId id="260" r:id="rId3"/>
    <p:sldId id="259" r:id="rId4"/>
    <p:sldId id="269" r:id="rId5"/>
    <p:sldId id="258" r:id="rId6"/>
    <p:sldId id="261" r:id="rId7"/>
    <p:sldId id="263" r:id="rId8"/>
    <p:sldId id="264" r:id="rId9"/>
    <p:sldId id="265" r:id="rId10"/>
    <p:sldId id="266" r:id="rId11"/>
    <p:sldId id="267" r:id="rId12"/>
    <p:sldId id="268" r:id="rId13"/>
    <p:sldId id="26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94689"/>
  </p:normalViewPr>
  <p:slideViewPr>
    <p:cSldViewPr snapToGrid="0" showGuides="1">
      <p:cViewPr varScale="1">
        <p:scale>
          <a:sx n="82" d="100"/>
          <a:sy n="82" d="100"/>
        </p:scale>
        <p:origin x="678"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8023C6-249F-4C3E-BE82-9978DC1D1A7E}"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289C53DC-082D-4F7F-A40A-1388A0E1CDD8}">
      <dgm:prSet/>
      <dgm:spPr/>
      <dgm:t>
        <a:bodyPr/>
        <a:lstStyle/>
        <a:p>
          <a:r>
            <a:rPr lang="en-GB" b="0" dirty="0"/>
            <a:t>  Internal Working Model (IWM): This is a mental framework that a child develops based on their early relationship with their primary caregiver( Holmes ,2021).</a:t>
          </a:r>
          <a:endParaRPr lang="en-US" b="0" dirty="0"/>
        </a:p>
      </dgm:t>
    </dgm:pt>
    <dgm:pt modelId="{5AA988DC-01CD-450B-AFA9-D4791BD699E1}" type="parTrans" cxnId="{A7DE320C-20F1-492F-9F88-09A9E262864B}">
      <dgm:prSet/>
      <dgm:spPr/>
      <dgm:t>
        <a:bodyPr/>
        <a:lstStyle/>
        <a:p>
          <a:endParaRPr lang="en-US" b="0"/>
        </a:p>
      </dgm:t>
    </dgm:pt>
    <dgm:pt modelId="{39CDB016-9ABC-40C8-A53D-918FC7ABFB9F}" type="sibTrans" cxnId="{A7DE320C-20F1-492F-9F88-09A9E262864B}">
      <dgm:prSet/>
      <dgm:spPr/>
      <dgm:t>
        <a:bodyPr/>
        <a:lstStyle/>
        <a:p>
          <a:endParaRPr lang="en-US" b="0"/>
        </a:p>
      </dgm:t>
    </dgm:pt>
    <dgm:pt modelId="{9B1C17C0-3B13-49B9-9742-8C46198E077A}">
      <dgm:prSet/>
      <dgm:spPr/>
      <dgm:t>
        <a:bodyPr/>
        <a:lstStyle/>
        <a:p>
          <a:r>
            <a:rPr lang="en-GB" b="0" dirty="0"/>
            <a:t>The secure attachment base : Employing the caregiver as a safe haven to explore (Holmes ,2021).</a:t>
          </a:r>
        </a:p>
      </dgm:t>
    </dgm:pt>
    <dgm:pt modelId="{DD4253E9-5AEE-489D-A26C-A8D7C1017D0A}" type="parTrans" cxnId="{98EF46D5-45FF-4B81-8993-D66E358352E6}">
      <dgm:prSet/>
      <dgm:spPr/>
      <dgm:t>
        <a:bodyPr/>
        <a:lstStyle/>
        <a:p>
          <a:endParaRPr lang="en-US" b="0"/>
        </a:p>
      </dgm:t>
    </dgm:pt>
    <dgm:pt modelId="{E21796B8-0049-4791-8C05-62B723FAE615}" type="sibTrans" cxnId="{98EF46D5-45FF-4B81-8993-D66E358352E6}">
      <dgm:prSet/>
      <dgm:spPr/>
      <dgm:t>
        <a:bodyPr/>
        <a:lstStyle/>
        <a:p>
          <a:endParaRPr lang="en-US" b="0"/>
        </a:p>
      </dgm:t>
    </dgm:pt>
    <dgm:pt modelId="{BA5463F1-CB46-42FB-9E90-72E54928097C}">
      <dgm:prSet/>
      <dgm:spPr/>
      <dgm:t>
        <a:bodyPr/>
        <a:lstStyle/>
        <a:p>
          <a:r>
            <a:rPr lang="en-GB" b="0" dirty="0"/>
            <a:t>The sensitive/critical period : The early years for forming attachments(Holmes ,2021).</a:t>
          </a:r>
        </a:p>
      </dgm:t>
    </dgm:pt>
    <dgm:pt modelId="{075DB8A8-F41C-4732-983F-8B175727A853}" type="parTrans" cxnId="{A8C24FE8-F742-4386-BDCA-593137F1BF67}">
      <dgm:prSet/>
      <dgm:spPr/>
      <dgm:t>
        <a:bodyPr/>
        <a:lstStyle/>
        <a:p>
          <a:endParaRPr lang="en-US" b="0"/>
        </a:p>
      </dgm:t>
    </dgm:pt>
    <dgm:pt modelId="{E623E5EB-CD70-4DDD-91CB-A2F3C2F605A9}" type="sibTrans" cxnId="{A8C24FE8-F742-4386-BDCA-593137F1BF67}">
      <dgm:prSet/>
      <dgm:spPr/>
      <dgm:t>
        <a:bodyPr/>
        <a:lstStyle/>
        <a:p>
          <a:endParaRPr lang="en-US" b="0"/>
        </a:p>
      </dgm:t>
    </dgm:pt>
    <dgm:pt modelId="{727AD7F2-CBCA-4586-82B5-AFD2615110D5}">
      <dgm:prSet/>
      <dgm:spPr/>
      <dgm:t>
        <a:bodyPr/>
        <a:lstStyle/>
        <a:p>
          <a:r>
            <a:rPr lang="en-GB" b="0" dirty="0"/>
            <a:t>The internal working model: That is, how early attachments affect future relationships(Holmes ,2021).</a:t>
          </a:r>
        </a:p>
      </dgm:t>
    </dgm:pt>
    <dgm:pt modelId="{8766E6E7-36CC-4FC9-9006-696333464D7D}" type="parTrans" cxnId="{01126DA8-ADA4-4B40-8813-2CC89CC2D151}">
      <dgm:prSet/>
      <dgm:spPr/>
      <dgm:t>
        <a:bodyPr/>
        <a:lstStyle/>
        <a:p>
          <a:endParaRPr lang="en-US" b="0"/>
        </a:p>
      </dgm:t>
    </dgm:pt>
    <dgm:pt modelId="{AC01DB91-BE2F-4F92-A7D7-B6EAC0C79EB5}" type="sibTrans" cxnId="{01126DA8-ADA4-4B40-8813-2CC89CC2D151}">
      <dgm:prSet/>
      <dgm:spPr/>
      <dgm:t>
        <a:bodyPr/>
        <a:lstStyle/>
        <a:p>
          <a:endParaRPr lang="en-US" b="0"/>
        </a:p>
      </dgm:t>
    </dgm:pt>
    <dgm:pt modelId="{E05D8EA6-D852-4A49-A259-EF8E9418C44F}" type="pres">
      <dgm:prSet presAssocID="{718023C6-249F-4C3E-BE82-9978DC1D1A7E}" presName="outerComposite" presStyleCnt="0">
        <dgm:presLayoutVars>
          <dgm:chMax val="5"/>
          <dgm:dir/>
          <dgm:resizeHandles val="exact"/>
        </dgm:presLayoutVars>
      </dgm:prSet>
      <dgm:spPr/>
    </dgm:pt>
    <dgm:pt modelId="{9CDABA8C-4275-4BD1-AFEA-F617F072090A}" type="pres">
      <dgm:prSet presAssocID="{718023C6-249F-4C3E-BE82-9978DC1D1A7E}" presName="dummyMaxCanvas" presStyleCnt="0">
        <dgm:presLayoutVars/>
      </dgm:prSet>
      <dgm:spPr/>
    </dgm:pt>
    <dgm:pt modelId="{072631CA-B634-44D7-846C-7558A1260B8F}" type="pres">
      <dgm:prSet presAssocID="{718023C6-249F-4C3E-BE82-9978DC1D1A7E}" presName="FourNodes_1" presStyleLbl="node1" presStyleIdx="0" presStyleCnt="4">
        <dgm:presLayoutVars>
          <dgm:bulletEnabled val="1"/>
        </dgm:presLayoutVars>
      </dgm:prSet>
      <dgm:spPr/>
    </dgm:pt>
    <dgm:pt modelId="{6D228213-ABCD-4C6B-884C-D4D2EEDE1DA6}" type="pres">
      <dgm:prSet presAssocID="{718023C6-249F-4C3E-BE82-9978DC1D1A7E}" presName="FourNodes_2" presStyleLbl="node1" presStyleIdx="1" presStyleCnt="4">
        <dgm:presLayoutVars>
          <dgm:bulletEnabled val="1"/>
        </dgm:presLayoutVars>
      </dgm:prSet>
      <dgm:spPr/>
    </dgm:pt>
    <dgm:pt modelId="{49FEE19C-CD50-4BC3-8539-8102FCDC2C66}" type="pres">
      <dgm:prSet presAssocID="{718023C6-249F-4C3E-BE82-9978DC1D1A7E}" presName="FourNodes_3" presStyleLbl="node1" presStyleIdx="2" presStyleCnt="4">
        <dgm:presLayoutVars>
          <dgm:bulletEnabled val="1"/>
        </dgm:presLayoutVars>
      </dgm:prSet>
      <dgm:spPr/>
    </dgm:pt>
    <dgm:pt modelId="{C6659257-6039-4D81-A4F7-9D98875428FF}" type="pres">
      <dgm:prSet presAssocID="{718023C6-249F-4C3E-BE82-9978DC1D1A7E}" presName="FourNodes_4" presStyleLbl="node1" presStyleIdx="3" presStyleCnt="4">
        <dgm:presLayoutVars>
          <dgm:bulletEnabled val="1"/>
        </dgm:presLayoutVars>
      </dgm:prSet>
      <dgm:spPr/>
    </dgm:pt>
    <dgm:pt modelId="{A53EDA07-E0AE-4F32-81BD-D608A681C845}" type="pres">
      <dgm:prSet presAssocID="{718023C6-249F-4C3E-BE82-9978DC1D1A7E}" presName="FourConn_1-2" presStyleLbl="fgAccFollowNode1" presStyleIdx="0" presStyleCnt="3">
        <dgm:presLayoutVars>
          <dgm:bulletEnabled val="1"/>
        </dgm:presLayoutVars>
      </dgm:prSet>
      <dgm:spPr/>
    </dgm:pt>
    <dgm:pt modelId="{0C6F73DB-CFA5-45FF-B639-3B3344098AEA}" type="pres">
      <dgm:prSet presAssocID="{718023C6-249F-4C3E-BE82-9978DC1D1A7E}" presName="FourConn_2-3" presStyleLbl="fgAccFollowNode1" presStyleIdx="1" presStyleCnt="3">
        <dgm:presLayoutVars>
          <dgm:bulletEnabled val="1"/>
        </dgm:presLayoutVars>
      </dgm:prSet>
      <dgm:spPr/>
    </dgm:pt>
    <dgm:pt modelId="{43307E0A-DB12-4816-AB9C-5956555C1D8A}" type="pres">
      <dgm:prSet presAssocID="{718023C6-249F-4C3E-BE82-9978DC1D1A7E}" presName="FourConn_3-4" presStyleLbl="fgAccFollowNode1" presStyleIdx="2" presStyleCnt="3">
        <dgm:presLayoutVars>
          <dgm:bulletEnabled val="1"/>
        </dgm:presLayoutVars>
      </dgm:prSet>
      <dgm:spPr/>
    </dgm:pt>
    <dgm:pt modelId="{2A8876CF-E827-45F4-A0B7-2ECE8BCBDDF0}" type="pres">
      <dgm:prSet presAssocID="{718023C6-249F-4C3E-BE82-9978DC1D1A7E}" presName="FourNodes_1_text" presStyleLbl="node1" presStyleIdx="3" presStyleCnt="4">
        <dgm:presLayoutVars>
          <dgm:bulletEnabled val="1"/>
        </dgm:presLayoutVars>
      </dgm:prSet>
      <dgm:spPr/>
    </dgm:pt>
    <dgm:pt modelId="{7F62BAF0-FD00-426F-A117-402D8FE4C816}" type="pres">
      <dgm:prSet presAssocID="{718023C6-249F-4C3E-BE82-9978DC1D1A7E}" presName="FourNodes_2_text" presStyleLbl="node1" presStyleIdx="3" presStyleCnt="4">
        <dgm:presLayoutVars>
          <dgm:bulletEnabled val="1"/>
        </dgm:presLayoutVars>
      </dgm:prSet>
      <dgm:spPr/>
    </dgm:pt>
    <dgm:pt modelId="{CEC67991-1151-4628-B709-2A882550ADEA}" type="pres">
      <dgm:prSet presAssocID="{718023C6-249F-4C3E-BE82-9978DC1D1A7E}" presName="FourNodes_3_text" presStyleLbl="node1" presStyleIdx="3" presStyleCnt="4">
        <dgm:presLayoutVars>
          <dgm:bulletEnabled val="1"/>
        </dgm:presLayoutVars>
      </dgm:prSet>
      <dgm:spPr/>
    </dgm:pt>
    <dgm:pt modelId="{18C1B1DA-E19C-4EED-BB20-C9FDA55884C3}" type="pres">
      <dgm:prSet presAssocID="{718023C6-249F-4C3E-BE82-9978DC1D1A7E}" presName="FourNodes_4_text" presStyleLbl="node1" presStyleIdx="3" presStyleCnt="4">
        <dgm:presLayoutVars>
          <dgm:bulletEnabled val="1"/>
        </dgm:presLayoutVars>
      </dgm:prSet>
      <dgm:spPr/>
    </dgm:pt>
  </dgm:ptLst>
  <dgm:cxnLst>
    <dgm:cxn modelId="{54A83305-38F3-4630-B08A-AB5654D5E697}" type="presOf" srcId="{BA5463F1-CB46-42FB-9E90-72E54928097C}" destId="{CEC67991-1151-4628-B709-2A882550ADEA}" srcOrd="1" destOrd="0" presId="urn:microsoft.com/office/officeart/2005/8/layout/vProcess5"/>
    <dgm:cxn modelId="{A7DE320C-20F1-492F-9F88-09A9E262864B}" srcId="{718023C6-249F-4C3E-BE82-9978DC1D1A7E}" destId="{289C53DC-082D-4F7F-A40A-1388A0E1CDD8}" srcOrd="0" destOrd="0" parTransId="{5AA988DC-01CD-450B-AFA9-D4791BD699E1}" sibTransId="{39CDB016-9ABC-40C8-A53D-918FC7ABFB9F}"/>
    <dgm:cxn modelId="{74199813-9026-47C1-836E-26CFC85C72FD}" type="presOf" srcId="{BA5463F1-CB46-42FB-9E90-72E54928097C}" destId="{49FEE19C-CD50-4BC3-8539-8102FCDC2C66}" srcOrd="0" destOrd="0" presId="urn:microsoft.com/office/officeart/2005/8/layout/vProcess5"/>
    <dgm:cxn modelId="{F14CCE1E-FDFF-4510-AD0D-44C1BAC2323E}" type="presOf" srcId="{39CDB016-9ABC-40C8-A53D-918FC7ABFB9F}" destId="{A53EDA07-E0AE-4F32-81BD-D608A681C845}" srcOrd="0" destOrd="0" presId="urn:microsoft.com/office/officeart/2005/8/layout/vProcess5"/>
    <dgm:cxn modelId="{CE2A7722-EFD3-40A2-A264-0C002D213727}" type="presOf" srcId="{E623E5EB-CD70-4DDD-91CB-A2F3C2F605A9}" destId="{43307E0A-DB12-4816-AB9C-5956555C1D8A}" srcOrd="0" destOrd="0" presId="urn:microsoft.com/office/officeart/2005/8/layout/vProcess5"/>
    <dgm:cxn modelId="{D566AE3F-D495-4EA3-BD1E-A3B3C2156257}" type="presOf" srcId="{E21796B8-0049-4791-8C05-62B723FAE615}" destId="{0C6F73DB-CFA5-45FF-B639-3B3344098AEA}" srcOrd="0" destOrd="0" presId="urn:microsoft.com/office/officeart/2005/8/layout/vProcess5"/>
    <dgm:cxn modelId="{A9E00F6C-7565-46D6-B411-BC4C19D797C8}" type="presOf" srcId="{727AD7F2-CBCA-4586-82B5-AFD2615110D5}" destId="{C6659257-6039-4D81-A4F7-9D98875428FF}" srcOrd="0" destOrd="0" presId="urn:microsoft.com/office/officeart/2005/8/layout/vProcess5"/>
    <dgm:cxn modelId="{B3ED5E85-677A-4751-8E63-82932BC082E8}" type="presOf" srcId="{289C53DC-082D-4F7F-A40A-1388A0E1CDD8}" destId="{2A8876CF-E827-45F4-A0B7-2ECE8BCBDDF0}" srcOrd="1" destOrd="0" presId="urn:microsoft.com/office/officeart/2005/8/layout/vProcess5"/>
    <dgm:cxn modelId="{075BB88E-9059-41ED-AF61-2F39F6697A3A}" type="presOf" srcId="{289C53DC-082D-4F7F-A40A-1388A0E1CDD8}" destId="{072631CA-B634-44D7-846C-7558A1260B8F}" srcOrd="0" destOrd="0" presId="urn:microsoft.com/office/officeart/2005/8/layout/vProcess5"/>
    <dgm:cxn modelId="{01126DA8-ADA4-4B40-8813-2CC89CC2D151}" srcId="{718023C6-249F-4C3E-BE82-9978DC1D1A7E}" destId="{727AD7F2-CBCA-4586-82B5-AFD2615110D5}" srcOrd="3" destOrd="0" parTransId="{8766E6E7-36CC-4FC9-9006-696333464D7D}" sibTransId="{AC01DB91-BE2F-4F92-A7D7-B6EAC0C79EB5}"/>
    <dgm:cxn modelId="{6AF8B1AE-91B8-4329-AD56-58BFC7F379E4}" type="presOf" srcId="{9B1C17C0-3B13-49B9-9742-8C46198E077A}" destId="{6D228213-ABCD-4C6B-884C-D4D2EEDE1DA6}" srcOrd="0" destOrd="0" presId="urn:microsoft.com/office/officeart/2005/8/layout/vProcess5"/>
    <dgm:cxn modelId="{CB9BD0B9-4F95-4C7D-958B-4D056C9C571A}" type="presOf" srcId="{718023C6-249F-4C3E-BE82-9978DC1D1A7E}" destId="{E05D8EA6-D852-4A49-A259-EF8E9418C44F}" srcOrd="0" destOrd="0" presId="urn:microsoft.com/office/officeart/2005/8/layout/vProcess5"/>
    <dgm:cxn modelId="{9E94DABB-766D-4E1A-8BED-7DC18A93AFE2}" type="presOf" srcId="{9B1C17C0-3B13-49B9-9742-8C46198E077A}" destId="{7F62BAF0-FD00-426F-A117-402D8FE4C816}" srcOrd="1" destOrd="0" presId="urn:microsoft.com/office/officeart/2005/8/layout/vProcess5"/>
    <dgm:cxn modelId="{14847BC9-25B1-4084-A449-348DE0D11B20}" type="presOf" srcId="{727AD7F2-CBCA-4586-82B5-AFD2615110D5}" destId="{18C1B1DA-E19C-4EED-BB20-C9FDA55884C3}" srcOrd="1" destOrd="0" presId="urn:microsoft.com/office/officeart/2005/8/layout/vProcess5"/>
    <dgm:cxn modelId="{98EF46D5-45FF-4B81-8993-D66E358352E6}" srcId="{718023C6-249F-4C3E-BE82-9978DC1D1A7E}" destId="{9B1C17C0-3B13-49B9-9742-8C46198E077A}" srcOrd="1" destOrd="0" parTransId="{DD4253E9-5AEE-489D-A26C-A8D7C1017D0A}" sibTransId="{E21796B8-0049-4791-8C05-62B723FAE615}"/>
    <dgm:cxn modelId="{A8C24FE8-F742-4386-BDCA-593137F1BF67}" srcId="{718023C6-249F-4C3E-BE82-9978DC1D1A7E}" destId="{BA5463F1-CB46-42FB-9E90-72E54928097C}" srcOrd="2" destOrd="0" parTransId="{075DB8A8-F41C-4732-983F-8B175727A853}" sibTransId="{E623E5EB-CD70-4DDD-91CB-A2F3C2F605A9}"/>
    <dgm:cxn modelId="{DE45EEAB-5180-4A9C-B7BD-EA72CE0A0C99}" type="presParOf" srcId="{E05D8EA6-D852-4A49-A259-EF8E9418C44F}" destId="{9CDABA8C-4275-4BD1-AFEA-F617F072090A}" srcOrd="0" destOrd="0" presId="urn:microsoft.com/office/officeart/2005/8/layout/vProcess5"/>
    <dgm:cxn modelId="{87C16AE2-62A8-45B4-ACA2-46FDB180395D}" type="presParOf" srcId="{E05D8EA6-D852-4A49-A259-EF8E9418C44F}" destId="{072631CA-B634-44D7-846C-7558A1260B8F}" srcOrd="1" destOrd="0" presId="urn:microsoft.com/office/officeart/2005/8/layout/vProcess5"/>
    <dgm:cxn modelId="{69CBBA0E-0E71-4C3A-AC84-173970E4E44D}" type="presParOf" srcId="{E05D8EA6-D852-4A49-A259-EF8E9418C44F}" destId="{6D228213-ABCD-4C6B-884C-D4D2EEDE1DA6}" srcOrd="2" destOrd="0" presId="urn:microsoft.com/office/officeart/2005/8/layout/vProcess5"/>
    <dgm:cxn modelId="{2B24510F-073C-405B-87EE-B032A2EBBCA6}" type="presParOf" srcId="{E05D8EA6-D852-4A49-A259-EF8E9418C44F}" destId="{49FEE19C-CD50-4BC3-8539-8102FCDC2C66}" srcOrd="3" destOrd="0" presId="urn:microsoft.com/office/officeart/2005/8/layout/vProcess5"/>
    <dgm:cxn modelId="{48EB534A-31E4-468E-8888-DA37B45A5E60}" type="presParOf" srcId="{E05D8EA6-D852-4A49-A259-EF8E9418C44F}" destId="{C6659257-6039-4D81-A4F7-9D98875428FF}" srcOrd="4" destOrd="0" presId="urn:microsoft.com/office/officeart/2005/8/layout/vProcess5"/>
    <dgm:cxn modelId="{16D353EE-DBD4-4219-92A7-030C4EB2AECD}" type="presParOf" srcId="{E05D8EA6-D852-4A49-A259-EF8E9418C44F}" destId="{A53EDA07-E0AE-4F32-81BD-D608A681C845}" srcOrd="5" destOrd="0" presId="urn:microsoft.com/office/officeart/2005/8/layout/vProcess5"/>
    <dgm:cxn modelId="{3E3EC69F-4633-4981-97CA-C804BD3A2548}" type="presParOf" srcId="{E05D8EA6-D852-4A49-A259-EF8E9418C44F}" destId="{0C6F73DB-CFA5-45FF-B639-3B3344098AEA}" srcOrd="6" destOrd="0" presId="urn:microsoft.com/office/officeart/2005/8/layout/vProcess5"/>
    <dgm:cxn modelId="{E82E5FA7-0A84-4AD0-892E-948F693CD7B5}" type="presParOf" srcId="{E05D8EA6-D852-4A49-A259-EF8E9418C44F}" destId="{43307E0A-DB12-4816-AB9C-5956555C1D8A}" srcOrd="7" destOrd="0" presId="urn:microsoft.com/office/officeart/2005/8/layout/vProcess5"/>
    <dgm:cxn modelId="{32BBE0D7-3EE9-4A67-B4A1-466EA652FD1C}" type="presParOf" srcId="{E05D8EA6-D852-4A49-A259-EF8E9418C44F}" destId="{2A8876CF-E827-45F4-A0B7-2ECE8BCBDDF0}" srcOrd="8" destOrd="0" presId="urn:microsoft.com/office/officeart/2005/8/layout/vProcess5"/>
    <dgm:cxn modelId="{9296C2F0-A158-4250-BD61-D7A024C1084C}" type="presParOf" srcId="{E05D8EA6-D852-4A49-A259-EF8E9418C44F}" destId="{7F62BAF0-FD00-426F-A117-402D8FE4C816}" srcOrd="9" destOrd="0" presId="urn:microsoft.com/office/officeart/2005/8/layout/vProcess5"/>
    <dgm:cxn modelId="{22022E36-FA22-4F7E-9191-2BB83C6FA522}" type="presParOf" srcId="{E05D8EA6-D852-4A49-A259-EF8E9418C44F}" destId="{CEC67991-1151-4628-B709-2A882550ADEA}" srcOrd="10" destOrd="0" presId="urn:microsoft.com/office/officeart/2005/8/layout/vProcess5"/>
    <dgm:cxn modelId="{20FC6602-9E69-4A53-AFCC-5ED90791CDF7}" type="presParOf" srcId="{E05D8EA6-D852-4A49-A259-EF8E9418C44F}" destId="{18C1B1DA-E19C-4EED-BB20-C9FDA55884C3}"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2631CA-B634-44D7-846C-7558A1260B8F}">
      <dsp:nvSpPr>
        <dsp:cNvPr id="0" name=""/>
        <dsp:cNvSpPr/>
      </dsp:nvSpPr>
      <dsp:spPr>
        <a:xfrm>
          <a:off x="0" y="0"/>
          <a:ext cx="6877049" cy="8539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kern="1200" dirty="0"/>
            <a:t>  Internal Working Model (IWM): This is a mental framework that a child develops based on their early relationship with their primary caregiver( Holmes ,2021).</a:t>
          </a:r>
          <a:endParaRPr lang="en-US" sz="1600" b="0" kern="1200" dirty="0"/>
        </a:p>
      </dsp:txBody>
      <dsp:txXfrm>
        <a:off x="25010" y="25010"/>
        <a:ext cx="5883452" cy="803896"/>
      </dsp:txXfrm>
    </dsp:sp>
    <dsp:sp modelId="{6D228213-ABCD-4C6B-884C-D4D2EEDE1DA6}">
      <dsp:nvSpPr>
        <dsp:cNvPr id="0" name=""/>
        <dsp:cNvSpPr/>
      </dsp:nvSpPr>
      <dsp:spPr>
        <a:xfrm>
          <a:off x="575952" y="1009173"/>
          <a:ext cx="6877049" cy="8539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kern="1200" dirty="0"/>
            <a:t>The secure attachment base : Employing the caregiver as a safe haven to explore (Holmes ,2021).</a:t>
          </a:r>
        </a:p>
      </dsp:txBody>
      <dsp:txXfrm>
        <a:off x="600962" y="1034183"/>
        <a:ext cx="5696031" cy="803896"/>
      </dsp:txXfrm>
    </dsp:sp>
    <dsp:sp modelId="{49FEE19C-CD50-4BC3-8539-8102FCDC2C66}">
      <dsp:nvSpPr>
        <dsp:cNvPr id="0" name=""/>
        <dsp:cNvSpPr/>
      </dsp:nvSpPr>
      <dsp:spPr>
        <a:xfrm>
          <a:off x="1143309" y="2018347"/>
          <a:ext cx="6877049" cy="8539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kern="1200" dirty="0"/>
            <a:t>The sensitive/critical period : The early years for forming attachments(Holmes ,2021).</a:t>
          </a:r>
        </a:p>
      </dsp:txBody>
      <dsp:txXfrm>
        <a:off x="1168319" y="2043357"/>
        <a:ext cx="5704627" cy="803896"/>
      </dsp:txXfrm>
    </dsp:sp>
    <dsp:sp modelId="{C6659257-6039-4D81-A4F7-9D98875428FF}">
      <dsp:nvSpPr>
        <dsp:cNvPr id="0" name=""/>
        <dsp:cNvSpPr/>
      </dsp:nvSpPr>
      <dsp:spPr>
        <a:xfrm>
          <a:off x="1719262" y="3027520"/>
          <a:ext cx="6877049" cy="853916"/>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kern="1200" dirty="0"/>
            <a:t>The internal working model: That is, how early attachments affect future relationships(Holmes ,2021).</a:t>
          </a:r>
        </a:p>
      </dsp:txBody>
      <dsp:txXfrm>
        <a:off x="1744272" y="3052530"/>
        <a:ext cx="5696031" cy="803896"/>
      </dsp:txXfrm>
    </dsp:sp>
    <dsp:sp modelId="{A53EDA07-E0AE-4F32-81BD-D608A681C845}">
      <dsp:nvSpPr>
        <dsp:cNvPr id="0" name=""/>
        <dsp:cNvSpPr/>
      </dsp:nvSpPr>
      <dsp:spPr>
        <a:xfrm>
          <a:off x="6322004" y="654022"/>
          <a:ext cx="555045" cy="555045"/>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b="0" kern="1200"/>
        </a:p>
      </dsp:txBody>
      <dsp:txXfrm>
        <a:off x="6446889" y="654022"/>
        <a:ext cx="305275" cy="417671"/>
      </dsp:txXfrm>
    </dsp:sp>
    <dsp:sp modelId="{0C6F73DB-CFA5-45FF-B639-3B3344098AEA}">
      <dsp:nvSpPr>
        <dsp:cNvPr id="0" name=""/>
        <dsp:cNvSpPr/>
      </dsp:nvSpPr>
      <dsp:spPr>
        <a:xfrm>
          <a:off x="6897957" y="1663195"/>
          <a:ext cx="555045" cy="555045"/>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b="0" kern="1200"/>
        </a:p>
      </dsp:txBody>
      <dsp:txXfrm>
        <a:off x="7022842" y="1663195"/>
        <a:ext cx="305275" cy="417671"/>
      </dsp:txXfrm>
    </dsp:sp>
    <dsp:sp modelId="{43307E0A-DB12-4816-AB9C-5956555C1D8A}">
      <dsp:nvSpPr>
        <dsp:cNvPr id="0" name=""/>
        <dsp:cNvSpPr/>
      </dsp:nvSpPr>
      <dsp:spPr>
        <a:xfrm>
          <a:off x="7465313" y="2672369"/>
          <a:ext cx="555045" cy="555045"/>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b="0" kern="1200"/>
        </a:p>
      </dsp:txBody>
      <dsp:txXfrm>
        <a:off x="7590198" y="2672369"/>
        <a:ext cx="305275" cy="41767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28714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662601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833635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69F914-F75C-DF4A-8E3D-0EE1CE742B98}" type="datetimeFigureOut">
              <a:rPr lang="en-GB" smtClean="0"/>
              <a:t>15/11/2025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962326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69F914-F75C-DF4A-8E3D-0EE1CE742B98}" type="datetimeFigureOut">
              <a:rPr lang="en-GB" smtClean="0"/>
              <a:t>15/11/2025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21567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69F914-F75C-DF4A-8E3D-0EE1CE742B98}" type="datetimeFigureOut">
              <a:rPr lang="en-GB" smtClean="0"/>
              <a:t>15/11/2025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609409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69F914-F75C-DF4A-8E3D-0EE1CE742B98}" type="datetimeFigureOut">
              <a:rPr lang="en-GB" smtClean="0"/>
              <a:t>15/11/2025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37359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9F914-F75C-DF4A-8E3D-0EE1CE742B98}" type="datetimeFigureOut">
              <a:rPr lang="en-GB" smtClean="0"/>
              <a:t>15/11/2025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388226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FAF8B9-F476-9E49-9916-EFFC20CDCF66}" type="slidenum">
              <a:rPr lang="en-GB" smtClean="0"/>
              <a:t>‹#›</a:t>
            </a:fld>
            <a:endParaRPr lang="en-GB"/>
          </a:p>
        </p:txBody>
      </p:sp>
      <p:sp>
        <p:nvSpPr>
          <p:cNvPr id="5" name="Date Placeholder 4"/>
          <p:cNvSpPr>
            <a:spLocks noGrp="1"/>
          </p:cNvSpPr>
          <p:nvPr>
            <p:ph type="dt" sz="half" idx="10"/>
          </p:nvPr>
        </p:nvSpPr>
        <p:spPr/>
        <p:txBody>
          <a:bodyPr/>
          <a:lstStyle/>
          <a:p>
            <a:fld id="{4E69F914-F75C-DF4A-8E3D-0EE1CE742B98}" type="datetimeFigureOut">
              <a:rPr lang="en-GB" smtClean="0"/>
              <a:t>15/11/2025</a:t>
            </a:fld>
            <a:endParaRPr lang="en-GB"/>
          </a:p>
        </p:txBody>
      </p:sp>
    </p:spTree>
    <p:extLst>
      <p:ext uri="{BB962C8B-B14F-4D97-AF65-F5344CB8AC3E}">
        <p14:creationId xmlns:p14="http://schemas.microsoft.com/office/powerpoint/2010/main" val="1614322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3771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566602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34409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305047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9296138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6923551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69F914-F75C-DF4A-8E3D-0EE1CE742B98}" type="datetimeFigureOut">
              <a:rPr lang="en-GB" smtClean="0"/>
              <a:t>15/11/2025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1487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E69F914-F75C-DF4A-8E3D-0EE1CE742B98}" type="datetimeFigureOut">
              <a:rPr lang="en-GB" smtClean="0"/>
              <a:t>15/11/2025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408159307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588837" y="3136935"/>
            <a:ext cx="8539079" cy="2155337"/>
          </a:xfrm>
        </p:spPr>
        <p:txBody>
          <a:bodyPr>
            <a:normAutofit fontScale="90000"/>
          </a:bodyPr>
          <a:lstStyle/>
          <a:p>
            <a:pPr algn="l"/>
            <a:br>
              <a:rPr lang="en-GB" sz="667" b="1" dirty="0">
                <a:ea typeface="Aptos" panose="020B0004020202020204" pitchFamily="34" charset="0"/>
              </a:rPr>
            </a:br>
            <a:br>
              <a:rPr lang="en-GB" sz="1800" dirty="0"/>
            </a:br>
            <a:r>
              <a:rPr lang="en-GB" sz="2200" b="1" dirty="0">
                <a:latin typeface="Arial" panose="020B0604020202020204" pitchFamily="34" charset="0"/>
                <a:cs typeface="Arial" panose="020B0604020202020204" pitchFamily="34" charset="0"/>
              </a:rPr>
              <a:t>Student name </a:t>
            </a:r>
            <a:r>
              <a:rPr lang="en-GB" sz="2200" dirty="0">
                <a:latin typeface="Arial" panose="020B0604020202020204" pitchFamily="34" charset="0"/>
                <a:cs typeface="Arial" panose="020B0604020202020204" pitchFamily="34" charset="0"/>
              </a:rPr>
              <a:t>: EMMANUEL KUMI AGYABENG</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Student number </a:t>
            </a:r>
            <a:r>
              <a:rPr lang="en-GB" sz="2200" dirty="0">
                <a:latin typeface="Arial" panose="020B0604020202020204" pitchFamily="34" charset="0"/>
                <a:cs typeface="Arial" panose="020B0604020202020204" pitchFamily="34" charset="0"/>
              </a:rPr>
              <a:t>: 2430040</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Lecturer’s name </a:t>
            </a:r>
            <a:r>
              <a:rPr lang="en-GB" sz="2200" dirty="0">
                <a:latin typeface="Arial" panose="020B0604020202020204" pitchFamily="34" charset="0"/>
                <a:cs typeface="Arial" panose="020B0604020202020204" pitchFamily="34" charset="0"/>
              </a:rPr>
              <a:t>: MARK KANE </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Module Code</a:t>
            </a:r>
            <a:r>
              <a:rPr lang="en-GB" sz="2200" dirty="0">
                <a:latin typeface="Arial" panose="020B0604020202020204" pitchFamily="34" charset="0"/>
                <a:cs typeface="Arial" panose="020B0604020202020204" pitchFamily="34" charset="0"/>
              </a:rPr>
              <a:t>: LCHS4010</a:t>
            </a:r>
            <a:br>
              <a:rPr lang="en-GB" sz="22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Course name</a:t>
            </a:r>
            <a:r>
              <a:rPr lang="en-GB" sz="2200" dirty="0">
                <a:latin typeface="Arial" panose="020B0604020202020204" pitchFamily="34" charset="0"/>
                <a:cs typeface="Arial" panose="020B0604020202020204" pitchFamily="34" charset="0"/>
              </a:rPr>
              <a:t>: PSYCHOLOGY IN HEALTH AND SOCIAL CARE</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80894" y="3429000"/>
            <a:ext cx="11313763" cy="2412294"/>
          </a:xfrm>
        </p:spPr>
        <p:txBody>
          <a:bodyPr>
            <a:noAutofit/>
          </a:bodyPr>
          <a:lstStyle/>
          <a:p>
            <a:pPr algn="l">
              <a:lnSpc>
                <a:spcPct val="150000"/>
              </a:lnSpc>
            </a:pPr>
            <a:endParaRPr lang="en-GB" sz="1800" dirty="0">
              <a:latin typeface="Arial" panose="020B0604020202020204" pitchFamily="34" charset="0"/>
              <a:cs typeface="Arial" panose="020B0604020202020204" pitchFamily="34" charset="0"/>
            </a:endParaRPr>
          </a:p>
          <a:p>
            <a:endParaRPr lang="en-GB"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2567868" y="2233970"/>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16037" y="256892"/>
            <a:ext cx="4164263" cy="1665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14C785-2433-B947-C9B6-701B9AC49BD8}"/>
              </a:ext>
            </a:extLst>
          </p:cNvPr>
          <p:cNvSpPr>
            <a:spLocks noGrp="1"/>
          </p:cNvSpPr>
          <p:nvPr>
            <p:ph type="title"/>
          </p:nvPr>
        </p:nvSpPr>
        <p:spPr>
          <a:xfrm>
            <a:off x="7181723" y="609600"/>
            <a:ext cx="4512989" cy="2227730"/>
          </a:xfrm>
        </p:spPr>
        <p:txBody>
          <a:bodyPr anchor="ctr">
            <a:normAutofit/>
          </a:bodyPr>
          <a:lstStyle/>
          <a:p>
            <a:pPr>
              <a:lnSpc>
                <a:spcPct val="90000"/>
              </a:lnSpc>
            </a:pPr>
            <a:r>
              <a:rPr lang="en-GB" b="1">
                <a:solidFill>
                  <a:srgbClr val="FFFFFF"/>
                </a:solidFill>
              </a:rPr>
              <a:t>Acknowledgement of the use of AI tools </a:t>
            </a:r>
            <a:br>
              <a:rPr lang="en-GB">
                <a:solidFill>
                  <a:srgbClr val="FFFFFF"/>
                </a:solidFill>
              </a:rPr>
            </a:br>
            <a:endParaRPr lang="en-GB">
              <a:solidFill>
                <a:srgbClr val="FFFFFF"/>
              </a:solidFill>
            </a:endParaRPr>
          </a:p>
        </p:txBody>
      </p:sp>
      <p:pic>
        <p:nvPicPr>
          <p:cNvPr id="7" name="Graphic 6" descr="Robot">
            <a:extLst>
              <a:ext uri="{FF2B5EF4-FFF2-40B4-BE49-F238E27FC236}">
                <a16:creationId xmlns:a16="http://schemas.microsoft.com/office/drawing/2014/main" id="{EB7C48B9-0D2E-A636-63F4-E6579727C9F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0581A42A-A816-3B59-AF94-9B7FA8E91654}"/>
              </a:ext>
            </a:extLst>
          </p:cNvPr>
          <p:cNvSpPr>
            <a:spLocks noGrp="1"/>
          </p:cNvSpPr>
          <p:nvPr>
            <p:ph idx="1"/>
          </p:nvPr>
        </p:nvSpPr>
        <p:spPr>
          <a:xfrm>
            <a:off x="7181725" y="2837329"/>
            <a:ext cx="4512988" cy="3317938"/>
          </a:xfrm>
        </p:spPr>
        <p:txBody>
          <a:bodyPr anchor="t">
            <a:normAutofit/>
          </a:bodyPr>
          <a:lstStyle/>
          <a:p>
            <a:pPr marL="0" indent="0">
              <a:buNone/>
            </a:pPr>
            <a:r>
              <a:rPr lang="en-GB">
                <a:solidFill>
                  <a:srgbClr val="FFFFFF"/>
                </a:solidFill>
              </a:rPr>
              <a:t>I confirm that I have not used any AI tools in the research and creation of this assignment. I confirm that I have not presented any AI generated materials as my own work.</a:t>
            </a:r>
          </a:p>
        </p:txBody>
      </p:sp>
    </p:spTree>
    <p:extLst>
      <p:ext uri="{BB962C8B-B14F-4D97-AF65-F5344CB8AC3E}">
        <p14:creationId xmlns:p14="http://schemas.microsoft.com/office/powerpoint/2010/main" val="1574642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643467" y="816638"/>
            <a:ext cx="3367359" cy="5224724"/>
          </a:xfrm>
        </p:spPr>
        <p:txBody>
          <a:bodyPr anchor="ctr">
            <a:normAutofit/>
          </a:bodyPr>
          <a:lstStyle/>
          <a:p>
            <a:r>
              <a:rPr lang="en-GB" b="1" dirty="0"/>
              <a:t>Overview</a:t>
            </a:r>
          </a:p>
        </p:txBody>
      </p:sp>
      <p:sp>
        <p:nvSpPr>
          <p:cNvPr id="3" name="Content Placeholder 2">
            <a:extLst>
              <a:ext uri="{FF2B5EF4-FFF2-40B4-BE49-F238E27FC236}">
                <a16:creationId xmlns:a16="http://schemas.microsoft.com/office/drawing/2014/main" id="{01CC80CE-C6BC-E51E-E1D5-3DFFE4C38F44}"/>
              </a:ext>
            </a:extLst>
          </p:cNvPr>
          <p:cNvSpPr>
            <a:spLocks noGrp="1"/>
          </p:cNvSpPr>
          <p:nvPr>
            <p:ph idx="1"/>
          </p:nvPr>
        </p:nvSpPr>
        <p:spPr>
          <a:xfrm>
            <a:off x="4654295" y="816638"/>
            <a:ext cx="4619706" cy="5224724"/>
          </a:xfrm>
        </p:spPr>
        <p:txBody>
          <a:bodyPr anchor="ctr">
            <a:normAutofit/>
          </a:bodyPr>
          <a:lstStyle/>
          <a:p>
            <a:r>
              <a:rPr lang="en-GB" dirty="0"/>
              <a:t>Introduction</a:t>
            </a:r>
          </a:p>
          <a:p>
            <a:r>
              <a:rPr lang="en-GB" dirty="0"/>
              <a:t>Chosen theory: Bowlby theory</a:t>
            </a:r>
          </a:p>
          <a:p>
            <a:r>
              <a:rPr lang="en-GB" dirty="0"/>
              <a:t>Strengths and weakness of Bowlby theory</a:t>
            </a:r>
          </a:p>
          <a:p>
            <a:r>
              <a:rPr lang="en-GB" dirty="0"/>
              <a:t>Bowlby theory development for early years</a:t>
            </a:r>
          </a:p>
          <a:p>
            <a:r>
              <a:rPr lang="en-GB" dirty="0"/>
              <a:t>Applying Bowlby theory to Amira’s situation</a:t>
            </a:r>
          </a:p>
          <a:p>
            <a:r>
              <a:rPr lang="en-GB" dirty="0"/>
              <a:t>Identify Amira’s needs</a:t>
            </a:r>
          </a:p>
          <a:p>
            <a:r>
              <a:rPr lang="en-GB" dirty="0"/>
              <a:t>Propose practical strategies or interventions for Amira</a:t>
            </a:r>
          </a:p>
          <a:p>
            <a:pPr marL="0" indent="0">
              <a:buNone/>
            </a:pPr>
            <a:endParaRPr lang="en-GB" dirty="0"/>
          </a:p>
        </p:txBody>
      </p:sp>
    </p:spTree>
    <p:extLst>
      <p:ext uri="{BB962C8B-B14F-4D97-AF65-F5344CB8AC3E}">
        <p14:creationId xmlns:p14="http://schemas.microsoft.com/office/powerpoint/2010/main" val="2390117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CCA23AB-5D9A-58B7-C296-6381B7070E44}"/>
              </a:ext>
            </a:extLst>
          </p:cNvPr>
          <p:cNvSpPr>
            <a:spLocks noGrp="1"/>
          </p:cNvSpPr>
          <p:nvPr>
            <p:ph type="title"/>
          </p:nvPr>
        </p:nvSpPr>
        <p:spPr>
          <a:xfrm>
            <a:off x="7181723" y="609600"/>
            <a:ext cx="4512989" cy="2227730"/>
          </a:xfrm>
        </p:spPr>
        <p:txBody>
          <a:bodyPr anchor="ctr">
            <a:normAutofit/>
          </a:bodyPr>
          <a:lstStyle/>
          <a:p>
            <a:r>
              <a:rPr lang="en-GB" dirty="0">
                <a:solidFill>
                  <a:srgbClr val="FFFFFF"/>
                </a:solidFill>
              </a:rPr>
              <a:t>Introduction</a:t>
            </a:r>
          </a:p>
        </p:txBody>
      </p:sp>
      <p:pic>
        <p:nvPicPr>
          <p:cNvPr id="7" name="Graphic 6" descr="Bowl">
            <a:extLst>
              <a:ext uri="{FF2B5EF4-FFF2-40B4-BE49-F238E27FC236}">
                <a16:creationId xmlns:a16="http://schemas.microsoft.com/office/drawing/2014/main" id="{5CC02FE3-A92A-E754-2650-9906570D68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5AD9ACDB-62A3-F64E-3954-1074F3B09309}"/>
              </a:ext>
            </a:extLst>
          </p:cNvPr>
          <p:cNvSpPr>
            <a:spLocks noGrp="1"/>
          </p:cNvSpPr>
          <p:nvPr>
            <p:ph idx="1"/>
          </p:nvPr>
        </p:nvSpPr>
        <p:spPr>
          <a:xfrm>
            <a:off x="7181725" y="2837329"/>
            <a:ext cx="4512988" cy="3317938"/>
          </a:xfrm>
        </p:spPr>
        <p:txBody>
          <a:bodyPr anchor="t">
            <a:normAutofit/>
          </a:bodyPr>
          <a:lstStyle/>
          <a:p>
            <a:r>
              <a:rPr lang="en-GB">
                <a:solidFill>
                  <a:srgbClr val="FFFFFF"/>
                </a:solidFill>
              </a:rPr>
              <a:t>This presentation will critically explore the application of Bowlby’s theory, in conjunction with Mary Ainsworth’s empirical extensions, to a three-year-old girl named Amira attending a nursery setting.</a:t>
            </a:r>
          </a:p>
        </p:txBody>
      </p:sp>
    </p:spTree>
    <p:extLst>
      <p:ext uri="{BB962C8B-B14F-4D97-AF65-F5344CB8AC3E}">
        <p14:creationId xmlns:p14="http://schemas.microsoft.com/office/powerpoint/2010/main" val="12744095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a:xfrm>
            <a:off x="5536734" y="609600"/>
            <a:ext cx="3737268" cy="1320800"/>
          </a:xfrm>
        </p:spPr>
        <p:txBody>
          <a:bodyPr>
            <a:normAutofit/>
          </a:bodyPr>
          <a:lstStyle/>
          <a:p>
            <a:r>
              <a:rPr lang="en-GB" dirty="0"/>
              <a:t>Chosen theory: Bowlby theory</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5209563" y="2160589"/>
            <a:ext cx="4064439" cy="3880773"/>
          </a:xfrm>
        </p:spPr>
        <p:txBody>
          <a:bodyPr>
            <a:normAutofit/>
          </a:bodyPr>
          <a:lstStyle/>
          <a:p>
            <a:pPr marL="0" indent="0">
              <a:lnSpc>
                <a:spcPct val="90000"/>
              </a:lnSpc>
              <a:buNone/>
            </a:pPr>
            <a:r>
              <a:rPr lang="en-GB" sz="1700" dirty="0"/>
              <a:t>John Bowlby's Attachment Theory is a psychological framework that explains the deep emotional bonds that form between humans, particularly between infants and their primary caregivers(Bowlby, 1969). </a:t>
            </a:r>
          </a:p>
          <a:p>
            <a:pPr marL="0" indent="0">
              <a:lnSpc>
                <a:spcPct val="90000"/>
              </a:lnSpc>
              <a:buNone/>
            </a:pPr>
            <a:endParaRPr lang="en-GB" sz="1700" dirty="0"/>
          </a:p>
          <a:p>
            <a:pPr marL="0" indent="0">
              <a:lnSpc>
                <a:spcPct val="90000"/>
              </a:lnSpc>
              <a:buNone/>
            </a:pPr>
            <a:r>
              <a:rPr lang="en-GB" sz="1700" dirty="0"/>
              <a:t>Mary Ainsworth, built on this foundation by using her "Strange Situation" experiment to identify and categorize different attachment styles, including secure, insecure-avoidant, and insecure-ambivalent, based on how infants responded to separations and reunions with their caregivers. </a:t>
            </a:r>
          </a:p>
        </p:txBody>
      </p:sp>
      <p:pic>
        <p:nvPicPr>
          <p:cNvPr id="5" name="Picture 4" descr="A hand of two adults and a kid on top of each other">
            <a:extLst>
              <a:ext uri="{FF2B5EF4-FFF2-40B4-BE49-F238E27FC236}">
                <a16:creationId xmlns:a16="http://schemas.microsoft.com/office/drawing/2014/main" id="{57C2C44F-350B-B1E8-317E-1978AE41D159}"/>
              </a:ext>
            </a:extLst>
          </p:cNvPr>
          <p:cNvPicPr>
            <a:picLocks noChangeAspect="1"/>
          </p:cNvPicPr>
          <p:nvPr/>
        </p:nvPicPr>
        <p:blipFill>
          <a:blip r:embed="rId2"/>
          <a:srcRect l="27246" r="20243" b="-2"/>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39" name="Isosceles Triangle 3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163888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C3D61-94E4-EB75-9DA9-3303B2AAE6E9}"/>
              </a:ext>
            </a:extLst>
          </p:cNvPr>
          <p:cNvSpPr>
            <a:spLocks noGrp="1"/>
          </p:cNvSpPr>
          <p:nvPr>
            <p:ph type="title"/>
          </p:nvPr>
        </p:nvSpPr>
        <p:spPr>
          <a:xfrm>
            <a:off x="677334" y="609600"/>
            <a:ext cx="8596668" cy="1320800"/>
          </a:xfrm>
        </p:spPr>
        <p:txBody>
          <a:bodyPr>
            <a:normAutofit/>
          </a:bodyPr>
          <a:lstStyle/>
          <a:p>
            <a:r>
              <a:rPr lang="en-GB" dirty="0"/>
              <a:t>Key concepts of Bowlby attachment theory/Mary Ainsworth theory</a:t>
            </a:r>
          </a:p>
        </p:txBody>
      </p:sp>
      <p:graphicFrame>
        <p:nvGraphicFramePr>
          <p:cNvPr id="5" name="Content Placeholder 2">
            <a:extLst>
              <a:ext uri="{FF2B5EF4-FFF2-40B4-BE49-F238E27FC236}">
                <a16:creationId xmlns:a16="http://schemas.microsoft.com/office/drawing/2014/main" id="{6162E31B-5DFD-0765-E917-493AE63F9EFA}"/>
              </a:ext>
            </a:extLst>
          </p:cNvPr>
          <p:cNvGraphicFramePr>
            <a:graphicFrameLocks noGrp="1"/>
          </p:cNvGraphicFramePr>
          <p:nvPr>
            <p:ph idx="1"/>
            <p:extLst>
              <p:ext uri="{D42A27DB-BD31-4B8C-83A1-F6EECF244321}">
                <p14:modId xmlns:p14="http://schemas.microsoft.com/office/powerpoint/2010/main" val="1726056692"/>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398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0DE09-8DA0-917D-70C3-E8A5E275EE2B}"/>
              </a:ext>
            </a:extLst>
          </p:cNvPr>
          <p:cNvSpPr>
            <a:spLocks noGrp="1"/>
          </p:cNvSpPr>
          <p:nvPr>
            <p:ph type="title"/>
          </p:nvPr>
        </p:nvSpPr>
        <p:spPr/>
        <p:txBody>
          <a:bodyPr/>
          <a:lstStyle/>
          <a:p>
            <a:r>
              <a:rPr lang="en-GB" dirty="0"/>
              <a:t>How the theory applies to Amira</a:t>
            </a:r>
          </a:p>
        </p:txBody>
      </p:sp>
      <p:sp>
        <p:nvSpPr>
          <p:cNvPr id="3" name="Content Placeholder 2">
            <a:extLst>
              <a:ext uri="{FF2B5EF4-FFF2-40B4-BE49-F238E27FC236}">
                <a16:creationId xmlns:a16="http://schemas.microsoft.com/office/drawing/2014/main" id="{DE8A3F38-F944-5274-7C0C-A67E599ED32F}"/>
              </a:ext>
            </a:extLst>
          </p:cNvPr>
          <p:cNvSpPr>
            <a:spLocks noGrp="1"/>
          </p:cNvSpPr>
          <p:nvPr>
            <p:ph idx="1"/>
          </p:nvPr>
        </p:nvSpPr>
        <p:spPr/>
        <p:txBody>
          <a:bodyPr>
            <a:normAutofit lnSpcReduction="10000"/>
          </a:bodyPr>
          <a:lstStyle/>
          <a:p>
            <a:r>
              <a:rPr lang="en-GB" dirty="0"/>
              <a:t>Bowlby's theory proposes that attachment is an inherent survival mechanism meant to keep Amira nearby a secured attachment base, thereby providing comfort and protection (Holmes, 2021).</a:t>
            </a:r>
          </a:p>
          <a:p>
            <a:endParaRPr lang="en-GB" dirty="0"/>
          </a:p>
          <a:p>
            <a:r>
              <a:rPr lang="en-GB" dirty="0"/>
              <a:t> By age three, Amira would have advanced beyond the first stages of attachment creation (e.g. clear-cut attachment) into what Bowlby called the 'goal-corrected partnership' stage.</a:t>
            </a:r>
          </a:p>
          <a:p>
            <a:endParaRPr lang="en-GB" dirty="0"/>
          </a:p>
          <a:p>
            <a:r>
              <a:rPr lang="en-GB" dirty="0"/>
              <a:t> In the nursery, this theory suggests that Amira's capacity to explore the surroundings in her nursery and interact with peers is directly dependent on the quality of her inner working model (IWM) of attachment evolved via early interactions with her primary caregiver (Cassidy &amp; Shaver, 2020)</a:t>
            </a:r>
          </a:p>
        </p:txBody>
      </p:sp>
    </p:spTree>
    <p:extLst>
      <p:ext uri="{BB962C8B-B14F-4D97-AF65-F5344CB8AC3E}">
        <p14:creationId xmlns:p14="http://schemas.microsoft.com/office/powerpoint/2010/main" val="18855349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C67AA-D57E-D850-A277-39D91C8A6FB9}"/>
              </a:ext>
            </a:extLst>
          </p:cNvPr>
          <p:cNvSpPr>
            <a:spLocks noGrp="1"/>
          </p:cNvSpPr>
          <p:nvPr>
            <p:ph type="title"/>
          </p:nvPr>
        </p:nvSpPr>
        <p:spPr/>
        <p:txBody>
          <a:bodyPr/>
          <a:lstStyle/>
          <a:p>
            <a:r>
              <a:rPr lang="en-GB" dirty="0"/>
              <a:t>Identifying the need for Amira in relevance to Bowlby’s theory</a:t>
            </a:r>
          </a:p>
        </p:txBody>
      </p:sp>
      <p:sp>
        <p:nvSpPr>
          <p:cNvPr id="3" name="Content Placeholder 2">
            <a:extLst>
              <a:ext uri="{FF2B5EF4-FFF2-40B4-BE49-F238E27FC236}">
                <a16:creationId xmlns:a16="http://schemas.microsoft.com/office/drawing/2014/main" id="{0513CA9F-B04F-149D-5B98-D66A2FDAE239}"/>
              </a:ext>
            </a:extLst>
          </p:cNvPr>
          <p:cNvSpPr>
            <a:spLocks noGrp="1"/>
          </p:cNvSpPr>
          <p:nvPr>
            <p:ph idx="1"/>
          </p:nvPr>
        </p:nvSpPr>
        <p:spPr/>
        <p:txBody>
          <a:bodyPr>
            <a:normAutofit lnSpcReduction="10000"/>
          </a:bodyPr>
          <a:lstStyle/>
          <a:p>
            <a:r>
              <a:rPr lang="en-GB" dirty="0"/>
              <a:t>Amira specifically requires care givers parental and nursery staff who can sensitively respond, correctly interpret her cues, and provide dependent reinforcement.</a:t>
            </a:r>
          </a:p>
          <a:p>
            <a:endParaRPr lang="en-GB" dirty="0"/>
          </a:p>
          <a:p>
            <a:r>
              <a:rPr lang="en-GB" dirty="0"/>
              <a:t> Knowing that a reliable adult is always present as a fallback safe haven when social contacts become too much or when she meets new obstacles intrinsic to group environments (</a:t>
            </a:r>
            <a:r>
              <a:rPr lang="en-GB" dirty="0" err="1"/>
              <a:t>Bakermans</a:t>
            </a:r>
            <a:r>
              <a:rPr lang="en-GB" dirty="0"/>
              <a:t>-Kranenburg &amp; van </a:t>
            </a:r>
            <a:r>
              <a:rPr lang="en-GB" dirty="0" err="1"/>
              <a:t>IJzendoorn</a:t>
            </a:r>
            <a:r>
              <a:rPr lang="en-GB" dirty="0"/>
              <a:t>, 2021), she requires chances for safe investigation inside the nursery.</a:t>
            </a:r>
          </a:p>
          <a:p>
            <a:endParaRPr lang="en-GB" dirty="0"/>
          </a:p>
          <a:p>
            <a:r>
              <a:rPr lang="en-GB" dirty="0"/>
              <a:t>Moreover, as her language grows, Amira needs assistance verbalizing her emotions and grasping the emotions of others, thus her capabilities naturally related with safe attachment (Fearon et al., 2020). </a:t>
            </a:r>
          </a:p>
        </p:txBody>
      </p:sp>
    </p:spTree>
    <p:extLst>
      <p:ext uri="{BB962C8B-B14F-4D97-AF65-F5344CB8AC3E}">
        <p14:creationId xmlns:p14="http://schemas.microsoft.com/office/powerpoint/2010/main" val="30133174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AC1E9-C0C1-A63D-D1F9-A908490B6236}"/>
              </a:ext>
            </a:extLst>
          </p:cNvPr>
          <p:cNvSpPr>
            <a:spLocks noGrp="1"/>
          </p:cNvSpPr>
          <p:nvPr>
            <p:ph type="title"/>
          </p:nvPr>
        </p:nvSpPr>
        <p:spPr>
          <a:xfrm>
            <a:off x="2849562" y="609600"/>
            <a:ext cx="6424440" cy="1320800"/>
          </a:xfrm>
        </p:spPr>
        <p:txBody>
          <a:bodyPr>
            <a:normAutofit/>
          </a:bodyPr>
          <a:lstStyle/>
          <a:p>
            <a:r>
              <a:rPr lang="en-GB" dirty="0"/>
              <a:t>Strengths of Bowlby attachment theory </a:t>
            </a:r>
          </a:p>
        </p:txBody>
      </p:sp>
      <p:pic>
        <p:nvPicPr>
          <p:cNvPr id="5" name="Picture 4" descr="Magnifying glass showing decling performance">
            <a:extLst>
              <a:ext uri="{FF2B5EF4-FFF2-40B4-BE49-F238E27FC236}">
                <a16:creationId xmlns:a16="http://schemas.microsoft.com/office/drawing/2014/main" id="{F3C06097-477F-C594-00F6-DBB6040A2546}"/>
              </a:ext>
            </a:extLst>
          </p:cNvPr>
          <p:cNvPicPr>
            <a:picLocks noChangeAspect="1"/>
          </p:cNvPicPr>
          <p:nvPr/>
        </p:nvPicPr>
        <p:blipFill>
          <a:blip r:embed="rId2"/>
          <a:srcRect l="31190" r="42237"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4" name="Isosceles Triangle 13">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8B41851-1474-17B0-52D0-2777D7D0817B}"/>
              </a:ext>
            </a:extLst>
          </p:cNvPr>
          <p:cNvSpPr>
            <a:spLocks noGrp="1"/>
          </p:cNvSpPr>
          <p:nvPr>
            <p:ph idx="1"/>
          </p:nvPr>
        </p:nvSpPr>
        <p:spPr>
          <a:xfrm>
            <a:off x="2286000" y="2072814"/>
            <a:ext cx="7022220" cy="3880773"/>
          </a:xfrm>
        </p:spPr>
        <p:txBody>
          <a:bodyPr>
            <a:normAutofit/>
          </a:bodyPr>
          <a:lstStyle/>
          <a:p>
            <a:r>
              <a:rPr lang="en-GB" dirty="0"/>
              <a:t>It strongly connects early attachment patterns to future results in peer relationships, emotional regulation like using breathing exercise, taking a break and mental health like fear and anxiety (Jovović et al. , 2023), they have great predictive validity.</a:t>
            </a:r>
          </a:p>
          <a:p>
            <a:endParaRPr lang="en-GB" dirty="0"/>
          </a:p>
          <a:p>
            <a:r>
              <a:rPr lang="en-GB" dirty="0"/>
              <a:t> The intuitive structure has produced significant empirical data supporting strong evidence throughout several civilizations (Grossmann &amp; Grossmann, 2021).</a:t>
            </a:r>
          </a:p>
        </p:txBody>
      </p:sp>
    </p:spTree>
    <p:extLst>
      <p:ext uri="{BB962C8B-B14F-4D97-AF65-F5344CB8AC3E}">
        <p14:creationId xmlns:p14="http://schemas.microsoft.com/office/powerpoint/2010/main" val="26276029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DE46F-ABD9-BFBB-FABE-E7B1AFC90BEF}"/>
              </a:ext>
            </a:extLst>
          </p:cNvPr>
          <p:cNvSpPr>
            <a:spLocks noGrp="1"/>
          </p:cNvSpPr>
          <p:nvPr>
            <p:ph type="title"/>
          </p:nvPr>
        </p:nvSpPr>
        <p:spPr>
          <a:xfrm>
            <a:off x="4997309" y="609600"/>
            <a:ext cx="4276692" cy="1320800"/>
          </a:xfrm>
        </p:spPr>
        <p:txBody>
          <a:bodyPr anchor="ctr">
            <a:normAutofit/>
          </a:bodyPr>
          <a:lstStyle/>
          <a:p>
            <a:r>
              <a:rPr lang="en-GB" dirty="0"/>
              <a:t>Weaknesses of the theory</a:t>
            </a:r>
          </a:p>
        </p:txBody>
      </p:sp>
      <p:pic>
        <p:nvPicPr>
          <p:cNvPr id="12" name="Graphic 11" descr="Family">
            <a:extLst>
              <a:ext uri="{FF2B5EF4-FFF2-40B4-BE49-F238E27FC236}">
                <a16:creationId xmlns:a16="http://schemas.microsoft.com/office/drawing/2014/main" id="{4CD6E5F9-62F1-416B-10BF-1F1C0B0F76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70124" y="1498047"/>
            <a:ext cx="3861905" cy="3861905"/>
          </a:xfrm>
          <a:prstGeom prst="rect">
            <a:avLst/>
          </a:prstGeom>
        </p:spPr>
      </p:pic>
      <p:sp>
        <p:nvSpPr>
          <p:cNvPr id="3" name="Content Placeholder 2">
            <a:extLst>
              <a:ext uri="{FF2B5EF4-FFF2-40B4-BE49-F238E27FC236}">
                <a16:creationId xmlns:a16="http://schemas.microsoft.com/office/drawing/2014/main" id="{79876E95-0F91-7674-1284-A594CA58DACC}"/>
              </a:ext>
            </a:extLst>
          </p:cNvPr>
          <p:cNvSpPr>
            <a:spLocks noGrp="1"/>
          </p:cNvSpPr>
          <p:nvPr>
            <p:ph idx="1"/>
          </p:nvPr>
        </p:nvSpPr>
        <p:spPr>
          <a:xfrm>
            <a:off x="3786554" y="2160589"/>
            <a:ext cx="5484445" cy="3768573"/>
          </a:xfrm>
        </p:spPr>
        <p:txBody>
          <a:bodyPr>
            <a:normAutofit/>
          </a:bodyPr>
          <a:lstStyle/>
          <a:p>
            <a:pPr>
              <a:lnSpc>
                <a:spcPct val="90000"/>
              </a:lnSpc>
            </a:pPr>
            <a:r>
              <a:rPr lang="en-GB" sz="1500" dirty="0"/>
              <a:t>Critics argue that the emphasis on the dyadic bond might occasionally overshadow the significance of temperament or wider ecological influences like culture on development (Cassidy &amp; Kobak, 2022). </a:t>
            </a:r>
          </a:p>
          <a:p>
            <a:pPr>
              <a:lnSpc>
                <a:spcPct val="90000"/>
              </a:lnSpc>
            </a:pPr>
            <a:endParaRPr lang="en-GB" sz="1500" dirty="0"/>
          </a:p>
          <a:p>
            <a:pPr>
              <a:lnSpc>
                <a:spcPct val="90000"/>
              </a:lnSpc>
            </a:pPr>
            <a:r>
              <a:rPr lang="en-GB" sz="1500" dirty="0"/>
              <a:t>Furthermore, interpreting the specific categories derived from the situation directly to a three-year-old in a non-laboratory environment demands great care since context strongly affects behaviour at this age (Berlin, 2023).</a:t>
            </a:r>
          </a:p>
          <a:p>
            <a:pPr>
              <a:lnSpc>
                <a:spcPct val="90000"/>
              </a:lnSpc>
            </a:pPr>
            <a:endParaRPr lang="en-GB" sz="1500" dirty="0"/>
          </a:p>
          <a:p>
            <a:pPr>
              <a:lnSpc>
                <a:spcPct val="90000"/>
              </a:lnSpc>
            </a:pPr>
            <a:r>
              <a:rPr lang="en-GB" sz="1500" dirty="0"/>
              <a:t> While crucial, reliance on maternal sensitivity as the main predictor sometimes downplays the role of fathers or other consistent caregivers.</a:t>
            </a:r>
          </a:p>
        </p:txBody>
      </p:sp>
    </p:spTree>
    <p:extLst>
      <p:ext uri="{BB962C8B-B14F-4D97-AF65-F5344CB8AC3E}">
        <p14:creationId xmlns:p14="http://schemas.microsoft.com/office/powerpoint/2010/main" val="397135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91228-7678-AA0C-7D7B-144467EA7D8B}"/>
              </a:ext>
            </a:extLst>
          </p:cNvPr>
          <p:cNvSpPr>
            <a:spLocks noGrp="1"/>
          </p:cNvSpPr>
          <p:nvPr>
            <p:ph type="title"/>
          </p:nvPr>
        </p:nvSpPr>
        <p:spPr>
          <a:xfrm>
            <a:off x="2849562" y="609600"/>
            <a:ext cx="6424440" cy="1320800"/>
          </a:xfrm>
        </p:spPr>
        <p:txBody>
          <a:bodyPr>
            <a:normAutofit/>
          </a:bodyPr>
          <a:lstStyle/>
          <a:p>
            <a:r>
              <a:rPr lang="en-GB" dirty="0"/>
              <a:t>Practical strategies and interventions </a:t>
            </a:r>
          </a:p>
        </p:txBody>
      </p:sp>
      <p:pic>
        <p:nvPicPr>
          <p:cNvPr id="11" name="Picture 10" descr="Complex math formulas on a blackboard">
            <a:extLst>
              <a:ext uri="{FF2B5EF4-FFF2-40B4-BE49-F238E27FC236}">
                <a16:creationId xmlns:a16="http://schemas.microsoft.com/office/drawing/2014/main" id="{7DBD49DD-9440-5905-E4DA-5D989A8D554E}"/>
              </a:ext>
            </a:extLst>
          </p:cNvPr>
          <p:cNvPicPr>
            <a:picLocks noChangeAspect="1"/>
          </p:cNvPicPr>
          <p:nvPr/>
        </p:nvPicPr>
        <p:blipFill>
          <a:blip r:embed="rId2"/>
          <a:srcRect l="46237" t="9091" r="27344" b="2"/>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44" name="Isosceles Triangle 43">
            <a:extLst>
              <a:ext uri="{FF2B5EF4-FFF2-40B4-BE49-F238E27FC236}">
                <a16:creationId xmlns:a16="http://schemas.microsoft.com/office/drawing/2014/main" id="{ECD25CC7-FC66-488C-8D61-0FE7ECF16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752F8285-72FF-8462-A615-BB59FFDAA73B}"/>
              </a:ext>
            </a:extLst>
          </p:cNvPr>
          <p:cNvSpPr>
            <a:spLocks noGrp="1"/>
          </p:cNvSpPr>
          <p:nvPr>
            <p:ph idx="1"/>
          </p:nvPr>
        </p:nvSpPr>
        <p:spPr>
          <a:xfrm>
            <a:off x="2159000" y="2160589"/>
            <a:ext cx="8039100" cy="3880773"/>
          </a:xfrm>
        </p:spPr>
        <p:txBody>
          <a:bodyPr>
            <a:normAutofit/>
          </a:bodyPr>
          <a:lstStyle/>
          <a:p>
            <a:pPr>
              <a:lnSpc>
                <a:spcPct val="90000"/>
              </a:lnSpc>
            </a:pPr>
            <a:r>
              <a:rPr lang="en-GB" dirty="0"/>
              <a:t>Promoting attachment consistency calls for putting "key worker" systems in the nursery, thereby guaranteeing Amira has one assigned, consistent carer who acts as her principal secure base inside the environment (Carr &amp; Jones, 2020). </a:t>
            </a:r>
          </a:p>
          <a:p>
            <a:pPr>
              <a:lnSpc>
                <a:spcPct val="90000"/>
              </a:lnSpc>
            </a:pPr>
            <a:endParaRPr lang="en-GB" dirty="0"/>
          </a:p>
          <a:p>
            <a:pPr>
              <a:lnSpc>
                <a:spcPct val="90000"/>
              </a:lnSpc>
            </a:pPr>
            <a:r>
              <a:rPr lang="en-GB" dirty="0"/>
              <a:t>Reflective thinking will help this essential worker to understand Amira's behaviours as communication instead of just misbehaviour. </a:t>
            </a:r>
          </a:p>
          <a:p>
            <a:pPr>
              <a:lnSpc>
                <a:spcPct val="90000"/>
              </a:lnSpc>
            </a:pPr>
            <a:endParaRPr lang="en-GB" dirty="0"/>
          </a:p>
          <a:p>
            <a:pPr>
              <a:lnSpc>
                <a:spcPct val="90000"/>
              </a:lnSpc>
            </a:pPr>
            <a:r>
              <a:rPr lang="en-GB" dirty="0"/>
              <a:t>Also, in order to promote emotional literacy, interventions like narrative therapy or Emotion Coaching where adults verbally identify and validate Amira's feelings during times of distress should be consistently used (Gottman Institute, quoted in Wray et al. , 2021).</a:t>
            </a:r>
          </a:p>
        </p:txBody>
      </p:sp>
    </p:spTree>
    <p:extLst>
      <p:ext uri="{BB962C8B-B14F-4D97-AF65-F5344CB8AC3E}">
        <p14:creationId xmlns:p14="http://schemas.microsoft.com/office/powerpoint/2010/main" val="18291241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FC6A23F-0F68-A9DF-0CB7-41CF96772101}"/>
              </a:ext>
            </a:extLst>
          </p:cNvPr>
          <p:cNvSpPr>
            <a:spLocks noGrp="1"/>
          </p:cNvSpPr>
          <p:nvPr>
            <p:ph type="title"/>
          </p:nvPr>
        </p:nvSpPr>
        <p:spPr>
          <a:xfrm>
            <a:off x="7181723" y="609600"/>
            <a:ext cx="4512989" cy="1524996"/>
          </a:xfrm>
        </p:spPr>
        <p:txBody>
          <a:bodyPr anchor="ctr">
            <a:normAutofit/>
          </a:bodyPr>
          <a:lstStyle/>
          <a:p>
            <a:r>
              <a:rPr lang="en-GB" dirty="0">
                <a:solidFill>
                  <a:srgbClr val="FFFFFF"/>
                </a:solidFill>
              </a:rPr>
              <a:t>	Conclusion</a:t>
            </a:r>
          </a:p>
        </p:txBody>
      </p:sp>
      <p:pic>
        <p:nvPicPr>
          <p:cNvPr id="7" name="Graphic 6" descr="Head with Gears">
            <a:extLst>
              <a:ext uri="{FF2B5EF4-FFF2-40B4-BE49-F238E27FC236}">
                <a16:creationId xmlns:a16="http://schemas.microsoft.com/office/drawing/2014/main" id="{E64D6AFA-2971-B73C-E3CF-30C3707BFC1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72C5B8BC-D7A6-F797-D25E-3D99FFBE8599}"/>
              </a:ext>
            </a:extLst>
          </p:cNvPr>
          <p:cNvSpPr>
            <a:spLocks noGrp="1"/>
          </p:cNvSpPr>
          <p:nvPr>
            <p:ph idx="1"/>
          </p:nvPr>
        </p:nvSpPr>
        <p:spPr>
          <a:xfrm>
            <a:off x="7181725" y="2837329"/>
            <a:ext cx="4512988" cy="3317938"/>
          </a:xfrm>
        </p:spPr>
        <p:txBody>
          <a:bodyPr anchor="t">
            <a:normAutofit/>
          </a:bodyPr>
          <a:lstStyle/>
          <a:p>
            <a:pPr marL="0" indent="0">
              <a:lnSpc>
                <a:spcPct val="150000"/>
              </a:lnSpc>
              <a:buNone/>
            </a:pPr>
            <a:r>
              <a:rPr lang="en-GB" dirty="0">
                <a:solidFill>
                  <a:srgbClr val="FFFFFF"/>
                </a:solidFill>
              </a:rPr>
              <a:t>Amira's basic need for safe ground and attentiveness, along with specially crafted tasks like essential work duties and explicit emotional coaching, can be actively utilized by experts to foster a secure attachment style and promote resilient social competence.</a:t>
            </a:r>
          </a:p>
        </p:txBody>
      </p:sp>
    </p:spTree>
    <p:extLst>
      <p:ext uri="{BB962C8B-B14F-4D97-AF65-F5344CB8AC3E}">
        <p14:creationId xmlns:p14="http://schemas.microsoft.com/office/powerpoint/2010/main" val="3450226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648049AD-9827-49E8-8BF5-32E175C8EA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5" name="Straight Connector 34">
              <a:extLst>
                <a:ext uri="{FF2B5EF4-FFF2-40B4-BE49-F238E27FC236}">
                  <a16:creationId xmlns:a16="http://schemas.microsoft.com/office/drawing/2014/main" id="{3AA99CFD-13BA-4D43-8274-E720ACDBED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946D58D6-64B0-4752-8159-24114F47A5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7" name="Rectangle 23">
              <a:extLst>
                <a:ext uri="{FF2B5EF4-FFF2-40B4-BE49-F238E27FC236}">
                  <a16:creationId xmlns:a16="http://schemas.microsoft.com/office/drawing/2014/main" id="{C16801F7-F15E-4355-8767-26487BA8B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Rectangle 25">
              <a:extLst>
                <a:ext uri="{FF2B5EF4-FFF2-40B4-BE49-F238E27FC236}">
                  <a16:creationId xmlns:a16="http://schemas.microsoft.com/office/drawing/2014/main" id="{14FF0578-E224-4225-8396-B99D4881F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4642C0E0-9644-41F1-8CF3-33779AA8A3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9" name="Rectangle 27">
              <a:extLst>
                <a:ext uri="{FF2B5EF4-FFF2-40B4-BE49-F238E27FC236}">
                  <a16:creationId xmlns:a16="http://schemas.microsoft.com/office/drawing/2014/main" id="{5F77D9D3-628A-4607-B307-91AAA5603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8">
              <a:extLst>
                <a:ext uri="{FF2B5EF4-FFF2-40B4-BE49-F238E27FC236}">
                  <a16:creationId xmlns:a16="http://schemas.microsoft.com/office/drawing/2014/main" id="{0600759E-C22E-4F3D-8569-0DE8F1D49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0" name="Rectangle 29">
              <a:extLst>
                <a:ext uri="{FF2B5EF4-FFF2-40B4-BE49-F238E27FC236}">
                  <a16:creationId xmlns:a16="http://schemas.microsoft.com/office/drawing/2014/main" id="{9A4E951D-EAB0-4F6B-84AE-B5B25684F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42">
              <a:extLst>
                <a:ext uri="{FF2B5EF4-FFF2-40B4-BE49-F238E27FC236}">
                  <a16:creationId xmlns:a16="http://schemas.microsoft.com/office/drawing/2014/main" id="{B953BEA8-1B45-419E-BACD-49DB8888B1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Isosceles Triangle 43">
              <a:extLst>
                <a:ext uri="{FF2B5EF4-FFF2-40B4-BE49-F238E27FC236}">
                  <a16:creationId xmlns:a16="http://schemas.microsoft.com/office/drawing/2014/main" id="{72B7FA08-1FF3-4AED-B4E9-587D81D6B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23F5D085-AB03-9B87-22CC-F8582BA4A508}"/>
              </a:ext>
            </a:extLst>
          </p:cNvPr>
          <p:cNvSpPr>
            <a:spLocks noGrp="1"/>
          </p:cNvSpPr>
          <p:nvPr>
            <p:ph type="title"/>
          </p:nvPr>
        </p:nvSpPr>
        <p:spPr>
          <a:xfrm>
            <a:off x="677334" y="152400"/>
            <a:ext cx="8596668" cy="664237"/>
          </a:xfrm>
        </p:spPr>
        <p:txBody>
          <a:bodyPr>
            <a:normAutofit/>
          </a:bodyPr>
          <a:lstStyle/>
          <a:p>
            <a:r>
              <a:rPr lang="en-GB" dirty="0"/>
              <a:t>Reference</a:t>
            </a:r>
          </a:p>
        </p:txBody>
      </p:sp>
      <p:sp>
        <p:nvSpPr>
          <p:cNvPr id="3" name="Content Placeholder 2">
            <a:extLst>
              <a:ext uri="{FF2B5EF4-FFF2-40B4-BE49-F238E27FC236}">
                <a16:creationId xmlns:a16="http://schemas.microsoft.com/office/drawing/2014/main" id="{6B2EDDF6-AB96-4E24-FC31-41002B252067}"/>
              </a:ext>
            </a:extLst>
          </p:cNvPr>
          <p:cNvSpPr>
            <a:spLocks noGrp="1"/>
          </p:cNvSpPr>
          <p:nvPr>
            <p:ph idx="1"/>
          </p:nvPr>
        </p:nvSpPr>
        <p:spPr>
          <a:xfrm>
            <a:off x="677334" y="816637"/>
            <a:ext cx="10473266" cy="5224726"/>
          </a:xfrm>
        </p:spPr>
        <p:txBody>
          <a:bodyPr>
            <a:normAutofit/>
          </a:bodyPr>
          <a:lstStyle/>
          <a:p>
            <a:pPr>
              <a:lnSpc>
                <a:spcPct val="90000"/>
              </a:lnSpc>
            </a:pPr>
            <a:r>
              <a:rPr lang="en-GB" sz="1400" dirty="0"/>
              <a:t>Daniel Paquette, n.d.. Full article: Early childhood attachment stability to mothers, fathers, and both parents as a network: associations with parents' well-being, marital relationship, and child behaviour problems. www.tandfonline.com. Available at: https://www.tandfonline.com/doi/full/10.1080/14616734.2024.233808 [Accessed 16 Nov 2025].</a:t>
            </a:r>
          </a:p>
          <a:p>
            <a:pPr>
              <a:lnSpc>
                <a:spcPct val="90000"/>
              </a:lnSpc>
            </a:pPr>
            <a:r>
              <a:rPr lang="en-GB" sz="1400" dirty="0"/>
              <a:t>Ross A. Thompson, n.d.. Full article: Taking perspective on attachment theory and research: nine fundamental questions. www.tandfonline.com. Available at: https://www.tandfonline.com/doi/full/10.1080/14616734.2022.2030132 [Accessed 16 Nov 2025].</a:t>
            </a:r>
          </a:p>
          <a:p>
            <a:pPr>
              <a:lnSpc>
                <a:spcPct val="90000"/>
              </a:lnSpc>
            </a:pPr>
            <a:r>
              <a:rPr lang="en-GB" sz="1400" dirty="0"/>
              <a:t>Unknown Author, n.d.. Untitled. www.researchgate.net. Available at: https://www.researchgate.net/publication/284797665_Attachment_and_attachment-related_outcomes_in_preschool_children_A_review_of_recent_evidence [Accessed 16 Nov 2025].</a:t>
            </a:r>
          </a:p>
          <a:p>
            <a:pPr>
              <a:lnSpc>
                <a:spcPct val="90000"/>
              </a:lnSpc>
            </a:pPr>
            <a:r>
              <a:rPr lang="en-GB" sz="1400" dirty="0"/>
              <a:t>Lin &amp; </a:t>
            </a:r>
            <a:r>
              <a:rPr lang="en-GB" sz="1400" dirty="0" err="1"/>
              <a:t>Yizhi</a:t>
            </a:r>
            <a:r>
              <a:rPr lang="en-GB" sz="1400" dirty="0"/>
              <a:t> &amp; </a:t>
            </a:r>
            <a:r>
              <a:rPr lang="en-GB" sz="1400" dirty="0" err="1"/>
              <a:t>Xuanxuan</a:t>
            </a:r>
            <a:r>
              <a:rPr lang="en-GB" sz="1400" dirty="0"/>
              <a:t> &amp; Gao &amp; Huang &amp; Hua &amp; Tan &amp; Tao &amp; Yang, 2023. Frontiers | Parent–child attachment and mental health in young adolescents: a moderated mediation analysis. www.frontiersin.org. Available at: https://www.frontiersin.org/journals/psychology/articles/10.3389/fpsyg.2023.1298485/full [Accessed 16 Nov 2025].</a:t>
            </a:r>
          </a:p>
          <a:p>
            <a:pPr>
              <a:lnSpc>
                <a:spcPct val="90000"/>
              </a:lnSpc>
            </a:pPr>
            <a:r>
              <a:rPr lang="en-GB" sz="1400" dirty="0"/>
              <a:t>Unknown Author, n.d.. Untitled. www.tandfonline.com. Available at: https://www.tandfonline.com/doi/full/10.1080/14616734.2024.2338089 [Accessed 16 Nov 2025].</a:t>
            </a:r>
          </a:p>
          <a:p>
            <a:pPr>
              <a:lnSpc>
                <a:spcPct val="90000"/>
              </a:lnSpc>
            </a:pPr>
            <a:r>
              <a:rPr lang="en-GB" sz="1400" dirty="0"/>
              <a:t>Unknown Author, n.d.. Untitled. srcd.onlinelibrary.wiley.com. Available at: https://srcd.onlinelibrary.wiley.com/doi/abs/10.1111/j.1467-8624.2004.00733.x [Accessed 16 Nov 2025].</a:t>
            </a:r>
          </a:p>
          <a:p>
            <a:pPr>
              <a:lnSpc>
                <a:spcPct val="90000"/>
              </a:lnSpc>
            </a:pPr>
            <a:r>
              <a:rPr lang="en-GB" sz="1400" dirty="0"/>
              <a:t>Phillip R Shaver &amp; Jason D Jones &amp; Jude Cassidy, 2013. Contributions of Attachment Theory and Research: A Framework for Future Research, Translation, and Policy - PMC. pmc.ncbi.nlm.nih.gov. Available at: https://pmc.ncbi.nlm.nih.gov/articles/PMC4085672/ [Accessed 16 Nov 2025].</a:t>
            </a:r>
          </a:p>
          <a:p>
            <a:pPr>
              <a:lnSpc>
                <a:spcPct val="90000"/>
              </a:lnSpc>
            </a:pPr>
            <a:r>
              <a:rPr lang="en-GB" sz="1400" dirty="0"/>
              <a:t>Daniel Paquette, n.d.. Full article: Early childhood attachment stability to mothers, fathers, and both parents as a network: associations with parents' well-being, marital relationship, and child </a:t>
            </a:r>
            <a:r>
              <a:rPr lang="en-GB" sz="1400" dirty="0" err="1"/>
              <a:t>behavior</a:t>
            </a:r>
            <a:r>
              <a:rPr lang="en-GB" sz="1400" dirty="0"/>
              <a:t> problems. www.tandfonline.com. Available at: https://www.tandfonline.com/doi/full/10.1080/14616734.2024.2338089 [Accessed 16 Nov 2025].</a:t>
            </a:r>
          </a:p>
        </p:txBody>
      </p:sp>
    </p:spTree>
    <p:extLst>
      <p:ext uri="{BB962C8B-B14F-4D97-AF65-F5344CB8AC3E}">
        <p14:creationId xmlns:p14="http://schemas.microsoft.com/office/powerpoint/2010/main" val="61995281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2215</TotalTime>
  <Words>1354</Words>
  <Application>Microsoft Office PowerPoint</Application>
  <PresentationFormat>Widescreen</PresentationFormat>
  <Paragraphs>63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Trebuchet MS</vt:lpstr>
      <vt:lpstr>Wingdings 3</vt:lpstr>
      <vt:lpstr>Facet</vt:lpstr>
      <vt:lpstr>  Student name : EMMANUEL KUMI AGYABENG Student number : 2430040 Lecturer’s name : MARK KANE  Module Code: LCHS4010 Course name: PSYCHOLOGY IN HEALTH AND SOCIAL CARE </vt:lpstr>
      <vt:lpstr>Acknowledgement of the use of AI tools  </vt:lpstr>
      <vt:lpstr>Overview</vt:lpstr>
      <vt:lpstr>Introduction</vt:lpstr>
      <vt:lpstr>Chosen theory: Bowlby theory</vt:lpstr>
      <vt:lpstr>Key concepts of Bowlby attachment theory/Mary Ainsworth theory</vt:lpstr>
      <vt:lpstr>How the theory applies to Amira</vt:lpstr>
      <vt:lpstr>Identifying the need for Amira in relevance to Bowlby’s theory</vt:lpstr>
      <vt:lpstr>Strengths of Bowlby attachment theory </vt:lpstr>
      <vt:lpstr>Weaknesses of the theory</vt:lpstr>
      <vt:lpstr>Practical strategies and interventions </vt:lpstr>
      <vt:lpstr> 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Emmanuel Kumi Agyabeng (2430040)</cp:lastModifiedBy>
  <cp:revision>6</cp:revision>
  <dcterms:created xsi:type="dcterms:W3CDTF">2025-10-14T20:52:47Z</dcterms:created>
  <dcterms:modified xsi:type="dcterms:W3CDTF">2025-11-16T23:51:31Z</dcterms:modified>
</cp:coreProperties>
</file>