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4" r:id="rId1"/>
  </p:sldMasterIdLst>
  <p:notesMasterIdLst>
    <p:notesMasterId r:id="rId12"/>
  </p:notesMasterIdLst>
  <p:handoutMasterIdLst>
    <p:handoutMasterId r:id="rId13"/>
  </p:handoutMasterIdLst>
  <p:sldIdLst>
    <p:sldId id="258" r:id="rId2"/>
    <p:sldId id="259" r:id="rId3"/>
    <p:sldId id="274" r:id="rId4"/>
    <p:sldId id="275" r:id="rId5"/>
    <p:sldId id="272" r:id="rId6"/>
    <p:sldId id="278" r:id="rId7"/>
    <p:sldId id="269" r:id="rId8"/>
    <p:sldId id="270" r:id="rId9"/>
    <p:sldId id="271" r:id="rId10"/>
    <p:sldId id="280" r:id="rId11"/>
  </p:sldIdLst>
  <p:sldSz cx="12188825" cy="6858000"/>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945">
          <p15:clr>
            <a:srgbClr val="A4A3A4"/>
          </p15:clr>
        </p15:guide>
        <p15:guide id="3" orient="horz" pos="3888">
          <p15:clr>
            <a:srgbClr val="A4A3A4"/>
          </p15:clr>
        </p15:guide>
        <p15:guide id="4" orient="horz" pos="192">
          <p15:clr>
            <a:srgbClr val="A4A3A4"/>
          </p15:clr>
        </p15:guide>
        <p15:guide id="5" orient="horz" pos="1072">
          <p15:clr>
            <a:srgbClr val="A4A3A4"/>
          </p15:clr>
        </p15:guide>
        <p15:guide id="6" pos="3839">
          <p15:clr>
            <a:srgbClr val="A4A3A4"/>
          </p15:clr>
        </p15:guide>
        <p15:guide id="7" pos="704">
          <p15:clr>
            <a:srgbClr val="A4A3A4"/>
          </p15:clr>
        </p15:guide>
        <p15:guide id="8" pos="7102">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6357" autoAdjust="0"/>
  </p:normalViewPr>
  <p:slideViewPr>
    <p:cSldViewPr showGuides="1">
      <p:cViewPr varScale="1">
        <p:scale>
          <a:sx n="110" d="100"/>
          <a:sy n="110" d="100"/>
        </p:scale>
        <p:origin x="492" y="108"/>
      </p:cViewPr>
      <p:guideLst>
        <p:guide orient="horz" pos="2160"/>
        <p:guide orient="horz" pos="945"/>
        <p:guide orient="horz" pos="3888"/>
        <p:guide orient="horz" pos="192"/>
        <p:guide orient="horz" pos="1072"/>
        <p:guide pos="3839"/>
        <p:guide pos="704"/>
        <p:guide pos="7102"/>
      </p:guideLst>
    </p:cSldViewPr>
  </p:slideViewPr>
  <p:outlineViewPr>
    <p:cViewPr>
      <p:scale>
        <a:sx n="33" d="100"/>
        <a:sy n="33" d="100"/>
      </p:scale>
      <p:origin x="0" y="-2886"/>
    </p:cViewPr>
  </p:outlineViewPr>
  <p:notesTextViewPr>
    <p:cViewPr>
      <p:scale>
        <a:sx n="3" d="2"/>
        <a:sy n="3" d="2"/>
      </p:scale>
      <p:origin x="0" y="0"/>
    </p:cViewPr>
  </p:notesTextViewPr>
  <p:notesViewPr>
    <p:cSldViewPr>
      <p:cViewPr varScale="1">
        <p:scale>
          <a:sx n="79" d="100"/>
          <a:sy n="79" d="100"/>
        </p:scale>
        <p:origin x="3198" y="9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dirty="0">
              <a:solidFill>
                <a:schemeClr val="tx2"/>
              </a:solidFill>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1/20/2020</a:t>
            </a:fld>
            <a:endParaRPr dirty="0">
              <a:solidFill>
                <a:schemeClr val="tx2"/>
              </a:solidFill>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dirty="0">
              <a:solidFill>
                <a:schemeClr val="tx2"/>
              </a:solidFill>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dirty="0">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solidFill>
                  <a:schemeClr val="tx2"/>
                </a:solidFill>
              </a:defRPr>
            </a:lvl1pPr>
          </a:lstStyle>
          <a:p>
            <a:endParaRPr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1/20/2020</a:t>
            </a:fld>
            <a:endParaRPr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solidFill>
                  <a:schemeClr val="tx2"/>
                </a:solidFill>
              </a:defRPr>
            </a:lvl1pPr>
          </a:lstStyle>
          <a:p>
            <a:endParaRPr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dirty="0"/>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BBF81A0-ADA6-4623-BE4F-40CFB8BBCB3D}" type="slidenum">
              <a:rPr lang="en-US" smtClean="0"/>
              <a:t>1</a:t>
            </a:fld>
            <a:endParaRPr lang="en-US" dirty="0"/>
          </a:p>
        </p:txBody>
      </p:sp>
    </p:spTree>
    <p:extLst>
      <p:ext uri="{BB962C8B-B14F-4D97-AF65-F5344CB8AC3E}">
        <p14:creationId xmlns:p14="http://schemas.microsoft.com/office/powerpoint/2010/main" val="2855903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2</a:t>
            </a:fld>
            <a:endParaRPr lang="en-GB" dirty="0"/>
          </a:p>
        </p:txBody>
      </p:sp>
    </p:spTree>
    <p:extLst>
      <p:ext uri="{BB962C8B-B14F-4D97-AF65-F5344CB8AC3E}">
        <p14:creationId xmlns:p14="http://schemas.microsoft.com/office/powerpoint/2010/main" val="41471557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3</a:t>
            </a:fld>
            <a:endParaRPr lang="en-GB" dirty="0"/>
          </a:p>
        </p:txBody>
      </p:sp>
    </p:spTree>
    <p:extLst>
      <p:ext uri="{BB962C8B-B14F-4D97-AF65-F5344CB8AC3E}">
        <p14:creationId xmlns:p14="http://schemas.microsoft.com/office/powerpoint/2010/main" val="17498214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4</a:t>
            </a:fld>
            <a:endParaRPr lang="en-GB" dirty="0"/>
          </a:p>
        </p:txBody>
      </p:sp>
    </p:spTree>
    <p:extLst>
      <p:ext uri="{BB962C8B-B14F-4D97-AF65-F5344CB8AC3E}">
        <p14:creationId xmlns:p14="http://schemas.microsoft.com/office/powerpoint/2010/main" val="40705393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5</a:t>
            </a:fld>
            <a:endParaRPr lang="en-GB" dirty="0"/>
          </a:p>
        </p:txBody>
      </p:sp>
    </p:spTree>
    <p:extLst>
      <p:ext uri="{BB962C8B-B14F-4D97-AF65-F5344CB8AC3E}">
        <p14:creationId xmlns:p14="http://schemas.microsoft.com/office/powerpoint/2010/main" val="18997486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6</a:t>
            </a:fld>
            <a:endParaRPr lang="en-GB" dirty="0"/>
          </a:p>
        </p:txBody>
      </p:sp>
    </p:spTree>
    <p:extLst>
      <p:ext uri="{BB962C8B-B14F-4D97-AF65-F5344CB8AC3E}">
        <p14:creationId xmlns:p14="http://schemas.microsoft.com/office/powerpoint/2010/main" val="11508533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ts val="0"/>
              </a:spcBef>
            </a:pPr>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7</a:t>
            </a:fld>
            <a:endParaRPr lang="en-GB" dirty="0"/>
          </a:p>
        </p:txBody>
      </p:sp>
    </p:spTree>
    <p:extLst>
      <p:ext uri="{BB962C8B-B14F-4D97-AF65-F5344CB8AC3E}">
        <p14:creationId xmlns:p14="http://schemas.microsoft.com/office/powerpoint/2010/main" val="233003782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pSp>
        <p:nvGrpSpPr>
          <p:cNvPr id="14" name="Group 13" descr="Stack of books"/>
          <p:cNvGrpSpPr/>
          <p:nvPr userDrawn="1"/>
        </p:nvGrpSpPr>
        <p:grpSpPr>
          <a:xfrm>
            <a:off x="0" y="0"/>
            <a:ext cx="12190572" cy="6858000"/>
            <a:chOff x="0" y="0"/>
            <a:chExt cx="12190572" cy="6858000"/>
          </a:xfrm>
        </p:grpSpPr>
        <p:sp>
          <p:nvSpPr>
            <p:cNvPr id="13" name="Rectangle 12"/>
            <p:cNvSpPr/>
            <p:nvPr/>
          </p:nvSpPr>
          <p:spPr>
            <a:xfrm>
              <a:off x="1620" y="0"/>
              <a:ext cx="12188952" cy="6858000"/>
            </a:xfrm>
            <a:prstGeom prst="rect">
              <a:avLst/>
            </a:prstGeom>
            <a:gradFill flip="none" rotWithShape="1">
              <a:gsLst>
                <a:gs pos="0">
                  <a:schemeClr val="accent1">
                    <a:lumMod val="50000"/>
                  </a:schemeClr>
                </a:gs>
                <a:gs pos="58000">
                  <a:schemeClr val="accent1">
                    <a:lumMod val="40000"/>
                    <a:lumOff val="60000"/>
                  </a:schemeClr>
                </a:gs>
                <a:gs pos="100000">
                  <a:schemeClr val="accent1">
                    <a:lumMod val="5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dirty="0"/>
            </a:p>
          </p:txBody>
        </p:sp>
        <p:grpSp>
          <p:nvGrpSpPr>
            <p:cNvPr id="12" name="Group 11"/>
            <p:cNvGrpSpPr/>
            <p:nvPr/>
          </p:nvGrpSpPr>
          <p:grpSpPr>
            <a:xfrm>
              <a:off x="0" y="0"/>
              <a:ext cx="4726044" cy="6858000"/>
              <a:chOff x="0" y="0"/>
              <a:chExt cx="4726044" cy="6858000"/>
            </a:xfrm>
          </p:grpSpPr>
          <p:pic>
            <p:nvPicPr>
              <p:cNvPr id="9" name="Picture 8" descr="Stack of book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4591594" cy="6858000"/>
              </a:xfrm>
              <a:prstGeom prst="rect">
                <a:avLst/>
              </a:prstGeom>
            </p:spPr>
          </p:pic>
          <p:sp>
            <p:nvSpPr>
              <p:cNvPr id="10" name="Rectangle 9"/>
              <p:cNvSpPr/>
              <p:nvPr/>
            </p:nvSpPr>
            <p:spPr>
              <a:xfrm>
                <a:off x="4588884" y="0"/>
                <a:ext cx="13716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sp>
        <p:nvSpPr>
          <p:cNvPr id="2" name="Title 1"/>
          <p:cNvSpPr>
            <a:spLocks noGrp="1"/>
          </p:cNvSpPr>
          <p:nvPr>
            <p:ph type="ctrTitle"/>
          </p:nvPr>
        </p:nvSpPr>
        <p:spPr>
          <a:xfrm>
            <a:off x="4879346" y="1498601"/>
            <a:ext cx="7008574" cy="3298825"/>
          </a:xfrm>
        </p:spPr>
        <p:txBody>
          <a:bodyPr>
            <a:normAutofit/>
          </a:bodyPr>
          <a:lstStyle>
            <a:lvl1pPr algn="l">
              <a:lnSpc>
                <a:spcPct val="90000"/>
              </a:lnSpc>
              <a:defRPr sz="5400" b="0" cap="none" spc="0" baseline="0">
                <a:ln w="0"/>
                <a:solidFill>
                  <a:schemeClr val="tx2"/>
                </a:solidFill>
                <a:effectLst/>
              </a:defRPr>
            </a:lvl1pPr>
          </a:lstStyle>
          <a:p>
            <a:r>
              <a:rPr lang="en-US"/>
              <a:t>Click to edit Master title style</a:t>
            </a:r>
            <a:endParaRPr dirty="0"/>
          </a:p>
        </p:txBody>
      </p:sp>
      <p:sp>
        <p:nvSpPr>
          <p:cNvPr id="3" name="Subtitle 2"/>
          <p:cNvSpPr>
            <a:spLocks noGrp="1"/>
          </p:cNvSpPr>
          <p:nvPr>
            <p:ph type="subTitle" idx="1"/>
          </p:nvPr>
        </p:nvSpPr>
        <p:spPr>
          <a:xfrm>
            <a:off x="4879346" y="4927600"/>
            <a:ext cx="7008574" cy="1244600"/>
          </a:xfrm>
        </p:spPr>
        <p:txBody>
          <a:bodyPr>
            <a:normAutofit/>
          </a:bodyPr>
          <a:lstStyle>
            <a:lvl1pPr marL="0" indent="0" algn="l">
              <a:spcBef>
                <a:spcPts val="0"/>
              </a:spcBef>
              <a:buNone/>
              <a:defRPr sz="2800" b="0" cap="none" spc="0">
                <a:ln w="0"/>
                <a:solidFill>
                  <a:schemeClr val="accent2">
                    <a:lumMod val="50000"/>
                  </a:schemeClr>
                </a:solidFill>
                <a:effectLst/>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dirty="0"/>
          </a:p>
        </p:txBody>
      </p:sp>
      <p:sp>
        <p:nvSpPr>
          <p:cNvPr id="5" name="Date Placeholder 4"/>
          <p:cNvSpPr>
            <a:spLocks noGrp="1"/>
          </p:cNvSpPr>
          <p:nvPr>
            <p:ph type="dt" sz="half" idx="10"/>
          </p:nvPr>
        </p:nvSpPr>
        <p:spPr/>
        <p:txBody>
          <a:bodyPr/>
          <a:lstStyle/>
          <a:p>
            <a:fld id="{42E3C847-D284-421D-B330-2D43513B0F9C}" type="datetime1">
              <a:rPr lang="en-US" smtClean="0"/>
              <a:t>1/20/2020</a:t>
            </a:fld>
            <a:endParaRPr lang="en-US" dirty="0"/>
          </a:p>
        </p:txBody>
      </p:sp>
      <p:sp>
        <p:nvSpPr>
          <p:cNvPr id="7" name="Footer Placeholder 6"/>
          <p:cNvSpPr>
            <a:spLocks noGrp="1"/>
          </p:cNvSpPr>
          <p:nvPr>
            <p:ph type="ftr" sz="quarter" idx="11"/>
          </p:nvPr>
        </p:nvSpPr>
        <p:spPr/>
        <p:txBody>
          <a:bodyPr/>
          <a:lstStyle/>
          <a:p>
            <a:r>
              <a:rPr lang="en-US" dirty="0"/>
              <a:t>Add a footer</a:t>
            </a:r>
          </a:p>
        </p:txBody>
      </p:sp>
      <p:sp>
        <p:nvSpPr>
          <p:cNvPr id="11" name="Slide Number Placeholder 10"/>
          <p:cNvSpPr>
            <a:spLocks noGrp="1"/>
          </p:cNvSpPr>
          <p:nvPr>
            <p:ph type="sldNum" sz="quarter" idx="12"/>
          </p:nvPr>
        </p:nvSpPr>
        <p:spPr/>
        <p:txBody>
          <a:bodyPr/>
          <a:lstStyle/>
          <a:p>
            <a:fld id="{EB37DED6-D4C7-42EE-AB49-D2E39E64FDE4}" type="slidenum">
              <a:rPr lang="en-US" smtClean="0"/>
              <a:pPr/>
              <a:t>‹#›</a:t>
            </a:fld>
            <a:endParaRPr lang="en-US" dirty="0"/>
          </a:p>
        </p:txBody>
      </p:sp>
    </p:spTree>
    <p:extLst>
      <p:ext uri="{BB962C8B-B14F-4D97-AF65-F5344CB8AC3E}">
        <p14:creationId xmlns:p14="http://schemas.microsoft.com/office/powerpoint/2010/main" val="44051740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E5785147-19A6-4970-A04E-ED9B1D83C0F1}" type="datetime1">
              <a:rPr lang="en-US" smtClean="0"/>
              <a:t>1/20/2020</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A60BA0E-20D0-4E7C-B286-26C960A6788F}" type="slidenum">
              <a:rPr lang="en-US" smtClean="0"/>
              <a:t>‹#›</a:t>
            </a:fld>
            <a:endParaRPr lang="en-US" dirty="0"/>
          </a:p>
        </p:txBody>
      </p:sp>
    </p:spTree>
    <p:extLst>
      <p:ext uri="{BB962C8B-B14F-4D97-AF65-F5344CB8AC3E}">
        <p14:creationId xmlns:p14="http://schemas.microsoft.com/office/powerpoint/2010/main" val="2358978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pSp>
        <p:nvGrpSpPr>
          <p:cNvPr id="12" name="Group 11"/>
          <p:cNvGrpSpPr/>
          <p:nvPr/>
        </p:nvGrpSpPr>
        <p:grpSpPr>
          <a:xfrm>
            <a:off x="1620" y="0"/>
            <a:ext cx="12188952" cy="6858000"/>
            <a:chOff x="1620" y="0"/>
            <a:chExt cx="12188952" cy="6858000"/>
          </a:xfrm>
        </p:grpSpPr>
        <p:sp>
          <p:nvSpPr>
            <p:cNvPr id="4" name="Rectangle 3"/>
            <p:cNvSpPr/>
            <p:nvPr/>
          </p:nvSpPr>
          <p:spPr>
            <a:xfrm>
              <a:off x="1620" y="0"/>
              <a:ext cx="12188952" cy="6858000"/>
            </a:xfrm>
            <a:prstGeom prst="rect">
              <a:avLst/>
            </a:prstGeom>
            <a:gradFill flip="none" rotWithShape="1">
              <a:gsLst>
                <a:gs pos="0">
                  <a:schemeClr val="accent1">
                    <a:lumMod val="50000"/>
                  </a:schemeClr>
                </a:gs>
                <a:gs pos="58000">
                  <a:schemeClr val="accent1">
                    <a:lumMod val="40000"/>
                    <a:lumOff val="60000"/>
                  </a:schemeClr>
                </a:gs>
                <a:gs pos="100000">
                  <a:schemeClr val="accent1">
                    <a:lumMod val="5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dirty="0"/>
            </a:p>
          </p:txBody>
        </p:sp>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98818" y="0"/>
              <a:ext cx="4591594" cy="6858000"/>
            </a:xfrm>
            <a:prstGeom prst="rect">
              <a:avLst/>
            </a:prstGeom>
          </p:spPr>
        </p:pic>
        <p:sp>
          <p:nvSpPr>
            <p:cNvPr id="11" name="Rectangle 10"/>
            <p:cNvSpPr/>
            <p:nvPr/>
          </p:nvSpPr>
          <p:spPr>
            <a:xfrm>
              <a:off x="7481252" y="0"/>
              <a:ext cx="13716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dirty="0">
                <a:solidFill>
                  <a:schemeClr val="tx2"/>
                </a:solidFill>
              </a:endParaRPr>
            </a:p>
          </p:txBody>
        </p:sp>
      </p:grpSp>
      <p:pic>
        <p:nvPicPr>
          <p:cNvPr id="5" name="Picture 4" descr="Stack of book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98818" y="0"/>
            <a:ext cx="4591594" cy="6858000"/>
          </a:xfrm>
          <a:prstGeom prst="rect">
            <a:avLst/>
          </a:prstGeom>
        </p:spPr>
      </p:pic>
      <p:sp>
        <p:nvSpPr>
          <p:cNvPr id="7" name="Title 1"/>
          <p:cNvSpPr>
            <a:spLocks noGrp="1"/>
          </p:cNvSpPr>
          <p:nvPr>
            <p:ph type="ctrTitle"/>
          </p:nvPr>
        </p:nvSpPr>
        <p:spPr>
          <a:xfrm>
            <a:off x="237149" y="1498601"/>
            <a:ext cx="7008574" cy="3298825"/>
          </a:xfrm>
        </p:spPr>
        <p:txBody>
          <a:bodyPr>
            <a:normAutofit/>
          </a:bodyPr>
          <a:lstStyle>
            <a:lvl1pPr algn="l">
              <a:lnSpc>
                <a:spcPct val="90000"/>
              </a:lnSpc>
              <a:defRPr sz="5400" b="0" cap="none" spc="0" baseline="0">
                <a:ln w="0"/>
                <a:solidFill>
                  <a:schemeClr val="tx2"/>
                </a:solidFill>
                <a:effectLst/>
              </a:defRPr>
            </a:lvl1pPr>
          </a:lstStyle>
          <a:p>
            <a:r>
              <a:rPr lang="en-US"/>
              <a:t>Click to edit Master title style</a:t>
            </a:r>
            <a:endParaRPr dirty="0"/>
          </a:p>
        </p:txBody>
      </p:sp>
      <p:sp>
        <p:nvSpPr>
          <p:cNvPr id="8" name="Subtitle 2"/>
          <p:cNvSpPr>
            <a:spLocks noGrp="1"/>
          </p:cNvSpPr>
          <p:nvPr>
            <p:ph type="subTitle" idx="1"/>
          </p:nvPr>
        </p:nvSpPr>
        <p:spPr>
          <a:xfrm>
            <a:off x="237149" y="4927600"/>
            <a:ext cx="7008574" cy="1244600"/>
          </a:xfrm>
        </p:spPr>
        <p:txBody>
          <a:bodyPr>
            <a:normAutofit/>
          </a:bodyPr>
          <a:lstStyle>
            <a:lvl1pPr marL="0" indent="0" algn="l">
              <a:spcBef>
                <a:spcPts val="0"/>
              </a:spcBef>
              <a:buNone/>
              <a:defRPr sz="2800" b="0" cap="none" spc="0">
                <a:ln w="0"/>
                <a:solidFill>
                  <a:schemeClr val="accent2">
                    <a:lumMod val="50000"/>
                  </a:schemeClr>
                </a:solidFill>
                <a:effectLst/>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dirty="0"/>
          </a:p>
        </p:txBody>
      </p:sp>
      <p:sp>
        <p:nvSpPr>
          <p:cNvPr id="2" name="Date Placeholder 1"/>
          <p:cNvSpPr>
            <a:spLocks noGrp="1"/>
          </p:cNvSpPr>
          <p:nvPr>
            <p:ph type="dt" sz="half" idx="10"/>
          </p:nvPr>
        </p:nvSpPr>
        <p:spPr/>
        <p:txBody>
          <a:bodyPr/>
          <a:lstStyle/>
          <a:p>
            <a:fld id="{E8F41008-E89D-49CD-9BF4-E6F3FE09F7AC}" type="datetime1">
              <a:rPr lang="en-US" smtClean="0"/>
              <a:t>1/20/2020</a:t>
            </a:fld>
            <a:endParaRPr lang="en-US" dirty="0"/>
          </a:p>
        </p:txBody>
      </p:sp>
      <p:sp>
        <p:nvSpPr>
          <p:cNvPr id="3" name="Footer Placeholder 2"/>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EB37DED6-D4C7-42EE-AB49-D2E39E64FDE4}" type="slidenum">
              <a:rPr lang="en-US" smtClean="0"/>
              <a:pPr/>
              <a:t>‹#›</a:t>
            </a:fld>
            <a:endParaRPr lang="en-US" dirty="0"/>
          </a:p>
        </p:txBody>
      </p:sp>
    </p:spTree>
    <p:extLst>
      <p:ext uri="{BB962C8B-B14F-4D97-AF65-F5344CB8AC3E}">
        <p14:creationId xmlns:p14="http://schemas.microsoft.com/office/powerpoint/2010/main" val="72723542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Date Placeholder 4"/>
          <p:cNvSpPr>
            <a:spLocks noGrp="1"/>
          </p:cNvSpPr>
          <p:nvPr>
            <p:ph type="dt" sz="half" idx="10"/>
          </p:nvPr>
        </p:nvSpPr>
        <p:spPr/>
        <p:txBody>
          <a:bodyPr/>
          <a:lstStyle/>
          <a:p>
            <a:fld id="{6C9E199F-4583-41EB-929F-5865E95EECAA}" type="datetime1">
              <a:rPr lang="en-US" smtClean="0"/>
              <a:t>1/20/2020</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EB37DED6-D4C7-42EE-AB49-D2E39E64FDE4}" type="slidenum">
              <a:rPr lang="en-US" smtClean="0"/>
              <a:t>‹#›</a:t>
            </a:fld>
            <a:endParaRPr lang="en-US" dirty="0"/>
          </a:p>
        </p:txBody>
      </p:sp>
    </p:spTree>
    <p:extLst>
      <p:ext uri="{BB962C8B-B14F-4D97-AF65-F5344CB8AC3E}">
        <p14:creationId xmlns:p14="http://schemas.microsoft.com/office/powerpoint/2010/main" val="27017485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7" name="Date Placeholder 6"/>
          <p:cNvSpPr>
            <a:spLocks noGrp="1"/>
          </p:cNvSpPr>
          <p:nvPr>
            <p:ph type="dt" sz="half" idx="10"/>
          </p:nvPr>
        </p:nvSpPr>
        <p:spPr/>
        <p:txBody>
          <a:bodyPr/>
          <a:lstStyle/>
          <a:p>
            <a:fld id="{ADE652EB-356C-4482-B27C-7C8E08F5D88F}" type="datetime1">
              <a:rPr lang="en-US" smtClean="0"/>
              <a:t>1/20/2020</a:t>
            </a:fld>
            <a:endParaRPr lang="en-US" dirty="0"/>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EB37DED6-D4C7-42EE-AB49-D2E39E64FDE4}" type="slidenum">
              <a:rPr lang="en-US" smtClean="0"/>
              <a:t>‹#›</a:t>
            </a:fld>
            <a:endParaRPr lang="en-US" dirty="0"/>
          </a:p>
        </p:txBody>
      </p:sp>
    </p:spTree>
    <p:extLst>
      <p:ext uri="{BB962C8B-B14F-4D97-AF65-F5344CB8AC3E}">
        <p14:creationId xmlns:p14="http://schemas.microsoft.com/office/powerpoint/2010/main" val="1474654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51B0895E-43C3-4560-B59A-90049317E860}" type="datetime1">
              <a:rPr lang="en-US" smtClean="0"/>
              <a:t>1/20/2020</a:t>
            </a:fld>
            <a:endParaRPr lang="en-US" dirty="0"/>
          </a:p>
        </p:txBody>
      </p:sp>
      <p:sp>
        <p:nvSpPr>
          <p:cNvPr id="4" name="Footer Placeholder 3"/>
          <p:cNvSpPr>
            <a:spLocks noGrp="1"/>
          </p:cNvSpPr>
          <p:nvPr>
            <p:ph type="ftr" sz="quarter" idx="11"/>
          </p:nvPr>
        </p:nvSpPr>
        <p:spPr/>
        <p:txBody>
          <a:bodyPr/>
          <a:lstStyle/>
          <a:p>
            <a:r>
              <a:rPr lang="en-US" dirty="0"/>
              <a:t>Add a footer</a:t>
            </a:r>
          </a:p>
        </p:txBody>
      </p:sp>
      <p:sp>
        <p:nvSpPr>
          <p:cNvPr id="5" name="Slide Number Placeholder 4"/>
          <p:cNvSpPr>
            <a:spLocks noGrp="1"/>
          </p:cNvSpPr>
          <p:nvPr>
            <p:ph type="sldNum" sz="quarter" idx="12"/>
          </p:nvPr>
        </p:nvSpPr>
        <p:spPr/>
        <p:txBody>
          <a:bodyPr/>
          <a:lstStyle/>
          <a:p>
            <a:fld id="{EB37DED6-D4C7-42EE-AB49-D2E39E64FDE4}" type="slidenum">
              <a:rPr lang="en-US" smtClean="0"/>
              <a:t>‹#›</a:t>
            </a:fld>
            <a:endParaRPr lang="en-US" dirty="0"/>
          </a:p>
        </p:txBody>
      </p:sp>
    </p:spTree>
    <p:extLst>
      <p:ext uri="{BB962C8B-B14F-4D97-AF65-F5344CB8AC3E}">
        <p14:creationId xmlns:p14="http://schemas.microsoft.com/office/powerpoint/2010/main" val="1810248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7778C32-B81D-4A68-A851-5185C690F024}" type="datetime1">
              <a:rPr lang="en-US" smtClean="0"/>
              <a:t>1/20/2020</a:t>
            </a:fld>
            <a:endParaRPr lang="en-US" dirty="0"/>
          </a:p>
        </p:txBody>
      </p:sp>
      <p:sp>
        <p:nvSpPr>
          <p:cNvPr id="3" name="Footer Placeholder 2"/>
          <p:cNvSpPr>
            <a:spLocks noGrp="1"/>
          </p:cNvSpPr>
          <p:nvPr>
            <p:ph type="ftr" sz="quarter" idx="11"/>
          </p:nvPr>
        </p:nvSpPr>
        <p:spPr/>
        <p:txBody>
          <a:bodyPr/>
          <a:lstStyle/>
          <a:p>
            <a:r>
              <a:rPr lang="en-US" dirty="0"/>
              <a:t>Add a footer</a:t>
            </a:r>
          </a:p>
        </p:txBody>
      </p:sp>
      <p:sp>
        <p:nvSpPr>
          <p:cNvPr id="4" name="Slide Number Placeholder 3"/>
          <p:cNvSpPr>
            <a:spLocks noGrp="1"/>
          </p:cNvSpPr>
          <p:nvPr>
            <p:ph type="sldNum" sz="quarter" idx="12"/>
          </p:nvPr>
        </p:nvSpPr>
        <p:spPr/>
        <p:txBody>
          <a:bodyPr/>
          <a:lstStyle/>
          <a:p>
            <a:fld id="{EB37DED6-D4C7-42EE-AB49-D2E39E64FDE4}" type="slidenum">
              <a:rPr lang="en-US" smtClean="0"/>
              <a:t>‹#›</a:t>
            </a:fld>
            <a:endParaRPr lang="en-US" dirty="0"/>
          </a:p>
        </p:txBody>
      </p:sp>
    </p:spTree>
    <p:extLst>
      <p:ext uri="{BB962C8B-B14F-4D97-AF65-F5344CB8AC3E}">
        <p14:creationId xmlns:p14="http://schemas.microsoft.com/office/powerpoint/2010/main" val="6644849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dirty="0"/>
          </a:p>
        </p:txBody>
      </p:sp>
      <p:sp>
        <p:nvSpPr>
          <p:cNvPr id="2" name="Title 1"/>
          <p:cNvSpPr>
            <a:spLocks noGrp="1"/>
          </p:cNvSpPr>
          <p:nvPr>
            <p:ph type="title"/>
          </p:nvPr>
        </p:nvSpPr>
        <p:spPr>
          <a:xfrm>
            <a:off x="455612" y="1701800"/>
            <a:ext cx="3351927" cy="2844800"/>
          </a:xfrm>
        </p:spPr>
        <p:txBody>
          <a:bodyPr anchor="b">
            <a:normAutofit/>
          </a:bodyPr>
          <a:lstStyle>
            <a:lvl1pPr algn="l">
              <a:defRPr sz="2000" b="1">
                <a:effectLst/>
              </a:defRPr>
            </a:lvl1pPr>
          </a:lstStyle>
          <a:p>
            <a:r>
              <a:rPr lang="en-US"/>
              <a:t>Click to edit Master title style</a:t>
            </a:r>
            <a:endParaRPr dirty="0"/>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Text Placeholder 3"/>
          <p:cNvSpPr>
            <a:spLocks noGrp="1"/>
          </p:cNvSpPr>
          <p:nvPr>
            <p:ph type="body" sz="half" idx="2"/>
          </p:nvPr>
        </p:nvSpPr>
        <p:spPr>
          <a:xfrm>
            <a:off x="455612"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11765D79-EF31-4E8F-A1BE-AF31805C2859}" type="datetime1">
              <a:rPr lang="en-US" smtClean="0"/>
              <a:t>1/20/2020</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2DFBB78A-01B4-41F2-96B0-677A4A282832}" type="slidenum">
              <a:rPr lang="en-US" smtClean="0"/>
              <a:t>‹#›</a:t>
            </a:fld>
            <a:endParaRPr lang="en-US" dirty="0"/>
          </a:p>
        </p:txBody>
      </p:sp>
    </p:spTree>
    <p:extLst>
      <p:ext uri="{BB962C8B-B14F-4D97-AF65-F5344CB8AC3E}">
        <p14:creationId xmlns:p14="http://schemas.microsoft.com/office/powerpoint/2010/main" val="280129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dirty="0"/>
          </a:p>
        </p:txBody>
      </p:sp>
      <p:sp>
        <p:nvSpPr>
          <p:cNvPr id="2" name="Title 1"/>
          <p:cNvSpPr>
            <a:spLocks noGrp="1"/>
          </p:cNvSpPr>
          <p:nvPr>
            <p:ph type="title"/>
          </p:nvPr>
        </p:nvSpPr>
        <p:spPr>
          <a:xfrm>
            <a:off x="2437765" y="4800600"/>
            <a:ext cx="7313295" cy="762000"/>
          </a:xfrm>
        </p:spPr>
        <p:txBody>
          <a:bodyPr anchor="b">
            <a:normAutofit/>
          </a:bodyPr>
          <a:lstStyle>
            <a:lvl1pPr algn="l">
              <a:defRPr sz="2000" b="1">
                <a:effectLst/>
              </a:defRPr>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dirty="0"/>
              <a:t>Click icon to add picture</a:t>
            </a:r>
            <a:endParaRPr dirty="0"/>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932FBA3B-941F-4778-A0CB-865223FDAE69}" type="datetime1">
              <a:rPr lang="en-US" smtClean="0"/>
              <a:t>1/20/2020</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2DFBB78A-01B4-41F2-96B0-677A4A282832}" type="slidenum">
              <a:rPr lang="en-US" smtClean="0"/>
              <a:t>‹#›</a:t>
            </a:fld>
            <a:endParaRPr lang="en-US" dirty="0"/>
          </a:p>
        </p:txBody>
      </p:sp>
    </p:spTree>
    <p:extLst>
      <p:ext uri="{BB962C8B-B14F-4D97-AF65-F5344CB8AC3E}">
        <p14:creationId xmlns:p14="http://schemas.microsoft.com/office/powerpoint/2010/main" val="1478196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F6987518-40ED-4895-8580-DE2A722FC423}" type="datetime1">
              <a:rPr lang="en-US" smtClean="0"/>
              <a:t>1/20/2020</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591C5AD9-787D-40FA-8A4D-16A055B9AF81}" type="slidenum">
              <a:rPr lang="en-US" smtClean="0"/>
              <a:t>‹#›</a:t>
            </a:fld>
            <a:endParaRPr lang="en-US" dirty="0"/>
          </a:p>
        </p:txBody>
      </p:sp>
    </p:spTree>
    <p:extLst>
      <p:ext uri="{BB962C8B-B14F-4D97-AF65-F5344CB8AC3E}">
        <p14:creationId xmlns:p14="http://schemas.microsoft.com/office/powerpoint/2010/main" val="2960223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a:t>Click to edit Master title style</a:t>
            </a:r>
            <a:endParaRPr dirty="0"/>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CA8D9F34-BDBC-4273-B9BC-22458F940BE7}" type="datetime1">
              <a:rPr lang="en-US" smtClean="0"/>
              <a:t>1/20/2020</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591C5AD9-787D-40FA-8A4D-16A055B9AF81}" type="slidenum">
              <a:rPr lang="en-US" smtClean="0"/>
              <a:t>‹#›</a:t>
            </a:fld>
            <a:endParaRPr lang="en-US" dirty="0"/>
          </a:p>
        </p:txBody>
      </p:sp>
    </p:spTree>
    <p:extLst>
      <p:ext uri="{BB962C8B-B14F-4D97-AF65-F5344CB8AC3E}">
        <p14:creationId xmlns:p14="http://schemas.microsoft.com/office/powerpoint/2010/main" val="2398259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grpSp>
        <p:nvGrpSpPr>
          <p:cNvPr id="7" name="Group 6"/>
          <p:cNvGrpSpPr/>
          <p:nvPr/>
        </p:nvGrpSpPr>
        <p:grpSpPr>
          <a:xfrm>
            <a:off x="1620" y="0"/>
            <a:ext cx="12188952" cy="6858000"/>
            <a:chOff x="1620" y="0"/>
            <a:chExt cx="12188952" cy="6858000"/>
          </a:xfrm>
        </p:grpSpPr>
        <p:sp>
          <p:nvSpPr>
            <p:cNvPr id="10" name="Rectangle 9"/>
            <p:cNvSpPr/>
            <p:nvPr/>
          </p:nvSpPr>
          <p:spPr>
            <a:xfrm>
              <a:off x="1620" y="0"/>
              <a:ext cx="12188952" cy="6858000"/>
            </a:xfrm>
            <a:prstGeom prst="rect">
              <a:avLst/>
            </a:prstGeom>
            <a:gradFill flip="none" rotWithShape="1">
              <a:gsLst>
                <a:gs pos="0">
                  <a:schemeClr val="accent1">
                    <a:lumMod val="50000"/>
                  </a:schemeClr>
                </a:gs>
                <a:gs pos="58000">
                  <a:schemeClr val="accent1">
                    <a:lumMod val="40000"/>
                    <a:lumOff val="60000"/>
                  </a:schemeClr>
                </a:gs>
                <a:gs pos="100000">
                  <a:schemeClr val="accent1">
                    <a:lumMod val="5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dirty="0"/>
            </a:p>
          </p:txBody>
        </p:sp>
        <p:sp>
          <p:nvSpPr>
            <p:cNvPr id="8" name="Rectangle 7"/>
            <p:cNvSpPr/>
            <p:nvPr/>
          </p:nvSpPr>
          <p:spPr>
            <a:xfrm>
              <a:off x="304721" y="0"/>
              <a:ext cx="11579384" cy="6858000"/>
            </a:xfrm>
            <a:prstGeom prst="rect">
              <a:avLst/>
            </a:prstGeom>
            <a:solidFill>
              <a:schemeClr val="accent1">
                <a:lumMod val="20000"/>
                <a:lumOff val="8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dirty="0"/>
            </a:p>
          </p:txBody>
        </p:sp>
      </p:gr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a:solidFill>
                  <a:schemeClr val="tx2">
                    <a:lumMod val="50000"/>
                  </a:schemeClr>
                </a:solidFill>
              </a:defRPr>
            </a:lvl1pPr>
          </a:lstStyle>
          <a:p>
            <a:fld id="{72EBFD46-0FD3-4428-ADEC-1DFD6489930D}" type="datetime1">
              <a:rPr lang="en-US" smtClean="0"/>
              <a:t>1/20/2020</a:t>
            </a:fld>
            <a:endParaRPr lang="en-US" dirty="0"/>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a:solidFill>
                  <a:schemeClr val="tx2">
                    <a:lumMod val="50000"/>
                  </a:schemeClr>
                </a:solidFill>
              </a:defRPr>
            </a:lvl1pPr>
          </a:lstStyle>
          <a:p>
            <a:r>
              <a:rPr lang="en-US" dirty="0"/>
              <a:t>Add a footer</a:t>
            </a:r>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a:solidFill>
                  <a:schemeClr val="tx2">
                    <a:lumMod val="50000"/>
                  </a:schemeClr>
                </a:solidFill>
              </a:defRPr>
            </a:lvl1pPr>
          </a:lstStyle>
          <a:p>
            <a:fld id="{EB37DED6-D4C7-42EE-AB49-D2E39E64FDE4}" type="slidenum">
              <a:rPr lang="en-US" smtClean="0"/>
              <a:pPr/>
              <a:t>‹#›</a:t>
            </a:fld>
            <a:endParaRPr lang="en-US" dirty="0"/>
          </a:p>
        </p:txBody>
      </p:sp>
    </p:spTree>
    <p:extLst>
      <p:ext uri="{BB962C8B-B14F-4D97-AF65-F5344CB8AC3E}">
        <p14:creationId xmlns:p14="http://schemas.microsoft.com/office/powerpoint/2010/main" val="4142785951"/>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1218987" rtl="0" eaLnBrk="1" latinLnBrk="0" hangingPunct="1">
        <a:lnSpc>
          <a:spcPct val="85000"/>
        </a:lnSpc>
        <a:spcBef>
          <a:spcPct val="0"/>
        </a:spcBef>
        <a:buNone/>
        <a:tabLst/>
        <a:defRPr sz="4400" b="0" kern="1200" cap="none" baseline="0">
          <a:solidFill>
            <a:schemeClr val="accent2">
              <a:lumMod val="50000"/>
            </a:schemeClr>
          </a:solidFill>
          <a:effectLst/>
          <a:latin typeface="+mj-lt"/>
          <a:ea typeface="+mj-ea"/>
          <a:cs typeface="+mj-cs"/>
        </a:defRPr>
      </a:lvl1pPr>
    </p:titleStyle>
    <p:bodyStyle>
      <a:lvl1pPr marL="304747" indent="-304747" algn="l" defTabSz="1218987" rtl="0" eaLnBrk="1" latinLnBrk="0" hangingPunct="1">
        <a:lnSpc>
          <a:spcPct val="95000"/>
        </a:lnSpc>
        <a:spcBef>
          <a:spcPts val="1866"/>
        </a:spcBef>
        <a:buClr>
          <a:schemeClr val="accent6">
            <a:lumMod val="50000"/>
          </a:schemeClr>
        </a:buClr>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Clr>
          <a:schemeClr val="accent6">
            <a:lumMod val="50000"/>
          </a:schemeClr>
        </a:buClr>
        <a:buSzPct val="90000"/>
        <a:buFont typeface="Century Gothic" pitchFamily="34" charset="0"/>
        <a:buChar char="–"/>
        <a:defRPr sz="1800" kern="1200">
          <a:solidFill>
            <a:schemeClr val="tx2">
              <a:lumMod val="50000"/>
            </a:schemeClr>
          </a:solidFill>
          <a:latin typeface="+mn-lt"/>
          <a:ea typeface="+mn-ea"/>
          <a:cs typeface="+mn-cs"/>
        </a:defRPr>
      </a:lvl6pPr>
      <a:lvl7pPr marL="2864619" indent="-304747" algn="l" defTabSz="1218987" rtl="0" eaLnBrk="1" latinLnBrk="0" hangingPunct="1">
        <a:lnSpc>
          <a:spcPct val="95000"/>
        </a:lnSpc>
        <a:spcBef>
          <a:spcPts val="1066"/>
        </a:spcBef>
        <a:buClr>
          <a:schemeClr val="accent6">
            <a:lumMod val="50000"/>
          </a:schemeClr>
        </a:buClr>
        <a:buSzPct val="90000"/>
        <a:buFont typeface="Century Gothic" pitchFamily="34" charset="0"/>
        <a:buChar char="–"/>
        <a:defRPr sz="1800" kern="1200">
          <a:solidFill>
            <a:schemeClr val="tx2">
              <a:lumMod val="50000"/>
            </a:schemeClr>
          </a:solidFill>
          <a:latin typeface="+mn-lt"/>
          <a:ea typeface="+mn-ea"/>
          <a:cs typeface="+mn-cs"/>
        </a:defRPr>
      </a:lvl7pPr>
      <a:lvl8pPr marL="3291264" indent="-304747" algn="l" defTabSz="1218987" rtl="0" eaLnBrk="1" latinLnBrk="0" hangingPunct="1">
        <a:lnSpc>
          <a:spcPct val="95000"/>
        </a:lnSpc>
        <a:spcBef>
          <a:spcPts val="1066"/>
        </a:spcBef>
        <a:buClr>
          <a:schemeClr val="accent6">
            <a:lumMod val="50000"/>
          </a:schemeClr>
        </a:buClr>
        <a:buSzPct val="90000"/>
        <a:buFont typeface="Century Gothic" pitchFamily="34" charset="0"/>
        <a:buChar char="–"/>
        <a:defRPr sz="1800" kern="1200">
          <a:solidFill>
            <a:schemeClr val="tx2">
              <a:lumMod val="50000"/>
            </a:schemeClr>
          </a:solidFill>
          <a:latin typeface="+mn-lt"/>
          <a:ea typeface="+mn-ea"/>
          <a:cs typeface="+mn-cs"/>
        </a:defRPr>
      </a:lvl8pPr>
      <a:lvl9pPr marL="3474112" indent="0" algn="l" defTabSz="1218987" rtl="0" eaLnBrk="1" latinLnBrk="0" hangingPunct="1">
        <a:lnSpc>
          <a:spcPct val="95000"/>
        </a:lnSpc>
        <a:spcBef>
          <a:spcPts val="1066"/>
        </a:spcBef>
        <a:buClr>
          <a:schemeClr val="accent6">
            <a:lumMod val="50000"/>
          </a:schemeClr>
        </a:buClr>
        <a:buSzPct val="90000"/>
        <a:buFont typeface="Century Gothic" pitchFamily="34" charset="0"/>
        <a:buNone/>
        <a:defRPr sz="1800" kern="1200">
          <a:solidFill>
            <a:schemeClr val="tx2">
              <a:lumMod val="50000"/>
            </a:schemeClr>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hyperlink" Target="https://www.legislation.gov.uk/anaw/2014/4/contents" TargetMode="Externa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hyperlink" Target="https://www.ageuk.org.uk/cymru/" TargetMode="Externa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hyperlink" Target="https://www.legislation.gov.uk/anaw/2014/4/contents" TargetMode="External"/><Relationship Id="rId2" Type="http://schemas.openxmlformats.org/officeDocument/2006/relationships/hyperlink" Target="https://www.ageuk.org.uk/cymru/" TargetMode="Externa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815217" y="476672"/>
            <a:ext cx="7008574" cy="1008386"/>
          </a:xfrm>
        </p:spPr>
        <p:txBody>
          <a:bodyPr/>
          <a:lstStyle/>
          <a:p>
            <a:r>
              <a:rPr lang="en-US" dirty="0">
                <a:latin typeface="Times New Roman" panose="02020603050405020304" pitchFamily="18" charset="0"/>
                <a:cs typeface="Times New Roman" panose="02020603050405020304" pitchFamily="18" charset="0"/>
              </a:rPr>
              <a:t>Welcome!</a:t>
            </a:r>
          </a:p>
        </p:txBody>
      </p:sp>
      <p:sp>
        <p:nvSpPr>
          <p:cNvPr id="3" name="Subtitle 2"/>
          <p:cNvSpPr>
            <a:spLocks noGrp="1"/>
          </p:cNvSpPr>
          <p:nvPr>
            <p:ph type="subTitle" idx="1"/>
          </p:nvPr>
        </p:nvSpPr>
        <p:spPr>
          <a:xfrm>
            <a:off x="4879346" y="1485058"/>
            <a:ext cx="7008574" cy="4687142"/>
          </a:xfrm>
        </p:spPr>
        <p:txBody>
          <a:bodyPr/>
          <a:lstStyle/>
          <a:p>
            <a:r>
              <a:rPr lang="en-GB" b="1" dirty="0">
                <a:latin typeface="Times New Roman" panose="02020603050405020304" pitchFamily="18" charset="0"/>
                <a:cs typeface="Times New Roman" panose="02020603050405020304" pitchFamily="18" charset="0"/>
              </a:rPr>
              <a:t>ECGE4001Q</a:t>
            </a:r>
          </a:p>
          <a:p>
            <a:r>
              <a:rPr lang="en-GB" b="1" dirty="0">
                <a:latin typeface="Times New Roman" panose="02020603050405020304" pitchFamily="18" charset="0"/>
                <a:cs typeface="Times New Roman" panose="02020603050405020304" pitchFamily="18" charset="0"/>
              </a:rPr>
              <a:t>Academic Study Skills for Students</a:t>
            </a:r>
          </a:p>
          <a:p>
            <a:endParaRPr lang="en-GB" dirty="0">
              <a:latin typeface="Times New Roman" panose="02020603050405020304" pitchFamily="18" charset="0"/>
              <a:cs typeface="Times New Roman" panose="02020603050405020304" pitchFamily="18" charset="0"/>
            </a:endParaRPr>
          </a:p>
          <a:p>
            <a:r>
              <a:rPr lang="en-GB" b="1" dirty="0">
                <a:latin typeface="Times New Roman" panose="02020603050405020304" pitchFamily="18" charset="0"/>
                <a:cs typeface="Times New Roman" panose="02020603050405020304" pitchFamily="18" charset="0"/>
              </a:rPr>
              <a:t>Question</a:t>
            </a:r>
          </a:p>
          <a:p>
            <a:endParaRPr lang="en-GB" b="1" dirty="0">
              <a:latin typeface="Times New Roman" panose="02020603050405020304" pitchFamily="18" charset="0"/>
              <a:cs typeface="Times New Roman" panose="02020603050405020304" pitchFamily="18" charset="0"/>
            </a:endParaRPr>
          </a:p>
          <a:p>
            <a:r>
              <a:rPr lang="en-GB" sz="2400" i="1" dirty="0">
                <a:latin typeface="Times New Roman" panose="02020603050405020304" pitchFamily="18" charset="0"/>
                <a:cs typeface="Times New Roman" panose="02020603050405020304" pitchFamily="18" charset="0"/>
              </a:rPr>
              <a:t>Explain how to reference within a body of the text and a reference list:</a:t>
            </a:r>
            <a:endParaRPr lang="en-GB" sz="2400" dirty="0">
              <a:latin typeface="Times New Roman" panose="02020603050405020304" pitchFamily="18" charset="0"/>
              <a:cs typeface="Times New Roman" panose="02020603050405020304" pitchFamily="18" charset="0"/>
            </a:endParaRPr>
          </a:p>
          <a:p>
            <a:r>
              <a:rPr lang="en-GB" sz="2400" i="1" dirty="0">
                <a:latin typeface="Times New Roman" panose="02020603050405020304" pitchFamily="18" charset="0"/>
                <a:cs typeface="Times New Roman" panose="02020603050405020304" pitchFamily="18" charset="0"/>
              </a:rPr>
              <a:t>Books, journal articles, government legislation and websites; use examples for each type of reference.</a:t>
            </a:r>
            <a:endParaRPr lang="en-GB" sz="2400" dirty="0">
              <a:latin typeface="Times New Roman" panose="02020603050405020304" pitchFamily="18" charset="0"/>
              <a:cs typeface="Times New Roman" panose="02020603050405020304" pitchFamily="18" charset="0"/>
            </a:endParaRPr>
          </a:p>
          <a:p>
            <a:endParaRPr lang="en-GB" sz="2400" b="1" dirty="0">
              <a:latin typeface="Times New Roman" panose="02020603050405020304" pitchFamily="18" charset="0"/>
              <a:cs typeface="Times New Roman" panose="02020603050405020304" pitchFamily="18" charset="0"/>
            </a:endParaRPr>
          </a:p>
          <a:p>
            <a:endParaRPr lang="en-US" dirty="0"/>
          </a:p>
        </p:txBody>
      </p:sp>
      <p:sp>
        <p:nvSpPr>
          <p:cNvPr id="4" name="TextBox 3">
            <a:extLst>
              <a:ext uri="{FF2B5EF4-FFF2-40B4-BE49-F238E27FC236}">
                <a16:creationId xmlns:a16="http://schemas.microsoft.com/office/drawing/2014/main" id="{3CE435A4-D985-4343-96E2-7601FD0CC26A}"/>
              </a:ext>
            </a:extLst>
          </p:cNvPr>
          <p:cNvSpPr txBox="1"/>
          <p:nvPr/>
        </p:nvSpPr>
        <p:spPr>
          <a:xfrm>
            <a:off x="5080587" y="5373686"/>
            <a:ext cx="6737491" cy="911019"/>
          </a:xfrm>
          <a:prstGeom prst="rect">
            <a:avLst/>
          </a:prstGeom>
          <a:noFill/>
        </p:spPr>
        <p:txBody>
          <a:bodyPr wrap="square" rtlCol="0">
            <a:spAutoFit/>
          </a:bodyPr>
          <a:lstStyle/>
          <a:p>
            <a:pPr algn="r">
              <a:lnSpc>
                <a:spcPct val="95000"/>
              </a:lnSpc>
            </a:pPr>
            <a:r>
              <a:rPr lang="en-GB" sz="2800" dirty="0">
                <a:latin typeface="Times New Roman" panose="02020603050405020304" pitchFamily="18" charset="0"/>
                <a:cs typeface="Times New Roman" panose="02020603050405020304" pitchFamily="18" charset="0"/>
              </a:rPr>
              <a:t>Michelle Gay </a:t>
            </a:r>
          </a:p>
          <a:p>
            <a:pPr algn="r">
              <a:lnSpc>
                <a:spcPct val="95000"/>
              </a:lnSpc>
            </a:pPr>
            <a:r>
              <a:rPr lang="en-GB" sz="2800" dirty="0">
                <a:latin typeface="Times New Roman" panose="02020603050405020304" pitchFamily="18" charset="0"/>
                <a:cs typeface="Times New Roman" panose="02020603050405020304" pitchFamily="18" charset="0"/>
              </a:rPr>
              <a:t>Student Number: 1803102 </a:t>
            </a:r>
          </a:p>
        </p:txBody>
      </p:sp>
    </p:spTree>
    <p:extLst>
      <p:ext uri="{BB962C8B-B14F-4D97-AF65-F5344CB8AC3E}">
        <p14:creationId xmlns:p14="http://schemas.microsoft.com/office/powerpoint/2010/main" val="1736685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5400" dirty="0">
                <a:latin typeface="Times New Roman" panose="02020603050405020304" pitchFamily="18" charset="0"/>
                <a:cs typeface="Times New Roman" panose="02020603050405020304" pitchFamily="18" charset="0"/>
              </a:rPr>
              <a:t>Topics to Be Covered Today</a:t>
            </a:r>
          </a:p>
        </p:txBody>
      </p:sp>
      <p:sp>
        <p:nvSpPr>
          <p:cNvPr id="3" name="Content Placeholder 2"/>
          <p:cNvSpPr>
            <a:spLocks noGrp="1"/>
          </p:cNvSpPr>
          <p:nvPr>
            <p:ph idx="1"/>
          </p:nvPr>
        </p:nvSpPr>
        <p:spPr/>
        <p:txBody>
          <a:bodyPr>
            <a:normAutofit/>
          </a:bodyPr>
          <a:lstStyle/>
          <a:p>
            <a:pPr marL="0" indent="0">
              <a:buNone/>
            </a:pPr>
            <a:r>
              <a:rPr lang="en-GB" b="1" i="1" dirty="0">
                <a:latin typeface="Times New Roman" panose="02020603050405020304" pitchFamily="18" charset="0"/>
                <a:cs typeface="Times New Roman" panose="02020603050405020304" pitchFamily="18" charset="0"/>
              </a:rPr>
              <a:t>Referencing within a body of text including:</a:t>
            </a:r>
          </a:p>
          <a:p>
            <a:r>
              <a:rPr lang="en-GB" b="1" i="1" dirty="0">
                <a:latin typeface="Times New Roman" panose="02020603050405020304" pitchFamily="18" charset="0"/>
                <a:cs typeface="Times New Roman" panose="02020603050405020304" pitchFamily="18" charset="0"/>
              </a:rPr>
              <a:t>Quotations – Long and short Quotations </a:t>
            </a:r>
          </a:p>
          <a:p>
            <a:r>
              <a:rPr lang="en-GB" b="1" i="1" dirty="0">
                <a:latin typeface="Times New Roman" panose="02020603050405020304" pitchFamily="18" charset="0"/>
                <a:cs typeface="Times New Roman" panose="02020603050405020304" pitchFamily="18" charset="0"/>
              </a:rPr>
              <a:t>Books</a:t>
            </a:r>
          </a:p>
          <a:p>
            <a:r>
              <a:rPr lang="en-GB" b="1" i="1" dirty="0">
                <a:latin typeface="Times New Roman" panose="02020603050405020304" pitchFamily="18" charset="0"/>
                <a:cs typeface="Times New Roman" panose="02020603050405020304" pitchFamily="18" charset="0"/>
              </a:rPr>
              <a:t>Journal articles</a:t>
            </a:r>
          </a:p>
          <a:p>
            <a:r>
              <a:rPr lang="en-GB" b="1" i="1" dirty="0">
                <a:latin typeface="Times New Roman" panose="02020603050405020304" pitchFamily="18" charset="0"/>
                <a:cs typeface="Times New Roman" panose="02020603050405020304" pitchFamily="18" charset="0"/>
              </a:rPr>
              <a:t>Government legislation </a:t>
            </a:r>
          </a:p>
          <a:p>
            <a:r>
              <a:rPr lang="en-GB" b="1" i="1" dirty="0">
                <a:latin typeface="Times New Roman" panose="02020603050405020304" pitchFamily="18" charset="0"/>
                <a:cs typeface="Times New Roman" panose="02020603050405020304" pitchFamily="18" charset="0"/>
              </a:rPr>
              <a:t>Websites </a:t>
            </a:r>
          </a:p>
        </p:txBody>
      </p:sp>
    </p:spTree>
    <p:extLst>
      <p:ext uri="{BB962C8B-B14F-4D97-AF65-F5344CB8AC3E}">
        <p14:creationId xmlns:p14="http://schemas.microsoft.com/office/powerpoint/2010/main" val="11530747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8EC1D-6E53-4CAA-B2BF-7957E6394668}"/>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Quotations </a:t>
            </a:r>
          </a:p>
        </p:txBody>
      </p:sp>
      <p:sp>
        <p:nvSpPr>
          <p:cNvPr id="3" name="Text Placeholder 2">
            <a:extLst>
              <a:ext uri="{FF2B5EF4-FFF2-40B4-BE49-F238E27FC236}">
                <a16:creationId xmlns:a16="http://schemas.microsoft.com/office/drawing/2014/main" id="{1E271DD1-B03A-4DDE-97E9-384D9C84A181}"/>
              </a:ext>
            </a:extLst>
          </p:cNvPr>
          <p:cNvSpPr>
            <a:spLocks noGrp="1"/>
          </p:cNvSpPr>
          <p:nvPr>
            <p:ph type="body" idx="1"/>
          </p:nvPr>
        </p:nvSpPr>
        <p:spPr/>
        <p:txBody>
          <a:bodyPr/>
          <a:lstStyle/>
          <a:p>
            <a:r>
              <a:rPr lang="en-GB" dirty="0">
                <a:latin typeface="Times New Roman" panose="02020603050405020304" pitchFamily="18" charset="0"/>
                <a:cs typeface="Times New Roman" panose="02020603050405020304" pitchFamily="18" charset="0"/>
              </a:rPr>
              <a:t>Short Quotations </a:t>
            </a:r>
            <a:r>
              <a:rPr lang="en-GB" dirty="0"/>
              <a:t>	</a:t>
            </a:r>
          </a:p>
        </p:txBody>
      </p:sp>
      <p:sp>
        <p:nvSpPr>
          <p:cNvPr id="4" name="Content Placeholder 3">
            <a:extLst>
              <a:ext uri="{FF2B5EF4-FFF2-40B4-BE49-F238E27FC236}">
                <a16:creationId xmlns:a16="http://schemas.microsoft.com/office/drawing/2014/main" id="{AB83250A-777C-47E1-8774-437F67732984}"/>
              </a:ext>
            </a:extLst>
          </p:cNvPr>
          <p:cNvSpPr>
            <a:spLocks noGrp="1"/>
          </p:cNvSpPr>
          <p:nvPr>
            <p:ph sz="half" idx="2"/>
          </p:nvPr>
        </p:nvSpPr>
        <p:spPr>
          <a:xfrm>
            <a:off x="1117309" y="2209800"/>
            <a:ext cx="4977104" cy="4099520"/>
          </a:xfrm>
        </p:spPr>
        <p:txBody>
          <a:bodyPr/>
          <a:lstStyle/>
          <a:p>
            <a:r>
              <a:rPr lang="en-GB" sz="2400" dirty="0">
                <a:latin typeface="Times New Roman" panose="02020603050405020304" pitchFamily="18" charset="0"/>
                <a:cs typeface="Times New Roman" panose="02020603050405020304" pitchFamily="18" charset="0"/>
              </a:rPr>
              <a:t>Up to two to three lines.</a:t>
            </a:r>
          </a:p>
          <a:p>
            <a:r>
              <a:rPr lang="en-GB" sz="2400" dirty="0">
                <a:latin typeface="Times New Roman" panose="02020603050405020304" pitchFamily="18" charset="0"/>
                <a:cs typeface="Times New Roman" panose="02020603050405020304" pitchFamily="18" charset="0"/>
              </a:rPr>
              <a:t>Single quotation marks within body of your assignment.</a:t>
            </a:r>
          </a:p>
          <a:p>
            <a:pPr marL="0" indent="0">
              <a:buNone/>
            </a:pPr>
            <a:endParaRPr lang="en-GB" dirty="0">
              <a:latin typeface="Times New Roman" panose="02020603050405020304" pitchFamily="18" charset="0"/>
              <a:cs typeface="Times New Roman" panose="02020603050405020304" pitchFamily="18" charset="0"/>
            </a:endParaRPr>
          </a:p>
          <a:p>
            <a:pPr marL="0" indent="0">
              <a:buNone/>
            </a:pPr>
            <a:endParaRPr lang="en-GB" dirty="0"/>
          </a:p>
          <a:p>
            <a:pPr marL="0" indent="0">
              <a:buNone/>
            </a:pPr>
            <a:endParaRPr lang="en-GB" dirty="0"/>
          </a:p>
        </p:txBody>
      </p:sp>
      <p:sp>
        <p:nvSpPr>
          <p:cNvPr id="5" name="Text Placeholder 4">
            <a:extLst>
              <a:ext uri="{FF2B5EF4-FFF2-40B4-BE49-F238E27FC236}">
                <a16:creationId xmlns:a16="http://schemas.microsoft.com/office/drawing/2014/main" id="{6C7EBBD1-9028-41C7-AFB8-FBE6196438D6}"/>
              </a:ext>
            </a:extLst>
          </p:cNvPr>
          <p:cNvSpPr>
            <a:spLocks noGrp="1"/>
          </p:cNvSpPr>
          <p:nvPr>
            <p:ph type="body" sz="quarter" idx="3"/>
          </p:nvPr>
        </p:nvSpPr>
        <p:spPr/>
        <p:txBody>
          <a:bodyPr/>
          <a:lstStyle/>
          <a:p>
            <a:r>
              <a:rPr lang="en-GB" dirty="0">
                <a:latin typeface="Times New Roman" panose="02020603050405020304" pitchFamily="18" charset="0"/>
                <a:cs typeface="Times New Roman" panose="02020603050405020304" pitchFamily="18" charset="0"/>
              </a:rPr>
              <a:t>Example in text: </a:t>
            </a:r>
          </a:p>
        </p:txBody>
      </p:sp>
      <p:sp>
        <p:nvSpPr>
          <p:cNvPr id="6" name="Content Placeholder 5">
            <a:extLst>
              <a:ext uri="{FF2B5EF4-FFF2-40B4-BE49-F238E27FC236}">
                <a16:creationId xmlns:a16="http://schemas.microsoft.com/office/drawing/2014/main" id="{0C7C2BAD-3A92-454B-B301-1608AED21E4D}"/>
              </a:ext>
            </a:extLst>
          </p:cNvPr>
          <p:cNvSpPr>
            <a:spLocks noGrp="1"/>
          </p:cNvSpPr>
          <p:nvPr>
            <p:ph sz="quarter" idx="4"/>
          </p:nvPr>
        </p:nvSpPr>
        <p:spPr/>
        <p:txBody>
          <a:bodyPr/>
          <a:lstStyle/>
          <a:p>
            <a:pPr marL="0" indent="0">
              <a:buNone/>
            </a:pPr>
            <a:r>
              <a:rPr lang="en-GB" sz="2400" dirty="0">
                <a:latin typeface="Times New Roman" panose="02020603050405020304" pitchFamily="18" charset="0"/>
                <a:cs typeface="Times New Roman" panose="02020603050405020304" pitchFamily="18" charset="0"/>
              </a:rPr>
              <a:t>In text:  (one author)</a:t>
            </a:r>
          </a:p>
          <a:p>
            <a:pPr marL="0" indent="0">
              <a:buNone/>
            </a:pPr>
            <a:r>
              <a:rPr lang="en-GB" sz="2400" dirty="0">
                <a:latin typeface="Times New Roman" panose="02020603050405020304" pitchFamily="18" charset="0"/>
                <a:cs typeface="Times New Roman" panose="02020603050405020304" pitchFamily="18" charset="0"/>
              </a:rPr>
              <a:t>According to Bateman ‘it is not in anyone’s interests if instructions are not acted upon’(2005)</a:t>
            </a:r>
          </a:p>
          <a:p>
            <a:pPr marL="0" indent="0">
              <a:buNone/>
            </a:pPr>
            <a:r>
              <a:rPr lang="en-GB" sz="2400" dirty="0">
                <a:latin typeface="Times New Roman" panose="02020603050405020304" pitchFamily="18" charset="0"/>
                <a:cs typeface="Times New Roman" panose="02020603050405020304" pitchFamily="18" charset="0"/>
              </a:rPr>
              <a:t>Bateman (2005) argues that it would benefit no one if  the directions are not executed. </a:t>
            </a:r>
          </a:p>
          <a:p>
            <a:pPr marL="0" indent="0">
              <a:buNone/>
            </a:pPr>
            <a:endParaRPr lang="en-GB" dirty="0"/>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4536615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8EC1D-6E53-4CAA-B2BF-7957E6394668}"/>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Quotations </a:t>
            </a:r>
          </a:p>
        </p:txBody>
      </p:sp>
      <p:sp>
        <p:nvSpPr>
          <p:cNvPr id="3" name="Text Placeholder 2">
            <a:extLst>
              <a:ext uri="{FF2B5EF4-FFF2-40B4-BE49-F238E27FC236}">
                <a16:creationId xmlns:a16="http://schemas.microsoft.com/office/drawing/2014/main" id="{1E271DD1-B03A-4DDE-97E9-384D9C84A181}"/>
              </a:ext>
            </a:extLst>
          </p:cNvPr>
          <p:cNvSpPr>
            <a:spLocks noGrp="1"/>
          </p:cNvSpPr>
          <p:nvPr>
            <p:ph type="body" idx="1"/>
          </p:nvPr>
        </p:nvSpPr>
        <p:spPr/>
        <p:txBody>
          <a:bodyPr/>
          <a:lstStyle/>
          <a:p>
            <a:r>
              <a:rPr lang="en-GB" dirty="0">
                <a:latin typeface="Times New Roman" panose="02020603050405020304" pitchFamily="18" charset="0"/>
                <a:cs typeface="Times New Roman" panose="02020603050405020304" pitchFamily="18" charset="0"/>
              </a:rPr>
              <a:t>Long Quotations </a:t>
            </a:r>
            <a:r>
              <a:rPr lang="en-GB" dirty="0"/>
              <a:t>	</a:t>
            </a:r>
          </a:p>
        </p:txBody>
      </p:sp>
      <p:sp>
        <p:nvSpPr>
          <p:cNvPr id="4" name="Content Placeholder 3">
            <a:extLst>
              <a:ext uri="{FF2B5EF4-FFF2-40B4-BE49-F238E27FC236}">
                <a16:creationId xmlns:a16="http://schemas.microsoft.com/office/drawing/2014/main" id="{AB83250A-777C-47E1-8774-437F67732984}"/>
              </a:ext>
            </a:extLst>
          </p:cNvPr>
          <p:cNvSpPr>
            <a:spLocks noGrp="1"/>
          </p:cNvSpPr>
          <p:nvPr>
            <p:ph sz="half" idx="2"/>
          </p:nvPr>
        </p:nvSpPr>
        <p:spPr>
          <a:xfrm>
            <a:off x="1117309" y="2209800"/>
            <a:ext cx="4257023" cy="3962400"/>
          </a:xfrm>
        </p:spPr>
        <p:txBody>
          <a:bodyPr/>
          <a:lstStyle/>
          <a:p>
            <a:pPr algn="just"/>
            <a:r>
              <a:rPr lang="en-GB" sz="2400" dirty="0">
                <a:latin typeface="Times New Roman" panose="02020603050405020304" pitchFamily="18" charset="0"/>
                <a:cs typeface="Times New Roman" panose="02020603050405020304" pitchFamily="18" charset="0"/>
              </a:rPr>
              <a:t>Quotes over three lines should be indented as a separate paragraph from the main text.</a:t>
            </a:r>
          </a:p>
          <a:p>
            <a:pPr algn="just"/>
            <a:r>
              <a:rPr lang="en-GB" sz="2400" dirty="0">
                <a:latin typeface="Times New Roman" panose="02020603050405020304" pitchFamily="18" charset="0"/>
                <a:cs typeface="Times New Roman" panose="02020603050405020304" pitchFamily="18" charset="0"/>
              </a:rPr>
              <a:t>Quotation marks are NOT required</a:t>
            </a:r>
          </a:p>
          <a:p>
            <a:pPr marL="0" indent="0">
              <a:buNone/>
            </a:pPr>
            <a:endParaRPr lang="en-GB" dirty="0"/>
          </a:p>
        </p:txBody>
      </p:sp>
      <p:sp>
        <p:nvSpPr>
          <p:cNvPr id="5" name="Text Placeholder 4">
            <a:extLst>
              <a:ext uri="{FF2B5EF4-FFF2-40B4-BE49-F238E27FC236}">
                <a16:creationId xmlns:a16="http://schemas.microsoft.com/office/drawing/2014/main" id="{6C7EBBD1-9028-41C7-AFB8-FBE6196438D6}"/>
              </a:ext>
            </a:extLst>
          </p:cNvPr>
          <p:cNvSpPr>
            <a:spLocks noGrp="1"/>
          </p:cNvSpPr>
          <p:nvPr>
            <p:ph type="body" sz="quarter" idx="3"/>
          </p:nvPr>
        </p:nvSpPr>
        <p:spPr/>
        <p:txBody>
          <a:bodyPr/>
          <a:lstStyle/>
          <a:p>
            <a:r>
              <a:rPr lang="en-GB" dirty="0">
                <a:latin typeface="Times New Roman" panose="02020603050405020304" pitchFamily="18" charset="0"/>
                <a:cs typeface="Times New Roman" panose="02020603050405020304" pitchFamily="18" charset="0"/>
              </a:rPr>
              <a:t>Example in text </a:t>
            </a:r>
          </a:p>
        </p:txBody>
      </p:sp>
      <p:sp>
        <p:nvSpPr>
          <p:cNvPr id="6" name="Content Placeholder 5">
            <a:extLst>
              <a:ext uri="{FF2B5EF4-FFF2-40B4-BE49-F238E27FC236}">
                <a16:creationId xmlns:a16="http://schemas.microsoft.com/office/drawing/2014/main" id="{0C7C2BAD-3A92-454B-B301-1608AED21E4D}"/>
              </a:ext>
            </a:extLst>
          </p:cNvPr>
          <p:cNvSpPr>
            <a:spLocks noGrp="1"/>
          </p:cNvSpPr>
          <p:nvPr>
            <p:ph sz="quarter" idx="4"/>
          </p:nvPr>
        </p:nvSpPr>
        <p:spPr>
          <a:xfrm>
            <a:off x="6297559" y="2209800"/>
            <a:ext cx="4977104" cy="3595464"/>
          </a:xfrm>
        </p:spPr>
        <p:txBody>
          <a:bodyPr/>
          <a:lstStyle/>
          <a:p>
            <a:pPr marL="358775" marR="330835" indent="0" algn="just">
              <a:lnSpc>
                <a:spcPct val="100000"/>
              </a:lnSpc>
              <a:spcAft>
                <a:spcPts val="0"/>
              </a:spcAft>
              <a:buNone/>
              <a:tabLst>
                <a:tab pos="4125913" algn="l"/>
              </a:tabLst>
            </a:pPr>
            <a:endParaRPr lang="en-GB" sz="1800" dirty="0">
              <a:latin typeface="Times New Roman" panose="02020603050405020304" pitchFamily="18" charset="0"/>
              <a:ea typeface="Calibri" panose="020F0502020204030204" pitchFamily="34" charset="0"/>
              <a:cs typeface="Times New Roman" panose="02020603050405020304" pitchFamily="18" charset="0"/>
            </a:endParaRPr>
          </a:p>
          <a:p>
            <a:pPr marL="358775" marR="330835" indent="0" algn="just">
              <a:lnSpc>
                <a:spcPct val="100000"/>
              </a:lnSpc>
              <a:spcAft>
                <a:spcPts val="0"/>
              </a:spcAft>
              <a:buNone/>
              <a:tabLst>
                <a:tab pos="4125913" algn="l"/>
              </a:tabLst>
            </a:pPr>
            <a:r>
              <a:rPr lang="en-GB" sz="1800" dirty="0">
                <a:latin typeface="Times New Roman" panose="02020603050405020304" pitchFamily="18" charset="0"/>
                <a:ea typeface="Calibri" panose="020F0502020204030204" pitchFamily="34" charset="0"/>
                <a:cs typeface="Times New Roman" panose="02020603050405020304" pitchFamily="18" charset="0"/>
              </a:rPr>
              <a:t>Advocacy for homeless people can involve some very complex legal issues.  This is largely because of the current legal remedies which are available for challenging homelessness decisions, even though the main legal provisions governing homelessness are relatively straightforward and have a clear structure to be followed.  </a:t>
            </a:r>
          </a:p>
          <a:p>
            <a:pPr marL="358775" marR="330835" indent="0" algn="r">
              <a:lnSpc>
                <a:spcPct val="100000"/>
              </a:lnSpc>
              <a:spcBef>
                <a:spcPts val="0"/>
              </a:spcBef>
              <a:spcAft>
                <a:spcPts val="0"/>
              </a:spcAft>
              <a:buNone/>
              <a:tabLst>
                <a:tab pos="4125913" algn="l"/>
              </a:tabLst>
            </a:pPr>
            <a:r>
              <a:rPr lang="en-GB" sz="1800" dirty="0">
                <a:latin typeface="Times New Roman" panose="02020603050405020304" pitchFamily="18" charset="0"/>
                <a:ea typeface="Calibri" panose="020F0502020204030204" pitchFamily="34" charset="0"/>
                <a:cs typeface="Times New Roman" panose="02020603050405020304" pitchFamily="18" charset="0"/>
              </a:rPr>
              <a:t>(Bateman, 2005: 72-73)</a:t>
            </a:r>
          </a:p>
          <a:p>
            <a:pPr marL="358775" marR="330835" indent="0" algn="just">
              <a:lnSpc>
                <a:spcPct val="107000"/>
              </a:lnSpc>
              <a:spcAft>
                <a:spcPts val="0"/>
              </a:spcAft>
              <a:buNone/>
              <a:tabLst>
                <a:tab pos="4125913" algn="l"/>
              </a:tabLst>
            </a:pPr>
            <a:endParaRPr lang="en-GB" sz="1400" dirty="0">
              <a:latin typeface="Times New Roman" panose="02020603050405020304" pitchFamily="18" charset="0"/>
              <a:cs typeface="Times New Roman" panose="02020603050405020304" pitchFamily="18" charset="0"/>
            </a:endParaRPr>
          </a:p>
          <a:p>
            <a:pPr marL="180000" indent="0" algn="just">
              <a:lnSpc>
                <a:spcPct val="100000"/>
              </a:lnSpc>
              <a:buNone/>
              <a:tabLst>
                <a:tab pos="4125913" algn="l"/>
              </a:tabLst>
            </a:pPr>
            <a:endParaRPr lang="en-GB" sz="1800" dirty="0"/>
          </a:p>
          <a:p>
            <a:pPr marL="180000" indent="0" algn="just">
              <a:lnSpc>
                <a:spcPct val="100000"/>
              </a:lnSpc>
              <a:buNone/>
              <a:tabLst>
                <a:tab pos="4125913" algn="l"/>
              </a:tabLst>
            </a:pPr>
            <a:endParaRPr lang="en-GB" dirty="0"/>
          </a:p>
          <a:p>
            <a:pPr marL="180000" indent="0" algn="just">
              <a:lnSpc>
                <a:spcPct val="100000"/>
              </a:lnSpc>
              <a:buNone/>
              <a:tabLst>
                <a:tab pos="4125913" algn="l"/>
              </a:tabLst>
            </a:pPr>
            <a:endParaRPr lang="en-GB" dirty="0"/>
          </a:p>
          <a:p>
            <a:pPr marL="180000" indent="0">
              <a:lnSpc>
                <a:spcPct val="100000"/>
              </a:lnSpc>
              <a:buNone/>
            </a:pPr>
            <a:endParaRPr lang="en-GB" dirty="0"/>
          </a:p>
          <a:p>
            <a:endParaRPr lang="en-GB" dirty="0"/>
          </a:p>
        </p:txBody>
      </p:sp>
    </p:spTree>
    <p:extLst>
      <p:ext uri="{BB962C8B-B14F-4D97-AF65-F5344CB8AC3E}">
        <p14:creationId xmlns:p14="http://schemas.microsoft.com/office/powerpoint/2010/main" val="32543784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Referencing Books – One Author </a:t>
            </a:r>
          </a:p>
        </p:txBody>
      </p:sp>
      <p:sp>
        <p:nvSpPr>
          <p:cNvPr id="4" name="Text Placeholder 3">
            <a:extLst>
              <a:ext uri="{FF2B5EF4-FFF2-40B4-BE49-F238E27FC236}">
                <a16:creationId xmlns:a16="http://schemas.microsoft.com/office/drawing/2014/main" id="{6D7497E2-B9C8-4A23-A3B2-7916A01DC9D3}"/>
              </a:ext>
            </a:extLst>
          </p:cNvPr>
          <p:cNvSpPr>
            <a:spLocks noGrp="1"/>
          </p:cNvSpPr>
          <p:nvPr>
            <p:ph type="body" idx="1"/>
          </p:nvPr>
        </p:nvSpPr>
        <p:spPr/>
        <p:txBody>
          <a:bodyPr/>
          <a:lstStyle/>
          <a:p>
            <a:r>
              <a:rPr lang="en-GB" dirty="0">
                <a:latin typeface="Times New Roman" panose="02020603050405020304" pitchFamily="18" charset="0"/>
                <a:cs typeface="Times New Roman" panose="02020603050405020304" pitchFamily="18" charset="0"/>
              </a:rPr>
              <a:t>In-text </a:t>
            </a:r>
            <a:r>
              <a:rPr lang="en-GB" dirty="0"/>
              <a:t>	</a:t>
            </a:r>
          </a:p>
        </p:txBody>
      </p:sp>
      <p:sp>
        <p:nvSpPr>
          <p:cNvPr id="3" name="Content Placeholder 2"/>
          <p:cNvSpPr>
            <a:spLocks noGrp="1"/>
          </p:cNvSpPr>
          <p:nvPr>
            <p:ph sz="half" idx="2"/>
          </p:nvPr>
        </p:nvSpPr>
        <p:spPr/>
        <p:txBody>
          <a:bodyPr>
            <a:normAutofit/>
          </a:bodyPr>
          <a:lstStyle/>
          <a:p>
            <a:pPr marL="0" indent="0">
              <a:buNone/>
            </a:pPr>
            <a:r>
              <a:rPr lang="en-US" sz="2400" dirty="0">
                <a:latin typeface="Times New Roman" panose="02020603050405020304" pitchFamily="18" charset="0"/>
                <a:cs typeface="Times New Roman" panose="02020603050405020304" pitchFamily="18" charset="0"/>
              </a:rPr>
              <a:t>According to Bateman (2005), within the early 1920s ad 1930s ………</a:t>
            </a:r>
          </a:p>
        </p:txBody>
      </p:sp>
      <p:sp>
        <p:nvSpPr>
          <p:cNvPr id="5" name="Text Placeholder 4">
            <a:extLst>
              <a:ext uri="{FF2B5EF4-FFF2-40B4-BE49-F238E27FC236}">
                <a16:creationId xmlns:a16="http://schemas.microsoft.com/office/drawing/2014/main" id="{BE43F910-B155-4C9C-9FA7-B2254240C422}"/>
              </a:ext>
            </a:extLst>
          </p:cNvPr>
          <p:cNvSpPr>
            <a:spLocks noGrp="1"/>
          </p:cNvSpPr>
          <p:nvPr>
            <p:ph type="body" sz="quarter" idx="3"/>
          </p:nvPr>
        </p:nvSpPr>
        <p:spPr>
          <a:xfrm>
            <a:off x="6299590" y="1473200"/>
            <a:ext cx="4973041" cy="512064"/>
          </a:xfrm>
        </p:spPr>
        <p:txBody>
          <a:bodyPr/>
          <a:lstStyle/>
          <a:p>
            <a:r>
              <a:rPr lang="en-GB" dirty="0">
                <a:latin typeface="Times New Roman" panose="02020603050405020304" pitchFamily="18" charset="0"/>
                <a:cs typeface="Times New Roman" panose="02020603050405020304" pitchFamily="18" charset="0"/>
              </a:rPr>
              <a:t>Printed Books </a:t>
            </a:r>
          </a:p>
        </p:txBody>
      </p:sp>
      <p:sp>
        <p:nvSpPr>
          <p:cNvPr id="6" name="Content Placeholder 5">
            <a:extLst>
              <a:ext uri="{FF2B5EF4-FFF2-40B4-BE49-F238E27FC236}">
                <a16:creationId xmlns:a16="http://schemas.microsoft.com/office/drawing/2014/main" id="{523CE468-48DD-49E5-B290-961BAA7801E0}"/>
              </a:ext>
            </a:extLst>
          </p:cNvPr>
          <p:cNvSpPr>
            <a:spLocks noGrp="1"/>
          </p:cNvSpPr>
          <p:nvPr>
            <p:ph sz="quarter" idx="4"/>
          </p:nvPr>
        </p:nvSpPr>
        <p:spPr>
          <a:xfrm>
            <a:off x="6297559" y="2209800"/>
            <a:ext cx="4977104" cy="4572000"/>
          </a:xfrm>
        </p:spPr>
        <p:txBody>
          <a:bodyPr>
            <a:noAutofit/>
          </a:bodyPr>
          <a:lstStyle/>
          <a:p>
            <a:pPr marL="0" indent="0">
              <a:lnSpc>
                <a:spcPct val="100000"/>
              </a:lnSpc>
              <a:spcBef>
                <a:spcPts val="0"/>
              </a:spcBef>
              <a:buNone/>
            </a:pPr>
            <a:r>
              <a:rPr lang="en-GB" dirty="0">
                <a:latin typeface="Times New Roman" panose="02020603050405020304" pitchFamily="18" charset="0"/>
                <a:cs typeface="Times New Roman" panose="02020603050405020304" pitchFamily="18" charset="0"/>
              </a:rPr>
              <a:t>The Citation for one author would be:</a:t>
            </a:r>
          </a:p>
          <a:p>
            <a:pPr>
              <a:lnSpc>
                <a:spcPct val="100000"/>
              </a:lnSpc>
              <a:spcBef>
                <a:spcPts val="0"/>
              </a:spcBef>
            </a:pPr>
            <a:r>
              <a:rPr lang="en-GB" dirty="0">
                <a:latin typeface="Times New Roman" panose="02020603050405020304" pitchFamily="18" charset="0"/>
                <a:cs typeface="Times New Roman" panose="02020603050405020304" pitchFamily="18" charset="0"/>
              </a:rPr>
              <a:t>Author/editor:     </a:t>
            </a:r>
            <a:r>
              <a:rPr lang="en-GB" b="1" dirty="0">
                <a:latin typeface="Times New Roman" panose="02020603050405020304" pitchFamily="18" charset="0"/>
                <a:cs typeface="Times New Roman" panose="02020603050405020304" pitchFamily="18" charset="0"/>
              </a:rPr>
              <a:t>Bateman, N</a:t>
            </a:r>
          </a:p>
          <a:p>
            <a:pPr>
              <a:lnSpc>
                <a:spcPct val="100000"/>
              </a:lnSpc>
              <a:spcBef>
                <a:spcPts val="0"/>
              </a:spcBef>
            </a:pPr>
            <a:r>
              <a:rPr lang="en-GB" dirty="0">
                <a:latin typeface="Times New Roman" panose="02020603050405020304" pitchFamily="18" charset="0"/>
                <a:cs typeface="Times New Roman" panose="02020603050405020304" pitchFamily="18" charset="0"/>
              </a:rPr>
              <a:t>Year of publication:   </a:t>
            </a:r>
            <a:r>
              <a:rPr lang="en-GB" b="1" dirty="0">
                <a:latin typeface="Times New Roman" panose="02020603050405020304" pitchFamily="18" charset="0"/>
                <a:cs typeface="Times New Roman" panose="02020603050405020304" pitchFamily="18" charset="0"/>
              </a:rPr>
              <a:t>(2005) </a:t>
            </a:r>
          </a:p>
          <a:p>
            <a:pPr>
              <a:lnSpc>
                <a:spcPct val="100000"/>
              </a:lnSpc>
              <a:spcBef>
                <a:spcPts val="0"/>
              </a:spcBef>
            </a:pPr>
            <a:r>
              <a:rPr lang="en-GB" dirty="0">
                <a:latin typeface="Times New Roman" panose="02020603050405020304" pitchFamily="18" charset="0"/>
                <a:cs typeface="Times New Roman" panose="02020603050405020304" pitchFamily="18" charset="0"/>
              </a:rPr>
              <a:t>Title (Italics), </a:t>
            </a:r>
            <a:r>
              <a:rPr lang="en-GB" b="1" dirty="0">
                <a:latin typeface="Times New Roman" panose="02020603050405020304" pitchFamily="18" charset="0"/>
                <a:cs typeface="Times New Roman" panose="02020603050405020304" pitchFamily="18" charset="0"/>
              </a:rPr>
              <a:t>Advocacy Skills for Health Care Professionals</a:t>
            </a:r>
          </a:p>
          <a:p>
            <a:pPr>
              <a:lnSpc>
                <a:spcPct val="100000"/>
              </a:lnSpc>
              <a:spcBef>
                <a:spcPts val="0"/>
              </a:spcBef>
            </a:pPr>
            <a:r>
              <a:rPr lang="en-GB" dirty="0">
                <a:latin typeface="Times New Roman" panose="02020603050405020304" pitchFamily="18" charset="0"/>
                <a:cs typeface="Times New Roman" panose="02020603050405020304" pitchFamily="18" charset="0"/>
              </a:rPr>
              <a:t>Place of publication: </a:t>
            </a:r>
            <a:r>
              <a:rPr lang="en-GB" b="1" dirty="0">
                <a:latin typeface="Times New Roman" panose="02020603050405020304" pitchFamily="18" charset="0"/>
                <a:cs typeface="Times New Roman" panose="02020603050405020304" pitchFamily="18" charset="0"/>
              </a:rPr>
              <a:t>London</a:t>
            </a:r>
            <a:r>
              <a:rPr lang="en-GB" dirty="0">
                <a:solidFill>
                  <a:srgbClr val="FF0000"/>
                </a:solidFill>
                <a:latin typeface="Times New Roman" panose="02020603050405020304" pitchFamily="18" charset="0"/>
                <a:cs typeface="Times New Roman" panose="02020603050405020304" pitchFamily="18" charset="0"/>
              </a:rPr>
              <a:t> </a:t>
            </a:r>
            <a:endParaRPr lang="en-GB" dirty="0">
              <a:latin typeface="Times New Roman" panose="02020603050405020304" pitchFamily="18" charset="0"/>
              <a:cs typeface="Times New Roman" panose="02020603050405020304" pitchFamily="18" charset="0"/>
            </a:endParaRPr>
          </a:p>
          <a:p>
            <a:pPr>
              <a:lnSpc>
                <a:spcPct val="100000"/>
              </a:lnSpc>
              <a:spcBef>
                <a:spcPts val="0"/>
              </a:spcBef>
            </a:pPr>
            <a:r>
              <a:rPr lang="en-GB" dirty="0">
                <a:latin typeface="Times New Roman" panose="02020603050405020304" pitchFamily="18" charset="0"/>
                <a:cs typeface="Times New Roman" panose="02020603050405020304" pitchFamily="18" charset="0"/>
              </a:rPr>
              <a:t>Publisher:   </a:t>
            </a:r>
            <a:r>
              <a:rPr lang="en-GB" b="1" dirty="0">
                <a:latin typeface="Times New Roman" panose="02020603050405020304" pitchFamily="18" charset="0"/>
                <a:cs typeface="Times New Roman" panose="02020603050405020304" pitchFamily="18" charset="0"/>
              </a:rPr>
              <a:t>Jessica Kinglsey Publications </a:t>
            </a:r>
          </a:p>
          <a:p>
            <a:pPr>
              <a:lnSpc>
                <a:spcPct val="100000"/>
              </a:lnSpc>
              <a:spcBef>
                <a:spcPts val="0"/>
              </a:spcBef>
            </a:pPr>
            <a:r>
              <a:rPr lang="en-GB" dirty="0">
                <a:latin typeface="Times New Roman" panose="02020603050405020304" pitchFamily="18" charset="0"/>
                <a:cs typeface="Times New Roman" panose="02020603050405020304" pitchFamily="18" charset="0"/>
              </a:rPr>
              <a:t>Series and volume number (only if relevant):  </a:t>
            </a:r>
            <a:r>
              <a:rPr lang="en-GB" b="1" dirty="0">
                <a:latin typeface="Times New Roman" panose="02020603050405020304" pitchFamily="18" charset="0"/>
                <a:cs typeface="Times New Roman" panose="02020603050405020304" pitchFamily="18" charset="0"/>
              </a:rPr>
              <a:t>None </a:t>
            </a:r>
          </a:p>
          <a:p>
            <a:pPr marL="0" indent="0">
              <a:lnSpc>
                <a:spcPct val="100000"/>
              </a:lnSpc>
              <a:spcBef>
                <a:spcPts val="0"/>
              </a:spcBef>
              <a:buNone/>
            </a:pPr>
            <a:endParaRPr lang="en-GB" dirty="0">
              <a:latin typeface="Times New Roman" panose="02020603050405020304" pitchFamily="18" charset="0"/>
              <a:cs typeface="Times New Roman" panose="02020603050405020304" pitchFamily="18" charset="0"/>
            </a:endParaRPr>
          </a:p>
          <a:p>
            <a:pPr marL="0" indent="0">
              <a:lnSpc>
                <a:spcPct val="100000"/>
              </a:lnSpc>
              <a:spcBef>
                <a:spcPts val="0"/>
              </a:spcBef>
              <a:buNone/>
            </a:pPr>
            <a:r>
              <a:rPr lang="en-GB" dirty="0">
                <a:latin typeface="Times New Roman" panose="02020603050405020304" pitchFamily="18" charset="0"/>
                <a:cs typeface="Times New Roman" panose="02020603050405020304" pitchFamily="18" charset="0"/>
              </a:rPr>
              <a:t>Reference list: </a:t>
            </a:r>
          </a:p>
          <a:p>
            <a:pPr marL="0" indent="0">
              <a:lnSpc>
                <a:spcPct val="100000"/>
              </a:lnSpc>
              <a:spcBef>
                <a:spcPts val="0"/>
              </a:spcBef>
              <a:buNone/>
            </a:pPr>
            <a:r>
              <a:rPr lang="en-GB" dirty="0">
                <a:latin typeface="Times New Roman" panose="02020603050405020304" pitchFamily="18" charset="0"/>
                <a:cs typeface="Times New Roman" panose="02020603050405020304" pitchFamily="18" charset="0"/>
              </a:rPr>
              <a:t>Bateman, N. (2005)</a:t>
            </a:r>
            <a:r>
              <a:rPr lang="en-GB" i="1" dirty="0">
                <a:latin typeface="Times New Roman" panose="02020603050405020304" pitchFamily="18" charset="0"/>
                <a:cs typeface="Times New Roman" panose="02020603050405020304" pitchFamily="18" charset="0"/>
              </a:rPr>
              <a:t> Advocacy Skills for Health and Social Care Professionals, </a:t>
            </a:r>
            <a:r>
              <a:rPr lang="en-GB" dirty="0">
                <a:latin typeface="Times New Roman" panose="02020603050405020304" pitchFamily="18" charset="0"/>
                <a:cs typeface="Times New Roman" panose="02020603050405020304" pitchFamily="18" charset="0"/>
              </a:rPr>
              <a:t>London,</a:t>
            </a:r>
            <a:r>
              <a:rPr lang="en-GB" i="1"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Jessica Kinglsey Publishers</a:t>
            </a:r>
          </a:p>
        </p:txBody>
      </p:sp>
    </p:spTree>
    <p:extLst>
      <p:ext uri="{BB962C8B-B14F-4D97-AF65-F5344CB8AC3E}">
        <p14:creationId xmlns:p14="http://schemas.microsoft.com/office/powerpoint/2010/main" val="28327182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Referencing Books – Two or Three Authors </a:t>
            </a:r>
          </a:p>
        </p:txBody>
      </p:sp>
      <p:sp>
        <p:nvSpPr>
          <p:cNvPr id="4" name="Text Placeholder 3">
            <a:extLst>
              <a:ext uri="{FF2B5EF4-FFF2-40B4-BE49-F238E27FC236}">
                <a16:creationId xmlns:a16="http://schemas.microsoft.com/office/drawing/2014/main" id="{6D7497E2-B9C8-4A23-A3B2-7916A01DC9D3}"/>
              </a:ext>
            </a:extLst>
          </p:cNvPr>
          <p:cNvSpPr>
            <a:spLocks noGrp="1"/>
          </p:cNvSpPr>
          <p:nvPr>
            <p:ph type="body" idx="1"/>
          </p:nvPr>
        </p:nvSpPr>
        <p:spPr>
          <a:xfrm>
            <a:off x="1121371" y="1375908"/>
            <a:ext cx="4973041" cy="512064"/>
          </a:xfrm>
        </p:spPr>
        <p:txBody>
          <a:bodyPr/>
          <a:lstStyle/>
          <a:p>
            <a:r>
              <a:rPr lang="en-GB" dirty="0">
                <a:latin typeface="Times New Roman" panose="02020603050405020304" pitchFamily="18" charset="0"/>
                <a:cs typeface="Times New Roman" panose="02020603050405020304" pitchFamily="18" charset="0"/>
              </a:rPr>
              <a:t>In-text </a:t>
            </a:r>
            <a:r>
              <a:rPr lang="en-GB" dirty="0"/>
              <a:t>	</a:t>
            </a:r>
          </a:p>
        </p:txBody>
      </p:sp>
      <p:sp>
        <p:nvSpPr>
          <p:cNvPr id="3" name="Content Placeholder 2"/>
          <p:cNvSpPr>
            <a:spLocks noGrp="1"/>
          </p:cNvSpPr>
          <p:nvPr>
            <p:ph sz="half" idx="2"/>
          </p:nvPr>
        </p:nvSpPr>
        <p:spPr>
          <a:xfrm>
            <a:off x="1213174" y="1887972"/>
            <a:ext cx="4977104" cy="3962400"/>
          </a:xfrm>
        </p:spPr>
        <p:txBody>
          <a:bodyPr>
            <a:normAutofit/>
          </a:bodyPr>
          <a:lstStyle/>
          <a:p>
            <a:pPr marL="0" indent="0">
              <a:buNone/>
            </a:pPr>
            <a:r>
              <a:rPr lang="en-US" dirty="0">
                <a:latin typeface="Times New Roman" panose="02020603050405020304" pitchFamily="18" charset="0"/>
                <a:cs typeface="Times New Roman" panose="02020603050405020304" pitchFamily="18" charset="0"/>
              </a:rPr>
              <a:t>Pears and Shields (2019, p. 1) argue that ‘You are expected to reference every time you use someone else’s work’……</a:t>
            </a:r>
          </a:p>
        </p:txBody>
      </p:sp>
      <p:sp>
        <p:nvSpPr>
          <p:cNvPr id="5" name="Text Placeholder 4">
            <a:extLst>
              <a:ext uri="{FF2B5EF4-FFF2-40B4-BE49-F238E27FC236}">
                <a16:creationId xmlns:a16="http://schemas.microsoft.com/office/drawing/2014/main" id="{BE43F910-B155-4C9C-9FA7-B2254240C422}"/>
              </a:ext>
            </a:extLst>
          </p:cNvPr>
          <p:cNvSpPr>
            <a:spLocks noGrp="1"/>
          </p:cNvSpPr>
          <p:nvPr>
            <p:ph type="body" sz="quarter" idx="3"/>
          </p:nvPr>
        </p:nvSpPr>
        <p:spPr>
          <a:xfrm>
            <a:off x="6308975" y="1375908"/>
            <a:ext cx="4973041" cy="512064"/>
          </a:xfrm>
        </p:spPr>
        <p:txBody>
          <a:bodyPr/>
          <a:lstStyle/>
          <a:p>
            <a:r>
              <a:rPr lang="en-GB" dirty="0">
                <a:latin typeface="Times New Roman" panose="02020603050405020304" pitchFamily="18" charset="0"/>
                <a:cs typeface="Times New Roman" panose="02020603050405020304" pitchFamily="18" charset="0"/>
              </a:rPr>
              <a:t>Printed Books </a:t>
            </a:r>
          </a:p>
        </p:txBody>
      </p:sp>
      <p:sp>
        <p:nvSpPr>
          <p:cNvPr id="6" name="Content Placeholder 5">
            <a:extLst>
              <a:ext uri="{FF2B5EF4-FFF2-40B4-BE49-F238E27FC236}">
                <a16:creationId xmlns:a16="http://schemas.microsoft.com/office/drawing/2014/main" id="{523CE468-48DD-49E5-B290-961BAA7801E0}"/>
              </a:ext>
            </a:extLst>
          </p:cNvPr>
          <p:cNvSpPr>
            <a:spLocks noGrp="1"/>
          </p:cNvSpPr>
          <p:nvPr>
            <p:ph sz="quarter" idx="4"/>
          </p:nvPr>
        </p:nvSpPr>
        <p:spPr>
          <a:xfrm>
            <a:off x="6297559" y="1887972"/>
            <a:ext cx="4977104" cy="4493356"/>
          </a:xfrm>
        </p:spPr>
        <p:txBody>
          <a:bodyPr>
            <a:normAutofit/>
          </a:bodyPr>
          <a:lstStyle/>
          <a:p>
            <a:pPr marL="0" indent="0">
              <a:lnSpc>
                <a:spcPct val="100000"/>
              </a:lnSpc>
              <a:spcBef>
                <a:spcPts val="0"/>
              </a:spcBef>
              <a:buNone/>
            </a:pPr>
            <a:r>
              <a:rPr lang="en-GB" dirty="0">
                <a:latin typeface="Times New Roman" panose="02020603050405020304" pitchFamily="18" charset="0"/>
                <a:cs typeface="Times New Roman" panose="02020603050405020304" pitchFamily="18" charset="0"/>
              </a:rPr>
              <a:t>The Citation for two to three authors would be</a:t>
            </a:r>
          </a:p>
          <a:p>
            <a:pPr>
              <a:lnSpc>
                <a:spcPct val="100000"/>
              </a:lnSpc>
              <a:spcBef>
                <a:spcPts val="0"/>
              </a:spcBef>
            </a:pPr>
            <a:r>
              <a:rPr lang="en-GB" dirty="0">
                <a:latin typeface="Times New Roman" panose="02020603050405020304" pitchFamily="18" charset="0"/>
                <a:cs typeface="Times New Roman" panose="02020603050405020304" pitchFamily="18" charset="0"/>
              </a:rPr>
              <a:t>Author/editor:  </a:t>
            </a:r>
            <a:r>
              <a:rPr lang="en-GB" b="1" dirty="0">
                <a:latin typeface="Times New Roman" panose="02020603050405020304" pitchFamily="18" charset="0"/>
                <a:cs typeface="Times New Roman" panose="02020603050405020304" pitchFamily="18" charset="0"/>
              </a:rPr>
              <a:t>Pears, R., Shields, G., </a:t>
            </a:r>
          </a:p>
          <a:p>
            <a:pPr>
              <a:lnSpc>
                <a:spcPct val="100000"/>
              </a:lnSpc>
              <a:spcBef>
                <a:spcPts val="0"/>
              </a:spcBef>
            </a:pPr>
            <a:r>
              <a:rPr lang="en-GB" dirty="0">
                <a:latin typeface="Times New Roman" panose="02020603050405020304" pitchFamily="18" charset="0"/>
                <a:cs typeface="Times New Roman" panose="02020603050405020304" pitchFamily="18" charset="0"/>
              </a:rPr>
              <a:t>Year of publication: </a:t>
            </a:r>
            <a:r>
              <a:rPr lang="en-GB" b="1" dirty="0">
                <a:latin typeface="Times New Roman" panose="02020603050405020304" pitchFamily="18" charset="0"/>
                <a:cs typeface="Times New Roman" panose="02020603050405020304" pitchFamily="18" charset="0"/>
              </a:rPr>
              <a:t>(2019)</a:t>
            </a:r>
          </a:p>
          <a:p>
            <a:pPr>
              <a:lnSpc>
                <a:spcPct val="100000"/>
              </a:lnSpc>
              <a:spcBef>
                <a:spcPts val="0"/>
              </a:spcBef>
            </a:pPr>
            <a:r>
              <a:rPr lang="en-GB" dirty="0">
                <a:latin typeface="Times New Roman" panose="02020603050405020304" pitchFamily="18" charset="0"/>
                <a:cs typeface="Times New Roman" panose="02020603050405020304" pitchFamily="18" charset="0"/>
              </a:rPr>
              <a:t>Title: </a:t>
            </a:r>
            <a:r>
              <a:rPr lang="en-GB" b="1" i="1" dirty="0">
                <a:latin typeface="Times New Roman" panose="02020603050405020304" pitchFamily="18" charset="0"/>
                <a:cs typeface="Times New Roman" panose="02020603050405020304" pitchFamily="18" charset="0"/>
              </a:rPr>
              <a:t>Cite Them Right the Essential Referencing Guide</a:t>
            </a:r>
            <a:endParaRPr lang="en-GB" b="1" dirty="0">
              <a:latin typeface="Times New Roman" panose="02020603050405020304" pitchFamily="18" charset="0"/>
              <a:cs typeface="Times New Roman" panose="02020603050405020304" pitchFamily="18" charset="0"/>
            </a:endParaRPr>
          </a:p>
          <a:p>
            <a:pPr>
              <a:lnSpc>
                <a:spcPct val="100000"/>
              </a:lnSpc>
              <a:spcBef>
                <a:spcPts val="0"/>
              </a:spcBef>
            </a:pPr>
            <a:r>
              <a:rPr lang="en-GB" dirty="0">
                <a:latin typeface="Times New Roman" panose="02020603050405020304" pitchFamily="18" charset="0"/>
                <a:cs typeface="Times New Roman" panose="02020603050405020304" pitchFamily="18" charset="0"/>
              </a:rPr>
              <a:t>Place of publication: </a:t>
            </a:r>
            <a:r>
              <a:rPr lang="en-GB" b="1" dirty="0">
                <a:latin typeface="Times New Roman" panose="02020603050405020304" pitchFamily="18" charset="0"/>
                <a:cs typeface="Times New Roman" panose="02020603050405020304" pitchFamily="18" charset="0"/>
              </a:rPr>
              <a:t>London</a:t>
            </a:r>
          </a:p>
          <a:p>
            <a:pPr>
              <a:lnSpc>
                <a:spcPct val="100000"/>
              </a:lnSpc>
              <a:spcBef>
                <a:spcPts val="0"/>
              </a:spcBef>
            </a:pPr>
            <a:r>
              <a:rPr lang="en-GB" dirty="0">
                <a:latin typeface="Times New Roman" panose="02020603050405020304" pitchFamily="18" charset="0"/>
                <a:cs typeface="Times New Roman" panose="02020603050405020304" pitchFamily="18" charset="0"/>
              </a:rPr>
              <a:t>Publisher: </a:t>
            </a:r>
            <a:r>
              <a:rPr lang="en-GB" b="1" dirty="0">
                <a:latin typeface="Times New Roman" panose="02020603050405020304" pitchFamily="18" charset="0"/>
                <a:cs typeface="Times New Roman" panose="02020603050405020304" pitchFamily="18" charset="0"/>
              </a:rPr>
              <a:t>Red Globe Press</a:t>
            </a:r>
          </a:p>
          <a:p>
            <a:pPr>
              <a:lnSpc>
                <a:spcPct val="100000"/>
              </a:lnSpc>
              <a:spcBef>
                <a:spcPts val="0"/>
              </a:spcBef>
            </a:pPr>
            <a:r>
              <a:rPr lang="en-GB" dirty="0">
                <a:latin typeface="Times New Roman" panose="02020603050405020304" pitchFamily="18" charset="0"/>
                <a:cs typeface="Times New Roman" panose="02020603050405020304" pitchFamily="18" charset="0"/>
              </a:rPr>
              <a:t>Series and volume number (only if relevant): </a:t>
            </a:r>
            <a:r>
              <a:rPr lang="en-GB" b="1" dirty="0">
                <a:latin typeface="Times New Roman" panose="02020603050405020304" pitchFamily="18" charset="0"/>
                <a:cs typeface="Times New Roman" panose="02020603050405020304" pitchFamily="18" charset="0"/>
              </a:rPr>
              <a:t>11</a:t>
            </a:r>
            <a:r>
              <a:rPr lang="en-GB" b="1" baseline="30000" dirty="0">
                <a:latin typeface="Times New Roman" panose="02020603050405020304" pitchFamily="18" charset="0"/>
                <a:cs typeface="Times New Roman" panose="02020603050405020304" pitchFamily="18" charset="0"/>
              </a:rPr>
              <a:t>th </a:t>
            </a:r>
            <a:r>
              <a:rPr lang="en-GB" b="1" dirty="0">
                <a:latin typeface="Times New Roman" panose="02020603050405020304" pitchFamily="18" charset="0"/>
                <a:cs typeface="Times New Roman" panose="02020603050405020304" pitchFamily="18" charset="0"/>
              </a:rPr>
              <a:t>Ed</a:t>
            </a:r>
          </a:p>
          <a:p>
            <a:pPr marL="0" indent="0">
              <a:lnSpc>
                <a:spcPct val="100000"/>
              </a:lnSpc>
              <a:spcBef>
                <a:spcPts val="0"/>
              </a:spcBef>
              <a:buNone/>
            </a:pPr>
            <a:endParaRPr lang="en-GB" dirty="0">
              <a:latin typeface="Times New Roman" panose="02020603050405020304" pitchFamily="18" charset="0"/>
              <a:cs typeface="Times New Roman" panose="02020603050405020304" pitchFamily="18" charset="0"/>
            </a:endParaRPr>
          </a:p>
          <a:p>
            <a:pPr marL="0" indent="0">
              <a:lnSpc>
                <a:spcPct val="100000"/>
              </a:lnSpc>
              <a:spcBef>
                <a:spcPts val="0"/>
              </a:spcBef>
              <a:buNone/>
            </a:pPr>
            <a:r>
              <a:rPr lang="en-GB" dirty="0">
                <a:latin typeface="Times New Roman" panose="02020603050405020304" pitchFamily="18" charset="0"/>
                <a:cs typeface="Times New Roman" panose="02020603050405020304" pitchFamily="18" charset="0"/>
              </a:rPr>
              <a:t>Reference list: </a:t>
            </a:r>
          </a:p>
          <a:p>
            <a:pPr marL="0" indent="0">
              <a:lnSpc>
                <a:spcPct val="100000"/>
              </a:lnSpc>
              <a:spcBef>
                <a:spcPts val="0"/>
              </a:spcBef>
              <a:buNone/>
            </a:pPr>
            <a:r>
              <a:rPr lang="en-GB" dirty="0">
                <a:latin typeface="Times New Roman" panose="02020603050405020304" pitchFamily="18" charset="0"/>
                <a:cs typeface="Times New Roman" panose="02020603050405020304" pitchFamily="18" charset="0"/>
              </a:rPr>
              <a:t>Pears, R., Shields, G., 11</a:t>
            </a:r>
            <a:r>
              <a:rPr lang="en-GB" baseline="30000" dirty="0">
                <a:latin typeface="Times New Roman" panose="02020603050405020304" pitchFamily="18" charset="0"/>
                <a:cs typeface="Times New Roman" panose="02020603050405020304" pitchFamily="18" charset="0"/>
              </a:rPr>
              <a:t>th </a:t>
            </a:r>
            <a:r>
              <a:rPr lang="en-GB" dirty="0">
                <a:latin typeface="Times New Roman" panose="02020603050405020304" pitchFamily="18" charset="0"/>
                <a:cs typeface="Times New Roman" panose="02020603050405020304" pitchFamily="18" charset="0"/>
              </a:rPr>
              <a:t>Ed. (2019) </a:t>
            </a:r>
            <a:r>
              <a:rPr lang="en-GB" i="1" dirty="0">
                <a:latin typeface="Times New Roman" panose="02020603050405020304" pitchFamily="18" charset="0"/>
                <a:cs typeface="Times New Roman" panose="02020603050405020304" pitchFamily="18" charset="0"/>
              </a:rPr>
              <a:t>Cite Them Right the Essential Referencing Guide, </a:t>
            </a:r>
            <a:r>
              <a:rPr lang="en-GB" dirty="0">
                <a:latin typeface="Times New Roman" panose="02020603050405020304" pitchFamily="18" charset="0"/>
                <a:cs typeface="Times New Roman" panose="02020603050405020304" pitchFamily="18" charset="0"/>
              </a:rPr>
              <a:t>London</a:t>
            </a:r>
            <a:r>
              <a:rPr lang="en-GB" i="1"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Red Globe Press</a:t>
            </a:r>
          </a:p>
        </p:txBody>
      </p:sp>
    </p:spTree>
    <p:extLst>
      <p:ext uri="{BB962C8B-B14F-4D97-AF65-F5344CB8AC3E}">
        <p14:creationId xmlns:p14="http://schemas.microsoft.com/office/powerpoint/2010/main" val="15149856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Referencing Journal Articles</a:t>
            </a:r>
          </a:p>
        </p:txBody>
      </p:sp>
      <p:sp>
        <p:nvSpPr>
          <p:cNvPr id="4" name="Text Placeholder 3">
            <a:extLst>
              <a:ext uri="{FF2B5EF4-FFF2-40B4-BE49-F238E27FC236}">
                <a16:creationId xmlns:a16="http://schemas.microsoft.com/office/drawing/2014/main" id="{6D7497E2-B9C8-4A23-A3B2-7916A01DC9D3}"/>
              </a:ext>
            </a:extLst>
          </p:cNvPr>
          <p:cNvSpPr>
            <a:spLocks noGrp="1"/>
          </p:cNvSpPr>
          <p:nvPr>
            <p:ph type="body" idx="1"/>
          </p:nvPr>
        </p:nvSpPr>
        <p:spPr/>
        <p:txBody>
          <a:bodyPr/>
          <a:lstStyle/>
          <a:p>
            <a:r>
              <a:rPr lang="en-GB" dirty="0">
                <a:latin typeface="Times New Roman" panose="02020603050405020304" pitchFamily="18" charset="0"/>
                <a:cs typeface="Times New Roman" panose="02020603050405020304" pitchFamily="18" charset="0"/>
              </a:rPr>
              <a:t>In text:</a:t>
            </a:r>
            <a:endParaRPr lang="en-GB" dirty="0"/>
          </a:p>
        </p:txBody>
      </p:sp>
      <p:sp>
        <p:nvSpPr>
          <p:cNvPr id="3" name="Content Placeholder 2"/>
          <p:cNvSpPr>
            <a:spLocks noGrp="1"/>
          </p:cNvSpPr>
          <p:nvPr>
            <p:ph sz="half" idx="2"/>
          </p:nvPr>
        </p:nvSpPr>
        <p:spPr/>
        <p:txBody>
          <a:bodyPr>
            <a:normAutofit fontScale="92500" lnSpcReduction="10000"/>
          </a:bodyPr>
          <a:lstStyle/>
          <a:p>
            <a:pPr marL="0" indent="0">
              <a:buNone/>
            </a:pPr>
            <a:r>
              <a:rPr lang="en-US" dirty="0">
                <a:latin typeface="Times New Roman" panose="02020603050405020304" pitchFamily="18" charset="0"/>
                <a:cs typeface="Times New Roman" panose="02020603050405020304" pitchFamily="18" charset="0"/>
              </a:rPr>
              <a:t>Hoolachan, notes that ‘the Brexit debate is not the first time that Baby Boomers and later generations have been pitted against each other’ (2017)</a:t>
            </a:r>
          </a:p>
        </p:txBody>
      </p:sp>
      <p:sp>
        <p:nvSpPr>
          <p:cNvPr id="6" name="Content Placeholder 5">
            <a:extLst>
              <a:ext uri="{FF2B5EF4-FFF2-40B4-BE49-F238E27FC236}">
                <a16:creationId xmlns:a16="http://schemas.microsoft.com/office/drawing/2014/main" id="{523CE468-48DD-49E5-B290-961BAA7801E0}"/>
              </a:ext>
            </a:extLst>
          </p:cNvPr>
          <p:cNvSpPr>
            <a:spLocks noGrp="1"/>
          </p:cNvSpPr>
          <p:nvPr>
            <p:ph sz="quarter" idx="4"/>
          </p:nvPr>
        </p:nvSpPr>
        <p:spPr>
          <a:xfrm>
            <a:off x="6297559" y="1700808"/>
            <a:ext cx="4977104" cy="4968552"/>
          </a:xfrm>
        </p:spPr>
        <p:txBody>
          <a:bodyPr>
            <a:normAutofit fontScale="92500" lnSpcReduction="10000"/>
          </a:bodyPr>
          <a:lstStyle/>
          <a:p>
            <a:pPr marL="0" indent="0">
              <a:lnSpc>
                <a:spcPct val="100000"/>
              </a:lnSpc>
              <a:spcBef>
                <a:spcPts val="0"/>
              </a:spcBef>
              <a:buNone/>
            </a:pPr>
            <a:r>
              <a:rPr lang="en-GB" dirty="0">
                <a:latin typeface="Times New Roman" panose="02020603050405020304" pitchFamily="18" charset="0"/>
                <a:cs typeface="Times New Roman" panose="02020603050405020304" pitchFamily="18" charset="0"/>
              </a:rPr>
              <a:t>The Citation order would be:</a:t>
            </a:r>
          </a:p>
          <a:p>
            <a:pPr marL="0" indent="0">
              <a:lnSpc>
                <a:spcPct val="100000"/>
              </a:lnSpc>
              <a:spcBef>
                <a:spcPts val="0"/>
              </a:spcBef>
              <a:buNone/>
            </a:pPr>
            <a:r>
              <a:rPr lang="en-GB" dirty="0">
                <a:latin typeface="Times New Roman" panose="02020603050405020304" pitchFamily="18" charset="0"/>
                <a:cs typeface="Times New Roman" panose="02020603050405020304" pitchFamily="18" charset="0"/>
              </a:rPr>
              <a:t> </a:t>
            </a:r>
          </a:p>
          <a:p>
            <a:pPr>
              <a:lnSpc>
                <a:spcPct val="100000"/>
              </a:lnSpc>
              <a:spcBef>
                <a:spcPts val="0"/>
              </a:spcBef>
            </a:pPr>
            <a:r>
              <a:rPr lang="en-GB" dirty="0">
                <a:latin typeface="Times New Roman" panose="02020603050405020304" pitchFamily="18" charset="0"/>
                <a:cs typeface="Times New Roman" panose="02020603050405020304" pitchFamily="18" charset="0"/>
              </a:rPr>
              <a:t>Author:  </a:t>
            </a:r>
            <a:r>
              <a:rPr lang="en-GB" b="1" dirty="0">
                <a:latin typeface="Times New Roman" panose="02020603050405020304" pitchFamily="18" charset="0"/>
                <a:cs typeface="Times New Roman" panose="02020603050405020304" pitchFamily="18" charset="0"/>
              </a:rPr>
              <a:t>Hoolachan, J., </a:t>
            </a:r>
          </a:p>
          <a:p>
            <a:pPr>
              <a:lnSpc>
                <a:spcPct val="100000"/>
              </a:lnSpc>
              <a:spcBef>
                <a:spcPts val="0"/>
              </a:spcBef>
            </a:pPr>
            <a:r>
              <a:rPr lang="en-GB" dirty="0">
                <a:latin typeface="Times New Roman" panose="02020603050405020304" pitchFamily="18" charset="0"/>
                <a:cs typeface="Times New Roman" panose="02020603050405020304" pitchFamily="18" charset="0"/>
              </a:rPr>
              <a:t>Year of publication: </a:t>
            </a:r>
            <a:r>
              <a:rPr lang="en-GB" b="1" dirty="0">
                <a:latin typeface="Times New Roman" panose="02020603050405020304" pitchFamily="18" charset="0"/>
                <a:cs typeface="Times New Roman" panose="02020603050405020304" pitchFamily="18" charset="0"/>
              </a:rPr>
              <a:t>2019</a:t>
            </a:r>
          </a:p>
          <a:p>
            <a:pPr>
              <a:lnSpc>
                <a:spcPct val="100000"/>
              </a:lnSpc>
              <a:spcBef>
                <a:spcPts val="0"/>
              </a:spcBef>
            </a:pPr>
            <a:r>
              <a:rPr lang="en-GB" dirty="0">
                <a:latin typeface="Times New Roman" panose="02020603050405020304" pitchFamily="18" charset="0"/>
                <a:cs typeface="Times New Roman" panose="02020603050405020304" pitchFamily="18" charset="0"/>
              </a:rPr>
              <a:t>Title of article: </a:t>
            </a:r>
            <a:r>
              <a:rPr lang="en-GB" b="1" dirty="0">
                <a:latin typeface="Times New Roman" panose="02020603050405020304" pitchFamily="18" charset="0"/>
                <a:cs typeface="Times New Roman" panose="02020603050405020304" pitchFamily="18" charset="0"/>
              </a:rPr>
              <a:t>Inter-generational housing inequalities: Baby Boomers versus the Millennials</a:t>
            </a:r>
          </a:p>
          <a:p>
            <a:pPr>
              <a:lnSpc>
                <a:spcPct val="100000"/>
              </a:lnSpc>
              <a:spcBef>
                <a:spcPts val="0"/>
              </a:spcBef>
            </a:pPr>
            <a:r>
              <a:rPr lang="en-GB" dirty="0">
                <a:latin typeface="Times New Roman" panose="02020603050405020304" pitchFamily="18" charset="0"/>
                <a:cs typeface="Times New Roman" panose="02020603050405020304" pitchFamily="18" charset="0"/>
              </a:rPr>
              <a:t>Title of journal:  </a:t>
            </a:r>
            <a:r>
              <a:rPr lang="en-GB" b="1" i="1" dirty="0">
                <a:latin typeface="Times New Roman" panose="02020603050405020304" pitchFamily="18" charset="0"/>
                <a:cs typeface="Times New Roman" panose="02020603050405020304" pitchFamily="18" charset="0"/>
              </a:rPr>
              <a:t>Urban Studies Journal</a:t>
            </a:r>
            <a:endParaRPr lang="en-GB" b="1" dirty="0">
              <a:latin typeface="Times New Roman" panose="02020603050405020304" pitchFamily="18" charset="0"/>
              <a:cs typeface="Times New Roman" panose="02020603050405020304" pitchFamily="18" charset="0"/>
            </a:endParaRPr>
          </a:p>
          <a:p>
            <a:pPr>
              <a:lnSpc>
                <a:spcPct val="100000"/>
              </a:lnSpc>
              <a:spcBef>
                <a:spcPts val="0"/>
              </a:spcBef>
            </a:pPr>
            <a:r>
              <a:rPr lang="en-GB" dirty="0">
                <a:latin typeface="Times New Roman" panose="02020603050405020304" pitchFamily="18" charset="0"/>
                <a:cs typeface="Times New Roman" panose="02020603050405020304" pitchFamily="18" charset="0"/>
              </a:rPr>
              <a:t>Issue information: </a:t>
            </a:r>
            <a:r>
              <a:rPr lang="en-GB" b="1" dirty="0">
                <a:latin typeface="Times New Roman" panose="02020603050405020304" pitchFamily="18" charset="0"/>
                <a:cs typeface="Times New Roman" panose="02020603050405020304" pitchFamily="18" charset="0"/>
              </a:rPr>
              <a:t>1</a:t>
            </a:r>
          </a:p>
          <a:p>
            <a:pPr>
              <a:lnSpc>
                <a:spcPct val="100000"/>
              </a:lnSpc>
              <a:spcBef>
                <a:spcPts val="0"/>
              </a:spcBef>
            </a:pPr>
            <a:r>
              <a:rPr lang="en-GB" dirty="0">
                <a:latin typeface="Times New Roman" panose="02020603050405020304" pitchFamily="18" charset="0"/>
                <a:cs typeface="Times New Roman" panose="02020603050405020304" pitchFamily="18" charset="0"/>
              </a:rPr>
              <a:t>Series and volume number: </a:t>
            </a:r>
            <a:r>
              <a:rPr lang="en-GB" b="1" dirty="0">
                <a:latin typeface="Times New Roman" panose="02020603050405020304" pitchFamily="18" charset="0"/>
                <a:cs typeface="Times New Roman" panose="02020603050405020304" pitchFamily="18" charset="0"/>
              </a:rPr>
              <a:t>56</a:t>
            </a:r>
          </a:p>
          <a:p>
            <a:pPr>
              <a:lnSpc>
                <a:spcPct val="100000"/>
              </a:lnSpc>
              <a:spcBef>
                <a:spcPts val="0"/>
              </a:spcBef>
            </a:pPr>
            <a:r>
              <a:rPr lang="en-GB" dirty="0">
                <a:latin typeface="Times New Roman" panose="02020603050405020304" pitchFamily="18" charset="0"/>
                <a:cs typeface="Times New Roman" panose="02020603050405020304" pitchFamily="18" charset="0"/>
              </a:rPr>
              <a:t>Page reference (if available): </a:t>
            </a:r>
            <a:r>
              <a:rPr lang="en-GB" b="1" dirty="0">
                <a:latin typeface="Times New Roman" panose="02020603050405020304" pitchFamily="18" charset="0"/>
                <a:cs typeface="Times New Roman" panose="02020603050405020304" pitchFamily="18" charset="0"/>
              </a:rPr>
              <a:t>pp. 211 </a:t>
            </a:r>
          </a:p>
          <a:p>
            <a:pPr marL="0" indent="0">
              <a:lnSpc>
                <a:spcPct val="100000"/>
              </a:lnSpc>
              <a:spcBef>
                <a:spcPts val="0"/>
              </a:spcBef>
              <a:buNone/>
            </a:pPr>
            <a:endParaRPr lang="en-GB" dirty="0">
              <a:latin typeface="Times New Roman" panose="02020603050405020304" pitchFamily="18" charset="0"/>
              <a:cs typeface="Times New Roman" panose="02020603050405020304" pitchFamily="18" charset="0"/>
            </a:endParaRPr>
          </a:p>
          <a:p>
            <a:pPr marL="0" indent="0">
              <a:lnSpc>
                <a:spcPct val="100000"/>
              </a:lnSpc>
              <a:spcBef>
                <a:spcPts val="0"/>
              </a:spcBef>
              <a:buNone/>
            </a:pPr>
            <a:r>
              <a:rPr lang="en-GB" dirty="0">
                <a:latin typeface="Times New Roman" panose="02020603050405020304" pitchFamily="18" charset="0"/>
                <a:cs typeface="Times New Roman" panose="02020603050405020304" pitchFamily="18" charset="0"/>
              </a:rPr>
              <a:t>Reference list:</a:t>
            </a:r>
          </a:p>
          <a:p>
            <a:pPr marL="0" indent="0">
              <a:lnSpc>
                <a:spcPct val="100000"/>
              </a:lnSpc>
              <a:spcBef>
                <a:spcPts val="0"/>
              </a:spcBef>
              <a:buNone/>
            </a:pPr>
            <a:r>
              <a:rPr lang="en-GB" dirty="0">
                <a:latin typeface="Times New Roman" panose="02020603050405020304" pitchFamily="18" charset="0"/>
                <a:cs typeface="Times New Roman" panose="02020603050405020304" pitchFamily="18" charset="0"/>
              </a:rPr>
              <a:t>Hoolachan, J., (2019) </a:t>
            </a:r>
            <a:r>
              <a:rPr lang="en-GB" i="1" dirty="0">
                <a:latin typeface="Times New Roman" panose="02020603050405020304" pitchFamily="18" charset="0"/>
                <a:cs typeface="Times New Roman" panose="02020603050405020304" pitchFamily="18" charset="0"/>
              </a:rPr>
              <a:t>‘</a:t>
            </a:r>
            <a:r>
              <a:rPr lang="en-GB" dirty="0">
                <a:latin typeface="Times New Roman" panose="02020603050405020304" pitchFamily="18" charset="0"/>
                <a:cs typeface="Times New Roman" panose="02020603050405020304" pitchFamily="18" charset="0"/>
              </a:rPr>
              <a:t>Inter-generational housing inequalities: Baby Boomers versus the Millennials’ </a:t>
            </a:r>
            <a:r>
              <a:rPr lang="en-GB" i="1" dirty="0">
                <a:latin typeface="Times New Roman" panose="02020603050405020304" pitchFamily="18" charset="0"/>
                <a:cs typeface="Times New Roman" panose="02020603050405020304" pitchFamily="18" charset="0"/>
              </a:rPr>
              <a:t>Urban Studies Journal</a:t>
            </a:r>
            <a:r>
              <a:rPr lang="en-GB" dirty="0">
                <a:latin typeface="Times New Roman" panose="02020603050405020304" pitchFamily="18" charset="0"/>
                <a:cs typeface="Times New Roman" panose="02020603050405020304" pitchFamily="18" charset="0"/>
              </a:rPr>
              <a:t>.   56(1) pp. 211 </a:t>
            </a:r>
          </a:p>
          <a:p>
            <a:pPr marL="0" indent="0">
              <a:buNone/>
            </a:pPr>
            <a:endParaRPr lang="en-GB" dirty="0"/>
          </a:p>
        </p:txBody>
      </p:sp>
    </p:spTree>
    <p:extLst>
      <p:ext uri="{BB962C8B-B14F-4D97-AF65-F5344CB8AC3E}">
        <p14:creationId xmlns:p14="http://schemas.microsoft.com/office/powerpoint/2010/main" val="14043140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7308" y="76200"/>
            <a:ext cx="10377703" cy="1397000"/>
          </a:xfrm>
        </p:spPr>
        <p:txBody>
          <a:bodyPr/>
          <a:lstStyle/>
          <a:p>
            <a:r>
              <a:rPr lang="en-US" dirty="0">
                <a:latin typeface="Times New Roman" panose="02020603050405020304" pitchFamily="18" charset="0"/>
                <a:cs typeface="Times New Roman" panose="02020603050405020304" pitchFamily="18" charset="0"/>
              </a:rPr>
              <a:t>Referencing Government Legislation</a:t>
            </a:r>
          </a:p>
        </p:txBody>
      </p:sp>
      <p:sp>
        <p:nvSpPr>
          <p:cNvPr id="4" name="Text Placeholder 3">
            <a:extLst>
              <a:ext uri="{FF2B5EF4-FFF2-40B4-BE49-F238E27FC236}">
                <a16:creationId xmlns:a16="http://schemas.microsoft.com/office/drawing/2014/main" id="{6D7497E2-B9C8-4A23-A3B2-7916A01DC9D3}"/>
              </a:ext>
            </a:extLst>
          </p:cNvPr>
          <p:cNvSpPr>
            <a:spLocks noGrp="1"/>
          </p:cNvSpPr>
          <p:nvPr>
            <p:ph type="body" idx="1"/>
          </p:nvPr>
        </p:nvSpPr>
        <p:spPr/>
        <p:txBody>
          <a:bodyPr/>
          <a:lstStyle/>
          <a:p>
            <a:r>
              <a:rPr lang="en-GB" dirty="0">
                <a:latin typeface="Times New Roman" panose="02020603050405020304" pitchFamily="18" charset="0"/>
                <a:cs typeface="Times New Roman" panose="02020603050405020304" pitchFamily="18" charset="0"/>
              </a:rPr>
              <a:t>In text:	</a:t>
            </a:r>
          </a:p>
        </p:txBody>
      </p:sp>
      <p:sp>
        <p:nvSpPr>
          <p:cNvPr id="3" name="Content Placeholder 2"/>
          <p:cNvSpPr>
            <a:spLocks noGrp="1"/>
          </p:cNvSpPr>
          <p:nvPr>
            <p:ph sz="half" idx="2"/>
          </p:nvPr>
        </p:nvSpPr>
        <p:spPr/>
        <p:txBody>
          <a:bodyPr>
            <a:normAutofit/>
          </a:bodyPr>
          <a:lstStyle/>
          <a:p>
            <a:pPr marL="0" indent="0">
              <a:buNone/>
            </a:pPr>
            <a:r>
              <a:rPr lang="en-GB" dirty="0">
                <a:latin typeface="Times New Roman" panose="02020603050405020304" pitchFamily="18" charset="0"/>
                <a:cs typeface="Times New Roman" panose="02020603050405020304" pitchFamily="18" charset="0"/>
              </a:rPr>
              <a:t>The legislation (The Social Services and Well-being (Wales) Act 2014) encompasses a total of eleven sections.</a:t>
            </a:r>
            <a:endParaRPr lang="en-US" dirty="0">
              <a:latin typeface="Times New Roman" panose="02020603050405020304" pitchFamily="18" charset="0"/>
              <a:cs typeface="Times New Roman" panose="02020603050405020304" pitchFamily="18" charset="0"/>
            </a:endParaRPr>
          </a:p>
        </p:txBody>
      </p:sp>
      <p:sp>
        <p:nvSpPr>
          <p:cNvPr id="6" name="Content Placeholder 5">
            <a:extLst>
              <a:ext uri="{FF2B5EF4-FFF2-40B4-BE49-F238E27FC236}">
                <a16:creationId xmlns:a16="http://schemas.microsoft.com/office/drawing/2014/main" id="{523CE468-48DD-49E5-B290-961BAA7801E0}"/>
              </a:ext>
            </a:extLst>
          </p:cNvPr>
          <p:cNvSpPr>
            <a:spLocks noGrp="1"/>
          </p:cNvSpPr>
          <p:nvPr>
            <p:ph sz="quarter" idx="4"/>
          </p:nvPr>
        </p:nvSpPr>
        <p:spPr>
          <a:xfrm>
            <a:off x="6297559" y="1473200"/>
            <a:ext cx="4977104" cy="4699000"/>
          </a:xfrm>
        </p:spPr>
        <p:txBody>
          <a:bodyPr>
            <a:normAutofit/>
          </a:bodyPr>
          <a:lstStyle/>
          <a:p>
            <a:pPr marL="0" indent="0">
              <a:lnSpc>
                <a:spcPct val="100000"/>
              </a:lnSpc>
              <a:spcBef>
                <a:spcPts val="0"/>
              </a:spcBef>
              <a:buNone/>
            </a:pPr>
            <a:r>
              <a:rPr lang="en-GB" dirty="0">
                <a:latin typeface="Times New Roman" panose="02020603050405020304" pitchFamily="18" charset="0"/>
                <a:cs typeface="Times New Roman" panose="02020603050405020304" pitchFamily="18" charset="0"/>
              </a:rPr>
              <a:t>The Citation order would be:</a:t>
            </a:r>
          </a:p>
          <a:p>
            <a:pPr marL="0" indent="0">
              <a:lnSpc>
                <a:spcPct val="100000"/>
              </a:lnSpc>
              <a:spcBef>
                <a:spcPts val="0"/>
              </a:spcBef>
              <a:buNone/>
            </a:pPr>
            <a:r>
              <a:rPr lang="en-GB" dirty="0">
                <a:latin typeface="Times New Roman" panose="02020603050405020304" pitchFamily="18" charset="0"/>
                <a:cs typeface="Times New Roman" panose="02020603050405020304" pitchFamily="18" charset="0"/>
              </a:rPr>
              <a:t> </a:t>
            </a:r>
          </a:p>
          <a:p>
            <a:pPr>
              <a:lnSpc>
                <a:spcPct val="100000"/>
              </a:lnSpc>
              <a:spcBef>
                <a:spcPts val="0"/>
              </a:spcBef>
            </a:pPr>
            <a:r>
              <a:rPr lang="en-GB" dirty="0">
                <a:latin typeface="Times New Roman" panose="02020603050405020304" pitchFamily="18" charset="0"/>
                <a:cs typeface="Times New Roman" panose="02020603050405020304" pitchFamily="18" charset="0"/>
              </a:rPr>
              <a:t>Author: </a:t>
            </a:r>
            <a:r>
              <a:rPr lang="en-GB" b="1" dirty="0">
                <a:latin typeface="Times New Roman" panose="02020603050405020304" pitchFamily="18" charset="0"/>
                <a:cs typeface="Times New Roman" panose="02020603050405020304" pitchFamily="18" charset="0"/>
              </a:rPr>
              <a:t>Welsh Government </a:t>
            </a:r>
          </a:p>
          <a:p>
            <a:pPr>
              <a:lnSpc>
                <a:spcPct val="100000"/>
              </a:lnSpc>
              <a:spcBef>
                <a:spcPts val="0"/>
              </a:spcBef>
            </a:pPr>
            <a:r>
              <a:rPr lang="en-GB" dirty="0">
                <a:latin typeface="Times New Roman" panose="02020603050405020304" pitchFamily="18" charset="0"/>
                <a:cs typeface="Times New Roman" panose="02020603050405020304" pitchFamily="18" charset="0"/>
              </a:rPr>
              <a:t>Year of publication:   </a:t>
            </a:r>
            <a:r>
              <a:rPr lang="en-GB" b="1" dirty="0">
                <a:latin typeface="Times New Roman" panose="02020603050405020304" pitchFamily="18" charset="0"/>
                <a:cs typeface="Times New Roman" panose="02020603050405020304" pitchFamily="18" charset="0"/>
              </a:rPr>
              <a:t>2014 </a:t>
            </a:r>
          </a:p>
          <a:p>
            <a:pPr>
              <a:lnSpc>
                <a:spcPct val="100000"/>
              </a:lnSpc>
              <a:spcBef>
                <a:spcPts val="0"/>
              </a:spcBef>
            </a:pPr>
            <a:r>
              <a:rPr lang="en-GB" dirty="0">
                <a:latin typeface="Times New Roman" panose="02020603050405020304" pitchFamily="18" charset="0"/>
                <a:cs typeface="Times New Roman" panose="02020603050405020304" pitchFamily="18" charset="0"/>
              </a:rPr>
              <a:t>Title of article: </a:t>
            </a:r>
            <a:r>
              <a:rPr lang="en-GB" b="1" dirty="0">
                <a:latin typeface="Times New Roman" panose="02020603050405020304" pitchFamily="18" charset="0"/>
                <a:cs typeface="Times New Roman" panose="02020603050405020304" pitchFamily="18" charset="0"/>
              </a:rPr>
              <a:t>Social Services and Well-being (Wales) Act 2014 </a:t>
            </a:r>
          </a:p>
          <a:p>
            <a:pPr marL="0" indent="0">
              <a:lnSpc>
                <a:spcPct val="100000"/>
              </a:lnSpc>
              <a:spcBef>
                <a:spcPts val="0"/>
              </a:spcBef>
              <a:buNone/>
            </a:pPr>
            <a:endParaRPr lang="en-GB" dirty="0">
              <a:latin typeface="Times New Roman" panose="02020603050405020304" pitchFamily="18" charset="0"/>
              <a:cs typeface="Times New Roman" panose="02020603050405020304" pitchFamily="18" charset="0"/>
            </a:endParaRPr>
          </a:p>
          <a:p>
            <a:pPr marL="0" indent="0">
              <a:lnSpc>
                <a:spcPct val="100000"/>
              </a:lnSpc>
              <a:spcBef>
                <a:spcPts val="0"/>
              </a:spcBef>
              <a:buNone/>
            </a:pPr>
            <a:r>
              <a:rPr lang="en-GB" dirty="0">
                <a:latin typeface="Times New Roman" panose="02020603050405020304" pitchFamily="18" charset="0"/>
                <a:cs typeface="Times New Roman" panose="02020603050405020304" pitchFamily="18" charset="0"/>
              </a:rPr>
              <a:t>Reference List:</a:t>
            </a:r>
          </a:p>
          <a:p>
            <a:pPr marL="0" indent="0">
              <a:lnSpc>
                <a:spcPct val="100000"/>
              </a:lnSpc>
              <a:spcBef>
                <a:spcPts val="0"/>
              </a:spcBef>
              <a:buNone/>
            </a:pPr>
            <a:endParaRPr lang="en-GB" dirty="0">
              <a:latin typeface="Times New Roman" panose="02020603050405020304" pitchFamily="18" charset="0"/>
              <a:cs typeface="Times New Roman" panose="02020603050405020304" pitchFamily="18" charset="0"/>
            </a:endParaRPr>
          </a:p>
          <a:p>
            <a:pPr marL="0" indent="0">
              <a:lnSpc>
                <a:spcPct val="100000"/>
              </a:lnSpc>
              <a:spcBef>
                <a:spcPts val="0"/>
              </a:spcBef>
              <a:buNone/>
            </a:pPr>
            <a:r>
              <a:rPr lang="en-GB" dirty="0">
                <a:latin typeface="Times New Roman" panose="02020603050405020304" pitchFamily="18" charset="0"/>
                <a:cs typeface="Times New Roman" panose="02020603050405020304" pitchFamily="18" charset="0"/>
              </a:rPr>
              <a:t>Welsh Government (2014) Social Services and Well-being (Wales) Act 2014 Available at: </a:t>
            </a:r>
            <a:r>
              <a:rPr lang="en-GB" dirty="0">
                <a:solidFill>
                  <a:schemeClr val="accent6">
                    <a:lumMod val="75000"/>
                  </a:schemeClr>
                </a:solidFill>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https://www.legislation.gov.uk/anaw/2014/4/contents</a:t>
            </a:r>
            <a:r>
              <a:rPr lang="en-GB" dirty="0">
                <a:latin typeface="Times New Roman" panose="02020603050405020304" pitchFamily="18" charset="0"/>
                <a:cs typeface="Times New Roman" panose="02020603050405020304" pitchFamily="18" charset="0"/>
              </a:rPr>
              <a:t> Accessed 18/01/2020)</a:t>
            </a:r>
          </a:p>
        </p:txBody>
      </p:sp>
    </p:spTree>
    <p:extLst>
      <p:ext uri="{BB962C8B-B14F-4D97-AF65-F5344CB8AC3E}">
        <p14:creationId xmlns:p14="http://schemas.microsoft.com/office/powerpoint/2010/main" val="9997566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Referencing Websites</a:t>
            </a:r>
          </a:p>
        </p:txBody>
      </p:sp>
      <p:sp>
        <p:nvSpPr>
          <p:cNvPr id="4" name="Text Placeholder 3">
            <a:extLst>
              <a:ext uri="{FF2B5EF4-FFF2-40B4-BE49-F238E27FC236}">
                <a16:creationId xmlns:a16="http://schemas.microsoft.com/office/drawing/2014/main" id="{6D7497E2-B9C8-4A23-A3B2-7916A01DC9D3}"/>
              </a:ext>
            </a:extLst>
          </p:cNvPr>
          <p:cNvSpPr>
            <a:spLocks noGrp="1"/>
          </p:cNvSpPr>
          <p:nvPr>
            <p:ph type="body" idx="1"/>
          </p:nvPr>
        </p:nvSpPr>
        <p:spPr/>
        <p:txBody>
          <a:bodyPr/>
          <a:lstStyle/>
          <a:p>
            <a:r>
              <a:rPr lang="en-GB" dirty="0">
                <a:latin typeface="Times New Roman" panose="02020603050405020304" pitchFamily="18" charset="0"/>
                <a:cs typeface="Times New Roman" panose="02020603050405020304" pitchFamily="18" charset="0"/>
              </a:rPr>
              <a:t>In text:	</a:t>
            </a:r>
          </a:p>
        </p:txBody>
      </p:sp>
      <p:sp>
        <p:nvSpPr>
          <p:cNvPr id="3" name="Content Placeholder 2"/>
          <p:cNvSpPr>
            <a:spLocks noGrp="1"/>
          </p:cNvSpPr>
          <p:nvPr>
            <p:ph sz="half" idx="2"/>
          </p:nvPr>
        </p:nvSpPr>
        <p:spPr/>
        <p:txBody>
          <a:bodyPr/>
          <a:lstStyle/>
          <a:p>
            <a:pPr marL="0" indent="0">
              <a:buNone/>
            </a:pPr>
            <a:r>
              <a:rPr lang="en-US" dirty="0">
                <a:latin typeface="Times New Roman" panose="02020603050405020304" pitchFamily="18" charset="0"/>
                <a:cs typeface="Times New Roman" panose="02020603050405020304" pitchFamily="18" charset="0"/>
              </a:rPr>
              <a:t>Age Cymru (no date) provide advice and information for older people </a:t>
            </a:r>
          </a:p>
        </p:txBody>
      </p:sp>
      <p:sp>
        <p:nvSpPr>
          <p:cNvPr id="8" name="Rectangle 7">
            <a:extLst>
              <a:ext uri="{FF2B5EF4-FFF2-40B4-BE49-F238E27FC236}">
                <a16:creationId xmlns:a16="http://schemas.microsoft.com/office/drawing/2014/main" id="{9B25E645-1918-47FB-9D25-BFE5FB13399B}"/>
              </a:ext>
            </a:extLst>
          </p:cNvPr>
          <p:cNvSpPr/>
          <p:nvPr/>
        </p:nvSpPr>
        <p:spPr>
          <a:xfrm>
            <a:off x="5950396" y="1559510"/>
            <a:ext cx="5862615" cy="4893647"/>
          </a:xfrm>
          <a:prstGeom prst="rect">
            <a:avLst/>
          </a:prstGeom>
        </p:spPr>
        <p:txBody>
          <a:bodyPr wrap="square">
            <a:spAutoFit/>
          </a:bodyPr>
          <a:lstStyle/>
          <a:p>
            <a:r>
              <a:rPr lang="en-GB" dirty="0">
                <a:latin typeface="Times New Roman" panose="02020603050405020304" pitchFamily="18" charset="0"/>
                <a:cs typeface="Times New Roman" panose="02020603050405020304" pitchFamily="18" charset="0"/>
              </a:rPr>
              <a:t>The Citation order would be:</a:t>
            </a:r>
          </a:p>
          <a:p>
            <a:endParaRPr lang="en-GB" dirty="0">
              <a:latin typeface="Times New Roman" panose="02020603050405020304" pitchFamily="18" charset="0"/>
              <a:cs typeface="Times New Roman" panose="02020603050405020304" pitchFamily="18" charset="0"/>
            </a:endParaRPr>
          </a:p>
          <a:p>
            <a:pPr marL="342900" indent="-342900">
              <a:lnSpc>
                <a:spcPct val="100000"/>
              </a:lnSpc>
              <a:spcBef>
                <a:spcPts val="0"/>
              </a:spcBef>
              <a:buClr>
                <a:schemeClr val="accent5">
                  <a:lumMod val="75000"/>
                </a:schemeClr>
              </a:buClr>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Author:  </a:t>
            </a:r>
            <a:r>
              <a:rPr lang="en-GB" b="1" dirty="0">
                <a:latin typeface="Times New Roman" panose="02020603050405020304" pitchFamily="18" charset="0"/>
                <a:cs typeface="Times New Roman" panose="02020603050405020304" pitchFamily="18" charset="0"/>
              </a:rPr>
              <a:t>Age Cymru </a:t>
            </a:r>
          </a:p>
          <a:p>
            <a:pPr marL="342900" indent="-342900">
              <a:lnSpc>
                <a:spcPct val="100000"/>
              </a:lnSpc>
              <a:spcBef>
                <a:spcPts val="0"/>
              </a:spcBef>
              <a:buClr>
                <a:schemeClr val="accent5">
                  <a:lumMod val="75000"/>
                </a:schemeClr>
              </a:buClr>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Year that Site was published: </a:t>
            </a:r>
            <a:r>
              <a:rPr lang="en-GB" b="1" dirty="0">
                <a:latin typeface="Times New Roman" panose="02020603050405020304" pitchFamily="18" charset="0"/>
                <a:cs typeface="Times New Roman" panose="02020603050405020304" pitchFamily="18" charset="0"/>
              </a:rPr>
              <a:t>No date </a:t>
            </a:r>
          </a:p>
          <a:p>
            <a:pPr marL="342900" indent="-342900">
              <a:lnSpc>
                <a:spcPct val="100000"/>
              </a:lnSpc>
              <a:spcBef>
                <a:spcPts val="0"/>
              </a:spcBef>
              <a:buClr>
                <a:schemeClr val="accent5">
                  <a:lumMod val="75000"/>
                </a:schemeClr>
              </a:buClr>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Title of web page: </a:t>
            </a:r>
            <a:r>
              <a:rPr lang="en-GB" b="1" dirty="0">
                <a:latin typeface="Times New Roman" panose="02020603050405020304" pitchFamily="18" charset="0"/>
                <a:cs typeface="Times New Roman" panose="02020603050405020304" pitchFamily="18" charset="0"/>
              </a:rPr>
              <a:t>Age Cymru </a:t>
            </a:r>
          </a:p>
          <a:p>
            <a:pPr marL="342900" indent="-342900">
              <a:lnSpc>
                <a:spcPct val="100000"/>
              </a:lnSpc>
              <a:spcBef>
                <a:spcPts val="0"/>
              </a:spcBef>
              <a:buClr>
                <a:schemeClr val="accent5">
                  <a:lumMod val="75000"/>
                </a:schemeClr>
              </a:buClr>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Available at: </a:t>
            </a:r>
            <a:r>
              <a:rPr lang="en-GB" dirty="0">
                <a:solidFill>
                  <a:schemeClr val="accent6">
                    <a:lumMod val="75000"/>
                  </a:schemeClr>
                </a:solidFill>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https://www.ageuk.org.uk/cymru/</a:t>
            </a:r>
            <a:r>
              <a:rPr lang="en-GB" dirty="0">
                <a:solidFill>
                  <a:schemeClr val="accent6">
                    <a:lumMod val="75000"/>
                  </a:schemeClr>
                </a:solidFill>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(Accessed 17/01/2020)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Reference list:</a:t>
            </a:r>
          </a:p>
          <a:p>
            <a:r>
              <a:rPr lang="en-GB" dirty="0">
                <a:latin typeface="Times New Roman" panose="02020603050405020304" pitchFamily="18" charset="0"/>
                <a:cs typeface="Times New Roman" panose="02020603050405020304" pitchFamily="18" charset="0"/>
              </a:rPr>
              <a:t>Age Cymru (no date) Available at: </a:t>
            </a:r>
            <a:r>
              <a:rPr lang="en-GB" dirty="0">
                <a:solidFill>
                  <a:schemeClr val="accent6">
                    <a:lumMod val="75000"/>
                  </a:schemeClr>
                </a:solidFill>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https://www.ageuk.org.uk/cymru/</a:t>
            </a:r>
            <a:r>
              <a:rPr lang="en-GB" dirty="0">
                <a:solidFill>
                  <a:schemeClr val="accent6">
                    <a:lumMod val="75000"/>
                  </a:schemeClr>
                </a:solidFill>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(Accessed 17/01/2020)</a:t>
            </a:r>
          </a:p>
        </p:txBody>
      </p:sp>
    </p:spTree>
    <p:extLst>
      <p:ext uri="{BB962C8B-B14F-4D97-AF65-F5344CB8AC3E}">
        <p14:creationId xmlns:p14="http://schemas.microsoft.com/office/powerpoint/2010/main" val="4525368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4E566-8AC8-405B-BA03-DD89E8E867BB}"/>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References</a:t>
            </a:r>
            <a:r>
              <a:rPr lang="en-GB" dirty="0"/>
              <a:t> </a:t>
            </a:r>
          </a:p>
        </p:txBody>
      </p:sp>
      <p:sp>
        <p:nvSpPr>
          <p:cNvPr id="4" name="Content Placeholder 3">
            <a:extLst>
              <a:ext uri="{FF2B5EF4-FFF2-40B4-BE49-F238E27FC236}">
                <a16:creationId xmlns:a16="http://schemas.microsoft.com/office/drawing/2014/main" id="{0E5B3D26-CC9B-4877-A984-7081572623FD}"/>
              </a:ext>
            </a:extLst>
          </p:cNvPr>
          <p:cNvSpPr>
            <a:spLocks noGrp="1"/>
          </p:cNvSpPr>
          <p:nvPr>
            <p:ph sz="half" idx="2"/>
          </p:nvPr>
        </p:nvSpPr>
        <p:spPr>
          <a:xfrm>
            <a:off x="1117308" y="1412776"/>
            <a:ext cx="9801639" cy="5184576"/>
          </a:xfrm>
        </p:spPr>
        <p:txBody>
          <a:bodyPr>
            <a:normAutofit lnSpcReduction="10000"/>
          </a:bodyPr>
          <a:lstStyle/>
          <a:p>
            <a:pPr marL="0" indent="0">
              <a:lnSpc>
                <a:spcPct val="150000"/>
              </a:lnSpc>
              <a:buNone/>
            </a:pPr>
            <a:r>
              <a:rPr lang="en-GB" dirty="0">
                <a:latin typeface="Times New Roman" panose="02020603050405020304" pitchFamily="18" charset="0"/>
                <a:cs typeface="Times New Roman" panose="02020603050405020304" pitchFamily="18" charset="0"/>
              </a:rPr>
              <a:t>Age Cymru (no date) Available at: </a:t>
            </a:r>
            <a:r>
              <a:rPr lang="en-GB" dirty="0">
                <a:solidFill>
                  <a:schemeClr val="accent6">
                    <a:lumMod val="75000"/>
                  </a:schemeClr>
                </a:solidFill>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https://www.ageuk.org.uk/cymru/</a:t>
            </a:r>
            <a:r>
              <a:rPr lang="en-GB" dirty="0">
                <a:solidFill>
                  <a:schemeClr val="accent6">
                    <a:lumMod val="75000"/>
                  </a:schemeClr>
                </a:solidFill>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(Accessed 17/01/2020)</a:t>
            </a:r>
          </a:p>
          <a:p>
            <a:pPr marL="0" indent="0">
              <a:lnSpc>
                <a:spcPct val="150000"/>
              </a:lnSpc>
              <a:buNone/>
            </a:pPr>
            <a:r>
              <a:rPr lang="en-GB" dirty="0">
                <a:latin typeface="Times New Roman" panose="02020603050405020304" pitchFamily="18" charset="0"/>
                <a:cs typeface="Times New Roman" panose="02020603050405020304" pitchFamily="18" charset="0"/>
              </a:rPr>
              <a:t>Bateman, N. (2005)</a:t>
            </a:r>
            <a:r>
              <a:rPr lang="en-GB" i="1" dirty="0">
                <a:latin typeface="Times New Roman" panose="02020603050405020304" pitchFamily="18" charset="0"/>
                <a:cs typeface="Times New Roman" panose="02020603050405020304" pitchFamily="18" charset="0"/>
              </a:rPr>
              <a:t> Advocacy Skills for Health and Social Care Professionals, </a:t>
            </a:r>
            <a:r>
              <a:rPr lang="en-GB" dirty="0">
                <a:latin typeface="Times New Roman" panose="02020603050405020304" pitchFamily="18" charset="0"/>
                <a:cs typeface="Times New Roman" panose="02020603050405020304" pitchFamily="18" charset="0"/>
              </a:rPr>
              <a:t>London,</a:t>
            </a:r>
            <a:r>
              <a:rPr lang="en-GB" i="1"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Jessica 	Kinglsey Publishers</a:t>
            </a:r>
          </a:p>
          <a:p>
            <a:pPr marL="0" indent="0">
              <a:lnSpc>
                <a:spcPct val="150000"/>
              </a:lnSpc>
              <a:buNone/>
            </a:pPr>
            <a:r>
              <a:rPr lang="en-GB" dirty="0" err="1">
                <a:latin typeface="Times New Roman" panose="02020603050405020304" pitchFamily="18" charset="0"/>
                <a:cs typeface="Times New Roman" panose="02020603050405020304" pitchFamily="18" charset="0"/>
              </a:rPr>
              <a:t>Hoolachan</a:t>
            </a:r>
            <a:r>
              <a:rPr lang="en-GB" dirty="0">
                <a:latin typeface="Times New Roman" panose="02020603050405020304" pitchFamily="18" charset="0"/>
                <a:cs typeface="Times New Roman" panose="02020603050405020304" pitchFamily="18" charset="0"/>
              </a:rPr>
              <a:t>, J., (2019) </a:t>
            </a:r>
            <a:r>
              <a:rPr lang="en-GB" i="1" dirty="0">
                <a:latin typeface="Times New Roman" panose="02020603050405020304" pitchFamily="18" charset="0"/>
                <a:cs typeface="Times New Roman" panose="02020603050405020304" pitchFamily="18" charset="0"/>
              </a:rPr>
              <a:t>‘</a:t>
            </a:r>
            <a:r>
              <a:rPr lang="en-GB" dirty="0">
                <a:latin typeface="Times New Roman" panose="02020603050405020304" pitchFamily="18" charset="0"/>
                <a:cs typeface="Times New Roman" panose="02020603050405020304" pitchFamily="18" charset="0"/>
              </a:rPr>
              <a:t>Inter-generational housing inequalities: Baby Boomers versus the 	Millennials’ </a:t>
            </a:r>
            <a:r>
              <a:rPr lang="en-GB" i="1" dirty="0">
                <a:latin typeface="Times New Roman" panose="02020603050405020304" pitchFamily="18" charset="0"/>
                <a:cs typeface="Times New Roman" panose="02020603050405020304" pitchFamily="18" charset="0"/>
              </a:rPr>
              <a:t>Urban Studies Journal</a:t>
            </a:r>
            <a:r>
              <a:rPr lang="en-GB" dirty="0">
                <a:latin typeface="Times New Roman" panose="02020603050405020304" pitchFamily="18" charset="0"/>
                <a:cs typeface="Times New Roman" panose="02020603050405020304" pitchFamily="18" charset="0"/>
              </a:rPr>
              <a:t>.   56(1) pp. 211 </a:t>
            </a:r>
          </a:p>
          <a:p>
            <a:pPr marL="0" indent="0">
              <a:lnSpc>
                <a:spcPct val="150000"/>
              </a:lnSpc>
              <a:buNone/>
            </a:pPr>
            <a:r>
              <a:rPr lang="en-GB" dirty="0">
                <a:latin typeface="Times New Roman" panose="02020603050405020304" pitchFamily="18" charset="0"/>
                <a:cs typeface="Times New Roman" panose="02020603050405020304" pitchFamily="18" charset="0"/>
              </a:rPr>
              <a:t>Pears, R., Shields, G., 11</a:t>
            </a:r>
            <a:r>
              <a:rPr lang="en-GB" baseline="30000" dirty="0">
                <a:latin typeface="Times New Roman" panose="02020603050405020304" pitchFamily="18" charset="0"/>
                <a:cs typeface="Times New Roman" panose="02020603050405020304" pitchFamily="18" charset="0"/>
              </a:rPr>
              <a:t>th </a:t>
            </a:r>
            <a:r>
              <a:rPr lang="en-GB" dirty="0">
                <a:latin typeface="Times New Roman" panose="02020603050405020304" pitchFamily="18" charset="0"/>
                <a:cs typeface="Times New Roman" panose="02020603050405020304" pitchFamily="18" charset="0"/>
              </a:rPr>
              <a:t>Ed. (2019) </a:t>
            </a:r>
            <a:r>
              <a:rPr lang="en-GB" i="1" dirty="0">
                <a:latin typeface="Times New Roman" panose="02020603050405020304" pitchFamily="18" charset="0"/>
                <a:cs typeface="Times New Roman" panose="02020603050405020304" pitchFamily="18" charset="0"/>
              </a:rPr>
              <a:t>Cite Them Right the Essential Referencing Guide, 	</a:t>
            </a:r>
            <a:r>
              <a:rPr lang="en-GB" dirty="0">
                <a:latin typeface="Times New Roman" panose="02020603050405020304" pitchFamily="18" charset="0"/>
                <a:cs typeface="Times New Roman" panose="02020603050405020304" pitchFamily="18" charset="0"/>
              </a:rPr>
              <a:t>London</a:t>
            </a:r>
            <a:r>
              <a:rPr lang="en-GB" i="1"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Red Globe Press</a:t>
            </a:r>
          </a:p>
          <a:p>
            <a:pPr marL="0" indent="0">
              <a:lnSpc>
                <a:spcPct val="150000"/>
              </a:lnSpc>
              <a:buNone/>
            </a:pPr>
            <a:r>
              <a:rPr lang="en-GB" dirty="0">
                <a:latin typeface="Times New Roman" panose="02020603050405020304" pitchFamily="18" charset="0"/>
                <a:cs typeface="Times New Roman" panose="02020603050405020304" pitchFamily="18" charset="0"/>
              </a:rPr>
              <a:t>Welsh Government (2014) Social Services and Well-being (Wales) Act 2014 Available at: 	</a:t>
            </a:r>
            <a:r>
              <a:rPr lang="en-GB" dirty="0">
                <a:solidFill>
                  <a:schemeClr val="accent6">
                    <a:lumMod val="75000"/>
                  </a:schemeClr>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https://www.legislation.gov.uk/anaw/2014/4/contents</a:t>
            </a:r>
            <a:r>
              <a:rPr lang="en-GB" dirty="0">
                <a:solidFill>
                  <a:schemeClr val="accent6">
                    <a:lumMod val="75000"/>
                  </a:schemeClr>
                </a:solidFill>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Accessed 18/01/2020)</a:t>
            </a:r>
          </a:p>
          <a:p>
            <a:pPr marL="0" indent="0">
              <a:buNone/>
            </a:pPr>
            <a:endParaRPr lang="en-GB" dirty="0"/>
          </a:p>
        </p:txBody>
      </p:sp>
    </p:spTree>
    <p:extLst>
      <p:ext uri="{BB962C8B-B14F-4D97-AF65-F5344CB8AC3E}">
        <p14:creationId xmlns:p14="http://schemas.microsoft.com/office/powerpoint/2010/main" val="25112432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Welcome back to school presentation">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spDef>
      <a:spPr>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w="12700">
          <a:miter lim="800000"/>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5000"/>
          </a:lnSpc>
          <a:defRPr/>
        </a:defPPr>
      </a:lstStyle>
    </a:txDef>
  </a:objectDefaults>
  <a:extraClrSchemeLst/>
  <a:extLst>
    <a:ext uri="{05A4C25C-085E-4340-85A3-A5531E510DB2}">
      <thm15:themeFamily xmlns:thm15="http://schemas.microsoft.com/office/thememl/2012/main" name="Welcome back to school presentation.potx" id="{CE426E4B-AEF0-4DB0-AA06-9B9EF2E62E1A}" vid="{EB2D3276-CBF5-48AD-B47E-C2D79CA4C86F}"/>
    </a:ext>
  </a:extLst>
</a:theme>
</file>

<file path=ppt/theme/theme2.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Welcome back to school presentation</Template>
  <TotalTime>878</TotalTime>
  <Words>905</Words>
  <Application>Microsoft Office PowerPoint</Application>
  <PresentationFormat>Custom</PresentationFormat>
  <Paragraphs>120</Paragraphs>
  <Slides>10</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Century Gothic</vt:lpstr>
      <vt:lpstr>Times New Roman</vt:lpstr>
      <vt:lpstr>Welcome back to school presentation</vt:lpstr>
      <vt:lpstr>Welcome!</vt:lpstr>
      <vt:lpstr>Topics to Be Covered Today</vt:lpstr>
      <vt:lpstr>Quotations </vt:lpstr>
      <vt:lpstr>Quotations </vt:lpstr>
      <vt:lpstr>Referencing Books – One Author </vt:lpstr>
      <vt:lpstr>Referencing Books – Two or Three Authors </vt:lpstr>
      <vt:lpstr>Referencing Journal Articles</vt:lpstr>
      <vt:lpstr>Referencing Government Legislation</vt:lpstr>
      <vt:lpstr>Referencing Websites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dc:title>
  <dc:creator>Michelle Gay</dc:creator>
  <cp:lastModifiedBy>Michelle Gay</cp:lastModifiedBy>
  <cp:revision>71</cp:revision>
  <dcterms:created xsi:type="dcterms:W3CDTF">2020-01-19T11:26:16Z</dcterms:created>
  <dcterms:modified xsi:type="dcterms:W3CDTF">2020-01-20T18:57:36Z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74068100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