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831" r:id="rId1"/>
  </p:sldMasterIdLst>
  <p:notesMasterIdLst>
    <p:notesMasterId r:id="rId79"/>
  </p:notesMasterIdLst>
  <p:sldIdLst>
    <p:sldId id="256" r:id="rId2"/>
    <p:sldId id="257" r:id="rId3"/>
    <p:sldId id="333" r:id="rId4"/>
    <p:sldId id="327" r:id="rId5"/>
    <p:sldId id="328" r:id="rId6"/>
    <p:sldId id="329" r:id="rId7"/>
    <p:sldId id="340" r:id="rId8"/>
    <p:sldId id="330" r:id="rId9"/>
    <p:sldId id="331" r:id="rId10"/>
    <p:sldId id="258" r:id="rId11"/>
    <p:sldId id="259" r:id="rId12"/>
    <p:sldId id="344" r:id="rId13"/>
    <p:sldId id="342" r:id="rId14"/>
    <p:sldId id="343" r:id="rId15"/>
    <p:sldId id="260" r:id="rId16"/>
    <p:sldId id="261" r:id="rId17"/>
    <p:sldId id="262" r:id="rId18"/>
    <p:sldId id="273" r:id="rId19"/>
    <p:sldId id="337" r:id="rId20"/>
    <p:sldId id="335" r:id="rId21"/>
    <p:sldId id="341" r:id="rId22"/>
    <p:sldId id="334" r:id="rId23"/>
    <p:sldId id="332" r:id="rId24"/>
    <p:sldId id="267" r:id="rId25"/>
    <p:sldId id="266" r:id="rId26"/>
    <p:sldId id="268" r:id="rId27"/>
    <p:sldId id="269" r:id="rId28"/>
    <p:sldId id="270" r:id="rId29"/>
    <p:sldId id="271" r:id="rId30"/>
    <p:sldId id="272" r:id="rId31"/>
    <p:sldId id="336" r:id="rId32"/>
    <p:sldId id="280" r:id="rId33"/>
    <p:sldId id="281" r:id="rId34"/>
    <p:sldId id="282" r:id="rId35"/>
    <p:sldId id="283" r:id="rId36"/>
    <p:sldId id="284" r:id="rId37"/>
    <p:sldId id="285" r:id="rId38"/>
    <p:sldId id="287" r:id="rId39"/>
    <p:sldId id="288" r:id="rId40"/>
    <p:sldId id="289" r:id="rId41"/>
    <p:sldId id="290" r:id="rId42"/>
    <p:sldId id="291" r:id="rId43"/>
    <p:sldId id="292" r:id="rId44"/>
    <p:sldId id="293" r:id="rId45"/>
    <p:sldId id="294" r:id="rId46"/>
    <p:sldId id="295" r:id="rId47"/>
    <p:sldId id="296" r:id="rId48"/>
    <p:sldId id="297" r:id="rId49"/>
    <p:sldId id="298" r:id="rId50"/>
    <p:sldId id="299" r:id="rId51"/>
    <p:sldId id="300" r:id="rId52"/>
    <p:sldId id="301" r:id="rId53"/>
    <p:sldId id="302" r:id="rId54"/>
    <p:sldId id="303" r:id="rId55"/>
    <p:sldId id="304" r:id="rId56"/>
    <p:sldId id="305" r:id="rId57"/>
    <p:sldId id="306" r:id="rId58"/>
    <p:sldId id="307" r:id="rId59"/>
    <p:sldId id="308" r:id="rId60"/>
    <p:sldId id="309" r:id="rId61"/>
    <p:sldId id="310" r:id="rId62"/>
    <p:sldId id="311" r:id="rId63"/>
    <p:sldId id="312" r:id="rId64"/>
    <p:sldId id="313" r:id="rId65"/>
    <p:sldId id="314" r:id="rId66"/>
    <p:sldId id="315" r:id="rId67"/>
    <p:sldId id="316" r:id="rId68"/>
    <p:sldId id="317" r:id="rId69"/>
    <p:sldId id="318" r:id="rId70"/>
    <p:sldId id="319" r:id="rId71"/>
    <p:sldId id="320" r:id="rId72"/>
    <p:sldId id="321" r:id="rId73"/>
    <p:sldId id="339" r:id="rId74"/>
    <p:sldId id="323" r:id="rId75"/>
    <p:sldId id="324" r:id="rId76"/>
    <p:sldId id="325" r:id="rId77"/>
    <p:sldId id="326" r:id="rId78"/>
  </p:sldIdLst>
  <p:sldSz cx="9144000" cy="6858000" type="screen4x3"/>
  <p:notesSz cx="6858000" cy="9144000"/>
  <p:defaultTextStyle>
    <a:defPPr>
      <a:defRPr lang="en-US"/>
    </a:defPPr>
    <a:lvl1pPr algn="l" rtl="0" eaLnBrk="0" fontAlgn="base" hangingPunct="0">
      <a:spcBef>
        <a:spcPct val="0"/>
      </a:spcBef>
      <a:spcAft>
        <a:spcPct val="0"/>
      </a:spcAft>
      <a:defRPr sz="2400" kern="1200">
        <a:solidFill>
          <a:schemeClr val="bg2"/>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bg2"/>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bg2"/>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bg2"/>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bg2"/>
        </a:solidFill>
        <a:latin typeface="Times New Roman" panose="02020603050405020304" pitchFamily="18" charset="0"/>
        <a:ea typeface="+mn-ea"/>
        <a:cs typeface="+mn-cs"/>
      </a:defRPr>
    </a:lvl5pPr>
    <a:lvl6pPr marL="2286000" algn="l" defTabSz="914400" rtl="0" eaLnBrk="1" latinLnBrk="0" hangingPunct="1">
      <a:defRPr sz="2400" kern="1200">
        <a:solidFill>
          <a:schemeClr val="bg2"/>
        </a:solidFill>
        <a:latin typeface="Times New Roman" panose="02020603050405020304" pitchFamily="18" charset="0"/>
        <a:ea typeface="+mn-ea"/>
        <a:cs typeface="+mn-cs"/>
      </a:defRPr>
    </a:lvl6pPr>
    <a:lvl7pPr marL="2743200" algn="l" defTabSz="914400" rtl="0" eaLnBrk="1" latinLnBrk="0" hangingPunct="1">
      <a:defRPr sz="2400" kern="1200">
        <a:solidFill>
          <a:schemeClr val="bg2"/>
        </a:solidFill>
        <a:latin typeface="Times New Roman" panose="02020603050405020304" pitchFamily="18" charset="0"/>
        <a:ea typeface="+mn-ea"/>
        <a:cs typeface="+mn-cs"/>
      </a:defRPr>
    </a:lvl7pPr>
    <a:lvl8pPr marL="3200400" algn="l" defTabSz="914400" rtl="0" eaLnBrk="1" latinLnBrk="0" hangingPunct="1">
      <a:defRPr sz="2400" kern="1200">
        <a:solidFill>
          <a:schemeClr val="bg2"/>
        </a:solidFill>
        <a:latin typeface="Times New Roman" panose="02020603050405020304" pitchFamily="18" charset="0"/>
        <a:ea typeface="+mn-ea"/>
        <a:cs typeface="+mn-cs"/>
      </a:defRPr>
    </a:lvl8pPr>
    <a:lvl9pPr marL="3657600" algn="l" defTabSz="914400" rtl="0" eaLnBrk="1" latinLnBrk="0" hangingPunct="1">
      <a:defRPr sz="2400" kern="1200">
        <a:solidFill>
          <a:schemeClr val="bg2"/>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615" autoAdjust="0"/>
    <p:restoredTop sz="86461" autoAdjust="0"/>
  </p:normalViewPr>
  <p:slideViewPr>
    <p:cSldViewPr showGuides="1">
      <p:cViewPr varScale="1">
        <p:scale>
          <a:sx n="102" d="100"/>
          <a:sy n="102" d="100"/>
        </p:scale>
        <p:origin x="840" y="64"/>
      </p:cViewPr>
      <p:guideLst>
        <p:guide orient="horz" pos="2160"/>
        <p:guide pos="2880"/>
      </p:guideLst>
    </p:cSldViewPr>
  </p:slideViewPr>
  <p:outlineViewPr>
    <p:cViewPr>
      <p:scale>
        <a:sx n="33" d="100"/>
        <a:sy n="33" d="100"/>
      </p:scale>
      <p:origin x="0" y="-88878"/>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microsoft.com/office/2016/11/relationships/changesInfo" Target="changesInfos/changesInfo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 House" userId="S::chris.house@uwtsd.ac.uk::5059c1ca-85b5-4287-8a2b-cb2ea54da421" providerId="AD" clId="Web-{3F90403A-BB6A-662A-4179-CEBD6C266FBE}"/>
    <pc:docChg chg="modSld">
      <pc:chgData name="Chris House" userId="S::chris.house@uwtsd.ac.uk::5059c1ca-85b5-4287-8a2b-cb2ea54da421" providerId="AD" clId="Web-{3F90403A-BB6A-662A-4179-CEBD6C266FBE}" dt="2019-02-08T12:53:08.913" v="3" actId="20577"/>
      <pc:docMkLst>
        <pc:docMk/>
      </pc:docMkLst>
      <pc:sldChg chg="modSp">
        <pc:chgData name="Chris House" userId="S::chris.house@uwtsd.ac.uk::5059c1ca-85b5-4287-8a2b-cb2ea54da421" providerId="AD" clId="Web-{3F90403A-BB6A-662A-4179-CEBD6C266FBE}" dt="2019-02-08T12:53:08.913" v="2" actId="20577"/>
        <pc:sldMkLst>
          <pc:docMk/>
          <pc:sldMk cId="0" sldId="338"/>
        </pc:sldMkLst>
        <pc:spChg chg="mod">
          <ac:chgData name="Chris House" userId="S::chris.house@uwtsd.ac.uk::5059c1ca-85b5-4287-8a2b-cb2ea54da421" providerId="AD" clId="Web-{3F90403A-BB6A-662A-4179-CEBD6C266FBE}" dt="2019-02-08T12:53:08.913" v="2" actId="20577"/>
          <ac:spMkLst>
            <pc:docMk/>
            <pc:sldMk cId="0" sldId="338"/>
            <ac:spMk id="3" creationId="{00000000-0000-0000-0000-000000000000}"/>
          </ac:spMkLst>
        </pc:spChg>
      </pc:sldChg>
    </pc:docChg>
  </pc:docChgLst>
</pc:chgInfo>
</file>

<file path=ppt/drawings/_rels/vmlDrawing1.vml.rels><?xml version="1.0" encoding="UTF-8" standalone="yes"?>
<Relationships xmlns="http://schemas.openxmlformats.org/package/2006/relationships"><Relationship Id="rId1" Type="http://schemas.openxmlformats.org/officeDocument/2006/relationships/image" Target="../media/image13.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pPr>
              <a:defRPr/>
            </a:pPr>
            <a:fld id="{07323D22-A0F8-4AD1-A1FA-8E6B6831F673}" type="datetimeFigureOut">
              <a:rPr lang="en-US"/>
              <a:pPr>
                <a:defRPr/>
              </a:pPr>
              <a:t>1/15/2020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smtClean="0"/>
            </a:lvl1pPr>
          </a:lstStyle>
          <a:p>
            <a:pPr>
              <a:defRPr/>
            </a:pPr>
            <a:fld id="{A506048B-9D59-4164-8EDA-A985E0783FA4}" type="slidenum">
              <a:rPr lang="en-US" altLang="en-US"/>
              <a:pPr>
                <a:defRPr/>
              </a:pPr>
              <a:t>‹#›</a:t>
            </a:fld>
            <a:endParaRPr lang="en-US" altLang="en-US"/>
          </a:p>
        </p:txBody>
      </p:sp>
    </p:spTree>
    <p:extLst>
      <p:ext uri="{BB962C8B-B14F-4D97-AF65-F5344CB8AC3E}">
        <p14:creationId xmlns:p14="http://schemas.microsoft.com/office/powerpoint/2010/main" val="130278557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Partially from the herihly</a:t>
            </a:r>
            <a:endParaRPr lang="en-US" altLang="en-US"/>
          </a:p>
        </p:txBody>
      </p:sp>
      <p:sp>
        <p:nvSpPr>
          <p:cNvPr id="102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bg2"/>
                </a:solidFill>
                <a:latin typeface="Times New Roman" panose="02020603050405020304" pitchFamily="18" charset="0"/>
              </a:defRPr>
            </a:lvl1pPr>
            <a:lvl2pPr marL="742950" indent="-285750">
              <a:defRPr sz="2400">
                <a:solidFill>
                  <a:schemeClr val="bg2"/>
                </a:solidFill>
                <a:latin typeface="Times New Roman" panose="02020603050405020304" pitchFamily="18" charset="0"/>
              </a:defRPr>
            </a:lvl2pPr>
            <a:lvl3pPr marL="1143000" indent="-228600">
              <a:defRPr sz="2400">
                <a:solidFill>
                  <a:schemeClr val="bg2"/>
                </a:solidFill>
                <a:latin typeface="Times New Roman" panose="02020603050405020304" pitchFamily="18" charset="0"/>
              </a:defRPr>
            </a:lvl3pPr>
            <a:lvl4pPr marL="1600200" indent="-228600">
              <a:defRPr sz="2400">
                <a:solidFill>
                  <a:schemeClr val="bg2"/>
                </a:solidFill>
                <a:latin typeface="Times New Roman" panose="02020603050405020304" pitchFamily="18" charset="0"/>
              </a:defRPr>
            </a:lvl4pPr>
            <a:lvl5pPr marL="2057400" indent="-228600">
              <a:defRPr sz="2400">
                <a:solidFill>
                  <a:schemeClr val="bg2"/>
                </a:solidFill>
                <a:latin typeface="Times New Roman" panose="02020603050405020304" pitchFamily="18" charset="0"/>
              </a:defRPr>
            </a:lvl5pPr>
            <a:lvl6pPr marL="2514600" indent="-228600" eaLnBrk="0" fontAlgn="base" hangingPunct="0">
              <a:spcBef>
                <a:spcPct val="0"/>
              </a:spcBef>
              <a:spcAft>
                <a:spcPct val="0"/>
              </a:spcAft>
              <a:defRPr sz="2400">
                <a:solidFill>
                  <a:schemeClr val="bg2"/>
                </a:solidFill>
                <a:latin typeface="Times New Roman" panose="02020603050405020304" pitchFamily="18" charset="0"/>
              </a:defRPr>
            </a:lvl6pPr>
            <a:lvl7pPr marL="2971800" indent="-228600" eaLnBrk="0" fontAlgn="base" hangingPunct="0">
              <a:spcBef>
                <a:spcPct val="0"/>
              </a:spcBef>
              <a:spcAft>
                <a:spcPct val="0"/>
              </a:spcAft>
              <a:defRPr sz="2400">
                <a:solidFill>
                  <a:schemeClr val="bg2"/>
                </a:solidFill>
                <a:latin typeface="Times New Roman" panose="02020603050405020304" pitchFamily="18" charset="0"/>
              </a:defRPr>
            </a:lvl7pPr>
            <a:lvl8pPr marL="3429000" indent="-228600" eaLnBrk="0" fontAlgn="base" hangingPunct="0">
              <a:spcBef>
                <a:spcPct val="0"/>
              </a:spcBef>
              <a:spcAft>
                <a:spcPct val="0"/>
              </a:spcAft>
              <a:defRPr sz="2400">
                <a:solidFill>
                  <a:schemeClr val="bg2"/>
                </a:solidFill>
                <a:latin typeface="Times New Roman" panose="02020603050405020304" pitchFamily="18" charset="0"/>
              </a:defRPr>
            </a:lvl8pPr>
            <a:lvl9pPr marL="3886200" indent="-228600" eaLnBrk="0" fontAlgn="base" hangingPunct="0">
              <a:spcBef>
                <a:spcPct val="0"/>
              </a:spcBef>
              <a:spcAft>
                <a:spcPct val="0"/>
              </a:spcAft>
              <a:defRPr sz="2400">
                <a:solidFill>
                  <a:schemeClr val="bg2"/>
                </a:solidFill>
                <a:latin typeface="Times New Roman" panose="02020603050405020304" pitchFamily="18" charset="0"/>
              </a:defRPr>
            </a:lvl9pPr>
          </a:lstStyle>
          <a:p>
            <a:fld id="{85C90D95-9575-4842-B68E-9DF8DA4810BE}" type="slidenum">
              <a:rPr lang="en-US" altLang="en-US" sz="1200"/>
              <a:pPr/>
              <a:t>1</a:t>
            </a:fld>
            <a:endParaRPr lang="en-US" altLang="en-US" sz="1200"/>
          </a:p>
        </p:txBody>
      </p:sp>
    </p:spTree>
    <p:extLst>
      <p:ext uri="{BB962C8B-B14F-4D97-AF65-F5344CB8AC3E}">
        <p14:creationId xmlns:p14="http://schemas.microsoft.com/office/powerpoint/2010/main" val="36770408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The National Environmental Policy Act (NEPA) was one of the first laws ever written that establishes the broad national framework for protecting our environment. NEPA's basic policy is to assure that all branches of government give proper consideration to the environment prior to undertaking any major federal action that significantly affects the environment.</a:t>
            </a:r>
          </a:p>
          <a:p>
            <a:r>
              <a:rPr lang="en-GB" altLang="en-US"/>
              <a:t>NEPA requirements are invoked when airports, buildings, military complexes, highways, parkland purchases, and other federal activities are proposed. Environmental Assessments (EAs) and Environmental Impact Statements (EISs), which are assessments of the likelihood of impacts from alternative courses of action, are required from all Federal agencies and are the most visible NEPA requirements.</a:t>
            </a:r>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bg2"/>
                </a:solidFill>
                <a:latin typeface="Times New Roman" panose="02020603050405020304" pitchFamily="18" charset="0"/>
              </a:defRPr>
            </a:lvl1pPr>
            <a:lvl2pPr marL="742950" indent="-285750">
              <a:defRPr sz="2400">
                <a:solidFill>
                  <a:schemeClr val="bg2"/>
                </a:solidFill>
                <a:latin typeface="Times New Roman" panose="02020603050405020304" pitchFamily="18" charset="0"/>
              </a:defRPr>
            </a:lvl2pPr>
            <a:lvl3pPr marL="1143000" indent="-228600">
              <a:defRPr sz="2400">
                <a:solidFill>
                  <a:schemeClr val="bg2"/>
                </a:solidFill>
                <a:latin typeface="Times New Roman" panose="02020603050405020304" pitchFamily="18" charset="0"/>
              </a:defRPr>
            </a:lvl3pPr>
            <a:lvl4pPr marL="1600200" indent="-228600">
              <a:defRPr sz="2400">
                <a:solidFill>
                  <a:schemeClr val="bg2"/>
                </a:solidFill>
                <a:latin typeface="Times New Roman" panose="02020603050405020304" pitchFamily="18" charset="0"/>
              </a:defRPr>
            </a:lvl4pPr>
            <a:lvl5pPr marL="2057400" indent="-228600">
              <a:defRPr sz="2400">
                <a:solidFill>
                  <a:schemeClr val="bg2"/>
                </a:solidFill>
                <a:latin typeface="Times New Roman" panose="02020603050405020304" pitchFamily="18" charset="0"/>
              </a:defRPr>
            </a:lvl5pPr>
            <a:lvl6pPr marL="2514600" indent="-228600" eaLnBrk="0" fontAlgn="base" hangingPunct="0">
              <a:spcBef>
                <a:spcPct val="0"/>
              </a:spcBef>
              <a:spcAft>
                <a:spcPct val="0"/>
              </a:spcAft>
              <a:defRPr sz="2400">
                <a:solidFill>
                  <a:schemeClr val="bg2"/>
                </a:solidFill>
                <a:latin typeface="Times New Roman" panose="02020603050405020304" pitchFamily="18" charset="0"/>
              </a:defRPr>
            </a:lvl6pPr>
            <a:lvl7pPr marL="2971800" indent="-228600" eaLnBrk="0" fontAlgn="base" hangingPunct="0">
              <a:spcBef>
                <a:spcPct val="0"/>
              </a:spcBef>
              <a:spcAft>
                <a:spcPct val="0"/>
              </a:spcAft>
              <a:defRPr sz="2400">
                <a:solidFill>
                  <a:schemeClr val="bg2"/>
                </a:solidFill>
                <a:latin typeface="Times New Roman" panose="02020603050405020304" pitchFamily="18" charset="0"/>
              </a:defRPr>
            </a:lvl7pPr>
            <a:lvl8pPr marL="3429000" indent="-228600" eaLnBrk="0" fontAlgn="base" hangingPunct="0">
              <a:spcBef>
                <a:spcPct val="0"/>
              </a:spcBef>
              <a:spcAft>
                <a:spcPct val="0"/>
              </a:spcAft>
              <a:defRPr sz="2400">
                <a:solidFill>
                  <a:schemeClr val="bg2"/>
                </a:solidFill>
                <a:latin typeface="Times New Roman" panose="02020603050405020304" pitchFamily="18" charset="0"/>
              </a:defRPr>
            </a:lvl8pPr>
            <a:lvl9pPr marL="3886200" indent="-228600" eaLnBrk="0" fontAlgn="base" hangingPunct="0">
              <a:spcBef>
                <a:spcPct val="0"/>
              </a:spcBef>
              <a:spcAft>
                <a:spcPct val="0"/>
              </a:spcAft>
              <a:defRPr sz="2400">
                <a:solidFill>
                  <a:schemeClr val="bg2"/>
                </a:solidFill>
                <a:latin typeface="Times New Roman" panose="02020603050405020304" pitchFamily="18" charset="0"/>
              </a:defRPr>
            </a:lvl9pPr>
          </a:lstStyle>
          <a:p>
            <a:fld id="{D92E066A-052A-44F8-BE34-831A85CA295E}" type="slidenum">
              <a:rPr lang="en-US" altLang="en-US" sz="1200"/>
              <a:pPr/>
              <a:t>4</a:t>
            </a:fld>
            <a:endParaRPr lang="en-US" altLang="en-US" sz="1200"/>
          </a:p>
        </p:txBody>
      </p:sp>
    </p:spTree>
    <p:extLst>
      <p:ext uri="{BB962C8B-B14F-4D97-AF65-F5344CB8AC3E}">
        <p14:creationId xmlns:p14="http://schemas.microsoft.com/office/powerpoint/2010/main" val="20046120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http://www.unescap.org/drpad/vc/orientation/M8_2.htm</a:t>
            </a:r>
          </a:p>
        </p:txBody>
      </p:sp>
      <p:sp>
        <p:nvSpPr>
          <p:cNvPr id="276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bg2"/>
                </a:solidFill>
                <a:latin typeface="Times New Roman" panose="02020603050405020304" pitchFamily="18" charset="0"/>
              </a:defRPr>
            </a:lvl1pPr>
            <a:lvl2pPr marL="742950" indent="-285750">
              <a:defRPr sz="2400">
                <a:solidFill>
                  <a:schemeClr val="bg2"/>
                </a:solidFill>
                <a:latin typeface="Times New Roman" panose="02020603050405020304" pitchFamily="18" charset="0"/>
              </a:defRPr>
            </a:lvl2pPr>
            <a:lvl3pPr marL="1143000" indent="-228600">
              <a:defRPr sz="2400">
                <a:solidFill>
                  <a:schemeClr val="bg2"/>
                </a:solidFill>
                <a:latin typeface="Times New Roman" panose="02020603050405020304" pitchFamily="18" charset="0"/>
              </a:defRPr>
            </a:lvl3pPr>
            <a:lvl4pPr marL="1600200" indent="-228600">
              <a:defRPr sz="2400">
                <a:solidFill>
                  <a:schemeClr val="bg2"/>
                </a:solidFill>
                <a:latin typeface="Times New Roman" panose="02020603050405020304" pitchFamily="18" charset="0"/>
              </a:defRPr>
            </a:lvl4pPr>
            <a:lvl5pPr marL="2057400" indent="-228600">
              <a:defRPr sz="2400">
                <a:solidFill>
                  <a:schemeClr val="bg2"/>
                </a:solidFill>
                <a:latin typeface="Times New Roman" panose="02020603050405020304" pitchFamily="18" charset="0"/>
              </a:defRPr>
            </a:lvl5pPr>
            <a:lvl6pPr marL="2514600" indent="-228600" eaLnBrk="0" fontAlgn="base" hangingPunct="0">
              <a:spcBef>
                <a:spcPct val="0"/>
              </a:spcBef>
              <a:spcAft>
                <a:spcPct val="0"/>
              </a:spcAft>
              <a:defRPr sz="2400">
                <a:solidFill>
                  <a:schemeClr val="bg2"/>
                </a:solidFill>
                <a:latin typeface="Times New Roman" panose="02020603050405020304" pitchFamily="18" charset="0"/>
              </a:defRPr>
            </a:lvl6pPr>
            <a:lvl7pPr marL="2971800" indent="-228600" eaLnBrk="0" fontAlgn="base" hangingPunct="0">
              <a:spcBef>
                <a:spcPct val="0"/>
              </a:spcBef>
              <a:spcAft>
                <a:spcPct val="0"/>
              </a:spcAft>
              <a:defRPr sz="2400">
                <a:solidFill>
                  <a:schemeClr val="bg2"/>
                </a:solidFill>
                <a:latin typeface="Times New Roman" panose="02020603050405020304" pitchFamily="18" charset="0"/>
              </a:defRPr>
            </a:lvl7pPr>
            <a:lvl8pPr marL="3429000" indent="-228600" eaLnBrk="0" fontAlgn="base" hangingPunct="0">
              <a:spcBef>
                <a:spcPct val="0"/>
              </a:spcBef>
              <a:spcAft>
                <a:spcPct val="0"/>
              </a:spcAft>
              <a:defRPr sz="2400">
                <a:solidFill>
                  <a:schemeClr val="bg2"/>
                </a:solidFill>
                <a:latin typeface="Times New Roman" panose="02020603050405020304" pitchFamily="18" charset="0"/>
              </a:defRPr>
            </a:lvl8pPr>
            <a:lvl9pPr marL="3886200" indent="-228600" eaLnBrk="0" fontAlgn="base" hangingPunct="0">
              <a:spcBef>
                <a:spcPct val="0"/>
              </a:spcBef>
              <a:spcAft>
                <a:spcPct val="0"/>
              </a:spcAft>
              <a:defRPr sz="2400">
                <a:solidFill>
                  <a:schemeClr val="bg2"/>
                </a:solidFill>
                <a:latin typeface="Times New Roman" panose="02020603050405020304" pitchFamily="18" charset="0"/>
              </a:defRPr>
            </a:lvl9pPr>
          </a:lstStyle>
          <a:p>
            <a:fld id="{607605D8-80EE-42F7-B52F-457506301963}" type="slidenum">
              <a:rPr lang="en-US" altLang="en-US" sz="1200"/>
              <a:pPr/>
              <a:t>19</a:t>
            </a:fld>
            <a:endParaRPr lang="en-US" altLang="en-US" sz="1200"/>
          </a:p>
        </p:txBody>
      </p:sp>
    </p:spTree>
    <p:extLst>
      <p:ext uri="{BB962C8B-B14F-4D97-AF65-F5344CB8AC3E}">
        <p14:creationId xmlns:p14="http://schemas.microsoft.com/office/powerpoint/2010/main" val="23566090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Chris House 2020</a:t>
            </a:r>
            <a:endParaRPr lang="en-GB" dirty="0"/>
          </a:p>
        </p:txBody>
      </p:sp>
      <p:sp>
        <p:nvSpPr>
          <p:cNvPr id="4" name="Slide Number Placeholder 3"/>
          <p:cNvSpPr>
            <a:spLocks noGrp="1"/>
          </p:cNvSpPr>
          <p:nvPr>
            <p:ph type="sldNum" sz="quarter" idx="10"/>
          </p:nvPr>
        </p:nvSpPr>
        <p:spPr/>
        <p:txBody>
          <a:bodyPr/>
          <a:lstStyle/>
          <a:p>
            <a:pPr>
              <a:defRPr/>
            </a:pPr>
            <a:fld id="{A506048B-9D59-4164-8EDA-A985E0783FA4}" type="slidenum">
              <a:rPr lang="en-US" altLang="en-US" smtClean="0"/>
              <a:pPr>
                <a:defRPr/>
              </a:pPr>
              <a:t>28</a:t>
            </a:fld>
            <a:endParaRPr lang="en-US" altLang="en-US"/>
          </a:p>
        </p:txBody>
      </p:sp>
    </p:spTree>
    <p:extLst>
      <p:ext uri="{BB962C8B-B14F-4D97-AF65-F5344CB8AC3E}">
        <p14:creationId xmlns:p14="http://schemas.microsoft.com/office/powerpoint/2010/main" val="8498155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http://www.unescap.org/drpad/vc/orientation/m8_1.htm</a:t>
            </a:r>
          </a:p>
        </p:txBody>
      </p:sp>
      <p:sp>
        <p:nvSpPr>
          <p:cNvPr id="399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bg2"/>
                </a:solidFill>
                <a:latin typeface="Times New Roman" panose="02020603050405020304" pitchFamily="18" charset="0"/>
              </a:defRPr>
            </a:lvl1pPr>
            <a:lvl2pPr marL="742950" indent="-285750">
              <a:defRPr sz="2400">
                <a:solidFill>
                  <a:schemeClr val="bg2"/>
                </a:solidFill>
                <a:latin typeface="Times New Roman" panose="02020603050405020304" pitchFamily="18" charset="0"/>
              </a:defRPr>
            </a:lvl2pPr>
            <a:lvl3pPr marL="1143000" indent="-228600">
              <a:defRPr sz="2400">
                <a:solidFill>
                  <a:schemeClr val="bg2"/>
                </a:solidFill>
                <a:latin typeface="Times New Roman" panose="02020603050405020304" pitchFamily="18" charset="0"/>
              </a:defRPr>
            </a:lvl3pPr>
            <a:lvl4pPr marL="1600200" indent="-228600">
              <a:defRPr sz="2400">
                <a:solidFill>
                  <a:schemeClr val="bg2"/>
                </a:solidFill>
                <a:latin typeface="Times New Roman" panose="02020603050405020304" pitchFamily="18" charset="0"/>
              </a:defRPr>
            </a:lvl4pPr>
            <a:lvl5pPr marL="2057400" indent="-228600">
              <a:defRPr sz="2400">
                <a:solidFill>
                  <a:schemeClr val="bg2"/>
                </a:solidFill>
                <a:latin typeface="Times New Roman" panose="02020603050405020304" pitchFamily="18" charset="0"/>
              </a:defRPr>
            </a:lvl5pPr>
            <a:lvl6pPr marL="2514600" indent="-228600" eaLnBrk="0" fontAlgn="base" hangingPunct="0">
              <a:spcBef>
                <a:spcPct val="0"/>
              </a:spcBef>
              <a:spcAft>
                <a:spcPct val="0"/>
              </a:spcAft>
              <a:defRPr sz="2400">
                <a:solidFill>
                  <a:schemeClr val="bg2"/>
                </a:solidFill>
                <a:latin typeface="Times New Roman" panose="02020603050405020304" pitchFamily="18" charset="0"/>
              </a:defRPr>
            </a:lvl6pPr>
            <a:lvl7pPr marL="2971800" indent="-228600" eaLnBrk="0" fontAlgn="base" hangingPunct="0">
              <a:spcBef>
                <a:spcPct val="0"/>
              </a:spcBef>
              <a:spcAft>
                <a:spcPct val="0"/>
              </a:spcAft>
              <a:defRPr sz="2400">
                <a:solidFill>
                  <a:schemeClr val="bg2"/>
                </a:solidFill>
                <a:latin typeface="Times New Roman" panose="02020603050405020304" pitchFamily="18" charset="0"/>
              </a:defRPr>
            </a:lvl7pPr>
            <a:lvl8pPr marL="3429000" indent="-228600" eaLnBrk="0" fontAlgn="base" hangingPunct="0">
              <a:spcBef>
                <a:spcPct val="0"/>
              </a:spcBef>
              <a:spcAft>
                <a:spcPct val="0"/>
              </a:spcAft>
              <a:defRPr sz="2400">
                <a:solidFill>
                  <a:schemeClr val="bg2"/>
                </a:solidFill>
                <a:latin typeface="Times New Roman" panose="02020603050405020304" pitchFamily="18" charset="0"/>
              </a:defRPr>
            </a:lvl8pPr>
            <a:lvl9pPr marL="3886200" indent="-228600" eaLnBrk="0" fontAlgn="base" hangingPunct="0">
              <a:spcBef>
                <a:spcPct val="0"/>
              </a:spcBef>
              <a:spcAft>
                <a:spcPct val="0"/>
              </a:spcAft>
              <a:defRPr sz="2400">
                <a:solidFill>
                  <a:schemeClr val="bg2"/>
                </a:solidFill>
                <a:latin typeface="Times New Roman" panose="02020603050405020304" pitchFamily="18" charset="0"/>
              </a:defRPr>
            </a:lvl9pPr>
          </a:lstStyle>
          <a:p>
            <a:fld id="{56B8D41B-1AB1-43CE-9A9A-73C2A8967FF9}" type="slidenum">
              <a:rPr lang="en-US" altLang="en-US" sz="1200"/>
              <a:pPr/>
              <a:t>31</a:t>
            </a:fld>
            <a:endParaRPr lang="en-US" altLang="en-US" sz="1200"/>
          </a:p>
        </p:txBody>
      </p:sp>
    </p:spTree>
    <p:extLst>
      <p:ext uri="{BB962C8B-B14F-4D97-AF65-F5344CB8AC3E}">
        <p14:creationId xmlns:p14="http://schemas.microsoft.com/office/powerpoint/2010/main" val="30593344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ctrTitle"/>
          </p:nvPr>
        </p:nvSpPr>
        <p:spPr>
          <a:xfrm>
            <a:off x="914400" y="1803405"/>
            <a:ext cx="73152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914400" y="3632201"/>
            <a:ext cx="73152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5932170" y="4323845"/>
            <a:ext cx="2297429" cy="365125"/>
          </a:xfrm>
        </p:spPr>
        <p:txBody>
          <a:bodyPr/>
          <a:lstStyle/>
          <a:p>
            <a:pPr>
              <a:defRPr/>
            </a:pPr>
            <a:endParaRPr lang="en-US"/>
          </a:p>
        </p:txBody>
      </p:sp>
      <p:sp>
        <p:nvSpPr>
          <p:cNvPr id="5" name="Footer Placeholder 4"/>
          <p:cNvSpPr>
            <a:spLocks noGrp="1"/>
          </p:cNvSpPr>
          <p:nvPr>
            <p:ph type="ftr" sz="quarter" idx="11"/>
          </p:nvPr>
        </p:nvSpPr>
        <p:spPr>
          <a:xfrm>
            <a:off x="914400" y="4323846"/>
            <a:ext cx="4880610" cy="365125"/>
          </a:xfrm>
        </p:spPr>
        <p:txBody>
          <a:bodyPr/>
          <a:lstStyle/>
          <a:p>
            <a:pPr>
              <a:defRPr/>
            </a:pPr>
            <a:endParaRPr lang="en-US"/>
          </a:p>
        </p:txBody>
      </p:sp>
      <p:sp>
        <p:nvSpPr>
          <p:cNvPr id="6" name="Slide Number Placeholder 5"/>
          <p:cNvSpPr>
            <a:spLocks noGrp="1"/>
          </p:cNvSpPr>
          <p:nvPr>
            <p:ph type="sldNum" sz="quarter" idx="12"/>
          </p:nvPr>
        </p:nvSpPr>
        <p:spPr>
          <a:xfrm>
            <a:off x="6057900" y="1430867"/>
            <a:ext cx="2171700" cy="365125"/>
          </a:xfrm>
        </p:spPr>
        <p:txBody>
          <a:bodyPr/>
          <a:lstStyle/>
          <a:p>
            <a:pPr>
              <a:defRPr/>
            </a:pPr>
            <a:fld id="{416579F8-5475-468B-9474-0D1F533444FD}" type="slidenum">
              <a:rPr lang="en-US" altLang="en-US" smtClean="0"/>
              <a:pPr>
                <a:defRPr/>
              </a:pPr>
              <a:t>‹#›</a:t>
            </a:fld>
            <a:endParaRPr lang="en-US" altLang="en-US"/>
          </a:p>
        </p:txBody>
      </p:sp>
    </p:spTree>
    <p:extLst>
      <p:ext uri="{BB962C8B-B14F-4D97-AF65-F5344CB8AC3E}">
        <p14:creationId xmlns:p14="http://schemas.microsoft.com/office/powerpoint/2010/main" val="7720282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34221886-A090-4CAF-B117-2F86DEBAB6E3}" type="slidenum">
              <a:rPr lang="en-US" altLang="en-US" smtClean="0"/>
              <a:pPr>
                <a:defRPr/>
              </a:pPr>
              <a:t>‹#›</a:t>
            </a:fld>
            <a:endParaRPr lang="en-US" altLang="en-US"/>
          </a:p>
        </p:txBody>
      </p:sp>
    </p:spTree>
    <p:extLst>
      <p:ext uri="{BB962C8B-B14F-4D97-AF65-F5344CB8AC3E}">
        <p14:creationId xmlns:p14="http://schemas.microsoft.com/office/powerpoint/2010/main" val="11381869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4"/>
            <a:ext cx="7955280"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594360" y="3641726"/>
            <a:ext cx="7955281" cy="1354134"/>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pPr>
              <a:defRPr/>
            </a:pPr>
            <a:endParaRPr lang="en-US"/>
          </a:p>
        </p:txBody>
      </p:sp>
      <p:sp>
        <p:nvSpPr>
          <p:cNvPr id="5" name="Footer Placeholder 4"/>
          <p:cNvSpPr>
            <a:spLocks noGrp="1"/>
          </p:cNvSpPr>
          <p:nvPr>
            <p:ph type="ftr" sz="quarter" idx="11"/>
          </p:nvPr>
        </p:nvSpPr>
        <p:spPr>
          <a:xfrm>
            <a:off x="594360" y="381001"/>
            <a:ext cx="4830656" cy="365125"/>
          </a:xfrm>
        </p:spPr>
        <p:txBody>
          <a:bodyPr/>
          <a:lstStyle/>
          <a:p>
            <a:pPr>
              <a:defRPr/>
            </a:pPr>
            <a:endParaRPr lang="en-US"/>
          </a:p>
        </p:txBody>
      </p:sp>
      <p:sp>
        <p:nvSpPr>
          <p:cNvPr id="6" name="Slide Number Placeholder 5"/>
          <p:cNvSpPr>
            <a:spLocks noGrp="1"/>
          </p:cNvSpPr>
          <p:nvPr>
            <p:ph type="sldNum" sz="quarter" idx="12"/>
          </p:nvPr>
        </p:nvSpPr>
        <p:spPr>
          <a:xfrm>
            <a:off x="7882466" y="381001"/>
            <a:ext cx="667173" cy="365125"/>
          </a:xfrm>
        </p:spPr>
        <p:txBody>
          <a:bodyPr/>
          <a:lstStyle/>
          <a:p>
            <a:pPr>
              <a:defRPr/>
            </a:pPr>
            <a:fld id="{BF5160B8-D382-4B1A-951B-3CC2E5AC1A46}" type="slidenum">
              <a:rPr lang="en-US" altLang="en-US" smtClean="0"/>
              <a:pPr>
                <a:defRPr/>
              </a:pPr>
              <a:t>‹#›</a:t>
            </a:fld>
            <a:endParaRPr lang="en-US" altLang="en-US"/>
          </a:p>
        </p:txBody>
      </p:sp>
    </p:spTree>
    <p:extLst>
      <p:ext uri="{BB962C8B-B14F-4D97-AF65-F5344CB8AC3E}">
        <p14:creationId xmlns:p14="http://schemas.microsoft.com/office/powerpoint/2010/main" val="21932492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94360" y="2194560"/>
            <a:ext cx="3910579" cy="4069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2099" y="2194560"/>
            <a:ext cx="3907540" cy="4069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99D54F60-81D5-418E-AEF2-4B5776177C88}" type="slidenum">
              <a:rPr lang="en-US" altLang="en-US" smtClean="0"/>
              <a:pPr>
                <a:defRPr/>
              </a:pPr>
              <a:t>‹#›</a:t>
            </a:fld>
            <a:endParaRPr lang="en-US" altLang="en-US"/>
          </a:p>
        </p:txBody>
      </p:sp>
    </p:spTree>
    <p:extLst>
      <p:ext uri="{BB962C8B-B14F-4D97-AF65-F5344CB8AC3E}">
        <p14:creationId xmlns:p14="http://schemas.microsoft.com/office/powerpoint/2010/main" val="33774952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71700" y="762000"/>
            <a:ext cx="637794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1279" y="2183802"/>
            <a:ext cx="3683659"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94359" y="3132667"/>
            <a:ext cx="3910579" cy="31309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69018" y="2183802"/>
            <a:ext cx="368062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2098" y="3132667"/>
            <a:ext cx="3907541" cy="31309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75863CD7-5E1B-44EC-8918-88B1293B5128}" type="slidenum">
              <a:rPr lang="en-US" altLang="en-US" smtClean="0"/>
              <a:pPr>
                <a:defRPr/>
              </a:pPr>
              <a:t>‹#›</a:t>
            </a:fld>
            <a:endParaRPr lang="en-US" altLang="en-US"/>
          </a:p>
        </p:txBody>
      </p:sp>
    </p:spTree>
    <p:extLst>
      <p:ext uri="{BB962C8B-B14F-4D97-AF65-F5344CB8AC3E}">
        <p14:creationId xmlns:p14="http://schemas.microsoft.com/office/powerpoint/2010/main" val="28587241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6665CC57-7DA1-4635-8CEA-FF9C0EEAD883}" type="slidenum">
              <a:rPr lang="en-US" altLang="en-US" smtClean="0"/>
              <a:pPr>
                <a:defRPr/>
              </a:pPr>
              <a:t>‹#›</a:t>
            </a:fld>
            <a:endParaRPr lang="en-US" altLang="en-US"/>
          </a:p>
        </p:txBody>
      </p:sp>
    </p:spTree>
    <p:extLst>
      <p:ext uri="{BB962C8B-B14F-4D97-AF65-F5344CB8AC3E}">
        <p14:creationId xmlns:p14="http://schemas.microsoft.com/office/powerpoint/2010/main" val="16825876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pPr>
              <a:defRPr/>
            </a:pPr>
            <a:fld id="{31C2D3E4-7C6E-41C1-B590-E512CE75DAF0}" type="slidenum">
              <a:rPr lang="en-US" altLang="en-US" smtClean="0"/>
              <a:pPr>
                <a:defRPr/>
              </a:pPr>
              <a:t>‹#›</a:t>
            </a:fld>
            <a:endParaRPr lang="en-US" altLang="en-US"/>
          </a:p>
        </p:txBody>
      </p:sp>
    </p:spTree>
    <p:extLst>
      <p:ext uri="{BB962C8B-B14F-4D97-AF65-F5344CB8AC3E}">
        <p14:creationId xmlns:p14="http://schemas.microsoft.com/office/powerpoint/2010/main" val="39961837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30861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3886200" y="746760"/>
            <a:ext cx="4663440" cy="551688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94360" y="3124200"/>
            <a:ext cx="308610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0073CF3F-C46B-4CB4-A937-197FFA285EEC}" type="slidenum">
              <a:rPr lang="en-US" altLang="en-US" smtClean="0"/>
              <a:pPr>
                <a:defRPr/>
              </a:pPr>
              <a:t>‹#›</a:t>
            </a:fld>
            <a:endParaRPr lang="en-US" altLang="en-US"/>
          </a:p>
        </p:txBody>
      </p:sp>
    </p:spTree>
    <p:extLst>
      <p:ext uri="{BB962C8B-B14F-4D97-AF65-F5344CB8AC3E}">
        <p14:creationId xmlns:p14="http://schemas.microsoft.com/office/powerpoint/2010/main" val="36400368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407573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77524" y="751242"/>
            <a:ext cx="3674234" cy="5512398"/>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94360" y="3124200"/>
            <a:ext cx="407573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366221CB-7221-4341-9153-D1436CD56114}" type="slidenum">
              <a:rPr lang="en-US" altLang="en-US" smtClean="0"/>
              <a:pPr>
                <a:defRPr/>
              </a:pPr>
              <a:t>‹#›</a:t>
            </a:fld>
            <a:endParaRPr lang="en-US" altLang="en-US"/>
          </a:p>
        </p:txBody>
      </p:sp>
    </p:spTree>
    <p:extLst>
      <p:ext uri="{BB962C8B-B14F-4D97-AF65-F5344CB8AC3E}">
        <p14:creationId xmlns:p14="http://schemas.microsoft.com/office/powerpoint/2010/main" val="1819957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55" y="4697361"/>
            <a:ext cx="7956482"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94355" y="977035"/>
            <a:ext cx="7950260" cy="340697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94360" y="5516716"/>
            <a:ext cx="7955280" cy="746924"/>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4BB2D1B4-3BED-47AD-B9F1-D091AB8D98D8}" type="slidenum">
              <a:rPr lang="en-US" altLang="en-US" smtClean="0"/>
              <a:pPr>
                <a:defRPr/>
              </a:pPr>
              <a:t>‹#›</a:t>
            </a:fld>
            <a:endParaRPr lang="en-US" altLang="en-US"/>
          </a:p>
        </p:txBody>
      </p:sp>
    </p:spTree>
    <p:extLst>
      <p:ext uri="{BB962C8B-B14F-4D97-AF65-F5344CB8AC3E}">
        <p14:creationId xmlns:p14="http://schemas.microsoft.com/office/powerpoint/2010/main" val="13724034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3"/>
            <a:ext cx="795528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800" y="3649134"/>
            <a:ext cx="7772400" cy="1330852"/>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pPr>
              <a:defRPr/>
            </a:pPr>
            <a:endParaRPr lang="en-US"/>
          </a:p>
        </p:txBody>
      </p:sp>
      <p:sp>
        <p:nvSpPr>
          <p:cNvPr id="6" name="Footer Placeholder 5"/>
          <p:cNvSpPr>
            <a:spLocks noGrp="1"/>
          </p:cNvSpPr>
          <p:nvPr>
            <p:ph type="ftr" sz="quarter" idx="11"/>
          </p:nvPr>
        </p:nvSpPr>
        <p:spPr>
          <a:xfrm>
            <a:off x="594360" y="381001"/>
            <a:ext cx="4830656" cy="365125"/>
          </a:xfrm>
        </p:spPr>
        <p:txBody>
          <a:bodyPr/>
          <a:lstStyle/>
          <a:p>
            <a:pPr>
              <a:defRPr/>
            </a:pPr>
            <a:endParaRPr lang="en-US"/>
          </a:p>
        </p:txBody>
      </p:sp>
      <p:sp>
        <p:nvSpPr>
          <p:cNvPr id="7" name="Slide Number Placeholder 6"/>
          <p:cNvSpPr>
            <a:spLocks noGrp="1"/>
          </p:cNvSpPr>
          <p:nvPr>
            <p:ph type="sldNum" sz="quarter" idx="12"/>
          </p:nvPr>
        </p:nvSpPr>
        <p:spPr>
          <a:xfrm>
            <a:off x="7882466" y="381001"/>
            <a:ext cx="667174" cy="365125"/>
          </a:xfrm>
        </p:spPr>
        <p:txBody>
          <a:bodyPr/>
          <a:lstStyle/>
          <a:p>
            <a:pPr>
              <a:defRPr/>
            </a:pPr>
            <a:fld id="{4BB2D1B4-3BED-47AD-B9F1-D091AB8D98D8}" type="slidenum">
              <a:rPr lang="en-US" altLang="en-US" smtClean="0"/>
              <a:pPr>
                <a:defRPr/>
              </a:pPr>
              <a:t>‹#›</a:t>
            </a:fld>
            <a:endParaRPr lang="en-US" altLang="en-US"/>
          </a:p>
        </p:txBody>
      </p:sp>
    </p:spTree>
    <p:extLst>
      <p:ext uri="{BB962C8B-B14F-4D97-AF65-F5344CB8AC3E}">
        <p14:creationId xmlns:p14="http://schemas.microsoft.com/office/powerpoint/2010/main" val="1754292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768351" y="753534"/>
            <a:ext cx="7613650" cy="2756234"/>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977899" y="3509768"/>
            <a:ext cx="7194552"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0" y="4174597"/>
            <a:ext cx="7778752" cy="821265"/>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pPr>
              <a:defRPr/>
            </a:pPr>
            <a:endParaRPr lang="en-US"/>
          </a:p>
        </p:txBody>
      </p:sp>
      <p:sp>
        <p:nvSpPr>
          <p:cNvPr id="6" name="Footer Placeholder 5"/>
          <p:cNvSpPr>
            <a:spLocks noGrp="1"/>
          </p:cNvSpPr>
          <p:nvPr>
            <p:ph type="ftr" sz="quarter" idx="11"/>
          </p:nvPr>
        </p:nvSpPr>
        <p:spPr>
          <a:xfrm>
            <a:off x="594360" y="379438"/>
            <a:ext cx="4830656" cy="365125"/>
          </a:xfrm>
        </p:spPr>
        <p:txBody>
          <a:bodyPr/>
          <a:lstStyle/>
          <a:p>
            <a:pPr>
              <a:defRPr/>
            </a:pPr>
            <a:endParaRPr lang="en-US"/>
          </a:p>
        </p:txBody>
      </p:sp>
      <p:sp>
        <p:nvSpPr>
          <p:cNvPr id="7" name="Slide Number Placeholder 6"/>
          <p:cNvSpPr>
            <a:spLocks noGrp="1"/>
          </p:cNvSpPr>
          <p:nvPr>
            <p:ph type="sldNum" sz="quarter" idx="12"/>
          </p:nvPr>
        </p:nvSpPr>
        <p:spPr>
          <a:xfrm>
            <a:off x="7882466" y="381001"/>
            <a:ext cx="667174" cy="365125"/>
          </a:xfrm>
        </p:spPr>
        <p:txBody>
          <a:bodyPr/>
          <a:lstStyle/>
          <a:p>
            <a:pPr>
              <a:defRPr/>
            </a:pPr>
            <a:fld id="{4BB2D1B4-3BED-47AD-B9F1-D091AB8D98D8}" type="slidenum">
              <a:rPr lang="en-US" altLang="en-US" smtClean="0"/>
              <a:pPr>
                <a:defRPr/>
              </a:pPr>
              <a:t>‹#›</a:t>
            </a:fld>
            <a:endParaRPr lang="en-US" altLang="en-US"/>
          </a:p>
        </p:txBody>
      </p:sp>
      <p:sp>
        <p:nvSpPr>
          <p:cNvPr id="13" name="TextBox 12"/>
          <p:cNvSpPr txBox="1"/>
          <p:nvPr/>
        </p:nvSpPr>
        <p:spPr>
          <a:xfrm>
            <a:off x="231458" y="80772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8146733" y="302133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6401581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685800" y="1124702"/>
            <a:ext cx="7774782"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792" y="3648316"/>
            <a:ext cx="7773608"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78884"/>
            <a:ext cx="2183130" cy="365125"/>
          </a:xfrm>
        </p:spPr>
        <p:txBody>
          <a:bodyPr/>
          <a:lstStyle>
            <a:lvl1pPr algn="r">
              <a:defRPr/>
            </a:lvl1pPr>
          </a:lstStyle>
          <a:p>
            <a:pPr>
              <a:defRPr/>
            </a:pPr>
            <a:endParaRPr lang="en-US"/>
          </a:p>
        </p:txBody>
      </p:sp>
      <p:sp>
        <p:nvSpPr>
          <p:cNvPr id="6" name="Footer Placeholder 5"/>
          <p:cNvSpPr>
            <a:spLocks noGrp="1"/>
          </p:cNvSpPr>
          <p:nvPr>
            <p:ph type="ftr" sz="quarter" idx="11"/>
          </p:nvPr>
        </p:nvSpPr>
        <p:spPr>
          <a:xfrm>
            <a:off x="594360" y="378884"/>
            <a:ext cx="4830656" cy="365125"/>
          </a:xfrm>
        </p:spPr>
        <p:txBody>
          <a:bodyPr/>
          <a:lstStyle/>
          <a:p>
            <a:pPr>
              <a:defRPr/>
            </a:pPr>
            <a:endParaRPr lang="en-US"/>
          </a:p>
        </p:txBody>
      </p:sp>
      <p:sp>
        <p:nvSpPr>
          <p:cNvPr id="7" name="Slide Number Placeholder 6"/>
          <p:cNvSpPr>
            <a:spLocks noGrp="1"/>
          </p:cNvSpPr>
          <p:nvPr>
            <p:ph type="sldNum" sz="quarter" idx="12"/>
          </p:nvPr>
        </p:nvSpPr>
        <p:spPr>
          <a:xfrm>
            <a:off x="7882466" y="381001"/>
            <a:ext cx="667174" cy="365125"/>
          </a:xfrm>
        </p:spPr>
        <p:txBody>
          <a:bodyPr/>
          <a:lstStyle/>
          <a:p>
            <a:pPr>
              <a:defRPr/>
            </a:pPr>
            <a:fld id="{4BB2D1B4-3BED-47AD-B9F1-D091AB8D98D8}" type="slidenum">
              <a:rPr lang="en-US" altLang="en-US" smtClean="0"/>
              <a:pPr>
                <a:defRPr/>
              </a:pPr>
              <a:t>‹#›</a:t>
            </a:fld>
            <a:endParaRPr lang="en-US" altLang="en-US"/>
          </a:p>
        </p:txBody>
      </p:sp>
    </p:spTree>
    <p:extLst>
      <p:ext uri="{BB962C8B-B14F-4D97-AF65-F5344CB8AC3E}">
        <p14:creationId xmlns:p14="http://schemas.microsoft.com/office/powerpoint/2010/main" val="12018936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171701" y="762000"/>
            <a:ext cx="637793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594361" y="2202080"/>
            <a:ext cx="2560320"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59436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302237" y="2201333"/>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300781" y="2904068"/>
            <a:ext cx="2560320" cy="335957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989319" y="2192866"/>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98932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4BB2D1B4-3BED-47AD-B9F1-D091AB8D98D8}" type="slidenum">
              <a:rPr lang="en-US" altLang="en-US" smtClean="0"/>
              <a:pPr>
                <a:defRPr/>
              </a:pPr>
              <a:t>‹#›</a:t>
            </a:fld>
            <a:endParaRPr lang="en-US" altLang="en-US"/>
          </a:p>
        </p:txBody>
      </p:sp>
    </p:spTree>
    <p:extLst>
      <p:ext uri="{BB962C8B-B14F-4D97-AF65-F5344CB8AC3E}">
        <p14:creationId xmlns:p14="http://schemas.microsoft.com/office/powerpoint/2010/main" val="24051568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171702" y="762000"/>
            <a:ext cx="6381984"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594360"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594360" y="2331720"/>
            <a:ext cx="2560320" cy="15073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594360" y="4796103"/>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291873"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291872" y="2331720"/>
            <a:ext cx="2560320" cy="1509862"/>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290858" y="4796102"/>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993365"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993364" y="2331721"/>
            <a:ext cx="2560320" cy="1508919"/>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993272" y="4796100"/>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4BB2D1B4-3BED-47AD-B9F1-D091AB8D98D8}" type="slidenum">
              <a:rPr lang="en-US" altLang="en-US" smtClean="0"/>
              <a:pPr>
                <a:defRPr/>
              </a:pPr>
              <a:t>‹#›</a:t>
            </a:fld>
            <a:endParaRPr lang="en-US" altLang="en-US"/>
          </a:p>
        </p:txBody>
      </p:sp>
    </p:spTree>
    <p:extLst>
      <p:ext uri="{BB962C8B-B14F-4D97-AF65-F5344CB8AC3E}">
        <p14:creationId xmlns:p14="http://schemas.microsoft.com/office/powerpoint/2010/main" val="39129241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594360" y="2194560"/>
            <a:ext cx="7955280" cy="40690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13151D8A-F71A-45C3-BC63-C759B1604D28}" type="slidenum">
              <a:rPr lang="en-US" altLang="en-US" smtClean="0"/>
              <a:pPr>
                <a:defRPr/>
              </a:pPr>
              <a:t>‹#›</a:t>
            </a:fld>
            <a:endParaRPr lang="en-US" altLang="en-US"/>
          </a:p>
        </p:txBody>
      </p:sp>
    </p:spTree>
    <p:extLst>
      <p:ext uri="{BB962C8B-B14F-4D97-AF65-F5344CB8AC3E}">
        <p14:creationId xmlns:p14="http://schemas.microsoft.com/office/powerpoint/2010/main" val="2499320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Vertical Title 1"/>
          <p:cNvSpPr>
            <a:spLocks noGrp="1"/>
          </p:cNvSpPr>
          <p:nvPr>
            <p:ph type="title" orient="vert"/>
          </p:nvPr>
        </p:nvSpPr>
        <p:spPr>
          <a:xfrm>
            <a:off x="7006590" y="747183"/>
            <a:ext cx="1543050" cy="4248675"/>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94360" y="746126"/>
            <a:ext cx="6278035" cy="424973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pPr>
              <a:defRPr/>
            </a:pPr>
            <a:endParaRPr lang="en-US"/>
          </a:p>
        </p:txBody>
      </p:sp>
      <p:sp>
        <p:nvSpPr>
          <p:cNvPr id="5" name="Footer Placeholder 4"/>
          <p:cNvSpPr>
            <a:spLocks noGrp="1"/>
          </p:cNvSpPr>
          <p:nvPr>
            <p:ph type="ftr" sz="quarter" idx="11"/>
          </p:nvPr>
        </p:nvSpPr>
        <p:spPr>
          <a:xfrm>
            <a:off x="594360" y="381001"/>
            <a:ext cx="4830656" cy="365125"/>
          </a:xfrm>
        </p:spPr>
        <p:txBody>
          <a:bodyPr/>
          <a:lstStyle/>
          <a:p>
            <a:pPr>
              <a:defRPr/>
            </a:pPr>
            <a:endParaRPr lang="en-US"/>
          </a:p>
        </p:txBody>
      </p:sp>
      <p:sp>
        <p:nvSpPr>
          <p:cNvPr id="6" name="Slide Number Placeholder 5"/>
          <p:cNvSpPr>
            <a:spLocks noGrp="1"/>
          </p:cNvSpPr>
          <p:nvPr>
            <p:ph type="sldNum" sz="quarter" idx="12"/>
          </p:nvPr>
        </p:nvSpPr>
        <p:spPr>
          <a:xfrm>
            <a:off x="7882466" y="381001"/>
            <a:ext cx="667174" cy="365125"/>
          </a:xfrm>
        </p:spPr>
        <p:txBody>
          <a:bodyPr/>
          <a:lstStyle/>
          <a:p>
            <a:pPr>
              <a:defRPr/>
            </a:pPr>
            <a:fld id="{1BB16801-E5B8-491A-8039-4636C02917F9}" type="slidenum">
              <a:rPr lang="en-US" altLang="en-US" smtClean="0"/>
              <a:pPr>
                <a:defRPr/>
              </a:pPr>
              <a:t>‹#›</a:t>
            </a:fld>
            <a:endParaRPr lang="en-US" altLang="en-US"/>
          </a:p>
        </p:txBody>
      </p:sp>
    </p:spTree>
    <p:extLst>
      <p:ext uri="{BB962C8B-B14F-4D97-AF65-F5344CB8AC3E}">
        <p14:creationId xmlns:p14="http://schemas.microsoft.com/office/powerpoint/2010/main" val="20775495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1081088"/>
          </a:xfrm>
          <a:prstGeom prst="rect">
            <a:avLst/>
          </a:prstGeom>
        </p:spPr>
      </p:pic>
      <p:sp>
        <p:nvSpPr>
          <p:cNvPr id="2" name="Title Placeholder 1"/>
          <p:cNvSpPr>
            <a:spLocks noGrp="1"/>
          </p:cNvSpPr>
          <p:nvPr>
            <p:ph type="title"/>
          </p:nvPr>
        </p:nvSpPr>
        <p:spPr>
          <a:xfrm>
            <a:off x="2171700" y="764373"/>
            <a:ext cx="637794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94360" y="2194560"/>
            <a:ext cx="7955280" cy="40690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12230" y="6356351"/>
            <a:ext cx="213741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a:defRPr/>
            </a:pPr>
            <a:endParaRPr lang="en-US"/>
          </a:p>
        </p:txBody>
      </p:sp>
      <p:sp>
        <p:nvSpPr>
          <p:cNvPr id="5" name="Footer Placeholder 4"/>
          <p:cNvSpPr>
            <a:spLocks noGrp="1"/>
          </p:cNvSpPr>
          <p:nvPr>
            <p:ph type="ftr" sz="quarter" idx="3"/>
          </p:nvPr>
        </p:nvSpPr>
        <p:spPr>
          <a:xfrm>
            <a:off x="594360" y="6355846"/>
            <a:ext cx="5680710" cy="365125"/>
          </a:xfrm>
          <a:prstGeom prst="rect">
            <a:avLst/>
          </a:prstGeom>
        </p:spPr>
        <p:txBody>
          <a:bodyPr vert="horz" lIns="91440" tIns="45720" rIns="91440" bIns="45720" rtlCol="0" anchor="ctr"/>
          <a:lstStyle>
            <a:lvl1pPr algn="l">
              <a:defRPr sz="105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6572250" y="381001"/>
            <a:ext cx="197739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a:defRPr/>
            </a:pPr>
            <a:fld id="{4BB2D1B4-3BED-47AD-B9F1-D091AB8D98D8}" type="slidenum">
              <a:rPr lang="en-US" altLang="en-US" smtClean="0"/>
              <a:pPr>
                <a:defRPr/>
              </a:pPr>
              <a:t>‹#›</a:t>
            </a:fld>
            <a:endParaRPr lang="en-US" altLang="en-US"/>
          </a:p>
        </p:txBody>
      </p:sp>
    </p:spTree>
    <p:extLst>
      <p:ext uri="{BB962C8B-B14F-4D97-AF65-F5344CB8AC3E}">
        <p14:creationId xmlns:p14="http://schemas.microsoft.com/office/powerpoint/2010/main" val="2622983406"/>
      </p:ext>
    </p:extLst>
  </p:cSld>
  <p:clrMap bg1="dk1" tx1="lt1" bg2="dk2" tx2="lt2" accent1="accent1" accent2="accent2" accent3="accent3" accent4="accent4" accent5="accent5" accent6="accent6" hlink="hlink" folHlink="folHlink"/>
  <p:sldLayoutIdLst>
    <p:sldLayoutId id="2147483832" r:id="rId1"/>
    <p:sldLayoutId id="2147483833" r:id="rId2"/>
    <p:sldLayoutId id="2147483834" r:id="rId3"/>
    <p:sldLayoutId id="2147483835" r:id="rId4"/>
    <p:sldLayoutId id="2147483836" r:id="rId5"/>
    <p:sldLayoutId id="2147483837" r:id="rId6"/>
    <p:sldLayoutId id="2147483838" r:id="rId7"/>
    <p:sldLayoutId id="2147483839" r:id="rId8"/>
    <p:sldLayoutId id="2147483840" r:id="rId9"/>
    <p:sldLayoutId id="2147483841" r:id="rId10"/>
    <p:sldLayoutId id="2147483842" r:id="rId11"/>
    <p:sldLayoutId id="2147483843" r:id="rId12"/>
    <p:sldLayoutId id="2147483844" r:id="rId13"/>
    <p:sldLayoutId id="2147483845" r:id="rId14"/>
    <p:sldLayoutId id="2147483846" r:id="rId15"/>
    <p:sldLayoutId id="2147483847" r:id="rId16"/>
    <p:sldLayoutId id="2147483848"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youtube.com/watch?v=9xTxA4y6ctg" TargetMode="External"/><Relationship Id="rId2" Type="http://schemas.openxmlformats.org/officeDocument/2006/relationships/hyperlink" Target="https://www.youtube.com/watch?v=H07CjSGsl94"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m0F0LF88n6w"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ec.europa.eu/environment/eia/eia-support.htm"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legislation.gov.uk/uksi/2017/571/contents/made"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www.youtube.com/watch?v=CJWUR2x_aGk"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13.emf"/></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www.bbc.co.uk/news/uk-wales-south-west-wales-20660152"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hyperlink" Target="https://www.youtube.com/watch?v=ctBDRargorw" TargetMode="Externa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hyperlink" Target="http://www.communities.gov.uk/documents/planningandbuilding/pdf/157989.pdf" TargetMode="Externa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a:xfrm>
            <a:off x="179512" y="483584"/>
            <a:ext cx="8568952" cy="1825096"/>
          </a:xfrm>
        </p:spPr>
        <p:txBody>
          <a:bodyPr>
            <a:normAutofit/>
          </a:bodyPr>
          <a:lstStyle/>
          <a:p>
            <a:pPr eaLnBrk="1" fontAlgn="auto" hangingPunct="1">
              <a:spcAft>
                <a:spcPts val="0"/>
              </a:spcAft>
              <a:defRPr/>
            </a:pPr>
            <a:r>
              <a:rPr lang="en-US" sz="3600" b="1" dirty="0" smtClean="0">
                <a:solidFill>
                  <a:schemeClr val="tx2">
                    <a:satMod val="130000"/>
                  </a:schemeClr>
                </a:solidFill>
              </a:rPr>
              <a:t>Environmental Assessment: Does it have a role in achieving the SDGs?</a:t>
            </a:r>
            <a:endParaRPr lang="en-US" sz="3600" b="1" dirty="0">
              <a:solidFill>
                <a:schemeClr val="tx2">
                  <a:satMod val="130000"/>
                </a:schemeClr>
              </a:solidFill>
            </a:endParaRPr>
          </a:p>
        </p:txBody>
      </p:sp>
      <p:sp>
        <p:nvSpPr>
          <p:cNvPr id="4099" name="Rectangle 3"/>
          <p:cNvSpPr>
            <a:spLocks noGrp="1" noChangeArrowheads="1"/>
          </p:cNvSpPr>
          <p:nvPr>
            <p:ph type="subTitle" idx="1"/>
          </p:nvPr>
        </p:nvSpPr>
        <p:spPr>
          <a:xfrm>
            <a:off x="179512" y="2217949"/>
            <a:ext cx="7315200" cy="685800"/>
          </a:xfrm>
        </p:spPr>
        <p:txBody>
          <a:bodyPr>
            <a:normAutofit/>
          </a:bodyPr>
          <a:lstStyle/>
          <a:p>
            <a:pPr eaLnBrk="1" fontAlgn="auto" hangingPunct="1">
              <a:spcAft>
                <a:spcPts val="0"/>
              </a:spcAft>
              <a:buFont typeface="Wingdings 2"/>
              <a:buNone/>
              <a:defRPr/>
            </a:pPr>
            <a:r>
              <a:rPr lang="en-US" dirty="0"/>
              <a:t>  With all developments, there is a potential impact on the environment </a:t>
            </a:r>
            <a:r>
              <a:rPr lang="en-US" dirty="0" smtClean="0"/>
              <a:t>and SD (not </a:t>
            </a:r>
            <a:r>
              <a:rPr lang="en-US" dirty="0"/>
              <a:t>necessarily negative).</a:t>
            </a:r>
          </a:p>
        </p:txBody>
      </p:sp>
      <p:pic>
        <p:nvPicPr>
          <p:cNvPr id="9220" name="Picture 5" descr="http://www.damascus-metro.com/wp-content/uploads/2009/01/env-eia-eng.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9613" y="2862263"/>
            <a:ext cx="5329237" cy="3995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fontAlgn="auto" hangingPunct="1">
              <a:spcAft>
                <a:spcPts val="0"/>
              </a:spcAft>
              <a:defRPr/>
            </a:pPr>
            <a:r>
              <a:rPr lang="en-US" dirty="0">
                <a:solidFill>
                  <a:schemeClr val="tx2">
                    <a:satMod val="130000"/>
                  </a:schemeClr>
                </a:solidFill>
              </a:rPr>
              <a:t>Impacts of Development</a:t>
            </a:r>
          </a:p>
        </p:txBody>
      </p:sp>
      <p:sp>
        <p:nvSpPr>
          <p:cNvPr id="10243" name="Rectangle 3"/>
          <p:cNvSpPr>
            <a:spLocks noGrp="1" noChangeArrowheads="1"/>
          </p:cNvSpPr>
          <p:nvPr>
            <p:ph idx="1"/>
          </p:nvPr>
        </p:nvSpPr>
        <p:spPr/>
        <p:txBody>
          <a:bodyPr>
            <a:normAutofit fontScale="92500" lnSpcReduction="20000"/>
          </a:bodyPr>
          <a:lstStyle/>
          <a:p>
            <a:pPr eaLnBrk="1" hangingPunct="1">
              <a:defRPr/>
            </a:pPr>
            <a:r>
              <a:rPr lang="en-US" sz="2400" dirty="0" smtClean="0"/>
              <a:t>Introduction </a:t>
            </a:r>
            <a:r>
              <a:rPr lang="en-US" sz="2400" dirty="0" smtClean="0">
                <a:hlinkClick r:id="rId2"/>
              </a:rPr>
              <a:t>3 </a:t>
            </a:r>
            <a:r>
              <a:rPr lang="en-US" sz="2400" dirty="0" err="1" smtClean="0">
                <a:hlinkClick r:id="rId2"/>
              </a:rPr>
              <a:t>mins</a:t>
            </a:r>
            <a:endParaRPr lang="en-US" sz="2400" dirty="0" smtClean="0"/>
          </a:p>
          <a:p>
            <a:pPr eaLnBrk="1" hangingPunct="1">
              <a:defRPr/>
            </a:pPr>
            <a:r>
              <a:rPr lang="en-US" sz="2400" dirty="0" smtClean="0"/>
              <a:t>Direct </a:t>
            </a:r>
            <a:r>
              <a:rPr lang="en-US" sz="2400" dirty="0"/>
              <a:t>loss of habitat - if only the footprint of the development.</a:t>
            </a:r>
          </a:p>
          <a:p>
            <a:pPr eaLnBrk="1" hangingPunct="1">
              <a:defRPr/>
            </a:pPr>
            <a:r>
              <a:rPr lang="en-US" sz="2400" dirty="0"/>
              <a:t>Severance - this is where the development forms a barrier and possibly divides existing habitats. This leads to fragmentation.</a:t>
            </a:r>
          </a:p>
          <a:p>
            <a:pPr eaLnBrk="1" hangingPunct="1">
              <a:defRPr/>
            </a:pPr>
            <a:r>
              <a:rPr lang="en-US" sz="2400" dirty="0"/>
              <a:t>Disruption to the local hydrology - including watercourse damage, polluted run-off, sedimentation and erosion.</a:t>
            </a:r>
          </a:p>
          <a:p>
            <a:pPr eaLnBrk="1" hangingPunct="1">
              <a:defRPr/>
            </a:pPr>
            <a:r>
              <a:rPr lang="en-US" sz="2400" dirty="0"/>
              <a:t>Disturbance of particular notable species - </a:t>
            </a:r>
            <a:r>
              <a:rPr lang="en-US" sz="2400" dirty="0" err="1"/>
              <a:t>eg</a:t>
            </a:r>
            <a:r>
              <a:rPr lang="en-US" sz="2400" dirty="0"/>
              <a:t> badgers, bats, owls, etc.</a:t>
            </a:r>
          </a:p>
          <a:p>
            <a:pPr eaLnBrk="1" hangingPunct="1">
              <a:defRPr/>
            </a:pPr>
            <a:r>
              <a:rPr lang="en-US" sz="2400" dirty="0"/>
              <a:t>Eden: </a:t>
            </a:r>
            <a:r>
              <a:rPr lang="en-US" sz="2400" dirty="0">
                <a:solidFill>
                  <a:schemeClr val="accent2">
                    <a:lumMod val="75000"/>
                  </a:schemeClr>
                </a:solidFill>
                <a:hlinkClick r:id="rId3"/>
              </a:rPr>
              <a:t>environmental assessment</a:t>
            </a:r>
            <a:endParaRPr lang="en-US" sz="2400" dirty="0">
              <a:solidFill>
                <a:schemeClr val="accent2">
                  <a:lumMod val="75000"/>
                </a:schemeClr>
              </a:solidFill>
            </a:endParaRPr>
          </a:p>
          <a:p>
            <a:pPr lvl="1" eaLnBrk="1" hangingPunct="1">
              <a:defRPr/>
            </a:pPr>
            <a:r>
              <a:rPr lang="en-US" sz="2000" dirty="0">
                <a:solidFill>
                  <a:schemeClr val="accent2">
                    <a:lumMod val="75000"/>
                  </a:schemeClr>
                </a:solidFill>
              </a:rPr>
              <a:t>://www.youtube.com/watch?v=9xTxA4y6ctg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Effect transition="in" filter="fade">
                                      <p:cBhvr>
                                        <p:cTn id="7" dur="2000"/>
                                        <p:tgtEl>
                                          <p:spTgt spid="1024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243">
                                            <p:txEl>
                                              <p:pRg st="1" end="1"/>
                                            </p:txEl>
                                          </p:spTgt>
                                        </p:tgtEl>
                                        <p:attrNameLst>
                                          <p:attrName>style.visibility</p:attrName>
                                        </p:attrNameLst>
                                      </p:cBhvr>
                                      <p:to>
                                        <p:strVal val="visible"/>
                                      </p:to>
                                    </p:set>
                                    <p:animEffect transition="in" filter="fade">
                                      <p:cBhvr>
                                        <p:cTn id="12" dur="2000"/>
                                        <p:tgtEl>
                                          <p:spTgt spid="1024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243">
                                            <p:txEl>
                                              <p:pRg st="2" end="2"/>
                                            </p:txEl>
                                          </p:spTgt>
                                        </p:tgtEl>
                                        <p:attrNameLst>
                                          <p:attrName>style.visibility</p:attrName>
                                        </p:attrNameLst>
                                      </p:cBhvr>
                                      <p:to>
                                        <p:strVal val="visible"/>
                                      </p:to>
                                    </p:set>
                                    <p:animEffect transition="in" filter="fade">
                                      <p:cBhvr>
                                        <p:cTn id="17" dur="2000"/>
                                        <p:tgtEl>
                                          <p:spTgt spid="1024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243">
                                            <p:txEl>
                                              <p:pRg st="3" end="3"/>
                                            </p:txEl>
                                          </p:spTgt>
                                        </p:tgtEl>
                                        <p:attrNameLst>
                                          <p:attrName>style.visibility</p:attrName>
                                        </p:attrNameLst>
                                      </p:cBhvr>
                                      <p:to>
                                        <p:strVal val="visible"/>
                                      </p:to>
                                    </p:set>
                                    <p:animEffect transition="in" filter="fade">
                                      <p:cBhvr>
                                        <p:cTn id="22" dur="2000"/>
                                        <p:tgtEl>
                                          <p:spTgt spid="1024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243">
                                            <p:txEl>
                                              <p:pRg st="4" end="4"/>
                                            </p:txEl>
                                          </p:spTgt>
                                        </p:tgtEl>
                                        <p:attrNameLst>
                                          <p:attrName>style.visibility</p:attrName>
                                        </p:attrNameLst>
                                      </p:cBhvr>
                                      <p:to>
                                        <p:strVal val="visible"/>
                                      </p:to>
                                    </p:set>
                                    <p:animEffect transition="in" filter="fade">
                                      <p:cBhvr>
                                        <p:cTn id="27" dur="2000"/>
                                        <p:tgtEl>
                                          <p:spTgt spid="1024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243">
                                            <p:txEl>
                                              <p:pRg st="5" end="5"/>
                                            </p:txEl>
                                          </p:spTgt>
                                        </p:tgtEl>
                                        <p:attrNameLst>
                                          <p:attrName>style.visibility</p:attrName>
                                        </p:attrNameLst>
                                      </p:cBhvr>
                                      <p:to>
                                        <p:strVal val="visible"/>
                                      </p:to>
                                    </p:set>
                                    <p:animEffect transition="in" filter="fade">
                                      <p:cBhvr>
                                        <p:cTn id="32" dur="2000"/>
                                        <p:tgtEl>
                                          <p:spTgt spid="10243">
                                            <p:txEl>
                                              <p:pRg st="5" end="5"/>
                                            </p:tx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0243">
                                            <p:txEl>
                                              <p:pRg st="6" end="6"/>
                                            </p:txEl>
                                          </p:spTgt>
                                        </p:tgtEl>
                                        <p:attrNameLst>
                                          <p:attrName>style.visibility</p:attrName>
                                        </p:attrNameLst>
                                      </p:cBhvr>
                                      <p:to>
                                        <p:strVal val="visible"/>
                                      </p:to>
                                    </p:set>
                                    <p:animEffect transition="in" filter="fade">
                                      <p:cBhvr>
                                        <p:cTn id="35" dur="2000"/>
                                        <p:tgtEl>
                                          <p:spTgt spid="1024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Principles</a:t>
            </a:r>
          </a:p>
        </p:txBody>
      </p:sp>
      <p:sp>
        <p:nvSpPr>
          <p:cNvPr id="12291" name="Content Placeholder 2"/>
          <p:cNvSpPr>
            <a:spLocks noGrp="1"/>
          </p:cNvSpPr>
          <p:nvPr>
            <p:ph idx="1"/>
          </p:nvPr>
        </p:nvSpPr>
        <p:spPr>
          <a:xfrm>
            <a:off x="1042988" y="1773238"/>
            <a:ext cx="7273925" cy="4800600"/>
          </a:xfrm>
        </p:spPr>
        <p:txBody>
          <a:bodyPr/>
          <a:lstStyle/>
          <a:p>
            <a:r>
              <a:rPr lang="en-GB" altLang="en-US" sz="1400" b="1" i="1" dirty="0"/>
              <a:t>The eight guiding principles...</a:t>
            </a:r>
            <a:endParaRPr lang="en-GB" altLang="en-US" sz="1400" dirty="0"/>
          </a:p>
          <a:p>
            <a:r>
              <a:rPr lang="en-GB" altLang="en-US" sz="1400" dirty="0"/>
              <a:t>There are eight </a:t>
            </a:r>
            <a:r>
              <a:rPr lang="en-GB" altLang="en-US" sz="1400" dirty="0" err="1"/>
              <a:t>guilding</a:t>
            </a:r>
            <a:r>
              <a:rPr lang="en-GB" altLang="en-US" sz="1400" dirty="0"/>
              <a:t> principles that govern the entire process of EIA and they are as follows:</a:t>
            </a:r>
          </a:p>
          <a:p>
            <a:r>
              <a:rPr lang="en-GB" altLang="en-US" sz="1400" b="1" dirty="0">
                <a:solidFill>
                  <a:srgbClr val="FFFF00"/>
                </a:solidFill>
              </a:rPr>
              <a:t>Participation:</a:t>
            </a:r>
            <a:r>
              <a:rPr lang="en-GB" altLang="en-US" sz="1400" dirty="0">
                <a:solidFill>
                  <a:srgbClr val="FFFF00"/>
                </a:solidFill>
              </a:rPr>
              <a:t> An appropriate and timely access to the process for all interested parties.</a:t>
            </a:r>
          </a:p>
          <a:p>
            <a:r>
              <a:rPr lang="en-GB" altLang="en-US" sz="1400" b="1" dirty="0"/>
              <a:t>Transparency:</a:t>
            </a:r>
            <a:r>
              <a:rPr lang="en-GB" altLang="en-US" sz="1400" dirty="0"/>
              <a:t> All assessment decisions and their basis should be open and accessible.</a:t>
            </a:r>
          </a:p>
          <a:p>
            <a:r>
              <a:rPr lang="en-GB" altLang="en-US" sz="1400" b="1" dirty="0">
                <a:solidFill>
                  <a:srgbClr val="FFFF00"/>
                </a:solidFill>
              </a:rPr>
              <a:t>Certainty:</a:t>
            </a:r>
            <a:r>
              <a:rPr lang="en-GB" altLang="en-US" sz="1400" dirty="0">
                <a:solidFill>
                  <a:srgbClr val="FFFF00"/>
                </a:solidFill>
              </a:rPr>
              <a:t> The process and timing of the assessment should be agreed in advanced </a:t>
            </a:r>
            <a:r>
              <a:rPr lang="en-GB" altLang="en-US" sz="1400" dirty="0"/>
              <a:t>and followed by all participants.</a:t>
            </a:r>
          </a:p>
          <a:p>
            <a:r>
              <a:rPr lang="en-GB" altLang="en-US" sz="1400" b="1" dirty="0"/>
              <a:t>Accountability:</a:t>
            </a:r>
            <a:r>
              <a:rPr lang="en-GB" altLang="en-US" sz="1400" dirty="0"/>
              <a:t> The decision-makers are responsible to all parties for their action and decisions under the assessment process.</a:t>
            </a:r>
          </a:p>
          <a:p>
            <a:r>
              <a:rPr lang="en-GB" altLang="en-US" sz="1400" b="1" dirty="0">
                <a:solidFill>
                  <a:srgbClr val="FFFF00"/>
                </a:solidFill>
              </a:rPr>
              <a:t>Credibility:</a:t>
            </a:r>
            <a:r>
              <a:rPr lang="en-GB" altLang="en-US" sz="1400" dirty="0">
                <a:solidFill>
                  <a:srgbClr val="FFFF00"/>
                </a:solidFill>
              </a:rPr>
              <a:t> Assessment is undertaken with professionalism and objectivity.</a:t>
            </a:r>
          </a:p>
          <a:p>
            <a:r>
              <a:rPr lang="en-GB" altLang="en-US" sz="1400" b="1" dirty="0"/>
              <a:t>Cost-effectiveness: </a:t>
            </a:r>
            <a:r>
              <a:rPr lang="en-GB" altLang="en-US" sz="1400" dirty="0"/>
              <a:t>The assessment process and its outcomes will ensure environmental protection at the least cost to the society.</a:t>
            </a:r>
          </a:p>
          <a:p>
            <a:r>
              <a:rPr lang="en-GB" altLang="en-US" sz="1400" b="1" dirty="0">
                <a:solidFill>
                  <a:srgbClr val="FFFF00"/>
                </a:solidFill>
              </a:rPr>
              <a:t>Flexibility:</a:t>
            </a:r>
            <a:r>
              <a:rPr lang="en-GB" altLang="en-US" sz="1400" dirty="0">
                <a:solidFill>
                  <a:srgbClr val="FFFF00"/>
                </a:solidFill>
              </a:rPr>
              <a:t> The assessment process should be able to adapt to deal efficiently with any proposal and decision making situation.</a:t>
            </a:r>
          </a:p>
          <a:p>
            <a:r>
              <a:rPr lang="en-GB" altLang="en-US" sz="1400" b="1" dirty="0"/>
              <a:t>Practicality: </a:t>
            </a:r>
            <a:r>
              <a:rPr lang="en-GB" altLang="en-US" sz="1400" dirty="0"/>
              <a:t>The information and outputs provided by the assessment process are readily usable in decision making and planning. </a:t>
            </a:r>
          </a:p>
          <a:p>
            <a:endParaRPr lang="en-GB" altLang="en-US" dirty="0"/>
          </a:p>
        </p:txBody>
      </p:sp>
      <p:pic>
        <p:nvPicPr>
          <p:cNvPr id="114690" name="Picture 2" descr="http://www.unescap.org/drpad/vc/images/M8_fig_quid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498" y="498394"/>
            <a:ext cx="8136904" cy="61026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291">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291">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2291">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2291">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14690"/>
                                        </p:tgtEl>
                                        <p:attrNameLst>
                                          <p:attrName>style.visibility</p:attrName>
                                        </p:attrNameLst>
                                      </p:cBhvr>
                                      <p:to>
                                        <p:strVal val="visible"/>
                                      </p:to>
                                    </p:set>
                                    <p:animEffect transition="in" filter="fade">
                                      <p:cBhvr>
                                        <p:cTn id="47" dur="2000"/>
                                        <p:tgtEl>
                                          <p:spTgt spid="1146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Background</a:t>
            </a:r>
          </a:p>
        </p:txBody>
      </p:sp>
      <p:sp>
        <p:nvSpPr>
          <p:cNvPr id="14339" name="Content Placeholder 2"/>
          <p:cNvSpPr>
            <a:spLocks noGrp="1"/>
          </p:cNvSpPr>
          <p:nvPr>
            <p:ph idx="1"/>
          </p:nvPr>
        </p:nvSpPr>
        <p:spPr>
          <a:xfrm>
            <a:off x="594360" y="2194560"/>
            <a:ext cx="3545592" cy="4069080"/>
          </a:xfrm>
        </p:spPr>
        <p:txBody>
          <a:bodyPr>
            <a:normAutofit lnSpcReduction="10000"/>
          </a:bodyPr>
          <a:lstStyle/>
          <a:p>
            <a:pPr eaLnBrk="1" hangingPunct="1">
              <a:buFont typeface="Wingdings 2" panose="05020102010507070707" pitchFamily="18" charset="2"/>
              <a:buNone/>
            </a:pPr>
            <a:r>
              <a:rPr lang="en-GB" altLang="en-US" b="1" dirty="0"/>
              <a:t>Historical Development</a:t>
            </a:r>
          </a:p>
          <a:p>
            <a:pPr eaLnBrk="1" hangingPunct="1"/>
            <a:r>
              <a:rPr lang="en-GB" altLang="en-US" dirty="0"/>
              <a:t>NEPA – National Environmental Policy Act 1969 in the USA</a:t>
            </a:r>
          </a:p>
          <a:p>
            <a:pPr lvl="1" eaLnBrk="1" hangingPunct="1"/>
            <a:r>
              <a:rPr lang="en-GB" altLang="en-US" dirty="0"/>
              <a:t>Required federal agencies to carry out environmental assessment of policies and activities.	</a:t>
            </a:r>
          </a:p>
          <a:p>
            <a:pPr lvl="1" eaLnBrk="1" hangingPunct="1"/>
            <a:r>
              <a:rPr lang="en-GB" altLang="en-US" dirty="0"/>
              <a:t>Driving force of environmental law and assessment</a:t>
            </a:r>
          </a:p>
          <a:p>
            <a:pPr lvl="1" eaLnBrk="1" hangingPunct="1"/>
            <a:r>
              <a:rPr lang="en-GB" altLang="en-US" dirty="0"/>
              <a:t>(Holder, 2007)</a:t>
            </a:r>
          </a:p>
        </p:txBody>
      </p:sp>
      <p:pic>
        <p:nvPicPr>
          <p:cNvPr id="3" name="Picture 2"/>
          <p:cNvPicPr>
            <a:picLocks noChangeAspect="1"/>
          </p:cNvPicPr>
          <p:nvPr/>
        </p:nvPicPr>
        <p:blipFill>
          <a:blip r:embed="rId3"/>
          <a:stretch>
            <a:fillRect/>
          </a:stretch>
        </p:blipFill>
        <p:spPr>
          <a:xfrm>
            <a:off x="5076056" y="2564904"/>
            <a:ext cx="3038475" cy="320992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3"/>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Background</a:t>
            </a:r>
          </a:p>
        </p:txBody>
      </p:sp>
      <p:sp>
        <p:nvSpPr>
          <p:cNvPr id="3" name="Content Placeholder 2"/>
          <p:cNvSpPr>
            <a:spLocks noGrp="1"/>
          </p:cNvSpPr>
          <p:nvPr>
            <p:ph idx="1"/>
          </p:nvPr>
        </p:nvSpPr>
        <p:spPr>
          <a:xfrm>
            <a:off x="594360" y="2194560"/>
            <a:ext cx="5921856" cy="4069080"/>
          </a:xfrm>
        </p:spPr>
        <p:txBody>
          <a:bodyPr>
            <a:normAutofit lnSpcReduction="10000"/>
          </a:bodyPr>
          <a:lstStyle/>
          <a:p>
            <a:pPr marL="365760" indent="-283464" eaLnBrk="1" fontAlgn="auto" hangingPunct="1">
              <a:spcAft>
                <a:spcPts val="0"/>
              </a:spcAft>
              <a:buFont typeface="Wingdings 2"/>
              <a:buNone/>
              <a:defRPr/>
            </a:pPr>
            <a:r>
              <a:rPr lang="en-GB" b="1" dirty="0"/>
              <a:t>Historical Development</a:t>
            </a:r>
          </a:p>
          <a:p>
            <a:pPr marL="365760" indent="-283464" eaLnBrk="1" fontAlgn="auto" hangingPunct="1">
              <a:spcAft>
                <a:spcPts val="0"/>
              </a:spcAft>
              <a:buFont typeface="Wingdings 2"/>
              <a:buChar char=""/>
              <a:defRPr/>
            </a:pPr>
            <a:r>
              <a:rPr lang="en-GB" dirty="0"/>
              <a:t>1973 – First Environmental Action Plan from the European Commission highlighted the importance of Environmental Impact Assessments (EIAs)</a:t>
            </a:r>
          </a:p>
          <a:p>
            <a:pPr marL="365760" indent="-283464" eaLnBrk="1" fontAlgn="auto" hangingPunct="1">
              <a:spcAft>
                <a:spcPts val="0"/>
              </a:spcAft>
              <a:buFont typeface="Wingdings 2"/>
              <a:buChar char=""/>
              <a:defRPr/>
            </a:pPr>
            <a:r>
              <a:rPr lang="en-GB" dirty="0"/>
              <a:t>1985 – Directive (85/337/EEC) EIA procedures were mandated at project level</a:t>
            </a:r>
          </a:p>
          <a:p>
            <a:pPr marL="365760" indent="-283464" eaLnBrk="1" fontAlgn="auto" hangingPunct="1">
              <a:spcAft>
                <a:spcPts val="0"/>
              </a:spcAft>
              <a:buFont typeface="Wingdings 2"/>
              <a:buChar char=""/>
              <a:defRPr/>
            </a:pPr>
            <a:r>
              <a:rPr lang="en-GB" dirty="0"/>
              <a:t>Previously EIAs were voluntary or carried out due to local authority request</a:t>
            </a:r>
          </a:p>
          <a:p>
            <a:pPr marL="640080" lvl="1" indent="-237744" eaLnBrk="1" fontAlgn="auto" hangingPunct="1">
              <a:spcAft>
                <a:spcPts val="0"/>
              </a:spcAft>
              <a:buFont typeface="Verdana"/>
              <a:buNone/>
              <a:defRPr/>
            </a:pPr>
            <a:r>
              <a:rPr lang="en-GB" dirty="0"/>
              <a:t>(Glasson </a:t>
            </a:r>
            <a:r>
              <a:rPr lang="en-GB" i="1" dirty="0"/>
              <a:t>et al, </a:t>
            </a:r>
            <a:r>
              <a:rPr lang="en-GB" dirty="0" smtClean="0"/>
              <a:t>201</a:t>
            </a:r>
            <a:r>
              <a:rPr lang="en-GB" dirty="0" smtClean="0"/>
              <a:t>9</a:t>
            </a:r>
            <a:r>
              <a:rPr lang="en-GB" dirty="0"/>
              <a:t>)</a:t>
            </a:r>
          </a:p>
        </p:txBody>
      </p:sp>
      <p:pic>
        <p:nvPicPr>
          <p:cNvPr id="4" name="Picture 3"/>
          <p:cNvPicPr>
            <a:picLocks noChangeAspect="1"/>
          </p:cNvPicPr>
          <p:nvPr/>
        </p:nvPicPr>
        <p:blipFill>
          <a:blip r:embed="rId2"/>
          <a:stretch>
            <a:fillRect/>
          </a:stretch>
        </p:blipFill>
        <p:spPr>
          <a:xfrm>
            <a:off x="6588224" y="2492896"/>
            <a:ext cx="2210607" cy="331259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Background</a:t>
            </a:r>
          </a:p>
        </p:txBody>
      </p:sp>
      <p:sp>
        <p:nvSpPr>
          <p:cNvPr id="17411" name="Content Placeholder 2"/>
          <p:cNvSpPr>
            <a:spLocks noGrp="1"/>
          </p:cNvSpPr>
          <p:nvPr>
            <p:ph idx="1"/>
          </p:nvPr>
        </p:nvSpPr>
        <p:spPr/>
        <p:txBody>
          <a:bodyPr/>
          <a:lstStyle/>
          <a:p>
            <a:pPr eaLnBrk="1" hangingPunct="1"/>
            <a:r>
              <a:rPr lang="en-GB" altLang="en-US" b="1" dirty="0"/>
              <a:t>Definition</a:t>
            </a:r>
          </a:p>
          <a:p>
            <a:pPr eaLnBrk="1" hangingPunct="1"/>
            <a:r>
              <a:rPr lang="en-GB" altLang="en-US" dirty="0"/>
              <a:t>EIAs may have a range of definitions.  The EIA process is described by Glasson </a:t>
            </a:r>
            <a:r>
              <a:rPr lang="en-GB" altLang="en-US" i="1" dirty="0"/>
              <a:t>et al (</a:t>
            </a:r>
            <a:r>
              <a:rPr lang="en-GB" altLang="en-US" i="1" dirty="0" smtClean="0"/>
              <a:t>2019: </a:t>
            </a:r>
            <a:r>
              <a:rPr lang="en-GB" altLang="en-US" i="1" dirty="0"/>
              <a:t>34) as:</a:t>
            </a:r>
            <a:endParaRPr lang="en-US" altLang="en-US" dirty="0"/>
          </a:p>
          <a:p>
            <a:pPr lvl="1" eaLnBrk="1" hangingPunct="1">
              <a:buFont typeface="Verdana" panose="020B0604030504040204" pitchFamily="34" charset="0"/>
              <a:buNone/>
            </a:pPr>
            <a:r>
              <a:rPr lang="en-GB" altLang="en-US" i="1" dirty="0"/>
              <a:t>    </a:t>
            </a:r>
            <a:r>
              <a:rPr lang="en-GB" altLang="en-US" i="1" dirty="0">
                <a:solidFill>
                  <a:srgbClr val="FFFF00"/>
                </a:solidFill>
              </a:rPr>
              <a:t>'a systematic process that examines the environmental consequences of development actions in advance. The emphasis, compared with many other mechanisms for environmental protection, is on prevention.’</a:t>
            </a:r>
          </a:p>
          <a:p>
            <a:pPr lvl="1" eaLnBrk="1" hangingPunct="1">
              <a:buFont typeface="Verdana" panose="020B0604030504040204" pitchFamily="34" charset="0"/>
              <a:buNone/>
            </a:pPr>
            <a:endParaRPr lang="en-GB" altLang="en-US" b="1" dirty="0"/>
          </a:p>
          <a:p>
            <a:pPr eaLnBrk="1" hangingPunct="1"/>
            <a:endParaRPr lang="en-GB" altLang="en-US" dirty="0"/>
          </a:p>
          <a:p>
            <a:pPr eaLnBrk="1" hangingPunct="1"/>
            <a:endParaRPr lang="en-GB" altLang="en-US" b="1"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Legislation</a:t>
            </a:r>
          </a:p>
        </p:txBody>
      </p:sp>
      <p:sp>
        <p:nvSpPr>
          <p:cNvPr id="3" name="Content Placeholder 2"/>
          <p:cNvSpPr>
            <a:spLocks noGrp="1"/>
          </p:cNvSpPr>
          <p:nvPr>
            <p:ph idx="1"/>
          </p:nvPr>
        </p:nvSpPr>
        <p:spPr/>
        <p:txBody>
          <a:bodyPr/>
          <a:lstStyle/>
          <a:p>
            <a:r>
              <a:rPr lang="en-GB" dirty="0"/>
              <a:t>The process of Environmental Impact Assessment in the context of town and country planning in England is governed by the Town and Country Planning (Environmental Impact Assessment) Regulations 2017 (the ‘2017 Regulations’). These regulations apply to development which is given planning permission under Part III of the Town and Country Planning Act 1990 (Gov.uk, 2018)</a:t>
            </a:r>
          </a:p>
        </p:txBody>
      </p:sp>
    </p:spTree>
    <p:extLst>
      <p:ext uri="{BB962C8B-B14F-4D97-AF65-F5344CB8AC3E}">
        <p14:creationId xmlns:p14="http://schemas.microsoft.com/office/powerpoint/2010/main" val="246453499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Background</a:t>
            </a:r>
          </a:p>
        </p:txBody>
      </p:sp>
      <p:sp>
        <p:nvSpPr>
          <p:cNvPr id="3" name="Content Placeholder 2"/>
          <p:cNvSpPr>
            <a:spLocks noGrp="1"/>
          </p:cNvSpPr>
          <p:nvPr>
            <p:ph idx="1"/>
          </p:nvPr>
        </p:nvSpPr>
        <p:spPr/>
        <p:txBody>
          <a:bodyPr>
            <a:normAutofit/>
          </a:bodyPr>
          <a:lstStyle/>
          <a:p>
            <a:pPr marL="365760" indent="-283464" eaLnBrk="1" fontAlgn="auto" hangingPunct="1">
              <a:spcAft>
                <a:spcPts val="0"/>
              </a:spcAft>
              <a:buFont typeface="Wingdings 2"/>
              <a:buChar char=""/>
              <a:defRPr/>
            </a:pPr>
            <a:r>
              <a:rPr lang="en-GB" b="1" dirty="0"/>
              <a:t>Requirements</a:t>
            </a:r>
          </a:p>
          <a:p>
            <a:pPr marL="365760" indent="-283464" eaLnBrk="1" fontAlgn="auto" hangingPunct="1">
              <a:spcAft>
                <a:spcPts val="0"/>
              </a:spcAft>
              <a:buFont typeface="Wingdings 2"/>
              <a:buChar char=""/>
              <a:defRPr/>
            </a:pPr>
            <a:r>
              <a:rPr lang="en-GB" dirty="0"/>
              <a:t>An EIA is required from developers where projects may have significant affects on the environment.  </a:t>
            </a:r>
            <a:endParaRPr lang="en-US" dirty="0"/>
          </a:p>
          <a:p>
            <a:pPr marL="365760" indent="-283464" eaLnBrk="1" fontAlgn="auto" hangingPunct="1">
              <a:spcAft>
                <a:spcPts val="0"/>
              </a:spcAft>
              <a:buFont typeface="Wingdings 2"/>
              <a:buChar char=""/>
              <a:defRPr/>
            </a:pPr>
            <a:r>
              <a:rPr lang="en-GB" dirty="0"/>
              <a:t>Environmental impact assessments are designed to give due weight to issues of sustainability - environmental, economic and social factors, in relation to planning.</a:t>
            </a:r>
          </a:p>
          <a:p>
            <a:pPr marL="640080" lvl="1" indent="-237744" eaLnBrk="1" fontAlgn="auto" hangingPunct="1">
              <a:spcAft>
                <a:spcPts val="0"/>
              </a:spcAft>
              <a:buFont typeface="Verdana"/>
              <a:buNone/>
              <a:defRPr/>
            </a:pPr>
            <a:r>
              <a:rPr lang="en-GB" dirty="0"/>
              <a:t>(Department for Communities and Local Government, 2016)</a:t>
            </a:r>
          </a:p>
          <a:p>
            <a:pPr marL="640080" lvl="1" indent="-237744" eaLnBrk="1" fontAlgn="auto" hangingPunct="1">
              <a:spcAft>
                <a:spcPts val="0"/>
              </a:spcAft>
              <a:buFont typeface="Verdana"/>
              <a:buNone/>
              <a:defRPr/>
            </a:pPr>
            <a:r>
              <a:rPr lang="en-GB" dirty="0"/>
              <a:t>Shale gas in Lancashire:  You Tube ARUP consultants</a:t>
            </a:r>
          </a:p>
          <a:p>
            <a:pPr marL="640080" lvl="1" indent="-237744" eaLnBrk="1" fontAlgn="auto" hangingPunct="1">
              <a:spcAft>
                <a:spcPts val="0"/>
              </a:spcAft>
              <a:buFont typeface="Verdana"/>
              <a:buNone/>
              <a:defRPr/>
            </a:pPr>
            <a:r>
              <a:rPr lang="en-GB" dirty="0">
                <a:hlinkClick r:id="rId2"/>
              </a:rPr>
              <a:t>	What do you think?</a:t>
            </a:r>
            <a:endParaRPr lang="en-GB" dirty="0"/>
          </a:p>
          <a:p>
            <a:pPr marL="365760" indent="-283464" eaLnBrk="1" fontAlgn="auto" hangingPunct="1">
              <a:spcAft>
                <a:spcPts val="0"/>
              </a:spcAft>
              <a:buFont typeface="Wingdings 2"/>
              <a:buChar char=""/>
              <a:defRPr/>
            </a:pP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Background</a:t>
            </a:r>
          </a:p>
        </p:txBody>
      </p:sp>
      <p:sp>
        <p:nvSpPr>
          <p:cNvPr id="19459" name="Content Placeholder 2"/>
          <p:cNvSpPr>
            <a:spLocks noGrp="1"/>
          </p:cNvSpPr>
          <p:nvPr>
            <p:ph idx="1"/>
          </p:nvPr>
        </p:nvSpPr>
        <p:spPr/>
        <p:txBody>
          <a:bodyPr/>
          <a:lstStyle/>
          <a:p>
            <a:pPr eaLnBrk="1" hangingPunct="1"/>
            <a:r>
              <a:rPr lang="en-GB" altLang="en-US" dirty="0"/>
              <a:t>Strategic Environmental Assessment (SEA)</a:t>
            </a:r>
          </a:p>
          <a:p>
            <a:pPr lvl="1" eaLnBrk="1" hangingPunct="1"/>
            <a:r>
              <a:rPr lang="en-GB" altLang="en-US" dirty="0"/>
              <a:t>1970s -Environmental impact assessments to be carried out at the levels of policy, plan/program and project. Its application was to be for use in prevention of environmental detriment and integration of environmental aspects into the decision making process (</a:t>
            </a:r>
            <a:r>
              <a:rPr lang="en-GB" altLang="en-US" dirty="0" err="1"/>
              <a:t>Feldmann</a:t>
            </a:r>
            <a:r>
              <a:rPr lang="en-GB" altLang="en-US" dirty="0"/>
              <a:t>,  1998).</a:t>
            </a:r>
          </a:p>
          <a:p>
            <a:pPr lvl="1" eaLnBrk="1" hangingPunct="1"/>
            <a:r>
              <a:rPr lang="en-GB" altLang="en-US" dirty="0"/>
              <a:t>EU Advice</a:t>
            </a:r>
          </a:p>
          <a:p>
            <a:pPr lvl="2" eaLnBrk="1" hangingPunct="1"/>
            <a:r>
              <a:rPr lang="en-GB" altLang="en-US" dirty="0">
                <a:hlinkClick r:id="rId2"/>
              </a:rPr>
              <a:t>Overview</a:t>
            </a:r>
            <a:endParaRPr lang="en-GB" altLang="en-US" dirty="0"/>
          </a:p>
          <a:p>
            <a:pPr lvl="2" eaLnBrk="1" hangingPunct="1"/>
            <a:r>
              <a:rPr lang="en-GB" altLang="en-US" sz="1800" dirty="0"/>
              <a:t>http://ec.europa.eu/environment/eia/eia-support.htm</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259632" y="548680"/>
            <a:ext cx="7499350" cy="1143000"/>
          </a:xfrm>
        </p:spPr>
        <p:txBody>
          <a:bodyPr>
            <a:normAutofit fontScale="90000"/>
          </a:bodyPr>
          <a:lstStyle/>
          <a:p>
            <a:pPr eaLnBrk="1" fontAlgn="auto" hangingPunct="1">
              <a:spcAft>
                <a:spcPts val="0"/>
              </a:spcAft>
              <a:defRPr/>
            </a:pPr>
            <a:r>
              <a:rPr lang="en-US" sz="4000" dirty="0">
                <a:solidFill>
                  <a:schemeClr val="tx2">
                    <a:satMod val="130000"/>
                  </a:schemeClr>
                </a:solidFill>
              </a:rPr>
              <a:t>Legislation affecting development</a:t>
            </a:r>
            <a:r>
              <a:rPr lang="en-US" sz="3200" dirty="0">
                <a:solidFill>
                  <a:schemeClr val="tx2">
                    <a:satMod val="130000"/>
                  </a:schemeClr>
                </a:solidFill>
              </a:rPr>
              <a:t> </a:t>
            </a:r>
            <a:endParaRPr lang="en-US" dirty="0">
              <a:solidFill>
                <a:schemeClr val="tx2">
                  <a:satMod val="130000"/>
                </a:schemeClr>
              </a:solidFill>
            </a:endParaRPr>
          </a:p>
        </p:txBody>
      </p:sp>
      <p:sp>
        <p:nvSpPr>
          <p:cNvPr id="16387" name="Rectangle 3"/>
          <p:cNvSpPr>
            <a:spLocks noGrp="1" noChangeArrowheads="1"/>
          </p:cNvSpPr>
          <p:nvPr>
            <p:ph idx="1"/>
          </p:nvPr>
        </p:nvSpPr>
        <p:spPr>
          <a:xfrm>
            <a:off x="395536" y="2057400"/>
            <a:ext cx="7992888" cy="4800600"/>
          </a:xfrm>
        </p:spPr>
        <p:txBody>
          <a:bodyPr/>
          <a:lstStyle/>
          <a:p>
            <a:pPr eaLnBrk="1" hangingPunct="1"/>
            <a:r>
              <a:rPr lang="en-US" altLang="en-US" dirty="0"/>
              <a:t>Town and Country Planning Regulations 1988 Act 1990.</a:t>
            </a:r>
          </a:p>
          <a:p>
            <a:pPr eaLnBrk="1" hangingPunct="1"/>
            <a:r>
              <a:rPr lang="en-US" altLang="en-US" dirty="0"/>
              <a:t>Town and Country Planning Order 1995</a:t>
            </a:r>
          </a:p>
          <a:p>
            <a:pPr eaLnBrk="1" hangingPunct="1"/>
            <a:r>
              <a:rPr lang="en-US" altLang="en-US" dirty="0"/>
              <a:t>The Environmental Impact Assessment Regulations 1999 (part of TCPR)</a:t>
            </a:r>
          </a:p>
          <a:p>
            <a:pPr eaLnBrk="1" hangingPunct="1"/>
            <a:r>
              <a:rPr lang="en-US" altLang="en-US" dirty="0"/>
              <a:t>The Environmental Impact Assessment Regulations 2002 (dealing with uncultivated and semi-natural areas). </a:t>
            </a:r>
          </a:p>
          <a:p>
            <a:pPr eaLnBrk="1" hangingPunct="1"/>
            <a:r>
              <a:rPr lang="en-GB" altLang="en-US" dirty="0"/>
              <a:t>The Town and Country Planning (Environmental Impact Assessment) Regulations 2017 </a:t>
            </a:r>
            <a:r>
              <a:rPr lang="en-GB" altLang="en-US" dirty="0">
                <a:hlinkClick r:id="rId2"/>
              </a:rPr>
              <a:t>National Archive 2017</a:t>
            </a:r>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animEffect transition="in" filter="fade">
                                      <p:cBhvr>
                                        <p:cTn id="7" dur="2000"/>
                                        <p:tgtEl>
                                          <p:spTgt spid="1638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387">
                                            <p:txEl>
                                              <p:pRg st="1" end="1"/>
                                            </p:txEl>
                                          </p:spTgt>
                                        </p:tgtEl>
                                        <p:attrNameLst>
                                          <p:attrName>style.visibility</p:attrName>
                                        </p:attrNameLst>
                                      </p:cBhvr>
                                      <p:to>
                                        <p:strVal val="visible"/>
                                      </p:to>
                                    </p:set>
                                    <p:animEffect transition="in" filter="fade">
                                      <p:cBhvr>
                                        <p:cTn id="12" dur="2000"/>
                                        <p:tgtEl>
                                          <p:spTgt spid="1638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6387">
                                            <p:txEl>
                                              <p:pRg st="2" end="2"/>
                                            </p:txEl>
                                          </p:spTgt>
                                        </p:tgtEl>
                                        <p:attrNameLst>
                                          <p:attrName>style.visibility</p:attrName>
                                        </p:attrNameLst>
                                      </p:cBhvr>
                                      <p:to>
                                        <p:strVal val="visible"/>
                                      </p:to>
                                    </p:set>
                                    <p:animEffect transition="in" filter="fade">
                                      <p:cBhvr>
                                        <p:cTn id="17" dur="2000"/>
                                        <p:tgtEl>
                                          <p:spTgt spid="1638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6387">
                                            <p:txEl>
                                              <p:pRg st="3" end="3"/>
                                            </p:txEl>
                                          </p:spTgt>
                                        </p:tgtEl>
                                        <p:attrNameLst>
                                          <p:attrName>style.visibility</p:attrName>
                                        </p:attrNameLst>
                                      </p:cBhvr>
                                      <p:to>
                                        <p:strVal val="visible"/>
                                      </p:to>
                                    </p:set>
                                    <p:animEffect transition="in" filter="fade">
                                      <p:cBhvr>
                                        <p:cTn id="22" dur="2000"/>
                                        <p:tgtEl>
                                          <p:spTgt spid="1638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6387">
                                            <p:txEl>
                                              <p:pRg st="4" end="4"/>
                                            </p:txEl>
                                          </p:spTgt>
                                        </p:tgtEl>
                                        <p:attrNameLst>
                                          <p:attrName>style.visibility</p:attrName>
                                        </p:attrNameLst>
                                      </p:cBhvr>
                                      <p:to>
                                        <p:strVal val="visible"/>
                                      </p:to>
                                    </p:set>
                                    <p:animEffect transition="in" filter="fade">
                                      <p:cBhvr>
                                        <p:cTn id="27" dur="2000"/>
                                        <p:tgtEl>
                                          <p:spTgt spid="1638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fontAlgn="auto" hangingPunct="1">
              <a:spcAft>
                <a:spcPts val="0"/>
              </a:spcAft>
              <a:defRPr/>
            </a:pPr>
            <a:r>
              <a:rPr lang="en-US" dirty="0">
                <a:solidFill>
                  <a:schemeClr val="tx2">
                    <a:satMod val="130000"/>
                  </a:schemeClr>
                </a:solidFill>
              </a:rPr>
              <a:t>Other Legislation</a:t>
            </a:r>
          </a:p>
        </p:txBody>
      </p:sp>
      <p:sp>
        <p:nvSpPr>
          <p:cNvPr id="17411" name="Rectangle 3"/>
          <p:cNvSpPr>
            <a:spLocks noGrp="1" noChangeArrowheads="1"/>
          </p:cNvSpPr>
          <p:nvPr>
            <p:ph idx="1"/>
          </p:nvPr>
        </p:nvSpPr>
        <p:spPr/>
        <p:txBody>
          <a:bodyPr>
            <a:normAutofit fontScale="85000" lnSpcReduction="10000"/>
          </a:bodyPr>
          <a:lstStyle/>
          <a:p>
            <a:pPr eaLnBrk="1" hangingPunct="1"/>
            <a:r>
              <a:rPr lang="en-US" altLang="en-US" sz="2800" dirty="0"/>
              <a:t>Conservation of Natural Habitats and of Wild Fauna and Flora Regulations 1994 (commonly Habitats and Species Directive)</a:t>
            </a:r>
          </a:p>
          <a:p>
            <a:pPr eaLnBrk="1" hangingPunct="1"/>
            <a:r>
              <a:rPr lang="en-US" altLang="en-US" sz="2800" dirty="0"/>
              <a:t>Wildlife and Countryside Act 1981</a:t>
            </a:r>
          </a:p>
          <a:p>
            <a:pPr eaLnBrk="1" hangingPunct="1"/>
            <a:r>
              <a:rPr lang="en-US" altLang="en-US" sz="2800" dirty="0"/>
              <a:t>Countryside and Rights of Way (</a:t>
            </a:r>
            <a:r>
              <a:rPr lang="en-US" altLang="en-US" sz="2800" dirty="0" err="1"/>
              <a:t>CRoW</a:t>
            </a:r>
            <a:r>
              <a:rPr lang="en-US" altLang="en-US" sz="2800" dirty="0"/>
              <a:t>) Act 2000</a:t>
            </a:r>
          </a:p>
          <a:p>
            <a:pPr eaLnBrk="1" hangingPunct="1"/>
            <a:r>
              <a:rPr lang="en-US" altLang="en-US" sz="2800" dirty="0"/>
              <a:t>Protection of Badgers Act 1992</a:t>
            </a:r>
          </a:p>
          <a:p>
            <a:pPr eaLnBrk="1" hangingPunct="1"/>
            <a:r>
              <a:rPr lang="en-US" altLang="en-US" sz="2800" dirty="0"/>
              <a:t>Hedgerow Regulations 1997</a:t>
            </a:r>
          </a:p>
          <a:p>
            <a:pPr eaLnBrk="1" hangingPunct="1"/>
            <a:r>
              <a:rPr lang="en-US" altLang="en-US" sz="2800" dirty="0"/>
              <a:t>Tree Preservation Orders.</a:t>
            </a:r>
          </a:p>
          <a:p>
            <a:r>
              <a:rPr lang="en-US" altLang="en-US" sz="2800" dirty="0" smtClean="0"/>
              <a:t>SEA </a:t>
            </a:r>
            <a:r>
              <a:rPr lang="en-GB" altLang="en-US" sz="2100" dirty="0" smtClean="0"/>
              <a:t>Council </a:t>
            </a:r>
            <a:r>
              <a:rPr lang="en-GB" altLang="en-US" sz="2100" dirty="0"/>
              <a:t>Directive 2001/42/EC of 27 June 2001 on the assessment of the effects of certain plans and programmes on the environment (SEA Directive)</a:t>
            </a:r>
            <a:r>
              <a:rPr lang="en-US" altLang="en-US" sz="2100" dirty="0" smtClean="0"/>
              <a:t> </a:t>
            </a:r>
            <a:r>
              <a:rPr lang="en-US" altLang="en-US" sz="2800" dirty="0" err="1"/>
              <a:t>etc</a:t>
            </a:r>
            <a:r>
              <a:rPr lang="en-US" altLang="en-US" sz="2800" dirty="0"/>
              <a:t> </a:t>
            </a:r>
            <a:r>
              <a:rPr lang="en-US" altLang="en-US" sz="2000" dirty="0">
                <a:hlinkClick r:id="rId2"/>
              </a:rPr>
              <a:t>Dutch case</a:t>
            </a:r>
            <a:r>
              <a:rPr lang="en-US" altLang="en-US" sz="2000" dirty="0"/>
              <a:t> (10 mins)</a:t>
            </a:r>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fade">
                                      <p:cBhvr>
                                        <p:cTn id="7" dur="2000"/>
                                        <p:tgtEl>
                                          <p:spTgt spid="1741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411">
                                            <p:txEl>
                                              <p:pRg st="1" end="1"/>
                                            </p:txEl>
                                          </p:spTgt>
                                        </p:tgtEl>
                                        <p:attrNameLst>
                                          <p:attrName>style.visibility</p:attrName>
                                        </p:attrNameLst>
                                      </p:cBhvr>
                                      <p:to>
                                        <p:strVal val="visible"/>
                                      </p:to>
                                    </p:set>
                                    <p:animEffect transition="in" filter="fade">
                                      <p:cBhvr>
                                        <p:cTn id="12" dur="2000"/>
                                        <p:tgtEl>
                                          <p:spTgt spid="1741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7411">
                                            <p:txEl>
                                              <p:pRg st="2" end="2"/>
                                            </p:txEl>
                                          </p:spTgt>
                                        </p:tgtEl>
                                        <p:attrNameLst>
                                          <p:attrName>style.visibility</p:attrName>
                                        </p:attrNameLst>
                                      </p:cBhvr>
                                      <p:to>
                                        <p:strVal val="visible"/>
                                      </p:to>
                                    </p:set>
                                    <p:animEffect transition="in" filter="fade">
                                      <p:cBhvr>
                                        <p:cTn id="17" dur="2000"/>
                                        <p:tgtEl>
                                          <p:spTgt spid="1741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7411">
                                            <p:txEl>
                                              <p:pRg st="3" end="3"/>
                                            </p:txEl>
                                          </p:spTgt>
                                        </p:tgtEl>
                                        <p:attrNameLst>
                                          <p:attrName>style.visibility</p:attrName>
                                        </p:attrNameLst>
                                      </p:cBhvr>
                                      <p:to>
                                        <p:strVal val="visible"/>
                                      </p:to>
                                    </p:set>
                                    <p:animEffect transition="in" filter="fade">
                                      <p:cBhvr>
                                        <p:cTn id="22" dur="2000"/>
                                        <p:tgtEl>
                                          <p:spTgt spid="17411">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7411">
                                            <p:txEl>
                                              <p:pRg st="4" end="4"/>
                                            </p:txEl>
                                          </p:spTgt>
                                        </p:tgtEl>
                                        <p:attrNameLst>
                                          <p:attrName>style.visibility</p:attrName>
                                        </p:attrNameLst>
                                      </p:cBhvr>
                                      <p:to>
                                        <p:strVal val="visible"/>
                                      </p:to>
                                    </p:set>
                                    <p:animEffect transition="in" filter="fade">
                                      <p:cBhvr>
                                        <p:cTn id="27" dur="2000"/>
                                        <p:tgtEl>
                                          <p:spTgt spid="17411">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7411">
                                            <p:txEl>
                                              <p:pRg st="5" end="5"/>
                                            </p:txEl>
                                          </p:spTgt>
                                        </p:tgtEl>
                                        <p:attrNameLst>
                                          <p:attrName>style.visibility</p:attrName>
                                        </p:attrNameLst>
                                      </p:cBhvr>
                                      <p:to>
                                        <p:strVal val="visible"/>
                                      </p:to>
                                    </p:set>
                                    <p:animEffect transition="in" filter="fade">
                                      <p:cBhvr>
                                        <p:cTn id="32" dur="2000"/>
                                        <p:tgtEl>
                                          <p:spTgt spid="17411">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7411">
                                            <p:txEl>
                                              <p:pRg st="6" end="6"/>
                                            </p:txEl>
                                          </p:spTgt>
                                        </p:tgtEl>
                                        <p:attrNameLst>
                                          <p:attrName>style.visibility</p:attrName>
                                        </p:attrNameLst>
                                      </p:cBhvr>
                                      <p:to>
                                        <p:strVal val="visible"/>
                                      </p:to>
                                    </p:set>
                                    <p:animEffect transition="in" filter="fade">
                                      <p:cBhvr>
                                        <p:cTn id="37" dur="2000"/>
                                        <p:tgtEl>
                                          <p:spTgt spid="1741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Difference to LCA </a:t>
            </a:r>
            <a:r>
              <a:rPr lang="en-GB" sz="1800" dirty="0" smtClean="0"/>
              <a:t>(Crawley, 2015)</a:t>
            </a:r>
            <a:endParaRPr lang="en-GB" sz="1800"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594360" y="2492896"/>
            <a:ext cx="7912571" cy="3611636"/>
          </a:xfrm>
          <a:prstGeom prst="rect">
            <a:avLst/>
          </a:prstGeom>
        </p:spPr>
      </p:pic>
    </p:spTree>
    <p:extLst>
      <p:ext uri="{BB962C8B-B14F-4D97-AF65-F5344CB8AC3E}">
        <p14:creationId xmlns:p14="http://schemas.microsoft.com/office/powerpoint/2010/main" val="110160006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211960" y="-171400"/>
            <a:ext cx="6377940" cy="1293028"/>
          </a:xfrm>
        </p:spPr>
        <p:txBody>
          <a:bodyPr/>
          <a:lstStyle/>
          <a:p>
            <a:pPr algn="l"/>
            <a:r>
              <a:rPr lang="en-GB" dirty="0" smtClean="0"/>
              <a:t>SEA Evaluation </a:t>
            </a:r>
            <a:endParaRPr lang="en-GB" dirty="0"/>
          </a:p>
        </p:txBody>
      </p:sp>
      <p:sp>
        <p:nvSpPr>
          <p:cNvPr id="7" name="Content Placeholder 6"/>
          <p:cNvSpPr>
            <a:spLocks noGrp="1"/>
          </p:cNvSpPr>
          <p:nvPr>
            <p:ph idx="1"/>
          </p:nvPr>
        </p:nvSpPr>
        <p:spPr>
          <a:xfrm>
            <a:off x="179512" y="692696"/>
            <a:ext cx="8531344" cy="6336704"/>
          </a:xfrm>
        </p:spPr>
        <p:txBody>
          <a:bodyPr>
            <a:normAutofit fontScale="40000" lnSpcReduction="20000"/>
          </a:bodyPr>
          <a:lstStyle/>
          <a:p>
            <a:pPr marL="0" lvl="0" indent="0">
              <a:buNone/>
            </a:pPr>
            <a:endParaRPr lang="en-US" altLang="en-US" sz="1900" dirty="0">
              <a:solidFill>
                <a:prstClr val="white"/>
              </a:solidFill>
            </a:endParaRPr>
          </a:p>
          <a:p>
            <a:r>
              <a:rPr lang="en-GB" sz="4000" dirty="0" smtClean="0">
                <a:solidFill>
                  <a:srgbClr val="FFFF00"/>
                </a:solidFill>
              </a:rPr>
              <a:t>Commission evaluated SEA in 2019</a:t>
            </a:r>
          </a:p>
          <a:p>
            <a:r>
              <a:rPr lang="en-GB" sz="4000" dirty="0"/>
              <a:t>undertaken the evaluation of the SEA Directive to ensure that it is "fit for </a:t>
            </a:r>
            <a:r>
              <a:rPr lang="en-GB" sz="4000" dirty="0" smtClean="0"/>
              <a:t>purpose“</a:t>
            </a:r>
          </a:p>
          <a:p>
            <a:r>
              <a:rPr lang="en-GB" sz="4000" dirty="0">
                <a:solidFill>
                  <a:srgbClr val="92D050"/>
                </a:solidFill>
              </a:rPr>
              <a:t>The evaluation has shown that the SEA Directive brings multiple benefits to the EU, contributing to wider goals on attaining the sustainable development goals (SDGs) and environmental protection, by integrating environmental concerns into the appropriate plans and programmes. </a:t>
            </a:r>
            <a:endParaRPr lang="en-GB" sz="4000" dirty="0" smtClean="0">
              <a:solidFill>
                <a:srgbClr val="92D050"/>
              </a:solidFill>
            </a:endParaRPr>
          </a:p>
          <a:p>
            <a:r>
              <a:rPr lang="en-GB" sz="4000" dirty="0" smtClean="0"/>
              <a:t>To </a:t>
            </a:r>
            <a:r>
              <a:rPr lang="en-GB" sz="4000" dirty="0"/>
              <a:t>this end, it has clear EU added value. The Directive is coherent with other EU legislation prescribing environmental assessments. The benefits it provides do not cause disproportionate costs for the national administrations. </a:t>
            </a:r>
            <a:endParaRPr lang="en-GB" sz="4000" dirty="0" smtClean="0"/>
          </a:p>
          <a:p>
            <a:r>
              <a:rPr lang="en-GB" sz="4000" dirty="0" smtClean="0">
                <a:solidFill>
                  <a:srgbClr val="92D050"/>
                </a:solidFill>
              </a:rPr>
              <a:t>The </a:t>
            </a:r>
            <a:r>
              <a:rPr lang="en-GB" sz="4000" dirty="0">
                <a:solidFill>
                  <a:srgbClr val="92D050"/>
                </a:solidFill>
              </a:rPr>
              <a:t>effectiveness of the Directive differs between sectors and the types of plans and programmes to which it is applied, but depends significantly on how it is transposed into national law and further implemented in each Member State. </a:t>
            </a:r>
            <a:endParaRPr lang="en-GB" sz="4000" dirty="0" smtClean="0">
              <a:solidFill>
                <a:srgbClr val="92D050"/>
              </a:solidFill>
            </a:endParaRPr>
          </a:p>
          <a:p>
            <a:r>
              <a:rPr lang="en-GB" sz="4000" dirty="0" smtClean="0"/>
              <a:t>The </a:t>
            </a:r>
            <a:r>
              <a:rPr lang="en-GB" sz="4000" dirty="0"/>
              <a:t>SEA Directive remains fit for purpose. Its effectiveness and efficiency can be affected by many practical factors, for example the timing of the SEA, its synchronisation with plans and programmes subject to SEA, and the use of scoping in order to limit the costs and frame the content of the environmental report. </a:t>
            </a:r>
            <a:endParaRPr lang="en-GB" sz="4000" dirty="0" smtClean="0"/>
          </a:p>
          <a:p>
            <a:r>
              <a:rPr lang="en-GB" sz="4000" dirty="0" smtClean="0">
                <a:solidFill>
                  <a:srgbClr val="92D050"/>
                </a:solidFill>
              </a:rPr>
              <a:t>The </a:t>
            </a:r>
            <a:r>
              <a:rPr lang="en-GB" sz="4000" dirty="0">
                <a:solidFill>
                  <a:srgbClr val="92D050"/>
                </a:solidFill>
              </a:rPr>
              <a:t>central issue for the future is the scope and purpose of the SEA Directive. While some stakeholders have favoured a broader and more strategic application of the Directive, others have abstained from acknowledging its merits when applied to high level planning and would prefer to see it applied at a lower level. </a:t>
            </a:r>
            <a:endParaRPr lang="en-GB" sz="4000" dirty="0" smtClean="0">
              <a:solidFill>
                <a:srgbClr val="92D050"/>
              </a:solidFill>
            </a:endParaRPr>
          </a:p>
          <a:p>
            <a:r>
              <a:rPr lang="en-GB" sz="4000" dirty="0" smtClean="0"/>
              <a:t>SEA reflects </a:t>
            </a:r>
            <a:r>
              <a:rPr lang="en-GB" sz="4000" dirty="0"/>
              <a:t>the principles of sustainable development and provides for the systematic inclusion of environmental concerns in the plans and programmes that authorise developments and other activities likely to impact the environment.</a:t>
            </a:r>
          </a:p>
        </p:txBody>
      </p:sp>
    </p:spTree>
    <p:extLst>
      <p:ext uri="{BB962C8B-B14F-4D97-AF65-F5344CB8AC3E}">
        <p14:creationId xmlns:p14="http://schemas.microsoft.com/office/powerpoint/2010/main" val="1689504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Effect transition="in" filter="fade">
                                      <p:cBhvr>
                                        <p:cTn id="7" dur="500"/>
                                        <p:tgtEl>
                                          <p:spTgt spid="7">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fade">
                                      <p:cBhvr>
                                        <p:cTn id="12" dur="500"/>
                                        <p:tgtEl>
                                          <p:spTgt spid="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xEl>
                                              <p:pRg st="3" end="3"/>
                                            </p:txEl>
                                          </p:spTgt>
                                        </p:tgtEl>
                                        <p:attrNameLst>
                                          <p:attrName>style.visibility</p:attrName>
                                        </p:attrNameLst>
                                      </p:cBhvr>
                                      <p:to>
                                        <p:strVal val="visible"/>
                                      </p:to>
                                    </p:set>
                                    <p:animEffect transition="in" filter="fade">
                                      <p:cBhvr>
                                        <p:cTn id="17" dur="500"/>
                                        <p:tgtEl>
                                          <p:spTgt spid="7">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xEl>
                                              <p:pRg st="4" end="4"/>
                                            </p:txEl>
                                          </p:spTgt>
                                        </p:tgtEl>
                                        <p:attrNameLst>
                                          <p:attrName>style.visibility</p:attrName>
                                        </p:attrNameLst>
                                      </p:cBhvr>
                                      <p:to>
                                        <p:strVal val="visible"/>
                                      </p:to>
                                    </p:set>
                                    <p:animEffect transition="in" filter="fade">
                                      <p:cBhvr>
                                        <p:cTn id="22" dur="500"/>
                                        <p:tgtEl>
                                          <p:spTgt spid="7">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animEffect transition="in" filter="fade">
                                      <p:cBhvr>
                                        <p:cTn id="27" dur="500"/>
                                        <p:tgtEl>
                                          <p:spTgt spid="7">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txEl>
                                              <p:pRg st="6" end="6"/>
                                            </p:txEl>
                                          </p:spTgt>
                                        </p:tgtEl>
                                        <p:attrNameLst>
                                          <p:attrName>style.visibility</p:attrName>
                                        </p:attrNameLst>
                                      </p:cBhvr>
                                      <p:to>
                                        <p:strVal val="visible"/>
                                      </p:to>
                                    </p:set>
                                    <p:animEffect transition="in" filter="fade">
                                      <p:cBhvr>
                                        <p:cTn id="32" dur="500"/>
                                        <p:tgtEl>
                                          <p:spTgt spid="7">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7">
                                            <p:txEl>
                                              <p:pRg st="7" end="7"/>
                                            </p:txEl>
                                          </p:spTgt>
                                        </p:tgtEl>
                                        <p:attrNameLst>
                                          <p:attrName>style.visibility</p:attrName>
                                        </p:attrNameLst>
                                      </p:cBhvr>
                                      <p:to>
                                        <p:strVal val="visible"/>
                                      </p:to>
                                    </p:set>
                                    <p:animEffect transition="in" filter="fade">
                                      <p:cBhvr>
                                        <p:cTn id="37" dur="500"/>
                                        <p:tgtEl>
                                          <p:spTgt spid="7">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7">
                                            <p:txEl>
                                              <p:pRg st="8" end="8"/>
                                            </p:txEl>
                                          </p:spTgt>
                                        </p:tgtEl>
                                        <p:attrNameLst>
                                          <p:attrName>style.visibility</p:attrName>
                                        </p:attrNameLst>
                                      </p:cBhvr>
                                      <p:to>
                                        <p:strVal val="visible"/>
                                      </p:to>
                                    </p:set>
                                    <p:animEffect transition="in" filter="fade">
                                      <p:cBhvr>
                                        <p:cTn id="42" dur="500"/>
                                        <p:tgtEl>
                                          <p:spTgt spid="7">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Strategic environmental assessment and sustainability appraisal</a:t>
            </a:r>
          </a:p>
        </p:txBody>
      </p:sp>
      <p:sp>
        <p:nvSpPr>
          <p:cNvPr id="3" name="Content Placeholder 2"/>
          <p:cNvSpPr>
            <a:spLocks noGrp="1"/>
          </p:cNvSpPr>
          <p:nvPr>
            <p:ph idx="1"/>
          </p:nvPr>
        </p:nvSpPr>
        <p:spPr>
          <a:xfrm>
            <a:off x="594360" y="2564904"/>
            <a:ext cx="7955280" cy="3698736"/>
          </a:xfrm>
        </p:spPr>
        <p:txBody>
          <a:bodyPr/>
          <a:lstStyle/>
          <a:p>
            <a:r>
              <a:rPr lang="en-GB" dirty="0">
                <a:solidFill>
                  <a:srgbClr val="FFFF00"/>
                </a:solidFill>
              </a:rPr>
              <a:t>A sustainability appraisal is a systematic process that must be carried out during the preparation of local plans and spatial development strategies. </a:t>
            </a:r>
            <a:endParaRPr lang="en-GB" dirty="0" smtClean="0">
              <a:solidFill>
                <a:srgbClr val="FFFF00"/>
              </a:solidFill>
            </a:endParaRPr>
          </a:p>
          <a:p>
            <a:r>
              <a:rPr lang="en-GB" dirty="0" smtClean="0"/>
              <a:t>Its </a:t>
            </a:r>
            <a:r>
              <a:rPr lang="en-GB" dirty="0"/>
              <a:t>role is to promote sustainable development by assessing the extent to which the emerging plan, when judged against reasonable alternatives, will help to achieve relevant environmental, economic and social objectives</a:t>
            </a:r>
          </a:p>
        </p:txBody>
      </p:sp>
    </p:spTree>
    <p:extLst>
      <p:ext uri="{BB962C8B-B14F-4D97-AF65-F5344CB8AC3E}">
        <p14:creationId xmlns:p14="http://schemas.microsoft.com/office/powerpoint/2010/main" val="3287641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fontAlgn="auto" hangingPunct="1">
              <a:spcAft>
                <a:spcPts val="0"/>
              </a:spcAft>
              <a:defRPr/>
            </a:pPr>
            <a:r>
              <a:rPr lang="en-US" dirty="0">
                <a:solidFill>
                  <a:schemeClr val="tx2">
                    <a:satMod val="130000"/>
                  </a:schemeClr>
                </a:solidFill>
              </a:rPr>
              <a:t>Developing a Site</a:t>
            </a:r>
          </a:p>
        </p:txBody>
      </p:sp>
      <p:sp>
        <p:nvSpPr>
          <p:cNvPr id="22531" name="Rectangle 3"/>
          <p:cNvSpPr>
            <a:spLocks noGrp="1" noChangeArrowheads="1"/>
          </p:cNvSpPr>
          <p:nvPr>
            <p:ph idx="1"/>
          </p:nvPr>
        </p:nvSpPr>
        <p:spPr/>
        <p:txBody>
          <a:bodyPr/>
          <a:lstStyle/>
          <a:p>
            <a:pPr eaLnBrk="1" hangingPunct="1">
              <a:buFontTx/>
              <a:buNone/>
            </a:pPr>
            <a:r>
              <a:rPr lang="en-US" altLang="en-US" dirty="0"/>
              <a:t>	</a:t>
            </a:r>
            <a:r>
              <a:rPr lang="en-US" altLang="en-US" sz="2800" dirty="0"/>
              <a:t>Be aware of what is present on the site and plan around it.</a:t>
            </a:r>
          </a:p>
          <a:p>
            <a:pPr eaLnBrk="1" hangingPunct="1">
              <a:buFontTx/>
              <a:buNone/>
            </a:pPr>
            <a:r>
              <a:rPr lang="en-US" altLang="en-US" sz="2800" b="1" dirty="0"/>
              <a:t>	Environmental Assessment</a:t>
            </a:r>
            <a:r>
              <a:rPr lang="en-US" altLang="en-US" sz="2800" dirty="0"/>
              <a:t> - broad-based term to describe the process of assessing or surveying land and the likely impacts of any development. From simple </a:t>
            </a:r>
            <a:r>
              <a:rPr lang="en-US" altLang="en-US" sz="2800" b="1" dirty="0">
                <a:solidFill>
                  <a:srgbClr val="FFFF00"/>
                </a:solidFill>
              </a:rPr>
              <a:t>ecological survey</a:t>
            </a:r>
            <a:r>
              <a:rPr lang="en-US" altLang="en-US" sz="2800" dirty="0">
                <a:solidFill>
                  <a:srgbClr val="FFFF00"/>
                </a:solidFill>
              </a:rPr>
              <a:t> </a:t>
            </a:r>
            <a:r>
              <a:rPr lang="en-US" altLang="en-US" sz="2800" dirty="0"/>
              <a:t>looking at the presence or absence of a particular protected species through to a full-blown </a:t>
            </a:r>
            <a:r>
              <a:rPr lang="en-US" altLang="en-US" sz="2800" b="1" dirty="0">
                <a:solidFill>
                  <a:srgbClr val="FFFF00"/>
                </a:solidFill>
              </a:rPr>
              <a:t>Environmental Impact Assessment</a:t>
            </a:r>
            <a:r>
              <a:rPr lang="en-US" altLang="en-US" sz="2800" dirty="0">
                <a:solidFill>
                  <a:srgbClr val="FFFF00"/>
                </a:solidFill>
              </a:rPr>
              <a:t> </a:t>
            </a:r>
            <a:r>
              <a:rPr lang="en-US" altLang="en-US" sz="2800" dirty="0"/>
              <a:t>survey.</a:t>
            </a:r>
          </a:p>
          <a:p>
            <a:pPr eaLnBrk="1" hangingPunct="1"/>
            <a:endParaRPr lang="en-US" altLang="en-US"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fontAlgn="auto" hangingPunct="1">
              <a:spcAft>
                <a:spcPts val="0"/>
              </a:spcAft>
              <a:defRPr/>
            </a:pPr>
            <a:r>
              <a:rPr lang="en-US" sz="3200" b="1" dirty="0">
                <a:solidFill>
                  <a:schemeClr val="tx2">
                    <a:satMod val="130000"/>
                  </a:schemeClr>
                </a:solidFill>
              </a:rPr>
              <a:t>Environmental Impact Assessments (EIAs)</a:t>
            </a:r>
            <a:endParaRPr lang="en-US" dirty="0">
              <a:solidFill>
                <a:schemeClr val="tx2">
                  <a:satMod val="130000"/>
                </a:schemeClr>
              </a:solidFill>
            </a:endParaRPr>
          </a:p>
        </p:txBody>
      </p:sp>
      <p:sp>
        <p:nvSpPr>
          <p:cNvPr id="9219" name="Rectangle 3"/>
          <p:cNvSpPr>
            <a:spLocks noGrp="1" noChangeArrowheads="1"/>
          </p:cNvSpPr>
          <p:nvPr>
            <p:ph idx="1"/>
          </p:nvPr>
        </p:nvSpPr>
        <p:spPr/>
        <p:txBody>
          <a:bodyPr>
            <a:normAutofit/>
          </a:bodyPr>
          <a:lstStyle/>
          <a:p>
            <a:pPr marL="365760" indent="-283464" eaLnBrk="1" fontAlgn="auto" hangingPunct="1">
              <a:spcAft>
                <a:spcPts val="0"/>
              </a:spcAft>
              <a:buFontTx/>
              <a:buNone/>
              <a:defRPr/>
            </a:pPr>
            <a:r>
              <a:rPr lang="en-US" dirty="0"/>
              <a:t>Used to:</a:t>
            </a:r>
          </a:p>
          <a:p>
            <a:pPr marL="365760" indent="-283464" eaLnBrk="1" fontAlgn="auto" hangingPunct="1">
              <a:spcAft>
                <a:spcPts val="0"/>
              </a:spcAft>
              <a:buFont typeface="Wingdings 2"/>
              <a:buChar char=""/>
              <a:defRPr/>
            </a:pPr>
            <a:r>
              <a:rPr lang="en-US" dirty="0"/>
              <a:t>Assess the potential impacts of an action such as the erection of a new building.</a:t>
            </a:r>
          </a:p>
          <a:p>
            <a:pPr marL="365760" indent="-283464" eaLnBrk="1" fontAlgn="auto" hangingPunct="1">
              <a:spcAft>
                <a:spcPts val="0"/>
              </a:spcAft>
              <a:buFont typeface="Wingdings 2"/>
              <a:buChar char=""/>
              <a:defRPr/>
            </a:pPr>
            <a:r>
              <a:rPr lang="en-US" dirty="0">
                <a:solidFill>
                  <a:srgbClr val="FFFF00"/>
                </a:solidFill>
              </a:rPr>
              <a:t>Look at the present situation and predict what changes the development may cause on the surrounding environment.</a:t>
            </a:r>
          </a:p>
          <a:p>
            <a:pPr marL="365760" indent="-283464" eaLnBrk="1" fontAlgn="auto" hangingPunct="1">
              <a:spcAft>
                <a:spcPts val="0"/>
              </a:spcAft>
              <a:buFont typeface="Wingdings 2"/>
              <a:buChar char=""/>
              <a:defRPr/>
            </a:pPr>
            <a:r>
              <a:rPr lang="en-US" dirty="0"/>
              <a:t>Provide an umbrella approach to facilitate the formulation of environmental statements and subsequent management strategies.</a:t>
            </a:r>
          </a:p>
          <a:p>
            <a:pPr marL="365760" indent="-283464" eaLnBrk="1" fontAlgn="auto" hangingPunct="1">
              <a:spcAft>
                <a:spcPts val="0"/>
              </a:spcAft>
              <a:buFont typeface="Wingdings 2"/>
              <a:buChar char=""/>
              <a:defRPr/>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wipe(down)">
                                      <p:cBhvr>
                                        <p:cTn id="7" dur="500"/>
                                        <p:tgtEl>
                                          <p:spTgt spid="921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9219">
                                            <p:txEl>
                                              <p:pRg st="1" end="1"/>
                                            </p:txEl>
                                          </p:spTgt>
                                        </p:tgtEl>
                                        <p:attrNameLst>
                                          <p:attrName>style.visibility</p:attrName>
                                        </p:attrNameLst>
                                      </p:cBhvr>
                                      <p:to>
                                        <p:strVal val="visible"/>
                                      </p:to>
                                    </p:set>
                                    <p:animEffect transition="in" filter="wipe(down)">
                                      <p:cBhvr>
                                        <p:cTn id="12" dur="500"/>
                                        <p:tgtEl>
                                          <p:spTgt spid="921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9219">
                                            <p:txEl>
                                              <p:pRg st="2" end="2"/>
                                            </p:txEl>
                                          </p:spTgt>
                                        </p:tgtEl>
                                        <p:attrNameLst>
                                          <p:attrName>style.visibility</p:attrName>
                                        </p:attrNameLst>
                                      </p:cBhvr>
                                      <p:to>
                                        <p:strVal val="visible"/>
                                      </p:to>
                                    </p:set>
                                    <p:animEffect transition="in" filter="wipe(down)">
                                      <p:cBhvr>
                                        <p:cTn id="17" dur="500"/>
                                        <p:tgtEl>
                                          <p:spTgt spid="921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9219">
                                            <p:txEl>
                                              <p:pRg st="3" end="3"/>
                                            </p:txEl>
                                          </p:spTgt>
                                        </p:tgtEl>
                                        <p:attrNameLst>
                                          <p:attrName>style.visibility</p:attrName>
                                        </p:attrNameLst>
                                      </p:cBhvr>
                                      <p:to>
                                        <p:strVal val="visible"/>
                                      </p:to>
                                    </p:set>
                                    <p:animEffect transition="in" filter="wipe(down)">
                                      <p:cBhvr>
                                        <p:cTn id="22" dur="500"/>
                                        <p:tgtEl>
                                          <p:spTgt spid="921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fontAlgn="auto" hangingPunct="1">
              <a:spcAft>
                <a:spcPts val="0"/>
              </a:spcAft>
              <a:defRPr/>
            </a:pPr>
            <a:r>
              <a:rPr lang="en-US" dirty="0">
                <a:solidFill>
                  <a:schemeClr val="tx2">
                    <a:satMod val="130000"/>
                  </a:schemeClr>
                </a:solidFill>
              </a:rPr>
              <a:t>EIA (continued)</a:t>
            </a:r>
          </a:p>
        </p:txBody>
      </p:sp>
      <p:sp>
        <p:nvSpPr>
          <p:cNvPr id="10243" name="Rectangle 3"/>
          <p:cNvSpPr>
            <a:spLocks noGrp="1" noChangeArrowheads="1"/>
          </p:cNvSpPr>
          <p:nvPr>
            <p:ph idx="1"/>
          </p:nvPr>
        </p:nvSpPr>
        <p:spPr/>
        <p:txBody>
          <a:bodyPr>
            <a:normAutofit/>
          </a:bodyPr>
          <a:lstStyle/>
          <a:p>
            <a:pPr marL="365760" indent="-283464" eaLnBrk="1" fontAlgn="auto" hangingPunct="1">
              <a:spcAft>
                <a:spcPts val="0"/>
              </a:spcAft>
              <a:buFontTx/>
              <a:buNone/>
              <a:defRPr/>
            </a:pPr>
            <a:r>
              <a:rPr lang="en-US" dirty="0"/>
              <a:t>	</a:t>
            </a:r>
            <a:r>
              <a:rPr lang="en-US" dirty="0">
                <a:solidFill>
                  <a:srgbClr val="FFFF00"/>
                </a:solidFill>
              </a:rPr>
              <a:t>The necessity for a full EIA is dependent on the size and type of the project and the planning authority involved. Two benchmarks:</a:t>
            </a:r>
          </a:p>
          <a:p>
            <a:pPr marL="365760" indent="-283464" eaLnBrk="1" fontAlgn="auto" hangingPunct="1">
              <a:spcAft>
                <a:spcPts val="0"/>
              </a:spcAft>
              <a:buFont typeface="Wingdings 2"/>
              <a:buChar char=""/>
              <a:defRPr/>
            </a:pPr>
            <a:endParaRPr lang="en-US" dirty="0"/>
          </a:p>
          <a:p>
            <a:pPr marL="365760" indent="-283464" eaLnBrk="1" fontAlgn="auto" hangingPunct="1">
              <a:spcAft>
                <a:spcPts val="0"/>
              </a:spcAft>
              <a:buFont typeface="Wingdings 2"/>
              <a:buChar char=""/>
              <a:defRPr/>
            </a:pPr>
            <a:r>
              <a:rPr lang="en-US" dirty="0"/>
              <a:t>Annex 1 projects must have an EIA.</a:t>
            </a:r>
          </a:p>
          <a:p>
            <a:pPr marL="365760" indent="-283464" eaLnBrk="1" fontAlgn="auto" hangingPunct="1">
              <a:spcAft>
                <a:spcPts val="0"/>
              </a:spcAft>
              <a:buFont typeface="Wingdings 2"/>
              <a:buChar char=""/>
              <a:defRPr/>
            </a:pPr>
            <a:r>
              <a:rPr lang="en-US" dirty="0"/>
              <a:t>Annex 2 projects are judged on a case-by-case basis.</a:t>
            </a:r>
          </a:p>
          <a:p>
            <a:pPr marL="365760" indent="-283464" eaLnBrk="1" fontAlgn="auto" hangingPunct="1">
              <a:spcAft>
                <a:spcPts val="0"/>
              </a:spcAft>
              <a:buFont typeface="Wingdings 2"/>
              <a:buChar char=""/>
              <a:defRPr/>
            </a:pPr>
            <a:endParaRPr lang="en-US" dirty="0"/>
          </a:p>
          <a:p>
            <a:pPr marL="365760" indent="-283464" eaLnBrk="1" fontAlgn="auto" hangingPunct="1">
              <a:spcAft>
                <a:spcPts val="0"/>
              </a:spcAft>
              <a:buFont typeface="Wingdings 2"/>
              <a:buChar char=""/>
              <a:defRPr/>
            </a:pPr>
            <a:endParaRPr lang="en-US" dirty="0"/>
          </a:p>
          <a:p>
            <a:pPr marL="365760" indent="-283464" eaLnBrk="1" fontAlgn="auto" hangingPunct="1">
              <a:spcAft>
                <a:spcPts val="0"/>
              </a:spcAft>
              <a:buFontTx/>
              <a:buNone/>
              <a:defRPr/>
            </a:pPr>
            <a:r>
              <a:rPr lang="en-US" dirty="0"/>
              <a:t>	</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2533339" y="60234"/>
            <a:ext cx="6377940" cy="1293028"/>
          </a:xfrm>
        </p:spPr>
        <p:txBody>
          <a:bodyPr/>
          <a:lstStyle/>
          <a:p>
            <a:pPr eaLnBrk="1" fontAlgn="auto" hangingPunct="1">
              <a:spcAft>
                <a:spcPts val="0"/>
              </a:spcAft>
              <a:defRPr/>
            </a:pPr>
            <a:r>
              <a:rPr lang="en-US" dirty="0">
                <a:solidFill>
                  <a:schemeClr val="tx2">
                    <a:satMod val="130000"/>
                  </a:schemeClr>
                </a:solidFill>
              </a:rPr>
              <a:t>EIA (continued)</a:t>
            </a:r>
          </a:p>
        </p:txBody>
      </p:sp>
      <p:sp>
        <p:nvSpPr>
          <p:cNvPr id="25603" name="Rectangle 3"/>
          <p:cNvSpPr>
            <a:spLocks noGrp="1" noChangeArrowheads="1"/>
          </p:cNvSpPr>
          <p:nvPr>
            <p:ph idx="1"/>
          </p:nvPr>
        </p:nvSpPr>
        <p:spPr>
          <a:xfrm>
            <a:off x="571341" y="1353262"/>
            <a:ext cx="7955280" cy="4069080"/>
          </a:xfrm>
        </p:spPr>
        <p:txBody>
          <a:bodyPr/>
          <a:lstStyle/>
          <a:p>
            <a:pPr eaLnBrk="1" hangingPunct="1"/>
            <a:r>
              <a:rPr lang="en-US" altLang="en-US" sz="2000" b="1" dirty="0"/>
              <a:t>If the relevant planning authority deem an impact assessment is required, then an environmental statement must be produced and should contain</a:t>
            </a:r>
            <a:r>
              <a:rPr lang="en-US" altLang="en-US" sz="2000" dirty="0"/>
              <a:t>:</a:t>
            </a:r>
          </a:p>
          <a:p>
            <a:pPr eaLnBrk="1" hangingPunct="1"/>
            <a:r>
              <a:rPr lang="en-US" altLang="en-US" sz="1200" b="1" dirty="0">
                <a:solidFill>
                  <a:srgbClr val="FFFF00"/>
                </a:solidFill>
              </a:rPr>
              <a:t>A description of the project</a:t>
            </a:r>
            <a:r>
              <a:rPr lang="en-US" altLang="en-US" sz="1200" dirty="0">
                <a:solidFill>
                  <a:srgbClr val="FFFF00"/>
                </a:solidFill>
              </a:rPr>
              <a:t> - including raw materials, land use requirements, proposed access, etc.</a:t>
            </a:r>
          </a:p>
          <a:p>
            <a:pPr eaLnBrk="1" hangingPunct="1"/>
            <a:r>
              <a:rPr lang="en-US" altLang="en-US" sz="1200" b="1" dirty="0"/>
              <a:t>A description of the site and its surroundings</a:t>
            </a:r>
            <a:r>
              <a:rPr lang="en-US" altLang="en-US" sz="1200" dirty="0"/>
              <a:t> - including human population, flora and fauna, soil, water, air, landscape - both topography and architectural/historical value.  </a:t>
            </a:r>
          </a:p>
          <a:p>
            <a:pPr eaLnBrk="1" hangingPunct="1"/>
            <a:r>
              <a:rPr lang="en-US" altLang="en-US" sz="1200" b="1" dirty="0">
                <a:solidFill>
                  <a:srgbClr val="FFFF00"/>
                </a:solidFill>
              </a:rPr>
              <a:t>An assessment of effects</a:t>
            </a:r>
            <a:r>
              <a:rPr lang="en-US" altLang="en-US" sz="1200" dirty="0">
                <a:solidFill>
                  <a:srgbClr val="FFFF00"/>
                </a:solidFill>
              </a:rPr>
              <a:t> - including direct and indirect; short, medium and long-term; positive and negative on all aspects that is human, land, flora/fauna, water/air.</a:t>
            </a:r>
            <a:endParaRPr lang="en-US" altLang="en-US" sz="1200" b="1" dirty="0">
              <a:solidFill>
                <a:srgbClr val="FFFF00"/>
              </a:solidFill>
            </a:endParaRPr>
          </a:p>
          <a:p>
            <a:pPr eaLnBrk="1" hangingPunct="1"/>
            <a:r>
              <a:rPr lang="en-US" altLang="en-US" sz="1200" b="1" dirty="0"/>
              <a:t>Mitigating measures/alternative approaches</a:t>
            </a:r>
            <a:r>
              <a:rPr lang="en-US" altLang="en-US" sz="1200" dirty="0"/>
              <a:t> - used to counter potentially adverse impacts.</a:t>
            </a:r>
          </a:p>
          <a:p>
            <a:pPr eaLnBrk="1" hangingPunct="1"/>
            <a:endParaRPr lang="en-US" altLang="en-US" sz="1200" dirty="0"/>
          </a:p>
        </p:txBody>
      </p:sp>
      <p:pic>
        <p:nvPicPr>
          <p:cNvPr id="25604" name="Picture 7" descr="http://www.amaenvironment.co.uk/i/photos/eia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27313" y="4005263"/>
            <a:ext cx="3843337" cy="2528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5" name="TextBox 5"/>
          <p:cNvSpPr txBox="1">
            <a:spLocks noChangeArrowheads="1"/>
          </p:cNvSpPr>
          <p:nvPr/>
        </p:nvSpPr>
        <p:spPr bwMode="auto">
          <a:xfrm>
            <a:off x="6516688" y="6165850"/>
            <a:ext cx="17272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bg2"/>
                </a:solidFill>
                <a:latin typeface="Times New Roman" panose="02020603050405020304" pitchFamily="18" charset="0"/>
              </a:defRPr>
            </a:lvl1pPr>
            <a:lvl2pPr marL="742950" indent="-285750">
              <a:defRPr sz="2400">
                <a:solidFill>
                  <a:schemeClr val="bg2"/>
                </a:solidFill>
                <a:latin typeface="Times New Roman" panose="02020603050405020304" pitchFamily="18" charset="0"/>
              </a:defRPr>
            </a:lvl2pPr>
            <a:lvl3pPr marL="1143000" indent="-228600">
              <a:defRPr sz="2400">
                <a:solidFill>
                  <a:schemeClr val="bg2"/>
                </a:solidFill>
                <a:latin typeface="Times New Roman" panose="02020603050405020304" pitchFamily="18" charset="0"/>
              </a:defRPr>
            </a:lvl3pPr>
            <a:lvl4pPr marL="1600200" indent="-228600">
              <a:defRPr sz="2400">
                <a:solidFill>
                  <a:schemeClr val="bg2"/>
                </a:solidFill>
                <a:latin typeface="Times New Roman" panose="02020603050405020304" pitchFamily="18" charset="0"/>
              </a:defRPr>
            </a:lvl4pPr>
            <a:lvl5pPr marL="2057400" indent="-228600">
              <a:defRPr sz="2400">
                <a:solidFill>
                  <a:schemeClr val="bg2"/>
                </a:solidFill>
                <a:latin typeface="Times New Roman" panose="02020603050405020304" pitchFamily="18" charset="0"/>
              </a:defRPr>
            </a:lvl5pPr>
            <a:lvl6pPr marL="2514600" indent="-228600" eaLnBrk="0" fontAlgn="base" hangingPunct="0">
              <a:spcBef>
                <a:spcPct val="0"/>
              </a:spcBef>
              <a:spcAft>
                <a:spcPct val="0"/>
              </a:spcAft>
              <a:defRPr sz="2400">
                <a:solidFill>
                  <a:schemeClr val="bg2"/>
                </a:solidFill>
                <a:latin typeface="Times New Roman" panose="02020603050405020304" pitchFamily="18" charset="0"/>
              </a:defRPr>
            </a:lvl6pPr>
            <a:lvl7pPr marL="2971800" indent="-228600" eaLnBrk="0" fontAlgn="base" hangingPunct="0">
              <a:spcBef>
                <a:spcPct val="0"/>
              </a:spcBef>
              <a:spcAft>
                <a:spcPct val="0"/>
              </a:spcAft>
              <a:defRPr sz="2400">
                <a:solidFill>
                  <a:schemeClr val="bg2"/>
                </a:solidFill>
                <a:latin typeface="Times New Roman" panose="02020603050405020304" pitchFamily="18" charset="0"/>
              </a:defRPr>
            </a:lvl7pPr>
            <a:lvl8pPr marL="3429000" indent="-228600" eaLnBrk="0" fontAlgn="base" hangingPunct="0">
              <a:spcBef>
                <a:spcPct val="0"/>
              </a:spcBef>
              <a:spcAft>
                <a:spcPct val="0"/>
              </a:spcAft>
              <a:defRPr sz="2400">
                <a:solidFill>
                  <a:schemeClr val="bg2"/>
                </a:solidFill>
                <a:latin typeface="Times New Roman" panose="02020603050405020304" pitchFamily="18" charset="0"/>
              </a:defRPr>
            </a:lvl8pPr>
            <a:lvl9pPr marL="3886200" indent="-228600" eaLnBrk="0" fontAlgn="base" hangingPunct="0">
              <a:spcBef>
                <a:spcPct val="0"/>
              </a:spcBef>
              <a:spcAft>
                <a:spcPct val="0"/>
              </a:spcAft>
              <a:defRPr sz="2400">
                <a:solidFill>
                  <a:schemeClr val="bg2"/>
                </a:solidFill>
                <a:latin typeface="Times New Roman" panose="02020603050405020304" pitchFamily="18" charset="0"/>
              </a:defRPr>
            </a:lvl9pPr>
          </a:lstStyle>
          <a:p>
            <a:r>
              <a:rPr lang="en-GB" altLang="en-US" sz="1800" dirty="0">
                <a:solidFill>
                  <a:schemeClr val="tx1"/>
                </a:solidFill>
                <a:latin typeface="Calibri" panose="020F0502020204030204" pitchFamily="34" charset="0"/>
                <a:ea typeface="Calibri" panose="020F0502020204030204" pitchFamily="34" charset="0"/>
                <a:cs typeface="Calibri" panose="020F0502020204030204" pitchFamily="34" charset="0"/>
              </a:rPr>
              <a:t>Exeter, </a:t>
            </a:r>
            <a:r>
              <a:rPr lang="en-GB" altLang="en-US" sz="1800" dirty="0" smtClean="0">
                <a:solidFill>
                  <a:schemeClr val="tx1"/>
                </a:solidFill>
                <a:latin typeface="Calibri" panose="020F0502020204030204" pitchFamily="34" charset="0"/>
                <a:ea typeface="Calibri" panose="020F0502020204030204" pitchFamily="34" charset="0"/>
                <a:cs typeface="Calibri" panose="020F0502020204030204" pitchFamily="34" charset="0"/>
              </a:rPr>
              <a:t>2018</a:t>
            </a:r>
            <a:endParaRPr lang="en-GB" altLang="en-US" sz="1800"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839" y="439594"/>
            <a:ext cx="7794064" cy="1293028"/>
          </a:xfrm>
        </p:spPr>
        <p:txBody>
          <a:bodyPr>
            <a:normAutofit fontScale="90000"/>
          </a:bodyPr>
          <a:lstStyle/>
          <a:p>
            <a:pPr>
              <a:defRPr/>
            </a:pPr>
            <a:r>
              <a:rPr lang="en-GB" sz="2700" dirty="0"/>
              <a:t>Environmental Impact Assessment Project Cycle and Project Management</a:t>
            </a:r>
            <a:r>
              <a:rPr lang="en-GB" sz="4400" dirty="0"/>
              <a:t/>
            </a:r>
            <a:br>
              <a:rPr lang="en-GB" sz="4400" dirty="0"/>
            </a:br>
            <a:endParaRPr lang="en-GB" sz="4400" dirty="0"/>
          </a:p>
        </p:txBody>
      </p:sp>
      <p:sp>
        <p:nvSpPr>
          <p:cNvPr id="26627" name="Content Placeholder 2"/>
          <p:cNvSpPr>
            <a:spLocks noGrp="1"/>
          </p:cNvSpPr>
          <p:nvPr>
            <p:ph idx="1"/>
          </p:nvPr>
        </p:nvSpPr>
        <p:spPr/>
        <p:txBody>
          <a:bodyPr/>
          <a:lstStyle/>
          <a:p>
            <a:endParaRPr lang="en-GB" altLang="en-US"/>
          </a:p>
        </p:txBody>
      </p:sp>
      <p:sp>
        <p:nvSpPr>
          <p:cNvPr id="26628" name="Rectangle 1"/>
          <p:cNvSpPr>
            <a:spLocks noChangeArrowheads="1"/>
          </p:cNvSpPr>
          <p:nvPr/>
        </p:nvSpPr>
        <p:spPr bwMode="auto">
          <a:xfrm>
            <a:off x="4855719" y="901442"/>
            <a:ext cx="223138" cy="184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sz="2400">
                <a:solidFill>
                  <a:schemeClr val="bg2"/>
                </a:solidFill>
                <a:latin typeface="Times New Roman" panose="02020603050405020304" pitchFamily="18" charset="0"/>
              </a:defRPr>
            </a:lvl1pPr>
            <a:lvl2pPr marL="742950" indent="-285750">
              <a:defRPr sz="2400">
                <a:solidFill>
                  <a:schemeClr val="bg2"/>
                </a:solidFill>
                <a:latin typeface="Times New Roman" panose="02020603050405020304" pitchFamily="18" charset="0"/>
              </a:defRPr>
            </a:lvl2pPr>
            <a:lvl3pPr marL="1143000" indent="-228600">
              <a:defRPr sz="2400">
                <a:solidFill>
                  <a:schemeClr val="bg2"/>
                </a:solidFill>
                <a:latin typeface="Times New Roman" panose="02020603050405020304" pitchFamily="18" charset="0"/>
              </a:defRPr>
            </a:lvl3pPr>
            <a:lvl4pPr marL="1600200" indent="-228600">
              <a:defRPr sz="2400">
                <a:solidFill>
                  <a:schemeClr val="bg2"/>
                </a:solidFill>
                <a:latin typeface="Times New Roman" panose="02020603050405020304" pitchFamily="18" charset="0"/>
              </a:defRPr>
            </a:lvl4pPr>
            <a:lvl5pPr marL="2057400" indent="-228600">
              <a:defRPr sz="2400">
                <a:solidFill>
                  <a:schemeClr val="bg2"/>
                </a:solidFill>
                <a:latin typeface="Times New Roman" panose="02020603050405020304" pitchFamily="18" charset="0"/>
              </a:defRPr>
            </a:lvl5pPr>
            <a:lvl6pPr marL="2514600" indent="-228600" eaLnBrk="0" fontAlgn="base" hangingPunct="0">
              <a:spcBef>
                <a:spcPct val="0"/>
              </a:spcBef>
              <a:spcAft>
                <a:spcPct val="0"/>
              </a:spcAft>
              <a:defRPr sz="2400">
                <a:solidFill>
                  <a:schemeClr val="bg2"/>
                </a:solidFill>
                <a:latin typeface="Times New Roman" panose="02020603050405020304" pitchFamily="18" charset="0"/>
              </a:defRPr>
            </a:lvl6pPr>
            <a:lvl7pPr marL="2971800" indent="-228600" eaLnBrk="0" fontAlgn="base" hangingPunct="0">
              <a:spcBef>
                <a:spcPct val="0"/>
              </a:spcBef>
              <a:spcAft>
                <a:spcPct val="0"/>
              </a:spcAft>
              <a:defRPr sz="2400">
                <a:solidFill>
                  <a:schemeClr val="bg2"/>
                </a:solidFill>
                <a:latin typeface="Times New Roman" panose="02020603050405020304" pitchFamily="18" charset="0"/>
              </a:defRPr>
            </a:lvl7pPr>
            <a:lvl8pPr marL="3429000" indent="-228600" eaLnBrk="0" fontAlgn="base" hangingPunct="0">
              <a:spcBef>
                <a:spcPct val="0"/>
              </a:spcBef>
              <a:spcAft>
                <a:spcPct val="0"/>
              </a:spcAft>
              <a:defRPr sz="2400">
                <a:solidFill>
                  <a:schemeClr val="bg2"/>
                </a:solidFill>
                <a:latin typeface="Times New Roman" panose="02020603050405020304" pitchFamily="18" charset="0"/>
              </a:defRPr>
            </a:lvl8pPr>
            <a:lvl9pPr marL="3886200" indent="-228600" eaLnBrk="0" fontAlgn="base" hangingPunct="0">
              <a:spcBef>
                <a:spcPct val="0"/>
              </a:spcBef>
              <a:spcAft>
                <a:spcPct val="0"/>
              </a:spcAft>
              <a:defRPr sz="2400">
                <a:solidFill>
                  <a:schemeClr val="bg2"/>
                </a:solidFill>
                <a:latin typeface="Times New Roman" panose="02020603050405020304" pitchFamily="18" charset="0"/>
              </a:defRPr>
            </a:lvl9pPr>
          </a:lstStyle>
          <a:p>
            <a:pPr algn="ctr"/>
            <a:r>
              <a:rPr lang="en-US" altLang="en-US" sz="600" dirty="0"/>
              <a:t>  </a:t>
            </a:r>
            <a:endParaRPr lang="en-US" altLang="en-US" sz="27400" dirty="0"/>
          </a:p>
        </p:txBody>
      </p:sp>
      <p:pic>
        <p:nvPicPr>
          <p:cNvPr id="26629" name="Picture 2" descr="http://www.unescap.org/drpad/vc/images/M8_fig_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360" y="1268760"/>
            <a:ext cx="7237262" cy="5589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71700" y="19116"/>
            <a:ext cx="6377940" cy="1293028"/>
          </a:xfrm>
        </p:spPr>
        <p:txBody>
          <a:bodyPr/>
          <a:lstStyle/>
          <a:p>
            <a:r>
              <a:rPr lang="en-GB" dirty="0"/>
              <a:t>Process 1</a:t>
            </a:r>
          </a:p>
        </p:txBody>
      </p:sp>
      <p:sp>
        <p:nvSpPr>
          <p:cNvPr id="26627" name="Content Placeholder 2"/>
          <p:cNvSpPr>
            <a:spLocks noGrp="1"/>
          </p:cNvSpPr>
          <p:nvPr>
            <p:ph idx="1"/>
          </p:nvPr>
        </p:nvSpPr>
        <p:spPr>
          <a:xfrm>
            <a:off x="594360" y="836712"/>
            <a:ext cx="7955280" cy="5426928"/>
          </a:xfrm>
        </p:spPr>
        <p:txBody>
          <a:bodyPr>
            <a:normAutofit/>
          </a:bodyPr>
          <a:lstStyle/>
          <a:p>
            <a:r>
              <a:rPr lang="en-GB" altLang="en-US" sz="2000" b="1" dirty="0">
                <a:solidFill>
                  <a:srgbClr val="FFFF00"/>
                </a:solidFill>
              </a:rPr>
              <a:t>Project screening </a:t>
            </a:r>
            <a:r>
              <a:rPr lang="en-GB" altLang="en-US" sz="2000" dirty="0"/>
              <a:t>Not all development projects require EIA. Project screening will help identify the ones that actually do</a:t>
            </a:r>
            <a:r>
              <a:rPr lang="en-GB" altLang="en-US" sz="2000" dirty="0" smtClean="0"/>
              <a:t>.. </a:t>
            </a:r>
            <a:endParaRPr lang="en-GB" altLang="en-US" sz="2000" dirty="0"/>
          </a:p>
          <a:p>
            <a:r>
              <a:rPr lang="en-GB" altLang="en-US" sz="2000" b="1" dirty="0">
                <a:solidFill>
                  <a:srgbClr val="FFFF00"/>
                </a:solidFill>
              </a:rPr>
              <a:t>Scoping</a:t>
            </a:r>
            <a:r>
              <a:rPr lang="en-GB" altLang="en-US" sz="2000" dirty="0"/>
              <a:t> The process of scoping helps determine the coverage or 'scope' of the </a:t>
            </a:r>
            <a:r>
              <a:rPr lang="en-GB" altLang="en-US" sz="2000" dirty="0" smtClean="0"/>
              <a:t>EIA. </a:t>
            </a:r>
            <a:endParaRPr lang="en-GB" altLang="en-US" sz="2000" dirty="0"/>
          </a:p>
          <a:p>
            <a:r>
              <a:rPr lang="en-GB" altLang="en-US" sz="2000" b="1" dirty="0">
                <a:solidFill>
                  <a:srgbClr val="FFFF00"/>
                </a:solidFill>
              </a:rPr>
              <a:t>Baseline data collection </a:t>
            </a:r>
            <a:r>
              <a:rPr lang="en-GB" altLang="en-US" sz="2000" dirty="0"/>
              <a:t>A brief explanation on the concept of baseline data collection and its purposes. </a:t>
            </a:r>
          </a:p>
          <a:p>
            <a:r>
              <a:rPr lang="en-GB" altLang="en-US" sz="2000" b="1" dirty="0">
                <a:solidFill>
                  <a:srgbClr val="FFFF00"/>
                </a:solidFill>
              </a:rPr>
              <a:t>Identification of environmental impacts </a:t>
            </a:r>
            <a:r>
              <a:rPr lang="en-GB" altLang="en-US" sz="2000" b="1" dirty="0" smtClean="0">
                <a:solidFill>
                  <a:srgbClr val="FFFF00"/>
                </a:solidFill>
              </a:rPr>
              <a:t>V</a:t>
            </a:r>
            <a:r>
              <a:rPr lang="en-GB" altLang="en-US" sz="2000" dirty="0" smtClean="0"/>
              <a:t>arious </a:t>
            </a:r>
            <a:r>
              <a:rPr lang="en-GB" altLang="en-US" sz="2000" dirty="0"/>
              <a:t>types of environmental impacts of development projects both beneficial and adverse. </a:t>
            </a:r>
          </a:p>
          <a:p>
            <a:r>
              <a:rPr lang="en-GB" altLang="en-US" sz="2000" b="1" dirty="0">
                <a:solidFill>
                  <a:srgbClr val="FFFF00"/>
                </a:solidFill>
              </a:rPr>
              <a:t>Impact prediction comparison of alternatives and determination of significance </a:t>
            </a:r>
            <a:r>
              <a:rPr lang="en-GB" altLang="en-US" sz="2000" dirty="0" smtClean="0"/>
              <a:t>considerations </a:t>
            </a:r>
            <a:r>
              <a:rPr lang="en-GB" altLang="en-US" sz="2000" dirty="0"/>
              <a:t>for impact prediction, uncertainties in impact prediction and comparison of alternatives for impact prediction. </a:t>
            </a:r>
          </a:p>
          <a:p>
            <a:endParaRPr lang="en-GB" altLang="en-US" sz="2000" dirty="0"/>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anim calcmode="lin" valueType="num">
                                      <p:cBhvr additive="base">
                                        <p:cTn id="7" dur="500" fill="hold"/>
                                        <p:tgtEl>
                                          <p:spTgt spid="2662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662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6627">
                                            <p:txEl>
                                              <p:pRg st="1" end="1"/>
                                            </p:txEl>
                                          </p:spTgt>
                                        </p:tgtEl>
                                        <p:attrNameLst>
                                          <p:attrName>style.visibility</p:attrName>
                                        </p:attrNameLst>
                                      </p:cBhvr>
                                      <p:to>
                                        <p:strVal val="visible"/>
                                      </p:to>
                                    </p:set>
                                    <p:anim calcmode="lin" valueType="num">
                                      <p:cBhvr additive="base">
                                        <p:cTn id="13" dur="500" fill="hold"/>
                                        <p:tgtEl>
                                          <p:spTgt spid="2662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662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6627">
                                            <p:txEl>
                                              <p:pRg st="2" end="2"/>
                                            </p:txEl>
                                          </p:spTgt>
                                        </p:tgtEl>
                                        <p:attrNameLst>
                                          <p:attrName>style.visibility</p:attrName>
                                        </p:attrNameLst>
                                      </p:cBhvr>
                                      <p:to>
                                        <p:strVal val="visible"/>
                                      </p:to>
                                    </p:set>
                                    <p:anim calcmode="lin" valueType="num">
                                      <p:cBhvr additive="base">
                                        <p:cTn id="19" dur="500" fill="hold"/>
                                        <p:tgtEl>
                                          <p:spTgt spid="2662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662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6627">
                                            <p:txEl>
                                              <p:pRg st="3" end="3"/>
                                            </p:txEl>
                                          </p:spTgt>
                                        </p:tgtEl>
                                        <p:attrNameLst>
                                          <p:attrName>style.visibility</p:attrName>
                                        </p:attrNameLst>
                                      </p:cBhvr>
                                      <p:to>
                                        <p:strVal val="visible"/>
                                      </p:to>
                                    </p:set>
                                    <p:anim calcmode="lin" valueType="num">
                                      <p:cBhvr additive="base">
                                        <p:cTn id="25" dur="500" fill="hold"/>
                                        <p:tgtEl>
                                          <p:spTgt spid="2662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662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6627">
                                            <p:txEl>
                                              <p:pRg st="4" end="4"/>
                                            </p:txEl>
                                          </p:spTgt>
                                        </p:tgtEl>
                                        <p:attrNameLst>
                                          <p:attrName>style.visibility</p:attrName>
                                        </p:attrNameLst>
                                      </p:cBhvr>
                                      <p:to>
                                        <p:strVal val="visible"/>
                                      </p:to>
                                    </p:set>
                                    <p:anim calcmode="lin" valueType="num">
                                      <p:cBhvr additive="base">
                                        <p:cTn id="31" dur="500" fill="hold"/>
                                        <p:tgtEl>
                                          <p:spTgt spid="2662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662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171700" y="116632"/>
            <a:ext cx="6377940" cy="1293028"/>
          </a:xfrm>
        </p:spPr>
        <p:txBody>
          <a:bodyPr/>
          <a:lstStyle/>
          <a:p>
            <a:r>
              <a:rPr lang="en-GB" dirty="0"/>
              <a:t>Process 2</a:t>
            </a:r>
          </a:p>
        </p:txBody>
      </p:sp>
      <p:sp>
        <p:nvSpPr>
          <p:cNvPr id="5" name="Content Placeholder 4"/>
          <p:cNvSpPr>
            <a:spLocks noGrp="1"/>
          </p:cNvSpPr>
          <p:nvPr>
            <p:ph idx="1"/>
          </p:nvPr>
        </p:nvSpPr>
        <p:spPr>
          <a:xfrm>
            <a:off x="594360" y="1052736"/>
            <a:ext cx="7955280" cy="5210904"/>
          </a:xfrm>
        </p:spPr>
        <p:txBody>
          <a:bodyPr>
            <a:normAutofit fontScale="92500" lnSpcReduction="10000"/>
          </a:bodyPr>
          <a:lstStyle/>
          <a:p>
            <a:r>
              <a:rPr lang="en-GB" b="1" dirty="0">
                <a:solidFill>
                  <a:srgbClr val="FFFF00"/>
                </a:solidFill>
              </a:rPr>
              <a:t>Mitigation measures </a:t>
            </a:r>
            <a:r>
              <a:rPr lang="en-GB" dirty="0"/>
              <a:t>Described briefly under this section are the concept and objectives, types and interesting points, of mitigation measures. </a:t>
            </a:r>
          </a:p>
          <a:p>
            <a:pPr marL="0" indent="0">
              <a:buNone/>
            </a:pPr>
            <a:endParaRPr lang="en-GB" dirty="0"/>
          </a:p>
          <a:p>
            <a:r>
              <a:rPr lang="en-GB" b="1" dirty="0">
                <a:solidFill>
                  <a:srgbClr val="FFFF00"/>
                </a:solidFill>
              </a:rPr>
              <a:t>Public consultation and participation </a:t>
            </a:r>
            <a:r>
              <a:rPr lang="en-GB" dirty="0"/>
              <a:t>Public participation is a necessary component of the EIA. "Who are the public?", "How to involve them?", and "What are the benefits/</a:t>
            </a:r>
            <a:r>
              <a:rPr lang="en-GB" dirty="0" err="1"/>
              <a:t>disbenefits</a:t>
            </a:r>
            <a:r>
              <a:rPr lang="en-GB" dirty="0"/>
              <a:t>?" The answers can be found under this section. </a:t>
            </a:r>
          </a:p>
          <a:p>
            <a:r>
              <a:rPr lang="en-GB" b="1" dirty="0">
                <a:solidFill>
                  <a:srgbClr val="FFFF00"/>
                </a:solidFill>
              </a:rPr>
              <a:t>Environmental monitoring </a:t>
            </a:r>
            <a:r>
              <a:rPr lang="en-GB" dirty="0"/>
              <a:t>As one of the most important aspects of EIA, "Environmental Monitoring" is defined here along with explanations on monitoring principles, types and institutional aspects. </a:t>
            </a:r>
          </a:p>
          <a:p>
            <a:pPr marL="0" indent="0">
              <a:buNone/>
            </a:pPr>
            <a:endParaRPr lang="en-GB" dirty="0"/>
          </a:p>
          <a:p>
            <a:r>
              <a:rPr lang="en-GB" b="1" dirty="0">
                <a:solidFill>
                  <a:srgbClr val="FFFF00"/>
                </a:solidFill>
              </a:rPr>
              <a:t>Environmental auditing </a:t>
            </a:r>
            <a:r>
              <a:rPr lang="en-GB" dirty="0"/>
              <a:t>You will find under this section, the various types of Environmental Auditing and when it should be carried out during the EIA.</a:t>
            </a:r>
          </a:p>
          <a:p>
            <a:endParaRPr lang="en-GB" dirty="0"/>
          </a:p>
        </p:txBody>
      </p:sp>
    </p:spTree>
    <p:extLst>
      <p:ext uri="{BB962C8B-B14F-4D97-AF65-F5344CB8AC3E}">
        <p14:creationId xmlns:p14="http://schemas.microsoft.com/office/powerpoint/2010/main" val="780169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p:cTn id="7" dur="1000" fill="hold"/>
                                        <p:tgtEl>
                                          <p:spTgt spid="5">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5">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5">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5">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 calcmode="lin" valueType="num">
                                      <p:cBhvr>
                                        <p:cTn id="15" dur="1000" fill="hold"/>
                                        <p:tgtEl>
                                          <p:spTgt spid="5">
                                            <p:txEl>
                                              <p:pRg st="2" end="2"/>
                                            </p:txEl>
                                          </p:spTgt>
                                        </p:tgtEl>
                                        <p:attrNameLst>
                                          <p:attrName>ppt_w</p:attrName>
                                        </p:attrNameLst>
                                      </p:cBhvr>
                                      <p:tavLst>
                                        <p:tav tm="0">
                                          <p:val>
                                            <p:fltVal val="0"/>
                                          </p:val>
                                        </p:tav>
                                        <p:tav tm="100000">
                                          <p:val>
                                            <p:strVal val="#ppt_w"/>
                                          </p:val>
                                        </p:tav>
                                      </p:tavLst>
                                    </p:anim>
                                    <p:anim calcmode="lin" valueType="num">
                                      <p:cBhvr>
                                        <p:cTn id="16" dur="1000" fill="hold"/>
                                        <p:tgtEl>
                                          <p:spTgt spid="5">
                                            <p:txEl>
                                              <p:pRg st="2" end="2"/>
                                            </p:txEl>
                                          </p:spTgt>
                                        </p:tgtEl>
                                        <p:attrNameLst>
                                          <p:attrName>ppt_h</p:attrName>
                                        </p:attrNameLst>
                                      </p:cBhvr>
                                      <p:tavLst>
                                        <p:tav tm="0">
                                          <p:val>
                                            <p:fltVal val="0"/>
                                          </p:val>
                                        </p:tav>
                                        <p:tav tm="100000">
                                          <p:val>
                                            <p:strVal val="#ppt_h"/>
                                          </p:val>
                                        </p:tav>
                                      </p:tavLst>
                                    </p:anim>
                                    <p:anim calcmode="lin" valueType="num">
                                      <p:cBhvr>
                                        <p:cTn id="17" dur="1000" fill="hold"/>
                                        <p:tgtEl>
                                          <p:spTgt spid="5">
                                            <p:txEl>
                                              <p:pRg st="2" end="2"/>
                                            </p:txEl>
                                          </p:spTgt>
                                        </p:tgtEl>
                                        <p:attrNameLst>
                                          <p:attrName>style.rotation</p:attrName>
                                        </p:attrNameLst>
                                      </p:cBhvr>
                                      <p:tavLst>
                                        <p:tav tm="0">
                                          <p:val>
                                            <p:fltVal val="90"/>
                                          </p:val>
                                        </p:tav>
                                        <p:tav tm="100000">
                                          <p:val>
                                            <p:fltVal val="0"/>
                                          </p:val>
                                        </p:tav>
                                      </p:tavLst>
                                    </p:anim>
                                    <p:animEffect transition="in" filter="fade">
                                      <p:cBhvr>
                                        <p:cTn id="18" dur="1000"/>
                                        <p:tgtEl>
                                          <p:spTgt spid="5">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anim calcmode="lin" valueType="num">
                                      <p:cBhvr>
                                        <p:cTn id="23" dur="1000" fill="hold"/>
                                        <p:tgtEl>
                                          <p:spTgt spid="5">
                                            <p:txEl>
                                              <p:pRg st="3" end="3"/>
                                            </p:txEl>
                                          </p:spTgt>
                                        </p:tgtEl>
                                        <p:attrNameLst>
                                          <p:attrName>ppt_w</p:attrName>
                                        </p:attrNameLst>
                                      </p:cBhvr>
                                      <p:tavLst>
                                        <p:tav tm="0">
                                          <p:val>
                                            <p:fltVal val="0"/>
                                          </p:val>
                                        </p:tav>
                                        <p:tav tm="100000">
                                          <p:val>
                                            <p:strVal val="#ppt_w"/>
                                          </p:val>
                                        </p:tav>
                                      </p:tavLst>
                                    </p:anim>
                                    <p:anim calcmode="lin" valueType="num">
                                      <p:cBhvr>
                                        <p:cTn id="24" dur="1000" fill="hold"/>
                                        <p:tgtEl>
                                          <p:spTgt spid="5">
                                            <p:txEl>
                                              <p:pRg st="3" end="3"/>
                                            </p:txEl>
                                          </p:spTgt>
                                        </p:tgtEl>
                                        <p:attrNameLst>
                                          <p:attrName>ppt_h</p:attrName>
                                        </p:attrNameLst>
                                      </p:cBhvr>
                                      <p:tavLst>
                                        <p:tav tm="0">
                                          <p:val>
                                            <p:fltVal val="0"/>
                                          </p:val>
                                        </p:tav>
                                        <p:tav tm="100000">
                                          <p:val>
                                            <p:strVal val="#ppt_h"/>
                                          </p:val>
                                        </p:tav>
                                      </p:tavLst>
                                    </p:anim>
                                    <p:anim calcmode="lin" valueType="num">
                                      <p:cBhvr>
                                        <p:cTn id="25" dur="1000" fill="hold"/>
                                        <p:tgtEl>
                                          <p:spTgt spid="5">
                                            <p:txEl>
                                              <p:pRg st="3" end="3"/>
                                            </p:txEl>
                                          </p:spTgt>
                                        </p:tgtEl>
                                        <p:attrNameLst>
                                          <p:attrName>style.rotation</p:attrName>
                                        </p:attrNameLst>
                                      </p:cBhvr>
                                      <p:tavLst>
                                        <p:tav tm="0">
                                          <p:val>
                                            <p:fltVal val="90"/>
                                          </p:val>
                                        </p:tav>
                                        <p:tav tm="100000">
                                          <p:val>
                                            <p:fltVal val="0"/>
                                          </p:val>
                                        </p:tav>
                                      </p:tavLst>
                                    </p:anim>
                                    <p:animEffect transition="in" filter="fade">
                                      <p:cBhvr>
                                        <p:cTn id="26" dur="1000"/>
                                        <p:tgtEl>
                                          <p:spTgt spid="5">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anim calcmode="lin" valueType="num">
                                      <p:cBhvr>
                                        <p:cTn id="31" dur="1000" fill="hold"/>
                                        <p:tgtEl>
                                          <p:spTgt spid="5">
                                            <p:txEl>
                                              <p:pRg st="5" end="5"/>
                                            </p:txEl>
                                          </p:spTgt>
                                        </p:tgtEl>
                                        <p:attrNameLst>
                                          <p:attrName>ppt_w</p:attrName>
                                        </p:attrNameLst>
                                      </p:cBhvr>
                                      <p:tavLst>
                                        <p:tav tm="0">
                                          <p:val>
                                            <p:fltVal val="0"/>
                                          </p:val>
                                        </p:tav>
                                        <p:tav tm="100000">
                                          <p:val>
                                            <p:strVal val="#ppt_w"/>
                                          </p:val>
                                        </p:tav>
                                      </p:tavLst>
                                    </p:anim>
                                    <p:anim calcmode="lin" valueType="num">
                                      <p:cBhvr>
                                        <p:cTn id="32" dur="1000" fill="hold"/>
                                        <p:tgtEl>
                                          <p:spTgt spid="5">
                                            <p:txEl>
                                              <p:pRg st="5" end="5"/>
                                            </p:txEl>
                                          </p:spTgt>
                                        </p:tgtEl>
                                        <p:attrNameLst>
                                          <p:attrName>ppt_h</p:attrName>
                                        </p:attrNameLst>
                                      </p:cBhvr>
                                      <p:tavLst>
                                        <p:tav tm="0">
                                          <p:val>
                                            <p:fltVal val="0"/>
                                          </p:val>
                                        </p:tav>
                                        <p:tav tm="100000">
                                          <p:val>
                                            <p:strVal val="#ppt_h"/>
                                          </p:val>
                                        </p:tav>
                                      </p:tavLst>
                                    </p:anim>
                                    <p:anim calcmode="lin" valueType="num">
                                      <p:cBhvr>
                                        <p:cTn id="33" dur="1000" fill="hold"/>
                                        <p:tgtEl>
                                          <p:spTgt spid="5">
                                            <p:txEl>
                                              <p:pRg st="5" end="5"/>
                                            </p:txEl>
                                          </p:spTgt>
                                        </p:tgtEl>
                                        <p:attrNameLst>
                                          <p:attrName>style.rotation</p:attrName>
                                        </p:attrNameLst>
                                      </p:cBhvr>
                                      <p:tavLst>
                                        <p:tav tm="0">
                                          <p:val>
                                            <p:fltVal val="90"/>
                                          </p:val>
                                        </p:tav>
                                        <p:tav tm="100000">
                                          <p:val>
                                            <p:fltVal val="0"/>
                                          </p:val>
                                        </p:tav>
                                      </p:tavLst>
                                    </p:anim>
                                    <p:animEffect transition="in" filter="fade">
                                      <p:cBhvr>
                                        <p:cTn id="34" dur="1000"/>
                                        <p:tgtEl>
                                          <p:spTgt spid="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782" y="1268760"/>
            <a:ext cx="4680520" cy="4320480"/>
          </a:xfrm>
        </p:spPr>
        <p:txBody>
          <a:bodyPr>
            <a:normAutofit/>
          </a:bodyPr>
          <a:lstStyle/>
          <a:p>
            <a:pPr>
              <a:defRPr/>
            </a:pPr>
            <a:r>
              <a:rPr lang="en-GB" dirty="0"/>
              <a:t>The EIA processes in sequences of application.</a:t>
            </a:r>
            <a:br>
              <a:rPr lang="en-GB" dirty="0"/>
            </a:br>
            <a:r>
              <a:rPr lang="en-GB" dirty="0"/>
              <a:t>(UNEP, 2012)</a:t>
            </a:r>
            <a:br>
              <a:rPr lang="en-GB" dirty="0"/>
            </a:br>
            <a:r>
              <a:rPr lang="en-GB" dirty="0"/>
              <a:t> </a:t>
            </a:r>
          </a:p>
        </p:txBody>
      </p:sp>
      <p:pic>
        <p:nvPicPr>
          <p:cNvPr id="29700" name="Picture 2" descr="http://www.unescap.org/drpad/vc/images/M8_fig_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95738" y="0"/>
            <a:ext cx="5148262" cy="6642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484784"/>
            <a:ext cx="4104456" cy="1224136"/>
          </a:xfrm>
        </p:spPr>
        <p:txBody>
          <a:bodyPr>
            <a:normAutofit fontScale="90000"/>
          </a:bodyPr>
          <a:lstStyle/>
          <a:p>
            <a:r>
              <a:rPr lang="en-GB" altLang="en-US" dirty="0"/>
              <a:t>Ecological </a:t>
            </a:r>
            <a:br>
              <a:rPr lang="en-GB" altLang="en-US" dirty="0"/>
            </a:br>
            <a:r>
              <a:rPr lang="en-GB" altLang="en-US" dirty="0"/>
              <a:t>Considerations</a:t>
            </a:r>
            <a:br>
              <a:rPr lang="en-GB" altLang="en-US" dirty="0"/>
            </a:br>
            <a:r>
              <a:rPr lang="en-GB" dirty="0"/>
              <a:t>Process</a:t>
            </a:r>
          </a:p>
        </p:txBody>
      </p:sp>
      <p:pic>
        <p:nvPicPr>
          <p:cNvPr id="30724" name="Picture 2" descr="http://www.ciria.org.uk/complianceplus/images/eia_process.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0"/>
            <a:ext cx="457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2164252" y="116632"/>
            <a:ext cx="6377940" cy="1293028"/>
          </a:xfrm>
        </p:spPr>
        <p:txBody>
          <a:bodyPr/>
          <a:lstStyle/>
          <a:p>
            <a:pPr eaLnBrk="1" fontAlgn="auto" hangingPunct="1">
              <a:spcAft>
                <a:spcPts val="0"/>
              </a:spcAft>
              <a:defRPr/>
            </a:pPr>
            <a:r>
              <a:rPr lang="en-US" dirty="0">
                <a:solidFill>
                  <a:schemeClr val="tx2">
                    <a:satMod val="130000"/>
                  </a:schemeClr>
                </a:solidFill>
              </a:rPr>
              <a:t>Mitigation or Compensation</a:t>
            </a:r>
          </a:p>
        </p:txBody>
      </p:sp>
      <p:sp>
        <p:nvSpPr>
          <p:cNvPr id="29699" name="Rectangle 3"/>
          <p:cNvSpPr>
            <a:spLocks noGrp="1" noChangeArrowheads="1"/>
          </p:cNvSpPr>
          <p:nvPr>
            <p:ph idx="1"/>
          </p:nvPr>
        </p:nvSpPr>
        <p:spPr>
          <a:xfrm>
            <a:off x="755576" y="1484784"/>
            <a:ext cx="7955280" cy="4069080"/>
          </a:xfrm>
        </p:spPr>
        <p:txBody>
          <a:bodyPr/>
          <a:lstStyle/>
          <a:p>
            <a:pPr eaLnBrk="1" hangingPunct="1"/>
            <a:r>
              <a:rPr lang="en-US" altLang="en-US" sz="2000" dirty="0"/>
              <a:t>Finding somewhere else to build (worst case scenario).</a:t>
            </a:r>
          </a:p>
          <a:p>
            <a:pPr eaLnBrk="1" hangingPunct="1"/>
            <a:r>
              <a:rPr lang="en-US" altLang="en-US" sz="2000" dirty="0"/>
              <a:t>Translocation of species or habitat.</a:t>
            </a:r>
          </a:p>
          <a:p>
            <a:pPr eaLnBrk="1" hangingPunct="1"/>
            <a:r>
              <a:rPr lang="en-US" altLang="en-US" sz="2000" dirty="0"/>
              <a:t>Assimilating the needs of the species in the construction design.</a:t>
            </a:r>
          </a:p>
        </p:txBody>
      </p:sp>
      <p:pic>
        <p:nvPicPr>
          <p:cNvPr id="31748" name="Picture 5" descr="http://www.doeni.gov.uk/niea/windfarm3-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32138" y="3068638"/>
            <a:ext cx="4529137" cy="339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animEffect transition="in" filter="wipe(down)">
                                      <p:cBhvr>
                                        <p:cTn id="7" dur="500"/>
                                        <p:tgtEl>
                                          <p:spTgt spid="2969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9699">
                                            <p:txEl>
                                              <p:pRg st="1" end="1"/>
                                            </p:txEl>
                                          </p:spTgt>
                                        </p:tgtEl>
                                        <p:attrNameLst>
                                          <p:attrName>style.visibility</p:attrName>
                                        </p:attrNameLst>
                                      </p:cBhvr>
                                      <p:to>
                                        <p:strVal val="visible"/>
                                      </p:to>
                                    </p:set>
                                    <p:animEffect transition="in" filter="wipe(down)">
                                      <p:cBhvr>
                                        <p:cTn id="12" dur="500"/>
                                        <p:tgtEl>
                                          <p:spTgt spid="2969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29699">
                                            <p:txEl>
                                              <p:pRg st="2" end="2"/>
                                            </p:txEl>
                                          </p:spTgt>
                                        </p:tgtEl>
                                        <p:attrNameLst>
                                          <p:attrName>style.visibility</p:attrName>
                                        </p:attrNameLst>
                                      </p:cBhvr>
                                      <p:to>
                                        <p:strVal val="visible"/>
                                      </p:to>
                                    </p:set>
                                    <p:animEffect transition="in" filter="wipe(down)">
                                      <p:cBhvr>
                                        <p:cTn id="17" dur="500"/>
                                        <p:tgtEl>
                                          <p:spTgt spid="2969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2389996" y="33729"/>
            <a:ext cx="6377940" cy="1293028"/>
          </a:xfrm>
        </p:spPr>
        <p:txBody>
          <a:bodyPr/>
          <a:lstStyle/>
          <a:p>
            <a:pPr eaLnBrk="1" fontAlgn="auto" hangingPunct="1">
              <a:spcAft>
                <a:spcPts val="0"/>
              </a:spcAft>
              <a:defRPr/>
            </a:pPr>
            <a:r>
              <a:rPr lang="en-US" dirty="0">
                <a:solidFill>
                  <a:schemeClr val="bg1"/>
                </a:solidFill>
              </a:rPr>
              <a:t>Protected Species</a:t>
            </a:r>
          </a:p>
        </p:txBody>
      </p:sp>
      <p:sp>
        <p:nvSpPr>
          <p:cNvPr id="32771" name="Rectangle 3"/>
          <p:cNvSpPr>
            <a:spLocks noGrp="1" noChangeArrowheads="1"/>
          </p:cNvSpPr>
          <p:nvPr>
            <p:ph idx="1"/>
          </p:nvPr>
        </p:nvSpPr>
        <p:spPr>
          <a:xfrm>
            <a:off x="467544" y="2057401"/>
            <a:ext cx="7955280" cy="4069080"/>
          </a:xfrm>
        </p:spPr>
        <p:txBody>
          <a:bodyPr/>
          <a:lstStyle/>
          <a:p>
            <a:pPr eaLnBrk="1" hangingPunct="1"/>
            <a:r>
              <a:rPr lang="en-US" altLang="en-US" sz="1600" dirty="0"/>
              <a:t>Incorporated into the environmental statement.</a:t>
            </a:r>
          </a:p>
          <a:p>
            <a:pPr eaLnBrk="1" hangingPunct="1"/>
            <a:r>
              <a:rPr lang="en-US" altLang="en-US" sz="1600" dirty="0"/>
              <a:t>May  require work to be carried out under license.</a:t>
            </a:r>
          </a:p>
        </p:txBody>
      </p:sp>
      <p:graphicFrame>
        <p:nvGraphicFramePr>
          <p:cNvPr id="32772" name="Object 3"/>
          <p:cNvGraphicFramePr>
            <a:graphicFrameLocks noChangeAspect="1"/>
          </p:cNvGraphicFramePr>
          <p:nvPr>
            <p:extLst>
              <p:ext uri="{D42A27DB-BD31-4B8C-83A1-F6EECF244321}">
                <p14:modId xmlns:p14="http://schemas.microsoft.com/office/powerpoint/2010/main" val="3543644450"/>
              </p:ext>
            </p:extLst>
          </p:nvPr>
        </p:nvGraphicFramePr>
        <p:xfrm>
          <a:off x="1043608" y="1772816"/>
          <a:ext cx="7580312" cy="4087813"/>
        </p:xfrm>
        <a:graphic>
          <a:graphicData uri="http://schemas.openxmlformats.org/presentationml/2006/ole">
            <mc:AlternateContent xmlns:mc="http://schemas.openxmlformats.org/markup-compatibility/2006">
              <mc:Choice xmlns:v="urn:schemas-microsoft-com:vml" Requires="v">
                <p:oleObj spid="_x0000_s32789" name="Document" r:id="rId3" imgW="7777955" imgH="4194048" progId="Word.Document.8">
                  <p:embed/>
                </p:oleObj>
              </mc:Choice>
              <mc:Fallback>
                <p:oleObj name="Document" r:id="rId3" imgW="7777955" imgH="4194048" progId="Word.Document.8">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3608" y="1772816"/>
                        <a:ext cx="7580312" cy="408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fontAlgn="auto" hangingPunct="1">
              <a:spcAft>
                <a:spcPts val="0"/>
              </a:spcAft>
              <a:defRPr/>
            </a:pPr>
            <a:r>
              <a:rPr lang="en-US" dirty="0">
                <a:solidFill>
                  <a:schemeClr val="tx2">
                    <a:satMod val="130000"/>
                  </a:schemeClr>
                </a:solidFill>
              </a:rPr>
              <a:t>Examples of assimilating needs:</a:t>
            </a:r>
          </a:p>
        </p:txBody>
      </p:sp>
      <p:sp>
        <p:nvSpPr>
          <p:cNvPr id="26627" name="Rectangle 3"/>
          <p:cNvSpPr>
            <a:spLocks noGrp="1" noChangeArrowheads="1"/>
          </p:cNvSpPr>
          <p:nvPr>
            <p:ph idx="1"/>
          </p:nvPr>
        </p:nvSpPr>
        <p:spPr/>
        <p:txBody>
          <a:bodyPr/>
          <a:lstStyle/>
          <a:p>
            <a:pPr eaLnBrk="1" hangingPunct="1"/>
            <a:r>
              <a:rPr lang="en-US" altLang="en-US" dirty="0"/>
              <a:t>Temporary exclusion and mitigating works </a:t>
            </a:r>
            <a:r>
              <a:rPr lang="en-US" altLang="en-US" dirty="0" smtClean="0"/>
              <a:t>e.g. </a:t>
            </a:r>
            <a:r>
              <a:rPr lang="en-US" altLang="en-US" dirty="0"/>
              <a:t>ditches for water voles.</a:t>
            </a:r>
          </a:p>
          <a:p>
            <a:pPr eaLnBrk="1" hangingPunct="1"/>
            <a:r>
              <a:rPr lang="en-US" altLang="en-US" dirty="0">
                <a:solidFill>
                  <a:srgbClr val="FFFF00"/>
                </a:solidFill>
              </a:rPr>
              <a:t>Incorporating into design, </a:t>
            </a:r>
            <a:r>
              <a:rPr lang="en-US" altLang="en-US" dirty="0" smtClean="0">
                <a:solidFill>
                  <a:srgbClr val="FFFF00"/>
                </a:solidFill>
              </a:rPr>
              <a:t>e.g. </a:t>
            </a:r>
            <a:r>
              <a:rPr lang="en-US" altLang="en-US" dirty="0">
                <a:solidFill>
                  <a:srgbClr val="FFFF00"/>
                </a:solidFill>
              </a:rPr>
              <a:t>bats and barn owls in buildings.</a:t>
            </a:r>
          </a:p>
          <a:p>
            <a:pPr eaLnBrk="1" hangingPunct="1"/>
            <a:r>
              <a:rPr lang="en-US" altLang="en-US" dirty="0"/>
              <a:t>Planning a project to incorporate species by protecting runs, conserving hydrology, tunnels and greenways, </a:t>
            </a:r>
            <a:r>
              <a:rPr lang="en-US" altLang="en-US" dirty="0" smtClean="0"/>
              <a:t>e.g. </a:t>
            </a:r>
            <a:r>
              <a:rPr lang="en-US" altLang="en-US" dirty="0"/>
              <a:t>badgers.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animEffect transition="in" filter="fade">
                                      <p:cBhvr>
                                        <p:cTn id="7" dur="2000"/>
                                        <p:tgtEl>
                                          <p:spTgt spid="2662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6627">
                                            <p:txEl>
                                              <p:pRg st="1" end="1"/>
                                            </p:txEl>
                                          </p:spTgt>
                                        </p:tgtEl>
                                        <p:attrNameLst>
                                          <p:attrName>style.visibility</p:attrName>
                                        </p:attrNameLst>
                                      </p:cBhvr>
                                      <p:to>
                                        <p:strVal val="visible"/>
                                      </p:to>
                                    </p:set>
                                    <p:animEffect transition="in" filter="fade">
                                      <p:cBhvr>
                                        <p:cTn id="12" dur="2000"/>
                                        <p:tgtEl>
                                          <p:spTgt spid="2662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6627">
                                            <p:txEl>
                                              <p:pRg st="2" end="2"/>
                                            </p:txEl>
                                          </p:spTgt>
                                        </p:tgtEl>
                                        <p:attrNameLst>
                                          <p:attrName>style.visibility</p:attrName>
                                        </p:attrNameLst>
                                      </p:cBhvr>
                                      <p:to>
                                        <p:strVal val="visible"/>
                                      </p:to>
                                    </p:set>
                                    <p:animEffect transition="in" filter="fade">
                                      <p:cBhvr>
                                        <p:cTn id="17" dur="2000"/>
                                        <p:tgtEl>
                                          <p:spTgt spid="2662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fontAlgn="auto" hangingPunct="1">
              <a:spcAft>
                <a:spcPts val="0"/>
              </a:spcAft>
              <a:defRPr/>
            </a:pPr>
            <a:r>
              <a:rPr lang="en-US" dirty="0">
                <a:solidFill>
                  <a:schemeClr val="tx2">
                    <a:satMod val="130000"/>
                  </a:schemeClr>
                </a:solidFill>
              </a:rPr>
              <a:t>EIA Regulations 2002</a:t>
            </a:r>
          </a:p>
        </p:txBody>
      </p:sp>
      <p:sp>
        <p:nvSpPr>
          <p:cNvPr id="34819" name="Rectangle 3"/>
          <p:cNvSpPr>
            <a:spLocks noGrp="1" noChangeArrowheads="1"/>
          </p:cNvSpPr>
          <p:nvPr>
            <p:ph idx="1"/>
          </p:nvPr>
        </p:nvSpPr>
        <p:spPr/>
        <p:txBody>
          <a:bodyPr>
            <a:normAutofit lnSpcReduction="10000"/>
          </a:bodyPr>
          <a:lstStyle/>
          <a:p>
            <a:pPr eaLnBrk="1" hangingPunct="1"/>
            <a:r>
              <a:rPr lang="en-US" altLang="en-US" sz="2800" dirty="0"/>
              <a:t>Covers the use uncultivated land and semi-natural areas.</a:t>
            </a:r>
          </a:p>
          <a:p>
            <a:pPr eaLnBrk="1" hangingPunct="1"/>
            <a:endParaRPr lang="en-US" altLang="en-US" sz="2800" dirty="0"/>
          </a:p>
          <a:p>
            <a:pPr eaLnBrk="1" hangingPunct="1"/>
            <a:r>
              <a:rPr lang="en-US" altLang="en-US" sz="2800" dirty="0"/>
              <a:t>Predominantly aimed projects for changing the use of the land into intensive agricultural use although they define a project as </a:t>
            </a:r>
            <a:r>
              <a:rPr lang="en-US" altLang="en-US" sz="2800" dirty="0">
                <a:solidFill>
                  <a:srgbClr val="FFFF00"/>
                </a:solidFill>
              </a:rPr>
              <a:t>“the execution of construction works or of other installations or schemes or other interventions in the natural surroundings or landscape……”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anim calcmode="lin" valueType="num">
                                      <p:cBhvr additive="base">
                                        <p:cTn id="7" dur="500" fill="hold"/>
                                        <p:tgtEl>
                                          <p:spTgt spid="348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48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4819">
                                            <p:txEl>
                                              <p:pRg st="2" end="2"/>
                                            </p:txEl>
                                          </p:spTgt>
                                        </p:tgtEl>
                                        <p:attrNameLst>
                                          <p:attrName>style.visibility</p:attrName>
                                        </p:attrNameLst>
                                      </p:cBhvr>
                                      <p:to>
                                        <p:strVal val="visible"/>
                                      </p:to>
                                    </p:set>
                                    <p:anim calcmode="lin" valueType="num">
                                      <p:cBhvr additive="base">
                                        <p:cTn id="13" dur="500" fill="hold"/>
                                        <p:tgtEl>
                                          <p:spTgt spid="3481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4819">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fontAlgn="auto" hangingPunct="1">
              <a:spcAft>
                <a:spcPts val="0"/>
              </a:spcAft>
              <a:defRPr/>
            </a:pPr>
            <a:r>
              <a:rPr lang="en-US" dirty="0">
                <a:solidFill>
                  <a:schemeClr val="tx2">
                    <a:satMod val="130000"/>
                  </a:schemeClr>
                </a:solidFill>
              </a:rPr>
              <a:t>Effects of EIA </a:t>
            </a:r>
            <a:r>
              <a:rPr lang="en-US" dirty="0" err="1">
                <a:solidFill>
                  <a:schemeClr val="tx2">
                    <a:satMod val="130000"/>
                  </a:schemeClr>
                </a:solidFill>
              </a:rPr>
              <a:t>Regs</a:t>
            </a:r>
            <a:r>
              <a:rPr lang="en-US" dirty="0">
                <a:solidFill>
                  <a:schemeClr val="tx2">
                    <a:satMod val="130000"/>
                  </a:schemeClr>
                </a:solidFill>
              </a:rPr>
              <a:t> 2002</a:t>
            </a:r>
          </a:p>
        </p:txBody>
      </p:sp>
      <p:sp>
        <p:nvSpPr>
          <p:cNvPr id="28675" name="Rectangle 3"/>
          <p:cNvSpPr>
            <a:spLocks noGrp="1" noChangeArrowheads="1"/>
          </p:cNvSpPr>
          <p:nvPr>
            <p:ph idx="1"/>
          </p:nvPr>
        </p:nvSpPr>
        <p:spPr/>
        <p:txBody>
          <a:bodyPr/>
          <a:lstStyle/>
          <a:p>
            <a:pPr eaLnBrk="1" hangingPunct="1">
              <a:defRPr/>
            </a:pPr>
            <a:r>
              <a:rPr lang="en-US" dirty="0"/>
              <a:t>At present only for development that forms part of an intensive agricultural scheme </a:t>
            </a:r>
            <a:r>
              <a:rPr lang="en-US" dirty="0" smtClean="0"/>
              <a:t>e.g. </a:t>
            </a:r>
            <a:r>
              <a:rPr lang="en-US" dirty="0"/>
              <a:t>a grain silo.</a:t>
            </a:r>
          </a:p>
          <a:p>
            <a:pPr eaLnBrk="1" hangingPunct="1">
              <a:defRPr/>
            </a:pPr>
            <a:r>
              <a:rPr lang="en-US" dirty="0"/>
              <a:t>If development is near to or within land subject to an environmental designation </a:t>
            </a:r>
            <a:r>
              <a:rPr lang="en-US" dirty="0" smtClean="0"/>
              <a:t>e.g. </a:t>
            </a:r>
            <a:r>
              <a:rPr lang="en-US" dirty="0"/>
              <a:t>SSSI, National Park, AONB, etc then there may be a requirement for an environmental statement under existing EIA 1999 </a:t>
            </a:r>
            <a:r>
              <a:rPr lang="en-US" dirty="0" err="1"/>
              <a:t>Regs</a:t>
            </a:r>
            <a:r>
              <a:rPr lang="en-US" dirty="0"/>
              <a:t>.</a:t>
            </a:r>
          </a:p>
          <a:p>
            <a:pPr eaLnBrk="1" hangingPunct="1">
              <a:defRPr/>
            </a:pPr>
            <a:r>
              <a:rPr lang="en-US" dirty="0"/>
              <a:t>What happens if environmental issues are breached?</a:t>
            </a:r>
          </a:p>
          <a:p>
            <a:pPr lvl="1">
              <a:defRPr/>
            </a:pPr>
            <a:r>
              <a:rPr lang="en-US" sz="1800" dirty="0">
                <a:solidFill>
                  <a:schemeClr val="accent2">
                    <a:lumMod val="60000"/>
                    <a:lumOff val="40000"/>
                  </a:schemeClr>
                </a:solidFill>
                <a:hlinkClick r:id="rId3"/>
              </a:rPr>
              <a:t>E.g. Pembroke Power station 2012:</a:t>
            </a:r>
          </a:p>
          <a:p>
            <a:pPr lvl="1" eaLnBrk="1" hangingPunct="1">
              <a:defRPr/>
            </a:pPr>
            <a:r>
              <a:rPr lang="en-US" sz="1600" dirty="0">
                <a:hlinkClick r:id="rId3"/>
              </a:rPr>
              <a:t>http://www.bbc.co.uk/news/uk-wales-south-west-wales-20660152</a:t>
            </a:r>
            <a:endParaRPr lang="en-US" sz="1600" dirty="0"/>
          </a:p>
          <a:p>
            <a:pPr eaLnBrk="1" hangingPunct="1">
              <a:defRPr/>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anim calcmode="lin" valueType="num">
                                      <p:cBhvr additive="base">
                                        <p:cTn id="7" dur="500" fill="hold"/>
                                        <p:tgtEl>
                                          <p:spTgt spid="2867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867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8675">
                                            <p:txEl>
                                              <p:pRg st="1" end="1"/>
                                            </p:txEl>
                                          </p:spTgt>
                                        </p:tgtEl>
                                        <p:attrNameLst>
                                          <p:attrName>style.visibility</p:attrName>
                                        </p:attrNameLst>
                                      </p:cBhvr>
                                      <p:to>
                                        <p:strVal val="visible"/>
                                      </p:to>
                                    </p:set>
                                    <p:anim calcmode="lin" valueType="num">
                                      <p:cBhvr additive="base">
                                        <p:cTn id="13" dur="500" fill="hold"/>
                                        <p:tgtEl>
                                          <p:spTgt spid="2867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867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8675">
                                            <p:txEl>
                                              <p:pRg st="2" end="2"/>
                                            </p:txEl>
                                          </p:spTgt>
                                        </p:tgtEl>
                                        <p:attrNameLst>
                                          <p:attrName>style.visibility</p:attrName>
                                        </p:attrNameLst>
                                      </p:cBhvr>
                                      <p:to>
                                        <p:strVal val="visible"/>
                                      </p:to>
                                    </p:set>
                                    <p:anim calcmode="lin" valueType="num">
                                      <p:cBhvr additive="base">
                                        <p:cTn id="19" dur="500" fill="hold"/>
                                        <p:tgtEl>
                                          <p:spTgt spid="2867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8675">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28675">
                                            <p:txEl>
                                              <p:pRg st="3" end="3"/>
                                            </p:txEl>
                                          </p:spTgt>
                                        </p:tgtEl>
                                        <p:attrNameLst>
                                          <p:attrName>style.visibility</p:attrName>
                                        </p:attrNameLst>
                                      </p:cBhvr>
                                      <p:to>
                                        <p:strVal val="visible"/>
                                      </p:to>
                                    </p:set>
                                    <p:anim calcmode="lin" valueType="num">
                                      <p:cBhvr additive="base">
                                        <p:cTn id="23" dur="500" fill="hold"/>
                                        <p:tgtEl>
                                          <p:spTgt spid="28675">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8675">
                                            <p:txEl>
                                              <p:pRg st="3" end="3"/>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28675">
                                            <p:txEl>
                                              <p:pRg st="4" end="4"/>
                                            </p:txEl>
                                          </p:spTgt>
                                        </p:tgtEl>
                                        <p:attrNameLst>
                                          <p:attrName>style.visibility</p:attrName>
                                        </p:attrNameLst>
                                      </p:cBhvr>
                                      <p:to>
                                        <p:strVal val="visible"/>
                                      </p:to>
                                    </p:set>
                                    <p:anim calcmode="lin" valueType="num">
                                      <p:cBhvr additive="base">
                                        <p:cTn id="27" dur="500" fill="hold"/>
                                        <p:tgtEl>
                                          <p:spTgt spid="28675">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867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fontAlgn="auto" hangingPunct="1">
              <a:spcAft>
                <a:spcPts val="0"/>
              </a:spcAft>
              <a:defRPr/>
            </a:pPr>
            <a:r>
              <a:rPr lang="en-US" dirty="0">
                <a:solidFill>
                  <a:schemeClr val="tx2">
                    <a:satMod val="130000"/>
                  </a:schemeClr>
                </a:solidFill>
              </a:rPr>
              <a:t>Terms</a:t>
            </a:r>
          </a:p>
        </p:txBody>
      </p:sp>
      <p:sp>
        <p:nvSpPr>
          <p:cNvPr id="36867" name="Rectangle 3"/>
          <p:cNvSpPr>
            <a:spLocks noGrp="1" noChangeArrowheads="1"/>
          </p:cNvSpPr>
          <p:nvPr>
            <p:ph idx="1"/>
          </p:nvPr>
        </p:nvSpPr>
        <p:spPr/>
        <p:txBody>
          <a:bodyPr/>
          <a:lstStyle/>
          <a:p>
            <a:pPr eaLnBrk="1" hangingPunct="1">
              <a:buFontTx/>
              <a:buNone/>
            </a:pPr>
            <a:r>
              <a:rPr lang="en-US" altLang="en-US" b="1" dirty="0"/>
              <a:t>Ecological Impact Assessment:</a:t>
            </a:r>
            <a:endParaRPr lang="en-US" altLang="en-US" dirty="0"/>
          </a:p>
          <a:p>
            <a:pPr eaLnBrk="1" hangingPunct="1"/>
            <a:r>
              <a:rPr lang="en-US" altLang="en-US" dirty="0"/>
              <a:t>Increasingly an essential part of EIA.</a:t>
            </a:r>
          </a:p>
          <a:p>
            <a:pPr eaLnBrk="1" hangingPunct="1"/>
            <a:r>
              <a:rPr lang="en-US" altLang="en-US" dirty="0"/>
              <a:t>Where ecological considerations will outweigh any other.</a:t>
            </a:r>
          </a:p>
          <a:p>
            <a:pPr eaLnBrk="1" hangingPunct="1"/>
            <a:r>
              <a:rPr lang="en-US" altLang="en-US" dirty="0"/>
              <a:t>Will cover all species and habitats present detailing their overall importance or scarcity locally, nationally and internationally.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6867">
                                            <p:txEl>
                                              <p:pRg st="0" end="0"/>
                                            </p:txEl>
                                          </p:spTgt>
                                        </p:tgtEl>
                                        <p:attrNameLst>
                                          <p:attrName>style.visibility</p:attrName>
                                        </p:attrNameLst>
                                      </p:cBhvr>
                                      <p:to>
                                        <p:strVal val="visible"/>
                                      </p:to>
                                    </p:set>
                                    <p:animEffect transition="in" filter="wheel(1)">
                                      <p:cBhvr>
                                        <p:cTn id="7" dur="2000"/>
                                        <p:tgtEl>
                                          <p:spTgt spid="3686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6867">
                                            <p:txEl>
                                              <p:pRg st="1" end="1"/>
                                            </p:txEl>
                                          </p:spTgt>
                                        </p:tgtEl>
                                        <p:attrNameLst>
                                          <p:attrName>style.visibility</p:attrName>
                                        </p:attrNameLst>
                                      </p:cBhvr>
                                      <p:to>
                                        <p:strVal val="visible"/>
                                      </p:to>
                                    </p:set>
                                    <p:animEffect transition="in" filter="wheel(1)">
                                      <p:cBhvr>
                                        <p:cTn id="12" dur="2000"/>
                                        <p:tgtEl>
                                          <p:spTgt spid="3686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36867">
                                            <p:txEl>
                                              <p:pRg st="2" end="2"/>
                                            </p:txEl>
                                          </p:spTgt>
                                        </p:tgtEl>
                                        <p:attrNameLst>
                                          <p:attrName>style.visibility</p:attrName>
                                        </p:attrNameLst>
                                      </p:cBhvr>
                                      <p:to>
                                        <p:strVal val="visible"/>
                                      </p:to>
                                    </p:set>
                                    <p:animEffect transition="in" filter="wheel(1)">
                                      <p:cBhvr>
                                        <p:cTn id="17" dur="2000"/>
                                        <p:tgtEl>
                                          <p:spTgt spid="3686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36867">
                                            <p:txEl>
                                              <p:pRg st="3" end="3"/>
                                            </p:txEl>
                                          </p:spTgt>
                                        </p:tgtEl>
                                        <p:attrNameLst>
                                          <p:attrName>style.visibility</p:attrName>
                                        </p:attrNameLst>
                                      </p:cBhvr>
                                      <p:to>
                                        <p:strVal val="visible"/>
                                      </p:to>
                                    </p:set>
                                    <p:animEffect transition="in" filter="wheel(1)">
                                      <p:cBhvr>
                                        <p:cTn id="22" dur="2000"/>
                                        <p:tgtEl>
                                          <p:spTgt spid="3686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fontAlgn="auto" hangingPunct="1">
              <a:spcAft>
                <a:spcPts val="0"/>
              </a:spcAft>
              <a:defRPr/>
            </a:pPr>
            <a:r>
              <a:rPr lang="en-US" dirty="0">
                <a:solidFill>
                  <a:schemeClr val="tx2">
                    <a:satMod val="130000"/>
                  </a:schemeClr>
                </a:solidFill>
              </a:rPr>
              <a:t>Terms Continued</a:t>
            </a:r>
          </a:p>
        </p:txBody>
      </p:sp>
      <p:sp>
        <p:nvSpPr>
          <p:cNvPr id="20483" name="Rectangle 3"/>
          <p:cNvSpPr>
            <a:spLocks noGrp="1" noChangeArrowheads="1"/>
          </p:cNvSpPr>
          <p:nvPr>
            <p:ph idx="1"/>
          </p:nvPr>
        </p:nvSpPr>
        <p:spPr/>
        <p:txBody>
          <a:bodyPr>
            <a:normAutofit/>
          </a:bodyPr>
          <a:lstStyle/>
          <a:p>
            <a:pPr marL="365760" indent="-283464" eaLnBrk="1" fontAlgn="auto" hangingPunct="1">
              <a:spcAft>
                <a:spcPts val="0"/>
              </a:spcAft>
              <a:buFontTx/>
              <a:buNone/>
              <a:defRPr/>
            </a:pPr>
            <a:r>
              <a:rPr lang="en-US" b="1" dirty="0"/>
              <a:t>Land Quality Assessment</a:t>
            </a:r>
            <a:endParaRPr lang="en-US" dirty="0"/>
          </a:p>
          <a:p>
            <a:pPr marL="365760" indent="-283464" eaLnBrk="1" fontAlgn="auto" hangingPunct="1">
              <a:spcAft>
                <a:spcPts val="0"/>
              </a:spcAft>
              <a:buFont typeface="Wingdings 2"/>
              <a:buChar char=""/>
              <a:defRPr/>
            </a:pPr>
            <a:r>
              <a:rPr lang="en-US" dirty="0"/>
              <a:t>Used in urban construction field.</a:t>
            </a:r>
          </a:p>
          <a:p>
            <a:pPr marL="365760" indent="-283464" eaLnBrk="1" fontAlgn="auto" hangingPunct="1">
              <a:spcAft>
                <a:spcPts val="0"/>
              </a:spcAft>
              <a:buFont typeface="Wingdings 2"/>
              <a:buChar char=""/>
              <a:defRPr/>
            </a:pPr>
            <a:r>
              <a:rPr lang="en-US" dirty="0"/>
              <a:t>Complete package of landscape assessment from soil quality through to land and contamination issues (inc ecological).</a:t>
            </a:r>
          </a:p>
          <a:p>
            <a:pPr marL="365760" indent="-283464" eaLnBrk="1" fontAlgn="auto" hangingPunct="1">
              <a:spcAft>
                <a:spcPts val="0"/>
              </a:spcAft>
              <a:buFont typeface="Wingdings 2"/>
              <a:buChar char=""/>
              <a:defRPr/>
            </a:pPr>
            <a:r>
              <a:rPr lang="en-US" dirty="0"/>
              <a:t>Not only to support planning application but will also provide a baseline assessment to form land management plan or strategy.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Effect transition="in" filter="fade">
                                      <p:cBhvr>
                                        <p:cTn id="7" dur="1000"/>
                                        <p:tgtEl>
                                          <p:spTgt spid="20483">
                                            <p:txEl>
                                              <p:pRg st="0" end="0"/>
                                            </p:txEl>
                                          </p:spTgt>
                                        </p:tgtEl>
                                      </p:cBhvr>
                                    </p:animEffect>
                                    <p:anim calcmode="lin" valueType="num">
                                      <p:cBhvr>
                                        <p:cTn id="8" dur="1000" fill="hold"/>
                                        <p:tgtEl>
                                          <p:spTgt spid="2048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048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0483">
                                            <p:txEl>
                                              <p:pRg st="1" end="1"/>
                                            </p:txEl>
                                          </p:spTgt>
                                        </p:tgtEl>
                                        <p:attrNameLst>
                                          <p:attrName>style.visibility</p:attrName>
                                        </p:attrNameLst>
                                      </p:cBhvr>
                                      <p:to>
                                        <p:strVal val="visible"/>
                                      </p:to>
                                    </p:set>
                                    <p:animEffect transition="in" filter="fade">
                                      <p:cBhvr>
                                        <p:cTn id="14" dur="1000"/>
                                        <p:tgtEl>
                                          <p:spTgt spid="20483">
                                            <p:txEl>
                                              <p:pRg st="1" end="1"/>
                                            </p:txEl>
                                          </p:spTgt>
                                        </p:tgtEl>
                                      </p:cBhvr>
                                    </p:animEffect>
                                    <p:anim calcmode="lin" valueType="num">
                                      <p:cBhvr>
                                        <p:cTn id="15" dur="1000" fill="hold"/>
                                        <p:tgtEl>
                                          <p:spTgt spid="2048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048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0483">
                                            <p:txEl>
                                              <p:pRg st="2" end="2"/>
                                            </p:txEl>
                                          </p:spTgt>
                                        </p:tgtEl>
                                        <p:attrNameLst>
                                          <p:attrName>style.visibility</p:attrName>
                                        </p:attrNameLst>
                                      </p:cBhvr>
                                      <p:to>
                                        <p:strVal val="visible"/>
                                      </p:to>
                                    </p:set>
                                    <p:animEffect transition="in" filter="fade">
                                      <p:cBhvr>
                                        <p:cTn id="21" dur="1000"/>
                                        <p:tgtEl>
                                          <p:spTgt spid="20483">
                                            <p:txEl>
                                              <p:pRg st="2" end="2"/>
                                            </p:txEl>
                                          </p:spTgt>
                                        </p:tgtEl>
                                      </p:cBhvr>
                                    </p:animEffect>
                                    <p:anim calcmode="lin" valueType="num">
                                      <p:cBhvr>
                                        <p:cTn id="22" dur="1000" fill="hold"/>
                                        <p:tgtEl>
                                          <p:spTgt spid="2048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048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0483">
                                            <p:txEl>
                                              <p:pRg st="3" end="3"/>
                                            </p:txEl>
                                          </p:spTgt>
                                        </p:tgtEl>
                                        <p:attrNameLst>
                                          <p:attrName>style.visibility</p:attrName>
                                        </p:attrNameLst>
                                      </p:cBhvr>
                                      <p:to>
                                        <p:strVal val="visible"/>
                                      </p:to>
                                    </p:set>
                                    <p:animEffect transition="in" filter="fade">
                                      <p:cBhvr>
                                        <p:cTn id="28" dur="1000"/>
                                        <p:tgtEl>
                                          <p:spTgt spid="20483">
                                            <p:txEl>
                                              <p:pRg st="3" end="3"/>
                                            </p:txEl>
                                          </p:spTgt>
                                        </p:tgtEl>
                                      </p:cBhvr>
                                    </p:animEffect>
                                    <p:anim calcmode="lin" valueType="num">
                                      <p:cBhvr>
                                        <p:cTn id="29" dur="1000" fill="hold"/>
                                        <p:tgtEl>
                                          <p:spTgt spid="2048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2048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272314388"/>
              </p:ext>
            </p:extLst>
          </p:nvPr>
        </p:nvGraphicFramePr>
        <p:xfrm>
          <a:off x="1115616" y="-12118"/>
          <a:ext cx="7434024" cy="6870118"/>
        </p:xfrm>
        <a:graphic>
          <a:graphicData uri="http://schemas.openxmlformats.org/drawingml/2006/table">
            <a:tbl>
              <a:tblPr/>
              <a:tblGrid>
                <a:gridCol w="3717012">
                  <a:extLst>
                    <a:ext uri="{9D8B030D-6E8A-4147-A177-3AD203B41FA5}">
                      <a16:colId xmlns:a16="http://schemas.microsoft.com/office/drawing/2014/main" val="20000"/>
                    </a:ext>
                  </a:extLst>
                </a:gridCol>
                <a:gridCol w="3717012">
                  <a:extLst>
                    <a:ext uri="{9D8B030D-6E8A-4147-A177-3AD203B41FA5}">
                      <a16:colId xmlns:a16="http://schemas.microsoft.com/office/drawing/2014/main" val="20001"/>
                    </a:ext>
                  </a:extLst>
                </a:gridCol>
              </a:tblGrid>
              <a:tr h="456736">
                <a:tc>
                  <a:txBody>
                    <a:bodyPr/>
                    <a:lstStyle/>
                    <a:p>
                      <a:pPr algn="l"/>
                      <a:endParaRPr lang="en-GB" sz="900" dirty="0">
                        <a:solidFill>
                          <a:schemeClr val="bg1"/>
                        </a:solidFill>
                      </a:endParaRPr>
                    </a:p>
                  </a:txBody>
                  <a:tcPr marL="45427" marR="45427" marT="45433" marB="45433">
                    <a:lnL>
                      <a:noFill/>
                    </a:lnL>
                    <a:lnR>
                      <a:noFill/>
                    </a:lnR>
                    <a:lnT>
                      <a:noFill/>
                    </a:lnT>
                    <a:lnB>
                      <a:noFill/>
                    </a:lnB>
                    <a:solidFill>
                      <a:srgbClr val="FFFFFF"/>
                    </a:solidFill>
                  </a:tcPr>
                </a:tc>
                <a:tc>
                  <a:txBody>
                    <a:bodyPr/>
                    <a:lstStyle/>
                    <a:p>
                      <a:endParaRPr lang="en-GB" sz="900">
                        <a:solidFill>
                          <a:schemeClr val="bg1"/>
                        </a:solidFill>
                      </a:endParaRPr>
                    </a:p>
                  </a:txBody>
                  <a:tcPr marL="43610" marR="43610" marT="21808" marB="21808">
                    <a:lnL>
                      <a:noFill/>
                    </a:lnL>
                  </a:tcPr>
                </a:tc>
                <a:extLst>
                  <a:ext uri="{0D108BD9-81ED-4DB2-BD59-A6C34878D82A}">
                    <a16:rowId xmlns:a16="http://schemas.microsoft.com/office/drawing/2014/main" val="10000"/>
                  </a:ext>
                </a:extLst>
              </a:tr>
              <a:tr h="322329">
                <a:tc>
                  <a:txBody>
                    <a:bodyPr/>
                    <a:lstStyle/>
                    <a:p>
                      <a:pPr algn="ctr"/>
                      <a:r>
                        <a:rPr lang="en-GB" sz="1400" b="1" dirty="0">
                          <a:solidFill>
                            <a:schemeClr val="bg1"/>
                          </a:solidFill>
                        </a:rPr>
                        <a:t>Benefits</a:t>
                      </a:r>
                      <a:endParaRPr lang="en-GB" sz="1400" dirty="0">
                        <a:solidFill>
                          <a:schemeClr val="bg1"/>
                        </a:solidFill>
                      </a:endParaRPr>
                    </a:p>
                  </a:txBody>
                  <a:tcPr marL="40884" marR="40884" marT="40890" marB="40890">
                    <a:lnL>
                      <a:noFill/>
                    </a:lnL>
                    <a:lnR>
                      <a:noFill/>
                    </a:lnR>
                    <a:lnT>
                      <a:noFill/>
                    </a:lnT>
                    <a:lnB>
                      <a:noFill/>
                    </a:lnB>
                    <a:solidFill>
                      <a:srgbClr val="00CC33"/>
                    </a:solidFill>
                  </a:tcPr>
                </a:tc>
                <a:tc>
                  <a:txBody>
                    <a:bodyPr/>
                    <a:lstStyle/>
                    <a:p>
                      <a:pPr algn="ctr"/>
                      <a:r>
                        <a:rPr lang="en-GB" sz="1400" b="1">
                          <a:solidFill>
                            <a:schemeClr val="bg1"/>
                          </a:solidFill>
                        </a:rPr>
                        <a:t>Flaws</a:t>
                      </a:r>
                      <a:endParaRPr lang="en-GB" sz="1400">
                        <a:solidFill>
                          <a:schemeClr val="bg1"/>
                        </a:solidFill>
                      </a:endParaRPr>
                    </a:p>
                  </a:txBody>
                  <a:tcPr marL="40884" marR="40884" marT="40890" marB="40890">
                    <a:lnL>
                      <a:noFill/>
                    </a:lnL>
                    <a:lnR>
                      <a:noFill/>
                    </a:lnR>
                    <a:lnB>
                      <a:noFill/>
                    </a:lnB>
                    <a:solidFill>
                      <a:srgbClr val="CCCCCC"/>
                    </a:solidFill>
                  </a:tcPr>
                </a:tc>
                <a:extLst>
                  <a:ext uri="{0D108BD9-81ED-4DB2-BD59-A6C34878D82A}">
                    <a16:rowId xmlns:a16="http://schemas.microsoft.com/office/drawing/2014/main" val="10001"/>
                  </a:ext>
                </a:extLst>
              </a:tr>
              <a:tr h="616925">
                <a:tc>
                  <a:txBody>
                    <a:bodyPr/>
                    <a:lstStyle/>
                    <a:p>
                      <a:r>
                        <a:rPr lang="en-GB" sz="1400" dirty="0">
                          <a:solidFill>
                            <a:schemeClr val="bg1"/>
                          </a:solidFill>
                        </a:rPr>
                        <a:t>Provides systematic methods of impact assessment</a:t>
                      </a:r>
                    </a:p>
                  </a:txBody>
                  <a:tcPr marL="40884" marR="40884" marT="40890" marB="40890">
                    <a:lnL>
                      <a:noFill/>
                    </a:lnL>
                    <a:lnR>
                      <a:noFill/>
                    </a:lnR>
                    <a:lnT>
                      <a:noFill/>
                    </a:lnT>
                    <a:lnB>
                      <a:noFill/>
                    </a:lnB>
                    <a:solidFill>
                      <a:srgbClr val="CCFFCC"/>
                    </a:solidFill>
                  </a:tcPr>
                </a:tc>
                <a:tc>
                  <a:txBody>
                    <a:bodyPr/>
                    <a:lstStyle/>
                    <a:p>
                      <a:r>
                        <a:rPr lang="en-GB" sz="1400">
                          <a:solidFill>
                            <a:schemeClr val="bg1"/>
                          </a:solidFill>
                        </a:rPr>
                        <a:t>Time-consuming</a:t>
                      </a:r>
                    </a:p>
                  </a:txBody>
                  <a:tcPr marL="40884" marR="40884" marT="40890" marB="40890">
                    <a:lnL>
                      <a:noFill/>
                    </a:lnL>
                    <a:lnR>
                      <a:noFill/>
                    </a:lnR>
                    <a:lnT>
                      <a:noFill/>
                    </a:lnT>
                    <a:lnB>
                      <a:noFill/>
                    </a:lnB>
                    <a:solidFill>
                      <a:srgbClr val="EEEEEE"/>
                    </a:solidFill>
                  </a:tcPr>
                </a:tc>
                <a:extLst>
                  <a:ext uri="{0D108BD9-81ED-4DB2-BD59-A6C34878D82A}">
                    <a16:rowId xmlns:a16="http://schemas.microsoft.com/office/drawing/2014/main" val="10002"/>
                  </a:ext>
                </a:extLst>
              </a:tr>
              <a:tr h="616925">
                <a:tc>
                  <a:txBody>
                    <a:bodyPr/>
                    <a:lstStyle/>
                    <a:p>
                      <a:r>
                        <a:rPr lang="en-GB" sz="1400" dirty="0">
                          <a:solidFill>
                            <a:schemeClr val="bg1"/>
                          </a:solidFill>
                        </a:rPr>
                        <a:t>Estimates the cost/benefit trade-off of alternative actions</a:t>
                      </a:r>
                    </a:p>
                  </a:txBody>
                  <a:tcPr marL="40884" marR="40884" marT="40890" marB="40890">
                    <a:lnL>
                      <a:noFill/>
                    </a:lnL>
                    <a:lnR>
                      <a:noFill/>
                    </a:lnR>
                    <a:lnT>
                      <a:noFill/>
                    </a:lnT>
                    <a:lnB>
                      <a:noFill/>
                    </a:lnB>
                    <a:solidFill>
                      <a:srgbClr val="CCFFCC"/>
                    </a:solidFill>
                  </a:tcPr>
                </a:tc>
                <a:tc>
                  <a:txBody>
                    <a:bodyPr/>
                    <a:lstStyle/>
                    <a:p>
                      <a:r>
                        <a:rPr lang="en-GB" sz="1400" dirty="0">
                          <a:solidFill>
                            <a:schemeClr val="bg1"/>
                          </a:solidFill>
                        </a:rPr>
                        <a:t>Costly</a:t>
                      </a:r>
                    </a:p>
                  </a:txBody>
                  <a:tcPr marL="40884" marR="40884" marT="40890" marB="40890">
                    <a:lnL>
                      <a:noFill/>
                    </a:lnL>
                    <a:lnR>
                      <a:noFill/>
                    </a:lnR>
                    <a:lnT>
                      <a:noFill/>
                    </a:lnT>
                    <a:lnB>
                      <a:noFill/>
                    </a:lnB>
                    <a:solidFill>
                      <a:srgbClr val="EEEEEE"/>
                    </a:solidFill>
                  </a:tcPr>
                </a:tc>
                <a:extLst>
                  <a:ext uri="{0D108BD9-81ED-4DB2-BD59-A6C34878D82A}">
                    <a16:rowId xmlns:a16="http://schemas.microsoft.com/office/drawing/2014/main" val="10003"/>
                  </a:ext>
                </a:extLst>
              </a:tr>
              <a:tr h="555356">
                <a:tc>
                  <a:txBody>
                    <a:bodyPr/>
                    <a:lstStyle/>
                    <a:p>
                      <a:r>
                        <a:rPr lang="en-GB" sz="1400" dirty="0">
                          <a:solidFill>
                            <a:schemeClr val="bg1"/>
                          </a:solidFill>
                        </a:rPr>
                        <a:t>Facilitates the public participation</a:t>
                      </a:r>
                    </a:p>
                  </a:txBody>
                  <a:tcPr marL="40884" marR="40884" marT="40890" marB="40890">
                    <a:lnL>
                      <a:noFill/>
                    </a:lnL>
                    <a:lnR>
                      <a:noFill/>
                    </a:lnR>
                    <a:lnT>
                      <a:noFill/>
                    </a:lnT>
                    <a:lnB>
                      <a:noFill/>
                    </a:lnB>
                    <a:solidFill>
                      <a:srgbClr val="CCFFCC"/>
                    </a:solidFill>
                  </a:tcPr>
                </a:tc>
                <a:tc>
                  <a:txBody>
                    <a:bodyPr/>
                    <a:lstStyle/>
                    <a:p>
                      <a:r>
                        <a:rPr lang="en-GB" sz="1400" dirty="0">
                          <a:solidFill>
                            <a:schemeClr val="bg1"/>
                          </a:solidFill>
                        </a:rPr>
                        <a:t>Little public participation in actual implementation</a:t>
                      </a:r>
                    </a:p>
                  </a:txBody>
                  <a:tcPr marL="40884" marR="40884" marT="40890" marB="40890">
                    <a:lnL>
                      <a:noFill/>
                    </a:lnL>
                    <a:lnR>
                      <a:noFill/>
                    </a:lnR>
                    <a:lnT>
                      <a:noFill/>
                    </a:lnT>
                    <a:lnB>
                      <a:noFill/>
                    </a:lnB>
                    <a:solidFill>
                      <a:srgbClr val="EEEEEE"/>
                    </a:solidFill>
                  </a:tcPr>
                </a:tc>
                <a:extLst>
                  <a:ext uri="{0D108BD9-81ED-4DB2-BD59-A6C34878D82A}">
                    <a16:rowId xmlns:a16="http://schemas.microsoft.com/office/drawing/2014/main" val="10004"/>
                  </a:ext>
                </a:extLst>
              </a:tr>
              <a:tr h="2186543">
                <a:tc>
                  <a:txBody>
                    <a:bodyPr/>
                    <a:lstStyle/>
                    <a:p>
                      <a:pPr>
                        <a:buFont typeface="Arial"/>
                        <a:buChar char="•"/>
                      </a:pPr>
                      <a:r>
                        <a:rPr lang="en-GB" sz="1400">
                          <a:solidFill>
                            <a:schemeClr val="bg1"/>
                          </a:solidFill>
                        </a:rPr>
                        <a:t>Provides an effective mechanism for coordination</a:t>
                      </a:r>
                      <a:br>
                        <a:rPr lang="en-GB" sz="1400">
                          <a:solidFill>
                            <a:schemeClr val="bg1"/>
                          </a:solidFill>
                        </a:rPr>
                      </a:br>
                      <a:endParaRPr lang="en-GB" sz="1400">
                        <a:solidFill>
                          <a:schemeClr val="bg1"/>
                        </a:solidFill>
                      </a:endParaRPr>
                    </a:p>
                    <a:p>
                      <a:pPr>
                        <a:buFont typeface="Arial"/>
                        <a:buChar char="•"/>
                      </a:pPr>
                      <a:r>
                        <a:rPr lang="en-GB" sz="1400">
                          <a:solidFill>
                            <a:schemeClr val="bg1"/>
                          </a:solidFill>
                        </a:rPr>
                        <a:t>environmental integration</a:t>
                      </a:r>
                      <a:br>
                        <a:rPr lang="en-GB" sz="1400">
                          <a:solidFill>
                            <a:schemeClr val="bg1"/>
                          </a:solidFill>
                        </a:rPr>
                      </a:br>
                      <a:endParaRPr lang="en-GB" sz="1400">
                        <a:solidFill>
                          <a:schemeClr val="bg1"/>
                        </a:solidFill>
                      </a:endParaRPr>
                    </a:p>
                    <a:p>
                      <a:pPr>
                        <a:buFont typeface="Arial"/>
                        <a:buChar char="•"/>
                      </a:pPr>
                      <a:r>
                        <a:rPr lang="en-GB" sz="1400">
                          <a:solidFill>
                            <a:schemeClr val="bg1"/>
                          </a:solidFill>
                        </a:rPr>
                        <a:t>negotiations</a:t>
                      </a:r>
                      <a:br>
                        <a:rPr lang="en-GB" sz="1400">
                          <a:solidFill>
                            <a:schemeClr val="bg1"/>
                          </a:solidFill>
                        </a:rPr>
                      </a:br>
                      <a:endParaRPr lang="en-GB" sz="1400">
                        <a:solidFill>
                          <a:schemeClr val="bg1"/>
                        </a:solidFill>
                      </a:endParaRPr>
                    </a:p>
                    <a:p>
                      <a:pPr>
                        <a:buFont typeface="Arial"/>
                        <a:buChar char="•"/>
                      </a:pPr>
                      <a:r>
                        <a:rPr lang="en-GB" sz="1400">
                          <a:solidFill>
                            <a:schemeClr val="bg1"/>
                          </a:solidFill>
                        </a:rPr>
                        <a:t>feed back</a:t>
                      </a:r>
                      <a:br>
                        <a:rPr lang="en-GB" sz="1400">
                          <a:solidFill>
                            <a:schemeClr val="bg1"/>
                          </a:solidFill>
                        </a:rPr>
                      </a:br>
                      <a:endParaRPr lang="en-GB" sz="1400">
                        <a:solidFill>
                          <a:schemeClr val="bg1"/>
                        </a:solidFill>
                      </a:endParaRPr>
                    </a:p>
                  </a:txBody>
                  <a:tcPr marL="40884" marR="40884" marT="40890" marB="40890">
                    <a:lnL>
                      <a:noFill/>
                    </a:lnL>
                    <a:lnR>
                      <a:noFill/>
                    </a:lnR>
                    <a:lnT>
                      <a:noFill/>
                    </a:lnT>
                    <a:lnB>
                      <a:noFill/>
                    </a:lnB>
                    <a:solidFill>
                      <a:srgbClr val="CCFFCC"/>
                    </a:solidFill>
                  </a:tcPr>
                </a:tc>
                <a:tc>
                  <a:txBody>
                    <a:bodyPr/>
                    <a:lstStyle/>
                    <a:p>
                      <a:r>
                        <a:rPr lang="en-GB" sz="1400" dirty="0">
                          <a:solidFill>
                            <a:schemeClr val="bg1"/>
                          </a:solidFill>
                        </a:rPr>
                        <a:t>Unavailability for reliable data </a:t>
                      </a:r>
                      <a:r>
                        <a:rPr lang="en-GB" sz="1400" i="1" dirty="0">
                          <a:solidFill>
                            <a:schemeClr val="bg1"/>
                          </a:solidFill>
                        </a:rPr>
                        <a:t>(mostly in developing countries)</a:t>
                      </a:r>
                      <a:endParaRPr lang="en-GB" sz="1400" dirty="0">
                        <a:solidFill>
                          <a:schemeClr val="bg1"/>
                        </a:solidFill>
                      </a:endParaRPr>
                    </a:p>
                  </a:txBody>
                  <a:tcPr marL="40884" marR="40884" marT="40890" marB="40890">
                    <a:lnL>
                      <a:noFill/>
                    </a:lnL>
                    <a:lnR>
                      <a:noFill/>
                    </a:lnR>
                    <a:lnT>
                      <a:noFill/>
                    </a:lnT>
                    <a:lnB>
                      <a:noFill/>
                    </a:lnB>
                    <a:solidFill>
                      <a:srgbClr val="EEEEEE"/>
                    </a:solidFill>
                  </a:tcPr>
                </a:tc>
                <a:extLst>
                  <a:ext uri="{0D108BD9-81ED-4DB2-BD59-A6C34878D82A}">
                    <a16:rowId xmlns:a16="http://schemas.microsoft.com/office/drawing/2014/main" val="10005"/>
                  </a:ext>
                </a:extLst>
              </a:tr>
              <a:tr h="538354">
                <a:tc>
                  <a:txBody>
                    <a:bodyPr/>
                    <a:lstStyle/>
                    <a:p>
                      <a:r>
                        <a:rPr lang="en-GB" sz="1400">
                          <a:solidFill>
                            <a:schemeClr val="bg1"/>
                          </a:solidFill>
                        </a:rPr>
                        <a:t>Top-level decision making</a:t>
                      </a:r>
                    </a:p>
                  </a:txBody>
                  <a:tcPr marL="40884" marR="40884" marT="40890" marB="40890">
                    <a:lnL>
                      <a:noFill/>
                    </a:lnL>
                    <a:lnR>
                      <a:noFill/>
                    </a:lnR>
                    <a:lnT>
                      <a:noFill/>
                    </a:lnT>
                    <a:lnB>
                      <a:noFill/>
                    </a:lnB>
                    <a:solidFill>
                      <a:srgbClr val="CCFFCC"/>
                    </a:solidFill>
                  </a:tcPr>
                </a:tc>
                <a:tc>
                  <a:txBody>
                    <a:bodyPr/>
                    <a:lstStyle/>
                    <a:p>
                      <a:r>
                        <a:rPr lang="en-GB" sz="1400" dirty="0">
                          <a:solidFill>
                            <a:schemeClr val="bg1"/>
                          </a:solidFill>
                        </a:rPr>
                        <a:t>Too focused on scientific analysis </a:t>
                      </a:r>
                      <a:r>
                        <a:rPr lang="en-GB" sz="1400" i="1" dirty="0">
                          <a:solidFill>
                            <a:schemeClr val="bg1"/>
                          </a:solidFill>
                        </a:rPr>
                        <a:t>(sometimes)</a:t>
                      </a:r>
                      <a:endParaRPr lang="en-GB" sz="1400" dirty="0">
                        <a:solidFill>
                          <a:schemeClr val="bg1"/>
                        </a:solidFill>
                      </a:endParaRPr>
                    </a:p>
                  </a:txBody>
                  <a:tcPr marL="40884" marR="40884" marT="40890" marB="40890">
                    <a:lnL>
                      <a:noFill/>
                    </a:lnL>
                    <a:lnR>
                      <a:noFill/>
                    </a:lnR>
                    <a:lnT>
                      <a:noFill/>
                    </a:lnT>
                    <a:lnB>
                      <a:noFill/>
                    </a:lnB>
                    <a:solidFill>
                      <a:srgbClr val="EEEEEE"/>
                    </a:solidFill>
                  </a:tcPr>
                </a:tc>
                <a:extLst>
                  <a:ext uri="{0D108BD9-81ED-4DB2-BD59-A6C34878D82A}">
                    <a16:rowId xmlns:a16="http://schemas.microsoft.com/office/drawing/2014/main" val="10006"/>
                  </a:ext>
                </a:extLst>
              </a:tr>
              <a:tr h="788475">
                <a:tc>
                  <a:txBody>
                    <a:bodyPr/>
                    <a:lstStyle/>
                    <a:p>
                      <a:r>
                        <a:rPr lang="en-GB" sz="1400">
                          <a:solidFill>
                            <a:schemeClr val="bg1"/>
                          </a:solidFill>
                        </a:rPr>
                        <a:t>Triggers an institutional building</a:t>
                      </a:r>
                    </a:p>
                  </a:txBody>
                  <a:tcPr marL="40884" marR="40884" marT="40890" marB="40890">
                    <a:lnL>
                      <a:noFill/>
                    </a:lnL>
                    <a:lnR>
                      <a:noFill/>
                    </a:lnR>
                    <a:lnT>
                      <a:noFill/>
                    </a:lnT>
                    <a:lnB>
                      <a:noFill/>
                    </a:lnB>
                    <a:solidFill>
                      <a:srgbClr val="CCFFCC"/>
                    </a:solidFill>
                  </a:tcPr>
                </a:tc>
                <a:tc>
                  <a:txBody>
                    <a:bodyPr/>
                    <a:lstStyle/>
                    <a:p>
                      <a:r>
                        <a:rPr lang="en-GB" sz="1400" dirty="0">
                          <a:solidFill>
                            <a:schemeClr val="bg1"/>
                          </a:solidFill>
                        </a:rPr>
                        <a:t>Poor presentation of EIA report </a:t>
                      </a:r>
                      <a:r>
                        <a:rPr lang="en-GB" sz="1400" i="1" dirty="0">
                          <a:solidFill>
                            <a:schemeClr val="bg1"/>
                          </a:solidFill>
                        </a:rPr>
                        <a:t>(bulky volumes, scientific explanation, difficult to understand)</a:t>
                      </a:r>
                      <a:endParaRPr lang="en-GB" sz="1400" dirty="0">
                        <a:solidFill>
                          <a:schemeClr val="bg1"/>
                        </a:solidFill>
                      </a:endParaRPr>
                    </a:p>
                  </a:txBody>
                  <a:tcPr marL="40884" marR="40884" marT="40890" marB="40890">
                    <a:lnL>
                      <a:noFill/>
                    </a:lnL>
                    <a:lnR>
                      <a:noFill/>
                    </a:lnR>
                    <a:lnT>
                      <a:noFill/>
                    </a:lnT>
                    <a:lnB>
                      <a:noFill/>
                    </a:lnB>
                    <a:solidFill>
                      <a:srgbClr val="EEEEEE"/>
                    </a:solidFill>
                  </a:tcPr>
                </a:tc>
                <a:extLst>
                  <a:ext uri="{0D108BD9-81ED-4DB2-BD59-A6C34878D82A}">
                    <a16:rowId xmlns:a16="http://schemas.microsoft.com/office/drawing/2014/main" val="10007"/>
                  </a:ext>
                </a:extLst>
              </a:tr>
              <a:tr h="788475">
                <a:tc>
                  <a:txBody>
                    <a:bodyPr/>
                    <a:lstStyle/>
                    <a:p>
                      <a:r>
                        <a:rPr lang="en-GB" sz="1400">
                          <a:solidFill>
                            <a:schemeClr val="bg1"/>
                          </a:solidFill>
                        </a:rPr>
                        <a:t>Achieve a balance between the impact of developmental and environmental concern</a:t>
                      </a:r>
                    </a:p>
                  </a:txBody>
                  <a:tcPr marL="40884" marR="40884" marT="40890" marB="40890">
                    <a:lnL>
                      <a:noFill/>
                    </a:lnL>
                    <a:lnR>
                      <a:noFill/>
                    </a:lnR>
                    <a:lnT>
                      <a:noFill/>
                    </a:lnT>
                    <a:lnB>
                      <a:noFill/>
                    </a:lnB>
                    <a:solidFill>
                      <a:srgbClr val="CCFFCC"/>
                    </a:solidFill>
                  </a:tcPr>
                </a:tc>
                <a:tc>
                  <a:txBody>
                    <a:bodyPr/>
                    <a:lstStyle/>
                    <a:p>
                      <a:pPr algn="ctr"/>
                      <a:r>
                        <a:rPr lang="en-GB" sz="1400" dirty="0">
                          <a:solidFill>
                            <a:schemeClr val="bg1"/>
                          </a:solidFill>
                        </a:rPr>
                        <a:t>Compliance monitoring after EIA is seldom carried out</a:t>
                      </a:r>
                    </a:p>
                  </a:txBody>
                  <a:tcPr marL="40884" marR="40884" marT="40890" marB="40890">
                    <a:lnL>
                      <a:noFill/>
                    </a:lnL>
                    <a:lnR>
                      <a:noFill/>
                    </a:lnR>
                    <a:lnT>
                      <a:noFill/>
                    </a:lnT>
                    <a:lnB>
                      <a:noFill/>
                    </a:lnB>
                    <a:solidFill>
                      <a:srgbClr val="EEEEEE"/>
                    </a:solidFill>
                  </a:tcPr>
                </a:tc>
                <a:extLst>
                  <a:ext uri="{0D108BD9-81ED-4DB2-BD59-A6C34878D82A}">
                    <a16:rowId xmlns:a16="http://schemas.microsoft.com/office/drawing/2014/main" val="10008"/>
                  </a:ext>
                </a:extLst>
              </a:tr>
            </a:tbl>
          </a:graphicData>
        </a:graphic>
      </p:graphicFrame>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Royal Fern Proposal</a:t>
            </a:r>
          </a:p>
        </p:txBody>
      </p:sp>
      <p:sp>
        <p:nvSpPr>
          <p:cNvPr id="40963" name="Content Placeholder 2"/>
          <p:cNvSpPr>
            <a:spLocks noGrp="1"/>
          </p:cNvSpPr>
          <p:nvPr>
            <p:ph idx="1"/>
          </p:nvPr>
        </p:nvSpPr>
        <p:spPr/>
        <p:txBody>
          <a:bodyPr/>
          <a:lstStyle/>
          <a:p>
            <a:pPr eaLnBrk="1" hangingPunct="1"/>
            <a:r>
              <a:rPr lang="en-GB" altLang="en-US" dirty="0"/>
              <a:t>The development proposal is for an 18 hole golf course with associated infrastructure, lodges and executive housing</a:t>
            </a:r>
          </a:p>
          <a:p>
            <a:pPr eaLnBrk="1" hangingPunct="1">
              <a:buFont typeface="Wingdings 2" panose="05020102010507070707" pitchFamily="18" charset="2"/>
              <a:buNone/>
            </a:pPr>
            <a:r>
              <a:rPr lang="en-GB" altLang="en-US" dirty="0"/>
              <a:t>  (</a:t>
            </a:r>
            <a:r>
              <a:rPr lang="en-GB" altLang="en-US" dirty="0" err="1"/>
              <a:t>Soltys</a:t>
            </a:r>
            <a:r>
              <a:rPr lang="en-GB" altLang="en-US" dirty="0"/>
              <a:t> and Brewster, 2007)</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a:solidFill>
                  <a:schemeClr val="tx2">
                    <a:satMod val="130000"/>
                  </a:schemeClr>
                </a:solidFill>
              </a:rPr>
              <a:t/>
            </a:r>
            <a:br>
              <a:rPr lang="en-GB" dirty="0">
                <a:solidFill>
                  <a:schemeClr val="tx2">
                    <a:satMod val="130000"/>
                  </a:schemeClr>
                </a:solidFill>
              </a:rPr>
            </a:br>
            <a:r>
              <a:rPr lang="en-GB" dirty="0">
                <a:solidFill>
                  <a:schemeClr val="tx2">
                    <a:satMod val="130000"/>
                  </a:schemeClr>
                </a:solidFill>
              </a:rPr>
              <a:t>               </a:t>
            </a:r>
            <a:br>
              <a:rPr lang="en-GB" dirty="0">
                <a:solidFill>
                  <a:schemeClr val="tx2">
                    <a:satMod val="130000"/>
                  </a:schemeClr>
                </a:solidFill>
              </a:rPr>
            </a:br>
            <a:r>
              <a:rPr lang="en-GB" dirty="0">
                <a:solidFill>
                  <a:schemeClr val="tx2">
                    <a:satMod val="130000"/>
                  </a:schemeClr>
                </a:solidFill>
              </a:rPr>
              <a:t>Extent </a:t>
            </a:r>
            <a:br>
              <a:rPr lang="en-GB" dirty="0">
                <a:solidFill>
                  <a:schemeClr val="tx2">
                    <a:satMod val="130000"/>
                  </a:schemeClr>
                </a:solidFill>
              </a:rPr>
            </a:br>
            <a:r>
              <a:rPr lang="en-GB" sz="3100" dirty="0">
                <a:solidFill>
                  <a:schemeClr val="tx2">
                    <a:satMod val="130000"/>
                  </a:schemeClr>
                </a:solidFill>
              </a:rPr>
              <a:t>View from the Fox and Hound </a:t>
            </a:r>
            <a:r>
              <a:rPr lang="en-GB" sz="3100" dirty="0" err="1">
                <a:solidFill>
                  <a:schemeClr val="tx2">
                    <a:satMod val="130000"/>
                  </a:schemeClr>
                </a:solidFill>
              </a:rPr>
              <a:t>Llangyfelach</a:t>
            </a:r>
            <a:r>
              <a:rPr lang="en-GB" dirty="0">
                <a:solidFill>
                  <a:schemeClr val="tx2">
                    <a:satMod val="130000"/>
                  </a:schemeClr>
                </a:solidFill>
              </a:rPr>
              <a:t/>
            </a:r>
            <a:br>
              <a:rPr lang="en-GB" dirty="0">
                <a:solidFill>
                  <a:schemeClr val="tx2">
                    <a:satMod val="130000"/>
                  </a:schemeClr>
                </a:solidFill>
              </a:rPr>
            </a:br>
            <a:r>
              <a:rPr lang="en-GB" dirty="0">
                <a:solidFill>
                  <a:schemeClr val="tx2">
                    <a:satMod val="130000"/>
                  </a:schemeClr>
                </a:solidFill>
              </a:rPr>
              <a:t>           </a:t>
            </a:r>
            <a:r>
              <a:rPr lang="en-GB" dirty="0">
                <a:solidFill>
                  <a:schemeClr val="tx2">
                    <a:satMod val="130000"/>
                  </a:schemeClr>
                </a:solidFill>
                <a:latin typeface="Times New Roman"/>
                <a:cs typeface="Times New Roman"/>
              </a:rPr>
              <a:t>↓                        ↓</a:t>
            </a:r>
            <a:endParaRPr lang="en-GB" dirty="0">
              <a:solidFill>
                <a:schemeClr val="tx2">
                  <a:satMod val="130000"/>
                </a:schemeClr>
              </a:solidFill>
            </a:endParaRPr>
          </a:p>
        </p:txBody>
      </p:sp>
      <p:pic>
        <p:nvPicPr>
          <p:cNvPr id="41987" name="Content Placeholder 3" descr="fox.jpg"/>
          <p:cNvPicPr>
            <a:picLocks noGrp="1" noChangeAspect="1"/>
          </p:cNvPicPr>
          <p:nvPr>
            <p:ph idx="1"/>
          </p:nvPr>
        </p:nvPicPr>
        <p:blipFill>
          <a:blip r:embed="rId2">
            <a:lum bright="12000" contrast="-6000"/>
            <a:extLst>
              <a:ext uri="{28A0092B-C50C-407E-A947-70E740481C1C}">
                <a14:useLocalDpi xmlns:a14="http://schemas.microsoft.com/office/drawing/2010/main" val="0"/>
              </a:ext>
            </a:extLst>
          </a:blip>
          <a:srcRect/>
          <a:stretch>
            <a:fillRect/>
          </a:stretch>
        </p:blipFill>
        <p:spPr>
          <a:xfrm>
            <a:off x="1830561" y="2924944"/>
            <a:ext cx="5482878" cy="3521128"/>
          </a:xfrm>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8750" y="285750"/>
            <a:ext cx="7497763" cy="1143000"/>
          </a:xfrm>
        </p:spPr>
        <p:txBody>
          <a:bodyPr>
            <a:normAutofit fontScale="90000"/>
          </a:bodyPr>
          <a:lstStyle/>
          <a:p>
            <a:pPr eaLnBrk="1" fontAlgn="auto" hangingPunct="1">
              <a:spcAft>
                <a:spcPts val="0"/>
              </a:spcAft>
              <a:defRPr/>
            </a:pPr>
            <a:r>
              <a:rPr lang="en-GB" sz="3100" dirty="0">
                <a:solidFill>
                  <a:schemeClr val="tx2">
                    <a:satMod val="130000"/>
                  </a:schemeClr>
                </a:solidFill>
              </a:rPr>
              <a:t>The Plan</a:t>
            </a:r>
            <a:r>
              <a:rPr lang="en-GB" dirty="0">
                <a:solidFill>
                  <a:schemeClr val="tx2">
                    <a:satMod val="130000"/>
                  </a:schemeClr>
                </a:solidFill>
              </a:rPr>
              <a:t/>
            </a:r>
            <a:br>
              <a:rPr lang="en-GB" dirty="0">
                <a:solidFill>
                  <a:schemeClr val="tx2">
                    <a:satMod val="130000"/>
                  </a:schemeClr>
                </a:solidFill>
              </a:rPr>
            </a:br>
            <a:r>
              <a:rPr lang="en-GB" sz="2200" dirty="0">
                <a:solidFill>
                  <a:schemeClr val="tx2">
                    <a:satMod val="130000"/>
                  </a:schemeClr>
                </a:solidFill>
              </a:rPr>
              <a:t>Rough Sketch of Development Area:</a:t>
            </a:r>
            <a:br>
              <a:rPr lang="en-GB" sz="2200" dirty="0">
                <a:solidFill>
                  <a:schemeClr val="tx2">
                    <a:satMod val="130000"/>
                  </a:schemeClr>
                </a:solidFill>
              </a:rPr>
            </a:br>
            <a:r>
              <a:rPr lang="en-GB" sz="2200" dirty="0">
                <a:solidFill>
                  <a:schemeClr val="tx2">
                    <a:satMod val="130000"/>
                  </a:schemeClr>
                </a:solidFill>
              </a:rPr>
              <a:t>Adapted from Fig 1: Site Context and Development Plan</a:t>
            </a:r>
            <a:r>
              <a:rPr lang="en-GB" dirty="0">
                <a:solidFill>
                  <a:schemeClr val="tx2">
                    <a:satMod val="130000"/>
                  </a:schemeClr>
                </a:solidFill>
              </a:rPr>
              <a:t/>
            </a:r>
            <a:br>
              <a:rPr lang="en-GB" dirty="0">
                <a:solidFill>
                  <a:schemeClr val="tx2">
                    <a:satMod val="130000"/>
                  </a:schemeClr>
                </a:solidFill>
              </a:rPr>
            </a:br>
            <a:r>
              <a:rPr lang="en-GB" sz="2000" dirty="0">
                <a:solidFill>
                  <a:schemeClr val="tx2">
                    <a:satMod val="130000"/>
                  </a:schemeClr>
                </a:solidFill>
              </a:rPr>
              <a:t>(</a:t>
            </a:r>
            <a:r>
              <a:rPr lang="en-GB" sz="2000" dirty="0" err="1">
                <a:solidFill>
                  <a:schemeClr val="tx2">
                    <a:satMod val="130000"/>
                  </a:schemeClr>
                </a:solidFill>
              </a:rPr>
              <a:t>Soltys</a:t>
            </a:r>
            <a:r>
              <a:rPr lang="en-GB" sz="2000" dirty="0">
                <a:solidFill>
                  <a:schemeClr val="tx2">
                    <a:satMod val="130000"/>
                  </a:schemeClr>
                </a:solidFill>
              </a:rPr>
              <a:t> and Brewster, 2007)</a:t>
            </a:r>
          </a:p>
        </p:txBody>
      </p:sp>
      <p:pic>
        <p:nvPicPr>
          <p:cNvPr id="43011" name="Content Placeholder 3" descr="outline.jpg"/>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895120" y="2193925"/>
            <a:ext cx="5353759" cy="4070350"/>
          </a:xfrm>
        </p:spPr>
      </p:pic>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Context</a:t>
            </a:r>
          </a:p>
        </p:txBody>
      </p:sp>
      <p:sp>
        <p:nvSpPr>
          <p:cNvPr id="3" name="Content Placeholder 2"/>
          <p:cNvSpPr>
            <a:spLocks noGrp="1"/>
          </p:cNvSpPr>
          <p:nvPr>
            <p:ph idx="1"/>
          </p:nvPr>
        </p:nvSpPr>
        <p:spPr/>
        <p:txBody>
          <a:bodyPr>
            <a:normAutofit/>
          </a:bodyPr>
          <a:lstStyle/>
          <a:p>
            <a:pPr marL="365760" indent="-283464" eaLnBrk="1" fontAlgn="auto" hangingPunct="1">
              <a:spcAft>
                <a:spcPts val="0"/>
              </a:spcAft>
              <a:buFont typeface="Wingdings 2"/>
              <a:buNone/>
              <a:defRPr/>
            </a:pPr>
            <a:r>
              <a:rPr lang="en-US" b="1" i="1" dirty="0"/>
              <a:t>Unitary Development Plan</a:t>
            </a:r>
            <a:endParaRPr lang="en-US" dirty="0"/>
          </a:p>
          <a:p>
            <a:pPr marL="365760" indent="-283464" eaLnBrk="1" fontAlgn="auto" hangingPunct="1">
              <a:spcAft>
                <a:spcPts val="0"/>
              </a:spcAft>
              <a:buFont typeface="Wingdings 2"/>
              <a:buChar char=""/>
              <a:defRPr/>
            </a:pPr>
            <a:r>
              <a:rPr lang="en-GB" dirty="0"/>
              <a:t>The Royal Fern Golf Course Development is mentioned in the Unitary Development Plan (UDP) for Swansea.  The purposes of the UDP are to:</a:t>
            </a:r>
            <a:endParaRPr lang="en-US" dirty="0"/>
          </a:p>
          <a:p>
            <a:pPr marL="640080" lvl="1" indent="-237744" eaLnBrk="1" fontAlgn="auto" hangingPunct="1">
              <a:spcAft>
                <a:spcPts val="0"/>
              </a:spcAft>
              <a:buFont typeface="Verdana"/>
              <a:buNone/>
              <a:defRPr/>
            </a:pPr>
            <a:r>
              <a:rPr lang="en-GB" i="1" dirty="0"/>
              <a:t>     '...promote sustainable development, protect the environment, facilitate regeneration and support community planning by ensuring that sufficient land is available for all development needs (for housing, industry, etc) and that the allocations are well located in terms of environmental, social and economic aspirations.'  (City and County of Swansea, 2008a)</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Context</a:t>
            </a:r>
          </a:p>
        </p:txBody>
      </p:sp>
      <p:sp>
        <p:nvSpPr>
          <p:cNvPr id="3" name="Content Placeholder 2"/>
          <p:cNvSpPr>
            <a:spLocks noGrp="1"/>
          </p:cNvSpPr>
          <p:nvPr>
            <p:ph idx="1"/>
          </p:nvPr>
        </p:nvSpPr>
        <p:spPr/>
        <p:txBody>
          <a:bodyPr>
            <a:normAutofit lnSpcReduction="10000"/>
          </a:bodyPr>
          <a:lstStyle/>
          <a:p>
            <a:pPr marL="365760" indent="-283464" eaLnBrk="1" fontAlgn="auto" hangingPunct="1">
              <a:spcAft>
                <a:spcPts val="0"/>
              </a:spcAft>
              <a:buFont typeface="Wingdings 2"/>
              <a:buNone/>
              <a:defRPr/>
            </a:pPr>
            <a:r>
              <a:rPr lang="en-US" b="1" i="1" dirty="0"/>
              <a:t>Wales Spatial Plan</a:t>
            </a:r>
            <a:endParaRPr lang="en-US" i="1" dirty="0"/>
          </a:p>
          <a:p>
            <a:pPr marL="365760" indent="-283464" eaLnBrk="1" fontAlgn="auto" hangingPunct="1">
              <a:spcAft>
                <a:spcPts val="0"/>
              </a:spcAft>
              <a:buFont typeface="Wingdings 2"/>
              <a:buChar char=""/>
              <a:defRPr/>
            </a:pPr>
            <a:r>
              <a:rPr lang="en-GB" dirty="0" err="1"/>
              <a:t>Penllergaer</a:t>
            </a:r>
            <a:r>
              <a:rPr lang="en-GB" dirty="0"/>
              <a:t> , a village adjoining the site, is identified in Wales Spatial Plan as one of ten key settlements chosen to play a crucial role in city region success (Welsh Assembly Government, 2008) . </a:t>
            </a:r>
            <a:endParaRPr lang="en-GB" i="1" dirty="0"/>
          </a:p>
          <a:p>
            <a:pPr marL="365760" indent="-283464" eaLnBrk="1" fontAlgn="auto" hangingPunct="1">
              <a:spcAft>
                <a:spcPts val="0"/>
              </a:spcAft>
              <a:buFont typeface="Wingdings 2"/>
              <a:buChar char=""/>
              <a:defRPr/>
            </a:pPr>
            <a:endParaRPr lang="en-US" dirty="0"/>
          </a:p>
          <a:p>
            <a:pPr marL="365760" indent="-283464" eaLnBrk="1" fontAlgn="auto" hangingPunct="1">
              <a:spcAft>
                <a:spcPts val="0"/>
              </a:spcAft>
              <a:buFont typeface="Wingdings 2"/>
              <a:buChar char=""/>
              <a:defRPr/>
            </a:pPr>
            <a:r>
              <a:rPr lang="en-GB" dirty="0"/>
              <a:t>In terms of sustainable communities Wales Spatial Plan reports that:</a:t>
            </a:r>
            <a:endParaRPr lang="en-US" i="1" dirty="0"/>
          </a:p>
          <a:p>
            <a:pPr marL="640080" lvl="1" indent="-237744" eaLnBrk="1" fontAlgn="auto" hangingPunct="1">
              <a:spcAft>
                <a:spcPts val="0"/>
              </a:spcAft>
              <a:buFont typeface="Verdana"/>
              <a:buNone/>
              <a:defRPr/>
            </a:pPr>
            <a:r>
              <a:rPr lang="en-GB" i="1" dirty="0"/>
              <a:t>	'Our future depends on the vitality of our communities as attractive places to live and work. We need to reduce inequalities between communities whilst retaining their character and distinctiveness.' (Welsh Assembly Government, 2008)</a:t>
            </a:r>
            <a:endParaRPr lang="en-GB" dirty="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Aim and Objectives</a:t>
            </a:r>
          </a:p>
        </p:txBody>
      </p:sp>
      <p:sp>
        <p:nvSpPr>
          <p:cNvPr id="3" name="Content Placeholder 2"/>
          <p:cNvSpPr>
            <a:spLocks noGrp="1"/>
          </p:cNvSpPr>
          <p:nvPr>
            <p:ph idx="1"/>
          </p:nvPr>
        </p:nvSpPr>
        <p:spPr/>
        <p:txBody>
          <a:bodyPr>
            <a:normAutofit/>
          </a:bodyPr>
          <a:lstStyle/>
          <a:p>
            <a:pPr marL="365760" indent="-283464" eaLnBrk="1" fontAlgn="auto" hangingPunct="1">
              <a:spcAft>
                <a:spcPts val="0"/>
              </a:spcAft>
              <a:buFont typeface="Wingdings 2"/>
              <a:buNone/>
              <a:defRPr/>
            </a:pPr>
            <a:r>
              <a:rPr lang="en-US" b="1" i="1" dirty="0"/>
              <a:t>Aim</a:t>
            </a:r>
          </a:p>
          <a:p>
            <a:pPr marL="365760" indent="-283464" eaLnBrk="1" fontAlgn="auto" hangingPunct="1">
              <a:spcAft>
                <a:spcPts val="0"/>
              </a:spcAft>
              <a:buFont typeface="Wingdings 2"/>
              <a:buChar char=""/>
              <a:defRPr/>
            </a:pPr>
            <a:r>
              <a:rPr lang="en-GB" dirty="0"/>
              <a:t>The aim of this assignment is to assess how the theory behind environmental impact assessments can be applied to the environmental impact assessment of the Royal Fern Golf Course.</a:t>
            </a:r>
          </a:p>
          <a:p>
            <a:pPr marL="365760" indent="-283464" eaLnBrk="1" fontAlgn="auto" hangingPunct="1">
              <a:spcAft>
                <a:spcPts val="0"/>
              </a:spcAft>
              <a:buFont typeface="Wingdings 2"/>
              <a:buNone/>
              <a:defRPr/>
            </a:pPr>
            <a:r>
              <a:rPr lang="en-US" b="1" i="1" dirty="0"/>
              <a:t>Objectives </a:t>
            </a:r>
            <a:endParaRPr lang="en-US" b="1" dirty="0"/>
          </a:p>
          <a:p>
            <a:pPr marL="365760" indent="-283464" eaLnBrk="1" fontAlgn="auto" hangingPunct="1">
              <a:spcAft>
                <a:spcPts val="0"/>
              </a:spcAft>
              <a:buFont typeface="Wingdings 2"/>
              <a:buChar char=""/>
              <a:defRPr/>
            </a:pPr>
            <a:r>
              <a:rPr lang="en-GB" dirty="0"/>
              <a:t>Assess the environmental impact assessment of the Royal Fern Golf Course proposal in relation to theory</a:t>
            </a:r>
          </a:p>
          <a:p>
            <a:pPr marL="365760" indent="-283464" eaLnBrk="1" fontAlgn="auto" hangingPunct="1">
              <a:spcAft>
                <a:spcPts val="0"/>
              </a:spcAft>
              <a:buFont typeface="Wingdings 2"/>
              <a:buChar char=""/>
              <a:defRPr/>
            </a:pPr>
            <a:r>
              <a:rPr lang="en-GB" dirty="0"/>
              <a:t>Reach conclusions regarding the appropriateness of this environmental impact assessment in meeting the theoretical basis for its requirement.</a:t>
            </a: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Cost Benefit Analysis</a:t>
            </a:r>
          </a:p>
        </p:txBody>
      </p:sp>
      <p:sp>
        <p:nvSpPr>
          <p:cNvPr id="3" name="Content Placeholder 2"/>
          <p:cNvSpPr>
            <a:spLocks noGrp="1"/>
          </p:cNvSpPr>
          <p:nvPr>
            <p:ph idx="1"/>
          </p:nvPr>
        </p:nvSpPr>
        <p:spPr/>
        <p:txBody>
          <a:bodyPr>
            <a:normAutofit/>
          </a:bodyPr>
          <a:lstStyle/>
          <a:p>
            <a:pPr marL="365760" indent="-283464" eaLnBrk="1" fontAlgn="auto" hangingPunct="1">
              <a:spcAft>
                <a:spcPts val="0"/>
              </a:spcAft>
              <a:buFont typeface="Wingdings 2"/>
              <a:buNone/>
              <a:defRPr/>
            </a:pPr>
            <a:r>
              <a:rPr lang="en-GB" b="1" dirty="0"/>
              <a:t>Equity and Social Justice</a:t>
            </a:r>
          </a:p>
          <a:p>
            <a:pPr marL="365760" indent="-283464" eaLnBrk="1" fontAlgn="auto" hangingPunct="1">
              <a:spcAft>
                <a:spcPts val="0"/>
              </a:spcAft>
              <a:buFont typeface="Wingdings 2"/>
              <a:buChar char=""/>
              <a:defRPr/>
            </a:pPr>
            <a:endParaRPr lang="en-GB" b="1" dirty="0"/>
          </a:p>
          <a:p>
            <a:pPr marL="365760" indent="-283464" eaLnBrk="1" fontAlgn="auto" hangingPunct="1">
              <a:spcAft>
                <a:spcPts val="0"/>
              </a:spcAft>
              <a:buFont typeface="Wingdings 2"/>
              <a:buChar char=""/>
              <a:defRPr/>
            </a:pPr>
            <a:r>
              <a:rPr lang="en-GB" dirty="0" err="1"/>
              <a:t>Gasparatos</a:t>
            </a:r>
            <a:r>
              <a:rPr lang="en-GB" dirty="0"/>
              <a:t> (2016) argues that cost benefit analysis (CBA) is used at an early stage in planning a project in order to assess the feasibility and consider alternatives. </a:t>
            </a:r>
          </a:p>
          <a:p>
            <a:pPr marL="365760" indent="-283464" eaLnBrk="1" fontAlgn="auto" hangingPunct="1">
              <a:spcAft>
                <a:spcPts val="0"/>
              </a:spcAft>
              <a:buFont typeface="Wingdings 2"/>
              <a:buChar char=""/>
              <a:defRPr/>
            </a:pPr>
            <a:endParaRPr lang="en-US" dirty="0"/>
          </a:p>
          <a:p>
            <a:pPr marL="365760" indent="-283464" eaLnBrk="1" fontAlgn="auto" hangingPunct="1">
              <a:spcAft>
                <a:spcPts val="0"/>
              </a:spcAft>
              <a:buFont typeface="Wingdings 2"/>
              <a:buChar char=""/>
              <a:defRPr/>
            </a:pPr>
            <a:r>
              <a:rPr lang="en-GB" dirty="0"/>
              <a:t>The project for the greatest welfare gain will be most acceptable.  However, he argues that this system is based on economics, issues of equity and justice are not addressed  (</a:t>
            </a:r>
            <a:r>
              <a:rPr lang="en-GB" dirty="0" err="1"/>
              <a:t>Gasparatos</a:t>
            </a:r>
            <a:r>
              <a:rPr lang="en-GB" dirty="0"/>
              <a:t>, 2016). </a:t>
            </a:r>
            <a:endParaRPr lang="en-GB" b="1" dirty="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Cost Benefit Analysis</a:t>
            </a:r>
          </a:p>
        </p:txBody>
      </p:sp>
      <p:sp>
        <p:nvSpPr>
          <p:cNvPr id="49155" name="Content Placeholder 2"/>
          <p:cNvSpPr>
            <a:spLocks noGrp="1"/>
          </p:cNvSpPr>
          <p:nvPr>
            <p:ph idx="1"/>
          </p:nvPr>
        </p:nvSpPr>
        <p:spPr/>
        <p:txBody>
          <a:bodyPr/>
          <a:lstStyle/>
          <a:p>
            <a:pPr eaLnBrk="1" hangingPunct="1">
              <a:buFont typeface="Wingdings 2" panose="05020102010507070707" pitchFamily="18" charset="2"/>
              <a:buNone/>
            </a:pPr>
            <a:r>
              <a:rPr lang="en-GB" altLang="en-US" b="1" dirty="0"/>
              <a:t>The Precautionary Principle</a:t>
            </a:r>
          </a:p>
          <a:p>
            <a:pPr eaLnBrk="1" hangingPunct="1">
              <a:buFont typeface="Wingdings 2" panose="05020102010507070707" pitchFamily="18" charset="2"/>
              <a:buNone/>
            </a:pPr>
            <a:endParaRPr lang="en-GB" altLang="en-US" b="1" dirty="0"/>
          </a:p>
          <a:p>
            <a:pPr eaLnBrk="1" hangingPunct="1"/>
            <a:r>
              <a:rPr lang="en-GB" altLang="en-US" dirty="0"/>
              <a:t>The European Environmental Bureau suggest that CBA contradicts the precautionary principle due to the existence of uncertainties, therefore the method is incompatible in assessment of environmental risks (</a:t>
            </a:r>
            <a:r>
              <a:rPr lang="en-GB" altLang="en-US" dirty="0" err="1"/>
              <a:t>Gasparatos</a:t>
            </a:r>
            <a:r>
              <a:rPr lang="en-GB" altLang="en-US" dirty="0"/>
              <a:t>, 2016). </a:t>
            </a: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Non Technical Summary</a:t>
            </a:r>
          </a:p>
        </p:txBody>
      </p:sp>
      <p:sp>
        <p:nvSpPr>
          <p:cNvPr id="50179" name="Content Placeholder 2"/>
          <p:cNvSpPr>
            <a:spLocks noGrp="1"/>
          </p:cNvSpPr>
          <p:nvPr>
            <p:ph idx="1"/>
          </p:nvPr>
        </p:nvSpPr>
        <p:spPr/>
        <p:txBody>
          <a:bodyPr/>
          <a:lstStyle/>
          <a:p>
            <a:pPr eaLnBrk="1" hangingPunct="1">
              <a:buFont typeface="Wingdings 2" panose="05020102010507070707" pitchFamily="18" charset="2"/>
              <a:buNone/>
            </a:pPr>
            <a:r>
              <a:rPr lang="en-GB" altLang="en-US" b="1" dirty="0"/>
              <a:t>Public Participation</a:t>
            </a:r>
          </a:p>
          <a:p>
            <a:pPr eaLnBrk="1" hangingPunct="1"/>
            <a:r>
              <a:rPr lang="en-GB" altLang="en-US" dirty="0"/>
              <a:t>The Welsh Office guidance for environmental impact assessments dictates that a non technical summary must be provided that will allow members of the general public to comment fully, the summary is required to be written in plain English (Welsh Office, 2015).</a:t>
            </a:r>
            <a:endParaRPr lang="en-GB" altLang="en-US" b="1" dirty="0"/>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Non Technical Summary</a:t>
            </a:r>
          </a:p>
        </p:txBody>
      </p:sp>
      <p:sp>
        <p:nvSpPr>
          <p:cNvPr id="3" name="Content Placeholder 2"/>
          <p:cNvSpPr>
            <a:spLocks noGrp="1"/>
          </p:cNvSpPr>
          <p:nvPr>
            <p:ph idx="1"/>
          </p:nvPr>
        </p:nvSpPr>
        <p:spPr/>
        <p:txBody>
          <a:bodyPr>
            <a:normAutofit fontScale="70000" lnSpcReduction="20000"/>
          </a:bodyPr>
          <a:lstStyle/>
          <a:p>
            <a:pPr marL="365760" indent="-283464" eaLnBrk="1" fontAlgn="auto" hangingPunct="1">
              <a:spcAft>
                <a:spcPts val="0"/>
              </a:spcAft>
              <a:buFont typeface="Wingdings 2"/>
              <a:buNone/>
              <a:defRPr/>
            </a:pPr>
            <a:r>
              <a:rPr lang="en-GB" sz="4000" b="1" dirty="0"/>
              <a:t>Public Participation</a:t>
            </a:r>
          </a:p>
          <a:p>
            <a:pPr marL="365760" indent="-283464" eaLnBrk="1" fontAlgn="auto" hangingPunct="1">
              <a:spcAft>
                <a:spcPts val="0"/>
              </a:spcAft>
              <a:buFont typeface="Wingdings 2"/>
              <a:buNone/>
              <a:defRPr/>
            </a:pPr>
            <a:endParaRPr lang="en-GB" b="1" dirty="0"/>
          </a:p>
          <a:p>
            <a:pPr marL="365760" indent="-283464" eaLnBrk="1" fontAlgn="auto" hangingPunct="1">
              <a:spcAft>
                <a:spcPts val="0"/>
              </a:spcAft>
              <a:buFont typeface="Wingdings 2"/>
              <a:buChar char=""/>
              <a:defRPr/>
            </a:pPr>
            <a:r>
              <a:rPr lang="en-GB" sz="3600" dirty="0">
                <a:cs typeface="Times New Roman" pitchFamily="18" charset="0"/>
              </a:rPr>
              <a:t>The description of the lower valley having been:</a:t>
            </a:r>
            <a:endParaRPr lang="en-US" sz="3600" dirty="0">
              <a:cs typeface="Times New Roman" pitchFamily="18" charset="0"/>
            </a:endParaRPr>
          </a:p>
          <a:p>
            <a:pPr marL="365760" indent="-283464" eaLnBrk="1" fontAlgn="auto" hangingPunct="1">
              <a:spcAft>
                <a:spcPts val="0"/>
              </a:spcAft>
              <a:buFont typeface="Wingdings 2"/>
              <a:buNone/>
              <a:defRPr/>
            </a:pPr>
            <a:r>
              <a:rPr lang="en-GB" sz="3600" dirty="0">
                <a:cs typeface="Times New Roman" pitchFamily="18" charset="0"/>
              </a:rPr>
              <a:t>	'...left unmanaged and poorly used.' </a:t>
            </a:r>
          </a:p>
          <a:p>
            <a:pPr marL="640080" lvl="1" indent="-237744" eaLnBrk="1" fontAlgn="auto" hangingPunct="1">
              <a:spcAft>
                <a:spcPts val="0"/>
              </a:spcAft>
              <a:buFont typeface="Verdana"/>
              <a:buNone/>
              <a:defRPr/>
            </a:pPr>
            <a:r>
              <a:rPr lang="en-GB" sz="3600" dirty="0">
                <a:cs typeface="Times New Roman" pitchFamily="18" charset="0"/>
              </a:rPr>
              <a:t> (</a:t>
            </a:r>
            <a:r>
              <a:rPr lang="en-GB" sz="3600" dirty="0" err="1">
                <a:cs typeface="Times New Roman" pitchFamily="18" charset="0"/>
              </a:rPr>
              <a:t>Soltys</a:t>
            </a:r>
            <a:r>
              <a:rPr lang="en-GB" sz="3600" dirty="0">
                <a:cs typeface="Times New Roman" pitchFamily="18" charset="0"/>
              </a:rPr>
              <a:t> Brewster Consulting ,2007) </a:t>
            </a:r>
          </a:p>
          <a:p>
            <a:pPr marL="640080" lvl="1" indent="-237744" eaLnBrk="1" fontAlgn="auto" hangingPunct="1">
              <a:spcAft>
                <a:spcPts val="0"/>
              </a:spcAft>
              <a:buFont typeface="Verdana"/>
              <a:buNone/>
              <a:defRPr/>
            </a:pPr>
            <a:r>
              <a:rPr lang="en-GB" sz="3600" dirty="0">
                <a:cs typeface="Times New Roman" pitchFamily="18" charset="0"/>
              </a:rPr>
              <a:t>may suggest that this is a negative factor </a:t>
            </a:r>
          </a:p>
          <a:p>
            <a:pPr marL="365760" indent="-283464" eaLnBrk="1" fontAlgn="auto" hangingPunct="1">
              <a:spcAft>
                <a:spcPts val="0"/>
              </a:spcAft>
              <a:buFont typeface="Wingdings 2"/>
              <a:buChar char=""/>
              <a:defRPr/>
            </a:pPr>
            <a:endParaRPr lang="en-US" sz="3600" dirty="0"/>
          </a:p>
          <a:p>
            <a:pPr marL="365760" indent="-283464" eaLnBrk="1" fontAlgn="auto" hangingPunct="1">
              <a:spcAft>
                <a:spcPts val="0"/>
              </a:spcAft>
              <a:buFont typeface="Wingdings 2"/>
              <a:buChar char=""/>
              <a:defRPr/>
            </a:pPr>
            <a:r>
              <a:rPr lang="en-GB" sz="3600" dirty="0"/>
              <a:t>This habitat may provide ideal conditions for some species, the Marsh Fritillary for example was sited in the phase 2 ecological survey and </a:t>
            </a:r>
            <a:r>
              <a:rPr lang="en-GB" sz="3600" dirty="0" err="1"/>
              <a:t>Rodwell</a:t>
            </a:r>
            <a:r>
              <a:rPr lang="en-GB" sz="3600" dirty="0"/>
              <a:t> in Stewart (2004) reports that they require unimproved damp grassland. </a:t>
            </a: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Non Technical Summary</a:t>
            </a:r>
          </a:p>
        </p:txBody>
      </p:sp>
      <p:sp>
        <p:nvSpPr>
          <p:cNvPr id="3" name="Content Placeholder 2"/>
          <p:cNvSpPr>
            <a:spLocks noGrp="1"/>
          </p:cNvSpPr>
          <p:nvPr>
            <p:ph idx="1"/>
          </p:nvPr>
        </p:nvSpPr>
        <p:spPr/>
        <p:txBody>
          <a:bodyPr>
            <a:normAutofit/>
          </a:bodyPr>
          <a:lstStyle/>
          <a:p>
            <a:pPr marL="365760" indent="-283464" eaLnBrk="1" fontAlgn="auto" hangingPunct="1">
              <a:spcAft>
                <a:spcPts val="0"/>
              </a:spcAft>
              <a:buFont typeface="Wingdings 2"/>
              <a:buNone/>
              <a:defRPr/>
            </a:pPr>
            <a:r>
              <a:rPr lang="en-GB" b="1" dirty="0"/>
              <a:t>Public Participation</a:t>
            </a:r>
            <a:endParaRPr lang="en-GB" dirty="0"/>
          </a:p>
          <a:p>
            <a:pPr marL="365760" indent="-283464" eaLnBrk="1" fontAlgn="auto" hangingPunct="1">
              <a:spcAft>
                <a:spcPts val="0"/>
              </a:spcAft>
              <a:buFont typeface="Wingdings 2"/>
              <a:buChar char=""/>
              <a:defRPr/>
            </a:pPr>
            <a:r>
              <a:rPr lang="en-GB" dirty="0"/>
              <a:t>Recognition of the need for cross funding the golf course with housing is given in the Southern </a:t>
            </a:r>
            <a:r>
              <a:rPr lang="en-GB" dirty="0" err="1"/>
              <a:t>Lliw</a:t>
            </a:r>
            <a:r>
              <a:rPr lang="en-GB" dirty="0"/>
              <a:t> Valley Local Plan and that both must be developed together to ensure success.  </a:t>
            </a:r>
          </a:p>
          <a:p>
            <a:pPr marL="365760" indent="-283464" eaLnBrk="1" fontAlgn="auto" hangingPunct="1">
              <a:spcAft>
                <a:spcPts val="0"/>
              </a:spcAft>
              <a:buFont typeface="Wingdings 2"/>
              <a:buChar char=""/>
              <a:defRPr/>
            </a:pPr>
            <a:r>
              <a:rPr lang="en-GB" dirty="0"/>
              <a:t>This could be interpreted as meaning that the housing element, an ‘enabling’ development is also a part of local development plans and is reliant on success of the golf course. </a:t>
            </a:r>
          </a:p>
          <a:p>
            <a:pPr marL="640080" lvl="1" indent="-237744" eaLnBrk="1" fontAlgn="auto" hangingPunct="1">
              <a:spcAft>
                <a:spcPts val="0"/>
              </a:spcAft>
              <a:buFont typeface="Verdana"/>
              <a:buNone/>
              <a:defRPr/>
            </a:pPr>
            <a:r>
              <a:rPr lang="en-US" dirty="0"/>
              <a:t>(</a:t>
            </a:r>
            <a:r>
              <a:rPr lang="en-US" dirty="0" err="1"/>
              <a:t>Soltys</a:t>
            </a:r>
            <a:r>
              <a:rPr lang="en-US" dirty="0"/>
              <a:t> Brewster Consulting ,2007) </a:t>
            </a:r>
          </a:p>
          <a:p>
            <a:pPr marL="365760" indent="-283464" eaLnBrk="1" fontAlgn="auto" hangingPunct="1">
              <a:spcAft>
                <a:spcPts val="0"/>
              </a:spcAft>
              <a:buFont typeface="Wingdings 2"/>
              <a:buChar char=""/>
              <a:defRPr/>
            </a:pPr>
            <a:endParaRPr lang="en-GB" dirty="0"/>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Non Technical Summary</a:t>
            </a:r>
          </a:p>
        </p:txBody>
      </p:sp>
      <p:sp>
        <p:nvSpPr>
          <p:cNvPr id="3" name="Content Placeholder 2"/>
          <p:cNvSpPr>
            <a:spLocks noGrp="1"/>
          </p:cNvSpPr>
          <p:nvPr>
            <p:ph idx="1"/>
          </p:nvPr>
        </p:nvSpPr>
        <p:spPr/>
        <p:txBody>
          <a:bodyPr>
            <a:normAutofit lnSpcReduction="10000"/>
          </a:bodyPr>
          <a:lstStyle/>
          <a:p>
            <a:pPr marL="365760" indent="-283464" eaLnBrk="1" fontAlgn="auto" hangingPunct="1">
              <a:spcAft>
                <a:spcPts val="0"/>
              </a:spcAft>
              <a:buFont typeface="Wingdings 2"/>
              <a:buNone/>
              <a:defRPr/>
            </a:pPr>
            <a:r>
              <a:rPr lang="en-US" b="1" dirty="0"/>
              <a:t>Public Participation</a:t>
            </a:r>
          </a:p>
          <a:p>
            <a:pPr marL="365760" indent="-283464" eaLnBrk="1" fontAlgn="auto" hangingPunct="1">
              <a:spcAft>
                <a:spcPts val="0"/>
              </a:spcAft>
              <a:buFont typeface="Wingdings 2"/>
              <a:buChar char=""/>
              <a:defRPr/>
            </a:pPr>
            <a:r>
              <a:rPr lang="en-GB" dirty="0"/>
              <a:t>The summary of the withdrawn application in gives a figure of 95 dwellings, yet the 2008 summary application gave an estimate of 135 dwellings.  The Unitary Development plan further obscures the true number through alteration of policy to include for this development an allowance of an 'enabling development'   (City and County of Swansea, </a:t>
            </a:r>
            <a:r>
              <a:rPr lang="en-GB" dirty="0" err="1"/>
              <a:t>n.da</a:t>
            </a:r>
            <a:r>
              <a:rPr lang="en-GB" dirty="0"/>
              <a:t>, 2008) </a:t>
            </a:r>
          </a:p>
          <a:p>
            <a:pPr marL="365760" indent="-283464" eaLnBrk="1" fontAlgn="auto" hangingPunct="1">
              <a:spcAft>
                <a:spcPts val="0"/>
              </a:spcAft>
              <a:buFont typeface="Wingdings 2"/>
              <a:buNone/>
              <a:defRPr/>
            </a:pPr>
            <a:endParaRPr lang="en-GB" dirty="0"/>
          </a:p>
          <a:p>
            <a:pPr marL="365760" indent="-283464" eaLnBrk="1" fontAlgn="auto" hangingPunct="1">
              <a:spcAft>
                <a:spcPts val="0"/>
              </a:spcAft>
              <a:buFont typeface="Wingdings 2"/>
              <a:buChar char=""/>
              <a:defRPr/>
            </a:pPr>
            <a:r>
              <a:rPr lang="en-GB" dirty="0"/>
              <a:t>No mention is made in the summary of planning permission for an application in 2004 having been refused by the National Assembly in 2006 </a:t>
            </a:r>
          </a:p>
          <a:p>
            <a:pPr marL="365760" indent="-283464" eaLnBrk="1" fontAlgn="auto" hangingPunct="1">
              <a:spcAft>
                <a:spcPts val="0"/>
              </a:spcAft>
              <a:buFont typeface="Wingdings 2"/>
              <a:buChar char=""/>
              <a:defRPr/>
            </a:pPr>
            <a:endParaRPr lang="en-GB"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Non Technical Summary</a:t>
            </a:r>
          </a:p>
        </p:txBody>
      </p:sp>
      <p:sp>
        <p:nvSpPr>
          <p:cNvPr id="3" name="Content Placeholder 2"/>
          <p:cNvSpPr>
            <a:spLocks noGrp="1"/>
          </p:cNvSpPr>
          <p:nvPr>
            <p:ph idx="1"/>
          </p:nvPr>
        </p:nvSpPr>
        <p:spPr/>
        <p:txBody>
          <a:bodyPr>
            <a:normAutofit/>
          </a:bodyPr>
          <a:lstStyle/>
          <a:p>
            <a:pPr marL="365760" indent="-283464" eaLnBrk="1" fontAlgn="auto" hangingPunct="1">
              <a:spcAft>
                <a:spcPts val="0"/>
              </a:spcAft>
              <a:buFont typeface="Wingdings 2"/>
              <a:buNone/>
              <a:defRPr/>
            </a:pPr>
            <a:r>
              <a:rPr lang="en-GB" b="1" dirty="0"/>
              <a:t>Agricultural Land</a:t>
            </a:r>
          </a:p>
          <a:p>
            <a:pPr marL="365760" indent="-283464" eaLnBrk="1" fontAlgn="auto" hangingPunct="1">
              <a:spcAft>
                <a:spcPts val="0"/>
              </a:spcAft>
              <a:buFont typeface="Wingdings 2"/>
              <a:buChar char=""/>
              <a:defRPr/>
            </a:pPr>
            <a:r>
              <a:rPr lang="en-GB" dirty="0"/>
              <a:t>The Unitary Development Plan Post Enquiry Modifications (2008) policy EC13 reports that it will not be permissible for the best agricultural land to be lost and that grade 1, 2 and 3a land should be conserved  (City and County of Swansea, 2015).</a:t>
            </a:r>
          </a:p>
          <a:p>
            <a:pPr marL="365760" indent="-283464" eaLnBrk="1" fontAlgn="auto" hangingPunct="1">
              <a:spcAft>
                <a:spcPts val="0"/>
              </a:spcAft>
              <a:buFont typeface="Wingdings 2"/>
              <a:buChar char=""/>
              <a:defRPr/>
            </a:pPr>
            <a:r>
              <a:rPr lang="en-GB" dirty="0"/>
              <a:t>Although no mention is made in the summary, the main body of the statement reports that agricultural land of grade 3 will be used </a:t>
            </a:r>
            <a:r>
              <a:rPr lang="en-US" dirty="0"/>
              <a:t>(</a:t>
            </a:r>
            <a:r>
              <a:rPr lang="en-US" dirty="0" err="1"/>
              <a:t>Soltys</a:t>
            </a:r>
            <a:r>
              <a:rPr lang="en-US" dirty="0"/>
              <a:t> Brewster Consulting ,2007) </a:t>
            </a:r>
          </a:p>
          <a:p>
            <a:pPr marL="365760" indent="-283464" eaLnBrk="1" fontAlgn="auto" hangingPunct="1">
              <a:spcAft>
                <a:spcPts val="0"/>
              </a:spcAft>
              <a:buFont typeface="Wingdings 2"/>
              <a:buChar char=""/>
              <a:defRPr/>
            </a:pPr>
            <a:endParaRPr lang="en-GB" dirty="0"/>
          </a:p>
          <a:p>
            <a:pPr marL="365760" indent="-283464" eaLnBrk="1" fontAlgn="auto" hangingPunct="1">
              <a:spcAft>
                <a:spcPts val="0"/>
              </a:spcAft>
              <a:buFont typeface="Wingdings 2"/>
              <a:buChar char=""/>
              <a:defRPr/>
            </a:pPr>
            <a:endParaRPr lang="en-GB"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Non Technical Summary</a:t>
            </a:r>
          </a:p>
        </p:txBody>
      </p:sp>
      <p:sp>
        <p:nvSpPr>
          <p:cNvPr id="3" name="Content Placeholder 2"/>
          <p:cNvSpPr>
            <a:spLocks noGrp="1"/>
          </p:cNvSpPr>
          <p:nvPr>
            <p:ph idx="1"/>
          </p:nvPr>
        </p:nvSpPr>
        <p:spPr/>
        <p:txBody>
          <a:bodyPr>
            <a:normAutofit lnSpcReduction="10000"/>
          </a:bodyPr>
          <a:lstStyle/>
          <a:p>
            <a:pPr marL="365760" indent="-283464" eaLnBrk="1" fontAlgn="auto" hangingPunct="1">
              <a:spcAft>
                <a:spcPts val="0"/>
              </a:spcAft>
              <a:buFont typeface="Wingdings 2"/>
              <a:buNone/>
              <a:defRPr/>
            </a:pPr>
            <a:r>
              <a:rPr lang="en-US" b="1" i="1" dirty="0"/>
              <a:t>Social Acceptance</a:t>
            </a:r>
            <a:endParaRPr lang="en-US" dirty="0"/>
          </a:p>
          <a:p>
            <a:pPr marL="365760" indent="-283464" eaLnBrk="1" fontAlgn="auto" hangingPunct="1">
              <a:spcAft>
                <a:spcPts val="0"/>
              </a:spcAft>
              <a:buFont typeface="Wingdings 2"/>
              <a:buChar char=""/>
              <a:defRPr/>
            </a:pPr>
            <a:r>
              <a:rPr lang="en-GB" dirty="0"/>
              <a:t>Issues surrounding this development have been raised by members of the general public.  Comments made in a local paper include: </a:t>
            </a:r>
          </a:p>
          <a:p>
            <a:pPr marL="365760" indent="-283464" eaLnBrk="1" fontAlgn="auto" hangingPunct="1">
              <a:spcAft>
                <a:spcPts val="0"/>
              </a:spcAft>
              <a:buFont typeface="Wingdings 2"/>
              <a:buChar char=""/>
              <a:defRPr/>
            </a:pPr>
            <a:endParaRPr lang="en-US" dirty="0"/>
          </a:p>
          <a:p>
            <a:pPr marL="365760" indent="-283464" eaLnBrk="1" fontAlgn="auto" hangingPunct="1">
              <a:spcAft>
                <a:spcPts val="0"/>
              </a:spcAft>
              <a:buFont typeface="Wingdings 2"/>
              <a:buNone/>
              <a:defRPr/>
            </a:pPr>
            <a:r>
              <a:rPr lang="en-US" i="1" dirty="0"/>
              <a:t>    '</a:t>
            </a:r>
            <a:r>
              <a:rPr lang="en-GB" i="1" dirty="0"/>
              <a:t>This is typical! bulldozing two working farms and a number of historical sites to build another bloody golf course and unaffordable housing in the area.' (Rees in Evening Post, 2008a)</a:t>
            </a:r>
          </a:p>
          <a:p>
            <a:pPr marL="365760" indent="-283464" eaLnBrk="1" fontAlgn="auto" hangingPunct="1">
              <a:spcAft>
                <a:spcPts val="0"/>
              </a:spcAft>
              <a:buFont typeface="Wingdings 2"/>
              <a:buNone/>
              <a:defRPr/>
            </a:pPr>
            <a:endParaRPr lang="en-GB" i="1" dirty="0"/>
          </a:p>
          <a:p>
            <a:pPr marL="365760" indent="-283464" eaLnBrk="1" fontAlgn="auto" hangingPunct="1">
              <a:spcAft>
                <a:spcPts val="0"/>
              </a:spcAft>
              <a:buFont typeface="Wingdings 2"/>
              <a:buChar char=""/>
              <a:defRPr/>
            </a:pPr>
            <a:r>
              <a:rPr lang="en-GB" dirty="0"/>
              <a:t>No mention of public opposition was stated in the summary</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Non Technical Summary</a:t>
            </a:r>
          </a:p>
        </p:txBody>
      </p:sp>
      <p:sp>
        <p:nvSpPr>
          <p:cNvPr id="56323" name="Content Placeholder 2"/>
          <p:cNvSpPr>
            <a:spLocks noGrp="1"/>
          </p:cNvSpPr>
          <p:nvPr>
            <p:ph idx="1"/>
          </p:nvPr>
        </p:nvSpPr>
        <p:spPr/>
        <p:txBody>
          <a:bodyPr/>
          <a:lstStyle/>
          <a:p>
            <a:pPr eaLnBrk="1" hangingPunct="1">
              <a:buFont typeface="Wingdings 2" panose="05020102010507070707" pitchFamily="18" charset="2"/>
              <a:buNone/>
            </a:pPr>
            <a:r>
              <a:rPr lang="en-GB" altLang="en-US" b="1" dirty="0"/>
              <a:t>Theoretical Application</a:t>
            </a:r>
          </a:p>
          <a:p>
            <a:pPr eaLnBrk="1" hangingPunct="1"/>
            <a:endParaRPr lang="en-GB" altLang="en-US" dirty="0"/>
          </a:p>
          <a:p>
            <a:pPr eaLnBrk="1" hangingPunct="1"/>
            <a:r>
              <a:rPr lang="en-GB" altLang="en-US" dirty="0"/>
              <a:t>Where theory dictates that the summary should enable public participation through accessibility, loaded terms and omission of facts may suggest use of a non technical summary for a persuasive tool.</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Procedure</a:t>
            </a:r>
          </a:p>
        </p:txBody>
      </p:sp>
      <p:sp>
        <p:nvSpPr>
          <p:cNvPr id="57347" name="Content Placeholder 2"/>
          <p:cNvSpPr>
            <a:spLocks noGrp="1"/>
          </p:cNvSpPr>
          <p:nvPr>
            <p:ph idx="1"/>
          </p:nvPr>
        </p:nvSpPr>
        <p:spPr/>
        <p:txBody>
          <a:bodyPr/>
          <a:lstStyle/>
          <a:p>
            <a:pPr eaLnBrk="1" hangingPunct="1">
              <a:buFont typeface="Wingdings 2" panose="05020102010507070707" pitchFamily="18" charset="2"/>
              <a:buNone/>
            </a:pPr>
            <a:r>
              <a:rPr lang="en-GB" altLang="en-US" b="1" dirty="0"/>
              <a:t>Environmental Statement</a:t>
            </a:r>
          </a:p>
          <a:p>
            <a:pPr eaLnBrk="1" hangingPunct="1"/>
            <a:r>
              <a:rPr lang="en-GB" altLang="en-US" dirty="0"/>
              <a:t>It is reported in the Environmental Statement that note was taken of good practice through bodies such as the Institute of Environmental Assessment.  </a:t>
            </a:r>
          </a:p>
          <a:p>
            <a:pPr eaLnBrk="1" hangingPunct="1"/>
            <a:r>
              <a:rPr lang="en-GB" altLang="en-US" dirty="0"/>
              <a:t>There is no set prescription for assessment (</a:t>
            </a:r>
            <a:r>
              <a:rPr lang="en-GB" altLang="en-US" dirty="0" err="1"/>
              <a:t>Soltys</a:t>
            </a:r>
            <a:r>
              <a:rPr lang="en-GB" altLang="en-US" dirty="0"/>
              <a:t> and Brewster, 2007) lack of which may allow for inconsistency between assessments. </a:t>
            </a:r>
            <a:endParaRPr lang="en-GB" altLang="en-US" b="1"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Conservation</a:t>
            </a:r>
          </a:p>
        </p:txBody>
      </p:sp>
      <p:sp>
        <p:nvSpPr>
          <p:cNvPr id="3" name="Content Placeholder 2"/>
          <p:cNvSpPr>
            <a:spLocks noGrp="1"/>
          </p:cNvSpPr>
          <p:nvPr>
            <p:ph idx="1"/>
          </p:nvPr>
        </p:nvSpPr>
        <p:spPr/>
        <p:txBody>
          <a:bodyPr>
            <a:normAutofit/>
          </a:bodyPr>
          <a:lstStyle/>
          <a:p>
            <a:pPr marL="365760" indent="-283464" eaLnBrk="1" fontAlgn="auto" hangingPunct="1">
              <a:spcAft>
                <a:spcPts val="0"/>
              </a:spcAft>
              <a:buFont typeface="Wingdings 2"/>
              <a:buNone/>
              <a:defRPr/>
            </a:pPr>
            <a:r>
              <a:rPr lang="en-GB" b="1" dirty="0"/>
              <a:t>SSSI</a:t>
            </a:r>
          </a:p>
          <a:p>
            <a:pPr marL="365760" indent="-283464" eaLnBrk="1" fontAlgn="auto" hangingPunct="1">
              <a:spcAft>
                <a:spcPts val="0"/>
              </a:spcAft>
              <a:buFont typeface="Wingdings 2"/>
              <a:buChar char=""/>
              <a:defRPr/>
            </a:pPr>
            <a:r>
              <a:rPr lang="en-GB" dirty="0"/>
              <a:t>The survey highlighted the issue of damage to the SSSI due to hydrological changes or nutrient enrichment reducing the sites biological interest. </a:t>
            </a:r>
          </a:p>
          <a:p>
            <a:pPr marL="365760" indent="-283464" eaLnBrk="1" fontAlgn="auto" hangingPunct="1">
              <a:spcAft>
                <a:spcPts val="0"/>
              </a:spcAft>
              <a:buFont typeface="Wingdings 2"/>
              <a:buChar char=""/>
              <a:defRPr/>
            </a:pPr>
            <a:r>
              <a:rPr lang="en-GB" dirty="0"/>
              <a:t>All possible precautionary measures are recommended to be taken in order to ensure no pollutant or disturbance is cause during any phase of development  </a:t>
            </a:r>
          </a:p>
          <a:p>
            <a:pPr marL="365760" indent="-283464" eaLnBrk="1" fontAlgn="auto" hangingPunct="1">
              <a:spcAft>
                <a:spcPts val="0"/>
              </a:spcAft>
              <a:buFont typeface="Wingdings 2"/>
              <a:buNone/>
              <a:defRPr/>
            </a:pPr>
            <a:r>
              <a:rPr lang="en-GB" dirty="0"/>
              <a:t>    (Stewart, 2004).  </a:t>
            </a:r>
          </a:p>
          <a:p>
            <a:pPr marL="365760" indent="-283464" eaLnBrk="1" fontAlgn="auto" hangingPunct="1">
              <a:spcAft>
                <a:spcPts val="0"/>
              </a:spcAft>
              <a:buFont typeface="Wingdings 2"/>
              <a:buChar char=""/>
              <a:defRPr/>
            </a:pPr>
            <a:endParaRPr lang="en-GB" b="1"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Conservation</a:t>
            </a:r>
          </a:p>
        </p:txBody>
      </p:sp>
      <p:sp>
        <p:nvSpPr>
          <p:cNvPr id="59395" name="Content Placeholder 2"/>
          <p:cNvSpPr>
            <a:spLocks noGrp="1"/>
          </p:cNvSpPr>
          <p:nvPr>
            <p:ph idx="1"/>
          </p:nvPr>
        </p:nvSpPr>
        <p:spPr/>
        <p:txBody>
          <a:bodyPr/>
          <a:lstStyle/>
          <a:p>
            <a:pPr eaLnBrk="1" hangingPunct="1"/>
            <a:r>
              <a:rPr lang="en-GB" altLang="en-US" dirty="0"/>
              <a:t>Stream</a:t>
            </a:r>
          </a:p>
          <a:p>
            <a:pPr eaLnBrk="1" hangingPunct="1">
              <a:buFont typeface="Wingdings 2" panose="05020102010507070707" pitchFamily="18" charset="2"/>
              <a:buNone/>
            </a:pPr>
            <a:endParaRPr lang="en-GB" altLang="en-US" dirty="0"/>
          </a:p>
        </p:txBody>
      </p:sp>
      <p:pic>
        <p:nvPicPr>
          <p:cNvPr id="59396" name="Picture 3" descr="outline.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30438" y="2000250"/>
            <a:ext cx="5770562"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Conservation</a:t>
            </a:r>
          </a:p>
        </p:txBody>
      </p:sp>
      <p:sp>
        <p:nvSpPr>
          <p:cNvPr id="60419" name="Content Placeholder 2"/>
          <p:cNvSpPr>
            <a:spLocks noGrp="1"/>
          </p:cNvSpPr>
          <p:nvPr>
            <p:ph idx="1"/>
          </p:nvPr>
        </p:nvSpPr>
        <p:spPr/>
        <p:txBody>
          <a:bodyPr/>
          <a:lstStyle/>
          <a:p>
            <a:pPr eaLnBrk="1" hangingPunct="1">
              <a:buFont typeface="Wingdings 2" panose="05020102010507070707" pitchFamily="18" charset="2"/>
              <a:buNone/>
            </a:pPr>
            <a:r>
              <a:rPr lang="en-GB" altLang="en-US" dirty="0"/>
              <a:t>  </a:t>
            </a:r>
            <a:r>
              <a:rPr lang="en-GB" altLang="en-US" b="1" dirty="0"/>
              <a:t>Contradiction</a:t>
            </a:r>
          </a:p>
          <a:p>
            <a:pPr eaLnBrk="1" hangingPunct="1"/>
            <a:r>
              <a:rPr lang="en-GB" altLang="en-US" dirty="0"/>
              <a:t>ES - nutrient enrichment in the SSSI area: increase in the area of rough grassland around it will result in net impact being minor or even moderately positive.  </a:t>
            </a:r>
          </a:p>
          <a:p>
            <a:pPr eaLnBrk="1" hangingPunct="1"/>
            <a:r>
              <a:rPr lang="en-GB" altLang="en-US" dirty="0"/>
              <a:t>Run off will arise and that where executive houses are built, this will exceed 'Greenfield Conditions' </a:t>
            </a:r>
          </a:p>
          <a:p>
            <a:pPr eaLnBrk="1" hangingPunct="1">
              <a:buFont typeface="Wingdings 2" panose="05020102010507070707" pitchFamily="18" charset="2"/>
              <a:buNone/>
            </a:pPr>
            <a:r>
              <a:rPr lang="en-GB" altLang="en-US" dirty="0"/>
              <a:t>    (</a:t>
            </a:r>
            <a:r>
              <a:rPr lang="en-GB" altLang="en-US" dirty="0" err="1"/>
              <a:t>Soltys</a:t>
            </a:r>
            <a:r>
              <a:rPr lang="en-GB" altLang="en-US" dirty="0"/>
              <a:t> and Brewster, 2007). </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Conservation</a:t>
            </a:r>
          </a:p>
        </p:txBody>
      </p:sp>
      <p:sp>
        <p:nvSpPr>
          <p:cNvPr id="61443" name="Content Placeholder 2"/>
          <p:cNvSpPr>
            <a:spLocks noGrp="1"/>
          </p:cNvSpPr>
          <p:nvPr>
            <p:ph idx="1"/>
          </p:nvPr>
        </p:nvSpPr>
        <p:spPr/>
        <p:txBody>
          <a:bodyPr/>
          <a:lstStyle/>
          <a:p>
            <a:pPr eaLnBrk="1" hangingPunct="1">
              <a:buFont typeface="Wingdings 2" panose="05020102010507070707" pitchFamily="18" charset="2"/>
              <a:buNone/>
            </a:pPr>
            <a:r>
              <a:rPr lang="en-GB" altLang="en-US" b="1" dirty="0"/>
              <a:t>Hedgerows and Woodland</a:t>
            </a:r>
          </a:p>
          <a:p>
            <a:pPr eaLnBrk="1" hangingPunct="1"/>
            <a:r>
              <a:rPr lang="en-GB" altLang="en-US" dirty="0"/>
              <a:t>It is proposed that 34.6% of woodland will be removed. </a:t>
            </a:r>
          </a:p>
          <a:p>
            <a:pPr eaLnBrk="1" hangingPunct="1"/>
            <a:r>
              <a:rPr lang="en-GB" altLang="en-US" dirty="0"/>
              <a:t>Concern raised over the time for restoration of habitats and the need for further ecological study regarding habitat fragmentation or disturbance </a:t>
            </a:r>
          </a:p>
          <a:p>
            <a:pPr eaLnBrk="1" hangingPunct="1">
              <a:buFont typeface="Wingdings 2" panose="05020102010507070707" pitchFamily="18" charset="2"/>
              <a:buNone/>
            </a:pPr>
            <a:r>
              <a:rPr lang="en-GB" altLang="en-US" b="1" dirty="0"/>
              <a:t>  </a:t>
            </a:r>
            <a:r>
              <a:rPr lang="en-GB" altLang="en-US" dirty="0"/>
              <a:t>(</a:t>
            </a:r>
            <a:r>
              <a:rPr lang="en-GB" altLang="en-US" dirty="0" err="1"/>
              <a:t>Surgess</a:t>
            </a:r>
            <a:r>
              <a:rPr lang="en-GB" altLang="en-US" dirty="0"/>
              <a:t>, 2003)</a:t>
            </a:r>
            <a:endParaRPr lang="en-GB" altLang="en-US" b="1" dirty="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Conservation</a:t>
            </a:r>
          </a:p>
        </p:txBody>
      </p:sp>
      <p:sp>
        <p:nvSpPr>
          <p:cNvPr id="62467" name="Content Placeholder 2"/>
          <p:cNvSpPr>
            <a:spLocks noGrp="1"/>
          </p:cNvSpPr>
          <p:nvPr>
            <p:ph idx="1"/>
          </p:nvPr>
        </p:nvSpPr>
        <p:spPr/>
        <p:txBody>
          <a:bodyPr/>
          <a:lstStyle/>
          <a:p>
            <a:pPr eaLnBrk="1" hangingPunct="1">
              <a:buFont typeface="Wingdings 2" panose="05020102010507070707" pitchFamily="18" charset="2"/>
              <a:buNone/>
            </a:pPr>
            <a:r>
              <a:rPr lang="en-GB" altLang="en-US" b="1" dirty="0"/>
              <a:t>  Alien Species</a:t>
            </a:r>
          </a:p>
          <a:p>
            <a:pPr eaLnBrk="1" hangingPunct="1"/>
            <a:r>
              <a:rPr lang="en-GB" altLang="en-US" dirty="0"/>
              <a:t>Both Rhododendron and Japanese Knotweed (</a:t>
            </a:r>
            <a:r>
              <a:rPr lang="en-GB" altLang="en-US" i="1" dirty="0" err="1"/>
              <a:t>Fallopia</a:t>
            </a:r>
            <a:r>
              <a:rPr lang="en-GB" altLang="en-US" i="1" dirty="0"/>
              <a:t> japonica)  </a:t>
            </a:r>
            <a:r>
              <a:rPr lang="en-GB" altLang="en-US" dirty="0"/>
              <a:t>have been identified on site</a:t>
            </a:r>
            <a:r>
              <a:rPr lang="en-GB" altLang="en-US" i="1" dirty="0"/>
              <a:t> </a:t>
            </a:r>
            <a:r>
              <a:rPr lang="en-GB" altLang="en-US" dirty="0"/>
              <a:t>(</a:t>
            </a:r>
            <a:r>
              <a:rPr lang="en-GB" altLang="en-US" dirty="0" err="1"/>
              <a:t>Surgess</a:t>
            </a:r>
            <a:r>
              <a:rPr lang="en-GB" altLang="en-US" dirty="0"/>
              <a:t>, 2003)</a:t>
            </a:r>
          </a:p>
          <a:p>
            <a:pPr eaLnBrk="1" hangingPunct="1"/>
            <a:r>
              <a:rPr lang="en-GB" altLang="en-US" dirty="0"/>
              <a:t>Eradication or control of alien species may be essential, it is argued that Japanese knotweed alone as an invasive, non native species can out compete native species and alter habitats  (Child </a:t>
            </a:r>
            <a:r>
              <a:rPr lang="en-GB" altLang="en-US" i="1" dirty="0"/>
              <a:t>et al  2000; 2017).</a:t>
            </a:r>
            <a:endParaRPr lang="en-GB" altLang="en-US" dirty="0"/>
          </a:p>
          <a:p>
            <a:pPr eaLnBrk="1" hangingPunct="1"/>
            <a:endParaRPr lang="en-GB" altLang="en-US" dirty="0"/>
          </a:p>
          <a:p>
            <a:pPr eaLnBrk="1" hangingPunct="1"/>
            <a:endParaRPr lang="en-GB" altLang="en-US" dirty="0"/>
          </a:p>
          <a:p>
            <a:pPr eaLnBrk="1" hangingPunct="1"/>
            <a:endParaRPr lang="en-GB" altLang="en-US" b="1"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Conservation</a:t>
            </a:r>
          </a:p>
        </p:txBody>
      </p:sp>
      <p:sp>
        <p:nvSpPr>
          <p:cNvPr id="63491" name="Content Placeholder 2"/>
          <p:cNvSpPr>
            <a:spLocks noGrp="1"/>
          </p:cNvSpPr>
          <p:nvPr>
            <p:ph idx="1"/>
          </p:nvPr>
        </p:nvSpPr>
        <p:spPr/>
        <p:txBody>
          <a:bodyPr/>
          <a:lstStyle/>
          <a:p>
            <a:pPr eaLnBrk="1" hangingPunct="1"/>
            <a:r>
              <a:rPr lang="en-GB" altLang="en-US" b="1" dirty="0"/>
              <a:t>Committed to Green</a:t>
            </a:r>
          </a:p>
          <a:p>
            <a:pPr eaLnBrk="1" hangingPunct="1"/>
            <a:r>
              <a:rPr lang="en-GB" altLang="en-US" dirty="0"/>
              <a:t>A study by Tanner (2005) investigating nine courses and nine adjacent habitats concluded that:</a:t>
            </a:r>
            <a:endParaRPr lang="en-US" altLang="en-US" dirty="0"/>
          </a:p>
          <a:p>
            <a:pPr eaLnBrk="1" hangingPunct="1">
              <a:buFont typeface="Wingdings 2" panose="05020102010507070707" pitchFamily="18" charset="2"/>
              <a:buNone/>
            </a:pPr>
            <a:r>
              <a:rPr lang="en-GB" altLang="en-US" i="1" dirty="0"/>
              <a:t>   '...golf courses of any age can enhance the local biodiversity of an area by providing a greater variety of habitats than intensively managed agricultural areas.'  (Tanner, 2005)</a:t>
            </a:r>
            <a:endParaRPr lang="en-GB" altLang="en-US" dirty="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Conservation</a:t>
            </a:r>
          </a:p>
        </p:txBody>
      </p:sp>
      <p:sp>
        <p:nvSpPr>
          <p:cNvPr id="3" name="Content Placeholder 2"/>
          <p:cNvSpPr>
            <a:spLocks noGrp="1"/>
          </p:cNvSpPr>
          <p:nvPr>
            <p:ph idx="1"/>
          </p:nvPr>
        </p:nvSpPr>
        <p:spPr/>
        <p:txBody>
          <a:bodyPr>
            <a:normAutofit/>
          </a:bodyPr>
          <a:lstStyle/>
          <a:p>
            <a:pPr marL="365760" indent="-283464" eaLnBrk="1" fontAlgn="auto" hangingPunct="1">
              <a:spcAft>
                <a:spcPts val="0"/>
              </a:spcAft>
              <a:buFont typeface="Wingdings 2"/>
              <a:buNone/>
              <a:defRPr/>
            </a:pPr>
            <a:r>
              <a:rPr lang="en-GB" b="1" dirty="0"/>
              <a:t>  Committed to Green</a:t>
            </a:r>
          </a:p>
          <a:p>
            <a:pPr marL="365760" indent="-283464" eaLnBrk="1" fontAlgn="auto" hangingPunct="1">
              <a:spcAft>
                <a:spcPts val="0"/>
              </a:spcAft>
              <a:buFont typeface="Wingdings 2"/>
              <a:buChar char=""/>
              <a:defRPr/>
            </a:pPr>
            <a:r>
              <a:rPr lang="en-US" dirty="0"/>
              <a:t>A handbook '</a:t>
            </a:r>
            <a:r>
              <a:rPr lang="en-GB" i="1" dirty="0"/>
              <a:t>Committed to Green Handbook for Golf Courses' has been produced to provide a framework in which golf courses should operate in order to address sustainability issues (Stubbs, 1997). </a:t>
            </a:r>
          </a:p>
          <a:p>
            <a:pPr marL="365760" indent="-283464" eaLnBrk="1" fontAlgn="auto" hangingPunct="1">
              <a:spcAft>
                <a:spcPts val="0"/>
              </a:spcAft>
              <a:buFont typeface="Wingdings 2"/>
              <a:buChar char=""/>
              <a:defRPr/>
            </a:pPr>
            <a:r>
              <a:rPr lang="en-GB" dirty="0"/>
              <a:t>Use of chemicals and fertiliser will follow the official guidelines of the handbook along with COSHH and Pesticide regulations.  (</a:t>
            </a:r>
            <a:r>
              <a:rPr lang="en-GB" dirty="0" err="1"/>
              <a:t>Soltys</a:t>
            </a:r>
            <a:r>
              <a:rPr lang="en-GB" dirty="0"/>
              <a:t> and Brewster, 2007)</a:t>
            </a:r>
            <a:endParaRPr lang="en-GB" b="1" dirty="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Conservation</a:t>
            </a:r>
          </a:p>
        </p:txBody>
      </p:sp>
      <p:sp>
        <p:nvSpPr>
          <p:cNvPr id="65539" name="Content Placeholder 2"/>
          <p:cNvSpPr>
            <a:spLocks noGrp="1"/>
          </p:cNvSpPr>
          <p:nvPr>
            <p:ph idx="1"/>
          </p:nvPr>
        </p:nvSpPr>
        <p:spPr/>
        <p:txBody>
          <a:bodyPr/>
          <a:lstStyle/>
          <a:p>
            <a:pPr eaLnBrk="1" hangingPunct="1">
              <a:buFont typeface="Wingdings 2" panose="05020102010507070707" pitchFamily="18" charset="2"/>
              <a:buNone/>
            </a:pPr>
            <a:r>
              <a:rPr lang="en-GB" altLang="en-US" dirty="0"/>
              <a:t>  </a:t>
            </a:r>
            <a:r>
              <a:rPr lang="en-GB" altLang="en-US" b="1" dirty="0"/>
              <a:t>Committed to Green</a:t>
            </a:r>
          </a:p>
          <a:p>
            <a:pPr eaLnBrk="1" hangingPunct="1"/>
            <a:r>
              <a:rPr lang="en-GB" altLang="en-US" dirty="0"/>
              <a:t>In correspondence with the Countryside council for Wales it was reported  that mitigation methods were considered adequate.   </a:t>
            </a:r>
          </a:p>
          <a:p>
            <a:pPr eaLnBrk="1" hangingPunct="1"/>
            <a:r>
              <a:rPr lang="en-GB" altLang="en-US" dirty="0"/>
              <a:t> The SSSI area was to be adequately fenced and correctly grazed, the water regime not upset and there should be no nutrient enrichment (NRW, 2017). </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US" dirty="0">
                <a:solidFill>
                  <a:schemeClr val="tx2">
                    <a:satMod val="130000"/>
                  </a:schemeClr>
                </a:solidFill>
              </a:rPr>
              <a:t>Hydrology and Soil</a:t>
            </a:r>
            <a:endParaRPr lang="en-GB" dirty="0">
              <a:solidFill>
                <a:schemeClr val="tx2">
                  <a:satMod val="130000"/>
                </a:schemeClr>
              </a:solidFill>
            </a:endParaRPr>
          </a:p>
        </p:txBody>
      </p:sp>
      <p:sp>
        <p:nvSpPr>
          <p:cNvPr id="3" name="Content Placeholder 2"/>
          <p:cNvSpPr>
            <a:spLocks noGrp="1"/>
          </p:cNvSpPr>
          <p:nvPr>
            <p:ph idx="1"/>
          </p:nvPr>
        </p:nvSpPr>
        <p:spPr/>
        <p:txBody>
          <a:bodyPr>
            <a:normAutofit/>
          </a:bodyPr>
          <a:lstStyle/>
          <a:p>
            <a:pPr marL="365760" indent="-283464" eaLnBrk="1" fontAlgn="auto" hangingPunct="1">
              <a:spcAft>
                <a:spcPts val="0"/>
              </a:spcAft>
              <a:buFont typeface="Wingdings 2"/>
              <a:buNone/>
              <a:defRPr/>
            </a:pPr>
            <a:r>
              <a:rPr lang="en-US" b="1" dirty="0"/>
              <a:t>Hydrological Impact, Pollution and Nutrient Enrichment</a:t>
            </a:r>
          </a:p>
          <a:p>
            <a:pPr marL="365760" indent="-283464" eaLnBrk="1" fontAlgn="auto" hangingPunct="1">
              <a:spcAft>
                <a:spcPts val="0"/>
              </a:spcAft>
              <a:buFont typeface="Wingdings 2"/>
              <a:buChar char=""/>
              <a:defRPr/>
            </a:pPr>
            <a:r>
              <a:rPr lang="en-GB" dirty="0"/>
              <a:t>Nutrient enrichment and pollutants can alter ecosystems impacting sensitive species.  Erosion may arise due to removal of trees</a:t>
            </a:r>
          </a:p>
          <a:p>
            <a:pPr marL="365760" indent="-283464" eaLnBrk="1" fontAlgn="auto" hangingPunct="1">
              <a:spcAft>
                <a:spcPts val="0"/>
              </a:spcAft>
              <a:buFont typeface="Wingdings 2"/>
              <a:buChar char=""/>
              <a:defRPr/>
            </a:pPr>
            <a:r>
              <a:rPr lang="en-GB" dirty="0"/>
              <a:t> In terms of the precautionary principle, aspects of unknown consequences prevent calculable outcome of mitigation measures</a:t>
            </a:r>
            <a:endParaRPr lang="en-US" i="1" dirty="0"/>
          </a:p>
          <a:p>
            <a:pPr marL="365760" indent="-283464" eaLnBrk="1" fontAlgn="auto" hangingPunct="1">
              <a:spcAft>
                <a:spcPts val="0"/>
              </a:spcAft>
              <a:buFont typeface="Wingdings 2"/>
              <a:buChar char=""/>
              <a:defRPr/>
            </a:pPr>
            <a:endParaRPr lang="en-US" i="1" dirty="0"/>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fontAlgn="auto" hangingPunct="1">
              <a:spcAft>
                <a:spcPts val="0"/>
              </a:spcAft>
              <a:defRPr/>
            </a:pPr>
            <a:r>
              <a:rPr lang="en-GB" dirty="0">
                <a:solidFill>
                  <a:schemeClr val="tx2">
                    <a:satMod val="130000"/>
                  </a:schemeClr>
                </a:solidFill>
              </a:rPr>
              <a:t>Visual Impact</a:t>
            </a:r>
            <a:br>
              <a:rPr lang="en-GB" dirty="0">
                <a:solidFill>
                  <a:schemeClr val="tx2">
                    <a:satMod val="130000"/>
                  </a:schemeClr>
                </a:solidFill>
              </a:rPr>
            </a:br>
            <a:r>
              <a:rPr lang="en-GB" sz="2700" dirty="0">
                <a:solidFill>
                  <a:schemeClr val="tx2">
                    <a:satMod val="130000"/>
                  </a:schemeClr>
                </a:solidFill>
              </a:rPr>
              <a:t>Fox and Hound, </a:t>
            </a:r>
            <a:r>
              <a:rPr lang="en-GB" sz="2700" dirty="0" err="1">
                <a:solidFill>
                  <a:schemeClr val="tx2">
                    <a:satMod val="130000"/>
                  </a:schemeClr>
                </a:solidFill>
              </a:rPr>
              <a:t>Llangyfelach</a:t>
            </a:r>
            <a:endParaRPr lang="en-GB" sz="2700" dirty="0">
              <a:solidFill>
                <a:schemeClr val="tx2">
                  <a:satMod val="130000"/>
                </a:schemeClr>
              </a:solidFill>
            </a:endParaRPr>
          </a:p>
        </p:txBody>
      </p:sp>
      <p:pic>
        <p:nvPicPr>
          <p:cNvPr id="67587" name="Content Placeholder 3" descr="fox.jp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62328" y="2421636"/>
            <a:ext cx="5419344" cy="3614928"/>
          </a:xfrm>
        </p:spPr>
      </p:pic>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5048" y="415091"/>
            <a:ext cx="8568952" cy="1293028"/>
          </a:xfrm>
        </p:spPr>
        <p:txBody>
          <a:bodyPr/>
          <a:lstStyle/>
          <a:p>
            <a:pPr eaLnBrk="1" fontAlgn="auto" hangingPunct="1">
              <a:spcAft>
                <a:spcPts val="0"/>
              </a:spcAft>
              <a:defRPr/>
            </a:pPr>
            <a:r>
              <a:rPr lang="en-GB" dirty="0">
                <a:solidFill>
                  <a:schemeClr val="tx2">
                    <a:satMod val="130000"/>
                  </a:schemeClr>
                </a:solidFill>
              </a:rPr>
              <a:t>Landscape and Visual Impact</a:t>
            </a:r>
          </a:p>
        </p:txBody>
      </p:sp>
      <p:sp>
        <p:nvSpPr>
          <p:cNvPr id="68611" name="Content Placeholder 2"/>
          <p:cNvSpPr>
            <a:spLocks noGrp="1"/>
          </p:cNvSpPr>
          <p:nvPr>
            <p:ph idx="1"/>
          </p:nvPr>
        </p:nvSpPr>
        <p:spPr>
          <a:xfrm>
            <a:off x="755576" y="1708119"/>
            <a:ext cx="7955280" cy="4069080"/>
          </a:xfrm>
        </p:spPr>
        <p:txBody>
          <a:bodyPr/>
          <a:lstStyle/>
          <a:p>
            <a:pPr eaLnBrk="1" hangingPunct="1"/>
            <a:r>
              <a:rPr lang="en-GB" altLang="en-US" dirty="0"/>
              <a:t>Little affect on views such as from </a:t>
            </a:r>
            <a:r>
              <a:rPr lang="en-GB" altLang="en-US" dirty="0" err="1"/>
              <a:t>Penllegear</a:t>
            </a:r>
            <a:r>
              <a:rPr lang="en-GB" altLang="en-US" dirty="0"/>
              <a:t> Business park</a:t>
            </a:r>
          </a:p>
          <a:p>
            <a:pPr eaLnBrk="1" hangingPunct="1"/>
            <a:endParaRPr lang="en-GB" altLang="en-US" dirty="0"/>
          </a:p>
        </p:txBody>
      </p:sp>
      <p:pic>
        <p:nvPicPr>
          <p:cNvPr id="68612" name="Picture 3" descr="pent2.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71688" y="2500313"/>
            <a:ext cx="5786437" cy="3929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Tourism and Recreation</a:t>
            </a:r>
          </a:p>
        </p:txBody>
      </p:sp>
      <p:sp>
        <p:nvSpPr>
          <p:cNvPr id="69635" name="Content Placeholder 2"/>
          <p:cNvSpPr>
            <a:spLocks noGrp="1"/>
          </p:cNvSpPr>
          <p:nvPr>
            <p:ph idx="1"/>
          </p:nvPr>
        </p:nvSpPr>
        <p:spPr/>
        <p:txBody>
          <a:bodyPr/>
          <a:lstStyle/>
          <a:p>
            <a:pPr eaLnBrk="1" hangingPunct="1"/>
            <a:r>
              <a:rPr lang="en-GB" altLang="en-US" b="1" dirty="0"/>
              <a:t>Sports Council Wales</a:t>
            </a:r>
          </a:p>
          <a:p>
            <a:pPr eaLnBrk="1" hangingPunct="1"/>
            <a:r>
              <a:rPr lang="en-GB" altLang="en-US" dirty="0"/>
              <a:t>The non technical summary states that:</a:t>
            </a:r>
          </a:p>
          <a:p>
            <a:pPr eaLnBrk="1" hangingPunct="1">
              <a:buFont typeface="Wingdings 2" panose="05020102010507070707" pitchFamily="18" charset="2"/>
              <a:buNone/>
            </a:pPr>
            <a:endParaRPr lang="en-GB" altLang="en-US" dirty="0"/>
          </a:p>
          <a:p>
            <a:pPr lvl="2" eaLnBrk="1" hangingPunct="1">
              <a:buFont typeface="Wingdings 2" panose="05020102010507070707" pitchFamily="18" charset="2"/>
              <a:buNone/>
            </a:pPr>
            <a:r>
              <a:rPr lang="en-GB" altLang="en-US" i="1" dirty="0"/>
              <a:t>'The Sports Council for Wales have highlighted the need for a ''pay and play'' golf course in Swansea.'  </a:t>
            </a:r>
            <a:r>
              <a:rPr lang="en-GB" altLang="en-US" i="1" dirty="0" err="1"/>
              <a:t>Soltys</a:t>
            </a:r>
            <a:r>
              <a:rPr lang="en-GB" altLang="en-US" i="1" dirty="0"/>
              <a:t> Brewster Consulting (2007) </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Tourism and Recreation</a:t>
            </a:r>
          </a:p>
        </p:txBody>
      </p:sp>
      <p:sp>
        <p:nvSpPr>
          <p:cNvPr id="70659" name="Content Placeholder 2"/>
          <p:cNvSpPr>
            <a:spLocks noGrp="1"/>
          </p:cNvSpPr>
          <p:nvPr>
            <p:ph idx="1"/>
          </p:nvPr>
        </p:nvSpPr>
        <p:spPr/>
        <p:txBody>
          <a:bodyPr/>
          <a:lstStyle/>
          <a:p>
            <a:pPr eaLnBrk="1" hangingPunct="1"/>
            <a:r>
              <a:rPr lang="en-GB" altLang="en-US" dirty="0"/>
              <a:t>Sports Council for Wales (2014) gives Swansea as a priority area for an 18 hole pay and play course but also recognises that one third of courses in Wales are pay and play.  </a:t>
            </a:r>
          </a:p>
          <a:p>
            <a:pPr eaLnBrk="1" hangingPunct="1"/>
            <a:endParaRPr lang="en-GB" altLang="en-US" dirty="0"/>
          </a:p>
          <a:p>
            <a:pPr eaLnBrk="1" hangingPunct="1"/>
            <a:r>
              <a:rPr lang="en-GB" altLang="en-US" dirty="0"/>
              <a:t>Alternatives to this development could involve provision at existing courses  (Sports Council Wales, 2014).</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Social Prospects</a:t>
            </a:r>
          </a:p>
        </p:txBody>
      </p:sp>
      <p:sp>
        <p:nvSpPr>
          <p:cNvPr id="3" name="Content Placeholder 2"/>
          <p:cNvSpPr>
            <a:spLocks noGrp="1"/>
          </p:cNvSpPr>
          <p:nvPr>
            <p:ph idx="1"/>
          </p:nvPr>
        </p:nvSpPr>
        <p:spPr/>
        <p:txBody>
          <a:bodyPr>
            <a:normAutofit/>
          </a:bodyPr>
          <a:lstStyle/>
          <a:p>
            <a:pPr marL="365760" indent="-283464" eaLnBrk="1" fontAlgn="auto" hangingPunct="1">
              <a:spcAft>
                <a:spcPts val="0"/>
              </a:spcAft>
              <a:buFont typeface="Wingdings 2"/>
              <a:buNone/>
              <a:defRPr/>
            </a:pPr>
            <a:r>
              <a:rPr lang="en-GB" b="1" dirty="0"/>
              <a:t>  Employment prospects and Agricultural Decline</a:t>
            </a:r>
          </a:p>
          <a:p>
            <a:pPr marL="365760" indent="-283464" eaLnBrk="1" fontAlgn="auto" hangingPunct="1">
              <a:spcAft>
                <a:spcPts val="0"/>
              </a:spcAft>
              <a:buFont typeface="Wingdings 2"/>
              <a:buNone/>
              <a:defRPr/>
            </a:pPr>
            <a:endParaRPr lang="en-GB" b="1" dirty="0"/>
          </a:p>
          <a:p>
            <a:pPr marL="365760" indent="-283464" eaLnBrk="1" fontAlgn="auto" hangingPunct="1">
              <a:spcAft>
                <a:spcPts val="0"/>
              </a:spcAft>
              <a:buFont typeface="Wingdings 2"/>
              <a:buChar char=""/>
              <a:defRPr/>
            </a:pPr>
            <a:r>
              <a:rPr lang="en-GB" dirty="0"/>
              <a:t>The project has the potential to create 240 - 245 full and part time jobs (</a:t>
            </a:r>
            <a:r>
              <a:rPr lang="en-GB" dirty="0" err="1"/>
              <a:t>Soltys</a:t>
            </a:r>
            <a:r>
              <a:rPr lang="en-GB" dirty="0"/>
              <a:t> and Brewster, 2007). </a:t>
            </a:r>
          </a:p>
          <a:p>
            <a:pPr marL="365760" indent="-283464" eaLnBrk="1" fontAlgn="auto" hangingPunct="1">
              <a:spcAft>
                <a:spcPts val="0"/>
              </a:spcAft>
              <a:buFont typeface="Wingdings 2"/>
              <a:buChar char=""/>
              <a:defRPr/>
            </a:pPr>
            <a:r>
              <a:rPr lang="en-GB" dirty="0"/>
              <a:t>Agricultural loss and tourism increase may alter the social fabric of this area.</a:t>
            </a:r>
          </a:p>
          <a:p>
            <a:pPr marL="365760" indent="-283464" eaLnBrk="1" fontAlgn="auto" hangingPunct="1">
              <a:spcAft>
                <a:spcPts val="0"/>
              </a:spcAft>
              <a:buFont typeface="Wingdings 2"/>
              <a:buChar char=""/>
              <a:defRPr/>
            </a:pPr>
            <a:r>
              <a:rPr lang="en-GB" dirty="0" err="1"/>
              <a:t>Yakovleva</a:t>
            </a:r>
            <a:r>
              <a:rPr lang="en-GB" dirty="0"/>
              <a:t> </a:t>
            </a:r>
            <a:r>
              <a:rPr lang="en-GB" i="1" dirty="0"/>
              <a:t>et al </a:t>
            </a:r>
            <a:r>
              <a:rPr lang="en-GB" dirty="0"/>
              <a:t>(2011)  argues that the food production and consumption system is directly related to issues identified on the sustainability debate.  </a:t>
            </a:r>
          </a:p>
          <a:p>
            <a:pPr marL="365760" indent="-283464" eaLnBrk="1" fontAlgn="auto" hangingPunct="1">
              <a:spcAft>
                <a:spcPts val="0"/>
              </a:spcAft>
              <a:buFont typeface="Wingdings 2"/>
              <a:buChar char=""/>
              <a:defRPr/>
            </a:pPr>
            <a:endParaRPr lang="en-GB" dirty="0"/>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Traffic and Transport</a:t>
            </a:r>
          </a:p>
        </p:txBody>
      </p:sp>
      <p:sp>
        <p:nvSpPr>
          <p:cNvPr id="72707" name="Content Placeholder 2"/>
          <p:cNvSpPr>
            <a:spLocks noGrp="1"/>
          </p:cNvSpPr>
          <p:nvPr>
            <p:ph idx="1"/>
          </p:nvPr>
        </p:nvSpPr>
        <p:spPr/>
        <p:txBody>
          <a:bodyPr/>
          <a:lstStyle/>
          <a:p>
            <a:pPr eaLnBrk="1" hangingPunct="1">
              <a:buFont typeface="Wingdings 2" panose="05020102010507070707" pitchFamily="18" charset="2"/>
              <a:buNone/>
            </a:pPr>
            <a:r>
              <a:rPr lang="en-GB" altLang="en-US" dirty="0"/>
              <a:t>  </a:t>
            </a:r>
            <a:r>
              <a:rPr lang="en-GB" altLang="en-US" b="1" dirty="0"/>
              <a:t>Noise and Pollution</a:t>
            </a:r>
          </a:p>
          <a:p>
            <a:pPr eaLnBrk="1" hangingPunct="1">
              <a:buFont typeface="Wingdings 2" panose="05020102010507070707" pitchFamily="18" charset="2"/>
              <a:buNone/>
            </a:pPr>
            <a:endParaRPr lang="en-GB" altLang="en-US" b="1" dirty="0"/>
          </a:p>
          <a:p>
            <a:pPr eaLnBrk="1" hangingPunct="1"/>
            <a:r>
              <a:rPr lang="en-GB" altLang="en-US" dirty="0"/>
              <a:t>This development has been criticised for the potential increase in car use.  Where development increases transportation, sustainability is questionable in terms of pollution, resources use and the need for energy  (City and County of Swansea, 2017).</a:t>
            </a:r>
          </a:p>
          <a:p>
            <a:pPr eaLnBrk="1" hangingPunct="1">
              <a:buFont typeface="Wingdings 2" panose="05020102010507070707" pitchFamily="18" charset="2"/>
              <a:buNone/>
            </a:pPr>
            <a:endParaRPr lang="en-GB" altLang="en-US" dirty="0"/>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Sustainable Development</a:t>
            </a:r>
          </a:p>
        </p:txBody>
      </p:sp>
      <p:sp>
        <p:nvSpPr>
          <p:cNvPr id="3" name="Content Placeholder 2"/>
          <p:cNvSpPr>
            <a:spLocks noGrp="1"/>
          </p:cNvSpPr>
          <p:nvPr>
            <p:ph idx="1"/>
          </p:nvPr>
        </p:nvSpPr>
        <p:spPr/>
        <p:txBody>
          <a:bodyPr>
            <a:normAutofit/>
          </a:bodyPr>
          <a:lstStyle/>
          <a:p>
            <a:pPr marL="365760" indent="-283464" eaLnBrk="1" fontAlgn="auto" hangingPunct="1">
              <a:spcAft>
                <a:spcPts val="0"/>
              </a:spcAft>
              <a:buFont typeface="Wingdings 2"/>
              <a:buNone/>
              <a:defRPr/>
            </a:pPr>
            <a:r>
              <a:rPr lang="en-GB" b="1" dirty="0"/>
              <a:t>Significant Impact</a:t>
            </a:r>
          </a:p>
          <a:p>
            <a:pPr marL="365760" indent="-283464" eaLnBrk="1" fontAlgn="auto" hangingPunct="1">
              <a:spcAft>
                <a:spcPts val="0"/>
              </a:spcAft>
              <a:buFont typeface="Wingdings 2"/>
              <a:buChar char=""/>
              <a:defRPr/>
            </a:pPr>
            <a:r>
              <a:rPr lang="en-GB" dirty="0"/>
              <a:t>Areas of potential significant impact were given in the scoping report as geology, hydrology and drainage, ecology and nature conservation and landscape and visual impact  (</a:t>
            </a:r>
            <a:r>
              <a:rPr lang="en-GB" dirty="0" err="1"/>
              <a:t>Soltys</a:t>
            </a:r>
            <a:r>
              <a:rPr lang="en-GB" dirty="0"/>
              <a:t> Brewster Consulting, 2007). </a:t>
            </a:r>
          </a:p>
          <a:p>
            <a:pPr marL="365760" indent="-283464" eaLnBrk="1" fontAlgn="auto" hangingPunct="1">
              <a:spcAft>
                <a:spcPts val="0"/>
              </a:spcAft>
              <a:buFont typeface="Wingdings 2"/>
              <a:buChar char=""/>
              <a:defRPr/>
            </a:pPr>
            <a:r>
              <a:rPr lang="en-GB" dirty="0" err="1"/>
              <a:t>Duinker</a:t>
            </a:r>
            <a:r>
              <a:rPr lang="en-GB" dirty="0"/>
              <a:t> </a:t>
            </a:r>
            <a:r>
              <a:rPr lang="en-GB" i="1" dirty="0"/>
              <a:t>et al in </a:t>
            </a:r>
            <a:r>
              <a:rPr lang="en-GB" dirty="0"/>
              <a:t>Wood (2012) suggest that the most critical element of environmental impact assessment is the determination of the significance of environmental impacts and that it is globally one of the least understood aspects.</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Policy</a:t>
            </a:r>
          </a:p>
        </p:txBody>
      </p:sp>
      <p:sp>
        <p:nvSpPr>
          <p:cNvPr id="3" name="Content Placeholder 2"/>
          <p:cNvSpPr>
            <a:spLocks noGrp="1"/>
          </p:cNvSpPr>
          <p:nvPr>
            <p:ph idx="1"/>
          </p:nvPr>
        </p:nvSpPr>
        <p:spPr/>
        <p:txBody>
          <a:bodyPr>
            <a:normAutofit/>
          </a:bodyPr>
          <a:lstStyle/>
          <a:p>
            <a:pPr marL="365760" indent="-283464" eaLnBrk="1" fontAlgn="auto" hangingPunct="1">
              <a:spcAft>
                <a:spcPts val="0"/>
              </a:spcAft>
              <a:buFont typeface="Wingdings 2"/>
              <a:buChar char=""/>
              <a:defRPr/>
            </a:pPr>
            <a:r>
              <a:rPr lang="en-GB" dirty="0"/>
              <a:t>Organisations, public and private, have their own norms and objectives, regulations, standards, social interaction which leads to organisational culture  (Van </a:t>
            </a:r>
            <a:r>
              <a:rPr lang="en-GB" dirty="0" err="1"/>
              <a:t>Borgestede</a:t>
            </a:r>
            <a:r>
              <a:rPr lang="en-GB" dirty="0"/>
              <a:t>, 2006) </a:t>
            </a:r>
          </a:p>
          <a:p>
            <a:pPr marL="365760" indent="-283464" eaLnBrk="1" fontAlgn="auto" hangingPunct="1">
              <a:spcAft>
                <a:spcPts val="0"/>
              </a:spcAft>
              <a:buFont typeface="Wingdings 2"/>
              <a:buChar char=""/>
              <a:defRPr/>
            </a:pPr>
            <a:r>
              <a:rPr lang="en-GB" dirty="0"/>
              <a:t>Illustration of  organisational culture may be from the rewording of the unitary development plan to involve an enabling development due to objection put forth on behalf of the developer  (City and County of Swansea, 2017)  This may be due to interaction and negotiation within organisations.</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Policy</a:t>
            </a:r>
          </a:p>
        </p:txBody>
      </p:sp>
      <p:sp>
        <p:nvSpPr>
          <p:cNvPr id="3" name="Content Placeholder 2"/>
          <p:cNvSpPr>
            <a:spLocks noGrp="1"/>
          </p:cNvSpPr>
          <p:nvPr>
            <p:ph idx="1"/>
          </p:nvPr>
        </p:nvSpPr>
        <p:spPr/>
        <p:txBody>
          <a:bodyPr>
            <a:normAutofit/>
          </a:bodyPr>
          <a:lstStyle/>
          <a:p>
            <a:pPr marL="365760" indent="-283464" eaLnBrk="1" fontAlgn="auto" hangingPunct="1">
              <a:spcAft>
                <a:spcPts val="0"/>
              </a:spcAft>
              <a:buFont typeface="Wingdings 2"/>
              <a:buChar char=""/>
              <a:defRPr/>
            </a:pPr>
            <a:r>
              <a:rPr lang="en-GB" dirty="0"/>
              <a:t>Goals of sustainability are subject to heterogeneous perceptions and the values of individuals  (</a:t>
            </a:r>
            <a:r>
              <a:rPr lang="en-GB" dirty="0" err="1"/>
              <a:t>Newig</a:t>
            </a:r>
            <a:r>
              <a:rPr lang="en-GB" dirty="0"/>
              <a:t>, 2007).</a:t>
            </a:r>
          </a:p>
          <a:p>
            <a:pPr marL="365760" indent="-283464" eaLnBrk="1" fontAlgn="auto" hangingPunct="1">
              <a:spcAft>
                <a:spcPts val="0"/>
              </a:spcAft>
              <a:buFont typeface="Wingdings 2"/>
              <a:buChar char=""/>
              <a:defRPr/>
            </a:pPr>
            <a:endParaRPr lang="en-GB" dirty="0"/>
          </a:p>
          <a:p>
            <a:pPr marL="365760" indent="-283464" eaLnBrk="1" fontAlgn="auto" hangingPunct="1">
              <a:spcAft>
                <a:spcPts val="0"/>
              </a:spcAft>
              <a:buFont typeface="Wingdings 2"/>
              <a:buChar char=""/>
              <a:defRPr/>
            </a:pPr>
            <a:r>
              <a:rPr lang="en-GB" dirty="0"/>
              <a:t>Restriction of building on the green wedge due to the request for a 'call in' to the Welsh Assembly Government illustrate individualistic effect in efforts towards goals of sustainability  (National Assembly for Wales, 2015). </a:t>
            </a:r>
          </a:p>
          <a:p>
            <a:pPr marL="365760" indent="-283464" eaLnBrk="1" fontAlgn="auto" hangingPunct="1">
              <a:spcAft>
                <a:spcPts val="0"/>
              </a:spcAft>
              <a:buFont typeface="Wingdings 2"/>
              <a:buChar char=""/>
              <a:defRPr/>
            </a:pPr>
            <a:endParaRPr lang="en-GB" dirty="0"/>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Conclusion</a:t>
            </a:r>
          </a:p>
        </p:txBody>
      </p:sp>
      <p:sp>
        <p:nvSpPr>
          <p:cNvPr id="76803" name="Content Placeholder 2"/>
          <p:cNvSpPr>
            <a:spLocks noGrp="1"/>
          </p:cNvSpPr>
          <p:nvPr>
            <p:ph idx="1"/>
          </p:nvPr>
        </p:nvSpPr>
        <p:spPr/>
        <p:txBody>
          <a:bodyPr/>
          <a:lstStyle/>
          <a:p>
            <a:pPr eaLnBrk="1" hangingPunct="1">
              <a:buFont typeface="Wingdings 2" panose="05020102010507070707" pitchFamily="18" charset="2"/>
              <a:buNone/>
            </a:pPr>
            <a:r>
              <a:rPr lang="en-GB" altLang="en-US" b="1" dirty="0"/>
              <a:t>Temporal and Spatial Context</a:t>
            </a:r>
          </a:p>
          <a:p>
            <a:pPr eaLnBrk="1" hangingPunct="1"/>
            <a:r>
              <a:rPr lang="en-GB" altLang="en-US" dirty="0"/>
              <a:t>In this place in time the developer seeks to discover if this project fits with policy - the product of factors such as SEAs.  </a:t>
            </a:r>
          </a:p>
          <a:p>
            <a:pPr eaLnBrk="1" hangingPunct="1"/>
            <a:r>
              <a:rPr lang="en-GB" altLang="en-US" dirty="0"/>
              <a:t> At all stages from the idea to the submission of the EIA, methods used, subjective viewpoint, cultural and other factors will  affect judgement and outcome along the way.</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Conclusion</a:t>
            </a:r>
          </a:p>
        </p:txBody>
      </p:sp>
      <p:sp>
        <p:nvSpPr>
          <p:cNvPr id="3" name="Content Placeholder 2"/>
          <p:cNvSpPr>
            <a:spLocks noGrp="1"/>
          </p:cNvSpPr>
          <p:nvPr>
            <p:ph idx="1"/>
          </p:nvPr>
        </p:nvSpPr>
        <p:spPr>
          <a:xfrm>
            <a:off x="594360" y="1844824"/>
            <a:ext cx="7955280" cy="4418816"/>
          </a:xfrm>
        </p:spPr>
        <p:txBody>
          <a:bodyPr>
            <a:normAutofit fontScale="77500" lnSpcReduction="20000"/>
          </a:bodyPr>
          <a:lstStyle/>
          <a:p>
            <a:pPr marL="365760" indent="-283464" algn="ctr" eaLnBrk="1" fontAlgn="auto" hangingPunct="1">
              <a:spcAft>
                <a:spcPts val="0"/>
              </a:spcAft>
              <a:buFont typeface="Wingdings 2"/>
              <a:buNone/>
              <a:defRPr/>
            </a:pPr>
            <a:r>
              <a:rPr lang="en-GB" b="1" dirty="0"/>
              <a:t>Cycle of  Environmental Policy Formation</a:t>
            </a:r>
          </a:p>
          <a:p>
            <a:pPr marL="365760" indent="-283464" eaLnBrk="1" fontAlgn="auto" hangingPunct="1">
              <a:spcAft>
                <a:spcPts val="0"/>
              </a:spcAft>
              <a:buFont typeface="Wingdings 2"/>
              <a:buChar char=""/>
              <a:defRPr/>
            </a:pPr>
            <a:endParaRPr lang="en-US" u="sng" dirty="0"/>
          </a:p>
          <a:p>
            <a:pPr marL="365760" indent="-283464" algn="ctr" eaLnBrk="1" fontAlgn="auto" hangingPunct="1">
              <a:spcAft>
                <a:spcPts val="0"/>
              </a:spcAft>
              <a:buFont typeface="Wingdings 2"/>
              <a:buNone/>
              <a:defRPr/>
            </a:pPr>
            <a:r>
              <a:rPr lang="en-US" b="1" dirty="0"/>
              <a:t>Policy</a:t>
            </a:r>
          </a:p>
          <a:p>
            <a:pPr marL="365760" indent="-283464" algn="ctr" eaLnBrk="1" fontAlgn="auto" hangingPunct="1">
              <a:spcAft>
                <a:spcPts val="0"/>
              </a:spcAft>
              <a:buFont typeface="Wingdings 2"/>
              <a:buNone/>
              <a:defRPr/>
            </a:pPr>
            <a:r>
              <a:rPr lang="en-US" dirty="0"/>
              <a:t>    </a:t>
            </a:r>
            <a:r>
              <a:rPr lang="en-GB" dirty="0">
                <a:sym typeface="Symbol"/>
              </a:rPr>
              <a:t></a:t>
            </a:r>
            <a:r>
              <a:rPr lang="en-US" dirty="0">
                <a:sym typeface="Symbol"/>
              </a:rPr>
              <a:t>             </a:t>
            </a:r>
            <a:r>
              <a:rPr lang="en-GB" dirty="0">
                <a:sym typeface="Symbol"/>
              </a:rPr>
              <a:t></a:t>
            </a:r>
            <a:r>
              <a:rPr lang="en-US" dirty="0">
                <a:sym typeface="Symbol"/>
              </a:rPr>
              <a:t>                            </a:t>
            </a:r>
          </a:p>
          <a:p>
            <a:pPr marL="365760" indent="-283464" eaLnBrk="1" fontAlgn="auto" hangingPunct="1">
              <a:spcAft>
                <a:spcPts val="0"/>
              </a:spcAft>
              <a:buFont typeface="Wingdings 2"/>
              <a:buNone/>
              <a:defRPr/>
            </a:pPr>
            <a:r>
              <a:rPr lang="en-GB" i="1" dirty="0"/>
              <a:t>Socially unaccepted/pressure     Acceptance/implementation</a:t>
            </a:r>
          </a:p>
          <a:p>
            <a:pPr marL="365760" indent="-283464" eaLnBrk="1" fontAlgn="auto" hangingPunct="1">
              <a:spcAft>
                <a:spcPts val="0"/>
              </a:spcAft>
              <a:buFont typeface="Wingdings 2"/>
              <a:buNone/>
              <a:defRPr/>
            </a:pPr>
            <a:r>
              <a:rPr lang="en-US" dirty="0"/>
              <a:t>             </a:t>
            </a:r>
            <a:r>
              <a:rPr lang="en-GB" dirty="0">
                <a:sym typeface="Symbol"/>
              </a:rPr>
              <a:t></a:t>
            </a:r>
            <a:r>
              <a:rPr lang="en-US" dirty="0">
                <a:sym typeface="Symbol"/>
              </a:rPr>
              <a:t>                                                                 </a:t>
            </a:r>
            <a:r>
              <a:rPr lang="en-GB" dirty="0">
                <a:sym typeface="Symbol"/>
              </a:rPr>
              <a:t></a:t>
            </a:r>
            <a:endParaRPr lang="en-US" dirty="0">
              <a:sym typeface="Symbol"/>
            </a:endParaRPr>
          </a:p>
          <a:p>
            <a:pPr marL="365760" indent="-283464" eaLnBrk="1" fontAlgn="auto" hangingPunct="1">
              <a:spcAft>
                <a:spcPts val="0"/>
              </a:spcAft>
              <a:buFont typeface="Wingdings 2"/>
              <a:buChar char=""/>
              <a:defRPr/>
            </a:pPr>
            <a:endParaRPr lang="en-US" b="1" dirty="0"/>
          </a:p>
          <a:p>
            <a:pPr marL="365760" indent="-283464" eaLnBrk="1" fontAlgn="auto" hangingPunct="1">
              <a:spcAft>
                <a:spcPts val="0"/>
              </a:spcAft>
              <a:buFont typeface="Wingdings 2"/>
              <a:buNone/>
              <a:defRPr/>
            </a:pPr>
            <a:r>
              <a:rPr lang="en-GB" b="1" dirty="0"/>
              <a:t>Need for change                              Effects of cultural </a:t>
            </a:r>
          </a:p>
          <a:p>
            <a:pPr marL="365760" indent="-283464" eaLnBrk="1" fontAlgn="auto" hangingPunct="1">
              <a:spcAft>
                <a:spcPts val="0"/>
              </a:spcAft>
              <a:buFont typeface="Wingdings 2"/>
              <a:buNone/>
              <a:defRPr/>
            </a:pPr>
            <a:r>
              <a:rPr lang="en-US" b="1" dirty="0"/>
              <a:t>                                                       and individual factors</a:t>
            </a:r>
          </a:p>
          <a:p>
            <a:pPr marL="365760" indent="-283464" eaLnBrk="1" fontAlgn="auto" hangingPunct="1">
              <a:spcAft>
                <a:spcPts val="0"/>
              </a:spcAft>
              <a:buFont typeface="Wingdings 2"/>
              <a:buNone/>
              <a:defRPr/>
            </a:pPr>
            <a:r>
              <a:rPr lang="en-US" dirty="0"/>
              <a:t>                           </a:t>
            </a:r>
            <a:r>
              <a:rPr lang="en-GB" dirty="0">
                <a:sym typeface="Symbol"/>
              </a:rPr>
              <a:t></a:t>
            </a:r>
            <a:r>
              <a:rPr lang="en-US" dirty="0">
                <a:sym typeface="Symbol"/>
              </a:rPr>
              <a:t>                                       </a:t>
            </a:r>
            <a:r>
              <a:rPr lang="en-GB" dirty="0">
                <a:sym typeface="Symbol"/>
              </a:rPr>
              <a:t></a:t>
            </a:r>
            <a:endParaRPr lang="en-US" dirty="0">
              <a:sym typeface="Symbol"/>
            </a:endParaRPr>
          </a:p>
          <a:p>
            <a:pPr marL="365760" indent="-283464" eaLnBrk="1" fontAlgn="auto" hangingPunct="1">
              <a:spcAft>
                <a:spcPts val="0"/>
              </a:spcAft>
              <a:buFont typeface="Wingdings 2"/>
              <a:buNone/>
              <a:defRPr/>
            </a:pPr>
            <a:r>
              <a:rPr lang="en-GB" i="1" dirty="0"/>
              <a:t>Suffering /environmental degradation        Inadequate measures                                                                                                              </a:t>
            </a:r>
            <a:r>
              <a:rPr lang="en-US" dirty="0"/>
              <a:t>                                             </a:t>
            </a:r>
            <a:r>
              <a:rPr lang="en-GB" dirty="0">
                <a:sym typeface="Symbol"/>
              </a:rPr>
              <a:t></a:t>
            </a:r>
            <a:r>
              <a:rPr lang="en-US" dirty="0">
                <a:sym typeface="Symbol"/>
              </a:rPr>
              <a:t>                                                                                    </a:t>
            </a:r>
            <a:r>
              <a:rPr lang="en-GB" dirty="0">
                <a:sym typeface="Symbol"/>
              </a:rPr>
              <a:t></a:t>
            </a:r>
            <a:endParaRPr lang="en-US" dirty="0">
              <a:sym typeface="Symbol"/>
            </a:endParaRPr>
          </a:p>
          <a:p>
            <a:pPr marL="365760" indent="-283464" eaLnBrk="1" fontAlgn="auto" hangingPunct="1">
              <a:spcAft>
                <a:spcPts val="0"/>
              </a:spcAft>
              <a:buFont typeface="Wingdings 2"/>
              <a:buChar char=""/>
              <a:defRPr/>
            </a:pPr>
            <a:endParaRPr lang="en-US" dirty="0"/>
          </a:p>
          <a:p>
            <a:pPr marL="365760" indent="-283464" algn="ctr" eaLnBrk="1" fontAlgn="auto" hangingPunct="1">
              <a:spcAft>
                <a:spcPts val="0"/>
              </a:spcAft>
              <a:buFont typeface="Wingdings 2"/>
              <a:buNone/>
              <a:defRPr/>
            </a:pPr>
            <a:r>
              <a:rPr lang="en-US" b="1" dirty="0"/>
              <a:t>Negative impact of human </a:t>
            </a:r>
            <a:r>
              <a:rPr lang="en-US" b="1" dirty="0" err="1"/>
              <a:t>behaviour</a:t>
            </a:r>
            <a:endParaRPr lang="en-US" b="1" dirty="0"/>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Conclusion</a:t>
            </a:r>
          </a:p>
        </p:txBody>
      </p:sp>
      <p:sp>
        <p:nvSpPr>
          <p:cNvPr id="78851" name="Content Placeholder 2"/>
          <p:cNvSpPr>
            <a:spLocks noGrp="1"/>
          </p:cNvSpPr>
          <p:nvPr>
            <p:ph idx="1"/>
          </p:nvPr>
        </p:nvSpPr>
        <p:spPr/>
        <p:txBody>
          <a:bodyPr/>
          <a:lstStyle/>
          <a:p>
            <a:pPr eaLnBrk="1" hangingPunct="1">
              <a:buFont typeface="Wingdings 2" panose="05020102010507070707" pitchFamily="18" charset="2"/>
              <a:buNone/>
            </a:pPr>
            <a:r>
              <a:rPr lang="en-GB" altLang="en-US" b="1" dirty="0"/>
              <a:t>Governance</a:t>
            </a:r>
          </a:p>
          <a:p>
            <a:pPr eaLnBrk="1" hangingPunct="1"/>
            <a:r>
              <a:rPr lang="en-GB" altLang="en-US" dirty="0"/>
              <a:t>A study in Nature reports that biodiversity loss occurs faster in countries that are poorly governed (Christensen, 2004)</a:t>
            </a:r>
          </a:p>
          <a:p>
            <a:pPr eaLnBrk="1" hangingPunct="1"/>
            <a:r>
              <a:rPr lang="en-GB" altLang="en-US" dirty="0"/>
              <a:t>Use of methods for evaluation based on baseline conditions may result in gradual decline  (Wood, 2008)</a:t>
            </a: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Conclusions</a:t>
            </a:r>
          </a:p>
        </p:txBody>
      </p:sp>
      <p:sp>
        <p:nvSpPr>
          <p:cNvPr id="79875" name="Content Placeholder 2"/>
          <p:cNvSpPr>
            <a:spLocks noGrp="1"/>
          </p:cNvSpPr>
          <p:nvPr>
            <p:ph idx="1"/>
          </p:nvPr>
        </p:nvSpPr>
        <p:spPr/>
        <p:txBody>
          <a:bodyPr/>
          <a:lstStyle/>
          <a:p>
            <a:pPr eaLnBrk="1" hangingPunct="1"/>
            <a:r>
              <a:rPr lang="en-GB" altLang="en-US" dirty="0"/>
              <a:t>An evaluation system based on requirements of an environment rather than the magnitude to which environmental decline is acceptable may be a better system in terms of sustainable development</a:t>
            </a: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Recommendations</a:t>
            </a:r>
          </a:p>
        </p:txBody>
      </p:sp>
      <p:sp>
        <p:nvSpPr>
          <p:cNvPr id="80899" name="Content Placeholder 2"/>
          <p:cNvSpPr>
            <a:spLocks noGrp="1"/>
          </p:cNvSpPr>
          <p:nvPr>
            <p:ph idx="1"/>
          </p:nvPr>
        </p:nvSpPr>
        <p:spPr/>
        <p:txBody>
          <a:bodyPr/>
          <a:lstStyle/>
          <a:p>
            <a:pPr eaLnBrk="1" hangingPunct="1">
              <a:buFont typeface="Wingdings 2" panose="05020102010507070707" pitchFamily="18" charset="2"/>
              <a:buNone/>
            </a:pPr>
            <a:r>
              <a:rPr lang="en-GB" altLang="en-US" b="1" dirty="0"/>
              <a:t>Systems and Uncertainty</a:t>
            </a:r>
          </a:p>
          <a:p>
            <a:pPr eaLnBrk="1" hangingPunct="1"/>
            <a:r>
              <a:rPr lang="en-GB" altLang="en-US" dirty="0"/>
              <a:t>In order to minimise scope for accumulate uncertainty, systems such as the assets threat and solvability model could be employed.  </a:t>
            </a:r>
          </a:p>
          <a:p>
            <a:pPr eaLnBrk="1" hangingPunct="1"/>
            <a:r>
              <a:rPr lang="en-GB" altLang="en-US" dirty="0"/>
              <a:t>This system is reported to improve transparency and accountability in terms of decision making </a:t>
            </a:r>
          </a:p>
          <a:p>
            <a:pPr eaLnBrk="1" hangingPunct="1">
              <a:buFont typeface="Wingdings 2" panose="05020102010507070707" pitchFamily="18" charset="2"/>
              <a:buNone/>
            </a:pPr>
            <a:r>
              <a:rPr lang="en-GB" altLang="en-US" dirty="0"/>
              <a:t>   (</a:t>
            </a:r>
            <a:r>
              <a:rPr lang="en-GB" altLang="en-US" dirty="0" err="1"/>
              <a:t>Hajkowicz</a:t>
            </a:r>
            <a:r>
              <a:rPr lang="en-GB" altLang="en-US" dirty="0"/>
              <a:t>, 2006)</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Recommendations</a:t>
            </a:r>
          </a:p>
        </p:txBody>
      </p:sp>
      <p:sp>
        <p:nvSpPr>
          <p:cNvPr id="81923" name="Content Placeholder 2"/>
          <p:cNvSpPr>
            <a:spLocks noGrp="1"/>
          </p:cNvSpPr>
          <p:nvPr>
            <p:ph idx="1"/>
          </p:nvPr>
        </p:nvSpPr>
        <p:spPr/>
        <p:txBody>
          <a:bodyPr/>
          <a:lstStyle/>
          <a:p>
            <a:pPr eaLnBrk="1" hangingPunct="1"/>
            <a:r>
              <a:rPr lang="en-GB" altLang="en-US" dirty="0"/>
              <a:t>Use of a systematic approach through an independent body</a:t>
            </a:r>
          </a:p>
          <a:p>
            <a:pPr eaLnBrk="1" hangingPunct="1"/>
            <a:r>
              <a:rPr lang="en-GB" altLang="en-US" dirty="0"/>
              <a:t>Use of an independent body to address</a:t>
            </a:r>
          </a:p>
          <a:p>
            <a:pPr lvl="1" eaLnBrk="1" hangingPunct="1"/>
            <a:r>
              <a:rPr lang="en-GB" altLang="en-US" dirty="0"/>
              <a:t> Persuasive nature in non technical summary</a:t>
            </a:r>
          </a:p>
          <a:p>
            <a:pPr lvl="1" eaLnBrk="1" hangingPunct="1"/>
            <a:r>
              <a:rPr lang="en-GB" altLang="en-US" dirty="0"/>
              <a:t>Openness – public concern issues</a:t>
            </a:r>
          </a:p>
          <a:p>
            <a:pPr lvl="1" eaLnBrk="1" hangingPunct="1"/>
            <a:r>
              <a:rPr lang="en-GB" altLang="en-US" dirty="0"/>
              <a:t>Completion – inclusion of issues raised in appendices</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Recommendations</a:t>
            </a:r>
          </a:p>
        </p:txBody>
      </p:sp>
      <p:sp>
        <p:nvSpPr>
          <p:cNvPr id="82947" name="Content Placeholder 2"/>
          <p:cNvSpPr>
            <a:spLocks noGrp="1"/>
          </p:cNvSpPr>
          <p:nvPr>
            <p:ph idx="1"/>
          </p:nvPr>
        </p:nvSpPr>
        <p:spPr/>
        <p:txBody>
          <a:bodyPr/>
          <a:lstStyle/>
          <a:p>
            <a:pPr eaLnBrk="1" hangingPunct="1"/>
            <a:endParaRPr lang="en-GB" altLang="en-US" dirty="0"/>
          </a:p>
          <a:p>
            <a:pPr eaLnBrk="1" hangingPunct="1"/>
            <a:r>
              <a:rPr lang="en-GB" altLang="en-US" dirty="0"/>
              <a:t>Further strategic environmental assessment may prove useful in terms of governance, prevention of exploitative practice and protection of economic and environmental stability.</a:t>
            </a:r>
          </a:p>
          <a:p>
            <a:pPr eaLnBrk="1" hangingPunct="1">
              <a:buFont typeface="Wingdings 2" panose="05020102010507070707" pitchFamily="18" charset="2"/>
              <a:buNone/>
            </a:pPr>
            <a:endParaRPr lang="en-GB" altLang="en-US" dirty="0"/>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0290" y="1051560"/>
            <a:ext cx="7499350" cy="1143000"/>
          </a:xfrm>
        </p:spPr>
        <p:txBody>
          <a:bodyPr>
            <a:normAutofit fontScale="90000"/>
          </a:bodyPr>
          <a:lstStyle/>
          <a:p>
            <a:pPr>
              <a:defRPr/>
            </a:pPr>
            <a:r>
              <a:rPr lang="en-GB" dirty="0"/>
              <a:t>Construction Design: Seminar</a:t>
            </a:r>
            <a:br>
              <a:rPr lang="en-GB" dirty="0"/>
            </a:br>
            <a:r>
              <a:rPr lang="en-GB" dirty="0"/>
              <a:t/>
            </a:r>
            <a:br>
              <a:rPr lang="en-GB" dirty="0"/>
            </a:br>
            <a:endParaRPr lang="en-GB" dirty="0"/>
          </a:p>
        </p:txBody>
      </p:sp>
      <p:sp>
        <p:nvSpPr>
          <p:cNvPr id="83971" name="Content Placeholder 2"/>
          <p:cNvSpPr>
            <a:spLocks noGrp="1"/>
          </p:cNvSpPr>
          <p:nvPr>
            <p:ph idx="1"/>
          </p:nvPr>
        </p:nvSpPr>
        <p:spPr/>
        <p:txBody>
          <a:bodyPr/>
          <a:lstStyle/>
          <a:p>
            <a:r>
              <a:rPr lang="en-GB" altLang="en-US" dirty="0">
                <a:hlinkClick r:id="rId2"/>
              </a:rPr>
              <a:t>how can we design a house to reduce environmental impact? 8 mins</a:t>
            </a:r>
            <a:endParaRPr lang="en-GB" altLang="en-US" dirty="0"/>
          </a:p>
          <a:p>
            <a:r>
              <a:rPr lang="en-GB" altLang="en-US" dirty="0"/>
              <a:t>What do you think?</a:t>
            </a:r>
          </a:p>
          <a:p>
            <a:r>
              <a:rPr lang="en-GB" altLang="en-US" dirty="0"/>
              <a:t>What other design features would you include?</a:t>
            </a:r>
          </a:p>
          <a:p>
            <a:r>
              <a:rPr lang="en-GB" altLang="en-US" dirty="0"/>
              <a:t>How is this example different to what can be done in the UK?</a:t>
            </a:r>
          </a:p>
          <a:p>
            <a:r>
              <a:rPr lang="en-GB" altLang="en-US" dirty="0"/>
              <a:t>Why?</a:t>
            </a: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References</a:t>
            </a:r>
          </a:p>
        </p:txBody>
      </p:sp>
      <p:sp>
        <p:nvSpPr>
          <p:cNvPr id="3" name="Content Placeholder 2"/>
          <p:cNvSpPr>
            <a:spLocks noGrp="1"/>
          </p:cNvSpPr>
          <p:nvPr>
            <p:ph idx="1"/>
          </p:nvPr>
        </p:nvSpPr>
        <p:spPr/>
        <p:txBody>
          <a:bodyPr>
            <a:normAutofit fontScale="70000" lnSpcReduction="20000"/>
          </a:bodyPr>
          <a:lstStyle/>
          <a:p>
            <a:pPr marL="365760" indent="-283464" eaLnBrk="1" fontAlgn="auto" hangingPunct="1">
              <a:spcAft>
                <a:spcPts val="0"/>
              </a:spcAft>
              <a:buFont typeface="Wingdings 2"/>
              <a:buChar char=""/>
              <a:defRPr/>
            </a:pPr>
            <a:endParaRPr lang="en-GB" dirty="0"/>
          </a:p>
          <a:p>
            <a:pPr marL="365760" indent="-283464" eaLnBrk="1" fontAlgn="auto" hangingPunct="1">
              <a:spcAft>
                <a:spcPts val="0"/>
              </a:spcAft>
              <a:buFont typeface="Wingdings 2"/>
              <a:buChar char=""/>
              <a:defRPr/>
            </a:pPr>
            <a:r>
              <a:rPr lang="en-GB" dirty="0"/>
              <a:t>City and County of Swansea (2008a)  </a:t>
            </a:r>
            <a:r>
              <a:rPr lang="en-GB" i="1" dirty="0"/>
              <a:t>Unitary Development Plans: Post Enquiry Modifications.  April 2008.  </a:t>
            </a:r>
            <a:r>
              <a:rPr lang="en-GB" i="1" dirty="0" err="1"/>
              <a:t>p.i</a:t>
            </a:r>
            <a:r>
              <a:rPr lang="en-GB" i="1" dirty="0"/>
              <a:t>.  City and County of Swansea.  UK</a:t>
            </a:r>
          </a:p>
          <a:p>
            <a:pPr marL="365760" indent="-283464" eaLnBrk="1" fontAlgn="auto" hangingPunct="1">
              <a:spcAft>
                <a:spcPts val="0"/>
              </a:spcAft>
              <a:buFont typeface="Wingdings 2"/>
              <a:buChar char=""/>
              <a:defRPr/>
            </a:pPr>
            <a:r>
              <a:rPr lang="en-GB" dirty="0"/>
              <a:t>City and County of Swansea (</a:t>
            </a:r>
            <a:r>
              <a:rPr lang="en-GB" dirty="0" err="1"/>
              <a:t>nd</a:t>
            </a:r>
            <a:r>
              <a:rPr lang="en-GB" dirty="0"/>
              <a:t>) </a:t>
            </a:r>
            <a:r>
              <a:rPr lang="en-GB" i="1" dirty="0"/>
              <a:t>Application Search </a:t>
            </a:r>
          </a:p>
          <a:p>
            <a:pPr marL="365760" indent="-283464" eaLnBrk="1" fontAlgn="auto" hangingPunct="1">
              <a:spcAft>
                <a:spcPts val="0"/>
              </a:spcAft>
              <a:buFont typeface="Wingdings 2"/>
              <a:buNone/>
              <a:defRPr/>
            </a:pPr>
            <a:r>
              <a:rPr lang="en-GB" dirty="0"/>
              <a:t>      Accessed 27/07/08  http://www.swansea.gov.uk/index.cfm?articleid=4681)</a:t>
            </a:r>
            <a:endParaRPr lang="en-GB" i="1" dirty="0"/>
          </a:p>
          <a:p>
            <a:pPr marL="365760" indent="-283464" eaLnBrk="1" fontAlgn="auto" hangingPunct="1">
              <a:spcAft>
                <a:spcPts val="0"/>
              </a:spcAft>
              <a:buFont typeface="Wingdings 2"/>
              <a:buChar char=""/>
              <a:defRPr/>
            </a:pPr>
            <a:r>
              <a:rPr lang="en-GB" dirty="0"/>
              <a:t>Christensen, J.  (2004) </a:t>
            </a:r>
            <a:r>
              <a:rPr lang="en-GB" i="1" dirty="0"/>
              <a:t>The Uneasy Chair: Why Good Governance Matters for Conservation.  Conservation In Practice.  Summer 2004/</a:t>
            </a:r>
            <a:r>
              <a:rPr lang="en-GB" i="1" dirty="0" err="1"/>
              <a:t>Vol</a:t>
            </a:r>
            <a:r>
              <a:rPr lang="en-GB" i="1" dirty="0"/>
              <a:t> 5 No 3</a:t>
            </a:r>
          </a:p>
          <a:p>
            <a:pPr marL="365760" indent="-283464" eaLnBrk="1" fontAlgn="auto" hangingPunct="1">
              <a:spcAft>
                <a:spcPts val="0"/>
              </a:spcAft>
              <a:buFont typeface="Wingdings 2"/>
              <a:buChar char=""/>
              <a:defRPr/>
            </a:pPr>
            <a:r>
              <a:rPr lang="en-GB" dirty="0"/>
              <a:t>Countryside Council for Wales (2008)  Personal Correspondence.  01/08/2008</a:t>
            </a:r>
          </a:p>
          <a:p>
            <a:pPr marL="365760" indent="-283464" eaLnBrk="1" fontAlgn="auto" hangingPunct="1">
              <a:spcAft>
                <a:spcPts val="0"/>
              </a:spcAft>
              <a:buFont typeface="Wingdings 2"/>
              <a:buChar char=""/>
              <a:defRPr/>
            </a:pPr>
            <a:r>
              <a:rPr lang="en-GB" dirty="0"/>
              <a:t>Department for Communities and Local Government (2006)  </a:t>
            </a:r>
            <a:r>
              <a:rPr lang="en-GB" i="1" dirty="0"/>
              <a:t>Environmental Impact Assessment: Guide to procedures.  Thomas Telford.  UK. Accessed 16/08/2008 </a:t>
            </a:r>
            <a:r>
              <a:rPr lang="en-GB" i="1" dirty="0">
                <a:hlinkClick r:id="rId2"/>
              </a:rPr>
              <a:t>http://www.communities.gov.uk/documents/planningandbuilding/pdf/157989.pdf</a:t>
            </a:r>
            <a:endParaRPr lang="en-GB" i="1" dirty="0"/>
          </a:p>
          <a:p>
            <a:pPr marL="365760" indent="-283464" eaLnBrk="1" fontAlgn="auto" hangingPunct="1">
              <a:spcAft>
                <a:spcPts val="0"/>
              </a:spcAft>
              <a:buFont typeface="Wingdings 2"/>
              <a:buChar char=""/>
              <a:defRPr/>
            </a:pPr>
            <a:r>
              <a:rPr lang="en-GB" dirty="0"/>
              <a:t>Evening Post (2008a)  </a:t>
            </a:r>
            <a:r>
              <a:rPr lang="en-GB" i="1" dirty="0"/>
              <a:t>£15M Golf Plan Out of Bunker: Readers Comments. Accessed 27/07/2008 http://www.thisissouthwales.co.uk/displayNode.jsp?nodeId=161389&amp;command=displayContent&amp;sourceNode=161372&amp;contentPK=20948800&amp;moduleName=InternalSearch&amp;formname=sidebarsearch</a:t>
            </a:r>
            <a:endParaRPr lang="en-GB" dirty="0"/>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References</a:t>
            </a:r>
          </a:p>
        </p:txBody>
      </p:sp>
      <p:sp>
        <p:nvSpPr>
          <p:cNvPr id="3" name="Content Placeholder 2"/>
          <p:cNvSpPr>
            <a:spLocks noGrp="1"/>
          </p:cNvSpPr>
          <p:nvPr>
            <p:ph idx="1"/>
          </p:nvPr>
        </p:nvSpPr>
        <p:spPr/>
        <p:txBody>
          <a:bodyPr>
            <a:normAutofit fontScale="77500" lnSpcReduction="20000"/>
          </a:bodyPr>
          <a:lstStyle/>
          <a:p>
            <a:pPr marL="365760" indent="-283464" eaLnBrk="1" fontAlgn="auto" hangingPunct="1">
              <a:spcAft>
                <a:spcPts val="0"/>
              </a:spcAft>
              <a:buFont typeface="Wingdings 2"/>
              <a:buChar char=""/>
              <a:defRPr/>
            </a:pPr>
            <a:r>
              <a:rPr lang="en-GB" dirty="0" err="1"/>
              <a:t>Feldmann</a:t>
            </a:r>
            <a:r>
              <a:rPr lang="en-GB" dirty="0"/>
              <a:t>, L.  (1998)  </a:t>
            </a:r>
            <a:r>
              <a:rPr lang="en-GB" i="1" dirty="0"/>
              <a:t>The European Commission's Proposal for a Strategic Environmental Assessment Directive: Expanding the Scope of Environmental Assessment in Europe.  </a:t>
            </a:r>
            <a:r>
              <a:rPr lang="en-GB" i="1" dirty="0" err="1"/>
              <a:t>Elselvia</a:t>
            </a:r>
            <a:r>
              <a:rPr lang="en-GB" i="1" dirty="0"/>
              <a:t> Science Inc</a:t>
            </a:r>
            <a:endParaRPr lang="en-GB" dirty="0"/>
          </a:p>
          <a:p>
            <a:pPr marL="365760" indent="-283464" eaLnBrk="1" fontAlgn="auto" hangingPunct="1">
              <a:spcAft>
                <a:spcPts val="0"/>
              </a:spcAft>
              <a:buFont typeface="Wingdings 2"/>
              <a:buChar char=""/>
              <a:defRPr/>
            </a:pPr>
            <a:r>
              <a:rPr lang="en-GB" dirty="0"/>
              <a:t>Glasson, J.  </a:t>
            </a:r>
            <a:r>
              <a:rPr lang="en-GB" dirty="0" err="1"/>
              <a:t>Therivel</a:t>
            </a:r>
            <a:r>
              <a:rPr lang="en-GB" dirty="0"/>
              <a:t>, R.  &amp; Chadwick, A.  (1999)  </a:t>
            </a:r>
            <a:r>
              <a:rPr lang="en-GB" i="1" dirty="0"/>
              <a:t>Introduction to Environmental Impact Assessment.  P. 401-402, p.423 fig 13.5.   2nd Edition.  Principles and procedures, practice and prospects.  UCL Press.  London.  UK</a:t>
            </a:r>
            <a:endParaRPr lang="en-GB" dirty="0"/>
          </a:p>
          <a:p>
            <a:pPr marL="365760" indent="-283464" eaLnBrk="1" fontAlgn="auto" hangingPunct="1">
              <a:spcAft>
                <a:spcPts val="0"/>
              </a:spcAft>
              <a:buFont typeface="Wingdings 2"/>
              <a:buChar char=""/>
              <a:defRPr/>
            </a:pPr>
            <a:r>
              <a:rPr lang="en-GB" dirty="0"/>
              <a:t>Holder, J. (2007)  </a:t>
            </a:r>
            <a:r>
              <a:rPr lang="en-GB" i="1" dirty="0"/>
              <a:t>The prospects for ecological impact assessment.  E</a:t>
            </a:r>
            <a:r>
              <a:rPr lang="en-GB" dirty="0"/>
              <a:t>dited by McGillivray, D. &amp; Holder, J. (2007)  </a:t>
            </a:r>
            <a:r>
              <a:rPr lang="en-GB" i="1" dirty="0"/>
              <a:t>Taking Stock of Environmental Assessment: Law, Policy and Practice.  </a:t>
            </a:r>
            <a:r>
              <a:rPr lang="en-GB" i="1" dirty="0" err="1"/>
              <a:t>Roultledge</a:t>
            </a:r>
            <a:r>
              <a:rPr lang="en-GB" i="1" dirty="0"/>
              <a:t> </a:t>
            </a:r>
            <a:r>
              <a:rPr lang="en-GB" i="1" dirty="0" err="1"/>
              <a:t>Cavandish</a:t>
            </a:r>
            <a:r>
              <a:rPr lang="en-GB" i="1" dirty="0"/>
              <a:t>.</a:t>
            </a:r>
          </a:p>
          <a:p>
            <a:pPr marL="365760" indent="-283464" eaLnBrk="1" fontAlgn="auto" hangingPunct="1">
              <a:spcAft>
                <a:spcPts val="0"/>
              </a:spcAft>
              <a:buFont typeface="Wingdings 2"/>
              <a:buChar char=""/>
              <a:defRPr/>
            </a:pPr>
            <a:r>
              <a:rPr lang="en-GB" dirty="0"/>
              <a:t>National Assembly for Wales (2005)  </a:t>
            </a:r>
            <a:r>
              <a:rPr lang="en-GB" i="1" dirty="0"/>
              <a:t>Call in Section.  Planning Division.  Cardiff.  UK</a:t>
            </a:r>
          </a:p>
          <a:p>
            <a:pPr marL="365760" indent="-283464" eaLnBrk="1" fontAlgn="auto" hangingPunct="1">
              <a:spcAft>
                <a:spcPts val="0"/>
              </a:spcAft>
              <a:buFont typeface="Wingdings 2"/>
              <a:buChar char=""/>
              <a:defRPr/>
            </a:pPr>
            <a:r>
              <a:rPr lang="en-GB" dirty="0" err="1"/>
              <a:t>Newig</a:t>
            </a:r>
            <a:r>
              <a:rPr lang="en-GB" dirty="0"/>
              <a:t> J, </a:t>
            </a:r>
            <a:r>
              <a:rPr lang="en-GB" dirty="0" err="1"/>
              <a:t>Vob</a:t>
            </a:r>
            <a:r>
              <a:rPr lang="en-GB" dirty="0"/>
              <a:t>, J &amp;  </a:t>
            </a:r>
            <a:r>
              <a:rPr lang="en-GB" dirty="0" err="1"/>
              <a:t>Monstadt</a:t>
            </a:r>
            <a:r>
              <a:rPr lang="en-GB" dirty="0"/>
              <a:t> J (2007).  </a:t>
            </a:r>
            <a:r>
              <a:rPr lang="en-GB" i="1" dirty="0"/>
              <a:t>Editorial  Governance for Sustainable Development in the Face of Ambivalence, Uncertainty and Distributed Power: an Introduction.  Journal of Environmental Policy &amp; Planning Vol. 9, Nos. 3-4, September–</a:t>
            </a:r>
            <a:r>
              <a:rPr lang="en-US" i="1" dirty="0"/>
              <a:t>December 2007, 185</a:t>
            </a:r>
            <a:r>
              <a:rPr lang="en-GB" i="1" dirty="0"/>
              <a:t>–</a:t>
            </a:r>
            <a:r>
              <a:rPr lang="en-US" i="1" dirty="0"/>
              <a:t>192</a:t>
            </a:r>
            <a:endParaRPr lang="en-GB" dirty="0"/>
          </a:p>
          <a:p>
            <a:pPr marL="365760" indent="-283464" eaLnBrk="1" fontAlgn="auto" hangingPunct="1">
              <a:spcAft>
                <a:spcPts val="0"/>
              </a:spcAft>
              <a:buFont typeface="Wingdings 2"/>
              <a:buChar char=""/>
              <a:defRPr/>
            </a:pPr>
            <a:endParaRPr lang="en-GB" dirty="0"/>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References</a:t>
            </a:r>
          </a:p>
        </p:txBody>
      </p:sp>
      <p:sp>
        <p:nvSpPr>
          <p:cNvPr id="3" name="Content Placeholder 2"/>
          <p:cNvSpPr>
            <a:spLocks noGrp="1"/>
          </p:cNvSpPr>
          <p:nvPr>
            <p:ph idx="1"/>
          </p:nvPr>
        </p:nvSpPr>
        <p:spPr/>
        <p:txBody>
          <a:bodyPr>
            <a:normAutofit/>
          </a:bodyPr>
          <a:lstStyle/>
          <a:p>
            <a:pPr marL="365760" indent="-283464" eaLnBrk="1" fontAlgn="auto" hangingPunct="1">
              <a:spcAft>
                <a:spcPts val="0"/>
              </a:spcAft>
              <a:buFont typeface="Wingdings 2"/>
              <a:buChar char=""/>
              <a:defRPr/>
            </a:pPr>
            <a:r>
              <a:rPr lang="en-GB" dirty="0" err="1"/>
              <a:t>Soltys</a:t>
            </a:r>
            <a:r>
              <a:rPr lang="en-GB" dirty="0"/>
              <a:t> Brewster Consulting (2007)  </a:t>
            </a:r>
            <a:r>
              <a:rPr lang="en-GB" i="1" dirty="0"/>
              <a:t>Royal Fern Development Project: Environmental Statement. NTS p.3 C8 p.5 NTS, p 2 (Not Published)</a:t>
            </a:r>
          </a:p>
          <a:p>
            <a:pPr marL="365760" indent="-283464" eaLnBrk="1" fontAlgn="auto" hangingPunct="1">
              <a:spcAft>
                <a:spcPts val="0"/>
              </a:spcAft>
              <a:buFont typeface="Wingdings 2"/>
              <a:buChar char=""/>
              <a:defRPr/>
            </a:pPr>
            <a:r>
              <a:rPr lang="en-GB" dirty="0"/>
              <a:t>Sports Council for Wales (2004)  </a:t>
            </a:r>
            <a:r>
              <a:rPr lang="en-GB" i="1" dirty="0"/>
              <a:t>Sport Update: Golf in Wales 2004.  Research and Evaluation Section.  Cardiff.</a:t>
            </a:r>
          </a:p>
          <a:p>
            <a:pPr marL="365760" indent="-283464" eaLnBrk="1" fontAlgn="auto" hangingPunct="1">
              <a:spcAft>
                <a:spcPts val="0"/>
              </a:spcAft>
              <a:buFont typeface="Wingdings 2"/>
              <a:buChar char=""/>
              <a:defRPr/>
            </a:pPr>
            <a:r>
              <a:rPr lang="en-GB" dirty="0" err="1"/>
              <a:t>Surgess</a:t>
            </a:r>
            <a:r>
              <a:rPr lang="en-GB" dirty="0"/>
              <a:t>, P (2003)  </a:t>
            </a:r>
            <a:r>
              <a:rPr lang="en-GB" i="1" dirty="0"/>
              <a:t>Royal fern Golf Course. Swansea Winter Ecological Surveys.  (Not Published)</a:t>
            </a:r>
          </a:p>
          <a:p>
            <a:pPr marL="365760" indent="-283464" eaLnBrk="1" fontAlgn="auto" hangingPunct="1">
              <a:spcAft>
                <a:spcPts val="0"/>
              </a:spcAft>
              <a:buFont typeface="Wingdings 2"/>
              <a:buChar char=""/>
              <a:defRPr/>
            </a:pPr>
            <a:r>
              <a:rPr lang="en-GB" dirty="0"/>
              <a:t>Stewart, B (2004)  </a:t>
            </a:r>
            <a:r>
              <a:rPr lang="en-GB" i="1" dirty="0"/>
              <a:t>Ecological Surveys: Phase 2.  Dillwyn Production Ltd.  (Not Published)</a:t>
            </a:r>
          </a:p>
          <a:p>
            <a:pPr marL="365760" indent="-283464" eaLnBrk="1" fontAlgn="auto" hangingPunct="1">
              <a:spcAft>
                <a:spcPts val="0"/>
              </a:spcAft>
              <a:buFont typeface="Wingdings 2"/>
              <a:buChar char=""/>
              <a:defRPr/>
            </a:pPr>
            <a:endParaRPr lang="en-GB" dirty="0"/>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tx2">
                    <a:satMod val="130000"/>
                  </a:schemeClr>
                </a:solidFill>
              </a:rPr>
              <a:t>References</a:t>
            </a:r>
          </a:p>
        </p:txBody>
      </p:sp>
      <p:sp>
        <p:nvSpPr>
          <p:cNvPr id="3" name="Content Placeholder 2"/>
          <p:cNvSpPr>
            <a:spLocks noGrp="1"/>
          </p:cNvSpPr>
          <p:nvPr>
            <p:ph idx="1"/>
          </p:nvPr>
        </p:nvSpPr>
        <p:spPr/>
        <p:txBody>
          <a:bodyPr>
            <a:normAutofit fontScale="85000" lnSpcReduction="20000"/>
          </a:bodyPr>
          <a:lstStyle/>
          <a:p>
            <a:pPr marL="365760" indent="-283464" eaLnBrk="1" fontAlgn="auto" hangingPunct="1">
              <a:spcAft>
                <a:spcPts val="0"/>
              </a:spcAft>
              <a:buFont typeface="Wingdings 2"/>
              <a:buChar char=""/>
              <a:defRPr/>
            </a:pPr>
            <a:r>
              <a:rPr lang="en-GB" dirty="0"/>
              <a:t>Tanner, R. &amp; </a:t>
            </a:r>
            <a:r>
              <a:rPr lang="en-GB" dirty="0" err="1"/>
              <a:t>Gange</a:t>
            </a:r>
            <a:r>
              <a:rPr lang="en-GB" dirty="0"/>
              <a:t>, A.  (2005) </a:t>
            </a:r>
            <a:r>
              <a:rPr lang="en-GB" i="1" dirty="0"/>
              <a:t> Effects of golf courses on local biodiversity.  Landscape and Urban Planning 71 (2005) 137–</a:t>
            </a:r>
            <a:r>
              <a:rPr lang="fr-FR" i="1" dirty="0"/>
              <a:t>146. p.1  Science Direct.  Elsevier</a:t>
            </a:r>
          </a:p>
          <a:p>
            <a:pPr marL="365760" indent="-283464" eaLnBrk="1" fontAlgn="auto" hangingPunct="1">
              <a:spcAft>
                <a:spcPts val="0"/>
              </a:spcAft>
              <a:buFont typeface="Wingdings 2"/>
              <a:buChar char=""/>
              <a:defRPr/>
            </a:pPr>
            <a:r>
              <a:rPr lang="en-GB" dirty="0"/>
              <a:t>Von </a:t>
            </a:r>
            <a:r>
              <a:rPr lang="en-GB" dirty="0" err="1"/>
              <a:t>Borgstede</a:t>
            </a:r>
            <a:r>
              <a:rPr lang="en-GB" dirty="0"/>
              <a:t>, C  &amp; </a:t>
            </a:r>
            <a:r>
              <a:rPr lang="en-GB" dirty="0" err="1"/>
              <a:t>Lundqvist</a:t>
            </a:r>
            <a:r>
              <a:rPr lang="en-GB" dirty="0"/>
              <a:t>, L.  (2006)  </a:t>
            </a:r>
            <a:r>
              <a:rPr lang="en-GB" i="1" dirty="0"/>
              <a:t>Organizational Culture, Professional Role Conceptions and Local Swedish Decision-makers’ Views on Climate Policy Instruments.  Journal of Environmental Policy &amp; Planning Vol. 8, No. 4, December 2006, 279–</a:t>
            </a:r>
            <a:r>
              <a:rPr lang="en-US" i="1" dirty="0"/>
              <a:t>292.</a:t>
            </a:r>
            <a:endParaRPr lang="en-GB" i="1" dirty="0"/>
          </a:p>
          <a:p>
            <a:pPr marL="365760" indent="-283464" eaLnBrk="1" fontAlgn="auto" hangingPunct="1">
              <a:spcAft>
                <a:spcPts val="0"/>
              </a:spcAft>
              <a:buFont typeface="Wingdings 2"/>
              <a:buChar char=""/>
              <a:defRPr/>
            </a:pPr>
            <a:r>
              <a:rPr lang="en-GB" dirty="0"/>
              <a:t>Welsh Assembly Government (2008)  </a:t>
            </a:r>
            <a:r>
              <a:rPr lang="en-GB" i="1" dirty="0"/>
              <a:t>People, Places, Future.  The Wales Spatial Plan 2008 Update.  p.30 Welsh Assembly Government. UK</a:t>
            </a:r>
            <a:endParaRPr lang="en-US" i="1" dirty="0"/>
          </a:p>
          <a:p>
            <a:pPr marL="365760" indent="-283464" eaLnBrk="1" fontAlgn="auto" hangingPunct="1">
              <a:spcAft>
                <a:spcPts val="0"/>
              </a:spcAft>
              <a:buFont typeface="Wingdings 2"/>
              <a:buChar char=""/>
              <a:defRPr/>
            </a:pPr>
            <a:r>
              <a:rPr lang="en-GB" dirty="0"/>
              <a:t>Welsh Office (1999)  </a:t>
            </a:r>
            <a:r>
              <a:rPr lang="en-GB" i="1" dirty="0"/>
              <a:t>Welsh Office Circular: Environmental Impact assessment.  The Stationary Office.  UK</a:t>
            </a:r>
          </a:p>
          <a:p>
            <a:pPr marL="365760" indent="-283464" eaLnBrk="1" fontAlgn="auto" hangingPunct="1">
              <a:spcAft>
                <a:spcPts val="0"/>
              </a:spcAft>
              <a:buFont typeface="Wingdings 2"/>
              <a:buChar char=""/>
              <a:defRPr/>
            </a:pPr>
            <a:r>
              <a:rPr lang="en-GB" dirty="0" err="1"/>
              <a:t>Yakovleva</a:t>
            </a:r>
            <a:r>
              <a:rPr lang="en-GB" dirty="0"/>
              <a:t>, N  (2007) </a:t>
            </a:r>
            <a:r>
              <a:rPr lang="en-GB" i="1" dirty="0"/>
              <a:t>Measuring the Sustainability of the Food System.  Journal of Environmental Policy &amp; Planning Vol. 9, No. 1, March 2007, 1–</a:t>
            </a:r>
            <a:r>
              <a:rPr lang="en-US" i="1" dirty="0"/>
              <a:t>3</a:t>
            </a:r>
            <a:endParaRPr lang="en-GB" dirty="0"/>
          </a:p>
        </p:txBody>
      </p:sp>
    </p:spTree>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Vapor Trail</Template>
  <TotalTime>883</TotalTime>
  <Words>4714</Words>
  <Application>Microsoft Office PowerPoint</Application>
  <PresentationFormat>On-screen Show (4:3)</PresentationFormat>
  <Paragraphs>395</Paragraphs>
  <Slides>77</Slides>
  <Notes>5</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77</vt:i4>
      </vt:variant>
    </vt:vector>
  </HeadingPairs>
  <TitlesOfParts>
    <vt:vector size="86" baseType="lpstr">
      <vt:lpstr>Arial</vt:lpstr>
      <vt:lpstr>Calibri</vt:lpstr>
      <vt:lpstr>Century Gothic</vt:lpstr>
      <vt:lpstr>Symbol</vt:lpstr>
      <vt:lpstr>Times New Roman</vt:lpstr>
      <vt:lpstr>Verdana</vt:lpstr>
      <vt:lpstr>Wingdings 2</vt:lpstr>
      <vt:lpstr>Vapor Trail</vt:lpstr>
      <vt:lpstr>Document</vt:lpstr>
      <vt:lpstr>Environmental Assessment: Does it have a role in achieving the SDGs?</vt:lpstr>
      <vt:lpstr>Impacts of Development</vt:lpstr>
      <vt:lpstr>Principles</vt:lpstr>
      <vt:lpstr>Background</vt:lpstr>
      <vt:lpstr>Background</vt:lpstr>
      <vt:lpstr>Background</vt:lpstr>
      <vt:lpstr>Legislation</vt:lpstr>
      <vt:lpstr>Background</vt:lpstr>
      <vt:lpstr>Background</vt:lpstr>
      <vt:lpstr>Legislation affecting development </vt:lpstr>
      <vt:lpstr>Other Legislation</vt:lpstr>
      <vt:lpstr>Difference to LCA (Crawley, 2015)</vt:lpstr>
      <vt:lpstr>SEA Evaluation </vt:lpstr>
      <vt:lpstr>Strategic environmental assessment and sustainability appraisal</vt:lpstr>
      <vt:lpstr>Developing a Site</vt:lpstr>
      <vt:lpstr>Environmental Impact Assessments (EIAs)</vt:lpstr>
      <vt:lpstr>EIA (continued)</vt:lpstr>
      <vt:lpstr>EIA (continued)</vt:lpstr>
      <vt:lpstr>Environmental Impact Assessment Project Cycle and Project Management </vt:lpstr>
      <vt:lpstr>Process 1</vt:lpstr>
      <vt:lpstr>Process 2</vt:lpstr>
      <vt:lpstr>The EIA processes in sequences of application. (UNEP, 2012)  </vt:lpstr>
      <vt:lpstr>Ecological  Considerations Process</vt:lpstr>
      <vt:lpstr>Mitigation or Compensation</vt:lpstr>
      <vt:lpstr>Protected Species</vt:lpstr>
      <vt:lpstr>Examples of assimilating needs:</vt:lpstr>
      <vt:lpstr>EIA Regulations 2002</vt:lpstr>
      <vt:lpstr>Effects of EIA Regs 2002</vt:lpstr>
      <vt:lpstr>Terms</vt:lpstr>
      <vt:lpstr>Terms Continued</vt:lpstr>
      <vt:lpstr>PowerPoint Presentation</vt:lpstr>
      <vt:lpstr>Royal Fern Proposal</vt:lpstr>
      <vt:lpstr>                 Extent  View from the Fox and Hound Llangyfelach            ↓                        ↓</vt:lpstr>
      <vt:lpstr>The Plan Rough Sketch of Development Area: Adapted from Fig 1: Site Context and Development Plan (Soltys and Brewster, 2007)</vt:lpstr>
      <vt:lpstr>Context</vt:lpstr>
      <vt:lpstr>Context</vt:lpstr>
      <vt:lpstr>Aim and Objectives</vt:lpstr>
      <vt:lpstr>Cost Benefit Analysis</vt:lpstr>
      <vt:lpstr>Cost Benefit Analysis</vt:lpstr>
      <vt:lpstr>Non Technical Summary</vt:lpstr>
      <vt:lpstr>Non Technical Summary</vt:lpstr>
      <vt:lpstr>Non Technical Summary</vt:lpstr>
      <vt:lpstr>Non Technical Summary</vt:lpstr>
      <vt:lpstr>Non Technical Summary</vt:lpstr>
      <vt:lpstr>Non Technical Summary</vt:lpstr>
      <vt:lpstr>Non Technical Summary</vt:lpstr>
      <vt:lpstr>Procedure</vt:lpstr>
      <vt:lpstr>Conservation</vt:lpstr>
      <vt:lpstr>Conservation</vt:lpstr>
      <vt:lpstr>Conservation</vt:lpstr>
      <vt:lpstr>Conservation</vt:lpstr>
      <vt:lpstr>Conservation</vt:lpstr>
      <vt:lpstr>Conservation</vt:lpstr>
      <vt:lpstr>Conservation</vt:lpstr>
      <vt:lpstr>Conservation</vt:lpstr>
      <vt:lpstr>Hydrology and Soil</vt:lpstr>
      <vt:lpstr>Visual Impact Fox and Hound, Llangyfelach</vt:lpstr>
      <vt:lpstr>Landscape and Visual Impact</vt:lpstr>
      <vt:lpstr>Tourism and Recreation</vt:lpstr>
      <vt:lpstr>Tourism and Recreation</vt:lpstr>
      <vt:lpstr>Social Prospects</vt:lpstr>
      <vt:lpstr>Traffic and Transport</vt:lpstr>
      <vt:lpstr>Sustainable Development</vt:lpstr>
      <vt:lpstr>Policy</vt:lpstr>
      <vt:lpstr>Policy</vt:lpstr>
      <vt:lpstr>Conclusion</vt:lpstr>
      <vt:lpstr>Conclusion</vt:lpstr>
      <vt:lpstr>Conclusion</vt:lpstr>
      <vt:lpstr>Conclusions</vt:lpstr>
      <vt:lpstr>Recommendations</vt:lpstr>
      <vt:lpstr>Recommendations</vt:lpstr>
      <vt:lpstr>Recommendations</vt:lpstr>
      <vt:lpstr>Construction Design: Seminar  </vt:lpstr>
      <vt:lpstr>References</vt:lpstr>
      <vt:lpstr>References</vt:lpstr>
      <vt:lpstr>References</vt:lpstr>
      <vt:lpstr>References</vt:lpstr>
    </vt:vector>
  </TitlesOfParts>
  <Company>bsuc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Environmental Assessment</dc:title>
  <dc:creator>student</dc:creator>
  <cp:lastModifiedBy>Chris House</cp:lastModifiedBy>
  <cp:revision>48</cp:revision>
  <dcterms:created xsi:type="dcterms:W3CDTF">2002-11-12T22:45:27Z</dcterms:created>
  <dcterms:modified xsi:type="dcterms:W3CDTF">2020-01-15T16:29:32Z</dcterms:modified>
</cp:coreProperties>
</file>