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2"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FF"/>
    <a:srgbClr val="F3F5FA"/>
    <a:srgbClr val="F1D906"/>
    <a:srgbClr val="107A74"/>
    <a:srgbClr val="143161"/>
    <a:srgbClr val="A18616"/>
    <a:srgbClr val="FCE400"/>
    <a:srgbClr val="147B5F"/>
    <a:srgbClr val="0575AC"/>
    <a:srgbClr val="0C769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6D5D80-96D2-A644-AB98-C05FC92A3AAA}" v="3" dt="2026-03-27T13:27:28.1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7471" autoAdjust="0"/>
    <p:restoredTop sz="96053" autoAdjust="0"/>
  </p:normalViewPr>
  <p:slideViewPr>
    <p:cSldViewPr snapToGrid="0" snapToObjects="1" showGuides="1">
      <p:cViewPr>
        <p:scale>
          <a:sx n="28" d="100"/>
          <a:sy n="28" d="100"/>
        </p:scale>
        <p:origin x="2016" y="-432"/>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1" d="1"/>
        <a:sy n="1" d="1"/>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ven Jemaneh (2326708)" userId="fcfe0128-2a1e-4152-8e9c-66c68ec1f8bf" providerId="ADAL" clId="{75B43FAB-B7C5-5913-B6E0-CA9B8D5BD894}"/>
    <pc:docChg chg="undo custSel addSld modSld sldOrd">
      <pc:chgData name="Feven Jemaneh (2326708)" userId="fcfe0128-2a1e-4152-8e9c-66c68ec1f8bf" providerId="ADAL" clId="{75B43FAB-B7C5-5913-B6E0-CA9B8D5BD894}" dt="2026-03-27T13:31:08.386" v="154" actId="20577"/>
      <pc:docMkLst>
        <pc:docMk/>
      </pc:docMkLst>
      <pc:sldChg chg="modSp mod">
        <pc:chgData name="Feven Jemaneh (2326708)" userId="fcfe0128-2a1e-4152-8e9c-66c68ec1f8bf" providerId="ADAL" clId="{75B43FAB-B7C5-5913-B6E0-CA9B8D5BD894}" dt="2026-03-27T13:31:08.386" v="154" actId="20577"/>
        <pc:sldMkLst>
          <pc:docMk/>
          <pc:sldMk cId="2465510357" sldId="256"/>
        </pc:sldMkLst>
        <pc:spChg chg="mod">
          <ac:chgData name="Feven Jemaneh (2326708)" userId="fcfe0128-2a1e-4152-8e9c-66c68ec1f8bf" providerId="ADAL" clId="{75B43FAB-B7C5-5913-B6E0-CA9B8D5BD894}" dt="2026-03-27T13:20:14.418" v="118" actId="1076"/>
          <ac:spMkLst>
            <pc:docMk/>
            <pc:sldMk cId="2465510357" sldId="256"/>
            <ac:spMk id="2" creationId="{DA2D9CAF-62E4-A56C-BC72-03583E71A03A}"/>
          </ac:spMkLst>
        </pc:spChg>
        <pc:spChg chg="mod">
          <ac:chgData name="Feven Jemaneh (2326708)" userId="fcfe0128-2a1e-4152-8e9c-66c68ec1f8bf" providerId="ADAL" clId="{75B43FAB-B7C5-5913-B6E0-CA9B8D5BD894}" dt="2026-03-27T13:31:08.386" v="154" actId="20577"/>
          <ac:spMkLst>
            <pc:docMk/>
            <pc:sldMk cId="2465510357" sldId="256"/>
            <ac:spMk id="4" creationId="{0DB5D689-0DBF-6610-F166-1771F1505D35}"/>
          </ac:spMkLst>
        </pc:spChg>
        <pc:picChg chg="mod">
          <ac:chgData name="Feven Jemaneh (2326708)" userId="fcfe0128-2a1e-4152-8e9c-66c68ec1f8bf" providerId="ADAL" clId="{75B43FAB-B7C5-5913-B6E0-CA9B8D5BD894}" dt="2026-03-27T13:27:28.142" v="149" actId="1076"/>
          <ac:picMkLst>
            <pc:docMk/>
            <pc:sldMk cId="2465510357" sldId="256"/>
            <ac:picMk id="1026" creationId="{DB4E5486-661A-3A58-C6BA-CF20E456C34A}"/>
          </ac:picMkLst>
        </pc:picChg>
      </pc:sldChg>
      <pc:sldChg chg="addSp delSp modSp mod">
        <pc:chgData name="Feven Jemaneh (2326708)" userId="fcfe0128-2a1e-4152-8e9c-66c68ec1f8bf" providerId="ADAL" clId="{75B43FAB-B7C5-5913-B6E0-CA9B8D5BD894}" dt="2026-03-27T13:23:11.975" v="146" actId="14100"/>
        <pc:sldMkLst>
          <pc:docMk/>
          <pc:sldMk cId="531086080" sldId="261"/>
        </pc:sldMkLst>
        <pc:spChg chg="mod">
          <ac:chgData name="Feven Jemaneh (2326708)" userId="fcfe0128-2a1e-4152-8e9c-66c68ec1f8bf" providerId="ADAL" clId="{75B43FAB-B7C5-5913-B6E0-CA9B8D5BD894}" dt="2026-03-27T13:23:07.971" v="145" actId="1076"/>
          <ac:spMkLst>
            <pc:docMk/>
            <pc:sldMk cId="531086080" sldId="261"/>
            <ac:spMk id="11" creationId="{E623E73B-A818-ECAD-449D-B4BA29C89431}"/>
          </ac:spMkLst>
        </pc:spChg>
        <pc:spChg chg="mod">
          <ac:chgData name="Feven Jemaneh (2326708)" userId="fcfe0128-2a1e-4152-8e9c-66c68ec1f8bf" providerId="ADAL" clId="{75B43FAB-B7C5-5913-B6E0-CA9B8D5BD894}" dt="2026-03-27T13:23:01.902" v="144" actId="1076"/>
          <ac:spMkLst>
            <pc:docMk/>
            <pc:sldMk cId="531086080" sldId="261"/>
            <ac:spMk id="12" creationId="{0FD3AFCE-81A9-6CA3-7186-12D9C355F948}"/>
          </ac:spMkLst>
        </pc:spChg>
        <pc:spChg chg="add del mod">
          <ac:chgData name="Feven Jemaneh (2326708)" userId="fcfe0128-2a1e-4152-8e9c-66c68ec1f8bf" providerId="ADAL" clId="{75B43FAB-B7C5-5913-B6E0-CA9B8D5BD894}" dt="2026-03-27T13:21:58.014" v="132" actId="478"/>
          <ac:spMkLst>
            <pc:docMk/>
            <pc:sldMk cId="531086080" sldId="261"/>
            <ac:spMk id="13" creationId="{46092EE5-A531-D9B7-8587-AC884F1CEED5}"/>
          </ac:spMkLst>
        </pc:spChg>
        <pc:spChg chg="add del mod">
          <ac:chgData name="Feven Jemaneh (2326708)" userId="fcfe0128-2a1e-4152-8e9c-66c68ec1f8bf" providerId="ADAL" clId="{75B43FAB-B7C5-5913-B6E0-CA9B8D5BD894}" dt="2026-03-27T13:21:48.342" v="131" actId="478"/>
          <ac:spMkLst>
            <pc:docMk/>
            <pc:sldMk cId="531086080" sldId="261"/>
            <ac:spMk id="14" creationId="{8395DBAE-1E0F-ECA9-8171-467D8728A3ED}"/>
          </ac:spMkLst>
        </pc:spChg>
        <pc:spChg chg="add del mod">
          <ac:chgData name="Feven Jemaneh (2326708)" userId="fcfe0128-2a1e-4152-8e9c-66c68ec1f8bf" providerId="ADAL" clId="{75B43FAB-B7C5-5913-B6E0-CA9B8D5BD894}" dt="2026-03-27T13:21:27.162" v="130" actId="478"/>
          <ac:spMkLst>
            <pc:docMk/>
            <pc:sldMk cId="531086080" sldId="261"/>
            <ac:spMk id="16" creationId="{C87F3B20-4FB0-B4C3-1104-B30453E45A58}"/>
          </ac:spMkLst>
        </pc:spChg>
        <pc:spChg chg="add del mod">
          <ac:chgData name="Feven Jemaneh (2326708)" userId="fcfe0128-2a1e-4152-8e9c-66c68ec1f8bf" providerId="ADAL" clId="{75B43FAB-B7C5-5913-B6E0-CA9B8D5BD894}" dt="2026-03-27T13:21:25.416" v="128" actId="478"/>
          <ac:spMkLst>
            <pc:docMk/>
            <pc:sldMk cId="531086080" sldId="261"/>
            <ac:spMk id="25" creationId="{271361D7-1212-3BC1-A2BE-B81D4CB7F9D4}"/>
          </ac:spMkLst>
        </pc:spChg>
        <pc:spChg chg="add del mod">
          <ac:chgData name="Feven Jemaneh (2326708)" userId="fcfe0128-2a1e-4152-8e9c-66c68ec1f8bf" providerId="ADAL" clId="{75B43FAB-B7C5-5913-B6E0-CA9B8D5BD894}" dt="2026-03-27T13:22:37.565" v="139" actId="478"/>
          <ac:spMkLst>
            <pc:docMk/>
            <pc:sldMk cId="531086080" sldId="261"/>
            <ac:spMk id="28" creationId="{0898EA9E-EC15-28D8-3CEB-4D49DAC1CB61}"/>
          </ac:spMkLst>
        </pc:spChg>
        <pc:spChg chg="add del mod">
          <ac:chgData name="Feven Jemaneh (2326708)" userId="fcfe0128-2a1e-4152-8e9c-66c68ec1f8bf" providerId="ADAL" clId="{75B43FAB-B7C5-5913-B6E0-CA9B8D5BD894}" dt="2026-03-27T13:22:00.623" v="133" actId="478"/>
          <ac:spMkLst>
            <pc:docMk/>
            <pc:sldMk cId="531086080" sldId="261"/>
            <ac:spMk id="32" creationId="{DE72C3FA-7B16-C034-121C-6C8B3CCB46DA}"/>
          </ac:spMkLst>
        </pc:spChg>
        <pc:picChg chg="mod">
          <ac:chgData name="Feven Jemaneh (2326708)" userId="fcfe0128-2a1e-4152-8e9c-66c68ec1f8bf" providerId="ADAL" clId="{75B43FAB-B7C5-5913-B6E0-CA9B8D5BD894}" dt="2026-03-27T13:23:11.975" v="146" actId="14100"/>
          <ac:picMkLst>
            <pc:docMk/>
            <pc:sldMk cId="531086080" sldId="261"/>
            <ac:picMk id="29" creationId="{2EFC4EF6-EFAC-A2C9-37B5-96CA9A6A634D}"/>
          </ac:picMkLst>
        </pc:picChg>
        <pc:picChg chg="mod">
          <ac:chgData name="Feven Jemaneh (2326708)" userId="fcfe0128-2a1e-4152-8e9c-66c68ec1f8bf" providerId="ADAL" clId="{75B43FAB-B7C5-5913-B6E0-CA9B8D5BD894}" dt="2026-03-27T13:22:57.701" v="143" actId="1076"/>
          <ac:picMkLst>
            <pc:docMk/>
            <pc:sldMk cId="531086080" sldId="261"/>
            <ac:picMk id="40" creationId="{60F649E6-E9C6-B92B-8181-FC8A9D8141C6}"/>
          </ac:picMkLst>
        </pc:picChg>
      </pc:sldChg>
      <pc:sldChg chg="addSp modSp new mod ord">
        <pc:chgData name="Feven Jemaneh (2326708)" userId="fcfe0128-2a1e-4152-8e9c-66c68ec1f8bf" providerId="ADAL" clId="{75B43FAB-B7C5-5913-B6E0-CA9B8D5BD894}" dt="2026-03-27T13:26:58.187" v="147" actId="20578"/>
        <pc:sldMkLst>
          <pc:docMk/>
          <pc:sldMk cId="197951864" sldId="262"/>
        </pc:sldMkLst>
        <pc:spChg chg="mod">
          <ac:chgData name="Feven Jemaneh (2326708)" userId="fcfe0128-2a1e-4152-8e9c-66c68ec1f8bf" providerId="ADAL" clId="{75B43FAB-B7C5-5913-B6E0-CA9B8D5BD894}" dt="2026-03-27T13:19:35.083" v="115" actId="1076"/>
          <ac:spMkLst>
            <pc:docMk/>
            <pc:sldMk cId="197951864" sldId="262"/>
            <ac:spMk id="2" creationId="{BA3951E1-FC9A-2740-DB92-8BE4A51C2226}"/>
          </ac:spMkLst>
        </pc:spChg>
        <pc:spChg chg="add mod">
          <ac:chgData name="Feven Jemaneh (2326708)" userId="fcfe0128-2a1e-4152-8e9c-66c68ec1f8bf" providerId="ADAL" clId="{75B43FAB-B7C5-5913-B6E0-CA9B8D5BD894}" dt="2026-03-27T13:19:40.740" v="116" actId="14100"/>
          <ac:spMkLst>
            <pc:docMk/>
            <pc:sldMk cId="197951864" sldId="262"/>
            <ac:spMk id="3" creationId="{51798B12-B7DA-0DBD-3C40-7B4FBE97466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3/27/26</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dirty="0"/>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3/27/26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5104412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27/03/2026</a:t>
            </a:fld>
            <a:endParaRPr lang="en-GB" dirty="0"/>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27/03/2026</a:t>
            </a:fld>
            <a:endParaRPr lang="en-GB" dirty="0"/>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27/03/2026</a:t>
            </a:fld>
            <a:endParaRPr lang="en-GB" dirty="0"/>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27/03/2026</a:t>
            </a:fld>
            <a:endParaRPr lang="en-GB" dirty="0"/>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27/03/2026</a:t>
            </a:fld>
            <a:endParaRPr lang="en-GB" dirty="0"/>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27/03/2026</a:t>
            </a:fld>
            <a:endParaRPr lang="en-GB" dirty="0"/>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27/03/2026</a:t>
            </a:fld>
            <a:endParaRPr lang="en-GB" dirty="0"/>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27/03/2026</a:t>
            </a:fld>
            <a:endParaRPr lang="en-GB" dirty="0"/>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dirty="0"/>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27/03/2026</a:t>
            </a:fld>
            <a:endParaRPr lang="en-GB" dirty="0"/>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27/03/2026</a:t>
            </a:fld>
            <a:endParaRPr lang="en-GB" dirty="0"/>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27/03/2026</a:t>
            </a:fld>
            <a:endParaRPr lang="en-GB" dirty="0"/>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27/03/2026</a:t>
            </a:fld>
            <a:endParaRPr lang="en-GB" dirty="0"/>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dirty="0"/>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5682726" y="20313127"/>
            <a:ext cx="30334677" cy="4957011"/>
          </a:xfrm>
        </p:spPr>
        <p:txBody>
          <a:bodyPr>
            <a:normAutofit/>
          </a:bodyPr>
          <a:lstStyle/>
          <a:p>
            <a:pPr algn="l"/>
            <a:br>
              <a:rPr lang="en-GB" sz="3200" b="1" dirty="0">
                <a:effectLst/>
                <a:ea typeface="Aptos" panose="020B0004020202020204" pitchFamily="34" charset="0"/>
              </a:rPr>
            </a:br>
            <a:br>
              <a:rPr lang="en-GB" sz="3200" dirty="0"/>
            </a:br>
            <a:r>
              <a:rPr lang="en-GB" sz="6000" dirty="0">
                <a:latin typeface="Arial" panose="020B0604020202020204" pitchFamily="34" charset="0"/>
                <a:cs typeface="Arial" panose="020B0604020202020204" pitchFamily="34" charset="0"/>
              </a:rPr>
              <a:t>Student name:  Feven Jemaneh</a:t>
            </a:r>
            <a:br>
              <a:rPr lang="en-GB" sz="6000" dirty="0">
                <a:latin typeface="Arial" panose="020B0604020202020204" pitchFamily="34" charset="0"/>
                <a:cs typeface="Arial" panose="020B0604020202020204" pitchFamily="34" charset="0"/>
              </a:rPr>
            </a:br>
            <a:r>
              <a:rPr lang="en-GB" sz="6000" dirty="0">
                <a:latin typeface="Arial" panose="020B0604020202020204" pitchFamily="34" charset="0"/>
                <a:cs typeface="Arial" panose="020B0604020202020204" pitchFamily="34" charset="0"/>
              </a:rPr>
              <a:t>Student number:  2326708 </a:t>
            </a:r>
            <a:br>
              <a:rPr lang="en-GB" sz="6000" dirty="0">
                <a:latin typeface="Arial" panose="020B0604020202020204" pitchFamily="34" charset="0"/>
                <a:cs typeface="Arial" panose="020B0604020202020204" pitchFamily="34" charset="0"/>
              </a:rPr>
            </a:br>
            <a:r>
              <a:rPr lang="en-GB" sz="6000" dirty="0">
                <a:latin typeface="Arial" panose="020B0604020202020204" pitchFamily="34" charset="0"/>
                <a:cs typeface="Arial" panose="020B0604020202020204" pitchFamily="34" charset="0"/>
              </a:rPr>
              <a:t>Lecturer : Bianca Sanfilippo</a:t>
            </a:r>
            <a:br>
              <a:rPr lang="en-GB" sz="6000" dirty="0">
                <a:latin typeface="Arial" panose="020B0604020202020204" pitchFamily="34" charset="0"/>
                <a:cs typeface="Arial" panose="020B0604020202020204" pitchFamily="34" charset="0"/>
              </a:rPr>
            </a:br>
            <a:br>
              <a:rPr lang="en-GB" sz="5400" dirty="0"/>
            </a:br>
            <a:endParaRPr lang="en-GB" sz="5400" dirty="0"/>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8217634"/>
          </a:xfrm>
          <a:prstGeom prst="rect">
            <a:avLst/>
          </a:prstGeom>
          <a:noFill/>
        </p:spPr>
        <p:txBody>
          <a:bodyPr wrap="square" rtlCol="0">
            <a:spAutoFit/>
          </a:bodyPr>
          <a:lstStyle/>
          <a:p>
            <a:pPr algn="ctr"/>
            <a:endParaRPr lang="en-GB" sz="8800" b="1" i="0" u="none" strike="noStrike" dirty="0">
              <a:effectLst/>
              <a:latin typeface="Arial" panose="020B0604020202020204" pitchFamily="34" charset="0"/>
              <a:cs typeface="Arial" panose="020B0604020202020204" pitchFamily="34" charset="0"/>
            </a:endParaRPr>
          </a:p>
          <a:p>
            <a:pPr algn="ctr"/>
            <a:endParaRPr lang="en-GB" sz="8800" b="1" i="0" u="none" strike="noStrike" dirty="0">
              <a:effectLst/>
              <a:latin typeface="Arial" panose="020B0604020202020204" pitchFamily="34" charset="0"/>
              <a:cs typeface="Arial" panose="020B0604020202020204" pitchFamily="34" charset="0"/>
            </a:endParaRPr>
          </a:p>
          <a:p>
            <a:pPr algn="ctr"/>
            <a:endParaRPr lang="en-GB" sz="8800" b="1" i="0" u="none" strike="noStrike" dirty="0">
              <a:effectLst/>
              <a:latin typeface="Arial" panose="020B0604020202020204" pitchFamily="34" charset="0"/>
              <a:cs typeface="Arial" panose="020B0604020202020204" pitchFamily="34" charset="0"/>
            </a:endParaRPr>
          </a:p>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a:effectLst/>
                <a:latin typeface="Arial" panose="020B0604020202020204" pitchFamily="34" charset="0"/>
                <a:cs typeface="Arial" panose="020B0604020202020204" pitchFamily="34" charset="0"/>
              </a:rPr>
              <a:t>Psychopathological </a:t>
            </a:r>
            <a:r>
              <a:rPr lang="en-GB" sz="8800" b="1" i="0" u="none" strike="noStrike" dirty="0">
                <a:effectLst/>
                <a:latin typeface="Arial" panose="020B0604020202020204" pitchFamily="34" charset="0"/>
                <a:cs typeface="Arial" panose="020B0604020202020204" pitchFamily="34" charset="0"/>
              </a:rPr>
              <a:t>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 1</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9497" y="2371691"/>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9325608"/>
          </a:xfrm>
          <a:solidFill>
            <a:schemeClr val="accent4">
              <a:lumMod val="20000"/>
              <a:lumOff val="80000"/>
            </a:schemeClr>
          </a:solidFill>
        </p:spPr>
        <p:txBody>
          <a:bodyPr/>
          <a:lstStyle/>
          <a:p>
            <a:pPr algn="just"/>
            <a:r>
              <a:rPr lang="en-US" sz="3200" dirty="0"/>
              <a:t>Anorexia nervosa is a severe eating disorder. It is a complex mental illness affecting body and mind. Historically, doctors described it as female hysteria. Today, it is recognised as life-threatening.</a:t>
            </a:r>
          </a:p>
          <a:p>
            <a:pPr algn="just"/>
            <a:r>
              <a:rPr lang="en-US" sz="3200" dirty="0"/>
              <a:t>The disorder involves:</a:t>
            </a:r>
          </a:p>
          <a:p>
            <a:pPr marL="571500" indent="-571500" algn="just">
              <a:buFont typeface="Arial" panose="020B0604020202020204" pitchFamily="34" charset="0"/>
              <a:buChar char="•"/>
            </a:pPr>
            <a:r>
              <a:rPr lang="en-US" sz="3200" b="1" dirty="0"/>
              <a:t>Biological vulnerability</a:t>
            </a:r>
            <a:r>
              <a:rPr lang="en-US" sz="3200" dirty="0"/>
              <a:t> – genetic and hormonal factors (Araujo-Ayala and Béguelin, 2025)</a:t>
            </a:r>
          </a:p>
          <a:p>
            <a:pPr marL="571500" indent="-571500" algn="just">
              <a:buFont typeface="Arial" panose="020B0604020202020204" pitchFamily="34" charset="0"/>
              <a:buChar char="•"/>
            </a:pPr>
            <a:r>
              <a:rPr lang="en-US" sz="3200" b="1" dirty="0"/>
              <a:t>Psychological traits</a:t>
            </a:r>
            <a:r>
              <a:rPr lang="en-US" sz="3200" dirty="0"/>
              <a:t> – perfectionism, need for control</a:t>
            </a:r>
          </a:p>
          <a:p>
            <a:pPr marL="571500" indent="-571500" algn="just">
              <a:buFont typeface="Arial" panose="020B0604020202020204" pitchFamily="34" charset="0"/>
              <a:buChar char="•"/>
            </a:pPr>
            <a:r>
              <a:rPr lang="en-US" sz="3200" b="1" dirty="0"/>
              <a:t>Social and cultural pressures</a:t>
            </a:r>
            <a:r>
              <a:rPr lang="en-US" sz="3200" dirty="0"/>
              <a:t> – thinness ideals and media influence (Stahacz et al., 2024)</a:t>
            </a:r>
          </a:p>
          <a:p>
            <a:pPr algn="just"/>
            <a:r>
              <a:rPr lang="en-US" sz="3200" dirty="0"/>
              <a:t>This poster examines the following:</a:t>
            </a:r>
          </a:p>
          <a:p>
            <a:pPr marL="571500" indent="-571500" algn="just">
              <a:buFont typeface="Arial" panose="020B0604020202020204" pitchFamily="34" charset="0"/>
              <a:buChar char="•"/>
            </a:pPr>
            <a:r>
              <a:rPr lang="en-US" sz="3200" dirty="0"/>
              <a:t>ICD-11 classification</a:t>
            </a:r>
          </a:p>
          <a:p>
            <a:pPr marL="571500" indent="-571500" algn="just">
              <a:buFont typeface="Arial" panose="020B0604020202020204" pitchFamily="34" charset="0"/>
              <a:buChar char="•"/>
            </a:pPr>
            <a:r>
              <a:rPr lang="en-US" sz="3200" dirty="0"/>
              <a:t>Historical perspectives and treatments</a:t>
            </a:r>
          </a:p>
          <a:p>
            <a:pPr marL="571500" indent="-571500" algn="just">
              <a:buFont typeface="Arial" panose="020B0604020202020204" pitchFamily="34" charset="0"/>
              <a:buChar char="•"/>
            </a:pPr>
            <a:r>
              <a:rPr lang="en-US" sz="3200" dirty="0"/>
              <a:t>Contemporary services</a:t>
            </a:r>
          </a:p>
          <a:p>
            <a:pPr marL="571500" indent="-571500" algn="just">
              <a:buFont typeface="Arial" panose="020B0604020202020204" pitchFamily="34" charset="0"/>
              <a:buChar char="•"/>
            </a:pPr>
            <a:r>
              <a:rPr lang="en-US" sz="3200" dirty="0"/>
              <a:t>Social and political influences</a:t>
            </a:r>
          </a:p>
          <a:p>
            <a:pPr marL="571500" indent="-571500" algn="just">
              <a:buFont typeface="Arial" panose="020B0604020202020204" pitchFamily="34" charset="0"/>
              <a:buChar char="•"/>
            </a:pPr>
            <a:r>
              <a:rPr lang="en-US" sz="3200" dirty="0"/>
              <a:t>Recommendations for future care</a:t>
            </a:r>
            <a:endParaRPr lang="en-US" sz="3200" dirty="0">
              <a:effectLst/>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8" y="4674099"/>
            <a:ext cx="10038660" cy="923322"/>
          </a:xfrm>
          <a:solidFill>
            <a:schemeClr val="accent6">
              <a:lumMod val="60000"/>
              <a:lumOff val="40000"/>
            </a:schemeClr>
          </a:solidFill>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75697" y="18051487"/>
            <a:ext cx="10038660" cy="923322"/>
          </a:xfrm>
          <a:solidFill>
            <a:schemeClr val="accent2">
              <a:lumMod val="20000"/>
              <a:lumOff val="80000"/>
            </a:schemeClr>
          </a:solidFill>
        </p:spPr>
        <p:txBody>
          <a:bodyPr/>
          <a:lstStyle/>
          <a:p>
            <a:r>
              <a:rPr lang="en-GB" sz="4800" dirty="0">
                <a:latin typeface="Aptos" panose="020B0004020202020204" pitchFamily="34" charset="0"/>
              </a:rPr>
              <a:t>Causes, Symptoms, Diagnosis</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105807"/>
            <a:ext cx="9989240" cy="10314593"/>
          </a:xfrm>
          <a:solidFill>
            <a:srgbClr val="CCFFFF"/>
          </a:solidFill>
        </p:spPr>
        <p:txBody>
          <a:bodyPr/>
          <a:lstStyle/>
          <a:p>
            <a:pPr algn="just"/>
            <a:r>
              <a:rPr lang="en-US" sz="2800" b="1" dirty="0"/>
              <a:t>19th Century</a:t>
            </a:r>
          </a:p>
          <a:p>
            <a:pPr marL="457200" indent="-457200" algn="just">
              <a:buFont typeface="Arial" panose="020B0604020202020204" pitchFamily="34" charset="0"/>
              <a:buChar char="•"/>
            </a:pPr>
            <a:r>
              <a:rPr lang="en-US" sz="2800" dirty="0"/>
              <a:t>First clinical descriptions by William Gull (1873)</a:t>
            </a:r>
          </a:p>
          <a:p>
            <a:pPr marL="457200" indent="-457200" algn="just">
              <a:buFont typeface="Arial" panose="020B0604020202020204" pitchFamily="34" charset="0"/>
              <a:buChar char="•"/>
            </a:pPr>
            <a:r>
              <a:rPr lang="en-US" sz="2800" dirty="0"/>
              <a:t>The disorder considered female hysteria</a:t>
            </a:r>
          </a:p>
          <a:p>
            <a:pPr marL="457200" indent="-457200" algn="just">
              <a:buFont typeface="Arial" panose="020B0604020202020204" pitchFamily="34" charset="0"/>
              <a:buChar char="•"/>
            </a:pPr>
            <a:r>
              <a:rPr lang="en-US" sz="2800" dirty="0"/>
              <a:t>Families and society blamed patients</a:t>
            </a:r>
          </a:p>
          <a:p>
            <a:pPr marL="457200" indent="-457200" algn="just">
              <a:buFont typeface="Arial" panose="020B0604020202020204" pitchFamily="34" charset="0"/>
              <a:buChar char="•"/>
            </a:pPr>
            <a:r>
              <a:rPr lang="en-US" sz="2800" dirty="0"/>
              <a:t>Religious fasting sometimes masked restrictive eating (Zhou et al., 2024)</a:t>
            </a:r>
          </a:p>
          <a:p>
            <a:pPr algn="just"/>
            <a:r>
              <a:rPr lang="en-US" sz="2800" b="1" dirty="0"/>
              <a:t>Early 20th century</a:t>
            </a:r>
          </a:p>
          <a:p>
            <a:pPr marL="457200" indent="-457200" algn="just">
              <a:buFont typeface="Arial" panose="020B0604020202020204" pitchFamily="34" charset="0"/>
              <a:buChar char="•"/>
            </a:pPr>
            <a:r>
              <a:rPr lang="en-US" sz="2800" dirty="0"/>
              <a:t>Psychoanalytic explanations: control and sexuality repression</a:t>
            </a:r>
          </a:p>
          <a:p>
            <a:pPr marL="457200" indent="-457200" algn="just">
              <a:buFont typeface="Arial" panose="020B0604020202020204" pitchFamily="34" charset="0"/>
              <a:buChar char="•"/>
            </a:pPr>
            <a:r>
              <a:rPr lang="en-US" sz="2800" dirty="0"/>
              <a:t>Institutionalisation in hospitals was common</a:t>
            </a:r>
          </a:p>
          <a:p>
            <a:pPr marL="457200" indent="-457200" algn="just">
              <a:buFont typeface="Arial" panose="020B0604020202020204" pitchFamily="34" charset="0"/>
              <a:buChar char="•"/>
            </a:pPr>
            <a:r>
              <a:rPr lang="en-US" sz="2800" dirty="0"/>
              <a:t>Nutrition science was limited (Bae, 2025)</a:t>
            </a:r>
          </a:p>
          <a:p>
            <a:pPr algn="just"/>
            <a:r>
              <a:rPr lang="en-US" sz="2800" b="1" dirty="0"/>
              <a:t>Mid-Late 20th Century</a:t>
            </a:r>
          </a:p>
          <a:p>
            <a:pPr marL="457200" indent="-457200" algn="just">
              <a:buFont typeface="Arial" panose="020B0604020202020204" pitchFamily="34" charset="0"/>
              <a:buChar char="•"/>
            </a:pPr>
            <a:r>
              <a:rPr lang="en-US" sz="2800" dirty="0"/>
              <a:t>Biomedical models gained prominence</a:t>
            </a:r>
          </a:p>
          <a:p>
            <a:pPr marL="457200" indent="-457200" algn="just">
              <a:buFont typeface="Arial" panose="020B0604020202020204" pitchFamily="34" charset="0"/>
              <a:buChar char="•"/>
            </a:pPr>
            <a:r>
              <a:rPr lang="en-US" sz="2800" dirty="0"/>
              <a:t>Behavioural therapies introduced structured refeeding</a:t>
            </a:r>
          </a:p>
          <a:p>
            <a:pPr marL="457200" indent="-457200" algn="just">
              <a:buFont typeface="Arial" panose="020B0604020202020204" pitchFamily="34" charset="0"/>
              <a:buChar char="•"/>
            </a:pPr>
            <a:r>
              <a:rPr lang="en-US" sz="2800" dirty="0"/>
              <a:t>Feminist critiques highlighted social control of female bodies (Stallard, 2022)</a:t>
            </a:r>
          </a:p>
          <a:p>
            <a:pPr algn="just"/>
            <a:r>
              <a:rPr lang="en-US" sz="2800" b="1" dirty="0"/>
              <a:t>Historical Views</a:t>
            </a:r>
          </a:p>
          <a:p>
            <a:pPr marL="457200" indent="-457200" algn="just">
              <a:buFont typeface="Arial" panose="020B0604020202020204" pitchFamily="34" charset="0"/>
              <a:buChar char="•"/>
            </a:pPr>
            <a:r>
              <a:rPr lang="en-US" sz="2800" dirty="0"/>
              <a:t>Patients seen as vain or attention-seeking</a:t>
            </a:r>
          </a:p>
          <a:p>
            <a:pPr marL="457200" indent="-457200" algn="just">
              <a:buFont typeface="Arial" panose="020B0604020202020204" pitchFamily="34" charset="0"/>
              <a:buChar char="•"/>
            </a:pPr>
            <a:r>
              <a:rPr lang="en-US" sz="2800" dirty="0"/>
              <a:t>Diagnosis mainly focused on young women</a:t>
            </a:r>
          </a:p>
          <a:p>
            <a:pPr marL="457200" indent="-457200" algn="just">
              <a:buFont typeface="Arial" panose="020B0604020202020204" pitchFamily="34" charset="0"/>
              <a:buChar char="•"/>
            </a:pPr>
            <a:r>
              <a:rPr lang="en-US" sz="2800" dirty="0"/>
              <a:t>Male experiences largely ignored (Baik, 2024)</a:t>
            </a:r>
            <a:endParaRPr lang="en-US" sz="2800" dirty="0">
              <a:effectLst/>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a:solidFill>
            <a:schemeClr val="accent1">
              <a:lumMod val="20000"/>
              <a:lumOff val="80000"/>
            </a:schemeClr>
          </a:solidFill>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11825" y="4579641"/>
            <a:ext cx="10058400" cy="923322"/>
          </a:xfrm>
          <a:solidFill>
            <a:schemeClr val="accent2">
              <a:lumMod val="20000"/>
              <a:lumOff val="80000"/>
            </a:schemeClr>
          </a:solidFill>
        </p:spPr>
        <p:txBody>
          <a:bodyPr/>
          <a:lstStyle/>
          <a:p>
            <a:r>
              <a:rPr lang="en-GB" sz="4800" dirty="0">
                <a:latin typeface="Aptos" panose="020B0004020202020204" pitchFamily="34" charset="0"/>
              </a:rPr>
              <a:t>Current services and treatments</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a:solidFill>
            <a:schemeClr val="accent1">
              <a:lumMod val="20000"/>
              <a:lumOff val="80000"/>
            </a:schemeClr>
          </a:solidFill>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5878510"/>
          </a:xfrm>
          <a:solidFill>
            <a:schemeClr val="accent2">
              <a:lumMod val="20000"/>
              <a:lumOff val="80000"/>
            </a:schemeClr>
          </a:solidFill>
        </p:spPr>
        <p:txBody>
          <a:bodyPr/>
          <a:lstStyle/>
          <a:p>
            <a:pPr marL="685800" indent="-685800" algn="just">
              <a:buFont typeface="Arial" panose="020B0604020202020204" pitchFamily="34" charset="0"/>
              <a:buChar char="•"/>
            </a:pPr>
            <a:r>
              <a:rPr lang="en-US" sz="3200" dirty="0"/>
              <a:t>Reduce reliance on BMI-only diagnosis</a:t>
            </a:r>
          </a:p>
          <a:p>
            <a:pPr marL="685800" indent="-685800" algn="just">
              <a:buFont typeface="Arial" panose="020B0604020202020204" pitchFamily="34" charset="0"/>
              <a:buChar char="•"/>
            </a:pPr>
            <a:r>
              <a:rPr lang="en-US" sz="3200" dirty="0"/>
              <a:t>Use culturally competent assessment tools (Haydon et al., 2024)</a:t>
            </a:r>
          </a:p>
          <a:p>
            <a:pPr marL="685800" indent="-685800" algn="just">
              <a:buFont typeface="Arial" panose="020B0604020202020204" pitchFamily="34" charset="0"/>
              <a:buChar char="•"/>
            </a:pPr>
            <a:r>
              <a:rPr lang="en-US" sz="3200" dirty="0"/>
              <a:t>Increase early intervention funding and school prevention programmes</a:t>
            </a:r>
          </a:p>
          <a:p>
            <a:pPr marL="685800" indent="-685800" algn="just">
              <a:buFont typeface="Arial" panose="020B0604020202020204" pitchFamily="34" charset="0"/>
              <a:buChar char="•"/>
            </a:pPr>
            <a:r>
              <a:rPr lang="en-US" sz="3200" dirty="0"/>
              <a:t>Screen males and minority populations (Kucharczuk et al., 2022)</a:t>
            </a:r>
          </a:p>
          <a:p>
            <a:pPr marL="685800" indent="-685800" algn="just">
              <a:buFont typeface="Arial" panose="020B0604020202020204" pitchFamily="34" charset="0"/>
              <a:buChar char="•"/>
            </a:pPr>
            <a:r>
              <a:rPr lang="en-US" sz="3200" dirty="0"/>
              <a:t>Regulate harmful online content and promote body diversity (Stahacz et al., 2024)</a:t>
            </a:r>
          </a:p>
          <a:p>
            <a:pPr marL="685800" indent="-685800" algn="just">
              <a:buFont typeface="Arial" panose="020B0604020202020204" pitchFamily="34" charset="0"/>
              <a:buChar char="•"/>
            </a:pPr>
            <a:r>
              <a:rPr lang="en-US" sz="3200" dirty="0"/>
              <a:t>Provide holistic care, addressing social determinants</a:t>
            </a:r>
            <a:endParaRPr lang="en-US" sz="3200" dirty="0">
              <a:effectLst/>
            </a:endParaRP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460718" y="16597166"/>
            <a:ext cx="10047018" cy="923322"/>
          </a:xfrm>
          <a:solidFill>
            <a:schemeClr val="accent6">
              <a:lumMod val="60000"/>
              <a:lumOff val="40000"/>
            </a:schemeClr>
          </a:solidFill>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90508" y="17852154"/>
            <a:ext cx="9987438" cy="6957719"/>
          </a:xfrm>
          <a:solidFill>
            <a:srgbClr val="CCFFFF"/>
          </a:solidFill>
        </p:spPr>
        <p:txBody>
          <a:bodyPr/>
          <a:lstStyle/>
          <a:p>
            <a:pPr marL="571500" indent="-571500" algn="just">
              <a:buFont typeface="Arial" panose="020B0604020202020204" pitchFamily="34" charset="0"/>
              <a:buChar char="•"/>
            </a:pPr>
            <a:r>
              <a:rPr lang="en-US" sz="3600" dirty="0"/>
              <a:t>Anorexia nervosa has shifted from moral judgement to medical recognition</a:t>
            </a:r>
          </a:p>
          <a:p>
            <a:pPr marL="571500" indent="-571500" algn="just">
              <a:buFont typeface="Arial" panose="020B0604020202020204" pitchFamily="34" charset="0"/>
              <a:buChar char="•"/>
            </a:pPr>
            <a:r>
              <a:rPr lang="en-US" sz="3600" dirty="0"/>
              <a:t>The ICD-11 provides clearer diagnostic criteria</a:t>
            </a:r>
          </a:p>
          <a:p>
            <a:pPr marL="571500" indent="-571500" algn="just">
              <a:buFont typeface="Arial" panose="020B0604020202020204" pitchFamily="34" charset="0"/>
              <a:buChar char="•"/>
            </a:pPr>
            <a:r>
              <a:rPr lang="en-US" sz="3600" dirty="0"/>
              <a:t>Historical stigma and gender bias affected access and outcomes</a:t>
            </a:r>
          </a:p>
          <a:p>
            <a:pPr marL="571500" indent="-571500" algn="just">
              <a:buFont typeface="Arial" panose="020B0604020202020204" pitchFamily="34" charset="0"/>
              <a:buChar char="•"/>
            </a:pPr>
            <a:r>
              <a:rPr lang="en-US" sz="3600" dirty="0"/>
              <a:t>Modern multidisciplinary treatments improve recovery</a:t>
            </a:r>
          </a:p>
          <a:p>
            <a:pPr marL="571500" indent="-571500" algn="just">
              <a:buFont typeface="Arial" panose="020B0604020202020204" pitchFamily="34" charset="0"/>
              <a:buChar char="•"/>
            </a:pPr>
            <a:r>
              <a:rPr lang="en-US" sz="3600" dirty="0"/>
              <a:t>Future care requires social awareness, policy reform, and holistic services</a:t>
            </a:r>
            <a:endParaRPr lang="en-US" sz="3600" dirty="0">
              <a:effectLst/>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50939" y="19030396"/>
            <a:ext cx="10038659" cy="8602333"/>
          </a:xfrm>
          <a:solidFill>
            <a:srgbClr val="CCFFFF"/>
          </a:solidFill>
        </p:spPr>
        <p:txBody>
          <a:bodyPr/>
          <a:lstStyle/>
          <a:p>
            <a:pPr algn="just"/>
            <a:r>
              <a:rPr lang="en-GB" sz="2400" b="1" dirty="0"/>
              <a:t>Causes</a:t>
            </a:r>
          </a:p>
          <a:p>
            <a:pPr marL="457200" indent="-457200" algn="just">
              <a:buFont typeface="Arial" panose="020B0604020202020204" pitchFamily="34" charset="0"/>
              <a:buChar char="•"/>
            </a:pPr>
            <a:r>
              <a:rPr lang="en-GB" sz="2400" b="1" dirty="0"/>
              <a:t>Biological:</a:t>
            </a:r>
            <a:r>
              <a:rPr lang="en-GB" sz="2400" dirty="0"/>
              <a:t> genetics, neurobiological differences, hormonal changes</a:t>
            </a:r>
          </a:p>
          <a:p>
            <a:pPr marL="457200" indent="-457200" algn="just">
              <a:buFont typeface="Arial" panose="020B0604020202020204" pitchFamily="34" charset="0"/>
              <a:buChar char="•"/>
            </a:pPr>
            <a:r>
              <a:rPr lang="en-GB" sz="2400" b="1" dirty="0"/>
              <a:t>Psychological:</a:t>
            </a:r>
            <a:r>
              <a:rPr lang="en-GB" sz="2400" dirty="0"/>
              <a:t> perfectionism, low self-esteem, control needs</a:t>
            </a:r>
          </a:p>
          <a:p>
            <a:pPr marL="457200" indent="-457200" algn="just">
              <a:buFont typeface="Arial" panose="020B0604020202020204" pitchFamily="34" charset="0"/>
              <a:buChar char="•"/>
            </a:pPr>
            <a:r>
              <a:rPr lang="en-GB" sz="2400" b="1" dirty="0"/>
              <a:t>Social/Cultural:</a:t>
            </a:r>
            <a:r>
              <a:rPr lang="en-GB" sz="2400" dirty="0"/>
              <a:t> thin-ideal culture, social media, diet industry, gender norms </a:t>
            </a:r>
            <a:r>
              <a:rPr lang="en-US" sz="2400" dirty="0"/>
              <a:t>(Gaskill et al., 2025)</a:t>
            </a:r>
            <a:endParaRPr lang="en-GB" sz="2400" dirty="0"/>
          </a:p>
          <a:p>
            <a:pPr algn="just"/>
            <a:r>
              <a:rPr lang="en-GB" sz="2400" b="1" dirty="0"/>
              <a:t>Symptoms </a:t>
            </a:r>
          </a:p>
          <a:p>
            <a:pPr marL="457200" indent="-457200" algn="just">
              <a:buFont typeface="Arial" panose="020B0604020202020204" pitchFamily="34" charset="0"/>
              <a:buChar char="•"/>
            </a:pPr>
            <a:r>
              <a:rPr lang="en-GB" sz="2400" dirty="0"/>
              <a:t>Severe weight loss or failure to gain weight</a:t>
            </a:r>
          </a:p>
          <a:p>
            <a:pPr marL="457200" indent="-457200" algn="just">
              <a:buFont typeface="Arial" panose="020B0604020202020204" pitchFamily="34" charset="0"/>
              <a:buChar char="•"/>
            </a:pPr>
            <a:r>
              <a:rPr lang="en-GB" sz="2400" dirty="0"/>
              <a:t>Restrictive eating patterns</a:t>
            </a:r>
          </a:p>
          <a:p>
            <a:pPr marL="457200" indent="-457200" algn="just">
              <a:buFont typeface="Arial" panose="020B0604020202020204" pitchFamily="34" charset="0"/>
              <a:buChar char="•"/>
            </a:pPr>
            <a:r>
              <a:rPr lang="en-GB" sz="2400" dirty="0"/>
              <a:t>Excessive exercise</a:t>
            </a:r>
          </a:p>
          <a:p>
            <a:pPr marL="457200" indent="-457200" algn="just">
              <a:buFont typeface="Arial" panose="020B0604020202020204" pitchFamily="34" charset="0"/>
              <a:buChar char="•"/>
            </a:pPr>
            <a:r>
              <a:rPr lang="en-GB" sz="2400" dirty="0"/>
              <a:t>Fear of weight gain</a:t>
            </a:r>
          </a:p>
          <a:p>
            <a:pPr marL="457200" indent="-457200" algn="just">
              <a:buFont typeface="Arial" panose="020B0604020202020204" pitchFamily="34" charset="0"/>
              <a:buChar char="•"/>
            </a:pPr>
            <a:r>
              <a:rPr lang="en-GB" sz="2400" dirty="0"/>
              <a:t>Distorted body image</a:t>
            </a:r>
          </a:p>
          <a:p>
            <a:pPr marL="457200" indent="-457200" algn="just">
              <a:buFont typeface="Arial" panose="020B0604020202020204" pitchFamily="34" charset="0"/>
              <a:buChar char="•"/>
            </a:pPr>
            <a:r>
              <a:rPr lang="en-GB" sz="2400" dirty="0"/>
              <a:t>Fatigue, dizziness, menstrual changes</a:t>
            </a:r>
          </a:p>
          <a:p>
            <a:pPr marL="457200" indent="-457200" algn="just">
              <a:buFont typeface="Arial" panose="020B0604020202020204" pitchFamily="34" charset="0"/>
              <a:buChar char="•"/>
            </a:pPr>
            <a:r>
              <a:rPr lang="en-GB" sz="2400" dirty="0"/>
              <a:t>Social withdrawal </a:t>
            </a:r>
            <a:r>
              <a:rPr lang="en-US" sz="2400" dirty="0"/>
              <a:t>(Kucharczuk et al., 2022)</a:t>
            </a:r>
            <a:endParaRPr lang="en-GB" sz="2400" dirty="0"/>
          </a:p>
          <a:p>
            <a:pPr algn="just"/>
            <a:r>
              <a:rPr lang="en-GB" sz="2400" b="1" dirty="0"/>
              <a:t>Diagnosis </a:t>
            </a:r>
          </a:p>
          <a:p>
            <a:pPr marL="457200" indent="-457200" algn="just">
              <a:buFont typeface="Arial" panose="020B0604020202020204" pitchFamily="34" charset="0"/>
              <a:buChar char="•"/>
            </a:pPr>
            <a:r>
              <a:rPr lang="en-GB" sz="2400" dirty="0"/>
              <a:t>Based on ICD-11 criteria: low BMI, restrictive behaviours, preoccupation with body weight</a:t>
            </a:r>
          </a:p>
          <a:p>
            <a:pPr marL="457200" indent="-457200" algn="just">
              <a:buFont typeface="Arial" panose="020B0604020202020204" pitchFamily="34" charset="0"/>
              <a:buChar char="•"/>
            </a:pPr>
            <a:r>
              <a:rPr lang="en-GB" sz="2400" dirty="0"/>
              <a:t>BMI thresholds are used, but critics note limitations</a:t>
            </a:r>
          </a:p>
          <a:p>
            <a:pPr marL="457200" indent="-457200" algn="just">
              <a:buFont typeface="Arial" panose="020B0604020202020204" pitchFamily="34" charset="0"/>
              <a:buChar char="•"/>
            </a:pPr>
            <a:r>
              <a:rPr lang="en-GB" sz="2400" dirty="0"/>
              <a:t>Assessment considers physical, psychological, and behavioural signs </a:t>
            </a:r>
            <a:r>
              <a:rPr lang="en-US" sz="2400" dirty="0"/>
              <a:t>(Haydon et al., 2024)</a:t>
            </a:r>
            <a:endParaRPr lang="en-GB" sz="2400" dirty="0">
              <a:effectLst/>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46116" y="2672012"/>
            <a:ext cx="31998968" cy="1015663"/>
          </a:xfrm>
        </p:spPr>
        <p:txBody>
          <a:bodyPr/>
          <a:lstStyle/>
          <a:p>
            <a:r>
              <a:rPr lang="en-US" dirty="0"/>
              <a:t>Feeding and Eating Disorders (ICD-11 6B80)</a:t>
            </a:r>
            <a:endParaRPr lang="en-GB" dirty="0"/>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459674" y="412956"/>
            <a:ext cx="41363153" cy="2554545"/>
          </a:xfrm>
        </p:spPr>
        <p:txBody>
          <a:bodyPr/>
          <a:lstStyle/>
          <a:p>
            <a:r>
              <a:rPr lang="en-US" sz="8000" dirty="0"/>
              <a:t>Anorexia Nervosa: Historical and Contemporary Classification, Treatment and Provision of Care</a:t>
            </a:r>
            <a:endParaRPr lang="en-GB" sz="8000" dirty="0"/>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0" name="Text Placeholder 4">
            <a:extLst>
              <a:ext uri="{FF2B5EF4-FFF2-40B4-BE49-F238E27FC236}">
                <a16:creationId xmlns:a16="http://schemas.microsoft.com/office/drawing/2014/main" id="{C7F32A56-8700-DDF0-7853-81B328474A1D}"/>
              </a:ext>
            </a:extLst>
          </p:cNvPr>
          <p:cNvSpPr txBox="1">
            <a:spLocks/>
          </p:cNvSpPr>
          <p:nvPr/>
        </p:nvSpPr>
        <p:spPr>
          <a:xfrm>
            <a:off x="22401610" y="5502963"/>
            <a:ext cx="10048874" cy="10412059"/>
          </a:xfrm>
          <a:prstGeom prst="rect">
            <a:avLst/>
          </a:prstGeom>
          <a:solidFill>
            <a:schemeClr val="accent4">
              <a:lumMod val="20000"/>
              <a:lumOff val="80000"/>
            </a:schemeClr>
          </a:solidFill>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gn="just"/>
            <a:r>
              <a:rPr lang="en-US" sz="2800" b="1" dirty="0"/>
              <a:t>UK Services</a:t>
            </a:r>
          </a:p>
          <a:p>
            <a:pPr marL="457200" indent="-457200" algn="just">
              <a:buFont typeface="Arial" panose="020B0604020202020204" pitchFamily="34" charset="0"/>
              <a:buChar char="•"/>
            </a:pPr>
            <a:r>
              <a:rPr lang="en-US" sz="2800" dirty="0"/>
              <a:t>Community Eating Disorder Teams (CEDTs)</a:t>
            </a:r>
          </a:p>
          <a:p>
            <a:pPr marL="457200" indent="-457200" algn="just">
              <a:buFont typeface="Arial" panose="020B0604020202020204" pitchFamily="34" charset="0"/>
              <a:buChar char="•"/>
            </a:pPr>
            <a:r>
              <a:rPr lang="en-US" sz="2800" dirty="0"/>
              <a:t>Specialist inpatient units</a:t>
            </a:r>
          </a:p>
          <a:p>
            <a:pPr marL="457200" indent="-457200" algn="just">
              <a:buFont typeface="Arial" panose="020B0604020202020204" pitchFamily="34" charset="0"/>
              <a:buChar char="•"/>
            </a:pPr>
            <a:r>
              <a:rPr lang="en-US" sz="2800" dirty="0"/>
              <a:t>Early intervention services for adolescents (Kistler et al., 2026)</a:t>
            </a:r>
          </a:p>
          <a:p>
            <a:pPr algn="just"/>
            <a:r>
              <a:rPr lang="en-US" sz="2800" b="1" dirty="0"/>
              <a:t>Evidence-Based Treatments</a:t>
            </a:r>
          </a:p>
          <a:p>
            <a:pPr marL="457200" indent="-457200" algn="just">
              <a:buFont typeface="Arial" panose="020B0604020202020204" pitchFamily="34" charset="0"/>
              <a:buChar char="•"/>
            </a:pPr>
            <a:r>
              <a:rPr lang="en-US" sz="2800" b="1" dirty="0"/>
              <a:t>CBT-E</a:t>
            </a:r>
            <a:r>
              <a:rPr lang="en-US" sz="2800" dirty="0"/>
              <a:t> – changes negative thinking and control beliefs</a:t>
            </a:r>
          </a:p>
          <a:p>
            <a:pPr marL="457200" indent="-457200" algn="just">
              <a:buFont typeface="Arial" panose="020B0604020202020204" pitchFamily="34" charset="0"/>
              <a:buChar char="•"/>
            </a:pPr>
            <a:r>
              <a:rPr lang="en-US" sz="2800" b="1" dirty="0"/>
              <a:t>Family-Based Treatment (Maudsley Model)</a:t>
            </a:r>
            <a:r>
              <a:rPr lang="en-US" sz="2800" dirty="0"/>
              <a:t> – involves parents in care</a:t>
            </a:r>
          </a:p>
          <a:p>
            <a:pPr marL="457200" indent="-457200" algn="just">
              <a:buFont typeface="Arial" panose="020B0604020202020204" pitchFamily="34" charset="0"/>
              <a:buChar char="•"/>
            </a:pPr>
            <a:r>
              <a:rPr lang="en-US" sz="2800" b="1" dirty="0"/>
              <a:t>Nutritional rehabilitation</a:t>
            </a:r>
            <a:r>
              <a:rPr lang="en-US" sz="2800" dirty="0"/>
              <a:t> – gradual weight restoration</a:t>
            </a:r>
          </a:p>
          <a:p>
            <a:pPr marL="457200" indent="-457200" algn="just">
              <a:buFont typeface="Arial" panose="020B0604020202020204" pitchFamily="34" charset="0"/>
              <a:buChar char="•"/>
            </a:pPr>
            <a:r>
              <a:rPr lang="en-US" sz="2800" b="1" dirty="0"/>
              <a:t>Multidisciplinary care</a:t>
            </a:r>
            <a:r>
              <a:rPr lang="en-US" sz="2800" dirty="0"/>
              <a:t> – psychiatrists, psychologists, dietitians, nurses, social workers (Haydon et al., 2024)</a:t>
            </a:r>
          </a:p>
          <a:p>
            <a:pPr algn="just"/>
            <a:r>
              <a:rPr lang="en-US" sz="2800" b="1" dirty="0"/>
              <a:t>Policy &amp; Guidance</a:t>
            </a:r>
          </a:p>
          <a:p>
            <a:pPr marL="457200" indent="-457200" algn="just">
              <a:buFont typeface="Arial" panose="020B0604020202020204" pitchFamily="34" charset="0"/>
              <a:buChar char="•"/>
            </a:pPr>
            <a:r>
              <a:rPr lang="en-US" sz="2800" dirty="0"/>
              <a:t>The Mental Health Act 1983 regulates compulsory treatment</a:t>
            </a:r>
          </a:p>
          <a:p>
            <a:pPr marL="457200" indent="-457200" algn="just">
              <a:buFont typeface="Arial" panose="020B0604020202020204" pitchFamily="34" charset="0"/>
              <a:buChar char="•"/>
            </a:pPr>
            <a:r>
              <a:rPr lang="en-US" sz="2800" dirty="0"/>
              <a:t>The Equality Act 2010 protects patients</a:t>
            </a:r>
          </a:p>
          <a:p>
            <a:pPr marL="457200" indent="-457200" algn="just">
              <a:buFont typeface="Arial" panose="020B0604020202020204" pitchFamily="34" charset="0"/>
              <a:buChar char="•"/>
            </a:pPr>
            <a:r>
              <a:rPr lang="en-US" sz="2800" dirty="0"/>
              <a:t>NICE NG69 guidelines recommend evidence-based care (Zhou et al., 2024)</a:t>
            </a:r>
          </a:p>
          <a:p>
            <a:pPr algn="just"/>
            <a:r>
              <a:rPr lang="en-US" sz="2800" b="1" dirty="0"/>
              <a:t>Limitations</a:t>
            </a:r>
          </a:p>
          <a:p>
            <a:pPr marL="457200" indent="-457200" algn="just">
              <a:buFont typeface="Arial" panose="020B0604020202020204" pitchFamily="34" charset="0"/>
              <a:buChar char="•"/>
            </a:pPr>
            <a:r>
              <a:rPr lang="en-US" sz="2800" dirty="0"/>
              <a:t>Long waiting times and service gaps</a:t>
            </a:r>
          </a:p>
          <a:p>
            <a:pPr marL="457200" indent="-457200" algn="just">
              <a:buFont typeface="Arial" panose="020B0604020202020204" pitchFamily="34" charset="0"/>
              <a:buChar char="•"/>
            </a:pPr>
            <a:r>
              <a:rPr lang="en-US" sz="2800" dirty="0"/>
              <a:t>Unequal access for rural and minority populations</a:t>
            </a:r>
          </a:p>
          <a:p>
            <a:pPr marL="457200" indent="-457200" algn="just">
              <a:buFont typeface="Arial" panose="020B0604020202020204" pitchFamily="34" charset="0"/>
              <a:buChar char="•"/>
            </a:pPr>
            <a:r>
              <a:rPr lang="en-US" sz="2800" dirty="0"/>
              <a:t>Cultural sensitivity is still limited  (Baik, 2024)</a:t>
            </a:r>
            <a:endParaRPr lang="en-US" sz="2800" dirty="0">
              <a:effectLst/>
            </a:endParaRPr>
          </a:p>
        </p:txBody>
      </p:sp>
      <p:sp>
        <p:nvSpPr>
          <p:cNvPr id="21" name="Text Placeholder 10">
            <a:extLst>
              <a:ext uri="{FF2B5EF4-FFF2-40B4-BE49-F238E27FC236}">
                <a16:creationId xmlns:a16="http://schemas.microsoft.com/office/drawing/2014/main" id="{495661BE-C515-5F9A-D157-B404BF546B6B}"/>
              </a:ext>
            </a:extLst>
          </p:cNvPr>
          <p:cNvSpPr txBox="1">
            <a:spLocks/>
          </p:cNvSpPr>
          <p:nvPr/>
        </p:nvSpPr>
        <p:spPr>
          <a:xfrm>
            <a:off x="11485956" y="24800528"/>
            <a:ext cx="10047018" cy="861766"/>
          </a:xfrm>
          <a:prstGeom prst="rect">
            <a:avLst/>
          </a:prstGeom>
          <a:solidFill>
            <a:schemeClr val="accent6">
              <a:lumMod val="60000"/>
              <a:lumOff val="40000"/>
            </a:schemeClr>
          </a:solidFill>
        </p:spPr>
        <p:txBody>
          <a:bodyPr wrap="square"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4400" dirty="0">
                <a:latin typeface="Aptos" panose="020B0004020202020204" pitchFamily="34" charset="0"/>
              </a:rPr>
              <a:t>Social, Cultural &amp; Political Influences</a:t>
            </a:r>
          </a:p>
        </p:txBody>
      </p:sp>
      <p:sp>
        <p:nvSpPr>
          <p:cNvPr id="22" name="Text Placeholder 11">
            <a:extLst>
              <a:ext uri="{FF2B5EF4-FFF2-40B4-BE49-F238E27FC236}">
                <a16:creationId xmlns:a16="http://schemas.microsoft.com/office/drawing/2014/main" id="{048F8ACC-85EF-4DBB-8782-7971B0747905}"/>
              </a:ext>
            </a:extLst>
          </p:cNvPr>
          <p:cNvSpPr txBox="1">
            <a:spLocks/>
          </p:cNvSpPr>
          <p:nvPr/>
        </p:nvSpPr>
        <p:spPr>
          <a:xfrm>
            <a:off x="11408691" y="25641531"/>
            <a:ext cx="10128364" cy="5844655"/>
          </a:xfrm>
          <a:prstGeom prst="rect">
            <a:avLst/>
          </a:prstGeom>
          <a:solidFill>
            <a:schemeClr val="accent4">
              <a:lumMod val="20000"/>
              <a:lumOff val="80000"/>
            </a:schemeClr>
          </a:solidFill>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457200" indent="-457200" algn="just">
              <a:buFont typeface="Arial" panose="020B0604020202020204" pitchFamily="34" charset="0"/>
              <a:buChar char="•"/>
            </a:pPr>
            <a:r>
              <a:rPr lang="en-GB" sz="2800" dirty="0"/>
              <a:t>Western beauty ideals favour thin bodies</a:t>
            </a:r>
          </a:p>
          <a:p>
            <a:pPr marL="457200" indent="-457200" algn="just">
              <a:buFont typeface="Arial" panose="020B0604020202020204" pitchFamily="34" charset="0"/>
              <a:buChar char="•"/>
            </a:pPr>
            <a:r>
              <a:rPr lang="en-GB" sz="2800" dirty="0"/>
              <a:t>Social media promotes filtered, unrealistic images</a:t>
            </a:r>
          </a:p>
          <a:p>
            <a:pPr marL="457200" indent="-457200" algn="just">
              <a:buFont typeface="Arial" panose="020B0604020202020204" pitchFamily="34" charset="0"/>
              <a:buChar char="•"/>
            </a:pPr>
            <a:r>
              <a:rPr lang="en-GB" sz="2800" dirty="0"/>
              <a:t>Dieting and wellness industries profit from appearance pressures</a:t>
            </a:r>
          </a:p>
          <a:p>
            <a:pPr marL="457200" indent="-457200" algn="just">
              <a:buFont typeface="Arial" panose="020B0604020202020204" pitchFamily="34" charset="0"/>
              <a:buChar char="•"/>
            </a:pPr>
            <a:r>
              <a:rPr lang="en-GB" sz="2800" dirty="0"/>
              <a:t>Neoliberal values blame individuals for weight gain (Meremikwu et al., 2026)</a:t>
            </a:r>
          </a:p>
          <a:p>
            <a:pPr algn="just"/>
            <a:r>
              <a:rPr lang="en-GB" sz="2800" b="1" dirty="0"/>
              <a:t>Inequalities</a:t>
            </a:r>
          </a:p>
          <a:p>
            <a:pPr marL="457200" indent="-457200" algn="just">
              <a:buFont typeface="Arial" panose="020B0604020202020204" pitchFamily="34" charset="0"/>
              <a:buChar char="•"/>
            </a:pPr>
            <a:r>
              <a:rPr lang="en-GB" sz="2800" dirty="0"/>
              <a:t>Higher diagnoses in white, middle-class females</a:t>
            </a:r>
          </a:p>
          <a:p>
            <a:pPr marL="457200" indent="-457200" algn="just">
              <a:buFont typeface="Arial" panose="020B0604020202020204" pitchFamily="34" charset="0"/>
              <a:buChar char="•"/>
            </a:pPr>
            <a:r>
              <a:rPr lang="en-GB" sz="2800" dirty="0"/>
              <a:t>Male patients underdiagnosed and stigmatised</a:t>
            </a:r>
          </a:p>
          <a:p>
            <a:pPr marL="457200" indent="-457200" algn="just">
              <a:buFont typeface="Arial" panose="020B0604020202020204" pitchFamily="34" charset="0"/>
              <a:buChar char="•"/>
            </a:pPr>
            <a:r>
              <a:rPr lang="en-GB" sz="2800" dirty="0"/>
              <a:t>Ethnic minorities face barriers to early diagnosis</a:t>
            </a:r>
          </a:p>
          <a:p>
            <a:pPr marL="457200" indent="-457200" algn="just">
              <a:buFont typeface="Arial" panose="020B0604020202020204" pitchFamily="34" charset="0"/>
              <a:buChar char="•"/>
            </a:pPr>
            <a:r>
              <a:rPr lang="en-GB" sz="2800" dirty="0"/>
              <a:t>LGBTQ+ individuals are at higher risk due to minority stress </a:t>
            </a:r>
            <a:r>
              <a:rPr lang="en-US" sz="2800" dirty="0"/>
              <a:t>(Gupta et al., 2022)</a:t>
            </a:r>
            <a:endParaRPr lang="en-GB" sz="2800" dirty="0">
              <a:effectLst/>
            </a:endParaRPr>
          </a:p>
        </p:txBody>
      </p:sp>
      <p:pic>
        <p:nvPicPr>
          <p:cNvPr id="24" name="Picture 23">
            <a:extLst>
              <a:ext uri="{FF2B5EF4-FFF2-40B4-BE49-F238E27FC236}">
                <a16:creationId xmlns:a16="http://schemas.microsoft.com/office/drawing/2014/main" id="{F878CC38-C431-B1E9-DFAE-3C190438B4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44612" y="24975101"/>
            <a:ext cx="10008097" cy="6073033"/>
          </a:xfrm>
          <a:prstGeom prst="rect">
            <a:avLst/>
          </a:prstGeom>
        </p:spPr>
      </p:pic>
      <p:pic>
        <p:nvPicPr>
          <p:cNvPr id="1028" name="Picture 4" descr="Anorexia Nervosa">
            <a:extLst>
              <a:ext uri="{FF2B5EF4-FFF2-40B4-BE49-F238E27FC236}">
                <a16:creationId xmlns:a16="http://schemas.microsoft.com/office/drawing/2014/main" id="{D6AD9C16-E3D3-D756-AA96-A8F1C2823F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8042" y="14844902"/>
            <a:ext cx="10075679" cy="3150998"/>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a:extLst>
              <a:ext uri="{FF2B5EF4-FFF2-40B4-BE49-F238E27FC236}">
                <a16:creationId xmlns:a16="http://schemas.microsoft.com/office/drawing/2014/main" id="{A3D3C99F-1155-3475-E62D-09CD2DCEA53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5723" y="27303595"/>
            <a:ext cx="9991330" cy="3797870"/>
          </a:xfrm>
          <a:prstGeom prst="rect">
            <a:avLst/>
          </a:prstGeom>
        </p:spPr>
      </p:pic>
      <p:pic>
        <p:nvPicPr>
          <p:cNvPr id="29" name="Picture 28">
            <a:extLst>
              <a:ext uri="{FF2B5EF4-FFF2-40B4-BE49-F238E27FC236}">
                <a16:creationId xmlns:a16="http://schemas.microsoft.com/office/drawing/2014/main" id="{2EFC4EF6-EFAC-A2C9-37B5-96CA9A6A634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402303" y="11382340"/>
            <a:ext cx="10074920" cy="4883159"/>
          </a:xfrm>
          <a:prstGeom prst="rect">
            <a:avLst/>
          </a:prstGeom>
        </p:spPr>
      </p:pic>
      <p:pic>
        <p:nvPicPr>
          <p:cNvPr id="31" name="Picture 30">
            <a:extLst>
              <a:ext uri="{FF2B5EF4-FFF2-40B4-BE49-F238E27FC236}">
                <a16:creationId xmlns:a16="http://schemas.microsoft.com/office/drawing/2014/main" id="{F3D19B57-3269-A2CF-1258-1D9FF75D32F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479592" y="16420401"/>
            <a:ext cx="9997693" cy="3649239"/>
          </a:xfrm>
          <a:prstGeom prst="rect">
            <a:avLst/>
          </a:prstGeom>
        </p:spPr>
      </p:pic>
      <p:pic>
        <p:nvPicPr>
          <p:cNvPr id="36" name="Picture 35">
            <a:extLst>
              <a:ext uri="{FF2B5EF4-FFF2-40B4-BE49-F238E27FC236}">
                <a16:creationId xmlns:a16="http://schemas.microsoft.com/office/drawing/2014/main" id="{D94E3971-1F19-2289-B89E-8A80FBDCB40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2411825" y="15923792"/>
            <a:ext cx="10038659" cy="4730889"/>
          </a:xfrm>
          <a:prstGeom prst="rect">
            <a:avLst/>
          </a:prstGeom>
        </p:spPr>
      </p:pic>
      <p:pic>
        <p:nvPicPr>
          <p:cNvPr id="38" name="Picture 37">
            <a:extLst>
              <a:ext uri="{FF2B5EF4-FFF2-40B4-BE49-F238E27FC236}">
                <a16:creationId xmlns:a16="http://schemas.microsoft.com/office/drawing/2014/main" id="{9802D32D-6447-8E98-022F-58C5B73E6A6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465296" y="20069640"/>
            <a:ext cx="9981293" cy="4730888"/>
          </a:xfrm>
          <a:prstGeom prst="rect">
            <a:avLst/>
          </a:prstGeom>
        </p:spPr>
      </p:pic>
      <p:pic>
        <p:nvPicPr>
          <p:cNvPr id="40" name="Picture 39">
            <a:extLst>
              <a:ext uri="{FF2B5EF4-FFF2-40B4-BE49-F238E27FC236}">
                <a16:creationId xmlns:a16="http://schemas.microsoft.com/office/drawing/2014/main" id="{60F649E6-E9C6-B92B-8181-FC8A9D8141C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3838066" y="25603200"/>
            <a:ext cx="10043889" cy="5164060"/>
          </a:xfrm>
          <a:prstGeom prst="rect">
            <a:avLst/>
          </a:prstGeom>
        </p:spPr>
      </p:pic>
      <p:pic>
        <p:nvPicPr>
          <p:cNvPr id="42" name="Picture 41">
            <a:extLst>
              <a:ext uri="{FF2B5EF4-FFF2-40B4-BE49-F238E27FC236}">
                <a16:creationId xmlns:a16="http://schemas.microsoft.com/office/drawing/2014/main" id="{6A35733A-5748-BD86-3085-2E1E1E4C585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2444612" y="20689607"/>
            <a:ext cx="9987437" cy="4285494"/>
          </a:xfrm>
          <a:prstGeom prst="rect">
            <a:avLst/>
          </a:prstGeom>
        </p:spPr>
      </p:pic>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951E1-FC9A-2740-DB92-8BE4A51C2226}"/>
              </a:ext>
            </a:extLst>
          </p:cNvPr>
          <p:cNvSpPr>
            <a:spLocks noGrp="1"/>
          </p:cNvSpPr>
          <p:nvPr>
            <p:ph type="title"/>
          </p:nvPr>
        </p:nvSpPr>
        <p:spPr>
          <a:xfrm>
            <a:off x="8366760" y="1150621"/>
            <a:ext cx="21945600" cy="3185157"/>
          </a:xfrm>
        </p:spPr>
        <p:txBody>
          <a:bodyPr>
            <a:normAutofit/>
          </a:bodyPr>
          <a:lstStyle/>
          <a:p>
            <a:pPr algn="ctr"/>
            <a:r>
              <a:rPr lang="en-GB" sz="6000" b="1" dirty="0">
                <a:latin typeface="Arial" panose="020B0604020202020204" pitchFamily="34" charset="0"/>
                <a:cs typeface="Arial" panose="020B0604020202020204" pitchFamily="34" charset="0"/>
              </a:rPr>
              <a:t>Reference </a:t>
            </a:r>
          </a:p>
        </p:txBody>
      </p:sp>
      <p:sp>
        <p:nvSpPr>
          <p:cNvPr id="3" name="Text Placeholder 13">
            <a:extLst>
              <a:ext uri="{FF2B5EF4-FFF2-40B4-BE49-F238E27FC236}">
                <a16:creationId xmlns:a16="http://schemas.microsoft.com/office/drawing/2014/main" id="{51798B12-B7DA-0DBD-3C40-7B4FBE974666}"/>
              </a:ext>
            </a:extLst>
          </p:cNvPr>
          <p:cNvSpPr txBox="1">
            <a:spLocks/>
          </p:cNvSpPr>
          <p:nvPr/>
        </p:nvSpPr>
        <p:spPr>
          <a:xfrm>
            <a:off x="1691640" y="4335778"/>
            <a:ext cx="39182040" cy="25839422"/>
          </a:xfrm>
          <a:prstGeom prst="rect">
            <a:avLst/>
          </a:prstGeom>
          <a:solidFill>
            <a:schemeClr val="bg1">
              <a:lumMod val="95000"/>
            </a:schemeClr>
          </a:solidFill>
        </p:spPr>
        <p:txBody>
          <a:bodyPr/>
          <a:lst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a:lstStyle>
          <a:p>
            <a:pPr marL="171450" indent="-171450" algn="just"/>
            <a:r>
              <a:rPr lang="en-GB" sz="4400" dirty="0">
                <a:latin typeface="Arial" panose="020B0604020202020204" pitchFamily="34" charset="0"/>
                <a:cs typeface="Arial" panose="020B0604020202020204" pitchFamily="34" charset="0"/>
              </a:rPr>
              <a:t>Araujo-Ayala, F. &amp; </a:t>
            </a:r>
            <a:r>
              <a:rPr lang="en-GB" sz="4400" dirty="0" err="1">
                <a:latin typeface="Arial" panose="020B0604020202020204" pitchFamily="34" charset="0"/>
                <a:cs typeface="Arial" panose="020B0604020202020204" pitchFamily="34" charset="0"/>
              </a:rPr>
              <a:t>Béguelin</a:t>
            </a:r>
            <a:r>
              <a:rPr lang="en-GB" sz="4400" dirty="0">
                <a:latin typeface="Arial" panose="020B0604020202020204" pitchFamily="34" charset="0"/>
                <a:cs typeface="Arial" panose="020B0604020202020204" pitchFamily="34" charset="0"/>
              </a:rPr>
              <a:t>, W., 2025. Biology as vulnerability in follicular lymphoma: genetics, epigenetics, and immunogenetics. </a:t>
            </a:r>
            <a:r>
              <a:rPr lang="en-GB" sz="4400" i="1" dirty="0">
                <a:latin typeface="Arial" panose="020B0604020202020204" pitchFamily="34" charset="0"/>
                <a:cs typeface="Arial" panose="020B0604020202020204" pitchFamily="34" charset="0"/>
              </a:rPr>
              <a:t>Blood</a:t>
            </a:r>
            <a:r>
              <a:rPr lang="en-GB" sz="4400" dirty="0">
                <a:latin typeface="Arial" panose="020B0604020202020204" pitchFamily="34" charset="0"/>
                <a:cs typeface="Arial" panose="020B0604020202020204" pitchFamily="34" charset="0"/>
              </a:rPr>
              <a:t>, 146(15), pp.1759–1769. </a:t>
            </a:r>
            <a:r>
              <a:rPr lang="en-GB" sz="4400" dirty="0" err="1">
                <a:latin typeface="Arial" panose="020B0604020202020204" pitchFamily="34" charset="0"/>
                <a:cs typeface="Arial" panose="020B0604020202020204" pitchFamily="34" charset="0"/>
              </a:rPr>
              <a:t>doi</a:t>
            </a:r>
            <a:r>
              <a:rPr lang="en-GB" sz="4400" dirty="0">
                <a:latin typeface="Arial" panose="020B0604020202020204" pitchFamily="34" charset="0"/>
                <a:cs typeface="Arial" panose="020B0604020202020204" pitchFamily="34" charset="0"/>
              </a:rPr>
              <a:t>: 10.1182/blood.2024026020.</a:t>
            </a:r>
          </a:p>
          <a:p>
            <a:pPr marL="171450" indent="-171450" algn="just"/>
            <a:r>
              <a:rPr lang="en-GB" sz="4400" dirty="0">
                <a:latin typeface="Arial" panose="020B0604020202020204" pitchFamily="34" charset="0"/>
                <a:cs typeface="Arial" panose="020B0604020202020204" pitchFamily="34" charset="0"/>
              </a:rPr>
              <a:t>Bae, M., 2025. A Victorian nature cure philosophy as a reconciliation of Romantic Naturalism and laboratory medicine: the case of E.W. Lane's (1823–89) hygienic medicine. </a:t>
            </a:r>
            <a:r>
              <a:rPr lang="en-GB" sz="4400" i="1" dirty="0">
                <a:latin typeface="Arial" panose="020B0604020202020204" pitchFamily="34" charset="0"/>
                <a:cs typeface="Arial" panose="020B0604020202020204" pitchFamily="34" charset="0"/>
              </a:rPr>
              <a:t>Medical History</a:t>
            </a:r>
            <a:r>
              <a:rPr lang="en-GB" sz="4400" dirty="0">
                <a:latin typeface="Arial" panose="020B0604020202020204" pitchFamily="34" charset="0"/>
                <a:cs typeface="Arial" panose="020B0604020202020204" pitchFamily="34" charset="0"/>
              </a:rPr>
              <a:t>, 69(1), pp.39–58. </a:t>
            </a:r>
            <a:r>
              <a:rPr lang="en-GB" sz="4400" dirty="0" err="1">
                <a:latin typeface="Arial" panose="020B0604020202020204" pitchFamily="34" charset="0"/>
                <a:cs typeface="Arial" panose="020B0604020202020204" pitchFamily="34" charset="0"/>
              </a:rPr>
              <a:t>doi</a:t>
            </a:r>
            <a:r>
              <a:rPr lang="en-GB" sz="4400" dirty="0">
                <a:latin typeface="Arial" panose="020B0604020202020204" pitchFamily="34" charset="0"/>
                <a:cs typeface="Arial" panose="020B0604020202020204" pitchFamily="34" charset="0"/>
              </a:rPr>
              <a:t>: 10.1017/mdh.2024.42.</a:t>
            </a:r>
          </a:p>
          <a:p>
            <a:pPr marL="171450" indent="-171450" algn="just"/>
            <a:r>
              <a:rPr lang="en-GB" sz="4400" dirty="0">
                <a:latin typeface="Arial" panose="020B0604020202020204" pitchFamily="34" charset="0"/>
                <a:cs typeface="Arial" panose="020B0604020202020204" pitchFamily="34" charset="0"/>
              </a:rPr>
              <a:t>Baik, I., 2024. Interactions between physical activity and psychological factors in the association with the risk of lean type 2 diabetes mellitus. </a:t>
            </a:r>
            <a:r>
              <a:rPr lang="en-GB" sz="4400" i="1" dirty="0">
                <a:latin typeface="Arial" panose="020B0604020202020204" pitchFamily="34" charset="0"/>
                <a:cs typeface="Arial" panose="020B0604020202020204" pitchFamily="34" charset="0"/>
              </a:rPr>
              <a:t>Diabetes &amp; Vascular Disease Research</a:t>
            </a:r>
            <a:r>
              <a:rPr lang="en-GB" sz="4400" dirty="0">
                <a:latin typeface="Arial" panose="020B0604020202020204" pitchFamily="34" charset="0"/>
                <a:cs typeface="Arial" panose="020B0604020202020204" pitchFamily="34" charset="0"/>
              </a:rPr>
              <a:t>, 21(3), 14791641241239618. </a:t>
            </a:r>
            <a:r>
              <a:rPr lang="en-GB" sz="4400" dirty="0" err="1">
                <a:latin typeface="Arial" panose="020B0604020202020204" pitchFamily="34" charset="0"/>
                <a:cs typeface="Arial" panose="020B0604020202020204" pitchFamily="34" charset="0"/>
              </a:rPr>
              <a:t>doi</a:t>
            </a:r>
            <a:r>
              <a:rPr lang="en-GB" sz="4400" dirty="0">
                <a:latin typeface="Arial" panose="020B0604020202020204" pitchFamily="34" charset="0"/>
                <a:cs typeface="Arial" panose="020B0604020202020204" pitchFamily="34" charset="0"/>
              </a:rPr>
              <a:t>: 10.1177/14791641241239618.</a:t>
            </a:r>
          </a:p>
          <a:p>
            <a:pPr marL="171450" indent="-171450" algn="just"/>
            <a:r>
              <a:rPr lang="en-GB" sz="4400" dirty="0">
                <a:latin typeface="Arial" panose="020B0604020202020204" pitchFamily="34" charset="0"/>
                <a:cs typeface="Arial" panose="020B0604020202020204" pitchFamily="34" charset="0"/>
              </a:rPr>
              <a:t>Gupta, S., Misra, M. &amp; Gill, N., 2022. Mental health review board under the Mental Health Care Act (2017), India: A critique and learning from review boards of other nations. </a:t>
            </a:r>
            <a:r>
              <a:rPr lang="en-GB" sz="4400" i="1" dirty="0">
                <a:latin typeface="Arial" panose="020B0604020202020204" pitchFamily="34" charset="0"/>
                <a:cs typeface="Arial" panose="020B0604020202020204" pitchFamily="34" charset="0"/>
              </a:rPr>
              <a:t>International Journal of Law and Psychiatry</a:t>
            </a:r>
            <a:r>
              <a:rPr lang="en-GB" sz="4400" dirty="0">
                <a:latin typeface="Arial" panose="020B0604020202020204" pitchFamily="34" charset="0"/>
                <a:cs typeface="Arial" panose="020B0604020202020204" pitchFamily="34" charset="0"/>
              </a:rPr>
              <a:t>, 81, 101774. </a:t>
            </a:r>
            <a:r>
              <a:rPr lang="en-GB" sz="4400" dirty="0" err="1">
                <a:latin typeface="Arial" panose="020B0604020202020204" pitchFamily="34" charset="0"/>
                <a:cs typeface="Arial" panose="020B0604020202020204" pitchFamily="34" charset="0"/>
              </a:rPr>
              <a:t>doi</a:t>
            </a:r>
            <a:r>
              <a:rPr lang="en-GB" sz="4400" dirty="0">
                <a:latin typeface="Arial" panose="020B0604020202020204" pitchFamily="34" charset="0"/>
                <a:cs typeface="Arial" panose="020B0604020202020204" pitchFamily="34" charset="0"/>
              </a:rPr>
              <a:t>: 10.1016/j.ijlp.2021.101774.</a:t>
            </a:r>
          </a:p>
          <a:p>
            <a:pPr marL="171450" indent="-171450" algn="just"/>
            <a:r>
              <a:rPr lang="en-GB" sz="4400" dirty="0">
                <a:latin typeface="Arial" panose="020B0604020202020204" pitchFamily="34" charset="0"/>
                <a:cs typeface="Arial" panose="020B0604020202020204" pitchFamily="34" charset="0"/>
              </a:rPr>
              <a:t>Gaskill, B.N., Phillips, B., Ho, J., Rafferty, H., Olajide </a:t>
            </a:r>
            <a:r>
              <a:rPr lang="en-GB" sz="4400" dirty="0" err="1">
                <a:latin typeface="Arial" panose="020B0604020202020204" pitchFamily="34" charset="0"/>
                <a:cs typeface="Arial" panose="020B0604020202020204" pitchFamily="34" charset="0"/>
              </a:rPr>
              <a:t>Onada</a:t>
            </a:r>
            <a:r>
              <a:rPr lang="en-GB" sz="4400" dirty="0">
                <a:latin typeface="Arial" panose="020B0604020202020204" pitchFamily="34" charset="0"/>
                <a:cs typeface="Arial" panose="020B0604020202020204" pitchFamily="34" charset="0"/>
              </a:rPr>
              <a:t>, O., Rooney, A., Ahluwalia, A. &amp; Karp, N.A., 2025. Addressing cultural and knowledge barriers to enable preclinical sex inclusive research. </a:t>
            </a:r>
            <a:r>
              <a:rPr lang="en-GB" sz="4400" i="1" dirty="0">
                <a:latin typeface="Arial" panose="020B0604020202020204" pitchFamily="34" charset="0"/>
                <a:cs typeface="Arial" panose="020B0604020202020204" pitchFamily="34" charset="0"/>
              </a:rPr>
              <a:t>Elife</a:t>
            </a:r>
            <a:r>
              <a:rPr lang="en-GB" sz="4400" dirty="0">
                <a:latin typeface="Arial" panose="020B0604020202020204" pitchFamily="34" charset="0"/>
                <a:cs typeface="Arial" panose="020B0604020202020204" pitchFamily="34" charset="0"/>
              </a:rPr>
              <a:t>, 14, RP106545. </a:t>
            </a:r>
            <a:r>
              <a:rPr lang="en-GB" sz="4400" dirty="0" err="1">
                <a:latin typeface="Arial" panose="020B0604020202020204" pitchFamily="34" charset="0"/>
                <a:cs typeface="Arial" panose="020B0604020202020204" pitchFamily="34" charset="0"/>
              </a:rPr>
              <a:t>doi</a:t>
            </a:r>
            <a:r>
              <a:rPr lang="en-GB" sz="4400" dirty="0">
                <a:latin typeface="Arial" panose="020B0604020202020204" pitchFamily="34" charset="0"/>
                <a:cs typeface="Arial" panose="020B0604020202020204" pitchFamily="34" charset="0"/>
              </a:rPr>
              <a:t>: 10.7554/eLife.106545.</a:t>
            </a:r>
          </a:p>
          <a:p>
            <a:pPr marL="171450" indent="-171450" algn="just"/>
            <a:r>
              <a:rPr lang="en-GB" sz="4400" dirty="0">
                <a:latin typeface="Arial" panose="020B0604020202020204" pitchFamily="34" charset="0"/>
                <a:cs typeface="Arial" panose="020B0604020202020204" pitchFamily="34" charset="0"/>
              </a:rPr>
              <a:t>Haydon, H.M., Fowler, J.A., Taylor, M.L., Smith, A.C. &amp; Caffery, L.J., 2024. Psychological factors that contribute to the use of video consultations in health care: systematic review. </a:t>
            </a:r>
            <a:r>
              <a:rPr lang="en-GB" sz="4400" i="1" dirty="0">
                <a:latin typeface="Arial" panose="020B0604020202020204" pitchFamily="34" charset="0"/>
                <a:cs typeface="Arial" panose="020B0604020202020204" pitchFamily="34" charset="0"/>
              </a:rPr>
              <a:t>Journal of Medical Internet Research</a:t>
            </a:r>
            <a:r>
              <a:rPr lang="en-GB" sz="4400" dirty="0">
                <a:latin typeface="Arial" panose="020B0604020202020204" pitchFamily="34" charset="0"/>
                <a:cs typeface="Arial" panose="020B0604020202020204" pitchFamily="34" charset="0"/>
              </a:rPr>
              <a:t>, 26, e54636. </a:t>
            </a:r>
            <a:r>
              <a:rPr lang="en-GB" sz="4400" dirty="0" err="1">
                <a:latin typeface="Arial" panose="020B0604020202020204" pitchFamily="34" charset="0"/>
                <a:cs typeface="Arial" panose="020B0604020202020204" pitchFamily="34" charset="0"/>
              </a:rPr>
              <a:t>doi</a:t>
            </a:r>
            <a:r>
              <a:rPr lang="en-GB" sz="4400" dirty="0">
                <a:latin typeface="Arial" panose="020B0604020202020204" pitchFamily="34" charset="0"/>
                <a:cs typeface="Arial" panose="020B0604020202020204" pitchFamily="34" charset="0"/>
              </a:rPr>
              <a:t>: 10.2196/54636.</a:t>
            </a:r>
          </a:p>
          <a:p>
            <a:pPr marL="171450" indent="-171450" algn="just"/>
            <a:r>
              <a:rPr lang="en-GB" sz="4400" dirty="0">
                <a:latin typeface="Arial" panose="020B0604020202020204" pitchFamily="34" charset="0"/>
                <a:cs typeface="Arial" panose="020B0604020202020204" pitchFamily="34" charset="0"/>
              </a:rPr>
              <a:t>Henriksen, L., Kisa, S., </a:t>
            </a:r>
            <a:r>
              <a:rPr lang="en-GB" sz="4400" dirty="0" err="1">
                <a:latin typeface="Arial" panose="020B0604020202020204" pitchFamily="34" charset="0"/>
                <a:cs typeface="Arial" panose="020B0604020202020204" pitchFamily="34" charset="0"/>
              </a:rPr>
              <a:t>Lukasse</a:t>
            </a:r>
            <a:r>
              <a:rPr lang="en-GB" sz="4400" dirty="0">
                <a:latin typeface="Arial" panose="020B0604020202020204" pitchFamily="34" charset="0"/>
                <a:cs typeface="Arial" panose="020B0604020202020204" pitchFamily="34" charset="0"/>
              </a:rPr>
              <a:t>, M., </a:t>
            </a:r>
            <a:r>
              <a:rPr lang="en-GB" sz="4400" dirty="0" err="1">
                <a:latin typeface="Arial" panose="020B0604020202020204" pitchFamily="34" charset="0"/>
                <a:cs typeface="Arial" panose="020B0604020202020204" pitchFamily="34" charset="0"/>
              </a:rPr>
              <a:t>Flaathen</a:t>
            </a:r>
            <a:r>
              <a:rPr lang="en-GB" sz="4400" dirty="0">
                <a:latin typeface="Arial" panose="020B0604020202020204" pitchFamily="34" charset="0"/>
                <a:cs typeface="Arial" panose="020B0604020202020204" pitchFamily="34" charset="0"/>
              </a:rPr>
              <a:t>, E.M., Mortensen, B., Karlsen, E. &amp; </a:t>
            </a:r>
            <a:r>
              <a:rPr lang="en-GB" sz="4400" dirty="0" err="1">
                <a:latin typeface="Arial" panose="020B0604020202020204" pitchFamily="34" charset="0"/>
                <a:cs typeface="Arial" panose="020B0604020202020204" pitchFamily="34" charset="0"/>
              </a:rPr>
              <a:t>Garnweidner</a:t>
            </a:r>
            <a:r>
              <a:rPr lang="en-GB" sz="4400" dirty="0">
                <a:latin typeface="Arial" panose="020B0604020202020204" pitchFamily="34" charset="0"/>
                <a:cs typeface="Arial" panose="020B0604020202020204" pitchFamily="34" charset="0"/>
              </a:rPr>
              <a:t>-Holme, L., 2023. Cultural sensitivity in interventions aiming to reduce or prevent intimate partner violence during pregnancy: a scoping review. </a:t>
            </a:r>
            <a:r>
              <a:rPr lang="en-GB" sz="4400" i="1" dirty="0">
                <a:latin typeface="Arial" panose="020B0604020202020204" pitchFamily="34" charset="0"/>
                <a:cs typeface="Arial" panose="020B0604020202020204" pitchFamily="34" charset="0"/>
              </a:rPr>
              <a:t>Trauma, Violence &amp; Abuse</a:t>
            </a:r>
            <a:r>
              <a:rPr lang="en-GB" sz="4400" dirty="0">
                <a:latin typeface="Arial" panose="020B0604020202020204" pitchFamily="34" charset="0"/>
                <a:cs typeface="Arial" panose="020B0604020202020204" pitchFamily="34" charset="0"/>
              </a:rPr>
              <a:t>, 24(1), pp.97–109. </a:t>
            </a:r>
            <a:r>
              <a:rPr lang="en-GB" sz="4400" dirty="0" err="1">
                <a:latin typeface="Arial" panose="020B0604020202020204" pitchFamily="34" charset="0"/>
                <a:cs typeface="Arial" panose="020B0604020202020204" pitchFamily="34" charset="0"/>
              </a:rPr>
              <a:t>doi</a:t>
            </a:r>
            <a:r>
              <a:rPr lang="en-GB" sz="4400" dirty="0">
                <a:latin typeface="Arial" panose="020B0604020202020204" pitchFamily="34" charset="0"/>
                <a:cs typeface="Arial" panose="020B0604020202020204" pitchFamily="34" charset="0"/>
              </a:rPr>
              <a:t>: 10.1177/15248380211021788.</a:t>
            </a:r>
          </a:p>
          <a:p>
            <a:pPr marL="171450" indent="-171450" algn="just"/>
            <a:r>
              <a:rPr lang="en-GB" sz="4400" dirty="0">
                <a:latin typeface="Arial" panose="020B0604020202020204" pitchFamily="34" charset="0"/>
                <a:cs typeface="Arial" panose="020B0604020202020204" pitchFamily="34" charset="0"/>
              </a:rPr>
              <a:t>Kistler, B.M., Kirkman, D.L., </a:t>
            </a:r>
            <a:r>
              <a:rPr lang="en-GB" sz="4400" dirty="0" err="1">
                <a:latin typeface="Arial" panose="020B0604020202020204" pitchFamily="34" charset="0"/>
                <a:cs typeface="Arial" panose="020B0604020202020204" pitchFamily="34" charset="0"/>
              </a:rPr>
              <a:t>Kusni</a:t>
            </a:r>
            <a:r>
              <a:rPr lang="en-GB" sz="4400" dirty="0">
                <a:latin typeface="Arial" panose="020B0604020202020204" pitchFamily="34" charset="0"/>
                <a:cs typeface="Arial" panose="020B0604020202020204" pitchFamily="34" charset="0"/>
              </a:rPr>
              <a:t>, D., Martin </a:t>
            </a:r>
            <a:r>
              <a:rPr lang="en-GB" sz="4400" dirty="0" err="1">
                <a:latin typeface="Arial" panose="020B0604020202020204" pitchFamily="34" charset="0"/>
                <a:cs typeface="Arial" panose="020B0604020202020204" pitchFamily="34" charset="0"/>
              </a:rPr>
              <a:t>Alemañy</a:t>
            </a:r>
            <a:r>
              <a:rPr lang="en-GB" sz="4400" dirty="0">
                <a:latin typeface="Arial" panose="020B0604020202020204" pitchFamily="34" charset="0"/>
                <a:cs typeface="Arial" panose="020B0604020202020204" pitchFamily="34" charset="0"/>
              </a:rPr>
              <a:t>, G., Ribeiro, H.S., Tarca, B., Thompson, S., Viana, J.L., Wilkinson, T.J. &amp; Wilund, K.R., 2026. Physical activity and exercise for cardiometabolic health and fitness in CKD: an overview by exercise type. </a:t>
            </a:r>
            <a:r>
              <a:rPr lang="en-GB" sz="4400" i="1" dirty="0">
                <a:latin typeface="Arial" panose="020B0604020202020204" pitchFamily="34" charset="0"/>
                <a:cs typeface="Arial" panose="020B0604020202020204" pitchFamily="34" charset="0"/>
              </a:rPr>
              <a:t>Clinical Journal of the American Society of Nephrology</a:t>
            </a:r>
            <a:r>
              <a:rPr lang="en-GB" sz="4400" dirty="0">
                <a:latin typeface="Arial" panose="020B0604020202020204" pitchFamily="34" charset="0"/>
                <a:cs typeface="Arial" panose="020B0604020202020204" pitchFamily="34" charset="0"/>
              </a:rPr>
              <a:t>, 21(1), pp.144–153. </a:t>
            </a:r>
            <a:r>
              <a:rPr lang="en-GB" sz="4400" dirty="0" err="1">
                <a:latin typeface="Arial" panose="020B0604020202020204" pitchFamily="34" charset="0"/>
                <a:cs typeface="Arial" panose="020B0604020202020204" pitchFamily="34" charset="0"/>
              </a:rPr>
              <a:t>doi</a:t>
            </a:r>
            <a:r>
              <a:rPr lang="en-GB" sz="4400" dirty="0">
                <a:latin typeface="Arial" panose="020B0604020202020204" pitchFamily="34" charset="0"/>
                <a:cs typeface="Arial" panose="020B0604020202020204" pitchFamily="34" charset="0"/>
              </a:rPr>
              <a:t>: 10.2215/CJN.0000000784.</a:t>
            </a:r>
          </a:p>
          <a:p>
            <a:pPr marL="171450" indent="-171450" algn="just"/>
            <a:r>
              <a:rPr lang="en-GB" sz="4400" dirty="0" err="1">
                <a:latin typeface="Arial" panose="020B0604020202020204" pitchFamily="34" charset="0"/>
                <a:cs typeface="Arial" panose="020B0604020202020204" pitchFamily="34" charset="0"/>
              </a:rPr>
              <a:t>Kucharczuk</a:t>
            </a:r>
            <a:r>
              <a:rPr lang="en-GB" sz="4400" dirty="0">
                <a:latin typeface="Arial" panose="020B0604020202020204" pitchFamily="34" charset="0"/>
                <a:cs typeface="Arial" panose="020B0604020202020204" pitchFamily="34" charset="0"/>
              </a:rPr>
              <a:t>, A.J., Oliver, T.L. &amp; Dowdell, E.B., 2022. Social media's influence on adolescents' food choices: a mixed studies systematic literature review. </a:t>
            </a:r>
            <a:r>
              <a:rPr lang="en-GB" sz="4400" i="1" dirty="0">
                <a:latin typeface="Arial" panose="020B0604020202020204" pitchFamily="34" charset="0"/>
                <a:cs typeface="Arial" panose="020B0604020202020204" pitchFamily="34" charset="0"/>
              </a:rPr>
              <a:t>Appetite</a:t>
            </a:r>
            <a:r>
              <a:rPr lang="en-GB" sz="4400" dirty="0">
                <a:latin typeface="Arial" panose="020B0604020202020204" pitchFamily="34" charset="0"/>
                <a:cs typeface="Arial" panose="020B0604020202020204" pitchFamily="34" charset="0"/>
              </a:rPr>
              <a:t>, 168, 105765. </a:t>
            </a:r>
            <a:r>
              <a:rPr lang="en-GB" sz="4400" dirty="0" err="1">
                <a:latin typeface="Arial" panose="020B0604020202020204" pitchFamily="34" charset="0"/>
                <a:cs typeface="Arial" panose="020B0604020202020204" pitchFamily="34" charset="0"/>
              </a:rPr>
              <a:t>doi</a:t>
            </a:r>
            <a:r>
              <a:rPr lang="en-GB" sz="4400" dirty="0">
                <a:latin typeface="Arial" panose="020B0604020202020204" pitchFamily="34" charset="0"/>
                <a:cs typeface="Arial" panose="020B0604020202020204" pitchFamily="34" charset="0"/>
              </a:rPr>
              <a:t>: 10.1016/j.appet.2021.105765.</a:t>
            </a:r>
          </a:p>
          <a:p>
            <a:pPr marL="171450" indent="-171450" algn="just"/>
            <a:r>
              <a:rPr lang="en-GB" sz="4400" dirty="0" err="1">
                <a:latin typeface="Arial" panose="020B0604020202020204" pitchFamily="34" charset="0"/>
                <a:cs typeface="Arial" panose="020B0604020202020204" pitchFamily="34" charset="0"/>
              </a:rPr>
              <a:t>Meremikwu</a:t>
            </a:r>
            <a:r>
              <a:rPr lang="en-GB" sz="4400" dirty="0">
                <a:latin typeface="Arial" panose="020B0604020202020204" pitchFamily="34" charset="0"/>
                <a:cs typeface="Arial" panose="020B0604020202020204" pitchFamily="34" charset="0"/>
              </a:rPr>
              <a:t>, A., Oduwole, O.A., </a:t>
            </a:r>
            <a:r>
              <a:rPr lang="en-GB" sz="4400" dirty="0" err="1">
                <a:latin typeface="Arial" panose="020B0604020202020204" pitchFamily="34" charset="0"/>
                <a:cs typeface="Arial" panose="020B0604020202020204" pitchFamily="34" charset="0"/>
              </a:rPr>
              <a:t>Oringanje</a:t>
            </a:r>
            <a:r>
              <a:rPr lang="en-GB" sz="4400" dirty="0">
                <a:latin typeface="Arial" panose="020B0604020202020204" pitchFamily="34" charset="0"/>
                <a:cs typeface="Arial" panose="020B0604020202020204" pitchFamily="34" charset="0"/>
              </a:rPr>
              <a:t>, C., </a:t>
            </a:r>
            <a:r>
              <a:rPr lang="en-GB" sz="4400" dirty="0" err="1">
                <a:latin typeface="Arial" panose="020B0604020202020204" pitchFamily="34" charset="0"/>
                <a:cs typeface="Arial" panose="020B0604020202020204" pitchFamily="34" charset="0"/>
              </a:rPr>
              <a:t>Arikpo</a:t>
            </a:r>
            <a:r>
              <a:rPr lang="en-GB" sz="4400" dirty="0">
                <a:latin typeface="Arial" panose="020B0604020202020204" pitchFamily="34" charset="0"/>
                <a:cs typeface="Arial" panose="020B0604020202020204" pitchFamily="34" charset="0"/>
              </a:rPr>
              <a:t>, I., Sidney, O., Nwankwo, G., Eze, A., </a:t>
            </a:r>
            <a:r>
              <a:rPr lang="en-GB" sz="4400" dirty="0" err="1">
                <a:latin typeface="Arial" panose="020B0604020202020204" pitchFamily="34" charset="0"/>
                <a:cs typeface="Arial" panose="020B0604020202020204" pitchFamily="34" charset="0"/>
              </a:rPr>
              <a:t>Okebalama</a:t>
            </a:r>
            <a:r>
              <a:rPr lang="en-GB" sz="4400" dirty="0">
                <a:latin typeface="Arial" panose="020B0604020202020204" pitchFamily="34" charset="0"/>
                <a:cs typeface="Arial" panose="020B0604020202020204" pitchFamily="34" charset="0"/>
              </a:rPr>
              <a:t>, H., Odey, E., </a:t>
            </a:r>
            <a:r>
              <a:rPr lang="en-GB" sz="4400" dirty="0" err="1">
                <a:latin typeface="Arial" panose="020B0604020202020204" pitchFamily="34" charset="0"/>
                <a:cs typeface="Arial" panose="020B0604020202020204" pitchFamily="34" charset="0"/>
              </a:rPr>
              <a:t>Ukpeh</a:t>
            </a:r>
            <a:r>
              <a:rPr lang="en-GB" sz="4400" dirty="0">
                <a:latin typeface="Arial" panose="020B0604020202020204" pitchFamily="34" charset="0"/>
                <a:cs typeface="Arial" panose="020B0604020202020204" pitchFamily="34" charset="0"/>
              </a:rPr>
              <a:t>, I., Ele, M. &amp; </a:t>
            </a:r>
            <a:r>
              <a:rPr lang="en-GB" sz="4400" dirty="0" err="1">
                <a:latin typeface="Arial" panose="020B0604020202020204" pitchFamily="34" charset="0"/>
                <a:cs typeface="Arial" panose="020B0604020202020204" pitchFamily="34" charset="0"/>
              </a:rPr>
              <a:t>Meremikwu</a:t>
            </a:r>
            <a:r>
              <a:rPr lang="en-GB" sz="4400" dirty="0">
                <a:latin typeface="Arial" panose="020B0604020202020204" pitchFamily="34" charset="0"/>
                <a:cs typeface="Arial" panose="020B0604020202020204" pitchFamily="34" charset="0"/>
              </a:rPr>
              <a:t>, M., 2026. A systematic review of group education or one-on-one </a:t>
            </a:r>
            <a:r>
              <a:rPr lang="en-GB" sz="4400" dirty="0" err="1">
                <a:latin typeface="Arial" panose="020B0604020202020204" pitchFamily="34" charset="0"/>
                <a:cs typeface="Arial" panose="020B0604020202020204" pitchFamily="34" charset="0"/>
              </a:rPr>
              <a:t>counseling</a:t>
            </a:r>
            <a:r>
              <a:rPr lang="en-GB" sz="4400" dirty="0">
                <a:latin typeface="Arial" panose="020B0604020202020204" pitchFamily="34" charset="0"/>
                <a:cs typeface="Arial" panose="020B0604020202020204" pitchFamily="34" charset="0"/>
              </a:rPr>
              <a:t> for the prevention of female genital mutilation in communities that perform female genital mutilation. </a:t>
            </a:r>
            <a:r>
              <a:rPr lang="en-GB" sz="4400" i="1" dirty="0">
                <a:latin typeface="Arial" panose="020B0604020202020204" pitchFamily="34" charset="0"/>
                <a:cs typeface="Arial" panose="020B0604020202020204" pitchFamily="34" charset="0"/>
              </a:rPr>
              <a:t>International Journal of Gynaecology and Obstetrics</a:t>
            </a:r>
            <a:r>
              <a:rPr lang="en-GB" sz="4400" dirty="0">
                <a:latin typeface="Arial" panose="020B0604020202020204" pitchFamily="34" charset="0"/>
                <a:cs typeface="Arial" panose="020B0604020202020204" pitchFamily="34" charset="0"/>
              </a:rPr>
              <a:t>, 172(</a:t>
            </a:r>
            <a:r>
              <a:rPr lang="en-GB" sz="4400" dirty="0" err="1">
                <a:latin typeface="Arial" panose="020B0604020202020204" pitchFamily="34" charset="0"/>
                <a:cs typeface="Arial" panose="020B0604020202020204" pitchFamily="34" charset="0"/>
              </a:rPr>
              <a:t>Suppl</a:t>
            </a:r>
            <a:r>
              <a:rPr lang="en-GB" sz="4400" dirty="0">
                <a:latin typeface="Arial" panose="020B0604020202020204" pitchFamily="34" charset="0"/>
                <a:cs typeface="Arial" panose="020B0604020202020204" pitchFamily="34" charset="0"/>
              </a:rPr>
              <a:t> 1), pp.20–30. </a:t>
            </a:r>
            <a:r>
              <a:rPr lang="en-GB" sz="4400" dirty="0" err="1">
                <a:latin typeface="Arial" panose="020B0604020202020204" pitchFamily="34" charset="0"/>
                <a:cs typeface="Arial" panose="020B0604020202020204" pitchFamily="34" charset="0"/>
              </a:rPr>
              <a:t>doi</a:t>
            </a:r>
            <a:r>
              <a:rPr lang="en-GB" sz="4400" dirty="0">
                <a:latin typeface="Arial" panose="020B0604020202020204" pitchFamily="34" charset="0"/>
                <a:cs typeface="Arial" panose="020B0604020202020204" pitchFamily="34" charset="0"/>
              </a:rPr>
              <a:t>: 10.1002/ijgo.70758.</a:t>
            </a:r>
          </a:p>
          <a:p>
            <a:pPr marL="171450" indent="-171450" algn="just"/>
            <a:r>
              <a:rPr lang="en-GB" sz="4400" dirty="0">
                <a:latin typeface="Arial" panose="020B0604020202020204" pitchFamily="34" charset="0"/>
                <a:cs typeface="Arial" panose="020B0604020202020204" pitchFamily="34" charset="0"/>
              </a:rPr>
              <a:t>Stallard, P., 2022. Evidence-based practice in cognitive-behavioural therapy. </a:t>
            </a:r>
            <a:r>
              <a:rPr lang="en-GB" sz="4400" i="1" dirty="0">
                <a:latin typeface="Arial" panose="020B0604020202020204" pitchFamily="34" charset="0"/>
                <a:cs typeface="Arial" panose="020B0604020202020204" pitchFamily="34" charset="0"/>
              </a:rPr>
              <a:t>Archives of Disease in Childhood</a:t>
            </a:r>
            <a:r>
              <a:rPr lang="en-GB" sz="4400" dirty="0">
                <a:latin typeface="Arial" panose="020B0604020202020204" pitchFamily="34" charset="0"/>
                <a:cs typeface="Arial" panose="020B0604020202020204" pitchFamily="34" charset="0"/>
              </a:rPr>
              <a:t>, 107(2), pp.109–113. </a:t>
            </a:r>
            <a:r>
              <a:rPr lang="en-GB" sz="4400" dirty="0" err="1">
                <a:latin typeface="Arial" panose="020B0604020202020204" pitchFamily="34" charset="0"/>
                <a:cs typeface="Arial" panose="020B0604020202020204" pitchFamily="34" charset="0"/>
              </a:rPr>
              <a:t>doi</a:t>
            </a:r>
            <a:r>
              <a:rPr lang="en-GB" sz="4400" dirty="0">
                <a:latin typeface="Arial" panose="020B0604020202020204" pitchFamily="34" charset="0"/>
                <a:cs typeface="Arial" panose="020B0604020202020204" pitchFamily="34" charset="0"/>
              </a:rPr>
              <a:t>: 10.1136/archdischild-2020-321249.</a:t>
            </a:r>
          </a:p>
          <a:p>
            <a:pPr marL="171450" indent="-171450" algn="just"/>
            <a:r>
              <a:rPr lang="en-GB" sz="4400" dirty="0" err="1">
                <a:latin typeface="Arial" panose="020B0604020202020204" pitchFamily="34" charset="0"/>
                <a:cs typeface="Arial" panose="020B0604020202020204" pitchFamily="34" charset="0"/>
              </a:rPr>
              <a:t>Stahacz</a:t>
            </a:r>
            <a:r>
              <a:rPr lang="en-GB" sz="4400" dirty="0">
                <a:latin typeface="Arial" panose="020B0604020202020204" pitchFamily="34" charset="0"/>
                <a:cs typeface="Arial" panose="020B0604020202020204" pitchFamily="34" charset="0"/>
              </a:rPr>
              <a:t>, C., Alwan, N.A., Taylor, E., Smith, D. &amp; </a:t>
            </a:r>
            <a:r>
              <a:rPr lang="en-GB" sz="4400" dirty="0" err="1">
                <a:latin typeface="Arial" panose="020B0604020202020204" pitchFamily="34" charset="0"/>
                <a:cs typeface="Arial" panose="020B0604020202020204" pitchFamily="34" charset="0"/>
              </a:rPr>
              <a:t>Ziauddeen</a:t>
            </a:r>
            <a:r>
              <a:rPr lang="en-GB" sz="4400" dirty="0">
                <a:latin typeface="Arial" panose="020B0604020202020204" pitchFamily="34" charset="0"/>
                <a:cs typeface="Arial" panose="020B0604020202020204" pitchFamily="34" charset="0"/>
              </a:rPr>
              <a:t>, N., 2024. The impact of food aid interventions on food insecurity, diet quality and mental health in households with children in high-income countries: a systematic review. </a:t>
            </a:r>
            <a:r>
              <a:rPr lang="en-GB" sz="4400" i="1" dirty="0">
                <a:latin typeface="Arial" panose="020B0604020202020204" pitchFamily="34" charset="0"/>
                <a:cs typeface="Arial" panose="020B0604020202020204" pitchFamily="34" charset="0"/>
              </a:rPr>
              <a:t>Public Health Nutrition</a:t>
            </a:r>
            <a:r>
              <a:rPr lang="en-GB" sz="4400" dirty="0">
                <a:latin typeface="Arial" panose="020B0604020202020204" pitchFamily="34" charset="0"/>
                <a:cs typeface="Arial" panose="020B0604020202020204" pitchFamily="34" charset="0"/>
              </a:rPr>
              <a:t>, 27(1), e195. </a:t>
            </a:r>
            <a:r>
              <a:rPr lang="en-GB" sz="4400" dirty="0" err="1">
                <a:latin typeface="Arial" panose="020B0604020202020204" pitchFamily="34" charset="0"/>
                <a:cs typeface="Arial" panose="020B0604020202020204" pitchFamily="34" charset="0"/>
              </a:rPr>
              <a:t>doi</a:t>
            </a:r>
            <a:r>
              <a:rPr lang="en-GB" sz="4400" dirty="0">
                <a:latin typeface="Arial" panose="020B0604020202020204" pitchFamily="34" charset="0"/>
                <a:cs typeface="Arial" panose="020B0604020202020204" pitchFamily="34" charset="0"/>
              </a:rPr>
              <a:t>: 10.1017/S1368980024001769.</a:t>
            </a:r>
          </a:p>
          <a:p>
            <a:pPr marL="171450" indent="-171450" algn="just"/>
            <a:r>
              <a:rPr lang="en-GB" sz="4400" dirty="0">
                <a:latin typeface="Arial" panose="020B0604020202020204" pitchFamily="34" charset="0"/>
                <a:cs typeface="Arial" panose="020B0604020202020204" pitchFamily="34" charset="0"/>
              </a:rPr>
              <a:t>Zhou, Y., Wu, Y., Zeng, H., Chen, C., Xie, Q. &amp; He, L., 2024. [Analysis of </a:t>
            </a:r>
            <a:r>
              <a:rPr lang="en-GB" sz="4400" i="1" dirty="0" err="1">
                <a:latin typeface="Arial" panose="020B0604020202020204" pitchFamily="34" charset="0"/>
                <a:cs typeface="Arial" panose="020B0604020202020204" pitchFamily="34" charset="0"/>
              </a:rPr>
              <a:t>Clostridioides</a:t>
            </a:r>
            <a:r>
              <a:rPr lang="en-GB" sz="4400" i="1" dirty="0">
                <a:latin typeface="Arial" panose="020B0604020202020204" pitchFamily="34" charset="0"/>
                <a:cs typeface="Arial" panose="020B0604020202020204" pitchFamily="34" charset="0"/>
              </a:rPr>
              <a:t> difficile</a:t>
            </a:r>
            <a:r>
              <a:rPr lang="en-GB" sz="4400" dirty="0">
                <a:latin typeface="Arial" panose="020B0604020202020204" pitchFamily="34" charset="0"/>
                <a:cs typeface="Arial" panose="020B0604020202020204" pitchFamily="34" charset="0"/>
              </a:rPr>
              <a:t> infection characteristics and risk factors in patients hospitalized for </a:t>
            </a:r>
            <a:r>
              <a:rPr lang="en-GB" sz="4400" dirty="0" err="1">
                <a:latin typeface="Arial" panose="020B0604020202020204" pitchFamily="34" charset="0"/>
                <a:cs typeface="Arial" panose="020B0604020202020204" pitchFamily="34" charset="0"/>
              </a:rPr>
              <a:t>diarrhea</a:t>
            </a:r>
            <a:r>
              <a:rPr lang="en-GB" sz="4400" dirty="0">
                <a:latin typeface="Arial" panose="020B0604020202020204" pitchFamily="34" charset="0"/>
                <a:cs typeface="Arial" panose="020B0604020202020204" pitchFamily="34" charset="0"/>
              </a:rPr>
              <a:t> in 3 university hospitals in a mid-south city of China]. </a:t>
            </a:r>
            <a:r>
              <a:rPr lang="en-GB" sz="4400" i="1" dirty="0">
                <a:latin typeface="Arial" panose="020B0604020202020204" pitchFamily="34" charset="0"/>
                <a:cs typeface="Arial" panose="020B0604020202020204" pitchFamily="34" charset="0"/>
              </a:rPr>
              <a:t>Nan Fang Yi Ke Da Xue diarrheal Bao</a:t>
            </a:r>
            <a:r>
              <a:rPr lang="en-GB" sz="4400" dirty="0">
                <a:latin typeface="Arial" panose="020B0604020202020204" pitchFamily="34" charset="0"/>
                <a:cs typeface="Arial" panose="020B0604020202020204" pitchFamily="34" charset="0"/>
              </a:rPr>
              <a:t>, 44(5), pp.998–1003. </a:t>
            </a:r>
            <a:r>
              <a:rPr lang="en-GB" sz="4400" dirty="0" err="1">
                <a:latin typeface="Arial" panose="020B0604020202020204" pitchFamily="34" charset="0"/>
                <a:cs typeface="Arial" panose="020B0604020202020204" pitchFamily="34" charset="0"/>
              </a:rPr>
              <a:t>doi</a:t>
            </a:r>
            <a:r>
              <a:rPr lang="en-GB" sz="4400" dirty="0">
                <a:latin typeface="Arial" panose="020B0604020202020204" pitchFamily="34" charset="0"/>
                <a:cs typeface="Arial" panose="020B0604020202020204" pitchFamily="34" charset="0"/>
              </a:rPr>
              <a:t>: 10.12122/j.issn.1673-4254.2024.05.23.</a:t>
            </a:r>
          </a:p>
        </p:txBody>
      </p:sp>
    </p:spTree>
    <p:extLst>
      <p:ext uri="{BB962C8B-B14F-4D97-AF65-F5344CB8AC3E}">
        <p14:creationId xmlns:p14="http://schemas.microsoft.com/office/powerpoint/2010/main" val="197951864"/>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3025</TotalTime>
  <Words>1513</Words>
  <Application>Microsoft Macintosh PowerPoint</Application>
  <PresentationFormat>Custom</PresentationFormat>
  <Paragraphs>111</Paragraphs>
  <Slides>3</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Feven Jemaneh Student number:  2326708  Lecturer : Bianca Sanfilippo  </vt:lpstr>
      <vt:lpstr>PowerPoint Presentation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Student number  </dc:title>
  <cp:lastModifiedBy>Feven Jemaneh (2326708)</cp:lastModifiedBy>
  <cp:revision>1</cp:revision>
  <cp:lastPrinted>2015-06-29T17:31:11Z</cp:lastPrinted>
  <dcterms:created xsi:type="dcterms:W3CDTF">2012-02-03T19:11:35Z</dcterms:created>
  <dcterms:modified xsi:type="dcterms:W3CDTF">2026-03-27T13:31:14Z</dcterms:modified>
</cp:coreProperties>
</file>