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4" r:id="rId1"/>
  </p:sldMasterIdLst>
  <p:notesMasterIdLst>
    <p:notesMasterId r:id="rId28"/>
  </p:notesMasterIdLst>
  <p:handoutMasterIdLst>
    <p:handoutMasterId r:id="rId29"/>
  </p:handoutMasterIdLst>
  <p:sldIdLst>
    <p:sldId id="257" r:id="rId2"/>
    <p:sldId id="258" r:id="rId3"/>
    <p:sldId id="278" r:id="rId4"/>
    <p:sldId id="333" r:id="rId5"/>
    <p:sldId id="312" r:id="rId6"/>
    <p:sldId id="307" r:id="rId7"/>
    <p:sldId id="334" r:id="rId8"/>
    <p:sldId id="335" r:id="rId9"/>
    <p:sldId id="340" r:id="rId10"/>
    <p:sldId id="337" r:id="rId11"/>
    <p:sldId id="341" r:id="rId12"/>
    <p:sldId id="342" r:id="rId13"/>
    <p:sldId id="343" r:id="rId14"/>
    <p:sldId id="314" r:id="rId15"/>
    <p:sldId id="290" r:id="rId16"/>
    <p:sldId id="318" r:id="rId17"/>
    <p:sldId id="319" r:id="rId18"/>
    <p:sldId id="320" r:id="rId19"/>
    <p:sldId id="323" r:id="rId20"/>
    <p:sldId id="324" r:id="rId21"/>
    <p:sldId id="325" r:id="rId22"/>
    <p:sldId id="274" r:id="rId23"/>
    <p:sldId id="303" r:id="rId24"/>
    <p:sldId id="276" r:id="rId25"/>
    <p:sldId id="277" r:id="rId26"/>
    <p:sldId id="285" r:id="rId27"/>
  </p:sldIdLst>
  <p:sldSz cx="9144000" cy="6858000" type="screen4x3"/>
  <p:notesSz cx="6858000" cy="90773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333399"/>
    <a:srgbClr val="3366FF"/>
    <a:srgbClr val="0099CC"/>
    <a:srgbClr val="3333CC"/>
    <a:srgbClr val="000066"/>
    <a:srgbClr val="006699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 autoAdjust="0"/>
    <p:restoredTop sz="94713" autoAdjust="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18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306DBB93-91ED-4DD4-9D36-7DD7FF1754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9335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40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40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2CE166C-85A1-48C8-A228-E97DF4554D93}" type="datetimeFigureOut">
              <a:rPr lang="en-US"/>
              <a:pPr>
                <a:defRPr/>
              </a:pPr>
              <a:t>3/5/2017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0463" y="681038"/>
            <a:ext cx="4537075" cy="3403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11650"/>
            <a:ext cx="5486400" cy="40846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21713"/>
            <a:ext cx="2971800" cy="4540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21713"/>
            <a:ext cx="2971800" cy="4540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D69E3CDF-1129-4A00-8BDD-C2F09D4C92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0894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914400"/>
            <a:ext cx="8229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914400"/>
            <a:ext cx="8229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914400"/>
            <a:ext cx="8229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914400"/>
            <a:ext cx="8229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8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914400"/>
            <a:ext cx="8229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76400"/>
            <a:ext cx="82296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37" r:id="rId2"/>
    <p:sldLayoutId id="2147483738" r:id="rId3"/>
    <p:sldLayoutId id="2147483739" r:id="rId4"/>
    <p:sldLayoutId id="2147483740" r:id="rId5"/>
    <p:sldLayoutId id="2147483746" r:id="rId6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i="1" kern="1200">
          <a:solidFill>
            <a:schemeClr val="tx1"/>
          </a:solidFill>
          <a:latin typeface="+mj-lt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7000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000"/>
        </a:buClr>
        <a:buSzPct val="90000"/>
        <a:buFont typeface="Wingdings 2" pitchFamily="18" charset="2"/>
        <a:buChar char="®"/>
        <a:defRPr sz="2800" kern="1200">
          <a:solidFill>
            <a:srgbClr val="0048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00700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100000"/>
        <a:buFont typeface="Wingdings" pitchFamily="2" charset="2"/>
        <a:buChar char="§"/>
        <a:defRPr sz="2000" kern="1200">
          <a:solidFill>
            <a:srgbClr val="007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007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228600" y="1574800"/>
            <a:ext cx="4800600" cy="838200"/>
          </a:xfrm>
        </p:spPr>
        <p:txBody>
          <a:bodyPr/>
          <a:lstStyle/>
          <a:p>
            <a:pPr algn="l" eaLnBrk="1" hangingPunct="1"/>
            <a:r>
              <a:rPr lang="en-US" sz="4000" dirty="0" smtClean="0">
                <a:solidFill>
                  <a:schemeClr val="bg1"/>
                </a:solidFill>
                <a:latin typeface="+mj-lt"/>
              </a:rPr>
              <a:t>Team Leadership</a:t>
            </a:r>
          </a:p>
        </p:txBody>
      </p:sp>
      <p:sp>
        <p:nvSpPr>
          <p:cNvPr id="10243" name="Text Box 6"/>
          <p:cNvSpPr txBox="1">
            <a:spLocks noChangeArrowheads="1"/>
          </p:cNvSpPr>
          <p:nvPr/>
        </p:nvSpPr>
        <p:spPr bwMode="auto">
          <a:xfrm>
            <a:off x="304800" y="2286000"/>
            <a:ext cx="3048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Arial" charset="0"/>
              </a:rPr>
              <a:t>Chapter </a:t>
            </a:r>
            <a:r>
              <a:rPr lang="en-US" sz="3200" b="1" dirty="0" smtClean="0">
                <a:solidFill>
                  <a:schemeClr val="bg1"/>
                </a:solidFill>
                <a:latin typeface="Arial" charset="0"/>
              </a:rPr>
              <a:t>14</a:t>
            </a:r>
            <a:endParaRPr lang="en-US" sz="3600" b="1" dirty="0">
              <a:solidFill>
                <a:schemeClr val="bg1"/>
              </a:solidFill>
              <a:latin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l" eaLnBrk="1" hangingPunct="1"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Team Leadership Perspective </a:t>
            </a:r>
          </a:p>
          <a:p>
            <a:pPr algn="l" eaLnBrk="1" hangingPunct="1"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Team Leadership Model</a:t>
            </a:r>
          </a:p>
          <a:p>
            <a:pPr algn="l" eaLnBrk="1" hangingPunct="1"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Team </a:t>
            </a:r>
            <a:r>
              <a:rPr lang="en-US" sz="2800" dirty="0">
                <a:solidFill>
                  <a:schemeClr val="tx1"/>
                </a:solidFill>
                <a:latin typeface="+mn-lt"/>
              </a:rPr>
              <a:t>Effectiveness </a:t>
            </a:r>
          </a:p>
          <a:p>
            <a:pPr algn="l" eaLnBrk="1" hangingPunct="1"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Leadership Decisions</a:t>
            </a:r>
          </a:p>
          <a:p>
            <a:pPr algn="l" eaLnBrk="1" hangingPunct="1"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Leadership Actions</a:t>
            </a:r>
          </a:p>
          <a:p>
            <a:pPr algn="l" eaLnBrk="1" hangingPunct="1"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How Does the Team Leadership Model Work?</a:t>
            </a:r>
          </a:p>
          <a:p>
            <a:pPr algn="l" eaLnBrk="1" hangingPunct="1">
              <a:spcAft>
                <a:spcPts val="1200"/>
              </a:spcAft>
              <a:buClr>
                <a:srgbClr val="006600"/>
              </a:buClr>
            </a:pPr>
            <a:endParaRPr lang="en-US" dirty="0" smtClean="0">
              <a:solidFill>
                <a:schemeClr val="tx1"/>
              </a:solidFill>
            </a:endParaRPr>
          </a:p>
        </p:txBody>
      </p:sp>
      <p:sp>
        <p:nvSpPr>
          <p:cNvPr id="1126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Overview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b="1" i="1" dirty="0" smtClean="0"/>
              <a:t>Team 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i="1" dirty="0" smtClean="0">
                <a:solidFill>
                  <a:schemeClr val="tx1"/>
                </a:solidFill>
                <a:latin typeface="Calibri" pitchFamily="34" charset="0"/>
              </a:rPr>
              <a:t>Group of organizational members who are interdependent, share common goals, and coordinate activities to accomplish those </a:t>
            </a:r>
            <a:r>
              <a:rPr lang="en-US" sz="2000" i="1" dirty="0" smtClean="0"/>
              <a:t>goals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i="1" dirty="0" smtClean="0">
                <a:solidFill>
                  <a:schemeClr val="tx1"/>
                </a:solidFill>
              </a:rPr>
              <a:t>Can meet face-to-face or be virtual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i="1" dirty="0" smtClean="0">
                <a:solidFill>
                  <a:schemeClr val="tx1"/>
                </a:solidFill>
              </a:rPr>
              <a:t>“Team-based and technology enabled” = newer organizational structures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b="1" i="1" dirty="0" smtClean="0"/>
              <a:t>Outcomes of Effective Teams</a:t>
            </a:r>
            <a:endParaRPr lang="en-US" b="1" i="1" dirty="0"/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i="1" dirty="0" smtClean="0">
                <a:solidFill>
                  <a:schemeClr val="tx1"/>
                </a:solidFill>
              </a:rPr>
              <a:t>Greater productivity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i="1" dirty="0" smtClean="0">
                <a:solidFill>
                  <a:schemeClr val="tx1"/>
                </a:solidFill>
              </a:rPr>
              <a:t>More effective use of resources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i="1" dirty="0" smtClean="0">
                <a:solidFill>
                  <a:schemeClr val="tx1"/>
                </a:solidFill>
              </a:rPr>
              <a:t>Better decisions and problem solving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i="1" dirty="0" smtClean="0">
                <a:solidFill>
                  <a:schemeClr val="tx1"/>
                </a:solidFill>
              </a:rPr>
              <a:t>Better-quality products and services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i="1" dirty="0" smtClean="0">
                <a:solidFill>
                  <a:schemeClr val="tx1"/>
                </a:solidFill>
              </a:rPr>
              <a:t>Greater innovation and creativity (Parker, 1990)</a:t>
            </a:r>
            <a:endParaRPr lang="en-US" sz="2000" i="1" dirty="0">
              <a:solidFill>
                <a:schemeClr val="tx1"/>
              </a:solidFill>
            </a:endParaRP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t"/>
          <a:lstStyle/>
          <a:p>
            <a:pPr algn="ctr" eaLnBrk="1" hangingPunct="1">
              <a:lnSpc>
                <a:spcPct val="80000"/>
              </a:lnSpc>
            </a:pPr>
            <a:r>
              <a:rPr lang="en-US" sz="3200" b="1" dirty="0" smtClean="0">
                <a:latin typeface="+mj-lt"/>
              </a:rPr>
              <a:t>Descriptions and Perspectives</a:t>
            </a:r>
            <a:br>
              <a:rPr lang="en-US" sz="3200" b="1" dirty="0" smtClean="0">
                <a:latin typeface="+mj-lt"/>
              </a:rPr>
            </a:br>
            <a:endParaRPr lang="en-US" sz="3200" b="1" dirty="0" smtClean="0">
              <a:latin typeface="+mj-lt"/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70C0"/>
              </a:buClr>
              <a:buSzPct val="100000"/>
            </a:pPr>
            <a:r>
              <a:rPr lang="en-US" sz="2400" dirty="0" smtClean="0">
                <a:latin typeface="+mn-lt"/>
              </a:rPr>
              <a:t>Organizational culture needs to support employee involvement</a:t>
            </a:r>
          </a:p>
          <a:p>
            <a:pPr lvl="1">
              <a:buClr>
                <a:srgbClr val="0070C0"/>
              </a:buClr>
            </a:pPr>
            <a:r>
              <a:rPr lang="en-US" sz="2000" dirty="0" smtClean="0">
                <a:solidFill>
                  <a:srgbClr val="0070C0"/>
                </a:solidFill>
              </a:rPr>
              <a:t>Heterarchy: fluid power shifting in teams</a:t>
            </a:r>
          </a:p>
          <a:p>
            <a:pPr>
              <a:buClr>
                <a:srgbClr val="0070C0"/>
              </a:buClr>
              <a:buSzPct val="100000"/>
            </a:pPr>
            <a:r>
              <a:rPr lang="en-US" sz="2400" dirty="0" smtClean="0">
                <a:latin typeface="+mn-lt"/>
              </a:rPr>
              <a:t>Team leadership is process oriented</a:t>
            </a:r>
          </a:p>
          <a:p>
            <a:pPr lvl="1">
              <a:buClr>
                <a:srgbClr val="0070C0"/>
              </a:buClr>
            </a:pPr>
            <a:r>
              <a:rPr lang="en-US" sz="2000" dirty="0" smtClean="0">
                <a:solidFill>
                  <a:srgbClr val="0070C0"/>
                </a:solidFill>
              </a:rPr>
              <a:t>How do teams develop critical capabilities?</a:t>
            </a:r>
          </a:p>
          <a:p>
            <a:pPr lvl="1">
              <a:buClr>
                <a:srgbClr val="0070C0"/>
              </a:buClr>
            </a:pPr>
            <a:r>
              <a:rPr lang="en-US" sz="2000" dirty="0" smtClean="0">
                <a:solidFill>
                  <a:srgbClr val="0070C0"/>
                </a:solidFill>
              </a:rPr>
              <a:t>How do team leaders adjust to contingencies as they arise?</a:t>
            </a:r>
          </a:p>
          <a:p>
            <a:pPr lvl="1">
              <a:buClr>
                <a:srgbClr val="0070C0"/>
              </a:buClr>
            </a:pPr>
            <a:r>
              <a:rPr lang="en-US" sz="2000" dirty="0" smtClean="0">
                <a:solidFill>
                  <a:srgbClr val="0070C0"/>
                </a:solidFill>
              </a:rPr>
              <a:t>How do leader actions promote task and interpersonal development?</a:t>
            </a:r>
          </a:p>
          <a:p>
            <a:pPr>
              <a:buClr>
                <a:srgbClr val="0070C0"/>
              </a:buClr>
              <a:buSzPct val="100000"/>
            </a:pPr>
            <a:r>
              <a:rPr lang="en-US" sz="2400" dirty="0" smtClean="0">
                <a:latin typeface="+mn-lt"/>
              </a:rPr>
              <a:t>Shared or Distributed Leadership</a:t>
            </a:r>
          </a:p>
          <a:p>
            <a:pPr lvl="1">
              <a:buClr>
                <a:srgbClr val="0070C0"/>
              </a:buClr>
            </a:pPr>
            <a:r>
              <a:rPr lang="en-US" sz="2000" dirty="0" smtClean="0">
                <a:solidFill>
                  <a:srgbClr val="0070C0"/>
                </a:solidFill>
              </a:rPr>
              <a:t>When members of the team take on leadership behaviors to influence the team and maximize team effectiveness</a:t>
            </a:r>
          </a:p>
          <a:p>
            <a:pPr>
              <a:buFontTx/>
              <a:buChar char="-"/>
            </a:pPr>
            <a:endParaRPr lang="en-US" sz="24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 dirty="0" smtClean="0">
                <a:latin typeface="+mn-lt"/>
              </a:rPr>
              <a:t>Descriptions and Perspectives</a:t>
            </a:r>
            <a:endParaRPr lang="en-US" sz="3200" dirty="0">
              <a:latin typeface="+mn-lt"/>
            </a:endParaRP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203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SzPct val="100000"/>
            </a:pPr>
            <a:r>
              <a:rPr lang="en-US" sz="2400" dirty="0" smtClean="0">
                <a:latin typeface="+mn-lt"/>
              </a:rPr>
              <a:t>Model provides leader or designated team member with a </a:t>
            </a:r>
            <a:r>
              <a:rPr lang="en-US" sz="2400" i="1" dirty="0" smtClean="0">
                <a:latin typeface="+mn-lt"/>
              </a:rPr>
              <a:t>mental model</a:t>
            </a:r>
            <a:r>
              <a:rPr lang="en-US" sz="2400" dirty="0" smtClean="0">
                <a:latin typeface="+mn-lt"/>
              </a:rPr>
              <a:t> to help </a:t>
            </a:r>
          </a:p>
          <a:p>
            <a:pPr lvl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Diagnose team problems, and</a:t>
            </a:r>
          </a:p>
          <a:p>
            <a:pPr lvl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Take appropriate action to correct team problems</a:t>
            </a:r>
          </a:p>
          <a:p>
            <a:pPr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SzPct val="100000"/>
            </a:pPr>
            <a:r>
              <a:rPr lang="en-US" sz="2400" dirty="0" smtClean="0">
                <a:latin typeface="+mn-lt"/>
              </a:rPr>
              <a:t>Effective team performance begins with leader’s </a:t>
            </a:r>
            <a:r>
              <a:rPr lang="en-US" sz="2400" i="1" dirty="0" smtClean="0">
                <a:latin typeface="+mn-lt"/>
              </a:rPr>
              <a:t>mental model </a:t>
            </a:r>
            <a:r>
              <a:rPr lang="en-US" sz="2400" dirty="0" smtClean="0">
                <a:latin typeface="+mn-lt"/>
              </a:rPr>
              <a:t>of the situation</a:t>
            </a:r>
          </a:p>
          <a:p>
            <a:pPr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SzPct val="100000"/>
            </a:pPr>
            <a:r>
              <a:rPr lang="en-US" sz="2400" dirty="0" smtClean="0">
                <a:latin typeface="+mn-lt"/>
              </a:rPr>
              <a:t>Mental model</a:t>
            </a:r>
            <a:r>
              <a:rPr lang="en-US" sz="2400" i="1" dirty="0" smtClean="0">
                <a:latin typeface="+mn-lt"/>
              </a:rPr>
              <a:t> </a:t>
            </a:r>
            <a:r>
              <a:rPr lang="en-US" sz="2400" dirty="0" smtClean="0">
                <a:latin typeface="+mn-lt"/>
              </a:rPr>
              <a:t>reflects</a:t>
            </a:r>
          </a:p>
          <a:p>
            <a:pPr lvl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Components of the problem</a:t>
            </a:r>
          </a:p>
          <a:p>
            <a:pPr lvl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Environmental &amp; organizational contingencies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</a:pPr>
            <a:endParaRPr lang="en-US" sz="2400" b="1" dirty="0" smtClean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Team Leadership Model</a:t>
            </a:r>
          </a:p>
        </p:txBody>
      </p:sp>
      <p:sp>
        <p:nvSpPr>
          <p:cNvPr id="15364" name="Rectangle 6"/>
          <p:cNvSpPr>
            <a:spLocks noChangeArrowheads="1"/>
          </p:cNvSpPr>
          <p:nvPr/>
        </p:nvSpPr>
        <p:spPr bwMode="auto">
          <a:xfrm>
            <a:off x="685800" y="2514600"/>
            <a:ext cx="2057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  <a:buFont typeface="Wingdings" pitchFamily="2" charset="2"/>
              <a:buChar char="v"/>
            </a:pPr>
            <a:endParaRPr lang="en-US" sz="2800" b="1">
              <a:solidFill>
                <a:schemeClr val="tx2"/>
              </a:solidFill>
              <a:latin typeface="Arial" charset="0"/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839" y="1219200"/>
            <a:ext cx="5948361" cy="548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895350"/>
            <a:ext cx="4905375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 dirty="0" smtClean="0">
                <a:latin typeface="+mj-lt"/>
              </a:rPr>
              <a:t>Team</a:t>
            </a:r>
            <a:r>
              <a:rPr lang="en-US" b="1" dirty="0" smtClean="0"/>
              <a:t> </a:t>
            </a:r>
            <a:r>
              <a:rPr lang="en-US" sz="3200" b="1" dirty="0" smtClean="0">
                <a:latin typeface="+mj-lt"/>
              </a:rPr>
              <a:t>Effectiveness</a:t>
            </a:r>
            <a:endParaRPr lang="en-US" sz="3200" b="1" dirty="0">
              <a:latin typeface="+mj-lt"/>
            </a:endParaRPr>
          </a:p>
        </p:txBody>
      </p:sp>
      <p:pic>
        <p:nvPicPr>
          <p:cNvPr id="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800" y="1676400"/>
            <a:ext cx="7291200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610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 dirty="0" smtClean="0">
                <a:latin typeface="+mj-lt"/>
              </a:rPr>
              <a:t>Team Effectiveness</a:t>
            </a:r>
            <a:endParaRPr lang="en-US" sz="3200" b="1" dirty="0">
              <a:latin typeface="+mj-lt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31800" y="1828800"/>
            <a:ext cx="8610600" cy="4308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eaLnBrk="0" hangingPunct="0">
              <a:buClr>
                <a:srgbClr val="0070C0"/>
              </a:buClr>
              <a:buSzPct val="110000"/>
              <a:buFont typeface="Wingdings 2" pitchFamily="18" charset="2"/>
              <a:buChar char="÷"/>
            </a:pPr>
            <a:r>
              <a:rPr lang="en-US" sz="2800" b="1" dirty="0" smtClean="0">
                <a:latin typeface="+mn-lt"/>
              </a:rPr>
              <a:t>Clear</a:t>
            </a:r>
            <a:r>
              <a:rPr lang="en-US" sz="2800" b="1" dirty="0">
                <a:latin typeface="+mn-lt"/>
              </a:rPr>
              <a:t>, Elevating Goal</a:t>
            </a:r>
          </a:p>
          <a:p>
            <a:pPr marL="914400" lvl="1" indent="-457200" eaLnBrk="0" hangingPunct="0"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dirty="0">
                <a:latin typeface="+mn-lt"/>
              </a:rPr>
              <a:t>Clear so that one can tell </a:t>
            </a:r>
            <a:r>
              <a:rPr lang="en-US" dirty="0" smtClean="0">
                <a:latin typeface="+mn-lt"/>
              </a:rPr>
              <a:t>whether </a:t>
            </a:r>
            <a:r>
              <a:rPr lang="en-US" dirty="0">
                <a:latin typeface="+mn-lt"/>
              </a:rPr>
              <a:t>performance objective has been met</a:t>
            </a:r>
          </a:p>
          <a:p>
            <a:pPr marL="914400" lvl="1" indent="-457200" eaLnBrk="0" hangingPunct="0"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dirty="0">
                <a:latin typeface="+mn-lt"/>
              </a:rPr>
              <a:t>Motivating or involving so that members believe it is worthwhile and important</a:t>
            </a:r>
          </a:p>
          <a:p>
            <a:pPr marL="914400" lvl="1" indent="-457200" eaLnBrk="0" hangingPunct="0">
              <a:buFont typeface="Arial" charset="0"/>
              <a:buChar char="–"/>
            </a:pPr>
            <a:endParaRPr lang="en-US" sz="1800" dirty="0">
              <a:latin typeface="+mn-lt"/>
            </a:endParaRPr>
          </a:p>
          <a:p>
            <a:pPr marL="457200" indent="-457200" eaLnBrk="0" hangingPunct="0">
              <a:buClr>
                <a:srgbClr val="0070C0"/>
              </a:buClr>
              <a:buSzPct val="110000"/>
              <a:buFont typeface="Wingdings 2" pitchFamily="18" charset="2"/>
              <a:buChar char="÷"/>
            </a:pPr>
            <a:r>
              <a:rPr lang="en-US" sz="2800" b="1" dirty="0">
                <a:latin typeface="+mn-lt"/>
              </a:rPr>
              <a:t>Results-Driven Structure</a:t>
            </a:r>
          </a:p>
          <a:p>
            <a:pPr marL="914400" lvl="1" indent="-457200" eaLnBrk="0" hangingPunct="0"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dirty="0">
                <a:latin typeface="+mn-lt"/>
              </a:rPr>
              <a:t>Need to find the best structure to achieve goals</a:t>
            </a:r>
          </a:p>
          <a:p>
            <a:pPr marL="1371600" lvl="2" indent="-457200" eaLnBrk="0" hangingPunct="0">
              <a:buClr>
                <a:srgbClr val="0070C0"/>
              </a:buClr>
              <a:buFont typeface="Arial" pitchFamily="34" charset="0"/>
              <a:buChar char="•"/>
            </a:pPr>
            <a:r>
              <a:rPr lang="en-US" sz="2000" dirty="0">
                <a:latin typeface="+mn-lt"/>
              </a:rPr>
              <a:t>Clear team member roles </a:t>
            </a:r>
          </a:p>
          <a:p>
            <a:pPr marL="1371600" lvl="2" indent="-457200" eaLnBrk="0" hangingPunct="0">
              <a:buClr>
                <a:srgbClr val="0070C0"/>
              </a:buClr>
              <a:buFont typeface="Arial" pitchFamily="34" charset="0"/>
              <a:buChar char="•"/>
            </a:pPr>
            <a:r>
              <a:rPr lang="en-US" sz="2000" dirty="0">
                <a:latin typeface="+mn-lt"/>
              </a:rPr>
              <a:t>Good communication system</a:t>
            </a:r>
          </a:p>
          <a:p>
            <a:pPr marL="1371600" lvl="2" indent="-457200" eaLnBrk="0" hangingPunct="0">
              <a:buClr>
                <a:srgbClr val="0070C0"/>
              </a:buClr>
              <a:buFont typeface="Arial" pitchFamily="34" charset="0"/>
              <a:buChar char="•"/>
            </a:pPr>
            <a:r>
              <a:rPr lang="en-US" sz="2000" dirty="0">
                <a:latin typeface="+mn-lt"/>
              </a:rPr>
              <a:t>Methods to assess individual performance</a:t>
            </a:r>
          </a:p>
          <a:p>
            <a:pPr marL="1371600" lvl="2" indent="-457200" eaLnBrk="0" hangingPunct="0">
              <a:buClr>
                <a:srgbClr val="0070C0"/>
              </a:buClr>
              <a:buFont typeface="Arial" pitchFamily="34" charset="0"/>
              <a:buChar char="•"/>
            </a:pPr>
            <a:r>
              <a:rPr lang="en-US" sz="2000" dirty="0">
                <a:latin typeface="+mn-lt"/>
              </a:rPr>
              <a:t>An emphasis on fact-based judgments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2899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381000" y="1828800"/>
            <a:ext cx="3505200" cy="2473325"/>
          </a:xfrm>
        </p:spPr>
        <p:txBody>
          <a:bodyPr/>
          <a:lstStyle/>
          <a:p>
            <a:pPr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SzPct val="110000"/>
              <a:defRPr/>
            </a:pPr>
            <a:r>
              <a:rPr lang="en-US" b="1" dirty="0">
                <a:latin typeface="+mn-lt"/>
              </a:rPr>
              <a:t>Core Competencies</a:t>
            </a:r>
          </a:p>
          <a:p>
            <a:pPr marL="747713" lvl="2" indent="-282575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>
                <a:solidFill>
                  <a:schemeClr val="tx1"/>
                </a:solidFill>
              </a:rPr>
              <a:t>Ability to do the job well</a:t>
            </a:r>
          </a:p>
          <a:p>
            <a:pPr marL="747713" lvl="2" indent="-282575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Problem-solving </a:t>
            </a:r>
            <a:r>
              <a:rPr lang="en-US" sz="2000" dirty="0">
                <a:solidFill>
                  <a:schemeClr val="tx1"/>
                </a:solidFill>
              </a:rPr>
              <a:t>ability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>
          <a:xfrm>
            <a:off x="4114800" y="1752600"/>
            <a:ext cx="4419600" cy="4571999"/>
          </a:xfrm>
        </p:spPr>
        <p:txBody>
          <a:bodyPr/>
          <a:lstStyle/>
          <a:p>
            <a:pPr>
              <a:buClr>
                <a:srgbClr val="0070C0"/>
              </a:buClr>
              <a:buSzPct val="110000"/>
              <a:defRPr/>
            </a:pPr>
            <a:r>
              <a:rPr lang="en-US" b="1" dirty="0">
                <a:latin typeface="+mn-lt"/>
              </a:rPr>
              <a:t>Competent Team Members</a:t>
            </a:r>
          </a:p>
          <a:p>
            <a:pPr marL="747713" lvl="2" indent="-225425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200" b="1" dirty="0">
                <a:solidFill>
                  <a:schemeClr val="tx1"/>
                </a:solidFill>
              </a:rPr>
              <a:t>Components</a:t>
            </a:r>
          </a:p>
          <a:p>
            <a:pPr marL="1377950" lvl="3" indent="-457200">
              <a:lnSpc>
                <a:spcPct val="90000"/>
              </a:lnSpc>
              <a:buClr>
                <a:srgbClr val="0070C0"/>
              </a:buClr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Right number and mix of members</a:t>
            </a:r>
          </a:p>
          <a:p>
            <a:pPr marL="1377950" lvl="3" indent="-457200">
              <a:lnSpc>
                <a:spcPct val="90000"/>
              </a:lnSpc>
              <a:buClr>
                <a:srgbClr val="0070C0"/>
              </a:buClr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Members must be </a:t>
            </a:r>
            <a:r>
              <a:rPr lang="en-US" dirty="0" smtClean="0">
                <a:solidFill>
                  <a:schemeClr val="tx1"/>
                </a:solidFill>
              </a:rPr>
              <a:t>provided</a:t>
            </a:r>
            <a:endParaRPr lang="en-US" dirty="0">
              <a:solidFill>
                <a:schemeClr val="tx1"/>
              </a:solidFill>
            </a:endParaRPr>
          </a:p>
          <a:p>
            <a:pPr marL="1725613" lvl="4" indent="-457200">
              <a:lnSpc>
                <a:spcPct val="90000"/>
              </a:lnSpc>
              <a:buClr>
                <a:srgbClr val="0070C0"/>
              </a:buClr>
              <a:buSzPct val="60000"/>
              <a:buFont typeface="Wingdings" pitchFamily="2" charset="2"/>
              <a:buChar char="§"/>
              <a:defRPr/>
            </a:pPr>
            <a:r>
              <a:rPr lang="en-US" sz="2000" dirty="0">
                <a:solidFill>
                  <a:schemeClr val="tx1"/>
                </a:solidFill>
              </a:rPr>
              <a:t>Sufficient information</a:t>
            </a:r>
          </a:p>
          <a:p>
            <a:pPr marL="1725613" lvl="4" indent="-457200">
              <a:lnSpc>
                <a:spcPct val="90000"/>
              </a:lnSpc>
              <a:buClr>
                <a:srgbClr val="0070C0"/>
              </a:buClr>
              <a:buSzPct val="60000"/>
              <a:buFont typeface="Wingdings" pitchFamily="2" charset="2"/>
              <a:buChar char="§"/>
              <a:defRPr/>
            </a:pPr>
            <a:r>
              <a:rPr lang="en-US" sz="2000" dirty="0">
                <a:solidFill>
                  <a:schemeClr val="tx1"/>
                </a:solidFill>
              </a:rPr>
              <a:t>Education and training</a:t>
            </a:r>
          </a:p>
          <a:p>
            <a:pPr marL="1377950" lvl="3" indent="-457200">
              <a:lnSpc>
                <a:spcPct val="90000"/>
              </a:lnSpc>
              <a:buClr>
                <a:srgbClr val="0070C0"/>
              </a:buClr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Requisite technical skills </a:t>
            </a:r>
          </a:p>
          <a:p>
            <a:pPr marL="1377950" lvl="3" indent="-457200">
              <a:lnSpc>
                <a:spcPct val="90000"/>
              </a:lnSpc>
              <a:buClr>
                <a:srgbClr val="0070C0"/>
              </a:buClr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Interpersonal &amp; teamwork skills</a:t>
            </a:r>
          </a:p>
          <a:p>
            <a:pPr marL="806450" lvl="2" indent="-225425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200" b="1" dirty="0">
                <a:solidFill>
                  <a:schemeClr val="tx1"/>
                </a:solidFill>
              </a:rPr>
              <a:t>Team Factors</a:t>
            </a:r>
          </a:p>
          <a:p>
            <a:pPr marL="1377950" lvl="3" indent="-457200">
              <a:lnSpc>
                <a:spcPct val="90000"/>
              </a:lnSpc>
              <a:buClr>
                <a:srgbClr val="0070C0"/>
              </a:buClr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Openness</a:t>
            </a:r>
          </a:p>
          <a:p>
            <a:pPr marL="1377950" lvl="3" indent="-457200">
              <a:lnSpc>
                <a:spcPct val="90000"/>
              </a:lnSpc>
              <a:buClr>
                <a:srgbClr val="0070C0"/>
              </a:buClr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Supportiveness</a:t>
            </a:r>
          </a:p>
          <a:p>
            <a:pPr marL="1377950" lvl="3" indent="-457200">
              <a:lnSpc>
                <a:spcPct val="90000"/>
              </a:lnSpc>
              <a:buClr>
                <a:srgbClr val="0070C0"/>
              </a:buClr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Action orientation</a:t>
            </a:r>
          </a:p>
          <a:p>
            <a:pPr marL="1377950" lvl="3" indent="-457200">
              <a:lnSpc>
                <a:spcPct val="90000"/>
              </a:lnSpc>
              <a:buClr>
                <a:srgbClr val="0070C0"/>
              </a:buClr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Positive personal style</a:t>
            </a:r>
          </a:p>
          <a:p>
            <a:endParaRPr lang="en-US" dirty="0"/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609600" y="914400"/>
            <a:ext cx="8229600" cy="685800"/>
          </a:xfrm>
        </p:spPr>
        <p:txBody>
          <a:bodyPr/>
          <a:lstStyle/>
          <a:p>
            <a:pPr algn="ctr"/>
            <a:r>
              <a:rPr lang="en-US" sz="3200" b="1" dirty="0" smtClean="0">
                <a:latin typeface="+mj-lt"/>
              </a:rPr>
              <a:t>Team Effectiveness</a:t>
            </a:r>
            <a:endParaRPr lang="en-US" sz="32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98573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114800"/>
          </a:xfrm>
        </p:spPr>
        <p:txBody>
          <a:bodyPr/>
          <a:lstStyle/>
          <a:p>
            <a:pPr marL="457200" indent="-457200">
              <a:buClr>
                <a:srgbClr val="0070C0"/>
              </a:buClr>
              <a:buSzPct val="110000"/>
            </a:pPr>
            <a:r>
              <a:rPr lang="en-US" sz="2000" b="1" dirty="0">
                <a:latin typeface="+mn-lt"/>
              </a:rPr>
              <a:t>Unified Commitment</a:t>
            </a:r>
          </a:p>
          <a:p>
            <a:pPr marL="457200" indent="-457200">
              <a:buClr>
                <a:srgbClr val="0070C0"/>
              </a:buClr>
              <a:buSzPct val="110000"/>
            </a:pPr>
            <a:r>
              <a:rPr lang="en-US" sz="2000" dirty="0">
                <a:latin typeface="+mn-lt"/>
              </a:rPr>
              <a:t>Teams need a carefully designed and developed sense of unity or identification (</a:t>
            </a:r>
            <a:r>
              <a:rPr lang="en-US" sz="2000" i="1" dirty="0">
                <a:latin typeface="+mn-lt"/>
              </a:rPr>
              <a:t>team spirit</a:t>
            </a:r>
            <a:r>
              <a:rPr lang="en-US" sz="2000" dirty="0">
                <a:latin typeface="+mn-lt"/>
              </a:rPr>
              <a:t>) </a:t>
            </a:r>
          </a:p>
          <a:p>
            <a:pPr marL="457200" indent="-457200">
              <a:buClr>
                <a:srgbClr val="0070C0"/>
              </a:buClr>
              <a:buSzPct val="110000"/>
            </a:pPr>
            <a:r>
              <a:rPr lang="en-US" sz="2000" b="1" dirty="0">
                <a:latin typeface="+mn-lt"/>
              </a:rPr>
              <a:t>Collaborative Climate</a:t>
            </a:r>
          </a:p>
          <a:p>
            <a:pPr marL="457200" indent="-457200">
              <a:buClr>
                <a:srgbClr val="0070C0"/>
              </a:buClr>
              <a:buSzPct val="110000"/>
            </a:pPr>
            <a:r>
              <a:rPr lang="en-US" sz="2000" dirty="0">
                <a:latin typeface="+mn-lt"/>
              </a:rPr>
              <a:t>Trust based on openness, honesty, consistency, and respect</a:t>
            </a:r>
          </a:p>
          <a:p>
            <a:pPr marL="457200" indent="-457200">
              <a:buClr>
                <a:srgbClr val="0070C0"/>
              </a:buClr>
              <a:buSzPct val="110000"/>
            </a:pPr>
            <a:r>
              <a:rPr lang="en-US" sz="2000" dirty="0">
                <a:latin typeface="+mn-lt"/>
              </a:rPr>
              <a:t>Integration of individual actions</a:t>
            </a:r>
          </a:p>
          <a:p>
            <a:pPr marL="457200" indent="-457200">
              <a:buClr>
                <a:srgbClr val="0070C0"/>
              </a:buClr>
              <a:buSzPct val="110000"/>
            </a:pPr>
            <a:r>
              <a:rPr lang="en-US" sz="2000" dirty="0">
                <a:latin typeface="+mn-lt"/>
              </a:rPr>
              <a:t>Teams contribute to collective success </a:t>
            </a:r>
            <a:r>
              <a:rPr lang="en-US" sz="2000" dirty="0" smtClean="0">
                <a:latin typeface="+mn-lt"/>
              </a:rPr>
              <a:t>by</a:t>
            </a:r>
            <a:endParaRPr lang="en-US" sz="2000" dirty="0">
              <a:latin typeface="+mn-lt"/>
            </a:endParaRPr>
          </a:p>
          <a:p>
            <a:pPr marL="682625" lvl="2" indent="-231775">
              <a:spcBef>
                <a:spcPts val="30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solidFill>
                  <a:srgbClr val="0070C0"/>
                </a:solidFill>
              </a:rPr>
              <a:t>Coordinating individual contributions</a:t>
            </a:r>
          </a:p>
          <a:p>
            <a:pPr marL="682625" lvl="2" indent="-231775">
              <a:spcBef>
                <a:spcPts val="30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solidFill>
                  <a:srgbClr val="0070C0"/>
                </a:solidFill>
              </a:rPr>
              <a:t>Team leaders making communication safe</a:t>
            </a:r>
          </a:p>
          <a:p>
            <a:pPr marL="682625" lvl="2" indent="-231775">
              <a:spcBef>
                <a:spcPts val="30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solidFill>
                  <a:srgbClr val="0070C0"/>
                </a:solidFill>
              </a:rPr>
              <a:t>Team leaders demanding and rewarding collaborative behavior</a:t>
            </a:r>
          </a:p>
          <a:p>
            <a:pPr marL="682625" lvl="2" indent="-231775">
              <a:spcBef>
                <a:spcPts val="30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solidFill>
                  <a:srgbClr val="0070C0"/>
                </a:solidFill>
              </a:rPr>
              <a:t>Team leaders guiding the team’s problem-solving efforts</a:t>
            </a:r>
          </a:p>
          <a:p>
            <a:pPr marL="682625" lvl="2" indent="-231775">
              <a:spcBef>
                <a:spcPts val="30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solidFill>
                  <a:srgbClr val="0070C0"/>
                </a:solidFill>
              </a:rPr>
              <a:t>Team leaders managing their own control needs</a:t>
            </a:r>
          </a:p>
          <a:p>
            <a:endParaRPr lang="en-US" dirty="0"/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09600" y="914400"/>
            <a:ext cx="8229600" cy="685800"/>
          </a:xfrm>
        </p:spPr>
        <p:txBody>
          <a:bodyPr/>
          <a:lstStyle/>
          <a:p>
            <a:pPr algn="ctr"/>
            <a:r>
              <a:rPr lang="en-US" sz="3200" b="1" dirty="0" smtClean="0">
                <a:latin typeface="+mj-lt"/>
              </a:rPr>
              <a:t>Team Effectiveness</a:t>
            </a:r>
            <a:endParaRPr lang="en-US" sz="32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80961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981200"/>
            <a:ext cx="8229600" cy="3581400"/>
          </a:xfrm>
        </p:spPr>
        <p:txBody>
          <a:bodyPr/>
          <a:lstStyle/>
          <a:p>
            <a:pPr marL="457200" indent="-457200">
              <a:buClr>
                <a:srgbClr val="0070C0"/>
              </a:buClr>
            </a:pPr>
            <a:r>
              <a:rPr lang="en-US" sz="2800" b="1" i="1" dirty="0">
                <a:latin typeface="+mn-lt"/>
              </a:rPr>
              <a:t>Standards of Excellence</a:t>
            </a:r>
          </a:p>
          <a:p>
            <a:pPr marL="914400" lvl="1" indent="-457200">
              <a:buClr>
                <a:srgbClr val="0070C0"/>
              </a:buClr>
            </a:pPr>
            <a:r>
              <a:rPr lang="en-US" sz="2400" b="1" i="1" dirty="0">
                <a:solidFill>
                  <a:srgbClr val="0070C0"/>
                </a:solidFill>
              </a:rPr>
              <a:t>Regulated Performance</a:t>
            </a:r>
          </a:p>
          <a:p>
            <a:pPr marL="1139825" lvl="3" indent="-231775">
              <a:buClr>
                <a:srgbClr val="0070C0"/>
              </a:buClr>
            </a:pPr>
            <a:r>
              <a:rPr lang="en-US" dirty="0">
                <a:solidFill>
                  <a:srgbClr val="0070C0"/>
                </a:solidFill>
              </a:rPr>
              <a:t>Facilitates task completion and coordinated action</a:t>
            </a:r>
          </a:p>
          <a:p>
            <a:pPr marL="1139825" lvl="3" indent="-231775">
              <a:buClr>
                <a:srgbClr val="0070C0"/>
              </a:buClr>
            </a:pPr>
            <a:r>
              <a:rPr lang="en-US" dirty="0">
                <a:solidFill>
                  <a:srgbClr val="0070C0"/>
                </a:solidFill>
              </a:rPr>
              <a:t>Stimulates a positive pressure for members  to perform at highest levels </a:t>
            </a:r>
          </a:p>
          <a:p>
            <a:pPr marL="914400" lvl="1" indent="-457200">
              <a:buClr>
                <a:srgbClr val="0070C0"/>
              </a:buClr>
            </a:pPr>
            <a:r>
              <a:rPr lang="en-US" sz="2400" b="1" i="1" dirty="0" smtClean="0">
                <a:solidFill>
                  <a:srgbClr val="0070C0"/>
                </a:solidFill>
              </a:rPr>
              <a:t>How Accomplished</a:t>
            </a:r>
          </a:p>
          <a:p>
            <a:pPr marL="1139825" lvl="3" indent="-231775">
              <a:buClr>
                <a:srgbClr val="0070C0"/>
              </a:buClr>
            </a:pPr>
            <a:r>
              <a:rPr lang="en-US" dirty="0" smtClean="0">
                <a:solidFill>
                  <a:srgbClr val="0070C0"/>
                </a:solidFill>
              </a:rPr>
              <a:t>Requiring results </a:t>
            </a:r>
            <a:r>
              <a:rPr lang="en-US" i="1" dirty="0" smtClean="0">
                <a:solidFill>
                  <a:srgbClr val="0070C0"/>
                </a:solidFill>
              </a:rPr>
              <a:t>(clear expectations)</a:t>
            </a:r>
            <a:endParaRPr lang="en-US" dirty="0" smtClean="0">
              <a:solidFill>
                <a:srgbClr val="0070C0"/>
              </a:solidFill>
            </a:endParaRPr>
          </a:p>
          <a:p>
            <a:pPr marL="1139825" lvl="3" indent="-231775">
              <a:buClr>
                <a:srgbClr val="0070C0"/>
              </a:buClr>
            </a:pPr>
            <a:r>
              <a:rPr lang="en-US" dirty="0" smtClean="0">
                <a:solidFill>
                  <a:srgbClr val="0070C0"/>
                </a:solidFill>
              </a:rPr>
              <a:t>Reviewing </a:t>
            </a:r>
            <a:r>
              <a:rPr lang="en-US" dirty="0">
                <a:solidFill>
                  <a:srgbClr val="0070C0"/>
                </a:solidFill>
              </a:rPr>
              <a:t>results </a:t>
            </a:r>
            <a:r>
              <a:rPr lang="en-US" i="1" dirty="0">
                <a:solidFill>
                  <a:srgbClr val="0070C0"/>
                </a:solidFill>
              </a:rPr>
              <a:t>(feedback/resolve issues)</a:t>
            </a:r>
            <a:endParaRPr lang="en-US" dirty="0">
              <a:solidFill>
                <a:srgbClr val="0070C0"/>
              </a:solidFill>
            </a:endParaRPr>
          </a:p>
          <a:p>
            <a:pPr marL="1139825" lvl="3" indent="-231775">
              <a:buClr>
                <a:srgbClr val="0070C0"/>
              </a:buClr>
            </a:pPr>
            <a:r>
              <a:rPr lang="en-US" dirty="0">
                <a:solidFill>
                  <a:srgbClr val="0070C0"/>
                </a:solidFill>
              </a:rPr>
              <a:t>Rewarding results </a:t>
            </a:r>
            <a:r>
              <a:rPr lang="en-US" i="1" dirty="0">
                <a:solidFill>
                  <a:srgbClr val="0070C0"/>
                </a:solidFill>
              </a:rPr>
              <a:t>(acknowledge superior performance)</a:t>
            </a:r>
            <a:endParaRPr lang="en-US" dirty="0">
              <a:solidFill>
                <a:srgbClr val="0070C0"/>
              </a:solidFill>
            </a:endParaRPr>
          </a:p>
          <a:p>
            <a:endParaRPr lang="en-US" dirty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09600" y="914400"/>
            <a:ext cx="8229600" cy="685800"/>
          </a:xfrm>
        </p:spPr>
        <p:txBody>
          <a:bodyPr/>
          <a:lstStyle/>
          <a:p>
            <a:pPr algn="ctr"/>
            <a:r>
              <a:rPr lang="en-US" sz="3200" b="1" dirty="0" smtClean="0">
                <a:latin typeface="+mj-lt"/>
              </a:rPr>
              <a:t>Team Effectiveness</a:t>
            </a:r>
            <a:endParaRPr lang="en-US" sz="32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471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3733800"/>
          </a:xfrm>
        </p:spPr>
        <p:txBody>
          <a:bodyPr/>
          <a:lstStyle/>
          <a:p>
            <a:pPr marL="457200" indent="-457200">
              <a:spcAft>
                <a:spcPts val="1200"/>
              </a:spcAft>
              <a:buClr>
                <a:srgbClr val="0070C0"/>
              </a:buClr>
              <a:buSzPct val="110000"/>
            </a:pPr>
            <a:r>
              <a:rPr lang="en-US" sz="2800" b="1" dirty="0">
                <a:latin typeface="+mn-lt"/>
              </a:rPr>
              <a:t>External Support and Recognition</a:t>
            </a:r>
          </a:p>
          <a:p>
            <a:pPr marL="914400" lvl="1" indent="-457200"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</a:rPr>
              <a:t>Regulated Performance</a:t>
            </a:r>
          </a:p>
          <a:p>
            <a:pPr marL="914400" lvl="1" indent="-457200"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</a:rPr>
              <a:t>Teams supported by external resources </a:t>
            </a:r>
            <a:r>
              <a:rPr lang="en-US" sz="2400" dirty="0" smtClean="0">
                <a:solidFill>
                  <a:schemeClr val="tx1"/>
                </a:solidFill>
              </a:rPr>
              <a:t>are</a:t>
            </a:r>
            <a:endParaRPr lang="en-US" sz="2400" dirty="0">
              <a:solidFill>
                <a:schemeClr val="tx1"/>
              </a:solidFill>
            </a:endParaRPr>
          </a:p>
          <a:p>
            <a:pPr marL="1371600" lvl="4" indent="-406400">
              <a:spcAft>
                <a:spcPts val="1200"/>
              </a:spcAft>
              <a:buClr>
                <a:srgbClr val="0070C0"/>
              </a:buClr>
              <a:buFont typeface="Wingdings" pitchFamily="2" charset="2"/>
              <a:buChar char="§"/>
            </a:pPr>
            <a:r>
              <a:rPr lang="en-US" dirty="0">
                <a:solidFill>
                  <a:schemeClr val="tx1"/>
                </a:solidFill>
              </a:rPr>
              <a:t>Given the material resources needed to do their jobs</a:t>
            </a:r>
          </a:p>
          <a:p>
            <a:pPr marL="1371600" lvl="4" indent="-406400">
              <a:spcAft>
                <a:spcPts val="1200"/>
              </a:spcAft>
              <a:buClr>
                <a:srgbClr val="0070C0"/>
              </a:buClr>
              <a:buFont typeface="Wingdings" pitchFamily="2" charset="2"/>
              <a:buChar char="§"/>
            </a:pPr>
            <a:r>
              <a:rPr lang="en-US" dirty="0">
                <a:solidFill>
                  <a:schemeClr val="tx1"/>
                </a:solidFill>
              </a:rPr>
              <a:t>Recognized for team accomplishments</a:t>
            </a:r>
          </a:p>
          <a:p>
            <a:pPr marL="1371600" lvl="4" indent="-406400">
              <a:spcAft>
                <a:spcPts val="1200"/>
              </a:spcAft>
              <a:buClr>
                <a:srgbClr val="0070C0"/>
              </a:buClr>
              <a:buFont typeface="Wingdings" pitchFamily="2" charset="2"/>
              <a:buChar char="§"/>
            </a:pPr>
            <a:r>
              <a:rPr lang="en-US" dirty="0">
                <a:solidFill>
                  <a:schemeClr val="tx1"/>
                </a:solidFill>
              </a:rPr>
              <a:t>Rewarded by tying those rewards to team </a:t>
            </a:r>
            <a:r>
              <a:rPr lang="en-US" dirty="0" smtClean="0">
                <a:solidFill>
                  <a:schemeClr val="tx1"/>
                </a:solidFill>
              </a:rPr>
              <a:t>members’ </a:t>
            </a:r>
            <a:r>
              <a:rPr lang="en-US" dirty="0">
                <a:solidFill>
                  <a:schemeClr val="tx1"/>
                </a:solidFill>
              </a:rPr>
              <a:t>performance, not individual achievement</a:t>
            </a:r>
          </a:p>
          <a:p>
            <a:endParaRPr lang="en-US" dirty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609600" y="914400"/>
            <a:ext cx="8229600" cy="685800"/>
          </a:xfrm>
        </p:spPr>
        <p:txBody>
          <a:bodyPr/>
          <a:lstStyle/>
          <a:p>
            <a:pPr algn="ctr"/>
            <a:r>
              <a:rPr lang="en-US" sz="3200" b="1" dirty="0" smtClean="0">
                <a:latin typeface="+mj-lt"/>
              </a:rPr>
              <a:t>Team Effectiveness</a:t>
            </a:r>
            <a:endParaRPr lang="en-US" sz="32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2147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685800"/>
          </a:xfrm>
        </p:spPr>
        <p:txBody>
          <a:bodyPr/>
          <a:lstStyle/>
          <a:p>
            <a:pPr algn="ctr"/>
            <a:r>
              <a:rPr lang="en-US" sz="3200" b="1" dirty="0" smtClean="0">
                <a:latin typeface="+mj-lt"/>
              </a:rPr>
              <a:t>Team Effectiveness</a:t>
            </a:r>
            <a:endParaRPr lang="en-US" sz="3200" b="1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981200"/>
            <a:ext cx="8229600" cy="3962400"/>
          </a:xfrm>
        </p:spPr>
        <p:txBody>
          <a:bodyPr/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  <a:buSzPct val="110000"/>
            </a:pPr>
            <a:r>
              <a:rPr lang="en-US" sz="2400" b="1" i="1" dirty="0">
                <a:latin typeface="+mn-lt"/>
              </a:rPr>
              <a:t>Principled Leadership </a:t>
            </a:r>
            <a:r>
              <a:rPr lang="en-US" sz="2400" dirty="0">
                <a:latin typeface="+mn-lt"/>
              </a:rPr>
              <a:t>influences team effectiveness through four sets of processes (</a:t>
            </a:r>
            <a:r>
              <a:rPr lang="en-US" sz="2400" dirty="0" err="1">
                <a:latin typeface="+mn-lt"/>
              </a:rPr>
              <a:t>Zaccaro</a:t>
            </a:r>
            <a:r>
              <a:rPr lang="en-US" sz="2400" dirty="0">
                <a:latin typeface="+mn-lt"/>
              </a:rPr>
              <a:t> et al., 2001)</a:t>
            </a:r>
          </a:p>
          <a:p>
            <a:pPr marL="465138" lvl="2" indent="-231775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§"/>
            </a:pPr>
            <a:r>
              <a:rPr lang="en-US" sz="2000" b="1" i="1" dirty="0">
                <a:solidFill>
                  <a:srgbClr val="0070C0"/>
                </a:solidFill>
              </a:rPr>
              <a:t>Cognitive</a:t>
            </a:r>
            <a:r>
              <a:rPr lang="en-US" sz="2000" dirty="0">
                <a:solidFill>
                  <a:srgbClr val="0070C0"/>
                </a:solidFill>
              </a:rPr>
              <a:t> - </a:t>
            </a:r>
            <a:r>
              <a:rPr lang="en-US" sz="2000" dirty="0">
                <a:solidFill>
                  <a:schemeClr val="tx1"/>
                </a:solidFill>
              </a:rPr>
              <a:t>Facilitates team’s understanding of problems confronting them</a:t>
            </a:r>
          </a:p>
          <a:p>
            <a:pPr marL="465138" lvl="2" indent="-231775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§"/>
            </a:pPr>
            <a:r>
              <a:rPr lang="en-US" sz="2000" b="1" i="1" dirty="0">
                <a:solidFill>
                  <a:srgbClr val="0070C0"/>
                </a:solidFill>
              </a:rPr>
              <a:t>Motivational</a:t>
            </a:r>
            <a:r>
              <a:rPr lang="en-US" sz="2000" i="1" dirty="0">
                <a:solidFill>
                  <a:srgbClr val="0070C0"/>
                </a:solidFill>
              </a:rPr>
              <a:t> </a:t>
            </a:r>
            <a:r>
              <a:rPr lang="en-US" sz="2000" dirty="0">
                <a:solidFill>
                  <a:srgbClr val="0070C0"/>
                </a:solidFill>
              </a:rPr>
              <a:t>- </a:t>
            </a:r>
            <a:r>
              <a:rPr lang="en-US" sz="2000" dirty="0">
                <a:solidFill>
                  <a:schemeClr val="tx1"/>
                </a:solidFill>
              </a:rPr>
              <a:t>Helps team become cohesive &amp; capable by setting high performance standards &amp; helping team to achieve them</a:t>
            </a:r>
          </a:p>
          <a:p>
            <a:pPr marL="465138" lvl="2" indent="-231775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§"/>
            </a:pPr>
            <a:r>
              <a:rPr lang="en-US" sz="2000" b="1" i="1" dirty="0">
                <a:solidFill>
                  <a:srgbClr val="0070C0"/>
                </a:solidFill>
              </a:rPr>
              <a:t>Affective</a:t>
            </a:r>
            <a:r>
              <a:rPr lang="en-US" sz="2000" i="1" dirty="0">
                <a:solidFill>
                  <a:srgbClr val="0070C0"/>
                </a:solidFill>
              </a:rPr>
              <a:t> </a:t>
            </a:r>
            <a:r>
              <a:rPr lang="en-US" sz="2000" dirty="0">
                <a:solidFill>
                  <a:srgbClr val="0070C0"/>
                </a:solidFill>
              </a:rPr>
              <a:t>- </a:t>
            </a:r>
            <a:r>
              <a:rPr lang="en-US" sz="2000" dirty="0">
                <a:solidFill>
                  <a:schemeClr val="tx1"/>
                </a:solidFill>
              </a:rPr>
              <a:t>Assists team in handling stressful circumstances by providing clear goals, assignments, &amp; strategies</a:t>
            </a:r>
          </a:p>
          <a:p>
            <a:pPr marL="465138" lvl="2" indent="-231775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§"/>
            </a:pPr>
            <a:r>
              <a:rPr lang="en-US" sz="2000" b="1" i="1" dirty="0">
                <a:solidFill>
                  <a:srgbClr val="0070C0"/>
                </a:solidFill>
              </a:rPr>
              <a:t>Integrative</a:t>
            </a:r>
            <a:r>
              <a:rPr lang="en-US" sz="2000" dirty="0">
                <a:solidFill>
                  <a:srgbClr val="0070C0"/>
                </a:solidFill>
              </a:rPr>
              <a:t> - </a:t>
            </a:r>
            <a:r>
              <a:rPr lang="en-US" sz="2000" dirty="0">
                <a:solidFill>
                  <a:schemeClr val="tx1"/>
                </a:solidFill>
              </a:rPr>
              <a:t>Helps coordinate team’s activities through matching member roles, clear performance strategies, feedback, &amp; adapting to environmental changes</a:t>
            </a:r>
          </a:p>
          <a:p>
            <a:endParaRPr lang="en-US" dirty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43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6"/>
          <p:cNvSpPr>
            <a:spLocks noGrp="1" noChangeArrowheads="1"/>
          </p:cNvSpPr>
          <p:nvPr>
            <p:ph idx="1"/>
          </p:nvPr>
        </p:nvSpPr>
        <p:spPr>
          <a:xfrm>
            <a:off x="609600" y="2514600"/>
            <a:ext cx="8229600" cy="365760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rgbClr val="0070C0"/>
              </a:buClr>
              <a:buSzPct val="110000"/>
            </a:pPr>
            <a:r>
              <a:rPr lang="en-US" sz="2400" b="1" dirty="0" smtClean="0">
                <a:latin typeface="+mn-lt"/>
              </a:rPr>
              <a:t>Leaders can</a:t>
            </a:r>
          </a:p>
          <a:p>
            <a:pPr lvl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Diagnose, analyze, or forecast problems (monitoring) or take immediate action to solve a problem</a:t>
            </a:r>
          </a:p>
          <a:p>
            <a:pPr lvl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Focus on problems within the group (internal) or which problems need intervention</a:t>
            </a:r>
          </a:p>
          <a:p>
            <a:pPr lvl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Make choices about which solutions are the most appropriate</a:t>
            </a:r>
          </a:p>
          <a:p>
            <a:pPr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rgbClr val="0070C0"/>
              </a:buClr>
              <a:buSzPct val="110000"/>
            </a:pPr>
            <a:r>
              <a:rPr lang="en-US" sz="2400" b="1" dirty="0" smtClean="0">
                <a:latin typeface="+mn-lt"/>
              </a:rPr>
              <a:t>Effective leaders </a:t>
            </a:r>
            <a:r>
              <a:rPr lang="en-US" sz="2000" dirty="0" smtClean="0">
                <a:latin typeface="+mn-lt"/>
              </a:rPr>
              <a:t>have the ability to determine what interventions are needed, if any, to solve team problems</a:t>
            </a:r>
          </a:p>
          <a:p>
            <a:pPr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rgbClr val="0070C0"/>
              </a:buClr>
              <a:buSzPct val="110000"/>
            </a:pPr>
            <a:r>
              <a:rPr lang="en-US" sz="2400" b="1" dirty="0" smtClean="0">
                <a:latin typeface="+mn-lt"/>
              </a:rPr>
              <a:t>All members </a:t>
            </a:r>
            <a:r>
              <a:rPr lang="en-US" sz="2000" dirty="0" smtClean="0">
                <a:latin typeface="+mn-lt"/>
              </a:rPr>
              <a:t>of the team can engage in monitoring</a:t>
            </a:r>
          </a:p>
          <a:p>
            <a:pPr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rgbClr val="0070C0"/>
              </a:buClr>
              <a:buSzPct val="110000"/>
            </a:pPr>
            <a:r>
              <a:rPr lang="en-US" sz="2400" b="1" dirty="0" smtClean="0">
                <a:latin typeface="+mn-lt"/>
              </a:rPr>
              <a:t>Leaders</a:t>
            </a:r>
            <a:r>
              <a:rPr lang="en-US" sz="2000" dirty="0" smtClean="0">
                <a:latin typeface="+mn-lt"/>
              </a:rPr>
              <a:t> differ in timing of taking action</a:t>
            </a:r>
          </a:p>
          <a:p>
            <a:pPr>
              <a:lnSpc>
                <a:spcPct val="90000"/>
              </a:lnSpc>
              <a:spcAft>
                <a:spcPct val="20000"/>
              </a:spcAft>
              <a:buFont typeface="Wingdings" pitchFamily="2" charset="2"/>
              <a:buNone/>
            </a:pPr>
            <a:endParaRPr lang="en-US" sz="2400" dirty="0" smtClean="0"/>
          </a:p>
          <a:p>
            <a:pPr lvl="1">
              <a:lnSpc>
                <a:spcPct val="90000"/>
              </a:lnSpc>
              <a:spcAft>
                <a:spcPct val="20000"/>
              </a:spcAft>
              <a:buFont typeface="Wingdings" pitchFamily="2" charset="2"/>
              <a:buChar char="v"/>
            </a:pPr>
            <a:endParaRPr lang="en-US" sz="2000" dirty="0" smtClean="0">
              <a:solidFill>
                <a:schemeClr val="tx1"/>
              </a:solidFill>
            </a:endParaRPr>
          </a:p>
          <a:p>
            <a:pPr lvl="1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</a:pPr>
            <a:endParaRPr lang="en-US" sz="2000" b="1" dirty="0" smtClean="0">
              <a:solidFill>
                <a:schemeClr val="tx1"/>
              </a:solidFill>
            </a:endParaRP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t"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Leadership Decision 1 </a:t>
            </a:r>
            <a:br>
              <a:rPr lang="en-US" sz="3200" b="1" dirty="0" smtClean="0">
                <a:latin typeface="+mj-lt"/>
              </a:rPr>
            </a:br>
            <a:r>
              <a:rPr lang="en-US" sz="2800" b="1" dirty="0" smtClean="0">
                <a:latin typeface="+mj-lt"/>
              </a:rPr>
              <a:t>Should I Monitor the Team or Take Action?</a:t>
            </a:r>
            <a:r>
              <a:rPr lang="en-US" sz="3200" b="1" dirty="0" smtClean="0">
                <a:latin typeface="+mj-lt"/>
              </a:rPr>
              <a:t/>
            </a:r>
            <a:br>
              <a:rPr lang="en-US" sz="3200" b="1" dirty="0" smtClean="0">
                <a:latin typeface="+mj-lt"/>
              </a:rPr>
            </a:br>
            <a:endParaRPr lang="en-US" sz="3200" b="1" dirty="0" smtClean="0">
              <a:latin typeface="+mj-lt"/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384401"/>
            <a:ext cx="7696200" cy="4650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399" y="1038327"/>
            <a:ext cx="7626995" cy="44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304800" y="6368256"/>
            <a:ext cx="8686800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/>
              <a:t>SOURCE: McGrath’s critical leadership functions as cited in “Leading Groups in Organizations,” by J. R. Hackman and R. E. Walton, 1986, in P. S. Goodman &amp; Associates (Eds.), </a:t>
            </a:r>
            <a:r>
              <a:rPr lang="en-US" sz="1050" i="1" dirty="0"/>
              <a:t>Designing Effective Work Groups </a:t>
            </a:r>
            <a:r>
              <a:rPr lang="en-US" sz="1050" dirty="0"/>
              <a:t>(p. 76). San Francisco: </a:t>
            </a:r>
            <a:r>
              <a:rPr lang="en-US" sz="1050" dirty="0" err="1"/>
              <a:t>Jossey</a:t>
            </a:r>
            <a:r>
              <a:rPr lang="en-US" sz="1050" dirty="0"/>
              <a:t>-Bass.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838200"/>
            <a:ext cx="9144000" cy="914400"/>
          </a:xfrm>
        </p:spPr>
        <p:txBody>
          <a:bodyPr anchor="t"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Leadership Decision 2 </a:t>
            </a:r>
            <a:br>
              <a:rPr lang="en-US" sz="3200" b="1" dirty="0" smtClean="0">
                <a:latin typeface="+mj-lt"/>
              </a:rPr>
            </a:br>
            <a:r>
              <a:rPr lang="en-US" sz="2400" b="1" dirty="0" smtClean="0">
                <a:latin typeface="+mj-lt"/>
              </a:rPr>
              <a:t>Should I Intervene to Meet Task or Relational Needs?</a:t>
            </a:r>
            <a:r>
              <a:rPr lang="en-US" sz="3200" b="1" dirty="0" smtClean="0">
                <a:latin typeface="+mj-lt"/>
              </a:rPr>
              <a:t/>
            </a:r>
            <a:br>
              <a:rPr lang="en-US" sz="3200" b="1" dirty="0" smtClean="0">
                <a:latin typeface="+mj-lt"/>
              </a:rPr>
            </a:br>
            <a:endParaRPr lang="en-US" sz="3200" b="1" dirty="0" smtClean="0">
              <a:latin typeface="+mj-lt"/>
            </a:endParaRP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>
          <a:xfrm>
            <a:off x="533400" y="2667000"/>
            <a:ext cx="3429000" cy="3581400"/>
          </a:xfrm>
        </p:spPr>
        <p:txBody>
          <a:bodyPr/>
          <a:lstStyle/>
          <a:p>
            <a:pPr algn="ctr"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en-US" sz="2400" b="1" dirty="0" smtClean="0">
                <a:solidFill>
                  <a:srgbClr val="0070C0"/>
                </a:solidFill>
                <a:latin typeface="+mn-lt"/>
              </a:rPr>
              <a:t>Task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Getting job done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Making decisions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Solving problems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Adapting to change 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Making plans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Achieving goals</a:t>
            </a:r>
          </a:p>
        </p:txBody>
      </p:sp>
      <p:sp>
        <p:nvSpPr>
          <p:cNvPr id="19460" name="Text Box 5"/>
          <p:cNvSpPr txBox="1">
            <a:spLocks noChangeArrowheads="1"/>
          </p:cNvSpPr>
          <p:nvPr/>
        </p:nvSpPr>
        <p:spPr bwMode="auto">
          <a:xfrm>
            <a:off x="4572000" y="5410200"/>
            <a:ext cx="3962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000" b="1" i="1" dirty="0">
                <a:latin typeface="Arial" charset="0"/>
              </a:rPr>
              <a:t>Even more challenging in virtual teams</a:t>
            </a:r>
          </a:p>
        </p:txBody>
      </p:sp>
      <p:sp>
        <p:nvSpPr>
          <p:cNvPr id="19463" name="Rectangle 4"/>
          <p:cNvSpPr txBox="1">
            <a:spLocks noChangeArrowheads="1"/>
          </p:cNvSpPr>
          <p:nvPr/>
        </p:nvSpPr>
        <p:spPr bwMode="auto">
          <a:xfrm>
            <a:off x="4343400" y="2667000"/>
            <a:ext cx="41910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hangingPunct="0">
              <a:spcBef>
                <a:spcPts val="600"/>
              </a:spcBef>
              <a:spcAft>
                <a:spcPts val="600"/>
              </a:spcAft>
              <a:buClr>
                <a:srgbClr val="007000"/>
              </a:buClr>
              <a:buSzPct val="85000"/>
              <a:buFont typeface="Wingdings" pitchFamily="2" charset="2"/>
              <a:buNone/>
            </a:pPr>
            <a:r>
              <a:rPr lang="en-US" b="1" dirty="0">
                <a:solidFill>
                  <a:srgbClr val="0070C0"/>
                </a:solidFill>
                <a:latin typeface="+mn-lt"/>
              </a:rPr>
              <a:t>Maintenance Functions</a:t>
            </a:r>
          </a:p>
          <a:p>
            <a:pPr marL="342900" indent="-342900" eaLnBrk="0" hangingPunct="0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dirty="0">
                <a:latin typeface="+mn-lt"/>
              </a:rPr>
              <a:t>Developing positive climate</a:t>
            </a:r>
          </a:p>
          <a:p>
            <a:pPr marL="342900" indent="-342900" eaLnBrk="0" hangingPunct="0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dirty="0">
                <a:latin typeface="+mn-lt"/>
              </a:rPr>
              <a:t>Solving interpersonal problems  </a:t>
            </a:r>
          </a:p>
          <a:p>
            <a:pPr marL="342900" indent="-342900" eaLnBrk="0" hangingPunct="0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dirty="0">
                <a:latin typeface="+mn-lt"/>
              </a:rPr>
              <a:t>Satisfying members’ needs</a:t>
            </a:r>
          </a:p>
          <a:p>
            <a:pPr marL="342900" indent="-342900" eaLnBrk="0" hangingPunct="0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sz="2000" dirty="0">
                <a:latin typeface="+mn-lt"/>
              </a:rPr>
              <a:t>Developing cohesion</a:t>
            </a: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7" y="1066800"/>
            <a:ext cx="8748713" cy="762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Leadership Decision 3 </a:t>
            </a:r>
            <a:br>
              <a:rPr lang="en-US" sz="3200" b="1" dirty="0" smtClean="0">
                <a:latin typeface="+mj-lt"/>
              </a:rPr>
            </a:br>
            <a:r>
              <a:rPr lang="en-US" sz="3200" b="1" dirty="0" smtClean="0">
                <a:latin typeface="+mj-lt"/>
              </a:rPr>
              <a:t>Should I Intervene Internally or Externally?</a:t>
            </a:r>
          </a:p>
        </p:txBody>
      </p:sp>
      <p:sp>
        <p:nvSpPr>
          <p:cNvPr id="20483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2362200"/>
            <a:ext cx="8382000" cy="3505200"/>
          </a:xfrm>
        </p:spPr>
        <p:txBody>
          <a:bodyPr/>
          <a:lstStyle/>
          <a:p>
            <a:pPr>
              <a:buClr>
                <a:srgbClr val="0070C0"/>
              </a:buClr>
              <a:buSzPct val="110000"/>
              <a:defRPr/>
            </a:pPr>
            <a:r>
              <a:rPr lang="en-US" sz="2800" b="1" dirty="0" smtClean="0">
                <a:latin typeface="+mn-lt"/>
              </a:rPr>
              <a:t>Leader must</a:t>
            </a:r>
          </a:p>
          <a:p>
            <a:pPr lvl="1">
              <a:buClr>
                <a:srgbClr val="0070C0"/>
              </a:buClr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Determine what level of team process needs leadership attention:</a:t>
            </a:r>
          </a:p>
          <a:p>
            <a:pPr lvl="1">
              <a:buClr>
                <a:srgbClr val="0070C0"/>
              </a:buClr>
              <a:defRPr/>
            </a:pPr>
            <a:r>
              <a:rPr lang="en-US" sz="2400" b="1" dirty="0" smtClean="0">
                <a:solidFill>
                  <a:schemeClr val="tx1"/>
                </a:solidFill>
              </a:rPr>
              <a:t>Use internal task or relational team dynamics, if</a:t>
            </a:r>
          </a:p>
          <a:p>
            <a:pPr lvl="2">
              <a:spcAft>
                <a:spcPct val="20000"/>
              </a:spcAft>
              <a:buClr>
                <a:srgbClr val="0070C0"/>
              </a:buCl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Conflict between group members </a:t>
            </a:r>
          </a:p>
          <a:p>
            <a:pPr lvl="2">
              <a:spcAft>
                <a:spcPct val="20000"/>
              </a:spcAft>
              <a:buClr>
                <a:srgbClr val="0070C0"/>
              </a:buCl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Team goals unclear</a:t>
            </a:r>
          </a:p>
          <a:p>
            <a:pPr marL="735013" lvl="1" indent="-342900">
              <a:buClr>
                <a:srgbClr val="0070C0"/>
              </a:buClr>
              <a:buSzPct val="85000"/>
              <a:defRPr/>
            </a:pPr>
            <a:r>
              <a:rPr lang="en-US" sz="2400" b="1" dirty="0" smtClean="0">
                <a:solidFill>
                  <a:schemeClr val="tx1"/>
                </a:solidFill>
              </a:rPr>
              <a:t>Use external environmental dynamics, if</a:t>
            </a:r>
          </a:p>
          <a:p>
            <a:pPr lvl="2">
              <a:spcAft>
                <a:spcPct val="20000"/>
              </a:spcAft>
              <a:buClr>
                <a:srgbClr val="0070C0"/>
              </a:buCl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Organization not providing proper support to team</a:t>
            </a:r>
            <a:endParaRPr lang="en-US" sz="2000" b="1" dirty="0" smtClean="0">
              <a:solidFill>
                <a:schemeClr val="tx1"/>
              </a:solidFill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Clr>
                <a:srgbClr val="0070C0"/>
              </a:buClr>
            </a:pPr>
            <a:r>
              <a:rPr lang="en-US" sz="2000" b="1" dirty="0" smtClean="0">
                <a:latin typeface="+mn-lt"/>
              </a:rPr>
              <a:t>Leadership Functions – performed internally or externally</a:t>
            </a: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Leadership Actions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81000" y="3556099"/>
            <a:ext cx="2133600" cy="261610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2000" b="1" dirty="0">
                <a:latin typeface="+mn-lt"/>
              </a:rPr>
              <a:t>Task</a:t>
            </a:r>
          </a:p>
          <a:p>
            <a:pPr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1800" dirty="0">
                <a:latin typeface="+mn-lt"/>
              </a:rPr>
              <a:t>Goal focusing</a:t>
            </a:r>
          </a:p>
          <a:p>
            <a:pPr marL="115888" indent="-115888"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1800" dirty="0">
                <a:latin typeface="+mn-lt"/>
              </a:rPr>
              <a:t>Structuring for results</a:t>
            </a:r>
          </a:p>
          <a:p>
            <a:pPr marL="174625" indent="-174625"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1800" dirty="0">
                <a:latin typeface="+mn-lt"/>
              </a:rPr>
              <a:t>Facilitating decision  making</a:t>
            </a:r>
          </a:p>
          <a:p>
            <a:pPr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1800" dirty="0">
                <a:latin typeface="+mn-lt"/>
              </a:rPr>
              <a:t>Training</a:t>
            </a:r>
          </a:p>
          <a:p>
            <a:pPr marL="115888" indent="-115888"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1800" dirty="0">
                <a:latin typeface="+mn-lt"/>
              </a:rPr>
              <a:t>Maintaining standards</a:t>
            </a:r>
          </a:p>
        </p:txBody>
      </p:sp>
      <p:sp>
        <p:nvSpPr>
          <p:cNvPr id="21511" name="TextBox 7"/>
          <p:cNvSpPr txBox="1">
            <a:spLocks noChangeArrowheads="1"/>
          </p:cNvSpPr>
          <p:nvPr/>
        </p:nvSpPr>
        <p:spPr bwMode="auto">
          <a:xfrm>
            <a:off x="3031138" y="3652897"/>
            <a:ext cx="2531462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 dirty="0">
                <a:latin typeface="+mn-lt"/>
              </a:rPr>
              <a:t>Relational</a:t>
            </a:r>
          </a:p>
          <a:p>
            <a:pPr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latin typeface="+mn-lt"/>
              </a:rPr>
              <a:t>Coaching</a:t>
            </a:r>
          </a:p>
          <a:p>
            <a:pPr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latin typeface="+mn-lt"/>
              </a:rPr>
              <a:t>Collaborating</a:t>
            </a:r>
          </a:p>
          <a:p>
            <a:pPr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latin typeface="+mn-lt"/>
              </a:rPr>
              <a:t>Managing conflict</a:t>
            </a:r>
          </a:p>
          <a:p>
            <a:pPr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latin typeface="+mn-lt"/>
              </a:rPr>
              <a:t>Building commitment</a:t>
            </a:r>
          </a:p>
          <a:p>
            <a:pPr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latin typeface="+mn-lt"/>
              </a:rPr>
              <a:t>Satisfying needs</a:t>
            </a:r>
          </a:p>
          <a:p>
            <a:pPr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latin typeface="+mn-lt"/>
              </a:rPr>
              <a:t>Modeling principles</a:t>
            </a:r>
          </a:p>
        </p:txBody>
      </p:sp>
      <p:sp>
        <p:nvSpPr>
          <p:cNvPr id="21512" name="TextBox 8"/>
          <p:cNvSpPr txBox="1">
            <a:spLocks noChangeArrowheads="1"/>
          </p:cNvSpPr>
          <p:nvPr/>
        </p:nvSpPr>
        <p:spPr bwMode="auto">
          <a:xfrm>
            <a:off x="6067802" y="3652897"/>
            <a:ext cx="2390398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 dirty="0">
                <a:latin typeface="+mn-lt"/>
              </a:rPr>
              <a:t>Environmental</a:t>
            </a:r>
          </a:p>
          <a:p>
            <a:pPr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latin typeface="+mn-lt"/>
              </a:rPr>
              <a:t>Networking</a:t>
            </a:r>
          </a:p>
          <a:p>
            <a:pPr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latin typeface="+mn-lt"/>
              </a:rPr>
              <a:t>Advocating</a:t>
            </a:r>
          </a:p>
          <a:p>
            <a:pPr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latin typeface="+mn-lt"/>
              </a:rPr>
              <a:t>Negotiating support</a:t>
            </a:r>
          </a:p>
          <a:p>
            <a:pPr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latin typeface="+mn-lt"/>
              </a:rPr>
              <a:t>Buffering</a:t>
            </a:r>
          </a:p>
          <a:p>
            <a:pPr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latin typeface="+mn-lt"/>
              </a:rPr>
              <a:t>Assessing</a:t>
            </a:r>
          </a:p>
          <a:p>
            <a:pPr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1800" dirty="0">
                <a:latin typeface="+mn-lt"/>
              </a:rPr>
              <a:t>Sharing information</a:t>
            </a:r>
          </a:p>
        </p:txBody>
      </p:sp>
      <p:sp>
        <p:nvSpPr>
          <p:cNvPr id="21513" name="TextBox 9"/>
          <p:cNvSpPr txBox="1">
            <a:spLocks noChangeArrowheads="1"/>
          </p:cNvSpPr>
          <p:nvPr/>
        </p:nvSpPr>
        <p:spPr bwMode="auto">
          <a:xfrm>
            <a:off x="868500" y="2343090"/>
            <a:ext cx="35511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 dirty="0">
                <a:latin typeface="+mn-lt"/>
              </a:rPr>
              <a:t>Internal Leadership Actions</a:t>
            </a:r>
          </a:p>
        </p:txBody>
      </p:sp>
      <p:sp>
        <p:nvSpPr>
          <p:cNvPr id="21514" name="TextBox 10"/>
          <p:cNvSpPr txBox="1">
            <a:spLocks noChangeArrowheads="1"/>
          </p:cNvSpPr>
          <p:nvPr/>
        </p:nvSpPr>
        <p:spPr bwMode="auto">
          <a:xfrm>
            <a:off x="5181600" y="2281237"/>
            <a:ext cx="3717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 dirty="0">
                <a:latin typeface="Calibri" pitchFamily="34" charset="0"/>
              </a:rPr>
              <a:t>External Leadership Actions</a:t>
            </a:r>
          </a:p>
        </p:txBody>
      </p:sp>
      <p:sp>
        <p:nvSpPr>
          <p:cNvPr id="13" name="Down Arrow 12"/>
          <p:cNvSpPr/>
          <p:nvPr/>
        </p:nvSpPr>
        <p:spPr>
          <a:xfrm>
            <a:off x="6926263" y="2895600"/>
            <a:ext cx="228600" cy="685800"/>
          </a:xfrm>
          <a:prstGeom prst="downArrow">
            <a:avLst/>
          </a:prstGeom>
          <a:solidFill>
            <a:srgbClr val="0070C0">
              <a:alpha val="54000"/>
            </a:srgbClr>
          </a:solidFill>
          <a:ln>
            <a:solidFill>
              <a:srgbClr val="0070C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21516" name="Group 21"/>
          <p:cNvGrpSpPr>
            <a:grpSpLocks/>
          </p:cNvGrpSpPr>
          <p:nvPr/>
        </p:nvGrpSpPr>
        <p:grpSpPr bwMode="auto">
          <a:xfrm>
            <a:off x="1295400" y="2667001"/>
            <a:ext cx="2895600" cy="914399"/>
            <a:chOff x="1371600" y="2362200"/>
            <a:chExt cx="2895600" cy="915002"/>
          </a:xfrm>
        </p:grpSpPr>
        <p:sp>
          <p:nvSpPr>
            <p:cNvPr id="12" name="Down Arrow 11"/>
            <p:cNvSpPr/>
            <p:nvPr/>
          </p:nvSpPr>
          <p:spPr>
            <a:xfrm>
              <a:off x="1371600" y="2610013"/>
              <a:ext cx="228600" cy="610002"/>
            </a:xfrm>
            <a:prstGeom prst="downArrow">
              <a:avLst/>
            </a:prstGeom>
            <a:solidFill>
              <a:srgbClr val="0070C0">
                <a:alpha val="54000"/>
              </a:srgbClr>
            </a:solidFill>
            <a:ln>
              <a:solidFill>
                <a:srgbClr val="0070C0">
                  <a:alpha val="54000"/>
                </a:srgbClr>
              </a:solidFill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Down Arrow 13"/>
            <p:cNvSpPr/>
            <p:nvPr/>
          </p:nvSpPr>
          <p:spPr>
            <a:xfrm>
              <a:off x="4038600" y="2610013"/>
              <a:ext cx="228600" cy="667189"/>
            </a:xfrm>
            <a:prstGeom prst="downArrow">
              <a:avLst/>
            </a:prstGeom>
            <a:solidFill>
              <a:srgbClr val="0070C0">
                <a:alpha val="54000"/>
              </a:srgbClr>
            </a:solidFill>
            <a:ln>
              <a:solidFill>
                <a:srgbClr val="0070C0">
                  <a:alpha val="54000"/>
                </a:srgbClr>
              </a:solidFill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cxnSp>
          <p:nvCxnSpPr>
            <p:cNvPr id="16" name="Straight Connector 15"/>
            <p:cNvCxnSpPr>
              <a:stCxn id="12" idx="0"/>
              <a:endCxn id="14" idx="0"/>
            </p:cNvCxnSpPr>
            <p:nvPr/>
          </p:nvCxnSpPr>
          <p:spPr>
            <a:xfrm>
              <a:off x="1485900" y="2610014"/>
              <a:ext cx="2667000" cy="0"/>
            </a:xfrm>
            <a:prstGeom prst="line">
              <a:avLst/>
            </a:prstGeom>
            <a:ln>
              <a:solidFill>
                <a:srgbClr val="0070C0">
                  <a:alpha val="54000"/>
                </a:srgbClr>
              </a:solidFill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2743200" y="2362200"/>
              <a:ext cx="0" cy="228751"/>
            </a:xfrm>
            <a:prstGeom prst="line">
              <a:avLst/>
            </a:prstGeom>
            <a:ln>
              <a:solidFill>
                <a:srgbClr val="0070C0">
                  <a:alpha val="54000"/>
                </a:srgbClr>
              </a:solidFill>
            </a:ln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400" b="1" dirty="0" smtClean="0">
                <a:latin typeface="+mn-lt"/>
              </a:rPr>
              <a:t> Set of skills or actions leader might perform to improve task performance:</a:t>
            </a:r>
          </a:p>
          <a:p>
            <a:pPr lvl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000" b="1" dirty="0" smtClean="0">
                <a:solidFill>
                  <a:schemeClr val="tx1"/>
                </a:solidFill>
              </a:rPr>
              <a:t>Goal focusing</a:t>
            </a:r>
            <a:r>
              <a:rPr lang="en-US" sz="2000" dirty="0" smtClean="0">
                <a:solidFill>
                  <a:schemeClr val="tx1"/>
                </a:solidFill>
              </a:rPr>
              <a:t> (clarifying, gaining agreement)</a:t>
            </a:r>
          </a:p>
          <a:p>
            <a:pPr lvl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000" b="1" dirty="0" smtClean="0">
                <a:solidFill>
                  <a:schemeClr val="tx1"/>
                </a:solidFill>
              </a:rPr>
              <a:t>Structuring for results </a:t>
            </a:r>
            <a:r>
              <a:rPr lang="en-US" sz="2000" dirty="0" smtClean="0">
                <a:solidFill>
                  <a:schemeClr val="tx1"/>
                </a:solidFill>
              </a:rPr>
              <a:t>(planning, visioning, organizing, clarifying roles, delegating)</a:t>
            </a:r>
          </a:p>
          <a:p>
            <a:pPr lvl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000" b="1" dirty="0" smtClean="0">
                <a:solidFill>
                  <a:schemeClr val="tx1"/>
                </a:solidFill>
              </a:rPr>
              <a:t>Facilitating decision making </a:t>
            </a:r>
            <a:r>
              <a:rPr lang="en-US" sz="2000" dirty="0" smtClean="0">
                <a:solidFill>
                  <a:schemeClr val="tx1"/>
                </a:solidFill>
              </a:rPr>
              <a:t>(informing, controlling, coordinating, mediating, synthesizing, issue focusing)</a:t>
            </a:r>
          </a:p>
          <a:p>
            <a:pPr lvl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000" b="1" dirty="0" smtClean="0">
                <a:solidFill>
                  <a:schemeClr val="tx1"/>
                </a:solidFill>
              </a:rPr>
              <a:t>Training team members in task skills </a:t>
            </a:r>
            <a:r>
              <a:rPr lang="en-US" sz="2000" dirty="0" smtClean="0">
                <a:solidFill>
                  <a:schemeClr val="tx1"/>
                </a:solidFill>
              </a:rPr>
              <a:t>(educating, developing)</a:t>
            </a:r>
          </a:p>
          <a:p>
            <a:pPr lvl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000" b="1" dirty="0" smtClean="0">
                <a:solidFill>
                  <a:schemeClr val="tx1"/>
                </a:solidFill>
              </a:rPr>
              <a:t>Maintaining standards of excellence </a:t>
            </a:r>
            <a:r>
              <a:rPr lang="en-US" sz="2000" dirty="0" smtClean="0">
                <a:solidFill>
                  <a:schemeClr val="tx1"/>
                </a:solidFill>
              </a:rPr>
              <a:t>(assessing team and individual performance, confronting inadequate performance)</a:t>
            </a:r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Internal Task Leadership Actions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spcAft>
                <a:spcPct val="10000"/>
              </a:spcAft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Set of actions leader needs to implement to improve team relationships:</a:t>
            </a:r>
          </a:p>
          <a:p>
            <a:pPr lvl="1">
              <a:lnSpc>
                <a:spcPct val="80000"/>
              </a:lnSpc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Coaching team members in interpersonal skills</a:t>
            </a:r>
          </a:p>
          <a:p>
            <a:pPr lvl="1">
              <a:lnSpc>
                <a:spcPct val="80000"/>
              </a:lnSpc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Collaborating (including, involving)</a:t>
            </a:r>
          </a:p>
          <a:p>
            <a:pPr lvl="1">
              <a:lnSpc>
                <a:spcPct val="80000"/>
              </a:lnSpc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Managing conflict and power issues (avoiding confrontation, questioning ideas)</a:t>
            </a:r>
          </a:p>
          <a:p>
            <a:pPr lvl="1">
              <a:lnSpc>
                <a:spcPct val="80000"/>
              </a:lnSpc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Building commitment and esprit de corps (being optimistic, innovating, envisioning, socializing, rewarding, recognizing)</a:t>
            </a:r>
          </a:p>
          <a:p>
            <a:pPr lvl="1">
              <a:lnSpc>
                <a:spcPct val="80000"/>
              </a:lnSpc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Satisfying individual member needs (trusting, supporting, advocating)</a:t>
            </a:r>
          </a:p>
          <a:p>
            <a:pPr lvl="1">
              <a:lnSpc>
                <a:spcPct val="80000"/>
              </a:lnSpc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Modeling ethical and principled practices (fair, consistent, normative)</a:t>
            </a:r>
          </a:p>
          <a:p>
            <a:pPr lvl="1">
              <a:lnSpc>
                <a:spcPct val="80000"/>
              </a:lnSpc>
              <a:spcAft>
                <a:spcPct val="10000"/>
              </a:spcAft>
              <a:buFontTx/>
              <a:buNone/>
            </a:pPr>
            <a:r>
              <a:rPr lang="en-US" sz="1800" dirty="0" smtClean="0"/>
              <a:t> </a:t>
            </a:r>
          </a:p>
        </p:txBody>
      </p:sp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Internal Relational Leadership Actions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spcAft>
                <a:spcPts val="1200"/>
              </a:spcAft>
              <a:buClr>
                <a:srgbClr val="0070C0"/>
              </a:buClr>
            </a:pPr>
            <a:r>
              <a:rPr lang="en-US" sz="2800" b="1" dirty="0" smtClean="0">
                <a:latin typeface="+mn-lt"/>
              </a:rPr>
              <a:t> </a:t>
            </a:r>
            <a:r>
              <a:rPr lang="en-US" sz="2400" b="1" dirty="0" smtClean="0">
                <a:latin typeface="+mn-lt"/>
              </a:rPr>
              <a:t>Set of skills or behaviors leader needs to implement to improve environmental interface with team:</a:t>
            </a:r>
          </a:p>
          <a:p>
            <a:pPr lvl="1">
              <a:lnSpc>
                <a:spcPct val="80000"/>
              </a:lnSpc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Networking and forming alliances in environment (gather information, increase influence)</a:t>
            </a:r>
          </a:p>
          <a:p>
            <a:pPr lvl="1">
              <a:lnSpc>
                <a:spcPct val="80000"/>
              </a:lnSpc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Advocating and representing team to environment</a:t>
            </a:r>
          </a:p>
          <a:p>
            <a:pPr lvl="1">
              <a:lnSpc>
                <a:spcPct val="80000"/>
              </a:lnSpc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Negotiating upward to secure necessary resources, support, and recognition for team</a:t>
            </a:r>
          </a:p>
          <a:p>
            <a:pPr lvl="1">
              <a:lnSpc>
                <a:spcPct val="80000"/>
              </a:lnSpc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Buffering team members from environmental distractions</a:t>
            </a:r>
          </a:p>
          <a:p>
            <a:pPr lvl="1">
              <a:lnSpc>
                <a:spcPct val="80000"/>
              </a:lnSpc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Assessing environmental indicators of team’s effectiveness (surveys, evaluations, performance indicators)</a:t>
            </a:r>
          </a:p>
          <a:p>
            <a:pPr lvl="1">
              <a:lnSpc>
                <a:spcPct val="80000"/>
              </a:lnSpc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Sharing relevant environmental information with team</a:t>
            </a:r>
          </a:p>
          <a:p>
            <a:pPr lvl="1">
              <a:lnSpc>
                <a:spcPct val="80000"/>
              </a:lnSpc>
              <a:spcAft>
                <a:spcPct val="20000"/>
              </a:spcAft>
              <a:buFontTx/>
              <a:buNone/>
            </a:pPr>
            <a:endParaRPr lang="en-US" sz="2000" b="1" dirty="0" smtClean="0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External Environmental  Leadership Actions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Focus of Team Leadership 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Strengths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Criticisms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Application</a:t>
            </a:r>
          </a:p>
        </p:txBody>
      </p:sp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How Does the Team Leadership Approach Work?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ts val="1800"/>
              </a:spcAft>
              <a:buClr>
                <a:srgbClr val="0070C0"/>
              </a:buClr>
            </a:pPr>
            <a:r>
              <a:rPr lang="en-US" dirty="0" smtClean="0">
                <a:latin typeface="+mn-lt"/>
              </a:rPr>
              <a:t>Model provides a </a:t>
            </a:r>
            <a:r>
              <a:rPr lang="en-US" b="1" i="1" dirty="0" smtClean="0">
                <a:latin typeface="+mn-lt"/>
              </a:rPr>
              <a:t>cognitive map</a:t>
            </a:r>
            <a:r>
              <a:rPr lang="en-US" b="1" dirty="0" smtClean="0">
                <a:latin typeface="+mn-lt"/>
              </a:rPr>
              <a:t> </a:t>
            </a:r>
            <a:r>
              <a:rPr lang="en-US" dirty="0" smtClean="0">
                <a:latin typeface="+mn-lt"/>
              </a:rPr>
              <a:t>to identify group needs and offers suggestions on appropriate corrective actions</a:t>
            </a:r>
          </a:p>
          <a:p>
            <a:pPr eaLnBrk="1" hangingPunct="1">
              <a:spcAft>
                <a:spcPts val="1800"/>
              </a:spcAft>
              <a:buClr>
                <a:srgbClr val="0070C0"/>
              </a:buClr>
            </a:pPr>
            <a:r>
              <a:rPr lang="en-US" dirty="0" smtClean="0">
                <a:latin typeface="+mn-lt"/>
              </a:rPr>
              <a:t>Model assists leader in making sense of the </a:t>
            </a:r>
            <a:r>
              <a:rPr lang="en-US" b="1" i="1" dirty="0" smtClean="0">
                <a:latin typeface="+mn-lt"/>
              </a:rPr>
              <a:t>complexity</a:t>
            </a:r>
            <a:r>
              <a:rPr lang="en-US" i="1" dirty="0" smtClean="0">
                <a:latin typeface="+mn-lt"/>
              </a:rPr>
              <a:t> </a:t>
            </a:r>
            <a:r>
              <a:rPr lang="en-US" dirty="0" smtClean="0">
                <a:latin typeface="+mn-lt"/>
              </a:rPr>
              <a:t>of groups and provides suggested actions to improve group effectiveness</a:t>
            </a:r>
          </a:p>
        </p:txBody>
      </p:sp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Team Leadership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Focus on real-life organizational group work; model is </a:t>
            </a:r>
            <a:r>
              <a:rPr lang="en-US" sz="2400" b="1" i="1" dirty="0" smtClean="0">
                <a:latin typeface="+mn-lt"/>
              </a:rPr>
              <a:t>useful for teaching</a:t>
            </a:r>
          </a:p>
          <a:p>
            <a:pPr eaLnBrk="1" hangingPunct="1">
              <a:lnSpc>
                <a:spcPct val="90000"/>
              </a:lnSpc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Provides a </a:t>
            </a:r>
            <a:r>
              <a:rPr lang="en-US" sz="2400" b="1" i="1" dirty="0" smtClean="0">
                <a:latin typeface="+mn-lt"/>
              </a:rPr>
              <a:t>cognitive guide </a:t>
            </a:r>
            <a:r>
              <a:rPr lang="en-US" sz="2400" dirty="0" smtClean="0">
                <a:latin typeface="+mn-lt"/>
              </a:rPr>
              <a:t>that assists leaders in designing and maintaining effective teams</a:t>
            </a:r>
          </a:p>
          <a:p>
            <a:pPr eaLnBrk="1" hangingPunct="1">
              <a:lnSpc>
                <a:spcPct val="90000"/>
              </a:lnSpc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Recognizes the </a:t>
            </a:r>
            <a:r>
              <a:rPr lang="en-US" sz="2400" b="1" i="1" dirty="0" smtClean="0">
                <a:latin typeface="+mn-lt"/>
              </a:rPr>
              <a:t>changing role </a:t>
            </a:r>
            <a:r>
              <a:rPr lang="en-US" sz="2400" dirty="0" smtClean="0">
                <a:latin typeface="+mn-lt"/>
              </a:rPr>
              <a:t>of leaders and followers in organizations</a:t>
            </a:r>
          </a:p>
          <a:p>
            <a:pPr eaLnBrk="1" hangingPunct="1">
              <a:lnSpc>
                <a:spcPct val="90000"/>
              </a:lnSpc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Can be used as a </a:t>
            </a:r>
            <a:r>
              <a:rPr lang="en-US" sz="2400" b="1" i="1" dirty="0" smtClean="0">
                <a:latin typeface="+mn-lt"/>
              </a:rPr>
              <a:t>tool</a:t>
            </a:r>
            <a:r>
              <a:rPr lang="en-US" sz="2400" dirty="0" smtClean="0">
                <a:latin typeface="+mn-lt"/>
              </a:rPr>
              <a:t> in group leader selection</a:t>
            </a:r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Strengths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Model is </a:t>
            </a:r>
            <a:r>
              <a:rPr lang="en-US" sz="2400" b="1" i="1" dirty="0" smtClean="0">
                <a:latin typeface="+mn-lt"/>
              </a:rPr>
              <a:t>incomplete</a:t>
            </a:r>
            <a:r>
              <a:rPr lang="en-US" sz="2400" dirty="0" smtClean="0">
                <a:latin typeface="+mn-lt"/>
              </a:rPr>
              <a:t>. Additional skills might be needed 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May not be </a:t>
            </a:r>
            <a:r>
              <a:rPr lang="en-US" sz="2400" b="1" i="1" dirty="0" smtClean="0">
                <a:latin typeface="+mn-lt"/>
              </a:rPr>
              <a:t>practical</a:t>
            </a:r>
            <a:r>
              <a:rPr lang="en-US" sz="2400" dirty="0" smtClean="0">
                <a:latin typeface="+mn-lt"/>
              </a:rPr>
              <a:t> as the model is complex and doesn’t provide easy answers for difficult leader decisions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Fails to consider teams that have </a:t>
            </a:r>
            <a:r>
              <a:rPr lang="en-US" sz="2400" b="1" i="1" dirty="0" smtClean="0">
                <a:latin typeface="+mn-lt"/>
              </a:rPr>
              <a:t>distributed leadership</a:t>
            </a:r>
            <a:r>
              <a:rPr lang="en-US" sz="2400" dirty="0" smtClean="0">
                <a:latin typeface="+mn-lt"/>
              </a:rPr>
              <a:t>, where team members have a range of skills, and where roles may change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More focus required on how to teach and provide </a:t>
            </a:r>
            <a:r>
              <a:rPr lang="en-US" sz="2400" b="1" i="1" dirty="0" smtClean="0">
                <a:latin typeface="+mn-lt"/>
              </a:rPr>
              <a:t>skill development </a:t>
            </a:r>
            <a:r>
              <a:rPr lang="en-US" sz="2400" dirty="0" smtClean="0">
                <a:latin typeface="+mn-lt"/>
              </a:rPr>
              <a:t>in areas of diagnosis and action taking </a:t>
            </a: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Criticisms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ts val="2400"/>
              </a:spcAft>
              <a:buClr>
                <a:srgbClr val="0070C0"/>
              </a:buClr>
            </a:pPr>
            <a:r>
              <a:rPr lang="en-US" dirty="0" smtClean="0">
                <a:latin typeface="+mn-lt"/>
              </a:rPr>
              <a:t>Useful in leader decision making</a:t>
            </a:r>
          </a:p>
          <a:p>
            <a:pPr eaLnBrk="1" hangingPunct="1">
              <a:spcAft>
                <a:spcPts val="2400"/>
              </a:spcAft>
              <a:buClr>
                <a:srgbClr val="0070C0"/>
              </a:buClr>
            </a:pPr>
            <a:r>
              <a:rPr lang="en-US" dirty="0" smtClean="0">
                <a:latin typeface="+mn-lt"/>
              </a:rPr>
              <a:t>Can be used as a team diagnostic tool</a:t>
            </a:r>
          </a:p>
        </p:txBody>
      </p:sp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Application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3351</TotalTime>
  <Words>1729</Words>
  <Application>Microsoft Office PowerPoint</Application>
  <PresentationFormat>On-screen Show (4:3)</PresentationFormat>
  <Paragraphs>223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1_Custom Design</vt:lpstr>
      <vt:lpstr>Team Leadership</vt:lpstr>
      <vt:lpstr>Overview</vt:lpstr>
      <vt:lpstr>Descriptions and Perspectives </vt:lpstr>
      <vt:lpstr>Descriptions and Perspectives</vt:lpstr>
      <vt:lpstr>Team Leadership Model</vt:lpstr>
      <vt:lpstr>PowerPoint Presentation</vt:lpstr>
      <vt:lpstr>Team Effectiveness</vt:lpstr>
      <vt:lpstr>Team Effectiveness</vt:lpstr>
      <vt:lpstr>Team Effectiveness</vt:lpstr>
      <vt:lpstr>Team Effectiveness</vt:lpstr>
      <vt:lpstr>Team Effectiveness</vt:lpstr>
      <vt:lpstr>Team Effectiveness</vt:lpstr>
      <vt:lpstr>Team Effectiveness</vt:lpstr>
      <vt:lpstr>Leadership Decision 1  Should I Monitor the Team or Take Action? </vt:lpstr>
      <vt:lpstr>PowerPoint Presentation</vt:lpstr>
      <vt:lpstr>Leadership Decision 2  Should I Intervene to Meet Task or Relational Needs? </vt:lpstr>
      <vt:lpstr>Leadership Decision 3  Should I Intervene Internally or Externally?</vt:lpstr>
      <vt:lpstr>Leadership Actions</vt:lpstr>
      <vt:lpstr>Internal Task Leadership Actions</vt:lpstr>
      <vt:lpstr>Internal Relational Leadership Actions</vt:lpstr>
      <vt:lpstr>External Environmental  Leadership Actions</vt:lpstr>
      <vt:lpstr>How Does the Team Leadership Approach Work?</vt:lpstr>
      <vt:lpstr>Team Leadership</vt:lpstr>
      <vt:lpstr>Strengths</vt:lpstr>
      <vt:lpstr>Criticisms</vt:lpstr>
      <vt:lpstr>Application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Virginia Gregory</dc:creator>
  <cp:lastModifiedBy>Glenn Behenna</cp:lastModifiedBy>
  <cp:revision>267</cp:revision>
  <dcterms:created xsi:type="dcterms:W3CDTF">2000-11-13T21:29:08Z</dcterms:created>
  <dcterms:modified xsi:type="dcterms:W3CDTF">2017-03-05T15:24:58Z</dcterms:modified>
</cp:coreProperties>
</file>